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22.xml" ContentType="application/vnd.openxmlformats-officedocument.presentationml.notesSlide+xml"/>
  <Override PartName="/ppt/charts/chart3.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3" r:id="rId2"/>
  </p:sldMasterIdLst>
  <p:notesMasterIdLst>
    <p:notesMasterId r:id="rId33"/>
  </p:notesMasterIdLst>
  <p:sldIdLst>
    <p:sldId id="279" r:id="rId3"/>
    <p:sldId id="280" r:id="rId4"/>
    <p:sldId id="260" r:id="rId5"/>
    <p:sldId id="261" r:id="rId6"/>
    <p:sldId id="285" r:id="rId7"/>
    <p:sldId id="286" r:id="rId8"/>
    <p:sldId id="288" r:id="rId9"/>
    <p:sldId id="287" r:id="rId10"/>
    <p:sldId id="289" r:id="rId11"/>
    <p:sldId id="290" r:id="rId12"/>
    <p:sldId id="291" r:id="rId13"/>
    <p:sldId id="293" r:id="rId14"/>
    <p:sldId id="294" r:id="rId15"/>
    <p:sldId id="296" r:id="rId16"/>
    <p:sldId id="297" r:id="rId17"/>
    <p:sldId id="298" r:id="rId18"/>
    <p:sldId id="299" r:id="rId19"/>
    <p:sldId id="281" r:id="rId20"/>
    <p:sldId id="300" r:id="rId21"/>
    <p:sldId id="301" r:id="rId22"/>
    <p:sldId id="302" r:id="rId23"/>
    <p:sldId id="303" r:id="rId24"/>
    <p:sldId id="304" r:id="rId25"/>
    <p:sldId id="305" r:id="rId26"/>
    <p:sldId id="306" r:id="rId27"/>
    <p:sldId id="307" r:id="rId28"/>
    <p:sldId id="308" r:id="rId29"/>
    <p:sldId id="309" r:id="rId30"/>
    <p:sldId id="310" r:id="rId31"/>
    <p:sldId id="311"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62" d="100"/>
          <a:sy n="62" d="100"/>
        </p:scale>
        <p:origin x="-306" y="-4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attdone\Documents\ESA\LoadTesting\LoadTestGraph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attdone\Documents\ESA\LoadTesting\LoadTestGraph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2"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solidFill>
                  <a:schemeClr val="bg1"/>
                </a:solidFill>
                <a:latin typeface="Segoe UI" pitchFamily="34" charset="0"/>
                <a:ea typeface="Segoe UI" pitchFamily="34" charset="0"/>
                <a:cs typeface="Segoe UI" pitchFamily="34" charset="0"/>
              </a:rPr>
              <a:t>Average Response Times (</a:t>
            </a:r>
            <a:r>
              <a:rPr lang="en-US" dirty="0" err="1">
                <a:solidFill>
                  <a:schemeClr val="bg1"/>
                </a:solidFill>
                <a:latin typeface="Segoe UI" pitchFamily="34" charset="0"/>
                <a:ea typeface="Segoe UI" pitchFamily="34" charset="0"/>
                <a:cs typeface="Segoe UI" pitchFamily="34" charset="0"/>
              </a:rPr>
              <a:t>ms</a:t>
            </a:r>
            <a:r>
              <a:rPr lang="en-US" dirty="0">
                <a:solidFill>
                  <a:schemeClr val="bg1"/>
                </a:solidFill>
                <a:latin typeface="Segoe UI" pitchFamily="34" charset="0"/>
                <a:ea typeface="Segoe UI" pitchFamily="34" charset="0"/>
                <a:cs typeface="Segoe UI" pitchFamily="34" charset="0"/>
              </a:rPr>
              <a:t>)</a:t>
            </a:r>
          </a:p>
        </c:rich>
      </c:tx>
      <c:layout/>
      <c:overlay val="0"/>
    </c:title>
    <c:autoTitleDeleted val="0"/>
    <c:plotArea>
      <c:layout>
        <c:manualLayout>
          <c:layoutTarget val="inner"/>
          <c:xMode val="edge"/>
          <c:yMode val="edge"/>
          <c:x val="5.3614334383147888E-2"/>
          <c:y val="0.15938469339059891"/>
          <c:w val="0.91744267911544519"/>
          <c:h val="0.74572267955141969"/>
        </c:manualLayout>
      </c:layout>
      <c:lineChart>
        <c:grouping val="standard"/>
        <c:varyColors val="0"/>
        <c:ser>
          <c:idx val="1"/>
          <c:order val="0"/>
          <c:tx>
            <c:strRef>
              <c:f>Sheet1!$B$1</c:f>
              <c:strCache>
                <c:ptCount val="1"/>
                <c:pt idx="0">
                  <c:v>AvgResponse</c:v>
                </c:pt>
              </c:strCache>
            </c:strRef>
          </c:tx>
          <c:marker>
            <c:symbol val="none"/>
          </c:marker>
          <c:cat>
            <c:numRef>
              <c:f>Sheet1!$A$2:$A$33</c:f>
              <c:numCache>
                <c:formatCode>General</c:formatCode>
                <c:ptCount val="32"/>
                <c:pt idx="0">
                  <c:v>2</c:v>
                </c:pt>
                <c:pt idx="1">
                  <c:v>3</c:v>
                </c:pt>
                <c:pt idx="2">
                  <c:v>4</c:v>
                </c:pt>
                <c:pt idx="3">
                  <c:v>5</c:v>
                </c:pt>
                <c:pt idx="4">
                  <c:v>6</c:v>
                </c:pt>
                <c:pt idx="5">
                  <c:v>7</c:v>
                </c:pt>
                <c:pt idx="6">
                  <c:v>8</c:v>
                </c:pt>
                <c:pt idx="7">
                  <c:v>9</c:v>
                </c:pt>
                <c:pt idx="8">
                  <c:v>10</c:v>
                </c:pt>
                <c:pt idx="9">
                  <c:v>11</c:v>
                </c:pt>
                <c:pt idx="10">
                  <c:v>12</c:v>
                </c:pt>
                <c:pt idx="11">
                  <c:v>13</c:v>
                </c:pt>
                <c:pt idx="12">
                  <c:v>14</c:v>
                </c:pt>
                <c:pt idx="13">
                  <c:v>15</c:v>
                </c:pt>
                <c:pt idx="14">
                  <c:v>16</c:v>
                </c:pt>
                <c:pt idx="15">
                  <c:v>17</c:v>
                </c:pt>
                <c:pt idx="16">
                  <c:v>18</c:v>
                </c:pt>
                <c:pt idx="17">
                  <c:v>19</c:v>
                </c:pt>
                <c:pt idx="18">
                  <c:v>20</c:v>
                </c:pt>
                <c:pt idx="19">
                  <c:v>21</c:v>
                </c:pt>
                <c:pt idx="20">
                  <c:v>22</c:v>
                </c:pt>
                <c:pt idx="21">
                  <c:v>23</c:v>
                </c:pt>
                <c:pt idx="22">
                  <c:v>24</c:v>
                </c:pt>
                <c:pt idx="23">
                  <c:v>25</c:v>
                </c:pt>
                <c:pt idx="24">
                  <c:v>26</c:v>
                </c:pt>
                <c:pt idx="25">
                  <c:v>27</c:v>
                </c:pt>
                <c:pt idx="26">
                  <c:v>28</c:v>
                </c:pt>
                <c:pt idx="27">
                  <c:v>29</c:v>
                </c:pt>
                <c:pt idx="28">
                  <c:v>30</c:v>
                </c:pt>
                <c:pt idx="29">
                  <c:v>31</c:v>
                </c:pt>
                <c:pt idx="30">
                  <c:v>32</c:v>
                </c:pt>
                <c:pt idx="31">
                  <c:v>33</c:v>
                </c:pt>
              </c:numCache>
            </c:numRef>
          </c:cat>
          <c:val>
            <c:numRef>
              <c:f>Sheet1!$B$2:$B$33</c:f>
              <c:numCache>
                <c:formatCode>General</c:formatCode>
                <c:ptCount val="32"/>
                <c:pt idx="0">
                  <c:v>23.601516387</c:v>
                </c:pt>
                <c:pt idx="1">
                  <c:v>21.398073467</c:v>
                </c:pt>
                <c:pt idx="2">
                  <c:v>33.439738848000005</c:v>
                </c:pt>
                <c:pt idx="3">
                  <c:v>32.010556194000003</c:v>
                </c:pt>
                <c:pt idx="4">
                  <c:v>32.862456305999999</c:v>
                </c:pt>
                <c:pt idx="5">
                  <c:v>32.391014412000004</c:v>
                </c:pt>
                <c:pt idx="6">
                  <c:v>35.486243889999997</c:v>
                </c:pt>
                <c:pt idx="7">
                  <c:v>32.587990165999997</c:v>
                </c:pt>
                <c:pt idx="8">
                  <c:v>34.909426554999996</c:v>
                </c:pt>
                <c:pt idx="9">
                  <c:v>39.65468465</c:v>
                </c:pt>
                <c:pt idx="10">
                  <c:v>41.454884939999999</c:v>
                </c:pt>
                <c:pt idx="11">
                  <c:v>42.654656539999998</c:v>
                </c:pt>
                <c:pt idx="12">
                  <c:v>42.126548990000003</c:v>
                </c:pt>
                <c:pt idx="13">
                  <c:v>34.383916139999997</c:v>
                </c:pt>
                <c:pt idx="14">
                  <c:v>39.654849849999998</c:v>
                </c:pt>
                <c:pt idx="15">
                  <c:v>32.252520562000001</c:v>
                </c:pt>
                <c:pt idx="16">
                  <c:v>37.341640725000005</c:v>
                </c:pt>
                <c:pt idx="17">
                  <c:v>35.576352737000001</c:v>
                </c:pt>
                <c:pt idx="18">
                  <c:v>37.162877777999995</c:v>
                </c:pt>
                <c:pt idx="19">
                  <c:v>33.814554956999999</c:v>
                </c:pt>
                <c:pt idx="20">
                  <c:v>38.447851986000003</c:v>
                </c:pt>
                <c:pt idx="21">
                  <c:v>38.351988169999998</c:v>
                </c:pt>
                <c:pt idx="22">
                  <c:v>35.273633018600002</c:v>
                </c:pt>
                <c:pt idx="23">
                  <c:v>41.454884939999999</c:v>
                </c:pt>
                <c:pt idx="24">
                  <c:v>42.654656539999998</c:v>
                </c:pt>
                <c:pt idx="25">
                  <c:v>42.126548990000003</c:v>
                </c:pt>
                <c:pt idx="26">
                  <c:v>45.658894449999998</c:v>
                </c:pt>
                <c:pt idx="27">
                  <c:v>44.546484659999997</c:v>
                </c:pt>
                <c:pt idx="28">
                  <c:v>46.846546539999999</c:v>
                </c:pt>
                <c:pt idx="29">
                  <c:v>42.846546539999999</c:v>
                </c:pt>
                <c:pt idx="30">
                  <c:v>40.465489460000001</c:v>
                </c:pt>
                <c:pt idx="31">
                  <c:v>42.564654650000001</c:v>
                </c:pt>
              </c:numCache>
            </c:numRef>
          </c:val>
          <c:smooth val="0"/>
        </c:ser>
        <c:dLbls>
          <c:showLegendKey val="0"/>
          <c:showVal val="0"/>
          <c:showCatName val="0"/>
          <c:showSerName val="0"/>
          <c:showPercent val="0"/>
          <c:showBubbleSize val="0"/>
        </c:dLbls>
        <c:marker val="1"/>
        <c:smooth val="0"/>
        <c:axId val="77357824"/>
        <c:axId val="77359360"/>
      </c:lineChart>
      <c:catAx>
        <c:axId val="77357824"/>
        <c:scaling>
          <c:orientation val="minMax"/>
        </c:scaling>
        <c:delete val="0"/>
        <c:axPos val="b"/>
        <c:numFmt formatCode="General" sourceLinked="1"/>
        <c:majorTickMark val="out"/>
        <c:minorTickMark val="none"/>
        <c:tickLblPos val="nextTo"/>
        <c:txPr>
          <a:bodyPr/>
          <a:lstStyle/>
          <a:p>
            <a:pPr>
              <a:defRPr baseline="0">
                <a:solidFill>
                  <a:schemeClr val="bg1"/>
                </a:solidFill>
              </a:defRPr>
            </a:pPr>
            <a:endParaRPr lang="en-US"/>
          </a:p>
        </c:txPr>
        <c:crossAx val="77359360"/>
        <c:crosses val="autoZero"/>
        <c:auto val="1"/>
        <c:lblAlgn val="ctr"/>
        <c:lblOffset val="100"/>
        <c:noMultiLvlLbl val="0"/>
      </c:catAx>
      <c:valAx>
        <c:axId val="77359360"/>
        <c:scaling>
          <c:orientation val="minMax"/>
        </c:scaling>
        <c:delete val="0"/>
        <c:axPos val="l"/>
        <c:majorGridlines/>
        <c:numFmt formatCode="General" sourceLinked="1"/>
        <c:majorTickMark val="out"/>
        <c:minorTickMark val="none"/>
        <c:tickLblPos val="nextTo"/>
        <c:txPr>
          <a:bodyPr/>
          <a:lstStyle/>
          <a:p>
            <a:pPr>
              <a:defRPr baseline="0">
                <a:solidFill>
                  <a:schemeClr val="bg1"/>
                </a:solidFill>
              </a:defRPr>
            </a:pPr>
            <a:endParaRPr lang="en-US"/>
          </a:p>
        </c:txPr>
        <c:crossAx val="77357824"/>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Transactions per minute</a:t>
            </a:r>
          </a:p>
        </c:rich>
      </c:tx>
      <c:layout/>
      <c:overlay val="0"/>
    </c:title>
    <c:autoTitleDeleted val="0"/>
    <c:plotArea>
      <c:layout/>
      <c:barChart>
        <c:barDir val="col"/>
        <c:grouping val="clustered"/>
        <c:varyColors val="0"/>
        <c:ser>
          <c:idx val="1"/>
          <c:order val="0"/>
          <c:tx>
            <c:strRef>
              <c:f>Sheet1!$C$1</c:f>
              <c:strCache>
                <c:ptCount val="1"/>
                <c:pt idx="0">
                  <c:v>Transactions</c:v>
                </c:pt>
              </c:strCache>
            </c:strRef>
          </c:tx>
          <c:invertIfNegative val="0"/>
          <c:cat>
            <c:numRef>
              <c:f>Sheet1!$A$2:$A$33</c:f>
              <c:numCache>
                <c:formatCode>General</c:formatCode>
                <c:ptCount val="32"/>
                <c:pt idx="0">
                  <c:v>2</c:v>
                </c:pt>
                <c:pt idx="1">
                  <c:v>3</c:v>
                </c:pt>
                <c:pt idx="2">
                  <c:v>4</c:v>
                </c:pt>
                <c:pt idx="3">
                  <c:v>5</c:v>
                </c:pt>
                <c:pt idx="4">
                  <c:v>6</c:v>
                </c:pt>
                <c:pt idx="5">
                  <c:v>7</c:v>
                </c:pt>
                <c:pt idx="6">
                  <c:v>8</c:v>
                </c:pt>
                <c:pt idx="7">
                  <c:v>9</c:v>
                </c:pt>
                <c:pt idx="8">
                  <c:v>10</c:v>
                </c:pt>
                <c:pt idx="9">
                  <c:v>11</c:v>
                </c:pt>
                <c:pt idx="10">
                  <c:v>12</c:v>
                </c:pt>
                <c:pt idx="11">
                  <c:v>13</c:v>
                </c:pt>
                <c:pt idx="12">
                  <c:v>14</c:v>
                </c:pt>
                <c:pt idx="13">
                  <c:v>15</c:v>
                </c:pt>
                <c:pt idx="14">
                  <c:v>16</c:v>
                </c:pt>
                <c:pt idx="15">
                  <c:v>17</c:v>
                </c:pt>
                <c:pt idx="16">
                  <c:v>18</c:v>
                </c:pt>
                <c:pt idx="17">
                  <c:v>19</c:v>
                </c:pt>
                <c:pt idx="18">
                  <c:v>20</c:v>
                </c:pt>
                <c:pt idx="19">
                  <c:v>21</c:v>
                </c:pt>
                <c:pt idx="20">
                  <c:v>22</c:v>
                </c:pt>
                <c:pt idx="21">
                  <c:v>23</c:v>
                </c:pt>
                <c:pt idx="22">
                  <c:v>24</c:v>
                </c:pt>
                <c:pt idx="23">
                  <c:v>25</c:v>
                </c:pt>
                <c:pt idx="24">
                  <c:v>26</c:v>
                </c:pt>
                <c:pt idx="25">
                  <c:v>27</c:v>
                </c:pt>
                <c:pt idx="26">
                  <c:v>28</c:v>
                </c:pt>
                <c:pt idx="27">
                  <c:v>29</c:v>
                </c:pt>
                <c:pt idx="28">
                  <c:v>30</c:v>
                </c:pt>
                <c:pt idx="29">
                  <c:v>31</c:v>
                </c:pt>
                <c:pt idx="30">
                  <c:v>32</c:v>
                </c:pt>
                <c:pt idx="31">
                  <c:v>33</c:v>
                </c:pt>
              </c:numCache>
            </c:numRef>
          </c:cat>
          <c:val>
            <c:numRef>
              <c:f>Sheet1!$C$2:$C$33</c:f>
              <c:numCache>
                <c:formatCode>General</c:formatCode>
                <c:ptCount val="32"/>
                <c:pt idx="0">
                  <c:v>8955</c:v>
                </c:pt>
                <c:pt idx="1">
                  <c:v>16588</c:v>
                </c:pt>
                <c:pt idx="2">
                  <c:v>15685</c:v>
                </c:pt>
                <c:pt idx="3">
                  <c:v>25665</c:v>
                </c:pt>
                <c:pt idx="4">
                  <c:v>32587</c:v>
                </c:pt>
                <c:pt idx="5">
                  <c:v>45875</c:v>
                </c:pt>
                <c:pt idx="6">
                  <c:v>58554</c:v>
                </c:pt>
                <c:pt idx="7">
                  <c:v>65889</c:v>
                </c:pt>
                <c:pt idx="8">
                  <c:v>85005</c:v>
                </c:pt>
                <c:pt idx="9">
                  <c:v>99865</c:v>
                </c:pt>
                <c:pt idx="10">
                  <c:v>101565</c:v>
                </c:pt>
                <c:pt idx="11">
                  <c:v>125655</c:v>
                </c:pt>
                <c:pt idx="12">
                  <c:v>121125</c:v>
                </c:pt>
                <c:pt idx="13">
                  <c:v>125658</c:v>
                </c:pt>
                <c:pt idx="14">
                  <c:v>154285</c:v>
                </c:pt>
                <c:pt idx="15">
                  <c:v>165988</c:v>
                </c:pt>
                <c:pt idx="16">
                  <c:v>178556</c:v>
                </c:pt>
                <c:pt idx="17">
                  <c:v>185996</c:v>
                </c:pt>
                <c:pt idx="18">
                  <c:v>178058</c:v>
                </c:pt>
                <c:pt idx="19">
                  <c:v>197588</c:v>
                </c:pt>
                <c:pt idx="20">
                  <c:v>198008</c:v>
                </c:pt>
                <c:pt idx="21">
                  <c:v>205665</c:v>
                </c:pt>
                <c:pt idx="22">
                  <c:v>198228</c:v>
                </c:pt>
                <c:pt idx="23">
                  <c:v>202569</c:v>
                </c:pt>
                <c:pt idx="24">
                  <c:v>211589</c:v>
                </c:pt>
                <c:pt idx="25">
                  <c:v>208996</c:v>
                </c:pt>
                <c:pt idx="26">
                  <c:v>206558</c:v>
                </c:pt>
                <c:pt idx="27">
                  <c:v>201158</c:v>
                </c:pt>
                <c:pt idx="28">
                  <c:v>202556</c:v>
                </c:pt>
                <c:pt idx="29">
                  <c:v>207556</c:v>
                </c:pt>
                <c:pt idx="30">
                  <c:v>209889</c:v>
                </c:pt>
                <c:pt idx="31">
                  <c:v>211254</c:v>
                </c:pt>
              </c:numCache>
            </c:numRef>
          </c:val>
        </c:ser>
        <c:dLbls>
          <c:showLegendKey val="0"/>
          <c:showVal val="0"/>
          <c:showCatName val="0"/>
          <c:showSerName val="0"/>
          <c:showPercent val="0"/>
          <c:showBubbleSize val="0"/>
        </c:dLbls>
        <c:gapWidth val="150"/>
        <c:axId val="82204544"/>
        <c:axId val="82206080"/>
      </c:barChart>
      <c:catAx>
        <c:axId val="82204544"/>
        <c:scaling>
          <c:orientation val="minMax"/>
        </c:scaling>
        <c:delete val="0"/>
        <c:axPos val="b"/>
        <c:numFmt formatCode="General" sourceLinked="1"/>
        <c:majorTickMark val="out"/>
        <c:minorTickMark val="none"/>
        <c:tickLblPos val="nextTo"/>
        <c:crossAx val="82206080"/>
        <c:crosses val="autoZero"/>
        <c:auto val="1"/>
        <c:lblAlgn val="ctr"/>
        <c:lblOffset val="100"/>
        <c:noMultiLvlLbl val="0"/>
      </c:catAx>
      <c:valAx>
        <c:axId val="82206080"/>
        <c:scaling>
          <c:orientation val="minMax"/>
        </c:scaling>
        <c:delete val="0"/>
        <c:axPos val="l"/>
        <c:majorGridlines/>
        <c:numFmt formatCode="General" sourceLinked="1"/>
        <c:majorTickMark val="out"/>
        <c:minorTickMark val="none"/>
        <c:tickLblPos val="nextTo"/>
        <c:crossAx val="82204544"/>
        <c:crosses val="autoZero"/>
        <c:crossBetween val="between"/>
      </c:valAx>
    </c:plotArea>
    <c:plotVisOnly val="1"/>
    <c:dispBlanksAs val="gap"/>
    <c:showDLblsOverMax val="0"/>
  </c:chart>
  <c:txPr>
    <a:bodyPr/>
    <a:lstStyle/>
    <a:p>
      <a:pPr>
        <a:defRPr baseline="0">
          <a:solidFill>
            <a:schemeClr val="bg1"/>
          </a:solidFil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Sheet1!$A$1</c:f>
              <c:strCache>
                <c:ptCount val="1"/>
                <c:pt idx="0">
                  <c:v>Run</c:v>
                </c:pt>
              </c:strCache>
            </c:strRef>
          </c:tx>
          <c:invertIfNegative val="0"/>
          <c:val>
            <c:numRef>
              <c:f>Sheet1!$A$2:$A$7</c:f>
              <c:numCache>
                <c:formatCode>General</c:formatCode>
                <c:ptCount val="6"/>
                <c:pt idx="0">
                  <c:v>1</c:v>
                </c:pt>
                <c:pt idx="1">
                  <c:v>2</c:v>
                </c:pt>
                <c:pt idx="2">
                  <c:v>3</c:v>
                </c:pt>
                <c:pt idx="3">
                  <c:v>4</c:v>
                </c:pt>
                <c:pt idx="4">
                  <c:v>5</c:v>
                </c:pt>
                <c:pt idx="5">
                  <c:v>6</c:v>
                </c:pt>
              </c:numCache>
            </c:numRef>
          </c:val>
        </c:ser>
        <c:ser>
          <c:idx val="1"/>
          <c:order val="1"/>
          <c:tx>
            <c:strRef>
              <c:f>Sheet1!$B$1</c:f>
              <c:strCache>
                <c:ptCount val="1"/>
                <c:pt idx="0">
                  <c:v>Transactions</c:v>
                </c:pt>
              </c:strCache>
            </c:strRef>
          </c:tx>
          <c:invertIfNegative val="0"/>
          <c:val>
            <c:numRef>
              <c:f>Sheet1!$B$2:$B$7</c:f>
              <c:numCache>
                <c:formatCode>General</c:formatCode>
                <c:ptCount val="6"/>
                <c:pt idx="0">
                  <c:v>59767</c:v>
                </c:pt>
                <c:pt idx="1">
                  <c:v>67568</c:v>
                </c:pt>
                <c:pt idx="2">
                  <c:v>35600</c:v>
                </c:pt>
                <c:pt idx="3">
                  <c:v>115690</c:v>
                </c:pt>
                <c:pt idx="4">
                  <c:v>185682</c:v>
                </c:pt>
                <c:pt idx="5">
                  <c:v>211524</c:v>
                </c:pt>
              </c:numCache>
            </c:numRef>
          </c:val>
        </c:ser>
        <c:dLbls>
          <c:showLegendKey val="0"/>
          <c:showVal val="0"/>
          <c:showCatName val="0"/>
          <c:showSerName val="0"/>
          <c:showPercent val="0"/>
          <c:showBubbleSize val="0"/>
        </c:dLbls>
        <c:gapWidth val="150"/>
        <c:axId val="82081664"/>
        <c:axId val="82083200"/>
      </c:barChart>
      <c:catAx>
        <c:axId val="82081664"/>
        <c:scaling>
          <c:orientation val="minMax"/>
        </c:scaling>
        <c:delete val="0"/>
        <c:axPos val="b"/>
        <c:majorTickMark val="out"/>
        <c:minorTickMark val="none"/>
        <c:tickLblPos val="nextTo"/>
        <c:crossAx val="82083200"/>
        <c:crosses val="autoZero"/>
        <c:auto val="1"/>
        <c:lblAlgn val="ctr"/>
        <c:lblOffset val="100"/>
        <c:noMultiLvlLbl val="0"/>
      </c:catAx>
      <c:valAx>
        <c:axId val="82083200"/>
        <c:scaling>
          <c:orientation val="minMax"/>
        </c:scaling>
        <c:delete val="0"/>
        <c:axPos val="l"/>
        <c:majorGridlines/>
        <c:numFmt formatCode="General" sourceLinked="1"/>
        <c:majorTickMark val="out"/>
        <c:minorTickMark val="none"/>
        <c:tickLblPos val="nextTo"/>
        <c:crossAx val="82081664"/>
        <c:crosses val="autoZero"/>
        <c:crossBetween val="between"/>
      </c:valAx>
    </c:plotArea>
    <c:plotVisOnly val="1"/>
    <c:dispBlanksAs val="gap"/>
    <c:showDLblsOverMax val="0"/>
  </c:chart>
  <c:txPr>
    <a:bodyPr/>
    <a:lstStyle/>
    <a:p>
      <a:pPr>
        <a:defRPr baseline="0">
          <a:solidFill>
            <a:schemeClr val="bg1"/>
          </a:solidFill>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228B096-D01D-4685-9AF4-EB9F347CB461}" type="slidenum">
              <a:rPr lang="en-AU" smtClean="0"/>
              <a:t>11</a:t>
            </a:fld>
            <a:endParaRPr lang="en-AU"/>
          </a:p>
        </p:txBody>
      </p:sp>
    </p:spTree>
    <p:extLst>
      <p:ext uri="{BB962C8B-B14F-4D97-AF65-F5344CB8AC3E}">
        <p14:creationId xmlns:p14="http://schemas.microsoft.com/office/powerpoint/2010/main" val="1953448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2:41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228B096-D01D-4685-9AF4-EB9F347CB461}" type="slidenum">
              <a:rPr lang="en-AU" smtClean="0"/>
              <a:t>13</a:t>
            </a:fld>
            <a:endParaRPr lang="en-AU"/>
          </a:p>
        </p:txBody>
      </p:sp>
    </p:spTree>
    <p:extLst>
      <p:ext uri="{BB962C8B-B14F-4D97-AF65-F5344CB8AC3E}">
        <p14:creationId xmlns:p14="http://schemas.microsoft.com/office/powerpoint/2010/main" val="22563967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228B096-D01D-4685-9AF4-EB9F347CB461}" type="slidenum">
              <a:rPr lang="en-AU" smtClean="0"/>
              <a:t>14</a:t>
            </a:fld>
            <a:endParaRPr lang="en-AU"/>
          </a:p>
        </p:txBody>
      </p:sp>
    </p:spTree>
    <p:extLst>
      <p:ext uri="{BB962C8B-B14F-4D97-AF65-F5344CB8AC3E}">
        <p14:creationId xmlns:p14="http://schemas.microsoft.com/office/powerpoint/2010/main" val="30544538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228B096-D01D-4685-9AF4-EB9F347CB461}" type="slidenum">
              <a:rPr lang="en-AU" smtClean="0"/>
              <a:t>15</a:t>
            </a:fld>
            <a:endParaRPr lang="en-AU"/>
          </a:p>
        </p:txBody>
      </p:sp>
    </p:spTree>
    <p:extLst>
      <p:ext uri="{BB962C8B-B14F-4D97-AF65-F5344CB8AC3E}">
        <p14:creationId xmlns:p14="http://schemas.microsoft.com/office/powerpoint/2010/main" val="30544538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228B096-D01D-4685-9AF4-EB9F347CB461}" type="slidenum">
              <a:rPr lang="en-AU" smtClean="0"/>
              <a:t>16</a:t>
            </a:fld>
            <a:endParaRPr lang="en-AU"/>
          </a:p>
        </p:txBody>
      </p:sp>
    </p:spTree>
    <p:extLst>
      <p:ext uri="{BB962C8B-B14F-4D97-AF65-F5344CB8AC3E}">
        <p14:creationId xmlns:p14="http://schemas.microsoft.com/office/powerpoint/2010/main" val="30544538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2:41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8228B096-D01D-4685-9AF4-EB9F347CB461}" type="slidenum">
              <a:rPr lang="en-AU" smtClean="0"/>
              <a:t>20</a:t>
            </a:fld>
            <a:endParaRPr lang="en-AU"/>
          </a:p>
        </p:txBody>
      </p:sp>
    </p:spTree>
    <p:extLst>
      <p:ext uri="{BB962C8B-B14F-4D97-AF65-F5344CB8AC3E}">
        <p14:creationId xmlns:p14="http://schemas.microsoft.com/office/powerpoint/2010/main" val="30544538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8228B096-D01D-4685-9AF4-EB9F347CB461}" type="slidenum">
              <a:rPr lang="en-AU" smtClean="0"/>
              <a:t>21</a:t>
            </a:fld>
            <a:endParaRPr lang="en-AU"/>
          </a:p>
        </p:txBody>
      </p:sp>
    </p:spTree>
    <p:extLst>
      <p:ext uri="{BB962C8B-B14F-4D97-AF65-F5344CB8AC3E}">
        <p14:creationId xmlns:p14="http://schemas.microsoft.com/office/powerpoint/2010/main" val="14068358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228B096-D01D-4685-9AF4-EB9F347CB461}" type="slidenum">
              <a:rPr lang="en-AU" smtClean="0"/>
              <a:t>23</a:t>
            </a:fld>
            <a:endParaRPr lang="en-AU"/>
          </a:p>
        </p:txBody>
      </p:sp>
    </p:spTree>
    <p:extLst>
      <p:ext uri="{BB962C8B-B14F-4D97-AF65-F5344CB8AC3E}">
        <p14:creationId xmlns:p14="http://schemas.microsoft.com/office/powerpoint/2010/main" val="2536508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2:41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228B096-D01D-4685-9AF4-EB9F347CB461}" type="slidenum">
              <a:rPr lang="en-AU" smtClean="0"/>
              <a:t>24</a:t>
            </a:fld>
            <a:endParaRPr lang="en-AU"/>
          </a:p>
        </p:txBody>
      </p:sp>
    </p:spTree>
    <p:extLst>
      <p:ext uri="{BB962C8B-B14F-4D97-AF65-F5344CB8AC3E}">
        <p14:creationId xmlns:p14="http://schemas.microsoft.com/office/powerpoint/2010/main" val="42131175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228B096-D01D-4685-9AF4-EB9F347CB461}" type="slidenum">
              <a:rPr lang="en-AU" smtClean="0"/>
              <a:t>25</a:t>
            </a:fld>
            <a:endParaRPr lang="en-AU"/>
          </a:p>
        </p:txBody>
      </p:sp>
    </p:spTree>
    <p:extLst>
      <p:ext uri="{BB962C8B-B14F-4D97-AF65-F5344CB8AC3E}">
        <p14:creationId xmlns:p14="http://schemas.microsoft.com/office/powerpoint/2010/main" val="16742483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228B096-D01D-4685-9AF4-EB9F347CB461}" type="slidenum">
              <a:rPr lang="en-AU" smtClean="0"/>
              <a:t>26</a:t>
            </a:fld>
            <a:endParaRPr lang="en-AU"/>
          </a:p>
        </p:txBody>
      </p:sp>
    </p:spTree>
    <p:extLst>
      <p:ext uri="{BB962C8B-B14F-4D97-AF65-F5344CB8AC3E}">
        <p14:creationId xmlns:p14="http://schemas.microsoft.com/office/powerpoint/2010/main" val="30383141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228B096-D01D-4685-9AF4-EB9F347CB461}" type="slidenum">
              <a:rPr lang="en-AU" smtClean="0"/>
              <a:t>27</a:t>
            </a:fld>
            <a:endParaRPr lang="en-AU"/>
          </a:p>
        </p:txBody>
      </p:sp>
    </p:spTree>
    <p:extLst>
      <p:ext uri="{BB962C8B-B14F-4D97-AF65-F5344CB8AC3E}">
        <p14:creationId xmlns:p14="http://schemas.microsoft.com/office/powerpoint/2010/main" val="35420791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29</a:t>
            </a:fld>
            <a:endParaRPr 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2:41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30</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2:41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2:41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2:41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2:41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9/1/2011 2:41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8228B096-D01D-4685-9AF4-EB9F347CB461}" type="slidenum">
              <a:rPr lang="en-AU" smtClean="0"/>
              <a:t>9</a:t>
            </a:fld>
            <a:endParaRPr lang="en-AU"/>
          </a:p>
        </p:txBody>
      </p:sp>
    </p:spTree>
    <p:extLst>
      <p:ext uri="{BB962C8B-B14F-4D97-AF65-F5344CB8AC3E}">
        <p14:creationId xmlns:p14="http://schemas.microsoft.com/office/powerpoint/2010/main" val="10958439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8228B096-D01D-4685-9AF4-EB9F347CB461}" type="slidenum">
              <a:rPr lang="en-AU" smtClean="0"/>
              <a:t>10</a:t>
            </a:fld>
            <a:endParaRPr lang="en-AU"/>
          </a:p>
        </p:txBody>
      </p:sp>
    </p:spTree>
    <p:extLst>
      <p:ext uri="{BB962C8B-B14F-4D97-AF65-F5344CB8AC3E}">
        <p14:creationId xmlns:p14="http://schemas.microsoft.com/office/powerpoint/2010/main" val="11227352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2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23.xml"/><Relationship Id="rId6" Type="http://schemas.openxmlformats.org/officeDocument/2006/relationships/image" Target="../media/image15.png"/><Relationship Id="rId11" Type="http://schemas.openxmlformats.org/officeDocument/2006/relationships/image" Target="../media/image18.png"/><Relationship Id="rId5" Type="http://schemas.openxmlformats.org/officeDocument/2006/relationships/hyperlink" Target="http://technet.microsoft.com/en-au" TargetMode="External"/><Relationship Id="rId10" Type="http://schemas.openxmlformats.org/officeDocument/2006/relationships/image" Target="../media/image17.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562392"/>
          </a:xfrm>
        </p:spPr>
        <p:txBody>
          <a:bodyPr>
            <a:normAutofit fontScale="90000"/>
          </a:bodyPr>
          <a:lstStyle/>
          <a:p>
            <a:r>
              <a:rPr lang="en-AU" dirty="0" smtClean="0"/>
              <a:t>Azure Load Test Costs</a:t>
            </a:r>
            <a:endParaRPr lang="en-AU" dirty="0"/>
          </a:p>
        </p:txBody>
      </p:sp>
      <p:graphicFrame>
        <p:nvGraphicFramePr>
          <p:cNvPr id="9" name="Table 8"/>
          <p:cNvGraphicFramePr>
            <a:graphicFrameLocks noGrp="1"/>
          </p:cNvGraphicFramePr>
          <p:nvPr>
            <p:extLst>
              <p:ext uri="{D42A27DB-BD31-4B8C-83A1-F6EECF244321}">
                <p14:modId xmlns:p14="http://schemas.microsoft.com/office/powerpoint/2010/main" val="1425821518"/>
              </p:ext>
            </p:extLst>
          </p:nvPr>
        </p:nvGraphicFramePr>
        <p:xfrm>
          <a:off x="395536" y="3501008"/>
          <a:ext cx="7632849" cy="1692426"/>
        </p:xfrm>
        <a:graphic>
          <a:graphicData uri="http://schemas.openxmlformats.org/drawingml/2006/table">
            <a:tbl>
              <a:tblPr/>
              <a:tblGrid>
                <a:gridCol w="1568149"/>
                <a:gridCol w="1202842"/>
                <a:gridCol w="546476"/>
                <a:gridCol w="582117"/>
                <a:gridCol w="724675"/>
                <a:gridCol w="490046"/>
                <a:gridCol w="582117"/>
                <a:gridCol w="522717"/>
                <a:gridCol w="475197"/>
                <a:gridCol w="427677"/>
                <a:gridCol w="510836"/>
              </a:tblGrid>
              <a:tr h="471087">
                <a:tc>
                  <a:txBody>
                    <a:bodyPr/>
                    <a:lstStyle/>
                    <a:p>
                      <a:pPr algn="l" fontAlgn="b"/>
                      <a:r>
                        <a:rPr lang="en-AU" sz="1100" b="1" i="0" u="none" strike="noStrike" dirty="0" smtClean="0">
                          <a:solidFill>
                            <a:srgbClr val="FFFFFF"/>
                          </a:solidFill>
                          <a:effectLst/>
                          <a:latin typeface="Calibri"/>
                        </a:rPr>
                        <a:t>Azure Service</a:t>
                      </a:r>
                      <a:endParaRPr lang="en-AU" sz="1100" b="1" i="0" u="none" strike="noStrike" dirty="0">
                        <a:solidFill>
                          <a:srgbClr val="FFFFFF"/>
                        </a:solidFill>
                        <a:effectLst/>
                        <a:latin typeface="Calibri"/>
                      </a:endParaRPr>
                    </a:p>
                  </a:txBody>
                  <a:tcPr marL="8724" marR="8724" marT="8724"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8DB4E2"/>
                    </a:solidFill>
                  </a:tcPr>
                </a:tc>
                <a:tc>
                  <a:txBody>
                    <a:bodyPr/>
                    <a:lstStyle/>
                    <a:p>
                      <a:pPr algn="l" fontAlgn="b"/>
                      <a:r>
                        <a:rPr lang="en-AU" sz="1100" b="1" i="0" u="none" strike="noStrike" dirty="0">
                          <a:solidFill>
                            <a:srgbClr val="FFFFFF"/>
                          </a:solidFill>
                          <a:effectLst/>
                          <a:latin typeface="Calibri"/>
                        </a:rPr>
                        <a:t>Geographic Location</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100" b="1" i="0" u="none" strike="noStrike" dirty="0">
                          <a:solidFill>
                            <a:srgbClr val="FFFFFF"/>
                          </a:solidFill>
                          <a:effectLst/>
                          <a:latin typeface="Calibri"/>
                        </a:rPr>
                        <a:t>Instance Type</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100" b="1" i="0" u="none" strike="noStrike" dirty="0">
                          <a:solidFill>
                            <a:srgbClr val="FFFFFF"/>
                          </a:solidFill>
                          <a:effectLst/>
                          <a:latin typeface="Calibri"/>
                        </a:rPr>
                        <a:t>Total Cores</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100" b="1" i="0" u="none" strike="noStrike" dirty="0">
                          <a:solidFill>
                            <a:srgbClr val="FFFFFF"/>
                          </a:solidFill>
                          <a:effectLst/>
                          <a:latin typeface="Calibri"/>
                        </a:rPr>
                        <a:t>Database</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100" b="1" i="0" u="none" strike="noStrike" dirty="0">
                          <a:solidFill>
                            <a:srgbClr val="FFFFFF"/>
                          </a:solidFill>
                          <a:effectLst/>
                          <a:latin typeface="Calibri"/>
                        </a:rPr>
                        <a:t>GB of Trans</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100" b="1" i="0" u="none" strike="noStrike" dirty="0">
                          <a:solidFill>
                            <a:srgbClr val="FFFFFF"/>
                          </a:solidFill>
                          <a:effectLst/>
                          <a:latin typeface="Calibri"/>
                        </a:rPr>
                        <a:t>Compute Cost</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100" b="1" i="0" u="none" strike="noStrike" dirty="0">
                          <a:solidFill>
                            <a:srgbClr val="FFFFFF"/>
                          </a:solidFill>
                          <a:effectLst/>
                          <a:latin typeface="Calibri"/>
                        </a:rPr>
                        <a:t>Trans Cost</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100" b="1" i="0" u="none" strike="noStrike" dirty="0">
                          <a:solidFill>
                            <a:srgbClr val="FFFFFF"/>
                          </a:solidFill>
                          <a:effectLst/>
                          <a:latin typeface="Calibri"/>
                        </a:rPr>
                        <a:t>DB Cost</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100" b="1" i="0" u="none" strike="noStrike" dirty="0">
                          <a:solidFill>
                            <a:srgbClr val="FFFFFF"/>
                          </a:solidFill>
                          <a:effectLst/>
                          <a:latin typeface="Calibri"/>
                        </a:rPr>
                        <a:t>Hours Run</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100" b="1" i="0" u="none" strike="noStrike" dirty="0">
                          <a:solidFill>
                            <a:srgbClr val="FFFFFF"/>
                          </a:solidFill>
                          <a:effectLst/>
                          <a:latin typeface="Calibri"/>
                        </a:rPr>
                        <a:t>Total Cost</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r>
              <a:tr h="174477">
                <a:tc>
                  <a:txBody>
                    <a:bodyPr/>
                    <a:lstStyle/>
                    <a:p>
                      <a:pPr algn="l" fontAlgn="b"/>
                      <a:r>
                        <a:rPr lang="en-AU" sz="1000" b="0" i="0" u="none" strike="noStrike" dirty="0">
                          <a:solidFill>
                            <a:srgbClr val="000000"/>
                          </a:solidFill>
                          <a:effectLst/>
                          <a:latin typeface="Calibri"/>
                        </a:rPr>
                        <a:t>Platform</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South Central US</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Medium</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AU" sz="1000" b="0" i="0" u="none" strike="noStrike" dirty="0" smtClean="0">
                          <a:solidFill>
                            <a:srgbClr val="000000"/>
                          </a:solidFill>
                          <a:effectLst/>
                          <a:latin typeface="Calibri"/>
                        </a:rPr>
                        <a:t>76</a:t>
                      </a:r>
                      <a:endParaRPr lang="en-AU" sz="1000" b="0" i="0" u="none" strike="noStrike" dirty="0">
                        <a:solidFill>
                          <a:srgbClr val="000000"/>
                        </a:solidFill>
                        <a:effectLst/>
                        <a:latin typeface="Calibri"/>
                      </a:endParaRP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AU" sz="1000" b="0" i="0" u="none" strike="noStrike">
                          <a:solidFill>
                            <a:srgbClr val="000000"/>
                          </a:solidFill>
                          <a:effectLst/>
                          <a:latin typeface="Calibri"/>
                        </a:rPr>
                        <a:t>1</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AU" sz="1000" b="0" i="0" u="none" strike="noStrike">
                          <a:solidFill>
                            <a:srgbClr val="000000"/>
                          </a:solidFill>
                          <a:effectLst/>
                          <a:latin typeface="Calibri"/>
                        </a:rPr>
                        <a:t>1</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dirty="0">
                          <a:solidFill>
                            <a:srgbClr val="000000"/>
                          </a:solidFill>
                          <a:effectLst/>
                          <a:latin typeface="Calibri"/>
                        </a:rPr>
                        <a:t> $       </a:t>
                      </a:r>
                      <a:r>
                        <a:rPr lang="en-AU" sz="1000" b="0" i="0" u="none" strike="noStrike" dirty="0" smtClean="0">
                          <a:solidFill>
                            <a:srgbClr val="000000"/>
                          </a:solidFill>
                          <a:effectLst/>
                          <a:latin typeface="Calibri"/>
                        </a:rPr>
                        <a:t>9.12 </a:t>
                      </a:r>
                      <a:endParaRPr lang="en-AU" sz="1000" b="0" i="0" u="none" strike="noStrike" dirty="0">
                        <a:solidFill>
                          <a:srgbClr val="000000"/>
                        </a:solidFill>
                        <a:effectLst/>
                        <a:latin typeface="Calibri"/>
                      </a:endParaRP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 $     0.10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dirty="0">
                          <a:solidFill>
                            <a:srgbClr val="000000"/>
                          </a:solidFill>
                          <a:effectLst/>
                          <a:latin typeface="Calibri"/>
                        </a:rPr>
                        <a:t> $   0.33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     1 </a:t>
                      </a:r>
                    </a:p>
                  </a:txBody>
                  <a:tcPr marL="157029"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1" i="0" u="none" strike="noStrike" dirty="0">
                          <a:solidFill>
                            <a:srgbClr val="000000"/>
                          </a:solidFill>
                          <a:effectLst/>
                          <a:latin typeface="Calibri"/>
                        </a:rPr>
                        <a:t> $    </a:t>
                      </a:r>
                      <a:r>
                        <a:rPr lang="en-AU" sz="1000" b="1" i="0" u="none" strike="noStrike" dirty="0" smtClean="0">
                          <a:solidFill>
                            <a:srgbClr val="000000"/>
                          </a:solidFill>
                          <a:effectLst/>
                          <a:latin typeface="Calibri"/>
                        </a:rPr>
                        <a:t>9.55 </a:t>
                      </a:r>
                      <a:endParaRPr lang="en-AU" sz="1000" b="1" i="0" u="none" strike="noStrike" dirty="0">
                        <a:solidFill>
                          <a:srgbClr val="000000"/>
                        </a:solidFill>
                        <a:effectLst/>
                        <a:latin typeface="Calibri"/>
                      </a:endParaRP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4477">
                <a:tc>
                  <a:txBody>
                    <a:bodyPr/>
                    <a:lstStyle/>
                    <a:p>
                      <a:pPr algn="l" fontAlgn="b"/>
                      <a:r>
                        <a:rPr lang="en-AU" sz="1000" b="0" i="0" u="none" strike="noStrike" dirty="0">
                          <a:solidFill>
                            <a:srgbClr val="000000"/>
                          </a:solidFill>
                          <a:effectLst/>
                          <a:latin typeface="Calibri"/>
                        </a:rPr>
                        <a:t>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b"/>
                      <a:r>
                        <a:rPr lang="en-AU" sz="1000" b="0" i="0" u="none" strike="noStrike" dirty="0">
                          <a:solidFill>
                            <a:srgbClr val="000000"/>
                          </a:solidFill>
                          <a:effectLst/>
                          <a:latin typeface="Calibri"/>
                        </a:rPr>
                        <a:t>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b"/>
                      <a:r>
                        <a:rPr lang="en-AU" sz="1000" b="0" i="0" u="none" strike="noStrike">
                          <a:solidFill>
                            <a:srgbClr val="000000"/>
                          </a:solidFill>
                          <a:effectLst/>
                          <a:latin typeface="Calibri"/>
                        </a:rPr>
                        <a:t>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b"/>
                      <a:r>
                        <a:rPr lang="en-AU" sz="1000" b="0" i="0" u="none" strike="noStrike">
                          <a:solidFill>
                            <a:srgbClr val="000000"/>
                          </a:solidFill>
                          <a:effectLst/>
                          <a:latin typeface="Calibri"/>
                        </a:rPr>
                        <a:t>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b"/>
                      <a:r>
                        <a:rPr lang="en-AU" sz="1000" b="0" i="0" u="none" strike="noStrike">
                          <a:solidFill>
                            <a:srgbClr val="000000"/>
                          </a:solidFill>
                          <a:effectLst/>
                          <a:latin typeface="Calibri"/>
                        </a:rPr>
                        <a:t>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b"/>
                      <a:r>
                        <a:rPr lang="en-AU" sz="1000" b="0" i="0" u="none" strike="noStrike">
                          <a:solidFill>
                            <a:srgbClr val="000000"/>
                          </a:solidFill>
                          <a:effectLst/>
                          <a:latin typeface="Calibri"/>
                        </a:rPr>
                        <a:t>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b"/>
                      <a:r>
                        <a:rPr lang="en-AU" sz="1000" b="0" i="0" u="none" strike="noStrike">
                          <a:solidFill>
                            <a:srgbClr val="000000"/>
                          </a:solidFill>
                          <a:effectLst/>
                          <a:latin typeface="Calibri"/>
                        </a:rPr>
                        <a:t>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b"/>
                      <a:r>
                        <a:rPr lang="en-AU" sz="1000" b="0" i="0" u="none" strike="noStrike">
                          <a:solidFill>
                            <a:srgbClr val="000000"/>
                          </a:solidFill>
                          <a:effectLst/>
                          <a:latin typeface="Calibri"/>
                        </a:rPr>
                        <a:t>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b"/>
                      <a:r>
                        <a:rPr lang="en-AU" sz="1000" b="0" i="0" u="none" strike="noStrike" dirty="0">
                          <a:solidFill>
                            <a:srgbClr val="000000"/>
                          </a:solidFill>
                          <a:effectLst/>
                          <a:latin typeface="Calibri"/>
                        </a:rPr>
                        <a:t>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b"/>
                      <a:r>
                        <a:rPr lang="en-AU" sz="1000" b="0" i="0" u="none" strike="noStrike">
                          <a:solidFill>
                            <a:srgbClr val="000000"/>
                          </a:solidFill>
                          <a:effectLst/>
                          <a:latin typeface="Calibri"/>
                        </a:rPr>
                        <a:t> </a:t>
                      </a:r>
                    </a:p>
                  </a:txBody>
                  <a:tcPr marL="157029"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b"/>
                      <a:r>
                        <a:rPr lang="en-AU" sz="1000" b="1" i="0" u="none" strike="noStrike" dirty="0">
                          <a:solidFill>
                            <a:srgbClr val="000000"/>
                          </a:solidFill>
                          <a:effectLst/>
                          <a:latin typeface="Calibri"/>
                        </a:rPr>
                        <a:t>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r>
              <a:tr h="174477">
                <a:tc>
                  <a:txBody>
                    <a:bodyPr/>
                    <a:lstStyle/>
                    <a:p>
                      <a:pPr algn="l" fontAlgn="b"/>
                      <a:r>
                        <a:rPr lang="en-AU" sz="1000" b="0" i="0" u="none" strike="noStrike">
                          <a:solidFill>
                            <a:srgbClr val="000000"/>
                          </a:solidFill>
                          <a:effectLst/>
                          <a:latin typeface="Calibri"/>
                        </a:rPr>
                        <a:t>Test Instance1</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dirty="0">
                          <a:solidFill>
                            <a:srgbClr val="000000"/>
                          </a:solidFill>
                          <a:effectLst/>
                          <a:latin typeface="Calibri"/>
                        </a:rPr>
                        <a:t>Southeast Asia</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Medium</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AU" sz="1000" b="0" i="0" u="none" strike="noStrike">
                          <a:solidFill>
                            <a:srgbClr val="000000"/>
                          </a:solidFill>
                          <a:effectLst/>
                          <a:latin typeface="Calibri"/>
                        </a:rPr>
                        <a:t>12</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AU" sz="1000" b="0" i="0" u="none" strike="noStrike">
                          <a:solidFill>
                            <a:srgbClr val="000000"/>
                          </a:solidFill>
                          <a:effectLst/>
                          <a:latin typeface="Calibri"/>
                        </a:rPr>
                        <a:t>0</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AU" sz="1000" b="0" i="0" u="none" strike="noStrike">
                          <a:solidFill>
                            <a:srgbClr val="000000"/>
                          </a:solidFill>
                          <a:effectLst/>
                          <a:latin typeface="Calibri"/>
                        </a:rPr>
                        <a:t>1</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 $       1.44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 $     0.10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dirty="0">
                          <a:solidFill>
                            <a:srgbClr val="000000"/>
                          </a:solidFill>
                          <a:effectLst/>
                          <a:latin typeface="Calibri"/>
                        </a:rPr>
                        <a:t> $        -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     1 </a:t>
                      </a:r>
                    </a:p>
                  </a:txBody>
                  <a:tcPr marL="157029"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1" i="0" u="none" strike="noStrike" dirty="0">
                          <a:solidFill>
                            <a:srgbClr val="000000"/>
                          </a:solidFill>
                          <a:effectLst/>
                          <a:latin typeface="Calibri"/>
                        </a:rPr>
                        <a:t> $    1.54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4477">
                <a:tc>
                  <a:txBody>
                    <a:bodyPr/>
                    <a:lstStyle/>
                    <a:p>
                      <a:pPr algn="l" fontAlgn="b"/>
                      <a:r>
                        <a:rPr lang="en-AU" sz="1000" b="0" i="0" u="none" strike="noStrike">
                          <a:solidFill>
                            <a:srgbClr val="000000"/>
                          </a:solidFill>
                          <a:effectLst/>
                          <a:latin typeface="Calibri"/>
                        </a:rPr>
                        <a:t>Test Instance2</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North Europe</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dirty="0">
                          <a:solidFill>
                            <a:srgbClr val="000000"/>
                          </a:solidFill>
                          <a:effectLst/>
                          <a:latin typeface="Calibri"/>
                        </a:rPr>
                        <a:t>Medium</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AU" sz="1000" b="0" i="0" u="none" strike="noStrike">
                          <a:solidFill>
                            <a:srgbClr val="000000"/>
                          </a:solidFill>
                          <a:effectLst/>
                          <a:latin typeface="Calibri"/>
                        </a:rPr>
                        <a:t>12</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AU" sz="1000" b="0" i="0" u="none" strike="noStrike">
                          <a:solidFill>
                            <a:srgbClr val="000000"/>
                          </a:solidFill>
                          <a:effectLst/>
                          <a:latin typeface="Calibri"/>
                        </a:rPr>
                        <a:t>0</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AU" sz="1000" b="0" i="0" u="none" strike="noStrike">
                          <a:solidFill>
                            <a:srgbClr val="000000"/>
                          </a:solidFill>
                          <a:effectLst/>
                          <a:latin typeface="Calibri"/>
                        </a:rPr>
                        <a:t>1</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 $       1.44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 $     0.10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dirty="0">
                          <a:solidFill>
                            <a:srgbClr val="000000"/>
                          </a:solidFill>
                          <a:effectLst/>
                          <a:latin typeface="Calibri"/>
                        </a:rPr>
                        <a:t> $        -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     1 </a:t>
                      </a:r>
                    </a:p>
                  </a:txBody>
                  <a:tcPr marL="157029"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1" i="0" u="none" strike="noStrike" dirty="0">
                          <a:solidFill>
                            <a:srgbClr val="000000"/>
                          </a:solidFill>
                          <a:effectLst/>
                          <a:latin typeface="Calibri"/>
                        </a:rPr>
                        <a:t> $    1.54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4477">
                <a:tc>
                  <a:txBody>
                    <a:bodyPr/>
                    <a:lstStyle/>
                    <a:p>
                      <a:pPr algn="l" fontAlgn="b"/>
                      <a:r>
                        <a:rPr lang="en-AU" sz="1000" b="0" i="0" u="none" strike="noStrike">
                          <a:solidFill>
                            <a:srgbClr val="000000"/>
                          </a:solidFill>
                          <a:effectLst/>
                          <a:latin typeface="Calibri"/>
                        </a:rPr>
                        <a:t>Test Instance3</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East Asia</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Medium</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AU" sz="1000" b="0" i="0" u="none" strike="noStrike">
                          <a:solidFill>
                            <a:srgbClr val="000000"/>
                          </a:solidFill>
                          <a:effectLst/>
                          <a:latin typeface="Calibri"/>
                        </a:rPr>
                        <a:t>12</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AU" sz="1000" b="0" i="0" u="none" strike="noStrike">
                          <a:solidFill>
                            <a:srgbClr val="000000"/>
                          </a:solidFill>
                          <a:effectLst/>
                          <a:latin typeface="Calibri"/>
                        </a:rPr>
                        <a:t>0</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AU" sz="1000" b="0" i="0" u="none" strike="noStrike">
                          <a:solidFill>
                            <a:srgbClr val="000000"/>
                          </a:solidFill>
                          <a:effectLst/>
                          <a:latin typeface="Calibri"/>
                        </a:rPr>
                        <a:t>1</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 $       1.44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 $     0.10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dirty="0">
                          <a:solidFill>
                            <a:srgbClr val="000000"/>
                          </a:solidFill>
                          <a:effectLst/>
                          <a:latin typeface="Calibri"/>
                        </a:rPr>
                        <a:t> $        -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dirty="0">
                          <a:solidFill>
                            <a:srgbClr val="000000"/>
                          </a:solidFill>
                          <a:effectLst/>
                          <a:latin typeface="Calibri"/>
                        </a:rPr>
                        <a:t>     1 </a:t>
                      </a:r>
                    </a:p>
                  </a:txBody>
                  <a:tcPr marL="157029"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1" i="0" u="none" strike="noStrike" dirty="0">
                          <a:solidFill>
                            <a:srgbClr val="000000"/>
                          </a:solidFill>
                          <a:effectLst/>
                          <a:latin typeface="Calibri"/>
                        </a:rPr>
                        <a:t> $    1.54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4477">
                <a:tc>
                  <a:txBody>
                    <a:bodyPr/>
                    <a:lstStyle/>
                    <a:p>
                      <a:pPr algn="l" fontAlgn="b"/>
                      <a:r>
                        <a:rPr lang="en-AU" sz="1000" b="0" i="0" u="none" strike="noStrike">
                          <a:solidFill>
                            <a:srgbClr val="000000"/>
                          </a:solidFill>
                          <a:effectLst/>
                          <a:latin typeface="Calibri"/>
                        </a:rPr>
                        <a:t>Test Instance4</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Anywhere US</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Medium</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AU" sz="1000" b="0" i="0" u="none" strike="noStrike">
                          <a:solidFill>
                            <a:srgbClr val="000000"/>
                          </a:solidFill>
                          <a:effectLst/>
                          <a:latin typeface="Calibri"/>
                        </a:rPr>
                        <a:t>12</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AU" sz="1000" b="0" i="0" u="none" strike="noStrike" dirty="0">
                          <a:solidFill>
                            <a:srgbClr val="000000"/>
                          </a:solidFill>
                          <a:effectLst/>
                          <a:latin typeface="Calibri"/>
                        </a:rPr>
                        <a:t>0</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AU" sz="1000" b="0" i="0" u="none" strike="noStrike" dirty="0">
                          <a:solidFill>
                            <a:srgbClr val="000000"/>
                          </a:solidFill>
                          <a:effectLst/>
                          <a:latin typeface="Calibri"/>
                        </a:rPr>
                        <a:t>1</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dirty="0">
                          <a:solidFill>
                            <a:srgbClr val="000000"/>
                          </a:solidFill>
                          <a:effectLst/>
                          <a:latin typeface="Calibri"/>
                        </a:rPr>
                        <a:t> $       1.44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dirty="0">
                          <a:solidFill>
                            <a:srgbClr val="000000"/>
                          </a:solidFill>
                          <a:effectLst/>
                          <a:latin typeface="Calibri"/>
                        </a:rPr>
                        <a:t> $     0.10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dirty="0">
                          <a:solidFill>
                            <a:srgbClr val="000000"/>
                          </a:solidFill>
                          <a:effectLst/>
                          <a:latin typeface="Calibri"/>
                        </a:rPr>
                        <a:t> $        -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0" i="0" u="none" strike="noStrike">
                          <a:solidFill>
                            <a:srgbClr val="000000"/>
                          </a:solidFill>
                          <a:effectLst/>
                          <a:latin typeface="Calibri"/>
                        </a:rPr>
                        <a:t>     1 </a:t>
                      </a:r>
                    </a:p>
                  </a:txBody>
                  <a:tcPr marL="157029"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000" b="1" i="0" u="none" strike="noStrike" dirty="0">
                          <a:solidFill>
                            <a:srgbClr val="000000"/>
                          </a:solidFill>
                          <a:effectLst/>
                          <a:latin typeface="Calibri"/>
                        </a:rPr>
                        <a:t> $    1.54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74477">
                <a:tc>
                  <a:txBody>
                    <a:bodyPr/>
                    <a:lstStyle/>
                    <a:p>
                      <a:pPr algn="l" fontAlgn="b"/>
                      <a:endParaRPr lang="en-AU" sz="1000" b="0" i="0" u="none" strike="noStrike" dirty="0">
                        <a:solidFill>
                          <a:srgbClr val="000000"/>
                        </a:solidFill>
                        <a:effectLst/>
                        <a:latin typeface="Calibri"/>
                      </a:endParaRPr>
                    </a:p>
                  </a:txBody>
                  <a:tcPr marL="8724" marR="8724" marT="8724"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AU" sz="1000" b="0" i="0" u="none" strike="noStrike">
                        <a:solidFill>
                          <a:srgbClr val="000000"/>
                        </a:solidFill>
                        <a:effectLst/>
                        <a:latin typeface="Calibri"/>
                      </a:endParaRPr>
                    </a:p>
                  </a:txBody>
                  <a:tcPr marL="8724" marR="8724" marT="8724"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AU" sz="1000" b="1" i="0" u="none" strike="noStrike">
                          <a:solidFill>
                            <a:srgbClr val="FFFFFF"/>
                          </a:solidFill>
                          <a:effectLst/>
                          <a:latin typeface="Calibri"/>
                        </a:rPr>
                        <a:t>Totals</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b"/>
                      <a:r>
                        <a:rPr lang="en-AU" sz="1000" b="1" i="0" u="none" strike="noStrike" smtClean="0">
                          <a:solidFill>
                            <a:srgbClr val="FFFFFF"/>
                          </a:solidFill>
                          <a:effectLst/>
                          <a:latin typeface="Calibri"/>
                        </a:rPr>
                        <a:t>124</a:t>
                      </a:r>
                      <a:endParaRPr lang="en-AU" sz="1000" b="1" i="0" u="none" strike="noStrike">
                        <a:solidFill>
                          <a:srgbClr val="FFFFFF"/>
                        </a:solidFill>
                        <a:effectLst/>
                        <a:latin typeface="Calibri"/>
                      </a:endParaRP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b"/>
                      <a:r>
                        <a:rPr lang="en-AU" sz="1000" b="1" i="0" u="none" strike="noStrike">
                          <a:solidFill>
                            <a:srgbClr val="FFFFFF"/>
                          </a:solidFill>
                          <a:effectLst/>
                          <a:latin typeface="Calibri"/>
                        </a:rPr>
                        <a:t>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r" fontAlgn="b"/>
                      <a:r>
                        <a:rPr lang="en-AU" sz="1000" b="1" i="0" u="none" strike="noStrike">
                          <a:solidFill>
                            <a:srgbClr val="FFFFFF"/>
                          </a:solidFill>
                          <a:effectLst/>
                          <a:latin typeface="Calibri"/>
                        </a:rPr>
                        <a:t>5</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b"/>
                      <a:r>
                        <a:rPr lang="en-AU" sz="1000" b="1" i="0" u="none" strike="noStrike">
                          <a:solidFill>
                            <a:srgbClr val="FFFFFF"/>
                          </a:solidFill>
                          <a:effectLst/>
                          <a:latin typeface="Calibri"/>
                        </a:rPr>
                        <a:t> $     11.04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b"/>
                      <a:r>
                        <a:rPr lang="en-AU" sz="1000" b="1" i="0" u="none" strike="noStrike">
                          <a:solidFill>
                            <a:srgbClr val="FFFFFF"/>
                          </a:solidFill>
                          <a:effectLst/>
                          <a:latin typeface="Calibri"/>
                        </a:rPr>
                        <a:t> $     0.50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b"/>
                      <a:r>
                        <a:rPr lang="en-AU" sz="1000" b="1" i="0" u="none" strike="noStrike" dirty="0">
                          <a:solidFill>
                            <a:srgbClr val="FFFFFF"/>
                          </a:solidFill>
                          <a:effectLst/>
                          <a:latin typeface="Calibri"/>
                        </a:rPr>
                        <a:t> $   0.33 </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b"/>
                      <a:r>
                        <a:rPr lang="en-AU" sz="1000" b="1" i="0" u="none" strike="noStrike" dirty="0">
                          <a:solidFill>
                            <a:srgbClr val="FF0000"/>
                          </a:solidFill>
                          <a:effectLst/>
                          <a:latin typeface="Calibri"/>
                        </a:rPr>
                        <a:t>Total</a:t>
                      </a: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l" fontAlgn="b"/>
                      <a:r>
                        <a:rPr lang="en-AU" sz="1000" b="1" i="0" u="none" strike="noStrike" dirty="0">
                          <a:solidFill>
                            <a:srgbClr val="FF0000"/>
                          </a:solidFill>
                          <a:effectLst/>
                          <a:latin typeface="Calibri"/>
                        </a:rPr>
                        <a:t> $  </a:t>
                      </a:r>
                      <a:r>
                        <a:rPr lang="en-AU" sz="1000" b="1" i="0" u="none" strike="noStrike" dirty="0" smtClean="0">
                          <a:solidFill>
                            <a:srgbClr val="FF0000"/>
                          </a:solidFill>
                          <a:effectLst/>
                          <a:latin typeface="Calibri"/>
                        </a:rPr>
                        <a:t>15.71 </a:t>
                      </a:r>
                      <a:endParaRPr lang="en-AU" sz="1000" b="1" i="0" u="none" strike="noStrike" dirty="0">
                        <a:solidFill>
                          <a:srgbClr val="FF0000"/>
                        </a:solidFill>
                        <a:effectLst/>
                        <a:latin typeface="Calibri"/>
                      </a:endParaRPr>
                    </a:p>
                  </a:txBody>
                  <a:tcPr marL="8724" marR="8724" marT="87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543873930"/>
              </p:ext>
            </p:extLst>
          </p:nvPr>
        </p:nvGraphicFramePr>
        <p:xfrm>
          <a:off x="395537" y="980728"/>
          <a:ext cx="5976664" cy="1703070"/>
        </p:xfrm>
        <a:graphic>
          <a:graphicData uri="http://schemas.openxmlformats.org/drawingml/2006/table">
            <a:tbl>
              <a:tblPr/>
              <a:tblGrid>
                <a:gridCol w="875872"/>
                <a:gridCol w="602227"/>
                <a:gridCol w="745269"/>
                <a:gridCol w="660273"/>
                <a:gridCol w="821973"/>
                <a:gridCol w="795023"/>
                <a:gridCol w="754598"/>
                <a:gridCol w="721429"/>
              </a:tblGrid>
              <a:tr h="238125">
                <a:tc gridSpan="3">
                  <a:txBody>
                    <a:bodyPr/>
                    <a:lstStyle/>
                    <a:p>
                      <a:pPr algn="l" fontAlgn="b"/>
                      <a:r>
                        <a:rPr lang="en-AU" sz="1400" b="1" i="0" u="none" strike="noStrike" baseline="0" dirty="0">
                          <a:solidFill>
                            <a:schemeClr val="bg1"/>
                          </a:solidFill>
                          <a:effectLst/>
                          <a:latin typeface="Segoe UI" pitchFamily="34" charset="0"/>
                          <a:ea typeface="Segoe UI" pitchFamily="34" charset="0"/>
                          <a:cs typeface="Segoe UI" pitchFamily="34" charset="0"/>
                        </a:rPr>
                        <a:t>Windows Azure Pricing</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c>
                  <a:txBody>
                    <a:bodyPr/>
                    <a:lstStyle/>
                    <a:p>
                      <a:pPr algn="l" fontAlgn="b"/>
                      <a:endParaRPr lang="en-AU"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AU"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AU"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AU"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AU" sz="11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371475">
                <a:tc>
                  <a:txBody>
                    <a:bodyPr/>
                    <a:lstStyle/>
                    <a:p>
                      <a:pPr algn="ctr" fontAlgn="b"/>
                      <a:r>
                        <a:rPr lang="en-AU" sz="1100" b="1" i="0" u="none" strike="noStrike">
                          <a:solidFill>
                            <a:srgbClr val="FFFFFF"/>
                          </a:solidFill>
                          <a:effectLst/>
                          <a:latin typeface="Calibri"/>
                        </a:rPr>
                        <a:t>Compute Instance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100" b="1" i="0" u="none" strike="noStrike">
                          <a:solidFill>
                            <a:srgbClr val="FFFFFF"/>
                          </a:solidFill>
                          <a:effectLst/>
                          <a:latin typeface="Calibri"/>
                        </a:rPr>
                        <a:t>CPU (GHz)</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100" b="1" i="0" u="none" strike="noStrike" dirty="0">
                          <a:solidFill>
                            <a:srgbClr val="FFFFFF"/>
                          </a:solidFill>
                          <a:effectLst/>
                          <a:latin typeface="Calibri"/>
                        </a:rPr>
                        <a:t>Memory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100" b="1" i="0" u="none" strike="noStrike">
                          <a:solidFill>
                            <a:srgbClr val="FFFFFF"/>
                          </a:solidFill>
                          <a:effectLst/>
                          <a:latin typeface="Calibri"/>
                        </a:rPr>
                        <a:t>Storage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100" b="1" i="0" u="none" strike="noStrike">
                          <a:solidFill>
                            <a:srgbClr val="FFFFFF"/>
                          </a:solidFill>
                          <a:effectLst/>
                          <a:latin typeface="Calibri"/>
                        </a:rPr>
                        <a:t>Bandwidth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100" b="1" i="0" u="none" strike="noStrike">
                          <a:solidFill>
                            <a:srgbClr val="FFFFFF"/>
                          </a:solidFill>
                          <a:effectLst/>
                          <a:latin typeface="Calibri"/>
                        </a:rPr>
                        <a:t>Instance Cost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100" b="1" i="0" u="none" strike="noStrike">
                          <a:solidFill>
                            <a:srgbClr val="FFFFFF"/>
                          </a:solidFill>
                          <a:effectLst/>
                          <a:latin typeface="Calibri"/>
                        </a:rPr>
                        <a:t>Trans per GB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100" b="1" i="0" u="none" strike="noStrike" dirty="0">
                          <a:solidFill>
                            <a:srgbClr val="FFFFFF"/>
                          </a:solidFill>
                          <a:effectLst/>
                          <a:latin typeface="Calibri"/>
                        </a:rPr>
                        <a:t>App </a:t>
                      </a:r>
                      <a:r>
                        <a:rPr lang="en-AU" sz="1100" b="1" i="0" u="none" strike="noStrike" dirty="0" smtClean="0">
                          <a:solidFill>
                            <a:srgbClr val="FFFFFF"/>
                          </a:solidFill>
                          <a:effectLst/>
                          <a:latin typeface="Calibri"/>
                        </a:rPr>
                        <a:t>Fabric </a:t>
                      </a:r>
                      <a:r>
                        <a:rPr lang="en-AU" sz="1100" b="1" i="0" u="none" strike="noStrike" dirty="0">
                          <a:solidFill>
                            <a:srgbClr val="FFFFFF"/>
                          </a:solidFill>
                          <a:effectLst/>
                          <a:latin typeface="Calibri"/>
                        </a:rPr>
                        <a:t>per 1,000,000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r>
              <a:tr h="190500">
                <a:tc>
                  <a:txBody>
                    <a:bodyPr/>
                    <a:lstStyle/>
                    <a:p>
                      <a:pPr algn="l" fontAlgn="b"/>
                      <a:r>
                        <a:rPr lang="en-AU" sz="1100" b="0" i="0" u="none" strike="noStrike">
                          <a:solidFill>
                            <a:srgbClr val="000000"/>
                          </a:solidFill>
                          <a:effectLst/>
                          <a:latin typeface="Calibri"/>
                        </a:rPr>
                        <a:t>XSmall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1</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768mb</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20GB</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1" i="0" u="none" strike="noStrike">
                          <a:solidFill>
                            <a:srgbClr val="FF0000"/>
                          </a:solidFill>
                          <a:effectLst/>
                          <a:latin typeface="Calibri"/>
                        </a:rPr>
                        <a:t>5 Mbps</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0.06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0.10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1.99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0500">
                <a:tc>
                  <a:txBody>
                    <a:bodyPr/>
                    <a:lstStyle/>
                    <a:p>
                      <a:pPr algn="l" fontAlgn="b"/>
                      <a:r>
                        <a:rPr lang="en-AU" sz="1100" b="0" i="0" u="none" strike="noStrike">
                          <a:solidFill>
                            <a:srgbClr val="000000"/>
                          </a:solidFill>
                          <a:effectLst/>
                          <a:latin typeface="Calibri"/>
                        </a:rPr>
                        <a:t>Small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dirty="0">
                          <a:solidFill>
                            <a:srgbClr val="000000"/>
                          </a:solidFill>
                          <a:effectLst/>
                          <a:latin typeface="Calibri"/>
                        </a:rPr>
                        <a:t>1.6</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1.7GB</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225GB</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1" i="0" u="none" strike="noStrike">
                          <a:solidFill>
                            <a:srgbClr val="FF0000"/>
                          </a:solidFill>
                          <a:effectLst/>
                          <a:latin typeface="Calibri"/>
                        </a:rPr>
                        <a:t>100 Mbps</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0.12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0.10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1.99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0500">
                <a:tc>
                  <a:txBody>
                    <a:bodyPr/>
                    <a:lstStyle/>
                    <a:p>
                      <a:pPr algn="l" fontAlgn="b"/>
                      <a:r>
                        <a:rPr lang="en-AU" sz="1100" b="0" i="0" u="none" strike="noStrike">
                          <a:solidFill>
                            <a:srgbClr val="000000"/>
                          </a:solidFill>
                          <a:effectLst/>
                          <a:latin typeface="Calibri"/>
                        </a:rPr>
                        <a:t>Medium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2 x 1.6</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3.5GB</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490GB</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1" i="0" u="none" strike="noStrike">
                          <a:solidFill>
                            <a:srgbClr val="FF0000"/>
                          </a:solidFill>
                          <a:effectLst/>
                          <a:latin typeface="Calibri"/>
                        </a:rPr>
                        <a:t>200 Mbps</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0.24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0.10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1.99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0500">
                <a:tc>
                  <a:txBody>
                    <a:bodyPr/>
                    <a:lstStyle/>
                    <a:p>
                      <a:pPr algn="l" fontAlgn="b"/>
                      <a:r>
                        <a:rPr lang="en-AU" sz="1100" b="0" i="0" u="none" strike="noStrike">
                          <a:solidFill>
                            <a:srgbClr val="000000"/>
                          </a:solidFill>
                          <a:effectLst/>
                          <a:latin typeface="Calibri"/>
                        </a:rPr>
                        <a:t>Large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4 x 1.6</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7GB</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1000GB</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1" i="0" u="none" strike="noStrike">
                          <a:solidFill>
                            <a:srgbClr val="FF0000"/>
                          </a:solidFill>
                          <a:effectLst/>
                          <a:latin typeface="Calibri"/>
                        </a:rPr>
                        <a:t>400 Mbps</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0.48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0.10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1.99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90500">
                <a:tc>
                  <a:txBody>
                    <a:bodyPr/>
                    <a:lstStyle/>
                    <a:p>
                      <a:pPr algn="l" fontAlgn="b"/>
                      <a:r>
                        <a:rPr lang="en-AU" sz="1100" b="0" i="0" u="none" strike="noStrike">
                          <a:solidFill>
                            <a:srgbClr val="000000"/>
                          </a:solidFill>
                          <a:effectLst/>
                          <a:latin typeface="Calibri"/>
                        </a:rPr>
                        <a:t>XLarge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8 x 1.6</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14Gb</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2040GB</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1" i="0" u="none" strike="noStrike">
                          <a:solidFill>
                            <a:srgbClr val="FF0000"/>
                          </a:solidFill>
                          <a:effectLst/>
                          <a:latin typeface="Calibri"/>
                        </a:rPr>
                        <a:t>800 Mbps</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0.96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0.10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dirty="0">
                          <a:solidFill>
                            <a:srgbClr val="000000"/>
                          </a:solidFill>
                          <a:effectLst/>
                          <a:latin typeface="Calibri"/>
                        </a:rPr>
                        <a:t> $  1.99 </a:t>
                      </a:r>
                    </a:p>
                  </a:txBody>
                  <a:tcPr marL="857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3153333680"/>
              </p:ext>
            </p:extLst>
          </p:nvPr>
        </p:nvGraphicFramePr>
        <p:xfrm>
          <a:off x="6516216" y="980728"/>
          <a:ext cx="1511300" cy="2016227"/>
        </p:xfrm>
        <a:graphic>
          <a:graphicData uri="http://schemas.openxmlformats.org/drawingml/2006/table">
            <a:tbl>
              <a:tblPr/>
              <a:tblGrid>
                <a:gridCol w="825500"/>
                <a:gridCol w="685800"/>
              </a:tblGrid>
              <a:tr h="225873">
                <a:tc gridSpan="2">
                  <a:txBody>
                    <a:bodyPr/>
                    <a:lstStyle/>
                    <a:p>
                      <a:pPr algn="l" fontAlgn="b"/>
                      <a:r>
                        <a:rPr lang="en-AU" sz="1300" b="1" i="0" u="none" strike="noStrike" dirty="0">
                          <a:solidFill>
                            <a:schemeClr val="bg1"/>
                          </a:solidFill>
                          <a:effectLst/>
                          <a:latin typeface="Segoe UI" pitchFamily="34" charset="0"/>
                          <a:ea typeface="Segoe UI" pitchFamily="34" charset="0"/>
                          <a:cs typeface="Segoe UI" pitchFamily="34" charset="0"/>
                        </a:rPr>
                        <a:t>SQL Azure Pricing</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AU"/>
                    </a:p>
                  </a:txBody>
                  <a:tcPr/>
                </a:tc>
              </a:tr>
              <a:tr h="525461">
                <a:tc>
                  <a:txBody>
                    <a:bodyPr/>
                    <a:lstStyle/>
                    <a:p>
                      <a:pPr algn="ctr" fontAlgn="b"/>
                      <a:r>
                        <a:rPr lang="en-AU" sz="1100" b="1" i="0" u="none" strike="noStrike" dirty="0" smtClean="0">
                          <a:solidFill>
                            <a:srgbClr val="FFFFFF"/>
                          </a:solidFill>
                          <a:effectLst/>
                          <a:latin typeface="Calibri"/>
                        </a:rPr>
                        <a:t>Database </a:t>
                      </a:r>
                      <a:r>
                        <a:rPr lang="en-AU" sz="1100" b="1" i="0" u="none" strike="noStrike" dirty="0">
                          <a:solidFill>
                            <a:srgbClr val="FFFFFF"/>
                          </a:solidFill>
                          <a:effectLst/>
                          <a:latin typeface="Calibri"/>
                        </a:rPr>
                        <a:t>Size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100" b="1" i="0" u="none" strike="noStrike" dirty="0">
                          <a:solidFill>
                            <a:srgbClr val="FFFFFF"/>
                          </a:solidFill>
                          <a:effectLst/>
                          <a:latin typeface="Calibri"/>
                        </a:rPr>
                        <a:t>Price Per Day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r>
              <a:tr h="180699">
                <a:tc>
                  <a:txBody>
                    <a:bodyPr/>
                    <a:lstStyle/>
                    <a:p>
                      <a:pPr algn="l" fontAlgn="b"/>
                      <a:r>
                        <a:rPr lang="en-AU" sz="1100" b="0" i="0" u="none" strike="noStrike">
                          <a:solidFill>
                            <a:srgbClr val="000000"/>
                          </a:solidFill>
                          <a:effectLst/>
                          <a:latin typeface="Calibri"/>
                        </a:rPr>
                        <a:t>1GB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0.33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699">
                <a:tc>
                  <a:txBody>
                    <a:bodyPr/>
                    <a:lstStyle/>
                    <a:p>
                      <a:pPr algn="l" fontAlgn="b"/>
                      <a:r>
                        <a:rPr lang="en-AU" sz="1100" b="0" i="0" u="none" strike="noStrike">
                          <a:solidFill>
                            <a:srgbClr val="000000"/>
                          </a:solidFill>
                          <a:effectLst/>
                          <a:latin typeface="Calibri"/>
                        </a:rPr>
                        <a:t>5GB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1.66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699">
                <a:tc>
                  <a:txBody>
                    <a:bodyPr/>
                    <a:lstStyle/>
                    <a:p>
                      <a:pPr algn="l" fontAlgn="b"/>
                      <a:r>
                        <a:rPr lang="en-AU" sz="1100" b="0" i="0" u="none" strike="noStrike">
                          <a:solidFill>
                            <a:srgbClr val="000000"/>
                          </a:solidFill>
                          <a:effectLst/>
                          <a:latin typeface="Calibri"/>
                        </a:rPr>
                        <a:t>10GB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3.66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699">
                <a:tc>
                  <a:txBody>
                    <a:bodyPr/>
                    <a:lstStyle/>
                    <a:p>
                      <a:pPr algn="l" fontAlgn="b"/>
                      <a:r>
                        <a:rPr lang="en-AU" sz="1100" b="0" i="0" u="none" strike="noStrike">
                          <a:solidFill>
                            <a:srgbClr val="000000"/>
                          </a:solidFill>
                          <a:effectLst/>
                          <a:latin typeface="Calibri"/>
                        </a:rPr>
                        <a:t>20GB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7.33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699">
                <a:tc>
                  <a:txBody>
                    <a:bodyPr/>
                    <a:lstStyle/>
                    <a:p>
                      <a:pPr algn="l" fontAlgn="b"/>
                      <a:r>
                        <a:rPr lang="en-AU" sz="1100" b="0" i="0" u="none" strike="noStrike">
                          <a:solidFill>
                            <a:srgbClr val="000000"/>
                          </a:solidFill>
                          <a:effectLst/>
                          <a:latin typeface="Calibri"/>
                        </a:rPr>
                        <a:t>30GB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10.99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699">
                <a:tc>
                  <a:txBody>
                    <a:bodyPr/>
                    <a:lstStyle/>
                    <a:p>
                      <a:pPr algn="l" fontAlgn="b"/>
                      <a:r>
                        <a:rPr lang="en-AU" sz="1100" b="0" i="0" u="none" strike="noStrike">
                          <a:solidFill>
                            <a:srgbClr val="000000"/>
                          </a:solidFill>
                          <a:effectLst/>
                          <a:latin typeface="Calibri"/>
                        </a:rPr>
                        <a:t>40GB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a:solidFill>
                            <a:srgbClr val="000000"/>
                          </a:solidFill>
                          <a:effectLst/>
                          <a:latin typeface="Calibri"/>
                        </a:rPr>
                        <a:t> $       14.65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80699">
                <a:tc>
                  <a:txBody>
                    <a:bodyPr/>
                    <a:lstStyle/>
                    <a:p>
                      <a:pPr algn="l" fontAlgn="b"/>
                      <a:r>
                        <a:rPr lang="en-AU" sz="1100" b="0" i="0" u="none" strike="noStrike">
                          <a:solidFill>
                            <a:srgbClr val="000000"/>
                          </a:solidFill>
                          <a:effectLst/>
                          <a:latin typeface="Calibri"/>
                        </a:rPr>
                        <a:t>50GB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AU" sz="1100" b="0" i="0" u="none" strike="noStrike" dirty="0">
                          <a:solidFill>
                            <a:srgbClr val="000000"/>
                          </a:solidFill>
                          <a:effectLst/>
                          <a:latin typeface="Calibri"/>
                        </a:rPr>
                        <a:t> $       18.31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
        <p:nvSpPr>
          <p:cNvPr id="15" name="Rectangle 14"/>
          <p:cNvSpPr/>
          <p:nvPr/>
        </p:nvSpPr>
        <p:spPr>
          <a:xfrm>
            <a:off x="323528" y="3212975"/>
            <a:ext cx="2205797" cy="307777"/>
          </a:xfrm>
          <a:prstGeom prst="rect">
            <a:avLst/>
          </a:prstGeom>
        </p:spPr>
        <p:txBody>
          <a:bodyPr wrap="none">
            <a:spAutoFit/>
          </a:bodyPr>
          <a:lstStyle/>
          <a:p>
            <a:pPr fontAlgn="b"/>
            <a:r>
              <a:rPr lang="en-AU" sz="1400" b="1" dirty="0" smtClean="0">
                <a:solidFill>
                  <a:schemeClr val="bg1"/>
                </a:solidFill>
                <a:latin typeface="Segoe UI" pitchFamily="34" charset="0"/>
                <a:ea typeface="Segoe UI" pitchFamily="34" charset="0"/>
                <a:cs typeface="Segoe UI" pitchFamily="34" charset="0"/>
              </a:rPr>
              <a:t>Load Testing Setup Cost</a:t>
            </a:r>
            <a:endParaRPr lang="en-AU" sz="1400" b="1" dirty="0">
              <a:solidFill>
                <a:schemeClr val="bg1"/>
              </a:solidFill>
              <a:latin typeface="Segoe UI" pitchFamily="34" charset="0"/>
              <a:ea typeface="Segoe UI" pitchFamily="34" charset="0"/>
              <a:cs typeface="Segoe UI" pitchFamily="34" charset="0"/>
            </a:endParaRPr>
          </a:p>
        </p:txBody>
      </p:sp>
      <p:sp>
        <p:nvSpPr>
          <p:cNvPr id="16" name="TextBox 15"/>
          <p:cNvSpPr txBox="1"/>
          <p:nvPr/>
        </p:nvSpPr>
        <p:spPr>
          <a:xfrm>
            <a:off x="1823821" y="5547618"/>
            <a:ext cx="3276987" cy="369332"/>
          </a:xfrm>
          <a:prstGeom prst="rect">
            <a:avLst/>
          </a:prstGeom>
          <a:noFill/>
        </p:spPr>
        <p:txBody>
          <a:bodyPr wrap="none" rtlCol="0">
            <a:spAutoFit/>
          </a:bodyPr>
          <a:lstStyle/>
          <a:p>
            <a:r>
              <a:rPr lang="en-AU" b="1" dirty="0" smtClean="0">
                <a:solidFill>
                  <a:schemeClr val="bg1"/>
                </a:solidFill>
                <a:latin typeface="Segoe UI" pitchFamily="34" charset="0"/>
                <a:ea typeface="Segoe UI" pitchFamily="34" charset="0"/>
                <a:cs typeface="Segoe UI" pitchFamily="34" charset="0"/>
              </a:rPr>
              <a:t>Total Cost = $15.71 per hour</a:t>
            </a:r>
            <a:endParaRPr lang="en-AU" b="1" dirty="0">
              <a:solidFill>
                <a:schemeClr val="bg1"/>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285468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7470648" cy="648072"/>
          </a:xfrm>
        </p:spPr>
        <p:txBody>
          <a:bodyPr>
            <a:normAutofit/>
          </a:bodyPr>
          <a:lstStyle/>
          <a:p>
            <a:r>
              <a:rPr lang="en-AU" dirty="0" smtClean="0"/>
              <a:t>Local Debug</a:t>
            </a:r>
            <a:endParaRPr lang="en-AU"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124744"/>
            <a:ext cx="8064896" cy="4911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08633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Remote debug work around</a:t>
            </a:r>
            <a:br>
              <a:rPr lang="en-US" dirty="0" smtClean="0"/>
            </a:br>
            <a:endParaRPr sz="3600" dirty="0">
              <a:solidFill>
                <a:schemeClr val="accent2"/>
              </a:solidFill>
            </a:endParaRPr>
          </a:p>
        </p:txBody>
      </p:sp>
      <p:sp>
        <p:nvSpPr>
          <p:cNvPr id="3" name="Text Placeholder 2"/>
          <p:cNvSpPr>
            <a:spLocks noGrp="1"/>
          </p:cNvSpPr>
          <p:nvPr>
            <p:ph idx="1"/>
          </p:nvPr>
        </p:nvSpPr>
        <p:spPr>
          <a:xfrm>
            <a:off x="457200" y="1844824"/>
            <a:ext cx="8229600" cy="4281339"/>
          </a:xfrm>
        </p:spPr>
        <p:txBody>
          <a:bodyPr>
            <a:normAutofit lnSpcReduction="10000"/>
          </a:bodyPr>
          <a:lstStyle/>
          <a:p>
            <a:r>
              <a:rPr lang="en-US" dirty="0" smtClean="0"/>
              <a:t>Problem</a:t>
            </a:r>
          </a:p>
          <a:p>
            <a:pPr lvl="1"/>
            <a:r>
              <a:rPr lang="en-AU" sz="2500" dirty="0" smtClean="0"/>
              <a:t>Need to debug on a remote machine (VM)</a:t>
            </a:r>
            <a:endParaRPr lang="en-AU" sz="2500" dirty="0"/>
          </a:p>
          <a:p>
            <a:pPr lvl="1"/>
            <a:r>
              <a:rPr lang="en-AU" sz="2500" dirty="0" smtClean="0"/>
              <a:t>Azure will not accept remote connections</a:t>
            </a:r>
          </a:p>
          <a:p>
            <a:r>
              <a:rPr lang="en-AU" sz="2900" dirty="0" smtClean="0"/>
              <a:t>Solution</a:t>
            </a:r>
          </a:p>
          <a:p>
            <a:pPr lvl="1"/>
            <a:r>
              <a:rPr lang="en-AU" dirty="0"/>
              <a:t>Install SSH server (Putty, </a:t>
            </a:r>
            <a:r>
              <a:rPr lang="en-AU" dirty="0" err="1"/>
              <a:t>BitVise</a:t>
            </a:r>
            <a:r>
              <a:rPr lang="en-AU" dirty="0"/>
              <a:t>)</a:t>
            </a:r>
          </a:p>
          <a:p>
            <a:pPr lvl="1"/>
            <a:r>
              <a:rPr lang="en-AU" dirty="0"/>
              <a:t>Start azure compute emulator</a:t>
            </a:r>
          </a:p>
          <a:p>
            <a:pPr lvl="1"/>
            <a:r>
              <a:rPr lang="en-AU" dirty="0"/>
              <a:t>Start local client</a:t>
            </a:r>
          </a:p>
          <a:p>
            <a:pPr lvl="1"/>
            <a:r>
              <a:rPr lang="en-AU" dirty="0"/>
              <a:t>Start SSH client and port forward to Web service port on remote machine</a:t>
            </a:r>
          </a:p>
          <a:p>
            <a:pPr lvl="1"/>
            <a:r>
              <a:rPr lang="en-AU" dirty="0"/>
              <a:t>Start testing</a:t>
            </a:r>
          </a:p>
          <a:p>
            <a:pPr lvl="1"/>
            <a:endParaRPr lang="en-AU" sz="2500"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604576618"/>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6347048" cy="562392"/>
          </a:xfrm>
        </p:spPr>
        <p:txBody>
          <a:bodyPr>
            <a:normAutofit fontScale="90000"/>
          </a:bodyPr>
          <a:lstStyle/>
          <a:p>
            <a:r>
              <a:rPr lang="en-AU" dirty="0" smtClean="0"/>
              <a:t>(Very) Simple Banking App</a:t>
            </a:r>
            <a:endParaRPr lang="en-AU" dirty="0"/>
          </a:p>
        </p:txBody>
      </p:sp>
      <p:pic>
        <p:nvPicPr>
          <p:cNvPr id="2050" name="Picture 2" descr="image001"/>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971600" y="908720"/>
            <a:ext cx="7289221" cy="529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81060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6419056" cy="418376"/>
          </a:xfrm>
        </p:spPr>
        <p:txBody>
          <a:bodyPr>
            <a:noAutofit/>
          </a:bodyPr>
          <a:lstStyle/>
          <a:p>
            <a:r>
              <a:rPr lang="en-AU" sz="3600" dirty="0" smtClean="0"/>
              <a:t>Load Test Setup</a:t>
            </a:r>
            <a:endParaRPr lang="en-AU" sz="3600" dirty="0"/>
          </a:p>
        </p:txBody>
      </p:sp>
      <p:graphicFrame>
        <p:nvGraphicFramePr>
          <p:cNvPr id="4" name="Table 3"/>
          <p:cNvGraphicFramePr>
            <a:graphicFrameLocks noGrp="1"/>
          </p:cNvGraphicFramePr>
          <p:nvPr>
            <p:extLst>
              <p:ext uri="{D42A27DB-BD31-4B8C-83A1-F6EECF244321}">
                <p14:modId xmlns:p14="http://schemas.microsoft.com/office/powerpoint/2010/main" val="2577642386"/>
              </p:ext>
            </p:extLst>
          </p:nvPr>
        </p:nvGraphicFramePr>
        <p:xfrm>
          <a:off x="251518" y="908724"/>
          <a:ext cx="8640961" cy="5544616"/>
        </p:xfrm>
        <a:graphic>
          <a:graphicData uri="http://schemas.openxmlformats.org/drawingml/2006/table">
            <a:tbl>
              <a:tblPr/>
              <a:tblGrid>
                <a:gridCol w="1666784"/>
                <a:gridCol w="1908030"/>
                <a:gridCol w="1691849"/>
                <a:gridCol w="1691849"/>
                <a:gridCol w="1682449"/>
              </a:tblGrid>
              <a:tr h="163078">
                <a:tc>
                  <a:txBody>
                    <a:bodyPr/>
                    <a:lstStyle/>
                    <a:p>
                      <a:pPr algn="ctr" fontAlgn="b"/>
                      <a:r>
                        <a:rPr lang="en-AU" sz="1000" b="1" i="0" u="none" strike="noStrike" dirty="0">
                          <a:solidFill>
                            <a:srgbClr val="FFFFFF"/>
                          </a:solidFill>
                          <a:effectLst/>
                          <a:latin typeface="Calibri"/>
                          <a:ea typeface="Calibri"/>
                        </a:rPr>
                        <a:t>Process 1</a:t>
                      </a:r>
                      <a:endParaRPr lang="en-AU" sz="1000" b="1" i="0" u="none" strike="noStrike" dirty="0">
                        <a:solidFill>
                          <a:srgbClr val="FFFFFF"/>
                        </a:solidFill>
                        <a:effectLst/>
                        <a:latin typeface="Calibri"/>
                      </a:endParaRPr>
                    </a:p>
                  </a:txBody>
                  <a:tcPr marL="6656" marR="6656" marT="6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000" b="1" i="0" u="none" strike="noStrike" dirty="0">
                          <a:solidFill>
                            <a:srgbClr val="FFFFFF"/>
                          </a:solidFill>
                          <a:effectLst/>
                          <a:latin typeface="Calibri"/>
                        </a:rPr>
                        <a:t>Process 2</a:t>
                      </a:r>
                    </a:p>
                  </a:txBody>
                  <a:tcPr marL="6656" marR="6656" marT="6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000" b="1" i="0" u="none" strike="noStrike" dirty="0">
                          <a:solidFill>
                            <a:srgbClr val="FFFFFF"/>
                          </a:solidFill>
                          <a:effectLst/>
                          <a:latin typeface="Calibri"/>
                        </a:rPr>
                        <a:t>Process 3</a:t>
                      </a:r>
                    </a:p>
                  </a:txBody>
                  <a:tcPr marL="6656" marR="6656" marT="6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000" b="1" i="0" u="none" strike="noStrike" dirty="0">
                          <a:solidFill>
                            <a:srgbClr val="FFFFFF"/>
                          </a:solidFill>
                          <a:effectLst/>
                          <a:latin typeface="Calibri"/>
                        </a:rPr>
                        <a:t>Process 4</a:t>
                      </a:r>
                    </a:p>
                  </a:txBody>
                  <a:tcPr marL="6656" marR="6656" marT="6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000" b="1" i="0" u="none" strike="noStrike" dirty="0">
                          <a:solidFill>
                            <a:srgbClr val="FFFFFF"/>
                          </a:solidFill>
                          <a:effectLst/>
                          <a:latin typeface="Calibri"/>
                        </a:rPr>
                        <a:t>Process 5</a:t>
                      </a:r>
                    </a:p>
                  </a:txBody>
                  <a:tcPr marL="6656" marR="6656" marT="6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r>
              <a:tr h="163078">
                <a:tc>
                  <a:txBody>
                    <a:bodyPr/>
                    <a:lstStyle/>
                    <a:p>
                      <a:pPr algn="ctr" fontAlgn="b"/>
                      <a:r>
                        <a:rPr lang="en-AU" sz="1000" b="1" i="0" u="none" strike="noStrike" dirty="0">
                          <a:solidFill>
                            <a:srgbClr val="FFFFFF"/>
                          </a:solidFill>
                          <a:effectLst/>
                          <a:latin typeface="Calibri"/>
                        </a:rPr>
                        <a:t>Display Transactions</a:t>
                      </a:r>
                    </a:p>
                  </a:txBody>
                  <a:tcPr marL="6656" marR="6656" marT="6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000" b="1" i="0" u="none" strike="noStrike" dirty="0">
                          <a:solidFill>
                            <a:srgbClr val="FFFFFF"/>
                          </a:solidFill>
                          <a:effectLst/>
                          <a:latin typeface="Calibri"/>
                        </a:rPr>
                        <a:t>Transfer Money</a:t>
                      </a:r>
                    </a:p>
                  </a:txBody>
                  <a:tcPr marL="6656" marR="6656" marT="6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000" b="1" i="0" u="none" strike="noStrike" dirty="0">
                          <a:solidFill>
                            <a:srgbClr val="FFFFFF"/>
                          </a:solidFill>
                          <a:effectLst/>
                          <a:latin typeface="Calibri"/>
                        </a:rPr>
                        <a:t>Pay New Biller</a:t>
                      </a:r>
                    </a:p>
                  </a:txBody>
                  <a:tcPr marL="6656" marR="6656" marT="6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000" b="1" i="0" u="none" strike="noStrike" dirty="0">
                          <a:solidFill>
                            <a:srgbClr val="FFFFFF"/>
                          </a:solidFill>
                          <a:effectLst/>
                          <a:latin typeface="Calibri"/>
                        </a:rPr>
                        <a:t>Pay Existing Biller</a:t>
                      </a:r>
                    </a:p>
                  </a:txBody>
                  <a:tcPr marL="6656" marR="6656" marT="6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000" b="1" i="0" u="none" strike="noStrike" dirty="0">
                          <a:solidFill>
                            <a:srgbClr val="FFFFFF"/>
                          </a:solidFill>
                          <a:effectLst/>
                          <a:latin typeface="Calibri"/>
                        </a:rPr>
                        <a:t>Update User Details</a:t>
                      </a:r>
                    </a:p>
                  </a:txBody>
                  <a:tcPr marL="6656" marR="6656" marT="665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r>
              <a:tr h="326154">
                <a:tc>
                  <a:txBody>
                    <a:bodyPr/>
                    <a:lstStyle/>
                    <a:p>
                      <a:pPr algn="l" fontAlgn="ctr"/>
                      <a:r>
                        <a:rPr lang="en-AU" sz="800" b="0" i="0" u="none" strike="noStrike">
                          <a:solidFill>
                            <a:srgbClr val="1F497D"/>
                          </a:solidFill>
                          <a:effectLst/>
                          <a:latin typeface="Calibri"/>
                        </a:rPr>
                        <a:t>Select display transactions</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ctr"/>
                      <a:r>
                        <a:rPr lang="en-AU" sz="800" b="0" i="0" u="none" strike="noStrike">
                          <a:solidFill>
                            <a:srgbClr val="1F497D"/>
                          </a:solidFill>
                          <a:effectLst/>
                          <a:latin typeface="Calibri"/>
                        </a:rPr>
                        <a:t>Select transfer money menu item</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Select Pay Bill menu item</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ctr"/>
                      <a:r>
                        <a:rPr lang="en-AU" sz="800" b="0" i="0" u="none" strike="noStrike">
                          <a:solidFill>
                            <a:srgbClr val="1F497D"/>
                          </a:solidFill>
                          <a:effectLst/>
                          <a:latin typeface="Calibri"/>
                        </a:rPr>
                        <a:t>Select Pay Bill menu item</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Select update address details menu item</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r>
              <a:tr h="326154">
                <a:tc>
                  <a:txBody>
                    <a:bodyPr/>
                    <a:lstStyle/>
                    <a:p>
                      <a:pPr algn="l" fontAlgn="ctr"/>
                      <a:r>
                        <a:rPr lang="en-AU" sz="800" b="0" i="0" u="none" strike="noStrike">
                          <a:solidFill>
                            <a:srgbClr val="1F497D"/>
                          </a:solidFill>
                          <a:effectLst/>
                          <a:latin typeface="Calibri"/>
                        </a:rPr>
                        <a:t>Select an account</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ctr"/>
                      <a:r>
                        <a:rPr lang="en-AU" sz="800" b="0" i="0" u="none" strike="noStrike">
                          <a:solidFill>
                            <a:srgbClr val="1F497D"/>
                          </a:solidFill>
                          <a:effectLst/>
                          <a:latin typeface="Calibri"/>
                        </a:rPr>
                        <a:t>Check the from account is selected</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Select from account</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ctr"/>
                      <a:r>
                        <a:rPr lang="en-AU" sz="800" b="0" i="0" u="none" strike="noStrike">
                          <a:solidFill>
                            <a:srgbClr val="1F497D"/>
                          </a:solidFill>
                          <a:effectLst/>
                          <a:latin typeface="Calibri"/>
                        </a:rPr>
                        <a:t>Select from account</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Select account to change details for</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r>
              <a:tr h="326154">
                <a:tc>
                  <a:txBody>
                    <a:bodyPr/>
                    <a:lstStyle/>
                    <a:p>
                      <a:pPr algn="l" fontAlgn="ctr"/>
                      <a:r>
                        <a:rPr lang="en-AU" sz="800" b="0" i="0" u="none" strike="noStrike">
                          <a:solidFill>
                            <a:srgbClr val="1F497D"/>
                          </a:solidFill>
                          <a:effectLst/>
                          <a:latin typeface="Calibri"/>
                        </a:rPr>
                        <a:t>Return 50 transactions for the selected account </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ctr"/>
                      <a:r>
                        <a:rPr lang="en-AU" sz="800" b="0" i="0" u="none" strike="noStrike">
                          <a:solidFill>
                            <a:srgbClr val="1F497D"/>
                          </a:solidFill>
                          <a:effectLst/>
                          <a:latin typeface="Calibri"/>
                        </a:rPr>
                        <a:t>Check the to account is entered</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Enter biller id</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ctr"/>
                      <a:r>
                        <a:rPr lang="en-AU" sz="800" b="0" i="0" u="none" strike="noStrike">
                          <a:solidFill>
                            <a:srgbClr val="1F497D"/>
                          </a:solidFill>
                          <a:effectLst/>
                          <a:latin typeface="Calibri"/>
                        </a:rPr>
                        <a:t>Enter biller id</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Check if logged in user can change address details</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r>
              <a:tr h="652307">
                <a:tc>
                  <a:txBody>
                    <a:bodyPr/>
                    <a:lstStyle/>
                    <a:p>
                      <a:pPr algn="l" fontAlgn="ctr"/>
                      <a:r>
                        <a:rPr lang="en-AU" sz="800" b="0" i="0" u="none" strike="noStrike">
                          <a:solidFill>
                            <a:srgbClr val="1F497D"/>
                          </a:solidFill>
                          <a:effectLst/>
                          <a:latin typeface="Calibri"/>
                        </a:rPr>
                        <a:t>Return 100 Transactions for a selected account</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ctr"/>
                      <a:r>
                        <a:rPr lang="en-AU" sz="800" b="0" i="0" u="none" strike="noStrike">
                          <a:solidFill>
                            <a:srgbClr val="1F497D"/>
                          </a:solidFill>
                          <a:effectLst/>
                          <a:latin typeface="Calibri"/>
                        </a:rPr>
                        <a:t>Check the "To Description" field is entered and the value conforms to a given mask and is a max length (15 chars)</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Validate newly entered biller</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ctr"/>
                      <a:r>
                        <a:rPr lang="en-AU" sz="800" b="0" i="0" u="none" strike="noStrike">
                          <a:solidFill>
                            <a:srgbClr val="1F497D"/>
                          </a:solidFill>
                          <a:effectLst/>
                          <a:latin typeface="Calibri"/>
                        </a:rPr>
                        <a:t>Select existing biller from list</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User updates address details</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r>
              <a:tr h="652307">
                <a:tc>
                  <a:txBody>
                    <a:bodyPr/>
                    <a:lstStyle/>
                    <a:p>
                      <a:pPr algn="l" fontAlgn="ctr"/>
                      <a:r>
                        <a:rPr lang="en-AU" sz="800" b="0" i="0" u="none" strike="noStrike">
                          <a:solidFill>
                            <a:srgbClr val="1F497D"/>
                          </a:solidFill>
                          <a:effectLst/>
                          <a:latin typeface="Calibri"/>
                        </a:rPr>
                        <a:t>End</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ctr"/>
                      <a:r>
                        <a:rPr lang="en-AU" sz="800" b="0" i="0" u="none" strike="noStrike">
                          <a:solidFill>
                            <a:srgbClr val="1F497D"/>
                          </a:solidFill>
                          <a:effectLst/>
                          <a:latin typeface="Calibri"/>
                        </a:rPr>
                        <a:t>Check the "From Description" field is entered and the value conforms to a given mask and is a max length (15 chars)</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Enter Biller Reference code</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ctr"/>
                      <a:r>
                        <a:rPr lang="en-AU" sz="800" b="0" i="0" u="none" strike="noStrike">
                          <a:solidFill>
                            <a:srgbClr val="1F497D"/>
                          </a:solidFill>
                          <a:effectLst/>
                          <a:latin typeface="Calibri"/>
                        </a:rPr>
                        <a:t>Enter Numeric amount</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System validates postcode/state/country</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r>
              <a:tr h="326154">
                <a:tc>
                  <a:txBody>
                    <a:bodyPr/>
                    <a:lstStyle/>
                    <a:p>
                      <a:pPr algn="l" fontAlgn="b"/>
                      <a:r>
                        <a:rPr lang="en-AU" sz="800" b="0" i="0" u="none" strike="noStrike">
                          <a:solidFill>
                            <a:srgbClr val="000000"/>
                          </a:solidFill>
                          <a:effectLst/>
                          <a:latin typeface="Calibri"/>
                          <a:ea typeface="Calibri"/>
                        </a:rPr>
                        <a:t> </a:t>
                      </a:r>
                      <a:endParaRPr lang="en-AU" sz="800" b="0" i="0" u="none" strike="noStrike">
                        <a:solidFill>
                          <a:srgbClr val="000000"/>
                        </a:solidFill>
                        <a:effectLst/>
                        <a:latin typeface="Calibri"/>
                      </a:endParaRPr>
                    </a:p>
                  </a:txBody>
                  <a:tcPr marL="6656" marR="6656" marT="665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en-AU" sz="800" b="0" i="0" u="none" strike="noStrike">
                          <a:solidFill>
                            <a:srgbClr val="1F497D"/>
                          </a:solidFill>
                          <a:effectLst/>
                          <a:latin typeface="Calibri"/>
                        </a:rPr>
                        <a:t>Check amount is entered and is numeric</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Enter Numeric amount</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ctr"/>
                      <a:r>
                        <a:rPr lang="en-AU" sz="800" b="0" i="0" u="none" strike="noStrike">
                          <a:solidFill>
                            <a:srgbClr val="1F497D"/>
                          </a:solidFill>
                          <a:effectLst/>
                          <a:latin typeface="Calibri"/>
                        </a:rPr>
                        <a:t>Execute pay bill</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System updates address</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r>
              <a:tr h="489229">
                <a:tc>
                  <a:txBody>
                    <a:bodyPr/>
                    <a:lstStyle/>
                    <a:p>
                      <a:pPr algn="l" fontAlgn="b"/>
                      <a:r>
                        <a:rPr lang="en-AU" sz="800" b="0" i="0" u="none" strike="noStrike" dirty="0">
                          <a:solidFill>
                            <a:srgbClr val="000000"/>
                          </a:solidFill>
                          <a:effectLst/>
                          <a:latin typeface="Calibri"/>
                          <a:ea typeface="Calibri"/>
                        </a:rPr>
                        <a:t> </a:t>
                      </a:r>
                      <a:endParaRPr lang="en-AU" sz="800" b="0" i="0" u="none" strike="noStrike" dirty="0">
                        <a:solidFill>
                          <a:srgbClr val="000000"/>
                        </a:solidFill>
                        <a:effectLst/>
                        <a:latin typeface="Calibri"/>
                      </a:endParaRPr>
                    </a:p>
                  </a:txBody>
                  <a:tcPr marL="6656" marR="6656" marT="6656"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AU" sz="800" b="0" i="0" u="none" strike="noStrike">
                          <a:solidFill>
                            <a:srgbClr val="1F497D"/>
                          </a:solidFill>
                          <a:effectLst/>
                          <a:latin typeface="Calibri"/>
                        </a:rPr>
                        <a:t>User clicks transfer</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Execute pay bill</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ctr"/>
                      <a:r>
                        <a:rPr lang="en-AU" sz="800" b="0" i="0" u="none" strike="noStrike">
                          <a:solidFill>
                            <a:srgbClr val="1F497D"/>
                          </a:solidFill>
                          <a:effectLst/>
                          <a:latin typeface="Calibri"/>
                        </a:rPr>
                        <a:t>Validate Amount and reference for numeric and length</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Return new address details and refresh</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r>
              <a:tr h="489229">
                <a:tc>
                  <a:txBody>
                    <a:bodyPr/>
                    <a:lstStyle/>
                    <a:p>
                      <a:pPr algn="l" fontAlgn="b"/>
                      <a:r>
                        <a:rPr lang="en-AU" sz="800" b="0" i="0" u="none" strike="noStrike">
                          <a:solidFill>
                            <a:srgbClr val="000000"/>
                          </a:solidFill>
                          <a:effectLst/>
                          <a:latin typeface="Calibri"/>
                          <a:ea typeface="Calibri"/>
                        </a:rPr>
                        <a:t> </a:t>
                      </a:r>
                      <a:endParaRPr lang="en-AU" sz="800" b="0" i="0" u="none" strike="noStrike">
                        <a:solidFill>
                          <a:srgbClr val="000000"/>
                        </a:solidFill>
                        <a:effectLst/>
                        <a:latin typeface="Calibri"/>
                      </a:endParaRPr>
                    </a:p>
                  </a:txBody>
                  <a:tcPr marL="6656" marR="6656" marT="6656"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AU" sz="800" b="0" i="0" u="none" strike="noStrike">
                          <a:solidFill>
                            <a:srgbClr val="1F497D"/>
                          </a:solidFill>
                          <a:effectLst/>
                          <a:latin typeface="Calibri"/>
                        </a:rPr>
                        <a:t>System checks if user is within daily limit</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Validate Amount and reference for numeric and length</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ctr"/>
                      <a:r>
                        <a:rPr lang="en-AU" sz="800" b="0" i="0" u="none" strike="noStrike">
                          <a:solidFill>
                            <a:srgbClr val="1F497D"/>
                          </a:solidFill>
                          <a:effectLst/>
                          <a:latin typeface="Calibri"/>
                        </a:rPr>
                        <a:t>Check if user within daily limit</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End</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r>
              <a:tr h="326154">
                <a:tc>
                  <a:txBody>
                    <a:bodyPr/>
                    <a:lstStyle/>
                    <a:p>
                      <a:pPr algn="l" fontAlgn="b"/>
                      <a:r>
                        <a:rPr lang="en-AU" sz="800" b="0" i="0" u="none" strike="noStrike">
                          <a:solidFill>
                            <a:srgbClr val="000000"/>
                          </a:solidFill>
                          <a:effectLst/>
                          <a:latin typeface="Calibri"/>
                          <a:ea typeface="Calibri"/>
                        </a:rPr>
                        <a:t> </a:t>
                      </a:r>
                      <a:endParaRPr lang="en-AU" sz="800" b="0" i="0" u="none" strike="noStrike">
                        <a:solidFill>
                          <a:srgbClr val="000000"/>
                        </a:solidFill>
                        <a:effectLst/>
                        <a:latin typeface="Calibri"/>
                      </a:endParaRPr>
                    </a:p>
                  </a:txBody>
                  <a:tcPr marL="6656" marR="6656" marT="6656"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AU" sz="800" b="0" i="0" u="none" strike="noStrike">
                          <a:solidFill>
                            <a:srgbClr val="1F497D"/>
                          </a:solidFill>
                          <a:effectLst/>
                          <a:latin typeface="Calibri"/>
                        </a:rPr>
                        <a:t>System checks user has enough money</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Check if user within daily limit</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ctr"/>
                      <a:r>
                        <a:rPr lang="en-AU" sz="800" b="0" i="0" u="none" strike="noStrike">
                          <a:solidFill>
                            <a:srgbClr val="1F497D"/>
                          </a:solidFill>
                          <a:effectLst/>
                          <a:latin typeface="Calibri"/>
                        </a:rPr>
                        <a:t>Check if has enough money</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AU" sz="800" b="0" i="0" u="none" strike="noStrike">
                          <a:solidFill>
                            <a:srgbClr val="000000"/>
                          </a:solidFill>
                          <a:effectLst/>
                          <a:latin typeface="Calibri"/>
                        </a:rPr>
                        <a:t> </a:t>
                      </a:r>
                    </a:p>
                  </a:txBody>
                  <a:tcPr marL="6656" marR="6656" marT="6656"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r>
              <a:tr h="326154">
                <a:tc>
                  <a:txBody>
                    <a:bodyPr/>
                    <a:lstStyle/>
                    <a:p>
                      <a:pPr algn="l" fontAlgn="b"/>
                      <a:r>
                        <a:rPr lang="en-AU" sz="800" b="0" i="0" u="none" strike="noStrike">
                          <a:solidFill>
                            <a:srgbClr val="000000"/>
                          </a:solidFill>
                          <a:effectLst/>
                          <a:latin typeface="Calibri"/>
                          <a:ea typeface="Calibri"/>
                        </a:rPr>
                        <a:t> </a:t>
                      </a:r>
                      <a:endParaRPr lang="en-AU" sz="800" b="0" i="0" u="none" strike="noStrike">
                        <a:solidFill>
                          <a:srgbClr val="000000"/>
                        </a:solidFill>
                        <a:effectLst/>
                        <a:latin typeface="Calibri"/>
                      </a:endParaRPr>
                    </a:p>
                  </a:txBody>
                  <a:tcPr marL="6656" marR="6656" marT="6656"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AU" sz="800" b="0" i="0" u="none" strike="noStrike">
                          <a:solidFill>
                            <a:srgbClr val="1F497D"/>
                          </a:solidFill>
                          <a:effectLst/>
                          <a:latin typeface="Calibri"/>
                        </a:rPr>
                        <a:t>System withdraws money from account</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Check if has enough money</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ctr"/>
                      <a:r>
                        <a:rPr lang="en-AU" sz="800" b="0" i="0" u="none" strike="noStrike">
                          <a:solidFill>
                            <a:srgbClr val="1F497D"/>
                          </a:solidFill>
                          <a:effectLst/>
                          <a:latin typeface="Calibri"/>
                        </a:rPr>
                        <a:t>Remove money from account</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AU" sz="800" b="0" i="0" u="none" strike="noStrike">
                          <a:solidFill>
                            <a:srgbClr val="000000"/>
                          </a:solidFill>
                          <a:effectLst/>
                          <a:latin typeface="Calibri"/>
                        </a:rPr>
                        <a:t> </a:t>
                      </a:r>
                    </a:p>
                  </a:txBody>
                  <a:tcPr marL="6656" marR="6656" marT="6656" marB="0" anchor="b">
                    <a:lnL w="6350" cap="flat" cmpd="sng" algn="ctr">
                      <a:solidFill>
                        <a:srgbClr val="000000"/>
                      </a:solidFill>
                      <a:prstDash val="solid"/>
                      <a:round/>
                      <a:headEnd type="none" w="med" len="med"/>
                      <a:tailEnd type="none" w="med" len="med"/>
                    </a:lnL>
                    <a:lnR>
                      <a:noFill/>
                    </a:lnR>
                    <a:lnT>
                      <a:noFill/>
                    </a:lnT>
                    <a:lnB>
                      <a:noFill/>
                    </a:lnB>
                  </a:tcPr>
                </a:tc>
              </a:tr>
              <a:tr h="326154">
                <a:tc>
                  <a:txBody>
                    <a:bodyPr/>
                    <a:lstStyle/>
                    <a:p>
                      <a:pPr algn="l" fontAlgn="b"/>
                      <a:r>
                        <a:rPr lang="en-AU" sz="800" b="0" i="0" u="none" strike="noStrike">
                          <a:solidFill>
                            <a:srgbClr val="000000"/>
                          </a:solidFill>
                          <a:effectLst/>
                          <a:latin typeface="Calibri"/>
                          <a:ea typeface="Calibri"/>
                        </a:rPr>
                        <a:t> </a:t>
                      </a:r>
                      <a:endParaRPr lang="en-AU" sz="800" b="0" i="0" u="none" strike="noStrike">
                        <a:solidFill>
                          <a:srgbClr val="000000"/>
                        </a:solidFill>
                        <a:effectLst/>
                        <a:latin typeface="Calibri"/>
                      </a:endParaRPr>
                    </a:p>
                  </a:txBody>
                  <a:tcPr marL="6656" marR="6656" marT="6656"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AU" sz="800" b="0" i="0" u="none" strike="noStrike">
                          <a:solidFill>
                            <a:srgbClr val="1F497D"/>
                          </a:solidFill>
                          <a:effectLst/>
                          <a:latin typeface="Calibri"/>
                        </a:rPr>
                        <a:t>Reference number (GUID) is assigned</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Add biller to users billers</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ctr"/>
                      <a:r>
                        <a:rPr lang="en-AU" sz="800" b="0" i="0" u="none" strike="noStrike">
                          <a:solidFill>
                            <a:srgbClr val="1F497D"/>
                          </a:solidFill>
                          <a:effectLst/>
                          <a:latin typeface="Calibri"/>
                        </a:rPr>
                        <a:t>Return transaction details</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AU" sz="800" b="0" i="0" u="none" strike="noStrike">
                          <a:solidFill>
                            <a:srgbClr val="000000"/>
                          </a:solidFill>
                          <a:effectLst/>
                          <a:latin typeface="Calibri"/>
                        </a:rPr>
                        <a:t> </a:t>
                      </a:r>
                    </a:p>
                  </a:txBody>
                  <a:tcPr marL="6656" marR="6656" marT="6656" marB="0" anchor="b">
                    <a:lnL w="6350" cap="flat" cmpd="sng" algn="ctr">
                      <a:solidFill>
                        <a:srgbClr val="000000"/>
                      </a:solidFill>
                      <a:prstDash val="solid"/>
                      <a:round/>
                      <a:headEnd type="none" w="med" len="med"/>
                      <a:tailEnd type="none" w="med" len="med"/>
                    </a:lnL>
                    <a:lnR>
                      <a:noFill/>
                    </a:lnR>
                    <a:lnT>
                      <a:noFill/>
                    </a:lnT>
                    <a:lnB>
                      <a:noFill/>
                    </a:lnB>
                  </a:tcPr>
                </a:tc>
              </a:tr>
              <a:tr h="326154">
                <a:tc>
                  <a:txBody>
                    <a:bodyPr/>
                    <a:lstStyle/>
                    <a:p>
                      <a:pPr algn="l" fontAlgn="b"/>
                      <a:r>
                        <a:rPr lang="en-AU" sz="800" b="0" i="0" u="none" strike="noStrike">
                          <a:solidFill>
                            <a:srgbClr val="000000"/>
                          </a:solidFill>
                          <a:effectLst/>
                          <a:latin typeface="Calibri"/>
                          <a:ea typeface="Calibri"/>
                        </a:rPr>
                        <a:t> </a:t>
                      </a:r>
                      <a:endParaRPr lang="en-AU" sz="800" b="0" i="0" u="none" strike="noStrike">
                        <a:solidFill>
                          <a:srgbClr val="000000"/>
                        </a:solidFill>
                        <a:effectLst/>
                        <a:latin typeface="Calibri"/>
                      </a:endParaRPr>
                    </a:p>
                  </a:txBody>
                  <a:tcPr marL="6656" marR="6656" marT="6656"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AU" sz="800" b="0" i="0" u="none" strike="noStrike">
                          <a:solidFill>
                            <a:srgbClr val="1F497D"/>
                          </a:solidFill>
                          <a:effectLst/>
                          <a:latin typeface="Calibri"/>
                        </a:rPr>
                        <a:t>Return transaction details.</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Remove money from account</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ctr"/>
                      <a:r>
                        <a:rPr lang="en-AU" sz="800" b="0" i="0" u="none" strike="noStrike">
                          <a:solidFill>
                            <a:srgbClr val="1F497D"/>
                          </a:solidFill>
                          <a:effectLst/>
                          <a:latin typeface="Calibri"/>
                        </a:rPr>
                        <a:t>End</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b"/>
                      <a:r>
                        <a:rPr lang="en-AU" sz="800" b="0" i="0" u="none" strike="noStrike">
                          <a:solidFill>
                            <a:srgbClr val="000000"/>
                          </a:solidFill>
                          <a:effectLst/>
                          <a:latin typeface="Calibri"/>
                        </a:rPr>
                        <a:t> </a:t>
                      </a:r>
                    </a:p>
                  </a:txBody>
                  <a:tcPr marL="6656" marR="6656" marT="6656" marB="0" anchor="b">
                    <a:lnL w="6350" cap="flat" cmpd="sng" algn="ctr">
                      <a:solidFill>
                        <a:srgbClr val="000000"/>
                      </a:solidFill>
                      <a:prstDash val="solid"/>
                      <a:round/>
                      <a:headEnd type="none" w="med" len="med"/>
                      <a:tailEnd type="none" w="med" len="med"/>
                    </a:lnL>
                    <a:lnR>
                      <a:noFill/>
                    </a:lnR>
                    <a:lnT>
                      <a:noFill/>
                    </a:lnT>
                    <a:lnB>
                      <a:noFill/>
                    </a:lnB>
                  </a:tcPr>
                </a:tc>
              </a:tr>
              <a:tr h="163078">
                <a:tc>
                  <a:txBody>
                    <a:bodyPr/>
                    <a:lstStyle/>
                    <a:p>
                      <a:pPr algn="l" fontAlgn="b"/>
                      <a:r>
                        <a:rPr lang="en-AU" sz="800" b="0" i="0" u="none" strike="noStrike">
                          <a:solidFill>
                            <a:srgbClr val="000000"/>
                          </a:solidFill>
                          <a:effectLst/>
                          <a:latin typeface="Calibri"/>
                          <a:ea typeface="Calibri"/>
                        </a:rPr>
                        <a:t> </a:t>
                      </a:r>
                      <a:endParaRPr lang="en-AU" sz="800" b="0" i="0" u="none" strike="noStrike">
                        <a:solidFill>
                          <a:srgbClr val="000000"/>
                        </a:solidFill>
                        <a:effectLst/>
                        <a:latin typeface="Calibri"/>
                      </a:endParaRPr>
                    </a:p>
                  </a:txBody>
                  <a:tcPr marL="6656" marR="6656" marT="6656"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AU" sz="800" b="0" i="0" u="none" strike="noStrike">
                          <a:solidFill>
                            <a:srgbClr val="1F497D"/>
                          </a:solidFill>
                          <a:effectLst/>
                          <a:latin typeface="Calibri"/>
                        </a:rPr>
                        <a:t>End </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l" fontAlgn="ctr"/>
                      <a:r>
                        <a:rPr lang="en-AU" sz="800" b="0" i="0" u="none" strike="noStrike">
                          <a:solidFill>
                            <a:srgbClr val="1F497D"/>
                          </a:solidFill>
                          <a:effectLst/>
                          <a:latin typeface="Calibri"/>
                        </a:rPr>
                        <a:t>Return transaction details</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b"/>
                      <a:r>
                        <a:rPr lang="en-AU" sz="800" b="0" i="0" u="none" strike="noStrike">
                          <a:solidFill>
                            <a:srgbClr val="000000"/>
                          </a:solidFill>
                          <a:effectLst/>
                          <a:latin typeface="Calibri"/>
                        </a:rPr>
                        <a:t> </a:t>
                      </a:r>
                    </a:p>
                  </a:txBody>
                  <a:tcPr marL="6656" marR="6656" marT="6656"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AU" sz="800" b="0" i="0" u="none" strike="noStrike">
                        <a:solidFill>
                          <a:srgbClr val="000000"/>
                        </a:solidFill>
                        <a:effectLst/>
                        <a:latin typeface="Calibri"/>
                      </a:endParaRPr>
                    </a:p>
                  </a:txBody>
                  <a:tcPr marL="6656" marR="6656" marT="6656" marB="0" anchor="b">
                    <a:lnL>
                      <a:noFill/>
                    </a:lnL>
                    <a:lnR>
                      <a:noFill/>
                    </a:lnR>
                    <a:lnT>
                      <a:noFill/>
                    </a:lnT>
                    <a:lnB>
                      <a:noFill/>
                    </a:lnB>
                  </a:tcPr>
                </a:tc>
              </a:tr>
              <a:tr h="163078">
                <a:tc>
                  <a:txBody>
                    <a:bodyPr/>
                    <a:lstStyle/>
                    <a:p>
                      <a:pPr algn="l" fontAlgn="b"/>
                      <a:endParaRPr lang="en-AU" sz="800" b="0" i="0" u="none" strike="noStrike">
                        <a:solidFill>
                          <a:srgbClr val="000000"/>
                        </a:solidFill>
                        <a:effectLst/>
                        <a:latin typeface="Calibri"/>
                      </a:endParaRPr>
                    </a:p>
                  </a:txBody>
                  <a:tcPr marL="6656" marR="6656" marT="6656" marB="0" anchor="b">
                    <a:lnL>
                      <a:noFill/>
                    </a:lnL>
                    <a:lnR>
                      <a:noFill/>
                    </a:lnR>
                    <a:lnT>
                      <a:noFill/>
                    </a:lnT>
                    <a:lnB>
                      <a:noFill/>
                    </a:lnB>
                  </a:tcPr>
                </a:tc>
                <a:tc>
                  <a:txBody>
                    <a:bodyPr/>
                    <a:lstStyle/>
                    <a:p>
                      <a:pPr algn="l" fontAlgn="b"/>
                      <a:r>
                        <a:rPr lang="en-AU" sz="800" b="0" i="0" u="none" strike="noStrike">
                          <a:solidFill>
                            <a:srgbClr val="000000"/>
                          </a:solidFill>
                          <a:effectLst/>
                          <a:latin typeface="Calibri"/>
                        </a:rPr>
                        <a:t> </a:t>
                      </a:r>
                    </a:p>
                  </a:txBody>
                  <a:tcPr marL="6656" marR="6656" marT="665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en-AU" sz="800" b="0" i="0" u="none" strike="noStrike">
                          <a:solidFill>
                            <a:srgbClr val="1F497D"/>
                          </a:solidFill>
                          <a:effectLst/>
                          <a:latin typeface="Calibri"/>
                        </a:rPr>
                        <a:t>End</a:t>
                      </a:r>
                    </a:p>
                  </a:txBody>
                  <a:tcPr marL="6656" marR="6656" marT="665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a:txBody>
                    <a:bodyPr/>
                    <a:lstStyle/>
                    <a:p>
                      <a:pPr algn="l" fontAlgn="b"/>
                      <a:r>
                        <a:rPr lang="en-AU" sz="800" b="0" i="0" u="none" strike="noStrike">
                          <a:solidFill>
                            <a:srgbClr val="000000"/>
                          </a:solidFill>
                          <a:effectLst/>
                          <a:latin typeface="Calibri"/>
                        </a:rPr>
                        <a:t> </a:t>
                      </a:r>
                    </a:p>
                  </a:txBody>
                  <a:tcPr marL="6656" marR="6656" marT="6656"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AU" sz="800" b="0" i="0" u="none" strike="noStrike" dirty="0">
                        <a:solidFill>
                          <a:srgbClr val="000000"/>
                        </a:solidFill>
                        <a:effectLst/>
                        <a:latin typeface="Calibri"/>
                      </a:endParaRPr>
                    </a:p>
                  </a:txBody>
                  <a:tcPr marL="6656" marR="6656" marT="6656" marB="0" anchor="b">
                    <a:lnL>
                      <a:noFill/>
                    </a:lnL>
                    <a:lnR>
                      <a:noFill/>
                    </a:lnR>
                    <a:lnT>
                      <a:noFill/>
                    </a:lnT>
                    <a:lnB>
                      <a:noFill/>
                    </a:lnB>
                  </a:tcPr>
                </a:tc>
              </a:tr>
            </a:tbl>
          </a:graphicData>
        </a:graphic>
      </p:graphicFrame>
    </p:spTree>
    <p:extLst>
      <p:ext uri="{BB962C8B-B14F-4D97-AF65-F5344CB8AC3E}">
        <p14:creationId xmlns:p14="http://schemas.microsoft.com/office/powerpoint/2010/main" val="16568147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6419056" cy="418376"/>
          </a:xfrm>
        </p:spPr>
        <p:txBody>
          <a:bodyPr>
            <a:noAutofit/>
          </a:bodyPr>
          <a:lstStyle/>
          <a:p>
            <a:r>
              <a:rPr lang="en-AU" sz="3600" dirty="0" smtClean="0"/>
              <a:t>Database Setup</a:t>
            </a:r>
            <a:endParaRPr lang="en-AU" sz="3600" dirty="0"/>
          </a:p>
        </p:txBody>
      </p:sp>
      <p:graphicFrame>
        <p:nvGraphicFramePr>
          <p:cNvPr id="3" name="Table 2"/>
          <p:cNvGraphicFramePr>
            <a:graphicFrameLocks noGrp="1"/>
          </p:cNvGraphicFramePr>
          <p:nvPr>
            <p:extLst>
              <p:ext uri="{D42A27DB-BD31-4B8C-83A1-F6EECF244321}">
                <p14:modId xmlns:p14="http://schemas.microsoft.com/office/powerpoint/2010/main" val="1602414870"/>
              </p:ext>
            </p:extLst>
          </p:nvPr>
        </p:nvGraphicFramePr>
        <p:xfrm>
          <a:off x="1103960" y="1249860"/>
          <a:ext cx="5224773" cy="1656185"/>
        </p:xfrm>
        <a:graphic>
          <a:graphicData uri="http://schemas.openxmlformats.org/drawingml/2006/table">
            <a:tbl>
              <a:tblPr/>
              <a:tblGrid>
                <a:gridCol w="1649407"/>
                <a:gridCol w="770636"/>
                <a:gridCol w="1084770"/>
                <a:gridCol w="752284"/>
                <a:gridCol w="967676"/>
              </a:tblGrid>
              <a:tr h="376405">
                <a:tc>
                  <a:txBody>
                    <a:bodyPr/>
                    <a:lstStyle/>
                    <a:p>
                      <a:pPr algn="ctr" fontAlgn="b"/>
                      <a:r>
                        <a:rPr lang="en-AU" sz="1400" b="1" i="0" u="none" strike="noStrike" dirty="0">
                          <a:solidFill>
                            <a:srgbClr val="FFFFFF"/>
                          </a:solidFill>
                          <a:effectLst/>
                          <a:latin typeface="Calibri"/>
                        </a:rPr>
                        <a:t>Table Name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400" b="1" i="0" u="none" strike="noStrike" dirty="0">
                          <a:solidFill>
                            <a:srgbClr val="FFFFFF"/>
                          </a:solidFill>
                          <a:effectLst/>
                          <a:latin typeface="Calibri"/>
                        </a:rPr>
                        <a:t># Records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400" b="1" i="0" u="none" strike="noStrike" dirty="0">
                          <a:solidFill>
                            <a:srgbClr val="FFFFFF"/>
                          </a:solidFill>
                          <a:effectLst/>
                          <a:latin typeface="Calibri"/>
                        </a:rPr>
                        <a:t>Reserved (KB)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400" b="1" i="0" u="none" strike="noStrike" dirty="0">
                          <a:solidFill>
                            <a:srgbClr val="FFFFFF"/>
                          </a:solidFill>
                          <a:effectLst/>
                          <a:latin typeface="Calibri"/>
                        </a:rPr>
                        <a:t>Data (KB)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c>
                  <a:txBody>
                    <a:bodyPr/>
                    <a:lstStyle/>
                    <a:p>
                      <a:pPr algn="ctr" fontAlgn="b"/>
                      <a:r>
                        <a:rPr lang="en-AU" sz="1400" b="1" i="0" u="none" strike="noStrike" dirty="0">
                          <a:solidFill>
                            <a:srgbClr val="FFFFFF"/>
                          </a:solidFill>
                          <a:effectLst/>
                          <a:latin typeface="Calibri"/>
                        </a:rPr>
                        <a:t>Indexes (KB)</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DB4E2"/>
                    </a:solidFill>
                  </a:tcPr>
                </a:tc>
              </a:tr>
              <a:tr h="255956">
                <a:tc>
                  <a:txBody>
                    <a:bodyPr/>
                    <a:lstStyle/>
                    <a:p>
                      <a:pPr algn="l" fontAlgn="ctr"/>
                      <a:r>
                        <a:rPr lang="en-AU" sz="1100" b="0" i="0" u="none" strike="noStrike" dirty="0" err="1">
                          <a:solidFill>
                            <a:srgbClr val="000000"/>
                          </a:solidFill>
                          <a:effectLst/>
                          <a:latin typeface="Microsoft Sans Serif"/>
                        </a:rPr>
                        <a:t>dbo.Accounts</a:t>
                      </a:r>
                      <a:endParaRPr lang="en-AU" sz="1100" b="0" i="0" u="none" strike="noStrike" dirty="0">
                        <a:solidFill>
                          <a:srgbClr val="000000"/>
                        </a:solidFill>
                        <a:effectLst/>
                        <a:latin typeface="Microsoft Sans Serif"/>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AU" sz="1100" b="0" i="0" u="none" strike="noStrike">
                          <a:solidFill>
                            <a:srgbClr val="000000"/>
                          </a:solidFill>
                          <a:effectLst/>
                          <a:latin typeface="Microsoft Sans Serif"/>
                        </a:rPr>
                        <a:t>20,003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AU" sz="1100" b="0" i="0" u="none" strike="noStrike">
                          <a:solidFill>
                            <a:srgbClr val="000000"/>
                          </a:solidFill>
                          <a:effectLst/>
                          <a:latin typeface="Microsoft Sans Serif"/>
                        </a:rPr>
                        <a:t>1,672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AU" sz="1100" b="0" i="0" u="none" strike="noStrike">
                          <a:solidFill>
                            <a:srgbClr val="000000"/>
                          </a:solidFill>
                          <a:effectLst/>
                          <a:latin typeface="Microsoft Sans Serif"/>
                        </a:rPr>
                        <a:t>1,608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AU" sz="1100" b="0" i="0" u="none" strike="noStrike">
                          <a:solidFill>
                            <a:srgbClr val="000000"/>
                          </a:solidFill>
                          <a:effectLst/>
                          <a:latin typeface="Microsoft Sans Serif"/>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5956">
                <a:tc>
                  <a:txBody>
                    <a:bodyPr/>
                    <a:lstStyle/>
                    <a:p>
                      <a:pPr algn="l" fontAlgn="ctr"/>
                      <a:r>
                        <a:rPr lang="en-AU" sz="1100" b="0" i="0" u="none" strike="noStrike" dirty="0" err="1">
                          <a:solidFill>
                            <a:srgbClr val="000000"/>
                          </a:solidFill>
                          <a:effectLst/>
                          <a:latin typeface="Microsoft Sans Serif"/>
                        </a:rPr>
                        <a:t>dbo.Billers</a:t>
                      </a:r>
                      <a:endParaRPr lang="en-AU" sz="1100" b="0" i="0" u="none" strike="noStrike" dirty="0">
                        <a:solidFill>
                          <a:srgbClr val="000000"/>
                        </a:solidFill>
                        <a:effectLst/>
                        <a:latin typeface="Microsoft Sans Serif"/>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r" fontAlgn="ctr"/>
                      <a:r>
                        <a:rPr lang="en-AU" sz="1100" b="0" i="0" u="none" strike="noStrike">
                          <a:solidFill>
                            <a:srgbClr val="000000"/>
                          </a:solidFill>
                          <a:effectLst/>
                          <a:latin typeface="Microsoft Sans Serif"/>
                        </a:rPr>
                        <a:t>1,002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r" fontAlgn="ctr"/>
                      <a:r>
                        <a:rPr lang="en-AU" sz="1100" b="0" i="0" u="none" strike="noStrike">
                          <a:solidFill>
                            <a:srgbClr val="000000"/>
                          </a:solidFill>
                          <a:effectLst/>
                          <a:latin typeface="Microsoft Sans Serif"/>
                        </a:rPr>
                        <a:t>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r" fontAlgn="ctr"/>
                      <a:r>
                        <a:rPr lang="en-AU" sz="1100" b="0" i="0" u="none" strike="noStrike">
                          <a:solidFill>
                            <a:srgbClr val="000000"/>
                          </a:solidFill>
                          <a:effectLst/>
                          <a:latin typeface="Microsoft Sans Serif"/>
                        </a:rPr>
                        <a:t>48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r" fontAlgn="ctr"/>
                      <a:r>
                        <a:rPr lang="en-AU" sz="1100" b="0" i="0" u="none" strike="noStrike">
                          <a:solidFill>
                            <a:srgbClr val="000000"/>
                          </a:solidFill>
                          <a:effectLst/>
                          <a:latin typeface="Microsoft Sans Serif"/>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r>
              <a:tr h="255956">
                <a:tc>
                  <a:txBody>
                    <a:bodyPr/>
                    <a:lstStyle/>
                    <a:p>
                      <a:pPr algn="l" fontAlgn="ctr"/>
                      <a:r>
                        <a:rPr lang="en-AU" sz="1100" b="0" i="0" u="none" strike="noStrike" dirty="0" err="1">
                          <a:solidFill>
                            <a:srgbClr val="000000"/>
                          </a:solidFill>
                          <a:effectLst/>
                          <a:latin typeface="Microsoft Sans Serif"/>
                        </a:rPr>
                        <a:t>dbo.BillingAddressBooks</a:t>
                      </a:r>
                      <a:endParaRPr lang="en-AU" sz="1100" b="0" i="0" u="none" strike="noStrike" dirty="0">
                        <a:solidFill>
                          <a:srgbClr val="000000"/>
                        </a:solidFill>
                        <a:effectLst/>
                        <a:latin typeface="Microsoft Sans Serif"/>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AU" sz="1100" b="0" i="0" u="none" strike="noStrike">
                          <a:solidFill>
                            <a:srgbClr val="000000"/>
                          </a:solidFill>
                          <a:effectLst/>
                          <a:latin typeface="Microsoft Sans Serif"/>
                        </a:rPr>
                        <a:t>20,015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AU" sz="1100" b="0" i="0" u="none" strike="noStrike">
                          <a:solidFill>
                            <a:srgbClr val="000000"/>
                          </a:solidFill>
                          <a:effectLst/>
                          <a:latin typeface="Microsoft Sans Serif"/>
                        </a:rPr>
                        <a:t>2,128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AU" sz="1100" b="0" i="0" u="none" strike="noStrike">
                          <a:solidFill>
                            <a:srgbClr val="000000"/>
                          </a:solidFill>
                          <a:effectLst/>
                          <a:latin typeface="Microsoft Sans Serif"/>
                        </a:rPr>
                        <a:t>1,624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AU" sz="1100" b="0" i="0" u="none" strike="noStrike">
                          <a:solidFill>
                            <a:srgbClr val="000000"/>
                          </a:solidFill>
                          <a:effectLst/>
                          <a:latin typeface="Microsoft Sans Serif"/>
                        </a:rPr>
                        <a:t>304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55956">
                <a:tc>
                  <a:txBody>
                    <a:bodyPr/>
                    <a:lstStyle/>
                    <a:p>
                      <a:pPr algn="l" fontAlgn="ctr"/>
                      <a:r>
                        <a:rPr lang="en-AU" sz="1100" b="0" i="0" u="none" strike="noStrike" dirty="0" err="1">
                          <a:solidFill>
                            <a:srgbClr val="000000"/>
                          </a:solidFill>
                          <a:effectLst/>
                          <a:latin typeface="Microsoft Sans Serif"/>
                        </a:rPr>
                        <a:t>dbo.Transactions</a:t>
                      </a:r>
                      <a:endParaRPr lang="en-AU" sz="1100" b="0" i="0" u="none" strike="noStrike" dirty="0">
                        <a:solidFill>
                          <a:srgbClr val="000000"/>
                        </a:solidFill>
                        <a:effectLst/>
                        <a:latin typeface="Microsoft Sans Serif"/>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r" fontAlgn="ctr"/>
                      <a:r>
                        <a:rPr lang="en-AU" sz="1100" b="0" i="0" u="none" strike="noStrike">
                          <a:solidFill>
                            <a:srgbClr val="000000"/>
                          </a:solidFill>
                          <a:effectLst/>
                          <a:latin typeface="Microsoft Sans Serif"/>
                        </a:rPr>
                        <a:t>4,001,404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r" fontAlgn="ctr"/>
                      <a:r>
                        <a:rPr lang="en-AU" sz="1100" b="0" i="0" u="none" strike="noStrike">
                          <a:solidFill>
                            <a:srgbClr val="000000"/>
                          </a:solidFill>
                          <a:effectLst/>
                          <a:latin typeface="Microsoft Sans Serif"/>
                        </a:rPr>
                        <a:t>728,224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r" fontAlgn="ctr"/>
                      <a:r>
                        <a:rPr lang="en-AU" sz="1100" b="0" i="0" u="none" strike="noStrike">
                          <a:solidFill>
                            <a:srgbClr val="000000"/>
                          </a:solidFill>
                          <a:effectLst/>
                          <a:latin typeface="Microsoft Sans Serif"/>
                        </a:rPr>
                        <a:t>539,752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r" fontAlgn="ctr"/>
                      <a:r>
                        <a:rPr lang="en-AU" sz="1100" b="0" i="0" u="none" strike="noStrike">
                          <a:solidFill>
                            <a:srgbClr val="000000"/>
                          </a:solidFill>
                          <a:effectLst/>
                          <a:latin typeface="Microsoft Sans Serif"/>
                        </a:rPr>
                        <a:t>188,232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r>
              <a:tr h="255956">
                <a:tc>
                  <a:txBody>
                    <a:bodyPr/>
                    <a:lstStyle/>
                    <a:p>
                      <a:pPr algn="l" fontAlgn="ctr"/>
                      <a:r>
                        <a:rPr lang="en-AU" sz="1100" b="0" i="0" u="none" strike="noStrike" dirty="0" err="1">
                          <a:solidFill>
                            <a:srgbClr val="000000"/>
                          </a:solidFill>
                          <a:effectLst/>
                          <a:latin typeface="Microsoft Sans Serif"/>
                        </a:rPr>
                        <a:t>dbo.Users</a:t>
                      </a:r>
                      <a:endParaRPr lang="en-AU" sz="1100" b="0" i="0" u="none" strike="noStrike" dirty="0">
                        <a:solidFill>
                          <a:srgbClr val="000000"/>
                        </a:solidFill>
                        <a:effectLst/>
                        <a:latin typeface="Microsoft Sans Serif"/>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AU" sz="1100" b="0" i="0" u="none" strike="noStrike" dirty="0">
                          <a:solidFill>
                            <a:srgbClr val="000000"/>
                          </a:solidFill>
                          <a:effectLst/>
                          <a:latin typeface="Microsoft Sans Serif"/>
                        </a:rPr>
                        <a:t>10,003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AU" sz="1100" b="0" i="0" u="none" strike="noStrike" dirty="0">
                          <a:solidFill>
                            <a:srgbClr val="000000"/>
                          </a:solidFill>
                          <a:effectLst/>
                          <a:latin typeface="Microsoft Sans Serif"/>
                        </a:rPr>
                        <a:t>1,224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AU" sz="1100" b="0" i="0" u="none" strike="noStrike" dirty="0">
                          <a:solidFill>
                            <a:srgbClr val="000000"/>
                          </a:solidFill>
                          <a:effectLst/>
                          <a:latin typeface="Microsoft Sans Serif"/>
                        </a:rPr>
                        <a:t>1,184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AU" sz="1100" b="0" i="0" u="none" strike="noStrike" dirty="0">
                          <a:solidFill>
                            <a:srgbClr val="000000"/>
                          </a:solidFill>
                          <a:effectLst/>
                          <a:latin typeface="Microsoft Sans Serif"/>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
        <p:nvSpPr>
          <p:cNvPr id="5" name="TextBox 4"/>
          <p:cNvSpPr txBox="1"/>
          <p:nvPr/>
        </p:nvSpPr>
        <p:spPr>
          <a:xfrm>
            <a:off x="611560" y="836712"/>
            <a:ext cx="1474699" cy="369332"/>
          </a:xfrm>
          <a:prstGeom prst="rect">
            <a:avLst/>
          </a:prstGeom>
          <a:noFill/>
        </p:spPr>
        <p:txBody>
          <a:bodyPr wrap="none" rtlCol="0">
            <a:spAutoFit/>
          </a:bodyPr>
          <a:lstStyle/>
          <a:p>
            <a:r>
              <a:rPr lang="en-AU" b="1" dirty="0" smtClean="0">
                <a:solidFill>
                  <a:schemeClr val="bg1"/>
                </a:solidFill>
                <a:latin typeface="Segoe UI" pitchFamily="34" charset="0"/>
                <a:ea typeface="Segoe UI" pitchFamily="34" charset="0"/>
                <a:cs typeface="Segoe UI" pitchFamily="34" charset="0"/>
              </a:rPr>
              <a:t>Table Sizing</a:t>
            </a:r>
            <a:endParaRPr lang="en-AU" b="1" dirty="0">
              <a:solidFill>
                <a:schemeClr val="bg1"/>
              </a:solidFill>
              <a:latin typeface="Segoe UI" pitchFamily="34" charset="0"/>
              <a:ea typeface="Segoe UI" pitchFamily="34" charset="0"/>
              <a:cs typeface="Segoe UI" pitchFamily="34" charset="0"/>
            </a:endParaRPr>
          </a:p>
        </p:txBody>
      </p:sp>
      <p:sp>
        <p:nvSpPr>
          <p:cNvPr id="6" name="TextBox 5"/>
          <p:cNvSpPr txBox="1"/>
          <p:nvPr/>
        </p:nvSpPr>
        <p:spPr>
          <a:xfrm>
            <a:off x="607676" y="3140968"/>
            <a:ext cx="1015856" cy="369332"/>
          </a:xfrm>
          <a:prstGeom prst="rect">
            <a:avLst/>
          </a:prstGeom>
          <a:noFill/>
        </p:spPr>
        <p:txBody>
          <a:bodyPr wrap="none" rtlCol="0">
            <a:spAutoFit/>
          </a:bodyPr>
          <a:lstStyle/>
          <a:p>
            <a:r>
              <a:rPr lang="en-AU" b="1" dirty="0" smtClean="0">
                <a:solidFill>
                  <a:schemeClr val="bg1"/>
                </a:solidFill>
                <a:latin typeface="Segoe UI" pitchFamily="34" charset="0"/>
                <a:ea typeface="Segoe UI" pitchFamily="34" charset="0"/>
                <a:cs typeface="Segoe UI" pitchFamily="34" charset="0"/>
              </a:rPr>
              <a:t>Indexes</a:t>
            </a:r>
            <a:endParaRPr lang="en-AU" b="1" dirty="0">
              <a:solidFill>
                <a:schemeClr val="bg1"/>
              </a:solidFill>
              <a:latin typeface="Segoe UI" pitchFamily="34" charset="0"/>
              <a:ea typeface="Segoe UI" pitchFamily="34" charset="0"/>
              <a:cs typeface="Segoe UI" pitchFamily="34" charset="0"/>
            </a:endParaRPr>
          </a:p>
        </p:txBody>
      </p:sp>
      <p:sp>
        <p:nvSpPr>
          <p:cNvPr id="7" name="TextBox 6"/>
          <p:cNvSpPr txBox="1"/>
          <p:nvPr/>
        </p:nvSpPr>
        <p:spPr>
          <a:xfrm>
            <a:off x="899592" y="3510300"/>
            <a:ext cx="6052362" cy="830997"/>
          </a:xfrm>
          <a:prstGeom prst="rect">
            <a:avLst/>
          </a:prstGeom>
          <a:noFill/>
        </p:spPr>
        <p:txBody>
          <a:bodyPr wrap="none" rtlCol="0">
            <a:spAutoFit/>
          </a:bodyPr>
          <a:lstStyle/>
          <a:p>
            <a:pPr marL="171450" indent="-171450">
              <a:buFont typeface="Arial" pitchFamily="34" charset="0"/>
              <a:buChar char="•"/>
            </a:pPr>
            <a:r>
              <a:rPr lang="en-AU" sz="1200" dirty="0" smtClean="0">
                <a:solidFill>
                  <a:schemeClr val="bg1"/>
                </a:solidFill>
                <a:latin typeface="Segoe UI" pitchFamily="34" charset="0"/>
                <a:ea typeface="Segoe UI" pitchFamily="34" charset="0"/>
                <a:cs typeface="Segoe UI" pitchFamily="34" charset="0"/>
              </a:rPr>
              <a:t>Non Clustered Index on [</a:t>
            </a:r>
            <a:r>
              <a:rPr lang="en-AU" sz="1200" dirty="0" err="1" smtClean="0">
                <a:solidFill>
                  <a:schemeClr val="bg1"/>
                </a:solidFill>
                <a:latin typeface="Segoe UI" pitchFamily="34" charset="0"/>
                <a:ea typeface="Segoe UI" pitchFamily="34" charset="0"/>
                <a:cs typeface="Segoe UI" pitchFamily="34" charset="0"/>
              </a:rPr>
              <a:t>dbo</a:t>
            </a:r>
            <a:r>
              <a:rPr lang="en-AU" sz="1200" dirty="0">
                <a:solidFill>
                  <a:schemeClr val="bg1"/>
                </a:solidFill>
                <a:latin typeface="Segoe UI" pitchFamily="34" charset="0"/>
                <a:ea typeface="Segoe UI" pitchFamily="34" charset="0"/>
                <a:cs typeface="Segoe UI" pitchFamily="34" charset="0"/>
              </a:rPr>
              <a:t>].[Transactions</a:t>
            </a:r>
            <a:r>
              <a:rPr lang="en-AU" sz="1200" dirty="0" smtClean="0">
                <a:solidFill>
                  <a:schemeClr val="bg1"/>
                </a:solidFill>
                <a:latin typeface="Segoe UI" pitchFamily="34" charset="0"/>
                <a:ea typeface="Segoe UI" pitchFamily="34" charset="0"/>
                <a:cs typeface="Segoe UI" pitchFamily="34" charset="0"/>
              </a:rPr>
              <a:t>], Columns </a:t>
            </a:r>
            <a:r>
              <a:rPr lang="en-AU" sz="1200" dirty="0" err="1" smtClean="0">
                <a:solidFill>
                  <a:schemeClr val="bg1"/>
                </a:solidFill>
                <a:latin typeface="Segoe UI" pitchFamily="34" charset="0"/>
                <a:ea typeface="Segoe UI" pitchFamily="34" charset="0"/>
                <a:cs typeface="Segoe UI" pitchFamily="34" charset="0"/>
              </a:rPr>
              <a:t>account_id</a:t>
            </a:r>
            <a:r>
              <a:rPr lang="en-AU" sz="1200" dirty="0" smtClean="0">
                <a:solidFill>
                  <a:schemeClr val="bg1"/>
                </a:solidFill>
                <a:latin typeface="Segoe UI" pitchFamily="34" charset="0"/>
                <a:ea typeface="Segoe UI" pitchFamily="34" charset="0"/>
                <a:cs typeface="Segoe UI" pitchFamily="34" charset="0"/>
              </a:rPr>
              <a:t>, </a:t>
            </a:r>
            <a:r>
              <a:rPr lang="en-AU" sz="1200" dirty="0">
                <a:solidFill>
                  <a:schemeClr val="bg1"/>
                </a:solidFill>
                <a:latin typeface="Segoe UI" pitchFamily="34" charset="0"/>
                <a:ea typeface="Segoe UI" pitchFamily="34" charset="0"/>
                <a:cs typeface="Segoe UI" pitchFamily="34" charset="0"/>
              </a:rPr>
              <a:t>[</a:t>
            </a:r>
            <a:r>
              <a:rPr lang="en-AU" sz="1200" dirty="0" err="1">
                <a:solidFill>
                  <a:schemeClr val="bg1"/>
                </a:solidFill>
                <a:latin typeface="Segoe UI" pitchFamily="34" charset="0"/>
                <a:ea typeface="Segoe UI" pitchFamily="34" charset="0"/>
                <a:cs typeface="Segoe UI" pitchFamily="34" charset="0"/>
              </a:rPr>
              <a:t>transactiondate</a:t>
            </a:r>
            <a:r>
              <a:rPr lang="en-AU" sz="1200" dirty="0" smtClean="0">
                <a:solidFill>
                  <a:schemeClr val="bg1"/>
                </a:solidFill>
                <a:latin typeface="Segoe UI" pitchFamily="34" charset="0"/>
                <a:ea typeface="Segoe UI" pitchFamily="34" charset="0"/>
                <a:cs typeface="Segoe UI" pitchFamily="34" charset="0"/>
              </a:rPr>
              <a:t>]</a:t>
            </a:r>
          </a:p>
          <a:p>
            <a:pPr marL="171450" indent="-171450">
              <a:buFont typeface="Arial" pitchFamily="34" charset="0"/>
              <a:buChar char="•"/>
            </a:pPr>
            <a:r>
              <a:rPr lang="en-AU" sz="1200" dirty="0" smtClean="0">
                <a:solidFill>
                  <a:schemeClr val="bg1"/>
                </a:solidFill>
                <a:latin typeface="Segoe UI" pitchFamily="34" charset="0"/>
                <a:ea typeface="Segoe UI" pitchFamily="34" charset="0"/>
                <a:cs typeface="Segoe UI" pitchFamily="34" charset="0"/>
              </a:rPr>
              <a:t>Non </a:t>
            </a:r>
            <a:r>
              <a:rPr lang="en-AU" sz="1200" dirty="0">
                <a:solidFill>
                  <a:schemeClr val="bg1"/>
                </a:solidFill>
                <a:latin typeface="Segoe UI" pitchFamily="34" charset="0"/>
                <a:ea typeface="Segoe UI" pitchFamily="34" charset="0"/>
                <a:cs typeface="Segoe UI" pitchFamily="34" charset="0"/>
              </a:rPr>
              <a:t>Clustered Index on [</a:t>
            </a:r>
            <a:r>
              <a:rPr lang="en-AU" sz="1200" dirty="0" err="1">
                <a:solidFill>
                  <a:schemeClr val="bg1"/>
                </a:solidFill>
                <a:latin typeface="Segoe UI" pitchFamily="34" charset="0"/>
                <a:ea typeface="Segoe UI" pitchFamily="34" charset="0"/>
                <a:cs typeface="Segoe UI" pitchFamily="34" charset="0"/>
              </a:rPr>
              <a:t>dbo</a:t>
            </a:r>
            <a:r>
              <a:rPr lang="en-AU" sz="1200" dirty="0">
                <a:solidFill>
                  <a:schemeClr val="bg1"/>
                </a:solidFill>
                <a:latin typeface="Segoe UI" pitchFamily="34" charset="0"/>
                <a:ea typeface="Segoe UI" pitchFamily="34" charset="0"/>
                <a:cs typeface="Segoe UI" pitchFamily="34" charset="0"/>
              </a:rPr>
              <a:t>].[Transactions], Columns [</a:t>
            </a:r>
            <a:r>
              <a:rPr lang="en-AU" sz="1200" dirty="0" err="1">
                <a:solidFill>
                  <a:schemeClr val="bg1"/>
                </a:solidFill>
                <a:latin typeface="Segoe UI" pitchFamily="34" charset="0"/>
                <a:ea typeface="Segoe UI" pitchFamily="34" charset="0"/>
                <a:cs typeface="Segoe UI" pitchFamily="34" charset="0"/>
              </a:rPr>
              <a:t>billingaddressbook_id</a:t>
            </a:r>
            <a:r>
              <a:rPr lang="en-AU" sz="1200" dirty="0" smtClean="0">
                <a:solidFill>
                  <a:schemeClr val="bg1"/>
                </a:solidFill>
                <a:latin typeface="Segoe UI" pitchFamily="34" charset="0"/>
                <a:ea typeface="Segoe UI" pitchFamily="34" charset="0"/>
                <a:cs typeface="Segoe UI" pitchFamily="34" charset="0"/>
              </a:rPr>
              <a:t>]</a:t>
            </a:r>
            <a:endParaRPr lang="en-AU" sz="1200" dirty="0">
              <a:solidFill>
                <a:schemeClr val="bg1"/>
              </a:solidFill>
              <a:latin typeface="Segoe UI" pitchFamily="34" charset="0"/>
              <a:ea typeface="Segoe UI" pitchFamily="34" charset="0"/>
              <a:cs typeface="Segoe UI" pitchFamily="34" charset="0"/>
            </a:endParaRPr>
          </a:p>
          <a:p>
            <a:pPr marL="171450" indent="-171450">
              <a:buFont typeface="Arial" pitchFamily="34" charset="0"/>
              <a:buChar char="•"/>
            </a:pPr>
            <a:r>
              <a:rPr lang="en-AU" sz="1200" dirty="0">
                <a:solidFill>
                  <a:schemeClr val="bg1"/>
                </a:solidFill>
                <a:latin typeface="Segoe UI" pitchFamily="34" charset="0"/>
                <a:ea typeface="Segoe UI" pitchFamily="34" charset="0"/>
                <a:cs typeface="Segoe UI" pitchFamily="34" charset="0"/>
              </a:rPr>
              <a:t>Non Clustered Index on [</a:t>
            </a:r>
            <a:r>
              <a:rPr lang="en-AU" sz="1200" dirty="0" err="1">
                <a:solidFill>
                  <a:schemeClr val="bg1"/>
                </a:solidFill>
                <a:latin typeface="Segoe UI" pitchFamily="34" charset="0"/>
                <a:ea typeface="Segoe UI" pitchFamily="34" charset="0"/>
                <a:cs typeface="Segoe UI" pitchFamily="34" charset="0"/>
              </a:rPr>
              <a:t>dbo</a:t>
            </a:r>
            <a:r>
              <a:rPr lang="en-AU" sz="1200" dirty="0">
                <a:solidFill>
                  <a:schemeClr val="bg1"/>
                </a:solidFill>
                <a:latin typeface="Segoe UI" pitchFamily="34" charset="0"/>
                <a:ea typeface="Segoe UI" pitchFamily="34" charset="0"/>
                <a:cs typeface="Segoe UI" pitchFamily="34" charset="0"/>
              </a:rPr>
              <a:t>].[Transactions], Columns [</a:t>
            </a:r>
            <a:r>
              <a:rPr lang="en-AU" sz="1200" dirty="0" err="1">
                <a:solidFill>
                  <a:schemeClr val="bg1"/>
                </a:solidFill>
                <a:latin typeface="Segoe UI" pitchFamily="34" charset="0"/>
                <a:ea typeface="Segoe UI" pitchFamily="34" charset="0"/>
                <a:cs typeface="Segoe UI" pitchFamily="34" charset="0"/>
              </a:rPr>
              <a:t>account_id</a:t>
            </a:r>
            <a:r>
              <a:rPr lang="en-AU" sz="1200" dirty="0" smtClean="0">
                <a:solidFill>
                  <a:schemeClr val="bg1"/>
                </a:solidFill>
                <a:latin typeface="Segoe UI" pitchFamily="34" charset="0"/>
                <a:ea typeface="Segoe UI" pitchFamily="34" charset="0"/>
                <a:cs typeface="Segoe UI" pitchFamily="34" charset="0"/>
              </a:rPr>
              <a:t>]</a:t>
            </a:r>
          </a:p>
          <a:p>
            <a:pPr marL="171450" indent="-171450">
              <a:buFont typeface="Arial" pitchFamily="34" charset="0"/>
              <a:buChar char="•"/>
            </a:pPr>
            <a:r>
              <a:rPr lang="en-AU" sz="1200" dirty="0" smtClean="0">
                <a:solidFill>
                  <a:schemeClr val="bg1"/>
                </a:solidFill>
                <a:latin typeface="Segoe UI" pitchFamily="34" charset="0"/>
                <a:ea typeface="Segoe UI" pitchFamily="34" charset="0"/>
                <a:cs typeface="Segoe UI" pitchFamily="34" charset="0"/>
              </a:rPr>
              <a:t>Non Clustered Index on [</a:t>
            </a:r>
            <a:r>
              <a:rPr lang="en-AU" sz="1200" dirty="0" err="1" smtClean="0">
                <a:solidFill>
                  <a:schemeClr val="bg1"/>
                </a:solidFill>
                <a:latin typeface="Segoe UI" pitchFamily="34" charset="0"/>
                <a:ea typeface="Segoe UI" pitchFamily="34" charset="0"/>
                <a:cs typeface="Segoe UI" pitchFamily="34" charset="0"/>
              </a:rPr>
              <a:t>dbo</a:t>
            </a:r>
            <a:r>
              <a:rPr lang="en-AU" sz="1200" dirty="0">
                <a:solidFill>
                  <a:schemeClr val="bg1"/>
                </a:solidFill>
                <a:latin typeface="Segoe UI" pitchFamily="34" charset="0"/>
                <a:ea typeface="Segoe UI" pitchFamily="34" charset="0"/>
                <a:cs typeface="Segoe UI" pitchFamily="34" charset="0"/>
              </a:rPr>
              <a:t>].[</a:t>
            </a:r>
            <a:r>
              <a:rPr lang="en-AU" sz="1200" dirty="0" err="1">
                <a:solidFill>
                  <a:schemeClr val="bg1"/>
                </a:solidFill>
                <a:latin typeface="Segoe UI" pitchFamily="34" charset="0"/>
                <a:ea typeface="Segoe UI" pitchFamily="34" charset="0"/>
                <a:cs typeface="Segoe UI" pitchFamily="34" charset="0"/>
              </a:rPr>
              <a:t>BillingAddressBooks</a:t>
            </a:r>
            <a:r>
              <a:rPr lang="en-AU" sz="1200" dirty="0">
                <a:solidFill>
                  <a:schemeClr val="bg1"/>
                </a:solidFill>
                <a:latin typeface="Segoe UI" pitchFamily="34" charset="0"/>
                <a:ea typeface="Segoe UI" pitchFamily="34" charset="0"/>
                <a:cs typeface="Segoe UI" pitchFamily="34" charset="0"/>
              </a:rPr>
              <a:t>], Columns [</a:t>
            </a:r>
            <a:r>
              <a:rPr lang="en-AU" sz="1200" dirty="0" err="1">
                <a:solidFill>
                  <a:schemeClr val="bg1"/>
                </a:solidFill>
                <a:latin typeface="Segoe UI" pitchFamily="34" charset="0"/>
                <a:ea typeface="Segoe UI" pitchFamily="34" charset="0"/>
                <a:cs typeface="Segoe UI" pitchFamily="34" charset="0"/>
              </a:rPr>
              <a:t>user_id</a:t>
            </a:r>
            <a:r>
              <a:rPr lang="en-AU" sz="1200" dirty="0">
                <a:solidFill>
                  <a:schemeClr val="bg1"/>
                </a:solidFill>
                <a:latin typeface="Segoe UI" pitchFamily="34" charset="0"/>
                <a:ea typeface="Segoe UI" pitchFamily="34" charset="0"/>
                <a:cs typeface="Segoe UI" pitchFamily="34" charset="0"/>
              </a:rPr>
              <a:t>]</a:t>
            </a:r>
          </a:p>
        </p:txBody>
      </p:sp>
      <p:sp>
        <p:nvSpPr>
          <p:cNvPr id="8" name="TextBox 7"/>
          <p:cNvSpPr txBox="1"/>
          <p:nvPr/>
        </p:nvSpPr>
        <p:spPr>
          <a:xfrm>
            <a:off x="683568" y="4581128"/>
            <a:ext cx="1795684" cy="369332"/>
          </a:xfrm>
          <a:prstGeom prst="rect">
            <a:avLst/>
          </a:prstGeom>
          <a:noFill/>
        </p:spPr>
        <p:txBody>
          <a:bodyPr wrap="none" rtlCol="0">
            <a:spAutoFit/>
          </a:bodyPr>
          <a:lstStyle/>
          <a:p>
            <a:r>
              <a:rPr lang="en-AU" b="1" dirty="0" smtClean="0">
                <a:solidFill>
                  <a:schemeClr val="bg1"/>
                </a:solidFill>
                <a:latin typeface="Segoe UI" pitchFamily="34" charset="0"/>
                <a:ea typeface="Segoe UI" pitchFamily="34" charset="0"/>
                <a:cs typeface="Segoe UI" pitchFamily="34" charset="0"/>
              </a:rPr>
              <a:t>Considerations</a:t>
            </a:r>
            <a:endParaRPr lang="en-AU" b="1" dirty="0">
              <a:solidFill>
                <a:schemeClr val="bg1"/>
              </a:solidFill>
              <a:latin typeface="Segoe UI" pitchFamily="34" charset="0"/>
              <a:ea typeface="Segoe UI" pitchFamily="34" charset="0"/>
              <a:cs typeface="Segoe UI" pitchFamily="34" charset="0"/>
            </a:endParaRPr>
          </a:p>
        </p:txBody>
      </p:sp>
      <p:sp>
        <p:nvSpPr>
          <p:cNvPr id="9" name="TextBox 8"/>
          <p:cNvSpPr txBox="1"/>
          <p:nvPr/>
        </p:nvSpPr>
        <p:spPr>
          <a:xfrm>
            <a:off x="923580" y="5031724"/>
            <a:ext cx="4339897" cy="830997"/>
          </a:xfrm>
          <a:prstGeom prst="rect">
            <a:avLst/>
          </a:prstGeom>
          <a:noFill/>
        </p:spPr>
        <p:txBody>
          <a:bodyPr wrap="square" rtlCol="0">
            <a:spAutoFit/>
          </a:bodyPr>
          <a:lstStyle/>
          <a:p>
            <a:pPr marL="285750" indent="-285750">
              <a:buFont typeface="Arial" pitchFamily="34" charset="0"/>
              <a:buChar char="•"/>
            </a:pPr>
            <a:r>
              <a:rPr lang="en-AU" sz="1200" dirty="0" smtClean="0">
                <a:solidFill>
                  <a:schemeClr val="bg1"/>
                </a:solidFill>
                <a:latin typeface="Segoe UI" pitchFamily="34" charset="0"/>
                <a:ea typeface="Segoe UI" pitchFamily="34" charset="0"/>
                <a:cs typeface="Segoe UI" pitchFamily="34" charset="0"/>
              </a:rPr>
              <a:t>Make sure the Database resides at the same location as your application</a:t>
            </a:r>
            <a:endParaRPr lang="en-AU" sz="1200" dirty="0">
              <a:solidFill>
                <a:schemeClr val="bg1"/>
              </a:solidFill>
              <a:latin typeface="Segoe UI" pitchFamily="34" charset="0"/>
              <a:ea typeface="Segoe UI" pitchFamily="34" charset="0"/>
              <a:cs typeface="Segoe UI" pitchFamily="34" charset="0"/>
            </a:endParaRPr>
          </a:p>
          <a:p>
            <a:pPr marL="285750" indent="-285750">
              <a:buFont typeface="Arial" pitchFamily="34" charset="0"/>
              <a:buChar char="•"/>
            </a:pPr>
            <a:r>
              <a:rPr lang="en-AU" sz="1200" dirty="0" smtClean="0">
                <a:solidFill>
                  <a:schemeClr val="bg1"/>
                </a:solidFill>
                <a:latin typeface="Segoe UI" pitchFamily="34" charset="0"/>
                <a:ea typeface="Segoe UI" pitchFamily="34" charset="0"/>
                <a:cs typeface="Segoe UI" pitchFamily="34" charset="0"/>
              </a:rPr>
              <a:t>Connection pooling should be turned off (no affinity on load balancer)</a:t>
            </a:r>
            <a:endParaRPr lang="en-AU" sz="1200" dirty="0">
              <a:solidFill>
                <a:schemeClr val="bg1"/>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4772585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6419056" cy="418376"/>
          </a:xfrm>
        </p:spPr>
        <p:txBody>
          <a:bodyPr>
            <a:noAutofit/>
          </a:bodyPr>
          <a:lstStyle/>
          <a:p>
            <a:r>
              <a:rPr lang="en-AU" sz="3600" dirty="0" smtClean="0"/>
              <a:t>Load Test Execution</a:t>
            </a:r>
            <a:endParaRPr lang="en-AU" sz="3600" dirty="0"/>
          </a:p>
        </p:txBody>
      </p:sp>
      <p:sp>
        <p:nvSpPr>
          <p:cNvPr id="8" name="TextBox 7"/>
          <p:cNvSpPr txBox="1"/>
          <p:nvPr/>
        </p:nvSpPr>
        <p:spPr>
          <a:xfrm>
            <a:off x="467545" y="908720"/>
            <a:ext cx="7272808" cy="1384995"/>
          </a:xfrm>
          <a:prstGeom prst="rect">
            <a:avLst/>
          </a:prstGeom>
          <a:noFill/>
        </p:spPr>
        <p:txBody>
          <a:bodyPr wrap="square" rtlCol="0">
            <a:spAutoFit/>
          </a:bodyPr>
          <a:lstStyle/>
          <a:p>
            <a:pPr marL="285750" indent="-285750">
              <a:buFont typeface="Arial" pitchFamily="34" charset="0"/>
              <a:buChar char="•"/>
            </a:pPr>
            <a:r>
              <a:rPr lang="en-AU" sz="1400" dirty="0" smtClean="0">
                <a:solidFill>
                  <a:schemeClr val="bg1"/>
                </a:solidFill>
                <a:latin typeface="Segoe UI" pitchFamily="34" charset="0"/>
                <a:ea typeface="Segoe UI" pitchFamily="34" charset="0"/>
                <a:cs typeface="Segoe UI" pitchFamily="34" charset="0"/>
              </a:rPr>
              <a:t>Record trace of required processes</a:t>
            </a:r>
          </a:p>
          <a:p>
            <a:pPr marL="285750" indent="-285750">
              <a:buFont typeface="Arial" pitchFamily="34" charset="0"/>
              <a:buChar char="•"/>
            </a:pPr>
            <a:r>
              <a:rPr lang="en-AU" sz="1400" dirty="0" smtClean="0">
                <a:solidFill>
                  <a:schemeClr val="bg1"/>
                </a:solidFill>
                <a:latin typeface="Segoe UI" pitchFamily="34" charset="0"/>
                <a:ea typeface="Segoe UI" pitchFamily="34" charset="0"/>
                <a:cs typeface="Segoe UI" pitchFamily="34" charset="0"/>
              </a:rPr>
              <a:t>Allocate percentage execution for each process</a:t>
            </a:r>
          </a:p>
          <a:p>
            <a:pPr marL="285750" indent="-285750">
              <a:buFont typeface="Arial" pitchFamily="34" charset="0"/>
              <a:buChar char="•"/>
            </a:pPr>
            <a:r>
              <a:rPr lang="en-AU" sz="1400" dirty="0" smtClean="0">
                <a:solidFill>
                  <a:schemeClr val="bg1"/>
                </a:solidFill>
                <a:latin typeface="Segoe UI" pitchFamily="34" charset="0"/>
                <a:ea typeface="Segoe UI" pitchFamily="34" charset="0"/>
                <a:cs typeface="Segoe UI" pitchFamily="34" charset="0"/>
              </a:rPr>
              <a:t>Determine wait time figure (100ms or 1 sec)? </a:t>
            </a:r>
          </a:p>
          <a:p>
            <a:pPr marL="285750" indent="-285750">
              <a:buFont typeface="Arial" pitchFamily="34" charset="0"/>
              <a:buChar char="•"/>
            </a:pPr>
            <a:r>
              <a:rPr lang="en-AU" sz="1400" dirty="0" smtClean="0">
                <a:solidFill>
                  <a:schemeClr val="bg1"/>
                </a:solidFill>
                <a:latin typeface="Segoe UI" pitchFamily="34" charset="0"/>
                <a:ea typeface="Segoe UI" pitchFamily="34" charset="0"/>
                <a:cs typeface="Segoe UI" pitchFamily="34" charset="0"/>
              </a:rPr>
              <a:t>Each execution waits a random amount of time, based on </a:t>
            </a:r>
            <a:r>
              <a:rPr lang="en-AU" sz="1400" dirty="0" err="1" smtClean="0">
                <a:solidFill>
                  <a:schemeClr val="bg1"/>
                </a:solidFill>
                <a:latin typeface="Segoe UI" pitchFamily="34" charset="0"/>
                <a:ea typeface="Segoe UI" pitchFamily="34" charset="0"/>
                <a:cs typeface="Segoe UI" pitchFamily="34" charset="0"/>
              </a:rPr>
              <a:t>processExecutionDelay</a:t>
            </a:r>
            <a:r>
              <a:rPr lang="en-AU" sz="1400" dirty="0" smtClean="0">
                <a:solidFill>
                  <a:schemeClr val="bg1"/>
                </a:solidFill>
                <a:latin typeface="Segoe UI" pitchFamily="34" charset="0"/>
                <a:ea typeface="Segoe UI" pitchFamily="34" charset="0"/>
                <a:cs typeface="Segoe UI" pitchFamily="34" charset="0"/>
              </a:rPr>
              <a:t>. </a:t>
            </a:r>
            <a:r>
              <a:rPr lang="en-AU" sz="1400" dirty="0" err="1">
                <a:solidFill>
                  <a:schemeClr val="bg1"/>
                </a:solidFill>
                <a:latin typeface="Segoe UI" pitchFamily="34" charset="0"/>
                <a:ea typeface="Segoe UI" pitchFamily="34" charset="0"/>
                <a:cs typeface="Segoe UI" pitchFamily="34" charset="0"/>
              </a:rPr>
              <a:t>Thread.Sleep</a:t>
            </a:r>
            <a:r>
              <a:rPr lang="en-AU" sz="1400" dirty="0">
                <a:solidFill>
                  <a:schemeClr val="bg1"/>
                </a:solidFill>
                <a:latin typeface="Segoe UI" pitchFamily="34" charset="0"/>
                <a:ea typeface="Segoe UI" pitchFamily="34" charset="0"/>
                <a:cs typeface="Segoe UI" pitchFamily="34" charset="0"/>
              </a:rPr>
              <a:t>(</a:t>
            </a:r>
            <a:r>
              <a:rPr lang="en-AU" sz="1400" dirty="0" err="1">
                <a:solidFill>
                  <a:schemeClr val="bg1"/>
                </a:solidFill>
                <a:latin typeface="Segoe UI" pitchFamily="34" charset="0"/>
                <a:ea typeface="Segoe UI" pitchFamily="34" charset="0"/>
                <a:cs typeface="Segoe UI" pitchFamily="34" charset="0"/>
              </a:rPr>
              <a:t>myRandom.Next</a:t>
            </a:r>
            <a:r>
              <a:rPr lang="en-AU" sz="1400" dirty="0">
                <a:solidFill>
                  <a:schemeClr val="bg1"/>
                </a:solidFill>
                <a:latin typeface="Segoe UI" pitchFamily="34" charset="0"/>
                <a:ea typeface="Segoe UI" pitchFamily="34" charset="0"/>
                <a:cs typeface="Segoe UI" pitchFamily="34" charset="0"/>
              </a:rPr>
              <a:t>(</a:t>
            </a:r>
            <a:r>
              <a:rPr lang="en-AU" sz="1400" dirty="0" err="1">
                <a:solidFill>
                  <a:schemeClr val="bg1"/>
                </a:solidFill>
                <a:latin typeface="Segoe UI" pitchFamily="34" charset="0"/>
                <a:ea typeface="Segoe UI" pitchFamily="34" charset="0"/>
                <a:cs typeface="Segoe UI" pitchFamily="34" charset="0"/>
              </a:rPr>
              <a:t>processExecutionDelay</a:t>
            </a:r>
            <a:r>
              <a:rPr lang="en-AU" sz="1400" dirty="0">
                <a:solidFill>
                  <a:schemeClr val="bg1"/>
                </a:solidFill>
                <a:latin typeface="Segoe UI" pitchFamily="34" charset="0"/>
                <a:ea typeface="Segoe UI" pitchFamily="34" charset="0"/>
                <a:cs typeface="Segoe UI" pitchFamily="34" charset="0"/>
              </a:rPr>
              <a:t>)); </a:t>
            </a:r>
            <a:endParaRPr lang="en-AU" sz="1400" dirty="0" smtClean="0">
              <a:solidFill>
                <a:schemeClr val="bg1"/>
              </a:solidFill>
              <a:latin typeface="Segoe UI" pitchFamily="34" charset="0"/>
              <a:ea typeface="Segoe UI" pitchFamily="34" charset="0"/>
              <a:cs typeface="Segoe UI" pitchFamily="34" charset="0"/>
            </a:endParaRPr>
          </a:p>
          <a:p>
            <a:pPr marL="285750" indent="-285750">
              <a:buFont typeface="Arial" pitchFamily="34" charset="0"/>
              <a:buChar char="•"/>
            </a:pPr>
            <a:r>
              <a:rPr lang="en-AU" sz="1400" dirty="0" smtClean="0">
                <a:solidFill>
                  <a:schemeClr val="bg1"/>
                </a:solidFill>
                <a:latin typeface="Segoe UI" pitchFamily="34" charset="0"/>
                <a:ea typeface="Segoe UI" pitchFamily="34" charset="0"/>
                <a:cs typeface="Segoe UI" pitchFamily="34" charset="0"/>
              </a:rPr>
              <a:t>Each User session is a single thread. 2500 users = 2500 threads.</a:t>
            </a:r>
          </a:p>
        </p:txBody>
      </p:sp>
      <p:pic>
        <p:nvPicPr>
          <p:cNvPr id="614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2492896"/>
            <a:ext cx="7632848" cy="3600400"/>
          </a:xfrm>
          <a:prstGeom prst="rect">
            <a:avLst/>
          </a:prstGeom>
          <a:solidFill>
            <a:schemeClr val="accent1">
              <a:lumMod val="40000"/>
              <a:lumOff val="60000"/>
            </a:schemeClr>
          </a:solidFill>
          <a:ln>
            <a:noFill/>
          </a:ln>
          <a:effectLst/>
        </p:spPr>
      </p:pic>
    </p:spTree>
    <p:extLst>
      <p:ext uri="{BB962C8B-B14F-4D97-AF65-F5344CB8AC3E}">
        <p14:creationId xmlns:p14="http://schemas.microsoft.com/office/powerpoint/2010/main" val="29839898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Web Service Request/Response Capture</a:t>
            </a:r>
            <a:r>
              <a:rPr lang="en-US" dirty="0" smtClean="0"/>
              <a:t/>
            </a:r>
            <a:br>
              <a:rPr lang="en-US" dirty="0" smtClean="0"/>
            </a:br>
            <a:endParaRPr sz="3600" dirty="0">
              <a:solidFill>
                <a:schemeClr val="accent2"/>
              </a:solidFill>
            </a:endParaRPr>
          </a:p>
        </p:txBody>
      </p:sp>
      <p:sp>
        <p:nvSpPr>
          <p:cNvPr id="3" name="Text Placeholder 2"/>
          <p:cNvSpPr>
            <a:spLocks noGrp="1"/>
          </p:cNvSpPr>
          <p:nvPr>
            <p:ph idx="1"/>
          </p:nvPr>
        </p:nvSpPr>
        <p:spPr>
          <a:xfrm>
            <a:off x="457200" y="1844824"/>
            <a:ext cx="8229600" cy="4281339"/>
          </a:xfrm>
        </p:spPr>
        <p:txBody>
          <a:bodyPr>
            <a:normAutofit fontScale="70000" lnSpcReduction="20000"/>
          </a:bodyPr>
          <a:lstStyle/>
          <a:p>
            <a:r>
              <a:rPr lang="en-AU" dirty="0" smtClean="0"/>
              <a:t>Design Objectives</a:t>
            </a:r>
          </a:p>
          <a:p>
            <a:pPr lvl="1"/>
            <a:r>
              <a:rPr lang="en-AU" dirty="0" smtClean="0"/>
              <a:t>Do not log to SQL Azure database</a:t>
            </a:r>
          </a:p>
          <a:p>
            <a:pPr lvl="1"/>
            <a:r>
              <a:rPr lang="en-AU" dirty="0" smtClean="0"/>
              <a:t>Do not log to file system</a:t>
            </a:r>
          </a:p>
          <a:p>
            <a:pPr lvl="1"/>
            <a:r>
              <a:rPr lang="en-AU" dirty="0" smtClean="0"/>
              <a:t>Preserve thread pool threads for load test execution</a:t>
            </a:r>
          </a:p>
          <a:p>
            <a:pPr lvl="1"/>
            <a:r>
              <a:rPr lang="en-AU" dirty="0" smtClean="0"/>
              <a:t>Preserve bandwidth and CPU as little as possible</a:t>
            </a:r>
          </a:p>
          <a:p>
            <a:r>
              <a:rPr lang="en-AU" sz="2900" dirty="0" smtClean="0"/>
              <a:t>Solution </a:t>
            </a:r>
            <a:endParaRPr lang="en-AU" sz="2900" dirty="0"/>
          </a:p>
          <a:p>
            <a:pPr lvl="1"/>
            <a:r>
              <a:rPr lang="en-AU" dirty="0"/>
              <a:t>Use SQL Azure table storage</a:t>
            </a:r>
          </a:p>
          <a:p>
            <a:pPr lvl="1"/>
            <a:r>
              <a:rPr lang="en-AU" dirty="0"/>
              <a:t>Capture Request/Responses and send to Site Manager</a:t>
            </a:r>
          </a:p>
          <a:p>
            <a:pPr lvl="1"/>
            <a:r>
              <a:rPr lang="en-AU" dirty="0"/>
              <a:t>Site Manager will process and commit records</a:t>
            </a:r>
          </a:p>
          <a:p>
            <a:pPr lvl="1"/>
            <a:r>
              <a:rPr lang="en-AU" dirty="0"/>
              <a:t>Use actual threads and not thread pool </a:t>
            </a:r>
            <a:r>
              <a:rPr lang="en-AU" dirty="0" smtClean="0"/>
              <a:t>threads</a:t>
            </a:r>
          </a:p>
          <a:p>
            <a:r>
              <a:rPr lang="en-AU" sz="2900" dirty="0"/>
              <a:t>Issues</a:t>
            </a:r>
          </a:p>
          <a:p>
            <a:pPr lvl="1"/>
            <a:r>
              <a:rPr lang="en-AU" dirty="0"/>
              <a:t>Batch table storage requests in lots of 20-50 and use </a:t>
            </a:r>
            <a:r>
              <a:rPr lang="en-AU" dirty="0" err="1"/>
              <a:t>SaveChangesWithRetries</a:t>
            </a:r>
            <a:r>
              <a:rPr lang="en-AU" dirty="0"/>
              <a:t> </a:t>
            </a:r>
          </a:p>
          <a:p>
            <a:pPr lvl="1"/>
            <a:r>
              <a:rPr lang="en-AU" dirty="0"/>
              <a:t>Use </a:t>
            </a:r>
            <a:r>
              <a:rPr lang="en-AU" dirty="0" err="1"/>
              <a:t>Thread.Start</a:t>
            </a:r>
            <a:r>
              <a:rPr lang="en-AU" dirty="0"/>
              <a:t> instead of  </a:t>
            </a:r>
            <a:r>
              <a:rPr lang="en-AU" dirty="0" err="1"/>
              <a:t>ThreadPool.QueueUserWorkItem</a:t>
            </a:r>
            <a:r>
              <a:rPr lang="en-AU" dirty="0"/>
              <a:t> </a:t>
            </a:r>
          </a:p>
          <a:p>
            <a:pPr lvl="1"/>
            <a:r>
              <a:rPr lang="en-AU" dirty="0" err="1"/>
              <a:t>Datetime.Now</a:t>
            </a:r>
            <a:r>
              <a:rPr lang="en-AU" dirty="0"/>
              <a:t> only accurate to 15-20ms. Use </a:t>
            </a:r>
            <a:r>
              <a:rPr lang="en-AU" dirty="0" err="1"/>
              <a:t>StopWatch</a:t>
            </a:r>
            <a:r>
              <a:rPr lang="en-AU" dirty="0"/>
              <a:t> class</a:t>
            </a:r>
          </a:p>
          <a:p>
            <a:endParaRPr lang="en-AU" dirty="0"/>
          </a:p>
          <a:p>
            <a:pPr lvl="1"/>
            <a:endParaRPr lang="en-AU" dirty="0"/>
          </a:p>
          <a:p>
            <a:pPr lvl="1"/>
            <a:endParaRPr lang="en-AU" sz="2500"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97783088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Slide for Showing Software Code</a:t>
            </a:r>
            <a:endParaRPr lang="en-AU" dirty="0"/>
          </a:p>
        </p:txBody>
      </p:sp>
      <p:sp>
        <p:nvSpPr>
          <p:cNvPr id="3" name="Content Placeholder 2"/>
          <p:cNvSpPr>
            <a:spLocks noGrp="1"/>
          </p:cNvSpPr>
          <p:nvPr>
            <p:ph idx="1"/>
          </p:nvPr>
        </p:nvSpPr>
        <p:spPr/>
        <p:txBody>
          <a:bodyPr>
            <a:normAutofit fontScale="92500" lnSpcReduction="20000"/>
          </a:bodyPr>
          <a:lstStyle/>
          <a:p>
            <a:r>
              <a:rPr lang="en-US" sz="2400" dirty="0" smtClean="0">
                <a:latin typeface="Consolas" pitchFamily="49" charset="0"/>
                <a:cs typeface="Consolas" pitchFamily="49" charset="0"/>
              </a:rPr>
              <a:t>Use this layout to show software code</a:t>
            </a:r>
          </a:p>
          <a:p>
            <a:pPr lvl="1"/>
            <a:r>
              <a:rPr lang="en-US" sz="2000" dirty="0" smtClean="0">
                <a:latin typeface="Consolas" pitchFamily="49" charset="0"/>
                <a:cs typeface="Consolas" pitchFamily="49" charset="0"/>
              </a:rPr>
              <a:t>The font is Consolas, a </a:t>
            </a:r>
            <a:r>
              <a:rPr lang="en-US" sz="2000" dirty="0" err="1" smtClean="0">
                <a:latin typeface="Consolas" pitchFamily="49" charset="0"/>
                <a:cs typeface="Consolas" pitchFamily="49" charset="0"/>
              </a:rPr>
              <a:t>monospace</a:t>
            </a:r>
            <a:r>
              <a:rPr lang="en-US" sz="2000" dirty="0" smtClean="0">
                <a:latin typeface="Consolas" pitchFamily="49" charset="0"/>
                <a:cs typeface="Consolas" pitchFamily="49" charset="0"/>
              </a:rPr>
              <a:t> font</a:t>
            </a:r>
          </a:p>
          <a:p>
            <a:pPr lvl="1"/>
            <a:r>
              <a:rPr lang="en-US" sz="2000" dirty="0" smtClean="0">
                <a:latin typeface="Consolas" pitchFamily="49" charset="0"/>
                <a:cs typeface="Consolas" pitchFamily="49" charset="0"/>
              </a:rPr>
              <a:t>The slide doesn’t use bullets but levels can be indented using the “Increase List Level” icon on the Home menu</a:t>
            </a:r>
          </a:p>
          <a:p>
            <a:pPr lvl="1"/>
            <a:r>
              <a:rPr lang="en-US" sz="2000" dirty="0" smtClean="0">
                <a:latin typeface="Consolas" pitchFamily="49" charset="0"/>
                <a:cs typeface="Consolas" pitchFamily="49" charset="0"/>
              </a:rPr>
              <a:t>To use straight quotes " instead of </a:t>
            </a:r>
            <a:br>
              <a:rPr lang="en-US" sz="2000" dirty="0" smtClean="0">
                <a:latin typeface="Consolas" pitchFamily="49" charset="0"/>
                <a:cs typeface="Consolas" pitchFamily="49" charset="0"/>
              </a:rPr>
            </a:br>
            <a:r>
              <a:rPr lang="en-US" sz="2000" dirty="0" smtClean="0">
                <a:latin typeface="Consolas" pitchFamily="49" charset="0"/>
                <a:cs typeface="Consolas" pitchFamily="49" charset="0"/>
              </a:rPr>
              <a:t>smart quotes ”, do this:</a:t>
            </a:r>
          </a:p>
          <a:p>
            <a:pPr lvl="1">
              <a:buFont typeface="+mj-lt"/>
              <a:buAutoNum type="arabicPeriod"/>
            </a:pPr>
            <a:r>
              <a:rPr lang="en-US" sz="2000" dirty="0" smtClean="0">
                <a:latin typeface="Consolas" pitchFamily="49" charset="0"/>
                <a:cs typeface="Consolas" pitchFamily="49" charset="0"/>
              </a:rPr>
              <a:t>Click on the Office Button in the upper left corner</a:t>
            </a:r>
          </a:p>
          <a:p>
            <a:pPr lvl="1">
              <a:buFont typeface="+mj-lt"/>
              <a:buAutoNum type="arabicPeriod"/>
            </a:pPr>
            <a:r>
              <a:rPr lang="en-US" sz="2000" dirty="0" smtClean="0">
                <a:latin typeface="Consolas" pitchFamily="49" charset="0"/>
                <a:cs typeface="Consolas" pitchFamily="49" charset="0"/>
              </a:rPr>
              <a:t>At the bottom of the menu, choose PowerPoint Options</a:t>
            </a:r>
          </a:p>
          <a:p>
            <a:pPr lvl="1">
              <a:buFont typeface="+mj-lt"/>
              <a:buAutoNum type="arabicPeriod"/>
            </a:pPr>
            <a:r>
              <a:rPr lang="en-US" sz="2000" dirty="0" smtClean="0">
                <a:latin typeface="Consolas" pitchFamily="49" charset="0"/>
                <a:cs typeface="Consolas" pitchFamily="49" charset="0"/>
              </a:rPr>
              <a:t>From the left pane, select Proofing</a:t>
            </a:r>
          </a:p>
          <a:p>
            <a:pPr lvl="1">
              <a:buFont typeface="+mj-lt"/>
              <a:buAutoNum type="arabicPeriod"/>
            </a:pPr>
            <a:r>
              <a:rPr lang="en-US" sz="2000" dirty="0" smtClean="0">
                <a:latin typeface="Consolas" pitchFamily="49" charset="0"/>
                <a:cs typeface="Consolas" pitchFamily="49" charset="0"/>
              </a:rPr>
              <a:t>Click on the AutoCorrect Options button</a:t>
            </a:r>
          </a:p>
          <a:p>
            <a:pPr lvl="1">
              <a:buFont typeface="+mj-lt"/>
              <a:buAutoNum type="arabicPeriod"/>
            </a:pPr>
            <a:r>
              <a:rPr lang="en-US" sz="2000" dirty="0" smtClean="0">
                <a:latin typeface="Consolas" pitchFamily="49" charset="0"/>
                <a:cs typeface="Consolas" pitchFamily="49" charset="0"/>
              </a:rPr>
              <a:t>Select the AutoFormat As You Type tab, </a:t>
            </a:r>
            <a:br>
              <a:rPr lang="en-US" sz="2000" dirty="0" smtClean="0">
                <a:latin typeface="Consolas" pitchFamily="49" charset="0"/>
                <a:cs typeface="Consolas" pitchFamily="49" charset="0"/>
              </a:rPr>
            </a:br>
            <a:r>
              <a:rPr lang="en-US" sz="2000" dirty="0" smtClean="0">
                <a:latin typeface="Consolas" pitchFamily="49" charset="0"/>
                <a:cs typeface="Consolas" pitchFamily="49" charset="0"/>
              </a:rPr>
              <a:t>and deselect “Straight quotes” with “smart </a:t>
            </a:r>
            <a:br>
              <a:rPr lang="en-US" sz="2000" dirty="0" smtClean="0">
                <a:latin typeface="Consolas" pitchFamily="49" charset="0"/>
                <a:cs typeface="Consolas" pitchFamily="49" charset="0"/>
              </a:rPr>
            </a:br>
            <a:r>
              <a:rPr lang="en-US" sz="2000" dirty="0" smtClean="0">
                <a:latin typeface="Consolas" pitchFamily="49" charset="0"/>
                <a:cs typeface="Consolas" pitchFamily="49" charset="0"/>
              </a:rPr>
              <a:t>quotes”. Then Click OK.</a:t>
            </a:r>
            <a:endParaRPr lang="en-AU" dirty="0">
              <a:latin typeface="Consolas" pitchFamily="49" charset="0"/>
              <a:cs typeface="Consolas" pitchFamily="49"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Capturing Diagnostics in Azure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Text Placeholder 2"/>
          <p:cNvSpPr txBox="1">
            <a:spLocks/>
          </p:cNvSpPr>
          <p:nvPr/>
        </p:nvSpPr>
        <p:spPr>
          <a:xfrm>
            <a:off x="457200" y="1844825"/>
            <a:ext cx="8075240" cy="1512167"/>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dirty="0" smtClean="0"/>
              <a:t>Logging Diagnostics</a:t>
            </a:r>
          </a:p>
          <a:p>
            <a:pPr lvl="1"/>
            <a:r>
              <a:rPr lang="en-AU" dirty="0" smtClean="0"/>
              <a:t>Azure </a:t>
            </a:r>
            <a:r>
              <a:rPr lang="en-AU" dirty="0"/>
              <a:t>has an API for logging diagnostic information to </a:t>
            </a:r>
            <a:r>
              <a:rPr lang="en-AU" dirty="0" err="1"/>
              <a:t>TableStorage</a:t>
            </a:r>
            <a:endParaRPr lang="en-AU" dirty="0"/>
          </a:p>
          <a:p>
            <a:pPr lvl="1"/>
            <a:r>
              <a:rPr lang="en-AU" dirty="0"/>
              <a:t>Counter names are normal windows counter. </a:t>
            </a:r>
            <a:r>
              <a:rPr lang="en-AU" dirty="0" err="1"/>
              <a:t>Eg</a:t>
            </a:r>
            <a:r>
              <a:rPr lang="en-AU" dirty="0"/>
              <a:t> @"\Processor(_Total)\% Processor Time" , @"\Memory\Available </a:t>
            </a:r>
            <a:r>
              <a:rPr lang="en-AU" dirty="0" err="1" smtClean="0"/>
              <a:t>MBytes</a:t>
            </a:r>
            <a:r>
              <a:rPr lang="en-AU" dirty="0" smtClean="0"/>
              <a:t>“</a:t>
            </a:r>
          </a:p>
          <a:p>
            <a:pPr lvl="1"/>
            <a:r>
              <a:rPr lang="en-AU" dirty="0"/>
              <a:t>Data can be viewed with </a:t>
            </a:r>
            <a:r>
              <a:rPr lang="en-AU" dirty="0" err="1"/>
              <a:t>Cerebrata</a:t>
            </a:r>
            <a:r>
              <a:rPr lang="en-AU" dirty="0"/>
              <a:t> Diagnostics Studio (Demo</a:t>
            </a:r>
            <a:r>
              <a:rPr lang="en-AU" dirty="0" smtClean="0"/>
              <a:t>) </a:t>
            </a:r>
            <a:endParaRPr lang="en-AU" dirty="0"/>
          </a:p>
          <a:p>
            <a:pPr lvl="1"/>
            <a:endParaRPr lang="en-AU" dirty="0" smtClean="0"/>
          </a:p>
          <a:p>
            <a:pPr lvl="1"/>
            <a:endParaRPr lang="en-AU" sz="2500" dirty="0"/>
          </a:p>
        </p:txBody>
      </p:sp>
      <p:pic>
        <p:nvPicPr>
          <p:cNvPr id="9"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3356992"/>
            <a:ext cx="7304837"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0667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Windows Azure Acid Test</a:t>
            </a:r>
            <a:endParaRPr lang="en-AU" dirty="0"/>
          </a:p>
        </p:txBody>
      </p:sp>
      <p:sp>
        <p:nvSpPr>
          <p:cNvPr id="3" name="Text Placeholder 2"/>
          <p:cNvSpPr>
            <a:spLocks noGrp="1"/>
          </p:cNvSpPr>
          <p:nvPr>
            <p:ph type="body" idx="1"/>
          </p:nvPr>
        </p:nvSpPr>
        <p:spPr/>
        <p:txBody>
          <a:bodyPr/>
          <a:lstStyle/>
          <a:p>
            <a:pPr lvl="0">
              <a:defRPr/>
            </a:pPr>
            <a:r>
              <a:rPr lang="en-US" b="1" dirty="0" smtClean="0"/>
              <a:t>Matthew Done</a:t>
            </a:r>
          </a:p>
          <a:p>
            <a:pPr lvl="0">
              <a:defRPr/>
            </a:pPr>
            <a:r>
              <a:rPr lang="en-US" dirty="0" smtClean="0"/>
              <a:t>Head of </a:t>
            </a:r>
            <a:r>
              <a:rPr lang="en-US" dirty="0"/>
              <a:t>P</a:t>
            </a:r>
            <a:r>
              <a:rPr lang="en-US" dirty="0" smtClean="0"/>
              <a:t>roduct Development</a:t>
            </a:r>
          </a:p>
          <a:p>
            <a:pPr lvl="0">
              <a:defRPr/>
            </a:pPr>
            <a:r>
              <a:rPr lang="en-US" dirty="0" err="1" smtClean="0"/>
              <a:t>expanz</a:t>
            </a:r>
            <a:endParaRPr lang="en-US" dirty="0" smtClean="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COS309</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6419056" cy="418376"/>
          </a:xfrm>
        </p:spPr>
        <p:txBody>
          <a:bodyPr>
            <a:noAutofit/>
          </a:bodyPr>
          <a:lstStyle/>
          <a:p>
            <a:r>
              <a:rPr lang="en-AU" sz="3600" dirty="0" smtClean="0"/>
              <a:t>Load Test Results (First Cut)</a:t>
            </a:r>
            <a:endParaRPr lang="en-AU" sz="3600" dirty="0"/>
          </a:p>
        </p:txBody>
      </p:sp>
      <p:sp>
        <p:nvSpPr>
          <p:cNvPr id="3" name="TextBox 2"/>
          <p:cNvSpPr txBox="1"/>
          <p:nvPr/>
        </p:nvSpPr>
        <p:spPr>
          <a:xfrm>
            <a:off x="467544" y="1437432"/>
            <a:ext cx="3778599" cy="1369606"/>
          </a:xfrm>
          <a:prstGeom prst="rect">
            <a:avLst/>
          </a:prstGeom>
          <a:noFill/>
        </p:spPr>
        <p:txBody>
          <a:bodyPr wrap="none" rtlCol="0">
            <a:spAutoFit/>
          </a:bodyPr>
          <a:lstStyle/>
          <a:p>
            <a:pPr marL="742950" lvl="1"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5 Large Web Services</a:t>
            </a:r>
          </a:p>
          <a:p>
            <a:pPr marL="742950" lvl="1"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1 Large Site Manager</a:t>
            </a:r>
          </a:p>
          <a:p>
            <a:pPr marL="742950" lvl="1"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5 Large Session Managers</a:t>
            </a:r>
          </a:p>
          <a:p>
            <a:pPr lvl="1"/>
            <a:r>
              <a:rPr lang="en-AU" sz="1100" i="1" dirty="0">
                <a:solidFill>
                  <a:schemeClr val="bg1"/>
                </a:solidFill>
                <a:latin typeface="Segoe UI" pitchFamily="34" charset="0"/>
                <a:ea typeface="Segoe UI" pitchFamily="34" charset="0"/>
                <a:cs typeface="Segoe UI" pitchFamily="34" charset="0"/>
              </a:rPr>
              <a:t>Large Instance = 4 x 1.6 GHz </a:t>
            </a:r>
            <a:r>
              <a:rPr lang="en-AU" sz="1100" i="1" dirty="0" err="1" smtClean="0">
                <a:solidFill>
                  <a:schemeClr val="bg1"/>
                </a:solidFill>
                <a:latin typeface="Segoe UI" pitchFamily="34" charset="0"/>
                <a:ea typeface="Segoe UI" pitchFamily="34" charset="0"/>
                <a:cs typeface="Segoe UI" pitchFamily="34" charset="0"/>
              </a:rPr>
              <a:t>cpu’s</a:t>
            </a:r>
            <a:r>
              <a:rPr lang="en-AU" sz="1100" i="1" dirty="0" smtClean="0">
                <a:solidFill>
                  <a:schemeClr val="bg1"/>
                </a:solidFill>
                <a:latin typeface="Segoe UI" pitchFamily="34" charset="0"/>
                <a:ea typeface="Segoe UI" pitchFamily="34" charset="0"/>
                <a:cs typeface="Segoe UI" pitchFamily="34" charset="0"/>
              </a:rPr>
              <a:t> </a:t>
            </a:r>
            <a:r>
              <a:rPr lang="en-AU" sz="1100" i="1" dirty="0">
                <a:solidFill>
                  <a:schemeClr val="bg1"/>
                </a:solidFill>
                <a:latin typeface="Segoe UI" pitchFamily="34" charset="0"/>
                <a:ea typeface="Segoe UI" pitchFamily="34" charset="0"/>
                <a:cs typeface="Segoe UI" pitchFamily="34" charset="0"/>
              </a:rPr>
              <a:t>and 7 GB of ram</a:t>
            </a:r>
            <a:endParaRPr lang="en-AU" sz="1100" dirty="0">
              <a:solidFill>
                <a:schemeClr val="bg1"/>
              </a:solidFill>
              <a:latin typeface="Segoe UI" pitchFamily="34" charset="0"/>
              <a:ea typeface="Segoe UI" pitchFamily="34" charset="0"/>
              <a:cs typeface="Segoe UI" pitchFamily="34" charset="0"/>
            </a:endParaRPr>
          </a:p>
          <a:p>
            <a:pPr marL="742950" lvl="1" indent="-285750">
              <a:buFont typeface="Arial" pitchFamily="34" charset="0"/>
              <a:buChar char="•"/>
            </a:pPr>
            <a:endParaRPr lang="en-AU" dirty="0"/>
          </a:p>
        </p:txBody>
      </p:sp>
      <p:sp>
        <p:nvSpPr>
          <p:cNvPr id="5" name="TextBox 4"/>
          <p:cNvSpPr txBox="1"/>
          <p:nvPr/>
        </p:nvSpPr>
        <p:spPr>
          <a:xfrm>
            <a:off x="4159580" y="1429808"/>
            <a:ext cx="3294492" cy="646331"/>
          </a:xfrm>
          <a:prstGeom prst="rect">
            <a:avLst/>
          </a:prstGeom>
          <a:noFill/>
        </p:spPr>
        <p:txBody>
          <a:bodyPr wrap="none" rtlCol="0">
            <a:spAutoFit/>
          </a:bodyPr>
          <a:lstStyle/>
          <a:p>
            <a:pPr marL="742950" lvl="1"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1 Extra Large Instance</a:t>
            </a:r>
          </a:p>
          <a:p>
            <a:pPr marL="742950" lvl="1"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4 Geographic locations</a:t>
            </a:r>
          </a:p>
        </p:txBody>
      </p:sp>
      <p:sp>
        <p:nvSpPr>
          <p:cNvPr id="4" name="TextBox 3"/>
          <p:cNvSpPr txBox="1"/>
          <p:nvPr/>
        </p:nvSpPr>
        <p:spPr>
          <a:xfrm>
            <a:off x="1368604" y="3028310"/>
            <a:ext cx="5611536" cy="1754326"/>
          </a:xfrm>
          <a:prstGeom prst="rect">
            <a:avLst/>
          </a:prstGeom>
          <a:noFill/>
        </p:spPr>
        <p:txBody>
          <a:bodyPr wrap="none" rtlCol="0">
            <a:spAutoFit/>
          </a:bodyPr>
          <a:lstStyle/>
          <a:p>
            <a:r>
              <a:rPr lang="en-AU" dirty="0" smtClean="0">
                <a:solidFill>
                  <a:schemeClr val="bg1"/>
                </a:solidFill>
                <a:latin typeface="Segoe UI" pitchFamily="34" charset="0"/>
                <a:ea typeface="Segoe UI" pitchFamily="34" charset="0"/>
                <a:cs typeface="Segoe UI" pitchFamily="34" charset="0"/>
              </a:rPr>
              <a:t>Run duration = 32 Minutes</a:t>
            </a:r>
          </a:p>
          <a:p>
            <a:r>
              <a:rPr lang="en-AU" dirty="0" smtClean="0">
                <a:solidFill>
                  <a:schemeClr val="bg1"/>
                </a:solidFill>
                <a:latin typeface="Segoe UI" pitchFamily="34" charset="0"/>
                <a:ea typeface="Segoe UI" pitchFamily="34" charset="0"/>
                <a:cs typeface="Segoe UI" pitchFamily="34" charset="0"/>
              </a:rPr>
              <a:t>Total Transactions = 1.89 Million</a:t>
            </a:r>
          </a:p>
          <a:p>
            <a:r>
              <a:rPr lang="en-AU" dirty="0" smtClean="0">
                <a:solidFill>
                  <a:schemeClr val="bg1"/>
                </a:solidFill>
                <a:latin typeface="Segoe UI" pitchFamily="34" charset="0"/>
                <a:ea typeface="Segoe UI" pitchFamily="34" charset="0"/>
                <a:cs typeface="Segoe UI" pitchFamily="34" charset="0"/>
              </a:rPr>
              <a:t>Average Number of Transactions per Minute = 59767</a:t>
            </a:r>
          </a:p>
          <a:p>
            <a:r>
              <a:rPr lang="en-AU" dirty="0" smtClean="0">
                <a:solidFill>
                  <a:schemeClr val="bg1"/>
                </a:solidFill>
                <a:latin typeface="Segoe UI" pitchFamily="34" charset="0"/>
                <a:ea typeface="Segoe UI" pitchFamily="34" charset="0"/>
                <a:cs typeface="Segoe UI" pitchFamily="34" charset="0"/>
              </a:rPr>
              <a:t>Average WS Response Time = 70ms</a:t>
            </a:r>
          </a:p>
          <a:p>
            <a:r>
              <a:rPr lang="en-AU" dirty="0" smtClean="0">
                <a:solidFill>
                  <a:schemeClr val="bg1"/>
                </a:solidFill>
                <a:latin typeface="Segoe UI" pitchFamily="34" charset="0"/>
                <a:ea typeface="Segoe UI" pitchFamily="34" charset="0"/>
                <a:cs typeface="Segoe UI" pitchFamily="34" charset="0"/>
              </a:rPr>
              <a:t>Average CPU Utilisation (App Servers) = 30%</a:t>
            </a:r>
          </a:p>
          <a:p>
            <a:r>
              <a:rPr lang="en-AU" dirty="0" smtClean="0">
                <a:solidFill>
                  <a:schemeClr val="bg1"/>
                </a:solidFill>
                <a:latin typeface="Segoe UI" pitchFamily="34" charset="0"/>
                <a:ea typeface="Segoe UI" pitchFamily="34" charset="0"/>
                <a:cs typeface="Segoe UI" pitchFamily="34" charset="0"/>
              </a:rPr>
              <a:t>Min Memory </a:t>
            </a:r>
            <a:r>
              <a:rPr lang="en-AU" dirty="0">
                <a:solidFill>
                  <a:schemeClr val="bg1"/>
                </a:solidFill>
                <a:latin typeface="Segoe UI" pitchFamily="34" charset="0"/>
                <a:ea typeface="Segoe UI" pitchFamily="34" charset="0"/>
                <a:cs typeface="Segoe UI" pitchFamily="34" charset="0"/>
              </a:rPr>
              <a:t>(App Servers) </a:t>
            </a:r>
            <a:r>
              <a:rPr lang="en-AU" dirty="0" smtClean="0">
                <a:solidFill>
                  <a:schemeClr val="bg1"/>
                </a:solidFill>
                <a:latin typeface="Segoe UI" pitchFamily="34" charset="0"/>
                <a:ea typeface="Segoe UI" pitchFamily="34" charset="0"/>
                <a:cs typeface="Segoe UI" pitchFamily="34" charset="0"/>
              </a:rPr>
              <a:t>= 4Gb</a:t>
            </a:r>
            <a:endParaRPr lang="en-AU" dirty="0">
              <a:solidFill>
                <a:schemeClr val="bg1"/>
              </a:solidFill>
              <a:latin typeface="Segoe UI" pitchFamily="34" charset="0"/>
              <a:ea typeface="Segoe UI" pitchFamily="34" charset="0"/>
              <a:cs typeface="Segoe UI" pitchFamily="34" charset="0"/>
            </a:endParaRPr>
          </a:p>
        </p:txBody>
      </p:sp>
      <p:sp>
        <p:nvSpPr>
          <p:cNvPr id="6" name="Rectangle 5"/>
          <p:cNvSpPr/>
          <p:nvPr/>
        </p:nvSpPr>
        <p:spPr>
          <a:xfrm>
            <a:off x="1187624" y="2690336"/>
            <a:ext cx="2527167" cy="369332"/>
          </a:xfrm>
          <a:prstGeom prst="rect">
            <a:avLst/>
          </a:prstGeom>
        </p:spPr>
        <p:txBody>
          <a:bodyPr wrap="none">
            <a:spAutoFit/>
          </a:bodyPr>
          <a:lstStyle/>
          <a:p>
            <a:r>
              <a:rPr lang="en-AU" b="1" dirty="0">
                <a:solidFill>
                  <a:schemeClr val="accent1">
                    <a:lumMod val="60000"/>
                    <a:lumOff val="40000"/>
                  </a:schemeClr>
                </a:solidFill>
              </a:rPr>
              <a:t>Test Result Summary</a:t>
            </a:r>
          </a:p>
        </p:txBody>
      </p:sp>
      <p:sp>
        <p:nvSpPr>
          <p:cNvPr id="8" name="Rectangle 7"/>
          <p:cNvSpPr/>
          <p:nvPr/>
        </p:nvSpPr>
        <p:spPr>
          <a:xfrm>
            <a:off x="302407" y="1053969"/>
            <a:ext cx="3275256" cy="369332"/>
          </a:xfrm>
          <a:prstGeom prst="rect">
            <a:avLst/>
          </a:prstGeom>
        </p:spPr>
        <p:txBody>
          <a:bodyPr wrap="none">
            <a:spAutoFit/>
          </a:bodyPr>
          <a:lstStyle/>
          <a:p>
            <a:r>
              <a:rPr lang="en-AU" b="1" dirty="0">
                <a:solidFill>
                  <a:schemeClr val="accent1">
                    <a:lumMod val="60000"/>
                    <a:lumOff val="40000"/>
                  </a:schemeClr>
                </a:solidFill>
              </a:rPr>
              <a:t>Application Instances Setup</a:t>
            </a:r>
          </a:p>
        </p:txBody>
      </p:sp>
      <p:sp>
        <p:nvSpPr>
          <p:cNvPr id="9" name="Rectangle 8"/>
          <p:cNvSpPr/>
          <p:nvPr/>
        </p:nvSpPr>
        <p:spPr>
          <a:xfrm>
            <a:off x="4427984" y="1053969"/>
            <a:ext cx="2963183" cy="369332"/>
          </a:xfrm>
          <a:prstGeom prst="rect">
            <a:avLst/>
          </a:prstGeom>
        </p:spPr>
        <p:txBody>
          <a:bodyPr wrap="none">
            <a:spAutoFit/>
          </a:bodyPr>
          <a:lstStyle/>
          <a:p>
            <a:r>
              <a:rPr lang="en-AU" b="1" dirty="0">
                <a:solidFill>
                  <a:schemeClr val="accent1">
                    <a:lumMod val="60000"/>
                    <a:lumOff val="40000"/>
                  </a:schemeClr>
                </a:solidFill>
              </a:rPr>
              <a:t>Load Test Instance Setup</a:t>
            </a:r>
          </a:p>
        </p:txBody>
      </p:sp>
      <p:sp>
        <p:nvSpPr>
          <p:cNvPr id="10" name="TextBox 9"/>
          <p:cNvSpPr txBox="1"/>
          <p:nvPr/>
        </p:nvSpPr>
        <p:spPr>
          <a:xfrm>
            <a:off x="1043608" y="5229200"/>
            <a:ext cx="3634521" cy="369332"/>
          </a:xfrm>
          <a:prstGeom prst="rect">
            <a:avLst/>
          </a:prstGeom>
          <a:noFill/>
        </p:spPr>
        <p:txBody>
          <a:bodyPr wrap="none" rtlCol="0">
            <a:spAutoFit/>
          </a:bodyPr>
          <a:lstStyle/>
          <a:p>
            <a:r>
              <a:rPr lang="en-AU" dirty="0" smtClean="0">
                <a:solidFill>
                  <a:schemeClr val="bg1"/>
                </a:solidFill>
              </a:rPr>
              <a:t>NOT GOOD ENOUGH. NEED MORE!!!</a:t>
            </a:r>
            <a:endParaRPr lang="en-AU" dirty="0">
              <a:solidFill>
                <a:schemeClr val="bg1"/>
              </a:solidFill>
            </a:endParaRPr>
          </a:p>
        </p:txBody>
      </p:sp>
    </p:spTree>
    <p:extLst>
      <p:ext uri="{BB962C8B-B14F-4D97-AF65-F5344CB8AC3E}">
        <p14:creationId xmlns:p14="http://schemas.microsoft.com/office/powerpoint/2010/main" val="11038586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320"/>
            <a:ext cx="8219256" cy="418376"/>
          </a:xfrm>
        </p:spPr>
        <p:txBody>
          <a:bodyPr>
            <a:noAutofit/>
          </a:bodyPr>
          <a:lstStyle/>
          <a:p>
            <a:r>
              <a:rPr lang="en-AU" sz="3600" dirty="0" smtClean="0"/>
              <a:t>Load Test First Cut Investigation</a:t>
            </a:r>
            <a:endParaRPr lang="en-AU" sz="3600" dirty="0"/>
          </a:p>
        </p:txBody>
      </p:sp>
      <p:sp>
        <p:nvSpPr>
          <p:cNvPr id="5" name="TextBox 4"/>
          <p:cNvSpPr txBox="1"/>
          <p:nvPr/>
        </p:nvSpPr>
        <p:spPr>
          <a:xfrm>
            <a:off x="777184" y="937282"/>
            <a:ext cx="5699894" cy="369332"/>
          </a:xfrm>
          <a:prstGeom prst="rect">
            <a:avLst/>
          </a:prstGeom>
          <a:noFill/>
        </p:spPr>
        <p:txBody>
          <a:bodyPr wrap="none" rtlCol="0">
            <a:spAutoFit/>
          </a:bodyPr>
          <a:lstStyle/>
          <a:p>
            <a:pPr marL="285750"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WCF Web services are not multithreaded by default</a:t>
            </a:r>
            <a:endParaRPr lang="en-AU" dirty="0">
              <a:solidFill>
                <a:schemeClr val="bg1"/>
              </a:solidFill>
              <a:latin typeface="Segoe UI" pitchFamily="34" charset="0"/>
              <a:ea typeface="Segoe UI" pitchFamily="34" charset="0"/>
              <a:cs typeface="Segoe UI" pitchFamily="34" charset="0"/>
            </a:endParaRPr>
          </a:p>
        </p:txBody>
      </p:sp>
      <p:sp>
        <p:nvSpPr>
          <p:cNvPr id="6" name="Rectangle 1"/>
          <p:cNvSpPr>
            <a:spLocks noChangeArrowheads="1"/>
          </p:cNvSpPr>
          <p:nvPr/>
        </p:nvSpPr>
        <p:spPr bwMode="auto">
          <a:xfrm>
            <a:off x="1220358" y="1322003"/>
            <a:ext cx="5328592" cy="2308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00"/>
                </a:solidFill>
                <a:effectLst/>
                <a:latin typeface="Consolas" pitchFamily="49" charset="0"/>
                <a:cs typeface="Consolas" pitchFamily="49" charset="0"/>
              </a:rPr>
              <a:t>[</a:t>
            </a:r>
            <a:r>
              <a:rPr kumimoji="0" lang="en-US" sz="900" b="0" i="0" u="none" strike="noStrike" cap="none" normalizeH="0" baseline="0" dirty="0" err="1" smtClean="0">
                <a:ln>
                  <a:noFill/>
                </a:ln>
                <a:solidFill>
                  <a:srgbClr val="2B91AF"/>
                </a:solidFill>
                <a:effectLst/>
                <a:latin typeface="Consolas" pitchFamily="49" charset="0"/>
                <a:cs typeface="Consolas" pitchFamily="49" charset="0"/>
              </a:rPr>
              <a:t>ServiceBehavior</a:t>
            </a:r>
            <a:r>
              <a:rPr kumimoji="0" lang="en-US" sz="900" b="0" i="0" u="none" strike="noStrike" cap="none" normalizeH="0" baseline="0" dirty="0" smtClean="0">
                <a:ln>
                  <a:noFill/>
                </a:ln>
                <a:solidFill>
                  <a:srgbClr val="000000"/>
                </a:solidFill>
                <a:effectLst/>
                <a:latin typeface="Consolas" pitchFamily="49" charset="0"/>
                <a:cs typeface="Consolas" pitchFamily="49" charset="0"/>
              </a:rPr>
              <a:t>(</a:t>
            </a:r>
            <a:r>
              <a:rPr kumimoji="0" lang="en-US" sz="900" b="0" i="0" u="none" strike="noStrike" cap="none" normalizeH="0" baseline="0" dirty="0" err="1" smtClean="0">
                <a:ln>
                  <a:noFill/>
                </a:ln>
                <a:solidFill>
                  <a:srgbClr val="000000"/>
                </a:solidFill>
                <a:effectLst/>
                <a:latin typeface="Consolas" pitchFamily="49" charset="0"/>
                <a:cs typeface="Consolas" pitchFamily="49" charset="0"/>
              </a:rPr>
              <a:t>ConcurrencyMode</a:t>
            </a:r>
            <a:r>
              <a:rPr kumimoji="0" lang="en-US" sz="900" b="0" i="0" u="none" strike="noStrike" cap="none" normalizeH="0" baseline="0" dirty="0" smtClean="0">
                <a:ln>
                  <a:noFill/>
                </a:ln>
                <a:solidFill>
                  <a:srgbClr val="000000"/>
                </a:solidFill>
                <a:effectLst/>
                <a:latin typeface="Consolas" pitchFamily="49" charset="0"/>
                <a:cs typeface="Consolas" pitchFamily="49" charset="0"/>
              </a:rPr>
              <a:t> = </a:t>
            </a:r>
            <a:r>
              <a:rPr kumimoji="0" lang="en-US" sz="900" b="0" i="0" u="none" strike="noStrike" cap="none" normalizeH="0" baseline="0" dirty="0" err="1" smtClean="0">
                <a:ln>
                  <a:noFill/>
                </a:ln>
                <a:solidFill>
                  <a:srgbClr val="2B91AF"/>
                </a:solidFill>
                <a:effectLst/>
                <a:latin typeface="Consolas" pitchFamily="49" charset="0"/>
                <a:cs typeface="Consolas" pitchFamily="49" charset="0"/>
              </a:rPr>
              <a:t>ConcurrencyMode</a:t>
            </a:r>
            <a:r>
              <a:rPr kumimoji="0" lang="en-US" sz="900" b="0" i="0" u="none" strike="noStrike" cap="none" normalizeH="0" baseline="0" dirty="0" err="1" smtClean="0">
                <a:ln>
                  <a:noFill/>
                </a:ln>
                <a:solidFill>
                  <a:srgbClr val="000000"/>
                </a:solidFill>
                <a:effectLst/>
                <a:latin typeface="Consolas" pitchFamily="49" charset="0"/>
                <a:cs typeface="Consolas" pitchFamily="49" charset="0"/>
              </a:rPr>
              <a:t>.Multiple</a:t>
            </a:r>
            <a:r>
              <a:rPr kumimoji="0" lang="en-US" sz="900" b="0" i="0" u="none" strike="noStrike" cap="none" normalizeH="0" baseline="0" dirty="0" smtClean="0">
                <a:ln>
                  <a:noFill/>
                </a:ln>
                <a:solidFill>
                  <a:srgbClr val="000000"/>
                </a:solidFill>
                <a:effectLst/>
                <a:latin typeface="Consolas" pitchFamily="49" charset="0"/>
                <a:cs typeface="Consolas" pitchFamily="49" charset="0"/>
              </a:rPr>
              <a:t>)]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Box 6"/>
          <p:cNvSpPr txBox="1"/>
          <p:nvPr/>
        </p:nvSpPr>
        <p:spPr>
          <a:xfrm>
            <a:off x="777184" y="1628800"/>
            <a:ext cx="6558590" cy="369332"/>
          </a:xfrm>
          <a:prstGeom prst="rect">
            <a:avLst/>
          </a:prstGeom>
          <a:noFill/>
        </p:spPr>
        <p:txBody>
          <a:bodyPr wrap="none" rtlCol="0">
            <a:spAutoFit/>
          </a:bodyPr>
          <a:lstStyle/>
          <a:p>
            <a:pPr marL="285750"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When enabling multiple concurrency, throttling is important</a:t>
            </a:r>
            <a:endParaRPr lang="en-AU" dirty="0">
              <a:solidFill>
                <a:schemeClr val="bg1"/>
              </a:solidFill>
              <a:latin typeface="Segoe UI" pitchFamily="34" charset="0"/>
              <a:ea typeface="Segoe UI" pitchFamily="34" charset="0"/>
              <a:cs typeface="Segoe UI" pitchFamily="34" charset="0"/>
            </a:endParaRPr>
          </a:p>
        </p:txBody>
      </p:sp>
      <p:sp>
        <p:nvSpPr>
          <p:cNvPr id="8" name="Rectangle 2"/>
          <p:cNvSpPr>
            <a:spLocks noChangeArrowheads="1"/>
          </p:cNvSpPr>
          <p:nvPr/>
        </p:nvSpPr>
        <p:spPr bwMode="auto">
          <a:xfrm>
            <a:off x="1213950" y="2103418"/>
            <a:ext cx="6984776" cy="2308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0000FF"/>
                </a:solidFill>
                <a:effectLst/>
                <a:latin typeface="Consolas" pitchFamily="49" charset="0"/>
                <a:cs typeface="Consolas" pitchFamily="49" charset="0"/>
              </a:rPr>
              <a:t> &lt;</a:t>
            </a:r>
            <a:r>
              <a:rPr kumimoji="0" lang="en-US" sz="900" b="0" i="0" u="none" strike="noStrike" cap="none" normalizeH="0" baseline="0" dirty="0" err="1" smtClean="0">
                <a:ln>
                  <a:noFill/>
                </a:ln>
                <a:solidFill>
                  <a:srgbClr val="A31515"/>
                </a:solidFill>
                <a:effectLst/>
                <a:latin typeface="Consolas" pitchFamily="49" charset="0"/>
                <a:cs typeface="Consolas" pitchFamily="49" charset="0"/>
              </a:rPr>
              <a:t>serviceThrottling</a:t>
            </a:r>
            <a:r>
              <a:rPr kumimoji="0" lang="en-US" sz="900" b="0" i="0" u="none" strike="noStrike" cap="none" normalizeH="0" baseline="0" dirty="0" smtClean="0">
                <a:ln>
                  <a:noFill/>
                </a:ln>
                <a:solidFill>
                  <a:srgbClr val="0000FF"/>
                </a:solidFill>
                <a:effectLst/>
                <a:latin typeface="Consolas" pitchFamily="49" charset="0"/>
                <a:cs typeface="Consolas" pitchFamily="49" charset="0"/>
              </a:rPr>
              <a:t> </a:t>
            </a:r>
            <a:r>
              <a:rPr kumimoji="0" lang="en-US" sz="900" b="0" i="0" u="none" strike="noStrike" cap="none" normalizeH="0" baseline="0" dirty="0" err="1" smtClean="0">
                <a:ln>
                  <a:noFill/>
                </a:ln>
                <a:solidFill>
                  <a:srgbClr val="FF0000"/>
                </a:solidFill>
                <a:effectLst/>
                <a:latin typeface="Consolas" pitchFamily="49" charset="0"/>
                <a:cs typeface="Consolas" pitchFamily="49" charset="0"/>
              </a:rPr>
              <a:t>maxConcurrentSessions</a:t>
            </a:r>
            <a:r>
              <a:rPr kumimoji="0" lang="en-US" sz="900" b="0" i="0" u="none" strike="noStrike" cap="none" normalizeH="0" baseline="0" dirty="0" smtClean="0">
                <a:ln>
                  <a:noFill/>
                </a:ln>
                <a:solidFill>
                  <a:srgbClr val="0000FF"/>
                </a:solidFill>
                <a:effectLst/>
                <a:latin typeface="Consolas" pitchFamily="49" charset="0"/>
                <a:cs typeface="Consolas" pitchFamily="49" charset="0"/>
              </a:rPr>
              <a:t>=</a:t>
            </a:r>
            <a:r>
              <a:rPr kumimoji="0" lang="en-US" sz="900" b="0" i="0" u="none" strike="noStrike" cap="none" normalizeH="0" baseline="0" dirty="0" smtClean="0">
                <a:ln>
                  <a:noFill/>
                </a:ln>
                <a:solidFill>
                  <a:srgbClr val="000000"/>
                </a:solidFill>
                <a:effectLst/>
                <a:latin typeface="Consolas" pitchFamily="49" charset="0"/>
                <a:cs typeface="Consolas" pitchFamily="49" charset="0"/>
              </a:rPr>
              <a:t>"</a:t>
            </a:r>
            <a:r>
              <a:rPr kumimoji="0" lang="en-US" sz="900" b="0" i="0" u="none" strike="noStrike" cap="none" normalizeH="0" baseline="0" dirty="0" smtClean="0">
                <a:ln>
                  <a:noFill/>
                </a:ln>
                <a:solidFill>
                  <a:srgbClr val="0000FF"/>
                </a:solidFill>
                <a:effectLst/>
                <a:latin typeface="Consolas" pitchFamily="49" charset="0"/>
                <a:cs typeface="Consolas" pitchFamily="49" charset="0"/>
              </a:rPr>
              <a:t>400</a:t>
            </a:r>
            <a:r>
              <a:rPr kumimoji="0" lang="en-US" sz="900" b="0" i="0" u="none" strike="noStrike" cap="none" normalizeH="0" baseline="0" dirty="0" smtClean="0">
                <a:ln>
                  <a:noFill/>
                </a:ln>
                <a:solidFill>
                  <a:srgbClr val="000000"/>
                </a:solidFill>
                <a:effectLst/>
                <a:latin typeface="Consolas" pitchFamily="49" charset="0"/>
                <a:cs typeface="Consolas" pitchFamily="49" charset="0"/>
              </a:rPr>
              <a:t>"</a:t>
            </a:r>
            <a:r>
              <a:rPr kumimoji="0" lang="en-US" sz="900" b="0" i="0" u="none" strike="noStrike" cap="none" normalizeH="0" baseline="0" dirty="0" smtClean="0">
                <a:ln>
                  <a:noFill/>
                </a:ln>
                <a:solidFill>
                  <a:srgbClr val="0000FF"/>
                </a:solidFill>
                <a:effectLst/>
                <a:latin typeface="Consolas" pitchFamily="49" charset="0"/>
                <a:cs typeface="Consolas" pitchFamily="49" charset="0"/>
              </a:rPr>
              <a:t>  </a:t>
            </a:r>
            <a:r>
              <a:rPr kumimoji="0" lang="en-US" sz="900" b="0" i="0" u="none" strike="noStrike" cap="none" normalizeH="0" baseline="0" dirty="0" err="1" smtClean="0">
                <a:ln>
                  <a:noFill/>
                </a:ln>
                <a:solidFill>
                  <a:srgbClr val="FF0000"/>
                </a:solidFill>
                <a:effectLst/>
                <a:latin typeface="Consolas" pitchFamily="49" charset="0"/>
                <a:cs typeface="Consolas" pitchFamily="49" charset="0"/>
              </a:rPr>
              <a:t>maxConcurrentInstances</a:t>
            </a:r>
            <a:r>
              <a:rPr kumimoji="0" lang="en-US" sz="900" b="0" i="0" u="none" strike="noStrike" cap="none" normalizeH="0" baseline="0" dirty="0" smtClean="0">
                <a:ln>
                  <a:noFill/>
                </a:ln>
                <a:solidFill>
                  <a:srgbClr val="0000FF"/>
                </a:solidFill>
                <a:effectLst/>
                <a:latin typeface="Consolas" pitchFamily="49" charset="0"/>
                <a:cs typeface="Consolas" pitchFamily="49" charset="0"/>
              </a:rPr>
              <a:t>=</a:t>
            </a:r>
            <a:r>
              <a:rPr kumimoji="0" lang="en-US" sz="900" b="0" i="0" u="none" strike="noStrike" cap="none" normalizeH="0" baseline="0" dirty="0" smtClean="0">
                <a:ln>
                  <a:noFill/>
                </a:ln>
                <a:solidFill>
                  <a:srgbClr val="000000"/>
                </a:solidFill>
                <a:effectLst/>
                <a:latin typeface="Consolas" pitchFamily="49" charset="0"/>
                <a:cs typeface="Consolas" pitchFamily="49" charset="0"/>
              </a:rPr>
              <a:t>"</a:t>
            </a:r>
            <a:r>
              <a:rPr kumimoji="0" lang="en-US" sz="900" b="0" i="0" u="none" strike="noStrike" cap="none" normalizeH="0" baseline="0" dirty="0" smtClean="0">
                <a:ln>
                  <a:noFill/>
                </a:ln>
                <a:solidFill>
                  <a:srgbClr val="0000FF"/>
                </a:solidFill>
                <a:effectLst/>
                <a:latin typeface="Consolas" pitchFamily="49" charset="0"/>
                <a:cs typeface="Consolas" pitchFamily="49" charset="0"/>
              </a:rPr>
              <a:t>400</a:t>
            </a:r>
            <a:r>
              <a:rPr kumimoji="0" lang="en-US" sz="900" b="0" i="0" u="none" strike="noStrike" cap="none" normalizeH="0" baseline="0" dirty="0" smtClean="0">
                <a:ln>
                  <a:noFill/>
                </a:ln>
                <a:solidFill>
                  <a:srgbClr val="000000"/>
                </a:solidFill>
                <a:effectLst/>
                <a:latin typeface="Consolas" pitchFamily="49" charset="0"/>
                <a:cs typeface="Consolas" pitchFamily="49" charset="0"/>
              </a:rPr>
              <a:t>"</a:t>
            </a:r>
            <a:r>
              <a:rPr kumimoji="0" lang="en-US" sz="900" b="0" i="0" u="none" strike="noStrike" cap="none" normalizeH="0" baseline="0" dirty="0" smtClean="0">
                <a:ln>
                  <a:noFill/>
                </a:ln>
                <a:solidFill>
                  <a:srgbClr val="0000FF"/>
                </a:solidFill>
                <a:effectLst/>
                <a:latin typeface="Consolas" pitchFamily="49" charset="0"/>
                <a:cs typeface="Consolas" pitchFamily="49" charset="0"/>
              </a:rPr>
              <a:t> </a:t>
            </a:r>
            <a:r>
              <a:rPr kumimoji="0" lang="en-US" sz="900" b="0" i="0" u="none" strike="noStrike" cap="none" normalizeH="0" baseline="0" dirty="0" err="1" smtClean="0">
                <a:ln>
                  <a:noFill/>
                </a:ln>
                <a:solidFill>
                  <a:srgbClr val="FF0000"/>
                </a:solidFill>
                <a:effectLst/>
                <a:latin typeface="Consolas" pitchFamily="49" charset="0"/>
                <a:cs typeface="Consolas" pitchFamily="49" charset="0"/>
              </a:rPr>
              <a:t>maxConcurrentCalls</a:t>
            </a:r>
            <a:r>
              <a:rPr kumimoji="0" lang="en-US" sz="900" b="0" i="0" u="none" strike="noStrike" cap="none" normalizeH="0" baseline="0" dirty="0" smtClean="0">
                <a:ln>
                  <a:noFill/>
                </a:ln>
                <a:solidFill>
                  <a:srgbClr val="0000FF"/>
                </a:solidFill>
                <a:effectLst/>
                <a:latin typeface="Consolas" pitchFamily="49" charset="0"/>
                <a:cs typeface="Consolas" pitchFamily="49" charset="0"/>
              </a:rPr>
              <a:t>=</a:t>
            </a:r>
            <a:r>
              <a:rPr kumimoji="0" lang="en-US" sz="900" b="0" i="0" u="none" strike="noStrike" cap="none" normalizeH="0" baseline="0" dirty="0" smtClean="0">
                <a:ln>
                  <a:noFill/>
                </a:ln>
                <a:solidFill>
                  <a:srgbClr val="000000"/>
                </a:solidFill>
                <a:effectLst/>
                <a:latin typeface="Consolas" pitchFamily="49" charset="0"/>
                <a:cs typeface="Consolas" pitchFamily="49" charset="0"/>
              </a:rPr>
              <a:t>"</a:t>
            </a:r>
            <a:r>
              <a:rPr kumimoji="0" lang="en-US" sz="900" b="0" i="0" u="none" strike="noStrike" cap="none" normalizeH="0" baseline="0" dirty="0" smtClean="0">
                <a:ln>
                  <a:noFill/>
                </a:ln>
                <a:solidFill>
                  <a:srgbClr val="0000FF"/>
                </a:solidFill>
                <a:effectLst/>
                <a:latin typeface="Consolas" pitchFamily="49" charset="0"/>
                <a:cs typeface="Consolas" pitchFamily="49" charset="0"/>
              </a:rPr>
              <a:t>400</a:t>
            </a:r>
            <a:r>
              <a:rPr kumimoji="0" lang="en-US" sz="900" b="0" i="0" u="none" strike="noStrike" cap="none" normalizeH="0" baseline="0" dirty="0" smtClean="0">
                <a:ln>
                  <a:noFill/>
                </a:ln>
                <a:solidFill>
                  <a:srgbClr val="000000"/>
                </a:solidFill>
                <a:effectLst/>
                <a:latin typeface="Consolas" pitchFamily="49" charset="0"/>
                <a:cs typeface="Consolas" pitchFamily="49" charset="0"/>
              </a:rPr>
              <a:t>"</a:t>
            </a:r>
            <a:r>
              <a:rPr kumimoji="0" lang="en-US" sz="900" b="0" i="0" u="none" strike="noStrike" cap="none" normalizeH="0" baseline="0" dirty="0" smtClean="0">
                <a:ln>
                  <a:noFill/>
                </a:ln>
                <a:solidFill>
                  <a:srgbClr val="0000FF"/>
                </a:solidFill>
                <a:effectLst/>
                <a:latin typeface="Consolas" pitchFamily="49" charset="0"/>
                <a:cs typeface="Consolas" pitchFamily="49" charset="0"/>
              </a:rPr>
              <a:t> /&gt;</a:t>
            </a:r>
            <a:r>
              <a:rPr kumimoji="0" lang="en-US" sz="900" b="0" i="0" u="none" strike="noStrike" cap="none" normalizeH="0" baseline="0" dirty="0" smtClean="0">
                <a:ln>
                  <a:noFill/>
                </a:ln>
                <a:solidFill>
                  <a:srgbClr val="000000"/>
                </a:solidFill>
                <a:effectLst/>
                <a:latin typeface="Consolas" pitchFamily="49" charset="0"/>
                <a:cs typeface="Consolas" pitchFamily="49"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Rectangle 10"/>
          <p:cNvSpPr/>
          <p:nvPr/>
        </p:nvSpPr>
        <p:spPr>
          <a:xfrm>
            <a:off x="759036" y="2492896"/>
            <a:ext cx="6367305" cy="646331"/>
          </a:xfrm>
          <a:prstGeom prst="rect">
            <a:avLst/>
          </a:prstGeom>
        </p:spPr>
        <p:txBody>
          <a:bodyPr wrap="square">
            <a:spAutoFit/>
          </a:bodyPr>
          <a:lstStyle/>
          <a:p>
            <a:pPr marL="285750"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When using Channel Factories, max number of open concurrent connections is 10.</a:t>
            </a:r>
            <a:endParaRPr lang="en-AU" dirty="0">
              <a:solidFill>
                <a:schemeClr val="bg1"/>
              </a:solidFill>
              <a:latin typeface="Segoe UI" pitchFamily="34" charset="0"/>
              <a:ea typeface="Segoe UI" pitchFamily="34" charset="0"/>
              <a:cs typeface="Segoe UI" pitchFamily="34" charset="0"/>
            </a:endParaRPr>
          </a:p>
        </p:txBody>
      </p:sp>
      <p:sp>
        <p:nvSpPr>
          <p:cNvPr id="12" name="Rectangle 11"/>
          <p:cNvSpPr/>
          <p:nvPr/>
        </p:nvSpPr>
        <p:spPr>
          <a:xfrm>
            <a:off x="752628" y="3139227"/>
            <a:ext cx="7680663" cy="646331"/>
          </a:xfrm>
          <a:prstGeom prst="rect">
            <a:avLst/>
          </a:prstGeom>
        </p:spPr>
        <p:txBody>
          <a:bodyPr wrap="square">
            <a:spAutoFit/>
          </a:bodyPr>
          <a:lstStyle/>
          <a:p>
            <a:pPr marL="285750" indent="-285750">
              <a:buFont typeface="Arial" pitchFamily="34" charset="0"/>
              <a:buChar char="•"/>
            </a:pPr>
            <a:r>
              <a:rPr lang="en-AU" dirty="0">
                <a:solidFill>
                  <a:schemeClr val="bg1"/>
                </a:solidFill>
                <a:latin typeface="Segoe UI" pitchFamily="34" charset="0"/>
                <a:ea typeface="Segoe UI" pitchFamily="34" charset="0"/>
                <a:cs typeface="Segoe UI" pitchFamily="34" charset="0"/>
              </a:rPr>
              <a:t>Adjust max concurrent connections </a:t>
            </a:r>
            <a:r>
              <a:rPr lang="en-AU" dirty="0" smtClean="0">
                <a:solidFill>
                  <a:schemeClr val="bg1"/>
                </a:solidFill>
                <a:latin typeface="Segoe UI" pitchFamily="34" charset="0"/>
                <a:ea typeface="Segoe UI" pitchFamily="34" charset="0"/>
                <a:cs typeface="Segoe UI" pitchFamily="34" charset="0"/>
              </a:rPr>
              <a:t>when using TCP or Named pipe bindings, </a:t>
            </a:r>
            <a:r>
              <a:rPr lang="en-AU" dirty="0" smtClean="0"/>
              <a:t>is 2.</a:t>
            </a:r>
            <a:endParaRPr lang="en-AU" dirty="0"/>
          </a:p>
        </p:txBody>
      </p:sp>
      <p:sp>
        <p:nvSpPr>
          <p:cNvPr id="13" name="Rectangle 4"/>
          <p:cNvSpPr>
            <a:spLocks noChangeArrowheads="1"/>
          </p:cNvSpPr>
          <p:nvPr/>
        </p:nvSpPr>
        <p:spPr bwMode="auto">
          <a:xfrm>
            <a:off x="1116113" y="3508559"/>
            <a:ext cx="4706339" cy="81560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57056" tIns="4572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AU" sz="1000" b="0" i="0" u="none" strike="noStrike" cap="none" normalizeH="0" baseline="0" dirty="0" smtClean="0">
                <a:ln>
                  <a:noFill/>
                </a:ln>
                <a:solidFill>
                  <a:srgbClr val="0000FF"/>
                </a:solidFill>
                <a:effectLst/>
                <a:latin typeface="Consolas" pitchFamily="49" charset="0"/>
                <a:ea typeface="Times New Roman" pitchFamily="18" charset="0"/>
                <a:cs typeface="Consolas" pitchFamily="49" charset="0"/>
              </a:rPr>
              <a:t>&lt;</a:t>
            </a:r>
            <a:r>
              <a:rPr kumimoji="0" lang="en-AU" sz="1000" b="0" i="0" u="none" strike="noStrike" cap="none" normalizeH="0" baseline="0" dirty="0" smtClean="0">
                <a:ln>
                  <a:noFill/>
                </a:ln>
                <a:solidFill>
                  <a:srgbClr val="A31515"/>
                </a:solidFill>
                <a:effectLst/>
                <a:latin typeface="Consolas" pitchFamily="49" charset="0"/>
                <a:ea typeface="Times New Roman" pitchFamily="18" charset="0"/>
                <a:cs typeface="Consolas" pitchFamily="49" charset="0"/>
              </a:rPr>
              <a:t>system.net</a:t>
            </a:r>
            <a:r>
              <a:rPr kumimoji="0" lang="en-AU" sz="1000" b="0" i="0" u="none" strike="noStrike" cap="none" normalizeH="0" baseline="0" dirty="0" smtClean="0">
                <a:ln>
                  <a:noFill/>
                </a:ln>
                <a:solidFill>
                  <a:srgbClr val="0000FF"/>
                </a:solidFill>
                <a:effectLst/>
                <a:latin typeface="Consolas" pitchFamily="49" charset="0"/>
                <a:ea typeface="Times New Roman" pitchFamily="18" charset="0"/>
                <a:cs typeface="Consolas" pitchFamily="49" charset="0"/>
              </a:rPr>
              <a:t>&gt;   </a:t>
            </a:r>
          </a:p>
          <a:p>
            <a:pPr marL="0" marR="0" lvl="0" indent="0" algn="l" defTabSz="914400" rtl="0" eaLnBrk="1" fontAlgn="base" latinLnBrk="0" hangingPunct="1">
              <a:lnSpc>
                <a:spcPct val="100000"/>
              </a:lnSpc>
              <a:spcBef>
                <a:spcPct val="0"/>
              </a:spcBef>
              <a:spcAft>
                <a:spcPct val="0"/>
              </a:spcAft>
              <a:buClrTx/>
              <a:buSzTx/>
              <a:tabLst/>
            </a:pPr>
            <a:r>
              <a:rPr kumimoji="0" lang="en-AU" sz="1000" b="0" i="0" u="none" strike="noStrike" cap="none" normalizeH="0" baseline="0" dirty="0" smtClean="0">
                <a:ln>
                  <a:noFill/>
                </a:ln>
                <a:solidFill>
                  <a:srgbClr val="0000FF"/>
                </a:solidFill>
                <a:effectLst/>
                <a:latin typeface="Consolas" pitchFamily="49" charset="0"/>
                <a:ea typeface="Times New Roman" pitchFamily="18" charset="0"/>
                <a:cs typeface="Consolas" pitchFamily="49" charset="0"/>
              </a:rPr>
              <a:t>   &lt;</a:t>
            </a:r>
            <a:r>
              <a:rPr kumimoji="0" lang="en-AU" sz="1000" b="0" i="0" u="none" strike="noStrike" cap="none" normalizeH="0" baseline="0" dirty="0" err="1" smtClean="0">
                <a:ln>
                  <a:noFill/>
                </a:ln>
                <a:solidFill>
                  <a:srgbClr val="A31515"/>
                </a:solidFill>
                <a:effectLst/>
                <a:latin typeface="Consolas" pitchFamily="49" charset="0"/>
                <a:ea typeface="Times New Roman" pitchFamily="18" charset="0"/>
                <a:cs typeface="Consolas" pitchFamily="49" charset="0"/>
              </a:rPr>
              <a:t>connectionManagement</a:t>
            </a:r>
            <a:r>
              <a:rPr kumimoji="0" lang="en-AU" sz="1000" b="0" i="0" u="none" strike="noStrike" cap="none" normalizeH="0" baseline="0" dirty="0" smtClean="0">
                <a:ln>
                  <a:noFill/>
                </a:ln>
                <a:solidFill>
                  <a:srgbClr val="0000FF"/>
                </a:solidFill>
                <a:effectLst/>
                <a:latin typeface="Consolas" pitchFamily="49" charset="0"/>
                <a:ea typeface="Times New Roman" pitchFamily="18" charset="0"/>
                <a:cs typeface="Consolas" pitchFamily="49" charset="0"/>
              </a:rPr>
              <a:t>&gt;      </a:t>
            </a:r>
          </a:p>
          <a:p>
            <a:pPr marL="0" marR="0" lvl="0" indent="0" algn="l" defTabSz="914400" rtl="0" eaLnBrk="1" fontAlgn="base" latinLnBrk="0" hangingPunct="1">
              <a:lnSpc>
                <a:spcPct val="100000"/>
              </a:lnSpc>
              <a:spcBef>
                <a:spcPct val="0"/>
              </a:spcBef>
              <a:spcAft>
                <a:spcPct val="0"/>
              </a:spcAft>
              <a:buClrTx/>
              <a:buSzTx/>
              <a:tabLst/>
            </a:pPr>
            <a:r>
              <a:rPr kumimoji="0" lang="en-AU" sz="1000" b="0" i="0" u="none" strike="noStrike" cap="none" normalizeH="0" baseline="0" dirty="0" smtClean="0">
                <a:ln>
                  <a:noFill/>
                </a:ln>
                <a:solidFill>
                  <a:srgbClr val="0000FF"/>
                </a:solidFill>
                <a:effectLst/>
                <a:latin typeface="Consolas" pitchFamily="49" charset="0"/>
                <a:ea typeface="Times New Roman" pitchFamily="18" charset="0"/>
                <a:cs typeface="Consolas" pitchFamily="49" charset="0"/>
              </a:rPr>
              <a:t>      &lt;</a:t>
            </a:r>
            <a:r>
              <a:rPr kumimoji="0" lang="en-AU" sz="1000" b="0" i="0" u="none" strike="noStrike" cap="none" normalizeH="0" baseline="0" dirty="0" smtClean="0">
                <a:ln>
                  <a:noFill/>
                </a:ln>
                <a:solidFill>
                  <a:srgbClr val="A31515"/>
                </a:solidFill>
                <a:effectLst/>
                <a:latin typeface="Consolas" pitchFamily="49" charset="0"/>
                <a:ea typeface="Times New Roman" pitchFamily="18" charset="0"/>
                <a:cs typeface="Consolas" pitchFamily="49" charset="0"/>
              </a:rPr>
              <a:t>add</a:t>
            </a:r>
            <a:r>
              <a:rPr kumimoji="0" lang="en-AU" sz="1000" b="0" i="0" u="none" strike="noStrike" cap="none" normalizeH="0" baseline="0" dirty="0" smtClean="0">
                <a:ln>
                  <a:noFill/>
                </a:ln>
                <a:solidFill>
                  <a:srgbClr val="0000FF"/>
                </a:solidFill>
                <a:effectLst/>
                <a:latin typeface="Consolas" pitchFamily="49" charset="0"/>
                <a:ea typeface="Times New Roman" pitchFamily="18" charset="0"/>
                <a:cs typeface="Consolas" pitchFamily="49" charset="0"/>
              </a:rPr>
              <a:t> </a:t>
            </a:r>
            <a:r>
              <a:rPr kumimoji="0" lang="en-AU" sz="1000" b="0" i="0" u="none" strike="noStrike" cap="none" normalizeH="0" baseline="0" dirty="0" smtClean="0">
                <a:ln>
                  <a:noFill/>
                </a:ln>
                <a:solidFill>
                  <a:srgbClr val="FF0000"/>
                </a:solidFill>
                <a:effectLst/>
                <a:latin typeface="Consolas" pitchFamily="49" charset="0"/>
                <a:ea typeface="Times New Roman" pitchFamily="18" charset="0"/>
                <a:cs typeface="Consolas" pitchFamily="49" charset="0"/>
              </a:rPr>
              <a:t>address</a:t>
            </a:r>
            <a:r>
              <a:rPr kumimoji="0" lang="en-AU" sz="1000" b="0" i="0" u="none" strike="noStrike" cap="none" normalizeH="0" baseline="0" dirty="0" smtClean="0">
                <a:ln>
                  <a:noFill/>
                </a:ln>
                <a:solidFill>
                  <a:srgbClr val="0000FF"/>
                </a:solidFill>
                <a:effectLst/>
                <a:latin typeface="Consolas" pitchFamily="49" charset="0"/>
                <a:ea typeface="Times New Roman" pitchFamily="18" charset="0"/>
                <a:cs typeface="Consolas" pitchFamily="49" charset="0"/>
              </a:rPr>
              <a:t>=</a:t>
            </a:r>
            <a:r>
              <a:rPr kumimoji="0" lang="en-AU" sz="1000" b="0" i="0" u="none" strike="noStrike" cap="none" normalizeH="0" baseline="0" dirty="0" smtClean="0">
                <a:ln>
                  <a:noFill/>
                </a:ln>
                <a:solidFill>
                  <a:srgbClr val="000000"/>
                </a:solidFill>
                <a:effectLst/>
                <a:latin typeface="Consolas" pitchFamily="49" charset="0"/>
                <a:ea typeface="Times New Roman" pitchFamily="18" charset="0"/>
                <a:cs typeface="Consolas" pitchFamily="49" charset="0"/>
              </a:rPr>
              <a:t>"</a:t>
            </a:r>
            <a:r>
              <a:rPr kumimoji="0" lang="en-AU" sz="1000" b="0" i="0" u="none" strike="noStrike" cap="none" normalizeH="0" baseline="0" dirty="0" smtClean="0">
                <a:ln>
                  <a:noFill/>
                </a:ln>
                <a:solidFill>
                  <a:srgbClr val="0000FF"/>
                </a:solidFill>
                <a:effectLst/>
                <a:latin typeface="Consolas" pitchFamily="49" charset="0"/>
                <a:ea typeface="Times New Roman" pitchFamily="18" charset="0"/>
                <a:cs typeface="Consolas" pitchFamily="49" charset="0"/>
              </a:rPr>
              <a:t>*</a:t>
            </a:r>
            <a:r>
              <a:rPr kumimoji="0" lang="en-AU" sz="1000" b="0" i="0" u="none" strike="noStrike" cap="none" normalizeH="0" baseline="0" dirty="0" smtClean="0">
                <a:ln>
                  <a:noFill/>
                </a:ln>
                <a:solidFill>
                  <a:srgbClr val="000000"/>
                </a:solidFill>
                <a:effectLst/>
                <a:latin typeface="Consolas" pitchFamily="49" charset="0"/>
                <a:ea typeface="Times New Roman" pitchFamily="18" charset="0"/>
                <a:cs typeface="Consolas" pitchFamily="49" charset="0"/>
              </a:rPr>
              <a:t>"</a:t>
            </a:r>
            <a:r>
              <a:rPr kumimoji="0" lang="en-AU" sz="1000" b="0" i="0" u="none" strike="noStrike" cap="none" normalizeH="0" baseline="0" dirty="0" smtClean="0">
                <a:ln>
                  <a:noFill/>
                </a:ln>
                <a:solidFill>
                  <a:srgbClr val="0000FF"/>
                </a:solidFill>
                <a:effectLst/>
                <a:latin typeface="Consolas" pitchFamily="49" charset="0"/>
                <a:ea typeface="Times New Roman" pitchFamily="18" charset="0"/>
                <a:cs typeface="Consolas" pitchFamily="49" charset="0"/>
              </a:rPr>
              <a:t> </a:t>
            </a:r>
            <a:r>
              <a:rPr kumimoji="0" lang="en-AU" sz="1000" b="0" i="0" u="none" strike="noStrike" cap="none" normalizeH="0" baseline="0" dirty="0" err="1" smtClean="0">
                <a:ln>
                  <a:noFill/>
                </a:ln>
                <a:solidFill>
                  <a:srgbClr val="FF0000"/>
                </a:solidFill>
                <a:effectLst/>
                <a:latin typeface="Consolas" pitchFamily="49" charset="0"/>
                <a:ea typeface="Times New Roman" pitchFamily="18" charset="0"/>
                <a:cs typeface="Consolas" pitchFamily="49" charset="0"/>
              </a:rPr>
              <a:t>maxconnection</a:t>
            </a:r>
            <a:r>
              <a:rPr kumimoji="0" lang="en-AU" sz="1000" b="0" i="0" u="none" strike="noStrike" cap="none" normalizeH="0" baseline="0" dirty="0" smtClean="0">
                <a:ln>
                  <a:noFill/>
                </a:ln>
                <a:solidFill>
                  <a:srgbClr val="0000FF"/>
                </a:solidFill>
                <a:effectLst/>
                <a:latin typeface="Consolas" pitchFamily="49" charset="0"/>
                <a:ea typeface="Times New Roman" pitchFamily="18" charset="0"/>
                <a:cs typeface="Consolas" pitchFamily="49" charset="0"/>
              </a:rPr>
              <a:t>=</a:t>
            </a:r>
            <a:r>
              <a:rPr kumimoji="0" lang="en-AU" sz="1000" b="0" i="0" u="none" strike="noStrike" cap="none" normalizeH="0" baseline="0" dirty="0" smtClean="0">
                <a:ln>
                  <a:noFill/>
                </a:ln>
                <a:solidFill>
                  <a:srgbClr val="000000"/>
                </a:solidFill>
                <a:effectLst/>
                <a:latin typeface="Consolas" pitchFamily="49" charset="0"/>
                <a:ea typeface="Times New Roman" pitchFamily="18" charset="0"/>
                <a:cs typeface="Consolas" pitchFamily="49" charset="0"/>
              </a:rPr>
              <a:t>"</a:t>
            </a:r>
            <a:r>
              <a:rPr kumimoji="0" lang="en-AU" sz="1000" b="0" i="0" u="none" strike="noStrike" cap="none" normalizeH="0" baseline="0" dirty="0" smtClean="0">
                <a:ln>
                  <a:noFill/>
                </a:ln>
                <a:solidFill>
                  <a:srgbClr val="0000FF"/>
                </a:solidFill>
                <a:effectLst/>
                <a:latin typeface="Consolas" pitchFamily="49" charset="0"/>
                <a:ea typeface="Times New Roman" pitchFamily="18" charset="0"/>
                <a:cs typeface="Consolas" pitchFamily="49" charset="0"/>
              </a:rPr>
              <a:t>500</a:t>
            </a:r>
            <a:r>
              <a:rPr kumimoji="0" lang="en-AU" sz="1000" b="0" i="0" u="none" strike="noStrike" cap="none" normalizeH="0" baseline="0" dirty="0" smtClean="0">
                <a:ln>
                  <a:noFill/>
                </a:ln>
                <a:solidFill>
                  <a:srgbClr val="000000"/>
                </a:solidFill>
                <a:effectLst/>
                <a:latin typeface="Consolas" pitchFamily="49" charset="0"/>
                <a:ea typeface="Times New Roman" pitchFamily="18" charset="0"/>
                <a:cs typeface="Consolas" pitchFamily="49" charset="0"/>
              </a:rPr>
              <a:t>"</a:t>
            </a:r>
            <a:r>
              <a:rPr kumimoji="0" lang="en-AU" sz="1000" b="0" i="0" u="none" strike="noStrike" cap="none" normalizeH="0" baseline="0" dirty="0" smtClean="0">
                <a:ln>
                  <a:noFill/>
                </a:ln>
                <a:solidFill>
                  <a:srgbClr val="0000FF"/>
                </a:solidFill>
                <a:effectLst/>
                <a:latin typeface="Consolas" pitchFamily="49" charset="0"/>
                <a:ea typeface="Times New Roman" pitchFamily="18" charset="0"/>
                <a:cs typeface="Consolas" pitchFamily="49" charset="0"/>
              </a:rPr>
              <a:t>/&gt;   </a:t>
            </a:r>
          </a:p>
          <a:p>
            <a:pPr marL="0" marR="0" lvl="0" indent="0" algn="l" defTabSz="914400" rtl="0" eaLnBrk="1" fontAlgn="base" latinLnBrk="0" hangingPunct="1">
              <a:lnSpc>
                <a:spcPct val="100000"/>
              </a:lnSpc>
              <a:spcBef>
                <a:spcPct val="0"/>
              </a:spcBef>
              <a:spcAft>
                <a:spcPct val="0"/>
              </a:spcAft>
              <a:buClrTx/>
              <a:buSzTx/>
              <a:tabLst/>
            </a:pPr>
            <a:r>
              <a:rPr kumimoji="0" lang="en-AU" sz="1000" b="0" i="0" u="none" strike="noStrike" cap="none" normalizeH="0" baseline="0" dirty="0" smtClean="0">
                <a:ln>
                  <a:noFill/>
                </a:ln>
                <a:solidFill>
                  <a:srgbClr val="0000FF"/>
                </a:solidFill>
                <a:effectLst/>
                <a:latin typeface="Consolas" pitchFamily="49" charset="0"/>
                <a:ea typeface="Times New Roman" pitchFamily="18" charset="0"/>
                <a:cs typeface="Consolas" pitchFamily="49" charset="0"/>
              </a:rPr>
              <a:t>    &lt;/</a:t>
            </a:r>
            <a:r>
              <a:rPr kumimoji="0" lang="en-AU" sz="1000" b="0" i="0" u="none" strike="noStrike" cap="none" normalizeH="0" baseline="0" dirty="0" err="1" smtClean="0">
                <a:ln>
                  <a:noFill/>
                </a:ln>
                <a:solidFill>
                  <a:srgbClr val="A31515"/>
                </a:solidFill>
                <a:effectLst/>
                <a:latin typeface="Consolas" pitchFamily="49" charset="0"/>
                <a:ea typeface="Times New Roman" pitchFamily="18" charset="0"/>
                <a:cs typeface="Consolas" pitchFamily="49" charset="0"/>
              </a:rPr>
              <a:t>connectionManagement</a:t>
            </a:r>
            <a:r>
              <a:rPr kumimoji="0" lang="en-AU" sz="1000" b="0" i="0" u="none" strike="noStrike" cap="none" normalizeH="0" baseline="0" dirty="0" smtClean="0">
                <a:ln>
                  <a:noFill/>
                </a:ln>
                <a:solidFill>
                  <a:srgbClr val="0000FF"/>
                </a:solidFill>
                <a:effectLst/>
                <a:latin typeface="Consolas" pitchFamily="49" charset="0"/>
                <a:ea typeface="Times New Roman" pitchFamily="18" charset="0"/>
                <a:cs typeface="Consolas" pitchFamily="49" charset="0"/>
              </a:rPr>
              <a:t>&gt; </a:t>
            </a:r>
          </a:p>
          <a:p>
            <a:pPr marL="0" marR="0" lvl="0" indent="0" algn="l" defTabSz="914400" rtl="0" eaLnBrk="1" fontAlgn="base" latinLnBrk="0" hangingPunct="1">
              <a:lnSpc>
                <a:spcPct val="100000"/>
              </a:lnSpc>
              <a:spcBef>
                <a:spcPct val="0"/>
              </a:spcBef>
              <a:spcAft>
                <a:spcPct val="0"/>
              </a:spcAft>
              <a:buClrTx/>
              <a:buSzTx/>
              <a:tabLst/>
            </a:pPr>
            <a:r>
              <a:rPr kumimoji="0" lang="en-AU" sz="1000" b="0" i="0" u="none" strike="noStrike" cap="none" normalizeH="0" baseline="0" dirty="0" smtClean="0">
                <a:ln>
                  <a:noFill/>
                </a:ln>
                <a:solidFill>
                  <a:srgbClr val="0000FF"/>
                </a:solidFill>
                <a:effectLst/>
                <a:latin typeface="Consolas" pitchFamily="49" charset="0"/>
                <a:ea typeface="Times New Roman" pitchFamily="18" charset="0"/>
                <a:cs typeface="Consolas" pitchFamily="49" charset="0"/>
              </a:rPr>
              <a:t>&lt;/</a:t>
            </a:r>
            <a:r>
              <a:rPr kumimoji="0" lang="en-AU" sz="1000" b="0" i="0" u="none" strike="noStrike" cap="none" normalizeH="0" baseline="0" dirty="0" smtClean="0">
                <a:ln>
                  <a:noFill/>
                </a:ln>
                <a:solidFill>
                  <a:srgbClr val="A31515"/>
                </a:solidFill>
                <a:effectLst/>
                <a:latin typeface="Consolas" pitchFamily="49" charset="0"/>
                <a:ea typeface="Times New Roman" pitchFamily="18" charset="0"/>
                <a:cs typeface="Consolas" pitchFamily="49" charset="0"/>
              </a:rPr>
              <a:t>system.net</a:t>
            </a:r>
            <a:r>
              <a:rPr kumimoji="0" lang="en-AU" sz="1000" b="0" i="0" u="none" strike="noStrike" cap="none" normalizeH="0" baseline="0" dirty="0" smtClean="0">
                <a:ln>
                  <a:noFill/>
                </a:ln>
                <a:solidFill>
                  <a:srgbClr val="0000FF"/>
                </a:solidFill>
                <a:effectLst/>
                <a:latin typeface="Consolas" pitchFamily="49" charset="0"/>
                <a:ea typeface="Times New Roman" pitchFamily="18" charset="0"/>
                <a:cs typeface="Consolas" pitchFamily="49" charset="0"/>
              </a:rPr>
              <a:t>&gt;</a:t>
            </a:r>
            <a:r>
              <a:rPr kumimoji="0" lang="en-AU" sz="600" b="0" i="0" u="none" strike="noStrike" cap="none" normalizeH="0" baseline="0" dirty="0" smtClean="0">
                <a:ln>
                  <a:noFill/>
                </a:ln>
                <a:solidFill>
                  <a:schemeClr val="tx1"/>
                </a:solidFill>
                <a:effectLst/>
                <a:latin typeface="Arial" pitchFamily="34" charset="0"/>
                <a:cs typeface="Arial" pitchFamily="34" charset="0"/>
              </a:rPr>
              <a:t> </a:t>
            </a:r>
            <a:endParaRPr kumimoji="0" lang="en-A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13"/>
          <p:cNvSpPr/>
          <p:nvPr/>
        </p:nvSpPr>
        <p:spPr>
          <a:xfrm>
            <a:off x="759036" y="4392521"/>
            <a:ext cx="7680663" cy="646331"/>
          </a:xfrm>
          <a:prstGeom prst="rect">
            <a:avLst/>
          </a:prstGeom>
        </p:spPr>
        <p:txBody>
          <a:bodyPr wrap="square">
            <a:spAutoFit/>
          </a:bodyPr>
          <a:lstStyle/>
          <a:p>
            <a:pPr marL="285750"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Azure load balancer is not throttling connections. Throttle Connections using </a:t>
            </a:r>
            <a:r>
              <a:rPr lang="en-AU" dirty="0" err="1" smtClean="0">
                <a:solidFill>
                  <a:schemeClr val="bg1"/>
                </a:solidFill>
                <a:latin typeface="Segoe UI" pitchFamily="34" charset="0"/>
                <a:ea typeface="Segoe UI" pitchFamily="34" charset="0"/>
                <a:cs typeface="Segoe UI" pitchFamily="34" charset="0"/>
              </a:rPr>
              <a:t>ServicePointManager.DefaultConnectionLimit</a:t>
            </a:r>
            <a:r>
              <a:rPr lang="en-AU" dirty="0" smtClean="0">
                <a:solidFill>
                  <a:schemeClr val="bg1"/>
                </a:solidFill>
                <a:latin typeface="Segoe UI" pitchFamily="34" charset="0"/>
                <a:ea typeface="Segoe UI" pitchFamily="34" charset="0"/>
                <a:cs typeface="Segoe UI" pitchFamily="34" charset="0"/>
              </a:rPr>
              <a:t> in Web Role</a:t>
            </a:r>
            <a:endParaRPr lang="en-AU" dirty="0">
              <a:solidFill>
                <a:schemeClr val="bg1"/>
              </a:solidFill>
              <a:latin typeface="Segoe UI" pitchFamily="34" charset="0"/>
              <a:ea typeface="Segoe UI" pitchFamily="34" charset="0"/>
              <a:cs typeface="Segoe UI" pitchFamily="34" charset="0"/>
            </a:endParaRPr>
          </a:p>
        </p:txBody>
      </p:sp>
      <p:sp>
        <p:nvSpPr>
          <p:cNvPr id="15" name="Rectangle 14"/>
          <p:cNvSpPr/>
          <p:nvPr/>
        </p:nvSpPr>
        <p:spPr>
          <a:xfrm>
            <a:off x="759036" y="5038852"/>
            <a:ext cx="7680663" cy="369332"/>
          </a:xfrm>
          <a:prstGeom prst="rect">
            <a:avLst/>
          </a:prstGeom>
        </p:spPr>
        <p:txBody>
          <a:bodyPr wrap="square">
            <a:spAutoFit/>
          </a:bodyPr>
          <a:lstStyle/>
          <a:p>
            <a:pPr marL="285750"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Avoid closing factory connections in a finally block. Or do both.</a:t>
            </a:r>
            <a:endParaRPr lang="en-AU" dirty="0">
              <a:solidFill>
                <a:schemeClr val="bg1"/>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9428967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23728" y="1556792"/>
            <a:ext cx="1368152"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Service 1</a:t>
            </a:r>
            <a:endParaRPr lang="en-US" dirty="0"/>
          </a:p>
        </p:txBody>
      </p:sp>
      <p:sp>
        <p:nvSpPr>
          <p:cNvPr id="4" name="Rectangle 3"/>
          <p:cNvSpPr/>
          <p:nvPr/>
        </p:nvSpPr>
        <p:spPr>
          <a:xfrm>
            <a:off x="5076056" y="1556792"/>
            <a:ext cx="1368152"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Service 2</a:t>
            </a:r>
            <a:endParaRPr lang="en-US" dirty="0"/>
          </a:p>
        </p:txBody>
      </p:sp>
      <p:cxnSp>
        <p:nvCxnSpPr>
          <p:cNvPr id="6" name="Straight Arrow Connector 5"/>
          <p:cNvCxnSpPr/>
          <p:nvPr/>
        </p:nvCxnSpPr>
        <p:spPr>
          <a:xfrm>
            <a:off x="3491880" y="2060848"/>
            <a:ext cx="15841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3491880" y="2492896"/>
            <a:ext cx="15841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971600" y="3717032"/>
            <a:ext cx="6408742" cy="646331"/>
          </a:xfrm>
          <a:prstGeom prst="rect">
            <a:avLst/>
          </a:prstGeom>
          <a:noFill/>
        </p:spPr>
        <p:txBody>
          <a:bodyPr wrap="none" rtlCol="0">
            <a:spAutoFit/>
          </a:bodyPr>
          <a:lstStyle/>
          <a:p>
            <a:pPr marL="285750" indent="-285750">
              <a:buFont typeface="Arial" pitchFamily="34" charset="0"/>
              <a:buChar char="•"/>
            </a:pPr>
            <a:r>
              <a:rPr lang="en-US" dirty="0" smtClean="0">
                <a:solidFill>
                  <a:schemeClr val="bg1"/>
                </a:solidFill>
                <a:latin typeface="Segoe UI" pitchFamily="34" charset="0"/>
                <a:ea typeface="Segoe UI" pitchFamily="34" charset="0"/>
                <a:cs typeface="Segoe UI" pitchFamily="34" charset="0"/>
              </a:rPr>
              <a:t>Available WCF channels quickly runs out (Limit of 10 open)</a:t>
            </a:r>
          </a:p>
          <a:p>
            <a:pPr marL="285750" indent="-285750">
              <a:buFont typeface="Arial" pitchFamily="34" charset="0"/>
              <a:buChar char="•"/>
            </a:pPr>
            <a:r>
              <a:rPr lang="en-US" dirty="0" smtClean="0">
                <a:solidFill>
                  <a:schemeClr val="bg1"/>
                </a:solidFill>
                <a:latin typeface="Segoe UI" pitchFamily="34" charset="0"/>
                <a:ea typeface="Segoe UI" pitchFamily="34" charset="0"/>
                <a:cs typeface="Segoe UI" pitchFamily="34" charset="0"/>
              </a:rPr>
              <a:t>TCP connection limit is hit (limit of 16)</a:t>
            </a:r>
            <a:endParaRPr lang="en-US" dirty="0">
              <a:solidFill>
                <a:schemeClr val="bg1"/>
              </a:solidFill>
              <a:latin typeface="Segoe UI" pitchFamily="34" charset="0"/>
              <a:ea typeface="Segoe UI" pitchFamily="34" charset="0"/>
              <a:cs typeface="Segoe UI" pitchFamily="34" charset="0"/>
            </a:endParaRPr>
          </a:p>
        </p:txBody>
      </p:sp>
      <p:sp>
        <p:nvSpPr>
          <p:cNvPr id="10" name="Title 1"/>
          <p:cNvSpPr txBox="1">
            <a:spLocks/>
          </p:cNvSpPr>
          <p:nvPr/>
        </p:nvSpPr>
        <p:spPr>
          <a:xfrm>
            <a:off x="457200" y="274320"/>
            <a:ext cx="8219256" cy="418376"/>
          </a:xfrm>
          <a:prstGeom prst="rect">
            <a:avLst/>
          </a:prstGeom>
        </p:spPr>
        <p:txBody>
          <a:bodyPr>
            <a:noAutofit/>
          </a:bodyPr>
          <a:lst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a:lstStyle>
          <a:p>
            <a:r>
              <a:rPr lang="en-US" dirty="0"/>
              <a:t>Singleton to Singleton Communications</a:t>
            </a:r>
          </a:p>
        </p:txBody>
      </p:sp>
    </p:spTree>
    <p:extLst>
      <p:ext uri="{BB962C8B-B14F-4D97-AF65-F5344CB8AC3E}">
        <p14:creationId xmlns:p14="http://schemas.microsoft.com/office/powerpoint/2010/main" val="5340187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6275040" cy="562392"/>
          </a:xfrm>
        </p:spPr>
        <p:txBody>
          <a:bodyPr>
            <a:normAutofit fontScale="90000"/>
          </a:bodyPr>
          <a:lstStyle/>
          <a:p>
            <a:r>
              <a:rPr lang="en-AU" dirty="0" smtClean="0"/>
              <a:t>The channel factory, factory</a:t>
            </a:r>
            <a:endParaRPr lang="en-AU" dirty="0"/>
          </a:p>
        </p:txBody>
      </p:sp>
      <p:sp>
        <p:nvSpPr>
          <p:cNvPr id="3" name="TextBox 2"/>
          <p:cNvSpPr txBox="1"/>
          <p:nvPr/>
        </p:nvSpPr>
        <p:spPr>
          <a:xfrm>
            <a:off x="840355" y="1422409"/>
            <a:ext cx="6569042" cy="923330"/>
          </a:xfrm>
          <a:prstGeom prst="rect">
            <a:avLst/>
          </a:prstGeom>
          <a:noFill/>
        </p:spPr>
        <p:txBody>
          <a:bodyPr wrap="none" rtlCol="0">
            <a:spAutoFit/>
          </a:bodyPr>
          <a:lstStyle/>
          <a:p>
            <a:pPr marL="285750"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Limit of 10 open connections.</a:t>
            </a:r>
          </a:p>
          <a:p>
            <a:pPr marL="285750"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For singleton to singleton operations, </a:t>
            </a:r>
            <a:r>
              <a:rPr lang="en-AU" dirty="0" err="1" smtClean="0">
                <a:solidFill>
                  <a:schemeClr val="bg1"/>
                </a:solidFill>
                <a:latin typeface="Segoe UI" pitchFamily="34" charset="0"/>
                <a:ea typeface="Segoe UI" pitchFamily="34" charset="0"/>
                <a:cs typeface="Segoe UI" pitchFamily="34" charset="0"/>
              </a:rPr>
              <a:t>comms</a:t>
            </a:r>
            <a:r>
              <a:rPr lang="en-AU" dirty="0" smtClean="0">
                <a:solidFill>
                  <a:schemeClr val="bg1"/>
                </a:solidFill>
                <a:latin typeface="Segoe UI" pitchFamily="34" charset="0"/>
                <a:ea typeface="Segoe UI" pitchFamily="34" charset="0"/>
                <a:cs typeface="Segoe UI" pitchFamily="34" charset="0"/>
              </a:rPr>
              <a:t> is problematic</a:t>
            </a:r>
          </a:p>
          <a:p>
            <a:pPr marL="285750"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Aborted and faulted channels</a:t>
            </a:r>
            <a:endParaRPr lang="en-AU" dirty="0">
              <a:solidFill>
                <a:schemeClr val="bg1"/>
              </a:solidFill>
              <a:latin typeface="Segoe UI" pitchFamily="34" charset="0"/>
              <a:ea typeface="Segoe UI" pitchFamily="34" charset="0"/>
              <a:cs typeface="Segoe UI" pitchFamily="34" charset="0"/>
            </a:endParaRPr>
          </a:p>
        </p:txBody>
      </p:sp>
      <p:sp>
        <p:nvSpPr>
          <p:cNvPr id="4" name="TextBox 3"/>
          <p:cNvSpPr txBox="1"/>
          <p:nvPr/>
        </p:nvSpPr>
        <p:spPr>
          <a:xfrm>
            <a:off x="755576" y="1052736"/>
            <a:ext cx="1102289" cy="369332"/>
          </a:xfrm>
          <a:prstGeom prst="rect">
            <a:avLst/>
          </a:prstGeom>
          <a:noFill/>
        </p:spPr>
        <p:txBody>
          <a:bodyPr wrap="none" rtlCol="0">
            <a:spAutoFit/>
          </a:bodyPr>
          <a:lstStyle/>
          <a:p>
            <a:r>
              <a:rPr lang="en-AU" b="1" dirty="0" smtClean="0">
                <a:solidFill>
                  <a:schemeClr val="bg1"/>
                </a:solidFill>
                <a:latin typeface="Segoe UI" pitchFamily="34" charset="0"/>
                <a:ea typeface="Segoe UI" pitchFamily="34" charset="0"/>
                <a:cs typeface="Segoe UI" pitchFamily="34" charset="0"/>
              </a:rPr>
              <a:t>Problem</a:t>
            </a:r>
            <a:endParaRPr lang="en-AU" b="1" dirty="0">
              <a:solidFill>
                <a:schemeClr val="bg1"/>
              </a:solidFill>
              <a:latin typeface="Segoe UI" pitchFamily="34" charset="0"/>
              <a:ea typeface="Segoe UI" pitchFamily="34" charset="0"/>
              <a:cs typeface="Segoe UI" pitchFamily="34" charset="0"/>
            </a:endParaRPr>
          </a:p>
        </p:txBody>
      </p:sp>
      <p:sp>
        <p:nvSpPr>
          <p:cNvPr id="5" name="TextBox 4"/>
          <p:cNvSpPr txBox="1"/>
          <p:nvPr/>
        </p:nvSpPr>
        <p:spPr>
          <a:xfrm>
            <a:off x="744264" y="2498966"/>
            <a:ext cx="979755" cy="369332"/>
          </a:xfrm>
          <a:prstGeom prst="rect">
            <a:avLst/>
          </a:prstGeom>
          <a:noFill/>
        </p:spPr>
        <p:txBody>
          <a:bodyPr wrap="none" rtlCol="0">
            <a:spAutoFit/>
          </a:bodyPr>
          <a:lstStyle/>
          <a:p>
            <a:r>
              <a:rPr lang="en-AU" b="1" dirty="0" smtClean="0">
                <a:solidFill>
                  <a:schemeClr val="bg1"/>
                </a:solidFill>
              </a:rPr>
              <a:t>Solution</a:t>
            </a:r>
            <a:endParaRPr lang="en-AU" b="1" dirty="0">
              <a:solidFill>
                <a:schemeClr val="bg1"/>
              </a:solidFill>
            </a:endParaRPr>
          </a:p>
        </p:txBody>
      </p:sp>
      <p:sp>
        <p:nvSpPr>
          <p:cNvPr id="6" name="TextBox 5"/>
          <p:cNvSpPr txBox="1"/>
          <p:nvPr/>
        </p:nvSpPr>
        <p:spPr>
          <a:xfrm>
            <a:off x="992755" y="2853589"/>
            <a:ext cx="5141151" cy="646331"/>
          </a:xfrm>
          <a:prstGeom prst="rect">
            <a:avLst/>
          </a:prstGeom>
          <a:noFill/>
        </p:spPr>
        <p:txBody>
          <a:bodyPr wrap="none" rtlCol="0">
            <a:spAutoFit/>
          </a:bodyPr>
          <a:lstStyle/>
          <a:p>
            <a:pPr marL="285750"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Create a factory of channel factories</a:t>
            </a:r>
            <a:r>
              <a:rPr lang="en-AU" dirty="0">
                <a:solidFill>
                  <a:schemeClr val="bg1"/>
                </a:solidFill>
                <a:latin typeface="Segoe UI" pitchFamily="34" charset="0"/>
                <a:ea typeface="Segoe UI" pitchFamily="34" charset="0"/>
                <a:cs typeface="Segoe UI" pitchFamily="34" charset="0"/>
              </a:rPr>
              <a:t> </a:t>
            </a:r>
            <a:r>
              <a:rPr lang="en-AU" dirty="0" smtClean="0">
                <a:solidFill>
                  <a:schemeClr val="bg1"/>
                </a:solidFill>
                <a:latin typeface="Segoe UI" pitchFamily="34" charset="0"/>
                <a:ea typeface="Segoe UI" pitchFamily="34" charset="0"/>
                <a:cs typeface="Segoe UI" pitchFamily="34" charset="0"/>
              </a:rPr>
              <a:t>(pooling)</a:t>
            </a:r>
          </a:p>
          <a:p>
            <a:pPr marL="285750"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Needs to be </a:t>
            </a:r>
            <a:r>
              <a:rPr lang="en-AU" dirty="0" err="1" smtClean="0">
                <a:solidFill>
                  <a:schemeClr val="bg1"/>
                </a:solidFill>
                <a:latin typeface="Segoe UI" pitchFamily="34" charset="0"/>
                <a:ea typeface="Segoe UI" pitchFamily="34" charset="0"/>
                <a:cs typeface="Segoe UI" pitchFamily="34" charset="0"/>
              </a:rPr>
              <a:t>Muti</a:t>
            </a:r>
            <a:r>
              <a:rPr lang="en-AU" dirty="0" smtClean="0">
                <a:solidFill>
                  <a:schemeClr val="bg1"/>
                </a:solidFill>
                <a:latin typeface="Segoe UI" pitchFamily="34" charset="0"/>
                <a:ea typeface="Segoe UI" pitchFamily="34" charset="0"/>
                <a:cs typeface="Segoe UI" pitchFamily="34" charset="0"/>
              </a:rPr>
              <a:t>-threaded</a:t>
            </a:r>
            <a:r>
              <a:rPr lang="en-AU" dirty="0">
                <a:solidFill>
                  <a:schemeClr val="bg1"/>
                </a:solidFill>
                <a:latin typeface="Segoe UI" pitchFamily="34" charset="0"/>
                <a:ea typeface="Segoe UI" pitchFamily="34" charset="0"/>
                <a:cs typeface="Segoe UI" pitchFamily="34" charset="0"/>
              </a:rPr>
              <a:t>.</a:t>
            </a:r>
          </a:p>
        </p:txBody>
      </p:sp>
      <p:sp>
        <p:nvSpPr>
          <p:cNvPr id="7" name="TextBox 6"/>
          <p:cNvSpPr txBox="1"/>
          <p:nvPr/>
        </p:nvSpPr>
        <p:spPr>
          <a:xfrm>
            <a:off x="778206" y="3717032"/>
            <a:ext cx="3621504" cy="369332"/>
          </a:xfrm>
          <a:prstGeom prst="rect">
            <a:avLst/>
          </a:prstGeom>
          <a:noFill/>
        </p:spPr>
        <p:txBody>
          <a:bodyPr wrap="none" rtlCol="0">
            <a:spAutoFit/>
          </a:bodyPr>
          <a:lstStyle/>
          <a:p>
            <a:r>
              <a:rPr lang="en-AU" b="1" dirty="0" smtClean="0">
                <a:solidFill>
                  <a:schemeClr val="bg1"/>
                </a:solidFill>
                <a:latin typeface="Segoe UI" pitchFamily="34" charset="0"/>
                <a:ea typeface="Segoe UI" pitchFamily="34" charset="0"/>
                <a:cs typeface="Segoe UI" pitchFamily="34" charset="0"/>
              </a:rPr>
              <a:t>Couple of things to look out for</a:t>
            </a:r>
            <a:endParaRPr lang="en-AU" b="1" dirty="0">
              <a:solidFill>
                <a:schemeClr val="bg1"/>
              </a:solidFill>
              <a:latin typeface="Segoe UI" pitchFamily="34" charset="0"/>
              <a:ea typeface="Segoe UI" pitchFamily="34" charset="0"/>
              <a:cs typeface="Segoe UI" pitchFamily="34" charset="0"/>
            </a:endParaRPr>
          </a:p>
        </p:txBody>
      </p:sp>
      <p:sp>
        <p:nvSpPr>
          <p:cNvPr id="8" name="TextBox 7"/>
          <p:cNvSpPr txBox="1"/>
          <p:nvPr/>
        </p:nvSpPr>
        <p:spPr>
          <a:xfrm>
            <a:off x="992755" y="4109871"/>
            <a:ext cx="5400709" cy="1200329"/>
          </a:xfrm>
          <a:prstGeom prst="rect">
            <a:avLst/>
          </a:prstGeom>
          <a:noFill/>
        </p:spPr>
        <p:txBody>
          <a:bodyPr wrap="none" rtlCol="0">
            <a:spAutoFit/>
          </a:bodyPr>
          <a:lstStyle/>
          <a:p>
            <a:pPr marL="285750"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Parallel </a:t>
            </a:r>
            <a:r>
              <a:rPr lang="en-AU" dirty="0" err="1" smtClean="0">
                <a:solidFill>
                  <a:schemeClr val="bg1"/>
                </a:solidFill>
                <a:latin typeface="Segoe UI" pitchFamily="34" charset="0"/>
                <a:ea typeface="Segoe UI" pitchFamily="34" charset="0"/>
                <a:cs typeface="Segoe UI" pitchFamily="34" charset="0"/>
              </a:rPr>
              <a:t>Linq</a:t>
            </a:r>
            <a:r>
              <a:rPr lang="en-AU" dirty="0" smtClean="0">
                <a:solidFill>
                  <a:schemeClr val="bg1"/>
                </a:solidFill>
                <a:latin typeface="Segoe UI" pitchFamily="34" charset="0"/>
                <a:ea typeface="Segoe UI" pitchFamily="34" charset="0"/>
                <a:cs typeface="Segoe UI" pitchFamily="34" charset="0"/>
              </a:rPr>
              <a:t> (</a:t>
            </a:r>
            <a:r>
              <a:rPr lang="en-AU" dirty="0" err="1" smtClean="0">
                <a:solidFill>
                  <a:schemeClr val="bg1"/>
                </a:solidFill>
                <a:latin typeface="Segoe UI" pitchFamily="34" charset="0"/>
                <a:ea typeface="Segoe UI" pitchFamily="34" charset="0"/>
                <a:cs typeface="Segoe UI" pitchFamily="34" charset="0"/>
              </a:rPr>
              <a:t>PLinq</a:t>
            </a:r>
            <a:r>
              <a:rPr lang="en-AU" dirty="0" smtClean="0">
                <a:solidFill>
                  <a:schemeClr val="bg1"/>
                </a:solidFill>
                <a:latin typeface="Segoe UI" pitchFamily="34" charset="0"/>
                <a:ea typeface="Segoe UI" pitchFamily="34" charset="0"/>
                <a:cs typeface="Segoe UI" pitchFamily="34" charset="0"/>
              </a:rPr>
              <a:t>)</a:t>
            </a:r>
          </a:p>
          <a:p>
            <a:pPr marL="285750"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To get a Service Channel </a:t>
            </a:r>
            <a:r>
              <a:rPr lang="en-AU" dirty="0" err="1" smtClean="0">
                <a:solidFill>
                  <a:schemeClr val="bg1"/>
                </a:solidFill>
                <a:latin typeface="Segoe UI" pitchFamily="34" charset="0"/>
                <a:ea typeface="Segoe UI" pitchFamily="34" charset="0"/>
                <a:cs typeface="Segoe UI" pitchFamily="34" charset="0"/>
              </a:rPr>
              <a:t>Guid</a:t>
            </a:r>
            <a:r>
              <a:rPr lang="en-AU" dirty="0" smtClean="0">
                <a:solidFill>
                  <a:schemeClr val="bg1"/>
                </a:solidFill>
                <a:latin typeface="Segoe UI" pitchFamily="34" charset="0"/>
                <a:ea typeface="Segoe UI" pitchFamily="34" charset="0"/>
                <a:cs typeface="Segoe UI" pitchFamily="34" charset="0"/>
              </a:rPr>
              <a:t> Use the following </a:t>
            </a:r>
          </a:p>
          <a:p>
            <a:r>
              <a:rPr lang="en-AU" dirty="0" smtClean="0">
                <a:solidFill>
                  <a:schemeClr val="bg1"/>
                </a:solidFill>
                <a:latin typeface="Segoe UI" pitchFamily="34" charset="0"/>
                <a:ea typeface="Segoe UI" pitchFamily="34" charset="0"/>
                <a:cs typeface="Segoe UI" pitchFamily="34" charset="0"/>
              </a:rPr>
              <a:t>	((</a:t>
            </a:r>
            <a:r>
              <a:rPr lang="en-AU" dirty="0" err="1">
                <a:solidFill>
                  <a:schemeClr val="bg1"/>
                </a:solidFill>
                <a:latin typeface="Segoe UI" pitchFamily="34" charset="0"/>
                <a:ea typeface="Segoe UI" pitchFamily="34" charset="0"/>
                <a:cs typeface="Segoe UI" pitchFamily="34" charset="0"/>
              </a:rPr>
              <a:t>IClientChannel</a:t>
            </a:r>
            <a:r>
              <a:rPr lang="en-AU" dirty="0">
                <a:solidFill>
                  <a:schemeClr val="bg1"/>
                </a:solidFill>
                <a:latin typeface="Segoe UI" pitchFamily="34" charset="0"/>
                <a:ea typeface="Segoe UI" pitchFamily="34" charset="0"/>
                <a:cs typeface="Segoe UI" pitchFamily="34" charset="0"/>
              </a:rPr>
              <a:t>)channel).</a:t>
            </a:r>
            <a:r>
              <a:rPr lang="en-AU" dirty="0" err="1">
                <a:solidFill>
                  <a:schemeClr val="bg1"/>
                </a:solidFill>
                <a:latin typeface="Segoe UI" pitchFamily="34" charset="0"/>
                <a:ea typeface="Segoe UI" pitchFamily="34" charset="0"/>
                <a:cs typeface="Segoe UI" pitchFamily="34" charset="0"/>
              </a:rPr>
              <a:t>SessionId</a:t>
            </a:r>
            <a:r>
              <a:rPr lang="en-AU" dirty="0">
                <a:solidFill>
                  <a:schemeClr val="bg1"/>
                </a:solidFill>
                <a:latin typeface="Segoe UI" pitchFamily="34" charset="0"/>
                <a:ea typeface="Segoe UI" pitchFamily="34" charset="0"/>
                <a:cs typeface="Segoe UI" pitchFamily="34" charset="0"/>
              </a:rPr>
              <a:t> </a:t>
            </a:r>
            <a:endParaRPr lang="en-AU" dirty="0" smtClean="0">
              <a:solidFill>
                <a:schemeClr val="bg1"/>
              </a:solidFill>
              <a:latin typeface="Segoe UI" pitchFamily="34" charset="0"/>
              <a:ea typeface="Segoe UI" pitchFamily="34" charset="0"/>
              <a:cs typeface="Segoe UI" pitchFamily="34" charset="0"/>
            </a:endParaRPr>
          </a:p>
          <a:p>
            <a:pPr marL="285750"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Concurrent </a:t>
            </a:r>
            <a:r>
              <a:rPr lang="en-AU" dirty="0">
                <a:solidFill>
                  <a:schemeClr val="bg1"/>
                </a:solidFill>
                <a:latin typeface="Segoe UI" pitchFamily="34" charset="0"/>
                <a:ea typeface="Segoe UI" pitchFamily="34" charset="0"/>
                <a:cs typeface="Segoe UI" pitchFamily="34" charset="0"/>
              </a:rPr>
              <a:t>Collections. </a:t>
            </a:r>
            <a:r>
              <a:rPr lang="en-AU" dirty="0" smtClean="0">
                <a:solidFill>
                  <a:schemeClr val="bg1"/>
                </a:solidFill>
                <a:latin typeface="Segoe UI" pitchFamily="34" charset="0"/>
                <a:ea typeface="Segoe UI" pitchFamily="34" charset="0"/>
                <a:cs typeface="Segoe UI" pitchFamily="34" charset="0"/>
              </a:rPr>
              <a:t>Not so cool.</a:t>
            </a:r>
          </a:p>
        </p:txBody>
      </p:sp>
    </p:spTree>
    <p:extLst>
      <p:ext uri="{BB962C8B-B14F-4D97-AF65-F5344CB8AC3E}">
        <p14:creationId xmlns:p14="http://schemas.microsoft.com/office/powerpoint/2010/main" val="32555311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850424"/>
          </a:xfrm>
        </p:spPr>
        <p:txBody>
          <a:bodyPr>
            <a:normAutofit/>
          </a:bodyPr>
          <a:lstStyle/>
          <a:p>
            <a:r>
              <a:rPr lang="en-AU" sz="3600" dirty="0" smtClean="0"/>
              <a:t>Run 2,3,4…</a:t>
            </a:r>
            <a:endParaRPr lang="en-AU" sz="3600" dirty="0"/>
          </a:p>
        </p:txBody>
      </p:sp>
      <p:sp>
        <p:nvSpPr>
          <p:cNvPr id="3" name="TextBox 2"/>
          <p:cNvSpPr txBox="1"/>
          <p:nvPr/>
        </p:nvSpPr>
        <p:spPr>
          <a:xfrm>
            <a:off x="467544" y="1650572"/>
            <a:ext cx="3778599" cy="1369606"/>
          </a:xfrm>
          <a:prstGeom prst="rect">
            <a:avLst/>
          </a:prstGeom>
          <a:noFill/>
        </p:spPr>
        <p:txBody>
          <a:bodyPr wrap="none" rtlCol="0">
            <a:spAutoFit/>
          </a:bodyPr>
          <a:lstStyle/>
          <a:p>
            <a:pPr marL="742950" lvl="1"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10 Large Web Services</a:t>
            </a:r>
          </a:p>
          <a:p>
            <a:pPr marL="742950" lvl="1"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1 Extra Large Site Manager</a:t>
            </a:r>
          </a:p>
          <a:p>
            <a:pPr marL="742950" lvl="1"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8 Large Session Managers</a:t>
            </a:r>
          </a:p>
          <a:p>
            <a:pPr lvl="1"/>
            <a:r>
              <a:rPr lang="en-AU" sz="1100" i="1" dirty="0" smtClean="0">
                <a:solidFill>
                  <a:schemeClr val="bg1"/>
                </a:solidFill>
                <a:latin typeface="Segoe UI" pitchFamily="34" charset="0"/>
                <a:ea typeface="Segoe UI" pitchFamily="34" charset="0"/>
                <a:cs typeface="Segoe UI" pitchFamily="34" charset="0"/>
              </a:rPr>
              <a:t>Large </a:t>
            </a:r>
            <a:r>
              <a:rPr lang="en-AU" sz="1100" i="1" dirty="0">
                <a:solidFill>
                  <a:schemeClr val="bg1"/>
                </a:solidFill>
                <a:latin typeface="Segoe UI" pitchFamily="34" charset="0"/>
                <a:ea typeface="Segoe UI" pitchFamily="34" charset="0"/>
                <a:cs typeface="Segoe UI" pitchFamily="34" charset="0"/>
              </a:rPr>
              <a:t>Instance = 4</a:t>
            </a:r>
            <a:r>
              <a:rPr lang="en-AU" sz="1100" i="1" dirty="0" smtClean="0">
                <a:solidFill>
                  <a:schemeClr val="bg1"/>
                </a:solidFill>
                <a:latin typeface="Segoe UI" pitchFamily="34" charset="0"/>
                <a:ea typeface="Segoe UI" pitchFamily="34" charset="0"/>
                <a:cs typeface="Segoe UI" pitchFamily="34" charset="0"/>
              </a:rPr>
              <a:t> </a:t>
            </a:r>
            <a:r>
              <a:rPr lang="en-AU" sz="1100" i="1" dirty="0">
                <a:solidFill>
                  <a:schemeClr val="bg1"/>
                </a:solidFill>
                <a:latin typeface="Segoe UI" pitchFamily="34" charset="0"/>
                <a:ea typeface="Segoe UI" pitchFamily="34" charset="0"/>
                <a:cs typeface="Segoe UI" pitchFamily="34" charset="0"/>
              </a:rPr>
              <a:t>x 1.6 GHz </a:t>
            </a:r>
            <a:r>
              <a:rPr lang="en-AU" sz="1100" i="1" dirty="0" err="1" smtClean="0">
                <a:solidFill>
                  <a:schemeClr val="bg1"/>
                </a:solidFill>
                <a:latin typeface="Segoe UI" pitchFamily="34" charset="0"/>
                <a:ea typeface="Segoe UI" pitchFamily="34" charset="0"/>
                <a:cs typeface="Segoe UI" pitchFamily="34" charset="0"/>
              </a:rPr>
              <a:t>cpu’s</a:t>
            </a:r>
            <a:r>
              <a:rPr lang="en-AU" sz="1100" i="1" dirty="0" smtClean="0">
                <a:solidFill>
                  <a:schemeClr val="bg1"/>
                </a:solidFill>
                <a:latin typeface="Segoe UI" pitchFamily="34" charset="0"/>
                <a:ea typeface="Segoe UI" pitchFamily="34" charset="0"/>
                <a:cs typeface="Segoe UI" pitchFamily="34" charset="0"/>
              </a:rPr>
              <a:t> </a:t>
            </a:r>
            <a:r>
              <a:rPr lang="en-AU" sz="1100" i="1" dirty="0">
                <a:solidFill>
                  <a:schemeClr val="bg1"/>
                </a:solidFill>
                <a:latin typeface="Segoe UI" pitchFamily="34" charset="0"/>
                <a:ea typeface="Segoe UI" pitchFamily="34" charset="0"/>
                <a:cs typeface="Segoe UI" pitchFamily="34" charset="0"/>
              </a:rPr>
              <a:t>and </a:t>
            </a:r>
            <a:r>
              <a:rPr lang="en-AU" sz="1100" i="1" dirty="0" smtClean="0">
                <a:solidFill>
                  <a:schemeClr val="bg1"/>
                </a:solidFill>
                <a:latin typeface="Segoe UI" pitchFamily="34" charset="0"/>
                <a:ea typeface="Segoe UI" pitchFamily="34" charset="0"/>
                <a:cs typeface="Segoe UI" pitchFamily="34" charset="0"/>
              </a:rPr>
              <a:t>7 GB </a:t>
            </a:r>
            <a:r>
              <a:rPr lang="en-AU" sz="1100" i="1" dirty="0">
                <a:solidFill>
                  <a:schemeClr val="bg1"/>
                </a:solidFill>
                <a:latin typeface="Segoe UI" pitchFamily="34" charset="0"/>
                <a:ea typeface="Segoe UI" pitchFamily="34" charset="0"/>
                <a:cs typeface="Segoe UI" pitchFamily="34" charset="0"/>
              </a:rPr>
              <a:t>of ram</a:t>
            </a:r>
            <a:endParaRPr lang="en-AU" sz="1100" dirty="0">
              <a:solidFill>
                <a:schemeClr val="bg1"/>
              </a:solidFill>
              <a:latin typeface="Segoe UI" pitchFamily="34" charset="0"/>
              <a:ea typeface="Segoe UI" pitchFamily="34" charset="0"/>
              <a:cs typeface="Segoe UI" pitchFamily="34" charset="0"/>
            </a:endParaRPr>
          </a:p>
          <a:p>
            <a:pPr marL="742950" lvl="1" indent="-285750">
              <a:buFont typeface="Arial" pitchFamily="34" charset="0"/>
              <a:buChar char="•"/>
            </a:pPr>
            <a:endParaRPr lang="en-AU" dirty="0"/>
          </a:p>
        </p:txBody>
      </p:sp>
      <p:sp>
        <p:nvSpPr>
          <p:cNvPr id="4" name="TextBox 3"/>
          <p:cNvSpPr txBox="1"/>
          <p:nvPr/>
        </p:nvSpPr>
        <p:spPr>
          <a:xfrm>
            <a:off x="4159580" y="1642948"/>
            <a:ext cx="3294492" cy="646331"/>
          </a:xfrm>
          <a:prstGeom prst="rect">
            <a:avLst/>
          </a:prstGeom>
          <a:noFill/>
        </p:spPr>
        <p:txBody>
          <a:bodyPr wrap="none" rtlCol="0">
            <a:spAutoFit/>
          </a:bodyPr>
          <a:lstStyle/>
          <a:p>
            <a:pPr marL="742950" lvl="1"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5 Medium Instances</a:t>
            </a:r>
          </a:p>
          <a:p>
            <a:pPr marL="742950" lvl="1" indent="-285750">
              <a:buFont typeface="Arial" pitchFamily="34" charset="0"/>
              <a:buChar char="•"/>
            </a:pPr>
            <a:r>
              <a:rPr lang="en-AU" dirty="0" smtClean="0">
                <a:solidFill>
                  <a:schemeClr val="bg1"/>
                </a:solidFill>
                <a:latin typeface="Segoe UI" pitchFamily="34" charset="0"/>
                <a:ea typeface="Segoe UI" pitchFamily="34" charset="0"/>
                <a:cs typeface="Segoe UI" pitchFamily="34" charset="0"/>
              </a:rPr>
              <a:t>4 Geographic locations</a:t>
            </a:r>
          </a:p>
        </p:txBody>
      </p:sp>
      <p:sp>
        <p:nvSpPr>
          <p:cNvPr id="5" name="TextBox 4"/>
          <p:cNvSpPr txBox="1"/>
          <p:nvPr/>
        </p:nvSpPr>
        <p:spPr>
          <a:xfrm>
            <a:off x="1368604" y="3241450"/>
            <a:ext cx="5739776" cy="2308324"/>
          </a:xfrm>
          <a:prstGeom prst="rect">
            <a:avLst/>
          </a:prstGeom>
          <a:noFill/>
        </p:spPr>
        <p:txBody>
          <a:bodyPr wrap="none" rtlCol="0">
            <a:spAutoFit/>
          </a:bodyPr>
          <a:lstStyle/>
          <a:p>
            <a:r>
              <a:rPr lang="en-AU" dirty="0" smtClean="0">
                <a:solidFill>
                  <a:schemeClr val="bg1"/>
                </a:solidFill>
                <a:latin typeface="Segoe UI" pitchFamily="34" charset="0"/>
                <a:ea typeface="Segoe UI" pitchFamily="34" charset="0"/>
                <a:cs typeface="Segoe UI" pitchFamily="34" charset="0"/>
              </a:rPr>
              <a:t>Run duration = 30 Minutes</a:t>
            </a:r>
          </a:p>
          <a:p>
            <a:r>
              <a:rPr lang="en-AU" dirty="0" smtClean="0">
                <a:solidFill>
                  <a:schemeClr val="bg1"/>
                </a:solidFill>
                <a:latin typeface="Segoe UI" pitchFamily="34" charset="0"/>
                <a:ea typeface="Segoe UI" pitchFamily="34" charset="0"/>
                <a:cs typeface="Segoe UI" pitchFamily="34" charset="0"/>
              </a:rPr>
              <a:t>Total Transactions = 7.8 Million</a:t>
            </a:r>
          </a:p>
          <a:p>
            <a:r>
              <a:rPr lang="en-AU" dirty="0" smtClean="0">
                <a:solidFill>
                  <a:schemeClr val="bg1"/>
                </a:solidFill>
                <a:latin typeface="Segoe UI" pitchFamily="34" charset="0"/>
                <a:ea typeface="Segoe UI" pitchFamily="34" charset="0"/>
                <a:cs typeface="Segoe UI" pitchFamily="34" charset="0"/>
              </a:rPr>
              <a:t>Average Number of Transactions per Minute = 161245</a:t>
            </a:r>
          </a:p>
          <a:p>
            <a:r>
              <a:rPr lang="en-AU" dirty="0" smtClean="0">
                <a:solidFill>
                  <a:schemeClr val="bg1"/>
                </a:solidFill>
                <a:latin typeface="Segoe UI" pitchFamily="34" charset="0"/>
                <a:ea typeface="Segoe UI" pitchFamily="34" charset="0"/>
                <a:cs typeface="Segoe UI" pitchFamily="34" charset="0"/>
              </a:rPr>
              <a:t>Max Transactions </a:t>
            </a:r>
            <a:r>
              <a:rPr lang="en-AU" dirty="0">
                <a:solidFill>
                  <a:schemeClr val="bg1"/>
                </a:solidFill>
                <a:latin typeface="Segoe UI" pitchFamily="34" charset="0"/>
                <a:ea typeface="Segoe UI" pitchFamily="34" charset="0"/>
                <a:cs typeface="Segoe UI" pitchFamily="34" charset="0"/>
              </a:rPr>
              <a:t>per Minute = 211589</a:t>
            </a:r>
          </a:p>
          <a:p>
            <a:r>
              <a:rPr lang="en-AU" dirty="0" smtClean="0">
                <a:solidFill>
                  <a:schemeClr val="bg1"/>
                </a:solidFill>
                <a:latin typeface="Segoe UI" pitchFamily="34" charset="0"/>
                <a:ea typeface="Segoe UI" pitchFamily="34" charset="0"/>
                <a:cs typeface="Segoe UI" pitchFamily="34" charset="0"/>
              </a:rPr>
              <a:t>Error Rate = 0.014%</a:t>
            </a:r>
          </a:p>
          <a:p>
            <a:r>
              <a:rPr lang="en-AU" dirty="0" smtClean="0">
                <a:solidFill>
                  <a:schemeClr val="bg1"/>
                </a:solidFill>
                <a:latin typeface="Segoe UI" pitchFamily="34" charset="0"/>
                <a:ea typeface="Segoe UI" pitchFamily="34" charset="0"/>
                <a:cs typeface="Segoe UI" pitchFamily="34" charset="0"/>
              </a:rPr>
              <a:t>Average Web Service </a:t>
            </a:r>
            <a:r>
              <a:rPr lang="en-AU" dirty="0">
                <a:solidFill>
                  <a:schemeClr val="bg1"/>
                </a:solidFill>
                <a:latin typeface="Segoe UI" pitchFamily="34" charset="0"/>
                <a:ea typeface="Segoe UI" pitchFamily="34" charset="0"/>
                <a:cs typeface="Segoe UI" pitchFamily="34" charset="0"/>
              </a:rPr>
              <a:t>r</a:t>
            </a:r>
            <a:r>
              <a:rPr lang="en-AU" dirty="0" smtClean="0">
                <a:solidFill>
                  <a:schemeClr val="bg1"/>
                </a:solidFill>
                <a:latin typeface="Segoe UI" pitchFamily="34" charset="0"/>
                <a:ea typeface="Segoe UI" pitchFamily="34" charset="0"/>
                <a:cs typeface="Segoe UI" pitchFamily="34" charset="0"/>
              </a:rPr>
              <a:t>esponse time = 39ms</a:t>
            </a:r>
          </a:p>
          <a:p>
            <a:r>
              <a:rPr lang="en-AU" dirty="0" smtClean="0">
                <a:solidFill>
                  <a:schemeClr val="bg1"/>
                </a:solidFill>
                <a:latin typeface="Segoe UI" pitchFamily="34" charset="0"/>
                <a:ea typeface="Segoe UI" pitchFamily="34" charset="0"/>
                <a:cs typeface="Segoe UI" pitchFamily="34" charset="0"/>
              </a:rPr>
              <a:t>Average CPU Utilisation (App Servers) = 70%</a:t>
            </a:r>
          </a:p>
          <a:p>
            <a:r>
              <a:rPr lang="en-AU" dirty="0" smtClean="0">
                <a:solidFill>
                  <a:schemeClr val="bg1"/>
                </a:solidFill>
                <a:latin typeface="Segoe UI" pitchFamily="34" charset="0"/>
                <a:ea typeface="Segoe UI" pitchFamily="34" charset="0"/>
                <a:cs typeface="Segoe UI" pitchFamily="34" charset="0"/>
              </a:rPr>
              <a:t>Min Memory </a:t>
            </a:r>
            <a:r>
              <a:rPr lang="en-AU" dirty="0">
                <a:solidFill>
                  <a:schemeClr val="bg1"/>
                </a:solidFill>
                <a:latin typeface="Segoe UI" pitchFamily="34" charset="0"/>
                <a:ea typeface="Segoe UI" pitchFamily="34" charset="0"/>
                <a:cs typeface="Segoe UI" pitchFamily="34" charset="0"/>
              </a:rPr>
              <a:t>(App Servers) </a:t>
            </a:r>
            <a:r>
              <a:rPr lang="en-AU" dirty="0" smtClean="0">
                <a:solidFill>
                  <a:schemeClr val="bg1"/>
                </a:solidFill>
                <a:latin typeface="Segoe UI" pitchFamily="34" charset="0"/>
                <a:ea typeface="Segoe UI" pitchFamily="34" charset="0"/>
                <a:cs typeface="Segoe UI" pitchFamily="34" charset="0"/>
              </a:rPr>
              <a:t>= 4Gb</a:t>
            </a:r>
            <a:endParaRPr lang="en-AU" dirty="0">
              <a:solidFill>
                <a:schemeClr val="bg1"/>
              </a:solidFill>
              <a:latin typeface="Segoe UI" pitchFamily="34" charset="0"/>
              <a:ea typeface="Segoe UI" pitchFamily="34" charset="0"/>
              <a:cs typeface="Segoe UI" pitchFamily="34" charset="0"/>
            </a:endParaRPr>
          </a:p>
        </p:txBody>
      </p:sp>
      <p:sp>
        <p:nvSpPr>
          <p:cNvPr id="6" name="Rectangle 5"/>
          <p:cNvSpPr/>
          <p:nvPr/>
        </p:nvSpPr>
        <p:spPr>
          <a:xfrm>
            <a:off x="1187624" y="2903476"/>
            <a:ext cx="2527167" cy="369332"/>
          </a:xfrm>
          <a:prstGeom prst="rect">
            <a:avLst/>
          </a:prstGeom>
        </p:spPr>
        <p:txBody>
          <a:bodyPr wrap="none">
            <a:spAutoFit/>
          </a:bodyPr>
          <a:lstStyle/>
          <a:p>
            <a:r>
              <a:rPr lang="en-AU" b="1" dirty="0">
                <a:solidFill>
                  <a:schemeClr val="accent1">
                    <a:lumMod val="60000"/>
                    <a:lumOff val="40000"/>
                  </a:schemeClr>
                </a:solidFill>
                <a:latin typeface="Segoe UI" pitchFamily="34" charset="0"/>
                <a:ea typeface="Segoe UI" pitchFamily="34" charset="0"/>
                <a:cs typeface="Segoe UI" pitchFamily="34" charset="0"/>
              </a:rPr>
              <a:t>Test Result Summary</a:t>
            </a:r>
          </a:p>
        </p:txBody>
      </p:sp>
      <p:sp>
        <p:nvSpPr>
          <p:cNvPr id="7" name="Rectangle 6"/>
          <p:cNvSpPr/>
          <p:nvPr/>
        </p:nvSpPr>
        <p:spPr>
          <a:xfrm>
            <a:off x="302407" y="1267109"/>
            <a:ext cx="3147015" cy="369332"/>
          </a:xfrm>
          <a:prstGeom prst="rect">
            <a:avLst/>
          </a:prstGeom>
        </p:spPr>
        <p:txBody>
          <a:bodyPr wrap="none">
            <a:spAutoFit/>
          </a:bodyPr>
          <a:lstStyle/>
          <a:p>
            <a:r>
              <a:rPr lang="en-AU" b="1" dirty="0">
                <a:solidFill>
                  <a:schemeClr val="accent1">
                    <a:lumMod val="60000"/>
                    <a:lumOff val="40000"/>
                  </a:schemeClr>
                </a:solidFill>
                <a:latin typeface="Segoe UI" pitchFamily="34" charset="0"/>
                <a:ea typeface="Segoe UI" pitchFamily="34" charset="0"/>
                <a:cs typeface="Segoe UI" pitchFamily="34" charset="0"/>
              </a:rPr>
              <a:t>Application </a:t>
            </a:r>
            <a:r>
              <a:rPr lang="en-AU" b="1" dirty="0" smtClean="0">
                <a:solidFill>
                  <a:schemeClr val="accent1">
                    <a:lumMod val="60000"/>
                    <a:lumOff val="40000"/>
                  </a:schemeClr>
                </a:solidFill>
                <a:latin typeface="Segoe UI" pitchFamily="34" charset="0"/>
                <a:ea typeface="Segoe UI" pitchFamily="34" charset="0"/>
                <a:cs typeface="Segoe UI" pitchFamily="34" charset="0"/>
              </a:rPr>
              <a:t>Instance </a:t>
            </a:r>
            <a:r>
              <a:rPr lang="en-AU" b="1" dirty="0">
                <a:solidFill>
                  <a:schemeClr val="accent1">
                    <a:lumMod val="60000"/>
                    <a:lumOff val="40000"/>
                  </a:schemeClr>
                </a:solidFill>
                <a:latin typeface="Segoe UI" pitchFamily="34" charset="0"/>
                <a:ea typeface="Segoe UI" pitchFamily="34" charset="0"/>
                <a:cs typeface="Segoe UI" pitchFamily="34" charset="0"/>
              </a:rPr>
              <a:t>Setup</a:t>
            </a:r>
          </a:p>
        </p:txBody>
      </p:sp>
      <p:sp>
        <p:nvSpPr>
          <p:cNvPr id="8" name="Rectangle 7"/>
          <p:cNvSpPr/>
          <p:nvPr/>
        </p:nvSpPr>
        <p:spPr>
          <a:xfrm>
            <a:off x="4427984" y="1267109"/>
            <a:ext cx="2963183" cy="369332"/>
          </a:xfrm>
          <a:prstGeom prst="rect">
            <a:avLst/>
          </a:prstGeom>
        </p:spPr>
        <p:txBody>
          <a:bodyPr wrap="none">
            <a:spAutoFit/>
          </a:bodyPr>
          <a:lstStyle/>
          <a:p>
            <a:r>
              <a:rPr lang="en-AU" b="1" dirty="0">
                <a:solidFill>
                  <a:schemeClr val="accent1">
                    <a:lumMod val="60000"/>
                    <a:lumOff val="40000"/>
                  </a:schemeClr>
                </a:solidFill>
                <a:latin typeface="Segoe UI" pitchFamily="34" charset="0"/>
                <a:ea typeface="Segoe UI" pitchFamily="34" charset="0"/>
                <a:cs typeface="Segoe UI" pitchFamily="34" charset="0"/>
              </a:rPr>
              <a:t>Load Test Instance Setup</a:t>
            </a:r>
          </a:p>
        </p:txBody>
      </p:sp>
      <p:sp>
        <p:nvSpPr>
          <p:cNvPr id="9" name="TextBox 8"/>
          <p:cNvSpPr txBox="1"/>
          <p:nvPr/>
        </p:nvSpPr>
        <p:spPr>
          <a:xfrm>
            <a:off x="2267744" y="5816033"/>
            <a:ext cx="3264548" cy="369332"/>
          </a:xfrm>
          <a:prstGeom prst="rect">
            <a:avLst/>
          </a:prstGeom>
          <a:noFill/>
        </p:spPr>
        <p:txBody>
          <a:bodyPr wrap="none" rtlCol="0">
            <a:spAutoFit/>
          </a:bodyPr>
          <a:lstStyle/>
          <a:p>
            <a:r>
              <a:rPr lang="en-AU" b="1" dirty="0" smtClean="0">
                <a:solidFill>
                  <a:schemeClr val="bg1"/>
                </a:solidFill>
                <a:latin typeface="Segoe UI" pitchFamily="34" charset="0"/>
                <a:ea typeface="Segoe UI" pitchFamily="34" charset="0"/>
                <a:cs typeface="Segoe UI" pitchFamily="34" charset="0"/>
              </a:rPr>
              <a:t>Total Cost = $12.88 per hour</a:t>
            </a:r>
            <a:endParaRPr lang="en-AU" b="1" dirty="0">
              <a:solidFill>
                <a:schemeClr val="bg1"/>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2590612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6923112" cy="346368"/>
          </a:xfrm>
        </p:spPr>
        <p:txBody>
          <a:bodyPr>
            <a:noAutofit/>
          </a:bodyPr>
          <a:lstStyle/>
          <a:p>
            <a:r>
              <a:rPr lang="en-AU" sz="2800" dirty="0" smtClean="0"/>
              <a:t>Headline Results</a:t>
            </a:r>
            <a:endParaRPr lang="en-AU" sz="2800" dirty="0"/>
          </a:p>
        </p:txBody>
      </p:sp>
      <p:graphicFrame>
        <p:nvGraphicFramePr>
          <p:cNvPr id="3" name="Chart 2"/>
          <p:cNvGraphicFramePr>
            <a:graphicFrameLocks/>
          </p:cNvGraphicFramePr>
          <p:nvPr>
            <p:extLst>
              <p:ext uri="{D42A27DB-BD31-4B8C-83A1-F6EECF244321}">
                <p14:modId xmlns:p14="http://schemas.microsoft.com/office/powerpoint/2010/main" val="2415851723"/>
              </p:ext>
            </p:extLst>
          </p:nvPr>
        </p:nvGraphicFramePr>
        <p:xfrm>
          <a:off x="1403648" y="476672"/>
          <a:ext cx="7128792" cy="275652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p:cNvGraphicFramePr>
            <a:graphicFrameLocks/>
          </p:cNvGraphicFramePr>
          <p:nvPr>
            <p:extLst>
              <p:ext uri="{D42A27DB-BD31-4B8C-83A1-F6EECF244321}">
                <p14:modId xmlns:p14="http://schemas.microsoft.com/office/powerpoint/2010/main" val="1714488743"/>
              </p:ext>
            </p:extLst>
          </p:nvPr>
        </p:nvGraphicFramePr>
        <p:xfrm>
          <a:off x="1259632" y="3212976"/>
          <a:ext cx="7380312" cy="345757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708932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850424"/>
          </a:xfrm>
        </p:spPr>
        <p:txBody>
          <a:bodyPr/>
          <a:lstStyle/>
          <a:p>
            <a:r>
              <a:rPr lang="en-AU" dirty="0" smtClean="0"/>
              <a:t>Time line</a:t>
            </a:r>
            <a:endParaRPr lang="en-AU" dirty="0"/>
          </a:p>
        </p:txBody>
      </p:sp>
      <p:sp>
        <p:nvSpPr>
          <p:cNvPr id="3" name="TextBox 2"/>
          <p:cNvSpPr txBox="1"/>
          <p:nvPr/>
        </p:nvSpPr>
        <p:spPr>
          <a:xfrm>
            <a:off x="1763689" y="1958910"/>
            <a:ext cx="936103" cy="553998"/>
          </a:xfrm>
          <a:prstGeom prst="rect">
            <a:avLst/>
          </a:prstGeom>
          <a:noFill/>
        </p:spPr>
        <p:txBody>
          <a:bodyPr wrap="square" rtlCol="0">
            <a:spAutoFit/>
          </a:bodyPr>
          <a:lstStyle/>
          <a:p>
            <a:r>
              <a:rPr lang="en-AU" sz="1000" i="1" dirty="0" smtClean="0">
                <a:solidFill>
                  <a:schemeClr val="bg1"/>
                </a:solidFill>
                <a:latin typeface="Segoe UI" pitchFamily="34" charset="0"/>
                <a:ea typeface="Segoe UI" pitchFamily="34" charset="0"/>
                <a:cs typeface="Segoe UI" pitchFamily="34" charset="0"/>
              </a:rPr>
              <a:t>Default WCF Settings. 5 Instances</a:t>
            </a:r>
            <a:endParaRPr lang="en-AU" sz="1000" i="1" dirty="0">
              <a:solidFill>
                <a:schemeClr val="bg1"/>
              </a:solidFill>
              <a:latin typeface="Segoe UI" pitchFamily="34" charset="0"/>
              <a:ea typeface="Segoe UI" pitchFamily="34" charset="0"/>
              <a:cs typeface="Segoe UI" pitchFamily="34" charset="0"/>
            </a:endParaRPr>
          </a:p>
        </p:txBody>
      </p:sp>
      <p:sp>
        <p:nvSpPr>
          <p:cNvPr id="4" name="TextBox 3"/>
          <p:cNvSpPr txBox="1"/>
          <p:nvPr/>
        </p:nvSpPr>
        <p:spPr>
          <a:xfrm>
            <a:off x="2699792" y="1958910"/>
            <a:ext cx="936103" cy="553998"/>
          </a:xfrm>
          <a:prstGeom prst="rect">
            <a:avLst/>
          </a:prstGeom>
          <a:noFill/>
        </p:spPr>
        <p:txBody>
          <a:bodyPr wrap="square" rtlCol="0">
            <a:spAutoFit/>
          </a:bodyPr>
          <a:lstStyle/>
          <a:p>
            <a:r>
              <a:rPr lang="en-AU" sz="1000" i="1" dirty="0" smtClean="0">
                <a:solidFill>
                  <a:schemeClr val="bg1"/>
                </a:solidFill>
                <a:latin typeface="Segoe UI" pitchFamily="34" charset="0"/>
                <a:ea typeface="Segoe UI" pitchFamily="34" charset="0"/>
                <a:cs typeface="Segoe UI" pitchFamily="34" charset="0"/>
              </a:rPr>
              <a:t>Default WCF Settings. 10 Instances</a:t>
            </a:r>
            <a:endParaRPr lang="en-AU" sz="1000" i="1" dirty="0">
              <a:solidFill>
                <a:schemeClr val="bg1"/>
              </a:solidFill>
              <a:latin typeface="Segoe UI" pitchFamily="34" charset="0"/>
              <a:ea typeface="Segoe UI" pitchFamily="34" charset="0"/>
              <a:cs typeface="Segoe UI" pitchFamily="34" charset="0"/>
            </a:endParaRPr>
          </a:p>
        </p:txBody>
      </p:sp>
      <p:sp>
        <p:nvSpPr>
          <p:cNvPr id="5" name="TextBox 4"/>
          <p:cNvSpPr txBox="1"/>
          <p:nvPr/>
        </p:nvSpPr>
        <p:spPr>
          <a:xfrm>
            <a:off x="3635895" y="1959914"/>
            <a:ext cx="1224137" cy="553998"/>
          </a:xfrm>
          <a:prstGeom prst="rect">
            <a:avLst/>
          </a:prstGeom>
          <a:noFill/>
        </p:spPr>
        <p:txBody>
          <a:bodyPr wrap="square" rtlCol="0">
            <a:spAutoFit/>
          </a:bodyPr>
          <a:lstStyle/>
          <a:p>
            <a:r>
              <a:rPr lang="en-AU" sz="1000" i="1" dirty="0" smtClean="0">
                <a:solidFill>
                  <a:schemeClr val="bg1"/>
                </a:solidFill>
                <a:latin typeface="Segoe UI" pitchFamily="34" charset="0"/>
                <a:ea typeface="Segoe UI" pitchFamily="34" charset="0"/>
                <a:cs typeface="Segoe UI" pitchFamily="34" charset="0"/>
              </a:rPr>
              <a:t>Multithreaded Service. Per Session Context</a:t>
            </a:r>
            <a:endParaRPr lang="en-AU" sz="1000" i="1" dirty="0">
              <a:solidFill>
                <a:schemeClr val="bg1"/>
              </a:solidFill>
              <a:latin typeface="Segoe UI" pitchFamily="34" charset="0"/>
              <a:ea typeface="Segoe UI" pitchFamily="34" charset="0"/>
              <a:cs typeface="Segoe UI" pitchFamily="34" charset="0"/>
            </a:endParaRPr>
          </a:p>
        </p:txBody>
      </p:sp>
      <p:sp>
        <p:nvSpPr>
          <p:cNvPr id="6" name="TextBox 5"/>
          <p:cNvSpPr txBox="1"/>
          <p:nvPr/>
        </p:nvSpPr>
        <p:spPr>
          <a:xfrm>
            <a:off x="4716016" y="1961922"/>
            <a:ext cx="1224137" cy="400110"/>
          </a:xfrm>
          <a:prstGeom prst="rect">
            <a:avLst/>
          </a:prstGeom>
          <a:noFill/>
        </p:spPr>
        <p:txBody>
          <a:bodyPr wrap="square" rtlCol="0">
            <a:spAutoFit/>
          </a:bodyPr>
          <a:lstStyle/>
          <a:p>
            <a:r>
              <a:rPr lang="en-AU" sz="1000" i="1" dirty="0" smtClean="0">
                <a:solidFill>
                  <a:schemeClr val="bg1"/>
                </a:solidFill>
                <a:latin typeface="Segoe UI" pitchFamily="34" charset="0"/>
                <a:ea typeface="Segoe UI" pitchFamily="34" charset="0"/>
                <a:cs typeface="Segoe UI" pitchFamily="34" charset="0"/>
              </a:rPr>
              <a:t>Create Channel Factory </a:t>
            </a:r>
            <a:r>
              <a:rPr lang="en-AU" sz="1000" i="1" dirty="0" err="1" smtClean="0">
                <a:solidFill>
                  <a:schemeClr val="bg1"/>
                </a:solidFill>
                <a:latin typeface="Segoe UI" pitchFamily="34" charset="0"/>
                <a:ea typeface="Segoe UI" pitchFamily="34" charset="0"/>
                <a:cs typeface="Segoe UI" pitchFamily="34" charset="0"/>
              </a:rPr>
              <a:t>Factory</a:t>
            </a:r>
            <a:endParaRPr lang="en-AU" sz="1000" i="1" dirty="0">
              <a:solidFill>
                <a:schemeClr val="bg1"/>
              </a:solidFill>
              <a:latin typeface="Segoe UI" pitchFamily="34" charset="0"/>
              <a:ea typeface="Segoe UI" pitchFamily="34" charset="0"/>
              <a:cs typeface="Segoe UI" pitchFamily="34" charset="0"/>
            </a:endParaRPr>
          </a:p>
        </p:txBody>
      </p:sp>
      <p:sp>
        <p:nvSpPr>
          <p:cNvPr id="7" name="TextBox 6"/>
          <p:cNvSpPr txBox="1"/>
          <p:nvPr/>
        </p:nvSpPr>
        <p:spPr>
          <a:xfrm>
            <a:off x="5809440" y="1961922"/>
            <a:ext cx="1224137" cy="400110"/>
          </a:xfrm>
          <a:prstGeom prst="rect">
            <a:avLst/>
          </a:prstGeom>
          <a:noFill/>
        </p:spPr>
        <p:txBody>
          <a:bodyPr wrap="square" rtlCol="0">
            <a:spAutoFit/>
          </a:bodyPr>
          <a:lstStyle/>
          <a:p>
            <a:r>
              <a:rPr lang="en-AU" sz="1000" i="1" dirty="0" smtClean="0">
                <a:solidFill>
                  <a:schemeClr val="bg1"/>
                </a:solidFill>
                <a:latin typeface="Segoe UI" pitchFamily="34" charset="0"/>
                <a:ea typeface="Segoe UI" pitchFamily="34" charset="0"/>
                <a:cs typeface="Segoe UI" pitchFamily="34" charset="0"/>
              </a:rPr>
              <a:t>Raise </a:t>
            </a:r>
            <a:r>
              <a:rPr lang="en-AU" sz="1000" i="1" dirty="0" err="1" smtClean="0">
                <a:solidFill>
                  <a:schemeClr val="bg1"/>
                </a:solidFill>
                <a:latin typeface="Segoe UI" pitchFamily="34" charset="0"/>
                <a:ea typeface="Segoe UI" pitchFamily="34" charset="0"/>
                <a:cs typeface="Segoe UI" pitchFamily="34" charset="0"/>
              </a:rPr>
              <a:t>tcp</a:t>
            </a:r>
            <a:r>
              <a:rPr lang="en-AU" sz="1000" i="1" dirty="0" smtClean="0">
                <a:solidFill>
                  <a:schemeClr val="bg1"/>
                </a:solidFill>
                <a:latin typeface="Segoe UI" pitchFamily="34" charset="0"/>
                <a:ea typeface="Segoe UI" pitchFamily="34" charset="0"/>
                <a:cs typeface="Segoe UI" pitchFamily="34" charset="0"/>
              </a:rPr>
              <a:t> Connections limit</a:t>
            </a:r>
            <a:endParaRPr lang="en-AU" sz="1000" i="1" dirty="0">
              <a:solidFill>
                <a:schemeClr val="bg1"/>
              </a:solidFill>
              <a:latin typeface="Segoe UI" pitchFamily="34" charset="0"/>
              <a:ea typeface="Segoe UI" pitchFamily="34" charset="0"/>
              <a:cs typeface="Segoe UI" pitchFamily="34" charset="0"/>
            </a:endParaRPr>
          </a:p>
        </p:txBody>
      </p:sp>
      <p:sp>
        <p:nvSpPr>
          <p:cNvPr id="8" name="TextBox 7"/>
          <p:cNvSpPr txBox="1"/>
          <p:nvPr/>
        </p:nvSpPr>
        <p:spPr>
          <a:xfrm>
            <a:off x="6876255" y="1983029"/>
            <a:ext cx="1224137" cy="400110"/>
          </a:xfrm>
          <a:prstGeom prst="rect">
            <a:avLst/>
          </a:prstGeom>
          <a:noFill/>
        </p:spPr>
        <p:txBody>
          <a:bodyPr wrap="square" rtlCol="0">
            <a:spAutoFit/>
          </a:bodyPr>
          <a:lstStyle/>
          <a:p>
            <a:r>
              <a:rPr lang="en-AU" sz="1000" i="1" dirty="0" smtClean="0">
                <a:solidFill>
                  <a:schemeClr val="bg1"/>
                </a:solidFill>
                <a:latin typeface="Segoe UI" pitchFamily="34" charset="0"/>
                <a:ea typeface="Segoe UI" pitchFamily="34" charset="0"/>
                <a:cs typeface="Segoe UI" pitchFamily="34" charset="0"/>
              </a:rPr>
              <a:t>Adjust Instance Counts</a:t>
            </a:r>
            <a:endParaRPr lang="en-AU" sz="1000" i="1" dirty="0">
              <a:solidFill>
                <a:schemeClr val="bg1"/>
              </a:solidFill>
              <a:latin typeface="Segoe UI" pitchFamily="34" charset="0"/>
              <a:ea typeface="Segoe UI" pitchFamily="34" charset="0"/>
              <a:cs typeface="Segoe UI" pitchFamily="34" charset="0"/>
            </a:endParaRPr>
          </a:p>
        </p:txBody>
      </p:sp>
      <p:graphicFrame>
        <p:nvGraphicFramePr>
          <p:cNvPr id="9" name="Chart 8"/>
          <p:cNvGraphicFramePr>
            <a:graphicFrameLocks/>
          </p:cNvGraphicFramePr>
          <p:nvPr>
            <p:extLst>
              <p:ext uri="{D42A27DB-BD31-4B8C-83A1-F6EECF244321}">
                <p14:modId xmlns:p14="http://schemas.microsoft.com/office/powerpoint/2010/main" val="3204917216"/>
              </p:ext>
            </p:extLst>
          </p:nvPr>
        </p:nvGraphicFramePr>
        <p:xfrm>
          <a:off x="1263883" y="2636912"/>
          <a:ext cx="6814684" cy="2743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40114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Demo</a:t>
            </a:r>
            <a:endParaRPr lang="en-AU" dirty="0"/>
          </a:p>
        </p:txBody>
      </p:sp>
      <p:sp>
        <p:nvSpPr>
          <p:cNvPr id="3" name="TextBox 2"/>
          <p:cNvSpPr txBox="1"/>
          <p:nvPr/>
        </p:nvSpPr>
        <p:spPr>
          <a:xfrm>
            <a:off x="1907704" y="1700808"/>
            <a:ext cx="3456384" cy="923330"/>
          </a:xfrm>
          <a:prstGeom prst="rect">
            <a:avLst/>
          </a:prstGeom>
          <a:noFill/>
        </p:spPr>
        <p:txBody>
          <a:bodyPr wrap="square" rtlCol="0">
            <a:spAutoFit/>
          </a:bodyPr>
          <a:lstStyle/>
          <a:p>
            <a:pPr marL="285750" indent="-285750">
              <a:buFont typeface="Arial" pitchFamily="34" charset="0"/>
              <a:buChar char="•"/>
            </a:pPr>
            <a:r>
              <a:rPr lang="en-AU" dirty="0" smtClean="0">
                <a:solidFill>
                  <a:schemeClr val="bg1"/>
                </a:solidFill>
              </a:rPr>
              <a:t>Live Diagnostics</a:t>
            </a:r>
          </a:p>
          <a:p>
            <a:pPr marL="285750" indent="-285750">
              <a:buFont typeface="Arial" pitchFamily="34" charset="0"/>
              <a:buChar char="•"/>
            </a:pPr>
            <a:r>
              <a:rPr lang="en-AU" dirty="0" smtClean="0">
                <a:solidFill>
                  <a:schemeClr val="bg1"/>
                </a:solidFill>
              </a:rPr>
              <a:t>Live Table Storage</a:t>
            </a:r>
          </a:p>
          <a:p>
            <a:pPr marL="285750" indent="-285750">
              <a:buFont typeface="Arial" pitchFamily="34" charset="0"/>
              <a:buChar char="•"/>
            </a:pPr>
            <a:r>
              <a:rPr lang="en-AU" dirty="0" smtClean="0">
                <a:solidFill>
                  <a:schemeClr val="bg1"/>
                </a:solidFill>
              </a:rPr>
              <a:t>Live working client</a:t>
            </a:r>
            <a:endParaRPr lang="en-AU" dirty="0">
              <a:solidFill>
                <a:schemeClr val="bg1"/>
              </a:solidFill>
            </a:endParaRPr>
          </a:p>
        </p:txBody>
      </p:sp>
    </p:spTree>
    <p:extLst>
      <p:ext uri="{BB962C8B-B14F-4D97-AF65-F5344CB8AC3E}">
        <p14:creationId xmlns:p14="http://schemas.microsoft.com/office/powerpoint/2010/main" val="17845528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endParaRPr lang="en-US" dirty="0">
              <a:solidFill>
                <a:schemeClr val="accent2"/>
              </a:solidFill>
            </a:endParaRPr>
          </a:p>
        </p:txBody>
      </p:sp>
      <p:sp>
        <p:nvSpPr>
          <p:cNvPr id="3" name="Text Placeholder 2"/>
          <p:cNvSpPr>
            <a:spLocks noGrp="1"/>
          </p:cNvSpPr>
          <p:nvPr>
            <p:ph idx="1"/>
          </p:nvPr>
        </p:nvSpPr>
        <p:spPr/>
        <p:txBody>
          <a:bodyPr>
            <a:normAutofit fontScale="92500" lnSpcReduction="10000"/>
          </a:bodyPr>
          <a:lstStyle/>
          <a:p>
            <a:r>
              <a:rPr lang="en-US" dirty="0" smtClean="0"/>
              <a:t>Overview</a:t>
            </a:r>
          </a:p>
          <a:p>
            <a:pPr lvl="1"/>
            <a:r>
              <a:rPr lang="en-US" dirty="0" smtClean="0"/>
              <a:t>What is Windows Azure &amp; SQL Azure</a:t>
            </a:r>
          </a:p>
          <a:p>
            <a:pPr lvl="1"/>
            <a:r>
              <a:rPr lang="en-US" dirty="0" smtClean="0"/>
              <a:t>Goals of the Load Test</a:t>
            </a:r>
          </a:p>
          <a:p>
            <a:r>
              <a:rPr lang="en-US" dirty="0" smtClean="0"/>
              <a:t>Test Setup</a:t>
            </a:r>
          </a:p>
          <a:p>
            <a:pPr lvl="1"/>
            <a:r>
              <a:rPr lang="en-US" dirty="0" smtClean="0"/>
              <a:t>Architecture</a:t>
            </a:r>
          </a:p>
          <a:p>
            <a:pPr lvl="1"/>
            <a:r>
              <a:rPr lang="en-US" dirty="0" smtClean="0"/>
              <a:t>Costs</a:t>
            </a:r>
          </a:p>
          <a:p>
            <a:r>
              <a:rPr lang="en-US" dirty="0" smtClean="0"/>
              <a:t>Test Results</a:t>
            </a:r>
          </a:p>
          <a:p>
            <a:pPr lvl="1"/>
            <a:r>
              <a:rPr lang="en-US" dirty="0"/>
              <a:t>Results </a:t>
            </a:r>
            <a:r>
              <a:rPr lang="en-US" dirty="0" smtClean="0"/>
              <a:t>comparison </a:t>
            </a:r>
            <a:r>
              <a:rPr lang="en-US" dirty="0"/>
              <a:t>and analysis over multiple </a:t>
            </a:r>
            <a:r>
              <a:rPr lang="en-US" dirty="0" smtClean="0"/>
              <a:t>runs</a:t>
            </a:r>
            <a:endParaRPr lang="en-US" dirty="0"/>
          </a:p>
          <a:p>
            <a:r>
              <a:rPr lang="en-US" dirty="0" smtClean="0"/>
              <a:t>Live Demo of Diagnostics capabilities of Azure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Presentation Overview</a:t>
            </a:r>
            <a:br>
              <a:rPr lang="en-US" dirty="0" smtClean="0"/>
            </a:br>
            <a:endParaRPr sz="3600" dirty="0">
              <a:solidFill>
                <a:schemeClr val="accent2"/>
              </a:solidFill>
            </a:endParaRPr>
          </a:p>
        </p:txBody>
      </p:sp>
      <p:sp>
        <p:nvSpPr>
          <p:cNvPr id="3" name="Text Placeholder 2"/>
          <p:cNvSpPr>
            <a:spLocks noGrp="1"/>
          </p:cNvSpPr>
          <p:nvPr>
            <p:ph idx="1"/>
          </p:nvPr>
        </p:nvSpPr>
        <p:spPr>
          <a:xfrm>
            <a:off x="457200" y="1844824"/>
            <a:ext cx="8229600" cy="4281339"/>
          </a:xfrm>
        </p:spPr>
        <p:txBody>
          <a:bodyPr>
            <a:normAutofit lnSpcReduction="10000"/>
          </a:bodyPr>
          <a:lstStyle/>
          <a:p>
            <a:r>
              <a:rPr lang="en-US" dirty="0" smtClean="0"/>
              <a:t>Topics</a:t>
            </a:r>
          </a:p>
          <a:p>
            <a:pPr lvl="1"/>
            <a:r>
              <a:rPr lang="en-AU" sz="2500" dirty="0"/>
              <a:t>Load testing in Windows Azure and the various benefits it brings</a:t>
            </a:r>
          </a:p>
          <a:p>
            <a:pPr lvl="1"/>
            <a:r>
              <a:rPr lang="en-AU" sz="2500" dirty="0"/>
              <a:t>Horizontally Scalable, </a:t>
            </a:r>
            <a:r>
              <a:rPr lang="en-AU" sz="2500" dirty="0" err="1"/>
              <a:t>Stateful</a:t>
            </a:r>
            <a:r>
              <a:rPr lang="en-AU" sz="2500" dirty="0"/>
              <a:t> computing.</a:t>
            </a:r>
          </a:p>
          <a:p>
            <a:pPr lvl="1"/>
            <a:r>
              <a:rPr lang="en-AU" sz="2500" dirty="0"/>
              <a:t>High performance WCF (Windows Communications </a:t>
            </a:r>
            <a:r>
              <a:rPr lang="en-AU" sz="2500" dirty="0" smtClean="0"/>
              <a:t>Foundation)</a:t>
            </a:r>
          </a:p>
          <a:p>
            <a:r>
              <a:rPr lang="en-AU" dirty="0" smtClean="0"/>
              <a:t>Intended Audience</a:t>
            </a:r>
          </a:p>
          <a:p>
            <a:pPr lvl="1"/>
            <a:r>
              <a:rPr lang="en-AU" sz="2500" dirty="0"/>
              <a:t>Enterprise Architects, Solution Architects</a:t>
            </a:r>
          </a:p>
          <a:p>
            <a:pPr lvl="1"/>
            <a:r>
              <a:rPr lang="en-AU" sz="2500" dirty="0"/>
              <a:t>Developers involved in large scale applications</a:t>
            </a:r>
          </a:p>
          <a:p>
            <a:pPr lvl="1"/>
            <a:r>
              <a:rPr lang="en-AU" sz="2500" dirty="0"/>
              <a:t>People who love Azure!!</a:t>
            </a:r>
          </a:p>
          <a:p>
            <a:pPr marL="0" indent="0">
              <a:buNone/>
            </a:pPr>
            <a:endParaRPr lang="en-AU" dirty="0" smtClean="0"/>
          </a:p>
          <a:p>
            <a:pPr lvl="1"/>
            <a:endParaRPr lang="en-AU" sz="2500"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Windows Azure</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95536" y="2276872"/>
            <a:ext cx="7992888" cy="3780260"/>
          </a:xfrm>
          <a:prstGeom prst="rect">
            <a:avLst/>
          </a:prstGeom>
        </p:spPr>
      </p:pic>
      <p:sp>
        <p:nvSpPr>
          <p:cNvPr id="6" name="Rectangle 5"/>
          <p:cNvSpPr/>
          <p:nvPr/>
        </p:nvSpPr>
        <p:spPr>
          <a:xfrm>
            <a:off x="755576" y="1435473"/>
            <a:ext cx="7632848" cy="461665"/>
          </a:xfrm>
          <a:prstGeom prst="rect">
            <a:avLst/>
          </a:prstGeom>
        </p:spPr>
        <p:txBody>
          <a:bodyPr wrap="square">
            <a:spAutoFit/>
          </a:bodyPr>
          <a:lstStyle/>
          <a:p>
            <a:r>
              <a:rPr lang="en-AU" sz="2400" dirty="0">
                <a:solidFill>
                  <a:schemeClr val="bg1"/>
                </a:solidFill>
                <a:latin typeface="Segoe UI" pitchFamily="34" charset="0"/>
                <a:ea typeface="Segoe UI" pitchFamily="34" charset="0"/>
                <a:cs typeface="Segoe UI" pitchFamily="34" charset="0"/>
              </a:rPr>
              <a:t>Microsoft Cloud Based Platform as a Service (</a:t>
            </a:r>
            <a:r>
              <a:rPr lang="en-AU" sz="2400" dirty="0" err="1">
                <a:solidFill>
                  <a:schemeClr val="bg1"/>
                </a:solidFill>
                <a:latin typeface="Segoe UI" pitchFamily="34" charset="0"/>
                <a:ea typeface="Segoe UI" pitchFamily="34" charset="0"/>
                <a:cs typeface="Segoe UI" pitchFamily="34" charset="0"/>
              </a:rPr>
              <a:t>PaaS</a:t>
            </a:r>
            <a:r>
              <a:rPr lang="en-AU" sz="2400" dirty="0">
                <a:solidFill>
                  <a:schemeClr val="bg1"/>
                </a:solidFill>
                <a:latin typeface="Segoe UI" pitchFamily="34" charset="0"/>
                <a:ea typeface="Segoe UI" pitchFamily="34" charset="0"/>
                <a:cs typeface="Segoe UI" pitchFamily="34" charset="0"/>
              </a:rPr>
              <a:t>)</a:t>
            </a:r>
          </a:p>
        </p:txBody>
      </p:sp>
    </p:spTree>
    <p:extLst>
      <p:ext uri="{BB962C8B-B14F-4D97-AF65-F5344CB8AC3E}">
        <p14:creationId xmlns:p14="http://schemas.microsoft.com/office/powerpoint/2010/main" val="235315022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SQL Azure</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1988840"/>
            <a:ext cx="5904656" cy="3816423"/>
          </a:xfrm>
          <a:prstGeom prst="rect">
            <a:avLst/>
          </a:prstGeom>
        </p:spPr>
      </p:pic>
      <p:sp>
        <p:nvSpPr>
          <p:cNvPr id="3" name="Rectangle 2"/>
          <p:cNvSpPr/>
          <p:nvPr/>
        </p:nvSpPr>
        <p:spPr>
          <a:xfrm>
            <a:off x="827584" y="1412776"/>
            <a:ext cx="7776864" cy="461665"/>
          </a:xfrm>
          <a:prstGeom prst="rect">
            <a:avLst/>
          </a:prstGeom>
        </p:spPr>
        <p:txBody>
          <a:bodyPr wrap="square">
            <a:spAutoFit/>
          </a:bodyPr>
          <a:lstStyle/>
          <a:p>
            <a:r>
              <a:rPr lang="en-AU" sz="2400" dirty="0">
                <a:solidFill>
                  <a:schemeClr val="bg1"/>
                </a:solidFill>
                <a:latin typeface="Segoe UI" pitchFamily="34" charset="0"/>
                <a:ea typeface="Segoe UI" pitchFamily="34" charset="0"/>
                <a:cs typeface="Segoe UI" pitchFamily="34" charset="0"/>
              </a:rPr>
              <a:t>Microsoft Cloud Based Database as a Service (</a:t>
            </a:r>
            <a:r>
              <a:rPr lang="en-AU" sz="2400" dirty="0" err="1">
                <a:solidFill>
                  <a:schemeClr val="bg1"/>
                </a:solidFill>
                <a:latin typeface="Segoe UI" pitchFamily="34" charset="0"/>
                <a:ea typeface="Segoe UI" pitchFamily="34" charset="0"/>
                <a:cs typeface="Segoe UI" pitchFamily="34" charset="0"/>
              </a:rPr>
              <a:t>DBaaS</a:t>
            </a:r>
            <a:r>
              <a:rPr lang="en-AU" sz="2400" dirty="0">
                <a:solidFill>
                  <a:schemeClr val="bg1"/>
                </a:solidFill>
                <a:latin typeface="Segoe UI" pitchFamily="34" charset="0"/>
                <a:ea typeface="Segoe UI" pitchFamily="34" charset="0"/>
                <a:cs typeface="Segoe UI" pitchFamily="34" charset="0"/>
              </a:rPr>
              <a:t>)</a:t>
            </a:r>
          </a:p>
        </p:txBody>
      </p:sp>
    </p:spTree>
    <p:extLst>
      <p:ext uri="{BB962C8B-B14F-4D97-AF65-F5344CB8AC3E}">
        <p14:creationId xmlns:p14="http://schemas.microsoft.com/office/powerpoint/2010/main" val="1336670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Goals of the Load Test</a:t>
            </a:r>
            <a:br>
              <a:rPr lang="en-US" dirty="0" smtClean="0"/>
            </a:br>
            <a:endParaRPr sz="3600" dirty="0">
              <a:solidFill>
                <a:schemeClr val="accent2"/>
              </a:solidFill>
            </a:endParaRPr>
          </a:p>
        </p:txBody>
      </p:sp>
      <p:sp>
        <p:nvSpPr>
          <p:cNvPr id="3" name="Text Placeholder 2"/>
          <p:cNvSpPr>
            <a:spLocks noGrp="1"/>
          </p:cNvSpPr>
          <p:nvPr>
            <p:ph idx="1"/>
          </p:nvPr>
        </p:nvSpPr>
        <p:spPr>
          <a:xfrm>
            <a:off x="457200" y="1844824"/>
            <a:ext cx="8229600" cy="4281339"/>
          </a:xfrm>
        </p:spPr>
        <p:txBody>
          <a:bodyPr>
            <a:normAutofit/>
          </a:bodyPr>
          <a:lstStyle/>
          <a:p>
            <a:r>
              <a:rPr lang="en-US" dirty="0" smtClean="0"/>
              <a:t>Testing Goals</a:t>
            </a:r>
          </a:p>
          <a:p>
            <a:pPr lvl="1"/>
            <a:r>
              <a:rPr lang="en-AU" sz="2500" dirty="0" smtClean="0"/>
              <a:t>To </a:t>
            </a:r>
            <a:r>
              <a:rPr lang="en-AU" sz="2500" dirty="0"/>
              <a:t>prove the efficiency of the </a:t>
            </a:r>
            <a:r>
              <a:rPr lang="en-AU" sz="2500" dirty="0" err="1"/>
              <a:t>expanz</a:t>
            </a:r>
            <a:r>
              <a:rPr lang="en-AU" sz="2500" dirty="0"/>
              <a:t> Platform under load of 10000+ concurrent users.</a:t>
            </a:r>
          </a:p>
          <a:p>
            <a:pPr lvl="1"/>
            <a:r>
              <a:rPr lang="en-AU" sz="2500" dirty="0"/>
              <a:t>Have an environment to tweak performance settings and to find potential bottlenecks.</a:t>
            </a:r>
          </a:p>
          <a:p>
            <a:pPr lvl="1"/>
            <a:r>
              <a:rPr lang="en-AU" sz="2500" dirty="0"/>
              <a:t>To assess how the Azure platform performs under load.</a:t>
            </a:r>
          </a:p>
          <a:p>
            <a:pPr lvl="1"/>
            <a:r>
              <a:rPr lang="en-AU" sz="2500" dirty="0"/>
              <a:t>To assess how SQL azure performs under load</a:t>
            </a:r>
            <a:r>
              <a:rPr lang="en-AU" sz="2500" dirty="0" smtClean="0"/>
              <a:t>.</a:t>
            </a:r>
            <a:endParaRPr lang="en-AU" sz="2500"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92063307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5256584" cy="360040"/>
          </a:xfrm>
        </p:spPr>
        <p:txBody>
          <a:bodyPr>
            <a:normAutofit fontScale="90000"/>
          </a:bodyPr>
          <a:lstStyle/>
          <a:p>
            <a:r>
              <a:rPr lang="en-US" dirty="0" smtClean="0"/>
              <a:t>Application Architecture</a:t>
            </a:r>
            <a:endParaRPr lang="en-US" dirty="0"/>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90" y="692696"/>
            <a:ext cx="8856984" cy="5616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55203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251520" y="116632"/>
            <a:ext cx="7470648" cy="490384"/>
          </a:xfrm>
        </p:spPr>
        <p:txBody>
          <a:bodyPr>
            <a:noAutofit/>
          </a:bodyPr>
          <a:lstStyle/>
          <a:p>
            <a:r>
              <a:rPr lang="en-AU" sz="3600" dirty="0" smtClean="0"/>
              <a:t>Load Testing Architecture</a:t>
            </a:r>
            <a:endParaRPr lang="en-AU" sz="3600" dirty="0"/>
          </a:p>
        </p:txBody>
      </p:sp>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1" y="764704"/>
            <a:ext cx="8424937" cy="5638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0513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2881</Words>
  <Application>Microsoft Office PowerPoint</Application>
  <PresentationFormat>On-screen Show (4:3)</PresentationFormat>
  <Paragraphs>529</Paragraphs>
  <Slides>30</Slides>
  <Notes>25</Notes>
  <HiddenSlides>0</HiddenSlides>
  <MMClips>0</MMClips>
  <ScaleCrop>false</ScaleCrop>
  <HeadingPairs>
    <vt:vector size="4" baseType="variant">
      <vt:variant>
        <vt:lpstr>Theme</vt:lpstr>
      </vt:variant>
      <vt:variant>
        <vt:i4>2</vt:i4>
      </vt:variant>
      <vt:variant>
        <vt:lpstr>Slide Titles</vt:lpstr>
      </vt:variant>
      <vt:variant>
        <vt:i4>30</vt:i4>
      </vt:variant>
    </vt:vector>
  </HeadingPairs>
  <TitlesOfParts>
    <vt:vector size="32" baseType="lpstr">
      <vt:lpstr>Office Theme</vt:lpstr>
      <vt:lpstr>1_Office Theme</vt:lpstr>
      <vt:lpstr>PowerPoint Presentation</vt:lpstr>
      <vt:lpstr>Windows Azure Acid Test</vt:lpstr>
      <vt:lpstr>Agenda </vt:lpstr>
      <vt:lpstr>Presentation Overview </vt:lpstr>
      <vt:lpstr>What is Windows Azure</vt:lpstr>
      <vt:lpstr>What is SQL Azure</vt:lpstr>
      <vt:lpstr>Goals of the Load Test </vt:lpstr>
      <vt:lpstr>Application Architecture</vt:lpstr>
      <vt:lpstr>Load Testing Architecture</vt:lpstr>
      <vt:lpstr>Azure Load Test Costs</vt:lpstr>
      <vt:lpstr>Local Debug</vt:lpstr>
      <vt:lpstr>Remote debug work around </vt:lpstr>
      <vt:lpstr>(Very) Simple Banking App</vt:lpstr>
      <vt:lpstr>Load Test Setup</vt:lpstr>
      <vt:lpstr>Database Setup</vt:lpstr>
      <vt:lpstr>Load Test Execution</vt:lpstr>
      <vt:lpstr>Web Service Request/Response Capture </vt:lpstr>
      <vt:lpstr>Slide for Showing Software Code</vt:lpstr>
      <vt:lpstr>Capturing Diagnostics in Azure</vt:lpstr>
      <vt:lpstr>Load Test Results (First Cut)</vt:lpstr>
      <vt:lpstr>Load Test First Cut Investigation</vt:lpstr>
      <vt:lpstr>PowerPoint Presentation</vt:lpstr>
      <vt:lpstr>The channel factory, factory</vt:lpstr>
      <vt:lpstr>Run 2,3,4…</vt:lpstr>
      <vt:lpstr>Headline Results</vt:lpstr>
      <vt:lpstr>Time line</vt:lpstr>
      <vt:lpstr>Demo</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2011-09-01T04:41:47Z</dcterms:created>
  <dcterms:modified xsi:type="dcterms:W3CDTF">2011-09-01T04:41:51Z</dcterms:modified>
</cp:coreProperties>
</file>