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79" r:id="rId2"/>
    <p:sldId id="285" r:id="rId3"/>
    <p:sldId id="316" r:id="rId4"/>
    <p:sldId id="286" r:id="rId5"/>
    <p:sldId id="288" r:id="rId6"/>
    <p:sldId id="289" r:id="rId7"/>
    <p:sldId id="310" r:id="rId8"/>
    <p:sldId id="292" r:id="rId9"/>
    <p:sldId id="293" r:id="rId10"/>
    <p:sldId id="294" r:id="rId11"/>
    <p:sldId id="311" r:id="rId12"/>
    <p:sldId id="295" r:id="rId13"/>
    <p:sldId id="296" r:id="rId14"/>
    <p:sldId id="302" r:id="rId15"/>
    <p:sldId id="297" r:id="rId16"/>
    <p:sldId id="314" r:id="rId17"/>
    <p:sldId id="315" r:id="rId18"/>
    <p:sldId id="304" r:id="rId19"/>
    <p:sldId id="313" r:id="rId20"/>
    <p:sldId id="317" r:id="rId21"/>
    <p:sldId id="318" r:id="rId22"/>
    <p:sldId id="319" r:id="rId23"/>
    <p:sldId id="307" r:id="rId24"/>
    <p:sldId id="308" r:id="rId25"/>
    <p:sldId id="309" r:id="rId26"/>
    <p:sldId id="282" r:id="rId27"/>
    <p:sldId id="320" r:id="rId28"/>
    <p:sldId id="321" r:id="rId29"/>
    <p:sldId id="270" r:id="rId30"/>
    <p:sldId id="271" r:id="rId3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2" autoAdjust="0"/>
    <p:restoredTop sz="78582" autoAdjust="0"/>
  </p:normalViewPr>
  <p:slideViewPr>
    <p:cSldViewPr>
      <p:cViewPr>
        <p:scale>
          <a:sx n="79" d="100"/>
          <a:sy n="79" d="100"/>
        </p:scale>
        <p:origin x="-294" y="-84"/>
      </p:cViewPr>
      <p:guideLst>
        <p:guide orient="horz" pos="2436"/>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30/08/2011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n.wikipedia.org/wiki/Distributed_computing" TargetMode="External"/><Relationship Id="rId7" Type="http://schemas.openxmlformats.org/officeDocument/2006/relationships/hyperlink" Target="#cite_note-2"/><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en.wikipedia.org/w/index.php?title=Network_partitioning&amp;action=edit&amp;redlink=1" TargetMode="External"/><Relationship Id="rId5" Type="http://schemas.openxmlformats.org/officeDocument/2006/relationships/hyperlink" Target="http://en.wikipedia.org/wiki/Availability" TargetMode="External"/><Relationship Id="rId4" Type="http://schemas.openxmlformats.org/officeDocument/2006/relationships/hyperlink" Target="http://en.wikipedia.org/wiki/Consistency_(database_systems)"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Repartitioning Operations: </a:t>
            </a:r>
          </a:p>
          <a:p>
            <a:pPr lvl="1"/>
            <a:r>
              <a:rPr lang="en-US" dirty="0" smtClean="0"/>
              <a:t>Federation allow online repartitioning of data through T-SQL commands such as SPLIT. </a:t>
            </a:r>
          </a:p>
          <a:p>
            <a:pPr lvl="1"/>
            <a:r>
              <a:rPr lang="en-US" dirty="0" smtClean="0"/>
              <a:t>By repartitioning </a:t>
            </a:r>
            <a:r>
              <a:rPr lang="en-US" dirty="0" err="1" smtClean="0"/>
              <a:t>CustomerFederation</a:t>
            </a:r>
            <a:r>
              <a:rPr lang="en-US" dirty="0" smtClean="0"/>
              <a:t> with SPLIT, administrators can move data to new federation members without downtime and expand computational capacity of the system.</a:t>
            </a:r>
          </a:p>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2508932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 Dependent Routing: </a:t>
            </a:r>
          </a:p>
          <a:p>
            <a:pPr lvl="1"/>
            <a:r>
              <a:rPr lang="en-US" dirty="0" smtClean="0"/>
              <a:t>Applications always connect to the root and issue the USE FEDERATION routing statement to connect to atomic units (for example </a:t>
            </a:r>
            <a:r>
              <a:rPr lang="en-US" dirty="0" err="1" smtClean="0"/>
              <a:t>customer_id</a:t>
            </a:r>
            <a:r>
              <a:rPr lang="en-US" dirty="0" smtClean="0"/>
              <a:t> = 5075). </a:t>
            </a:r>
          </a:p>
          <a:p>
            <a:pPr lvl="1"/>
            <a:r>
              <a:rPr lang="en-US" dirty="0" smtClean="0"/>
              <a:t>As data is repartitioned, atomic units move around but address to the atomic unit guarantees routing to the correct federation member.</a:t>
            </a:r>
          </a:p>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3778570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solidFill>
                  <a:schemeClr val="bg1"/>
                </a:solidFill>
              </a:rPr>
              <a:t>FILTERING=ON</a:t>
            </a:r>
          </a:p>
          <a:p>
            <a:pPr lvl="1"/>
            <a:r>
              <a:rPr lang="en-US" dirty="0" smtClean="0">
                <a:solidFill>
                  <a:schemeClr val="bg1"/>
                </a:solidFill>
              </a:rPr>
              <a:t>Connect to the Atomic Unit </a:t>
            </a:r>
          </a:p>
          <a:p>
            <a:pPr lvl="2"/>
            <a:r>
              <a:rPr lang="en-US" dirty="0" smtClean="0">
                <a:solidFill>
                  <a:schemeClr val="bg1"/>
                </a:solidFill>
              </a:rPr>
              <a:t>Reference Data stays fully visible. </a:t>
            </a:r>
          </a:p>
          <a:p>
            <a:pPr lvl="2"/>
            <a:r>
              <a:rPr lang="en-US" dirty="0" smtClean="0">
                <a:solidFill>
                  <a:schemeClr val="bg1"/>
                </a:solidFill>
              </a:rPr>
              <a:t>No Changes allowed to the global state of the federation member:</a:t>
            </a:r>
          </a:p>
          <a:p>
            <a:pPr lvl="3"/>
            <a:r>
              <a:rPr lang="en-US" dirty="0" smtClean="0">
                <a:solidFill>
                  <a:schemeClr val="bg1"/>
                </a:solidFill>
              </a:rPr>
              <a:t>No DDL, No DML on Reference Data</a:t>
            </a:r>
          </a:p>
          <a:p>
            <a:pPr lvl="1"/>
            <a:r>
              <a:rPr lang="en-US" dirty="0" smtClean="0">
                <a:solidFill>
                  <a:schemeClr val="bg1"/>
                </a:solidFill>
              </a:rPr>
              <a:t>Good for…</a:t>
            </a:r>
          </a:p>
          <a:p>
            <a:pPr lvl="2"/>
            <a:r>
              <a:rPr lang="en-US" dirty="0" smtClean="0">
                <a:solidFill>
                  <a:schemeClr val="bg1"/>
                </a:solidFill>
              </a:rPr>
              <a:t>Most of the workload of the application: safe programming model</a:t>
            </a:r>
          </a:p>
          <a:p>
            <a:pPr lvl="2"/>
            <a:r>
              <a:rPr lang="en-US" dirty="0" smtClean="0">
                <a:solidFill>
                  <a:schemeClr val="bg1"/>
                </a:solidFill>
              </a:rPr>
              <a:t>Leakage Errors: Engine level predicate injection prevents data leakage</a:t>
            </a:r>
          </a:p>
          <a:p>
            <a:endParaRPr lang="en-US" dirty="0"/>
          </a:p>
        </p:txBody>
      </p:sp>
      <p:sp>
        <p:nvSpPr>
          <p:cNvPr id="4" name="Slide Number Placeholder 3"/>
          <p:cNvSpPr>
            <a:spLocks noGrp="1"/>
          </p:cNvSpPr>
          <p:nvPr>
            <p:ph type="sldNum" sz="quarter" idx="10"/>
          </p:nvPr>
        </p:nvSpPr>
        <p:spPr/>
        <p:txBody>
          <a:bodyPr/>
          <a:lstStyle/>
          <a:p>
            <a:fld id="{9FDCB4E9-B56B-4CA2-A1B8-E4D55BA12CA8}" type="slidenum">
              <a:rPr lang="en-US" smtClean="0"/>
              <a:pPr/>
              <a:t>16</a:t>
            </a:fld>
            <a:endParaRPr lang="en-US"/>
          </a:p>
        </p:txBody>
      </p:sp>
    </p:spTree>
    <p:extLst>
      <p:ext uri="{BB962C8B-B14F-4D97-AF65-F5344CB8AC3E}">
        <p14:creationId xmlns:p14="http://schemas.microsoft.com/office/powerpoint/2010/main" val="978837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2000" dirty="0" smtClean="0">
                <a:solidFill>
                  <a:schemeClr val="bg1"/>
                </a:solidFill>
              </a:rPr>
              <a:t>FILTERING=OFF</a:t>
            </a:r>
          </a:p>
          <a:p>
            <a:r>
              <a:rPr lang="en-US" sz="2000" dirty="0" smtClean="0">
                <a:solidFill>
                  <a:schemeClr val="bg1"/>
                </a:solidFill>
              </a:rPr>
              <a:t>Connects to the full member</a:t>
            </a:r>
          </a:p>
          <a:p>
            <a:endParaRPr lang="en-US" sz="2000" dirty="0" smtClean="0">
              <a:solidFill>
                <a:schemeClr val="bg1"/>
              </a:solidFill>
            </a:endParaRPr>
          </a:p>
          <a:p>
            <a:r>
              <a:rPr lang="en-US" sz="2000" dirty="0" smtClean="0">
                <a:solidFill>
                  <a:schemeClr val="bg1"/>
                </a:solidFill>
              </a:rPr>
              <a:t>Connects to the full member</a:t>
            </a:r>
          </a:p>
          <a:p>
            <a:pPr lvl="1"/>
            <a:r>
              <a:rPr lang="en-US" sz="1600" dirty="0" smtClean="0">
                <a:solidFill>
                  <a:schemeClr val="bg1"/>
                </a:solidFill>
              </a:rPr>
              <a:t>Unrestricted Access to the member: Same as connecting to the database name</a:t>
            </a:r>
          </a:p>
          <a:p>
            <a:pPr lvl="2"/>
            <a:r>
              <a:rPr lang="en-US" sz="1200" dirty="0" smtClean="0">
                <a:solidFill>
                  <a:schemeClr val="bg1"/>
                </a:solidFill>
              </a:rPr>
              <a:t>DDL, DML and Access to All Atomic Units within the members allowed</a:t>
            </a:r>
          </a:p>
          <a:p>
            <a:r>
              <a:rPr lang="en-US" sz="2000" dirty="0" smtClean="0">
                <a:solidFill>
                  <a:schemeClr val="bg1"/>
                </a:solidFill>
              </a:rPr>
              <a:t>Good for…</a:t>
            </a:r>
          </a:p>
          <a:p>
            <a:pPr lvl="1"/>
            <a:r>
              <a:rPr lang="en-US" sz="2000" dirty="0" smtClean="0">
                <a:solidFill>
                  <a:schemeClr val="bg1"/>
                </a:solidFill>
              </a:rPr>
              <a:t>Management Tasks: Schema Deployment</a:t>
            </a:r>
          </a:p>
          <a:p>
            <a:pPr lvl="1"/>
            <a:r>
              <a:rPr lang="en-US" sz="2000" dirty="0" smtClean="0">
                <a:solidFill>
                  <a:schemeClr val="bg1"/>
                </a:solidFill>
              </a:rPr>
              <a:t>Fan-out Querying – queries spanning multiple atomic  units</a:t>
            </a:r>
            <a:endParaRPr lang="en-US" dirty="0"/>
          </a:p>
        </p:txBody>
      </p:sp>
      <p:sp>
        <p:nvSpPr>
          <p:cNvPr id="4" name="Slide Number Placeholder 3"/>
          <p:cNvSpPr>
            <a:spLocks noGrp="1"/>
          </p:cNvSpPr>
          <p:nvPr>
            <p:ph type="sldNum" sz="quarter" idx="10"/>
          </p:nvPr>
        </p:nvSpPr>
        <p:spPr/>
        <p:txBody>
          <a:bodyPr/>
          <a:lstStyle/>
          <a:p>
            <a:fld id="{9FDCB4E9-B56B-4CA2-A1B8-E4D55BA12CA8}" type="slidenum">
              <a:rPr lang="en-US" smtClean="0"/>
              <a:pPr/>
              <a:t>17</a:t>
            </a:fld>
            <a:endParaRPr lang="en-US"/>
          </a:p>
        </p:txBody>
      </p:sp>
    </p:spTree>
    <p:extLst>
      <p:ext uri="{BB962C8B-B14F-4D97-AF65-F5344CB8AC3E}">
        <p14:creationId xmlns:p14="http://schemas.microsoft.com/office/powerpoint/2010/main" val="9788374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4:01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Reference Data?</a:t>
            </a: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25532990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Federations Improve Developer Experience</a:t>
            </a:r>
          </a:p>
          <a:p>
            <a:pPr lvl="1"/>
            <a:r>
              <a:rPr lang="en-US" dirty="0" smtClean="0"/>
              <a:t>Robust Connection Management</a:t>
            </a:r>
          </a:p>
          <a:p>
            <a:pPr lvl="2"/>
            <a:r>
              <a:rPr lang="en-US" dirty="0" smtClean="0"/>
              <a:t>Federation Directory for connection routing</a:t>
            </a:r>
          </a:p>
          <a:p>
            <a:pPr lvl="2"/>
            <a:r>
              <a:rPr lang="en-US" dirty="0" smtClean="0"/>
              <a:t>Filtering connections for safe programming model</a:t>
            </a:r>
          </a:p>
          <a:p>
            <a:endParaRPr lang="en-US" dirty="0" smtClean="0"/>
          </a:p>
          <a:p>
            <a:r>
              <a:rPr lang="en-US" dirty="0" smtClean="0"/>
              <a:t>Deliver Superior Management Experience</a:t>
            </a:r>
          </a:p>
          <a:p>
            <a:pPr lvl="1"/>
            <a:r>
              <a:rPr lang="en-US" dirty="0" smtClean="0"/>
              <a:t>Online data redistribution through operations such as SPLIT.</a:t>
            </a:r>
          </a:p>
          <a:p>
            <a:endParaRPr lang="en-US" dirty="0"/>
          </a:p>
        </p:txBody>
      </p:sp>
      <p:sp>
        <p:nvSpPr>
          <p:cNvPr id="4" name="Slide Number Placeholder 3"/>
          <p:cNvSpPr>
            <a:spLocks noGrp="1"/>
          </p:cNvSpPr>
          <p:nvPr>
            <p:ph type="sldNum" sz="quarter" idx="10"/>
          </p:nvPr>
        </p:nvSpPr>
        <p:spPr/>
        <p:txBody>
          <a:bodyPr/>
          <a:lstStyle/>
          <a:p>
            <a:fld id="{9FDCB4E9-B56B-4CA2-A1B8-E4D55BA12CA8}" type="slidenum">
              <a:rPr lang="en-US" smtClean="0"/>
              <a:pPr/>
              <a:t>23</a:t>
            </a:fld>
            <a:endParaRPr lang="en-US"/>
          </a:p>
        </p:txBody>
      </p:sp>
    </p:spTree>
    <p:extLst>
      <p:ext uri="{BB962C8B-B14F-4D97-AF65-F5344CB8AC3E}">
        <p14:creationId xmlns:p14="http://schemas.microsoft.com/office/powerpoint/2010/main" val="26162021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Fan-out Queries: Ability to query multiple members with a single query</a:t>
            </a:r>
          </a:p>
          <a:p>
            <a:endParaRPr lang="en-AU" dirty="0" smtClean="0"/>
          </a:p>
          <a:p>
            <a:r>
              <a:rPr lang="en-US" dirty="0" smtClean="0"/>
              <a:t>Schema Versioning and Management: Fine grain control over schema rollout and upgrades. </a:t>
            </a:r>
          </a:p>
          <a:p>
            <a:r>
              <a:rPr lang="en-US" dirty="0" smtClean="0"/>
              <a:t>Developer Experience on Premise: Full end to end development experience on premise for folks developing with on premise technologies.</a:t>
            </a:r>
          </a:p>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574085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4:01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Scale Applications horizontally to many nodes.</a:t>
            </a:r>
          </a:p>
          <a:p>
            <a:r>
              <a:rPr lang="en-US" dirty="0" smtClean="0"/>
              <a:t>Practically never run out of capacity: </a:t>
            </a:r>
          </a:p>
          <a:p>
            <a:pPr lvl="1"/>
            <a:r>
              <a:rPr lang="en-US" dirty="0" smtClean="0"/>
              <a:t>Scale beyond scale-up and single database limitations (</a:t>
            </a:r>
            <a:r>
              <a:rPr lang="en-US" dirty="0" err="1" smtClean="0"/>
              <a:t>xxxGB</a:t>
            </a:r>
            <a:r>
              <a:rPr lang="en-US" dirty="0" smtClean="0"/>
              <a:t> limit </a:t>
            </a:r>
            <a:r>
              <a:rPr lang="en-US" dirty="0" err="1" smtClean="0"/>
              <a:t>db</a:t>
            </a:r>
            <a:r>
              <a:rPr lang="en-US" dirty="0" smtClean="0"/>
              <a:t> size limit, computational capacity of a single node)</a:t>
            </a:r>
          </a:p>
          <a:p>
            <a:pPr lvl="1"/>
            <a:r>
              <a:rPr lang="en-US" dirty="0" smtClean="0"/>
              <a:t>Scale to massive computational capacity</a:t>
            </a:r>
          </a:p>
          <a:p>
            <a:pPr lvl="1"/>
            <a:r>
              <a:rPr lang="en-US" dirty="0" smtClean="0"/>
              <a:t>Utilize unlimited storage</a:t>
            </a:r>
          </a:p>
          <a:p>
            <a:endParaRPr lang="en-US" dirty="0" smtClean="0"/>
          </a:p>
          <a:p>
            <a:r>
              <a:rPr lang="en-US" dirty="0" smtClean="0"/>
              <a:t>Fully exploit pay-as-you-go…</a:t>
            </a:r>
          </a:p>
          <a:p>
            <a:r>
              <a:rPr lang="en-US" dirty="0" smtClean="0"/>
              <a:t>Expand and Contract without downtime to amplify elasticity</a:t>
            </a:r>
          </a:p>
          <a:p>
            <a:pPr lvl="1"/>
            <a:r>
              <a:rPr lang="en-US" dirty="0" smtClean="0"/>
              <a:t>Build apps that grow with its workload over time.</a:t>
            </a:r>
          </a:p>
          <a:p>
            <a:pPr lvl="1"/>
            <a:r>
              <a:rPr lang="en-US" dirty="0" smtClean="0"/>
              <a:t>Handle bursting workloads, peaks and valleys…</a:t>
            </a:r>
          </a:p>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3241574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2400" dirty="0" smtClean="0"/>
              <a:t>Cloud Tenancy Models</a:t>
            </a:r>
          </a:p>
          <a:p>
            <a:pPr lvl="1"/>
            <a:r>
              <a:rPr lang="en-US" sz="1800" dirty="0" smtClean="0"/>
              <a:t>Single-database-per-tenant does not work for long tail and large tenants</a:t>
            </a:r>
          </a:p>
          <a:p>
            <a:pPr lvl="1"/>
            <a:r>
              <a:rPr lang="en-US" sz="1800" dirty="0" smtClean="0"/>
              <a:t>Utilize multiple-tenants-per-database and multiple-databases-per-tenant as well for full flexibility</a:t>
            </a:r>
          </a:p>
          <a:p>
            <a:endParaRPr lang="en-AU"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4261165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4:01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r>
              <a:rPr lang="en-US" dirty="0" smtClean="0"/>
              <a:t>Web Scale DB Solutions</a:t>
            </a:r>
          </a:p>
          <a:p>
            <a:pPr lvl="1"/>
            <a:r>
              <a:rPr lang="en-US" dirty="0" smtClean="0"/>
              <a:t>Scale requirements that need to break through the scale-up ceilings and scale to workloads to handle populations on the web</a:t>
            </a:r>
            <a:br>
              <a:rPr lang="en-US" dirty="0" smtClean="0"/>
            </a:br>
            <a:endParaRPr lang="en-US" dirty="0" smtClean="0"/>
          </a:p>
          <a:p>
            <a:r>
              <a:rPr lang="en-US" dirty="0" smtClean="0"/>
              <a:t>Multi Tenant </a:t>
            </a:r>
            <a:r>
              <a:rPr lang="en-US" dirty="0" err="1" smtClean="0"/>
              <a:t>SaaS</a:t>
            </a:r>
            <a:r>
              <a:rPr lang="en-US" dirty="0" smtClean="0"/>
              <a:t> ISVs </a:t>
            </a:r>
          </a:p>
          <a:p>
            <a:pPr lvl="1"/>
            <a:r>
              <a:rPr lang="en-US" dirty="0" smtClean="0"/>
              <a:t>ISVs coming from Single Tenant-per-database model that are expanding to flexible tenancy model with multiple-tenants-per-database or multiple-databases-per-tenant.</a:t>
            </a:r>
            <a:br>
              <a:rPr lang="en-US" dirty="0" smtClean="0"/>
            </a:br>
            <a:endParaRPr lang="en-US" dirty="0" smtClean="0"/>
          </a:p>
          <a:p>
            <a:r>
              <a:rPr lang="en-US" dirty="0" smtClean="0"/>
              <a:t>Workloads with Spikes </a:t>
            </a:r>
          </a:p>
          <a:p>
            <a:pPr lvl="1"/>
            <a:r>
              <a:rPr lang="en-US" dirty="0" smtClean="0"/>
              <a:t>Applications that has periods of spikes in their workloads with variance in capacity and scale requirements</a:t>
            </a:r>
            <a:br>
              <a:rPr lang="en-US" dirty="0" smtClean="0"/>
            </a:br>
            <a:endParaRPr lang="en-US" dirty="0" smtClean="0"/>
          </a:p>
          <a:p>
            <a:r>
              <a:rPr lang="en-US" dirty="0" err="1" smtClean="0"/>
              <a:t>NoSQL</a:t>
            </a:r>
            <a:r>
              <a:rPr lang="en-US" dirty="0" smtClean="0"/>
              <a:t> Applications (more on this next…)</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NoSQL</a:t>
            </a:r>
            <a:r>
              <a:rPr lang="en-US" dirty="0" smtClean="0"/>
              <a:t>: Typically a different compromise on the CAP Theorem. </a:t>
            </a:r>
          </a:p>
          <a:p>
            <a:endParaRPr lang="en-US" dirty="0" smtClean="0"/>
          </a:p>
          <a:p>
            <a:r>
              <a:rPr lang="en-AU" dirty="0" smtClean="0"/>
              <a:t>The </a:t>
            </a:r>
            <a:r>
              <a:rPr lang="en-AU" b="1" dirty="0" smtClean="0"/>
              <a:t>CAP theorem</a:t>
            </a:r>
            <a:r>
              <a:rPr lang="en-AU" dirty="0" smtClean="0"/>
              <a:t>, also known as </a:t>
            </a:r>
            <a:r>
              <a:rPr lang="en-AU" b="1" dirty="0" smtClean="0"/>
              <a:t>Brewer's theorem</a:t>
            </a:r>
            <a:r>
              <a:rPr lang="en-AU" dirty="0" smtClean="0"/>
              <a:t>, states that it is impossible for a </a:t>
            </a:r>
            <a:r>
              <a:rPr lang="en-AU" dirty="0" smtClean="0">
                <a:hlinkClick r:id="rId3" action="ppaction://hlinkfile" tooltip="Distributed computing"/>
              </a:rPr>
              <a:t>distributed computer system</a:t>
            </a:r>
            <a:r>
              <a:rPr lang="en-AU" dirty="0" smtClean="0"/>
              <a:t> to simultaneously provide all three of the following guarantees:</a:t>
            </a:r>
          </a:p>
          <a:p>
            <a:r>
              <a:rPr lang="en-AU" i="1" dirty="0" smtClean="0">
                <a:hlinkClick r:id="rId4" action="ppaction://hlinkfile" tooltip="Consistency (database systems)"/>
              </a:rPr>
              <a:t>Consistency</a:t>
            </a:r>
            <a:r>
              <a:rPr lang="en-AU" dirty="0" smtClean="0"/>
              <a:t> (all nodes see the same data at the same time)</a:t>
            </a:r>
          </a:p>
          <a:p>
            <a:r>
              <a:rPr lang="en-AU" i="1" dirty="0" smtClean="0">
                <a:hlinkClick r:id="rId5" action="ppaction://hlinkfile" tooltip="Availability"/>
              </a:rPr>
              <a:t>Availability</a:t>
            </a:r>
            <a:r>
              <a:rPr lang="en-AU" dirty="0" smtClean="0"/>
              <a:t> (a guarantee that every request receives a response about whether it was successful or failed)</a:t>
            </a:r>
          </a:p>
          <a:p>
            <a:r>
              <a:rPr lang="en-AU" sz="1200" i="1" kern="1200" dirty="0" smtClean="0">
                <a:solidFill>
                  <a:schemeClr val="tx1"/>
                </a:solidFill>
                <a:latin typeface="+mn-lt"/>
                <a:ea typeface="+mn-ea"/>
                <a:cs typeface="+mn-cs"/>
                <a:hlinkClick r:id="rId6" action="ppaction://hlinkfile" tooltip="Network partitioning (page does not exist)"/>
              </a:rPr>
              <a:t>Partition tolerance</a:t>
            </a:r>
            <a:r>
              <a:rPr lang="en-AU" dirty="0" smtClean="0"/>
              <a:t> (the system continues to operate despite arbitrary message loss)</a:t>
            </a:r>
          </a:p>
          <a:p>
            <a:r>
              <a:rPr lang="en-AU" dirty="0" smtClean="0"/>
              <a:t>According to the theorem, a distributed system can satisfy any two of these guarantees at the same time, but not all three.</a:t>
            </a:r>
            <a:r>
              <a:rPr lang="en-AU" baseline="30000" dirty="0" smtClean="0">
                <a:hlinkClick r:id="rId7" action="ppaction://hlinkfile"/>
              </a:rPr>
              <a:t>[3]</a:t>
            </a:r>
            <a:endParaRPr lang="en-AU" dirty="0" smtClean="0"/>
          </a:p>
          <a:p>
            <a:endParaRPr lang="en-US" dirty="0" smtClean="0"/>
          </a:p>
          <a:p>
            <a:r>
              <a:rPr lang="en-US" dirty="0" smtClean="0"/>
              <a:t>SQL Azure Federations:</a:t>
            </a:r>
          </a:p>
          <a:p>
            <a:pPr lvl="1"/>
            <a:r>
              <a:rPr lang="en-US" dirty="0" smtClean="0"/>
              <a:t>Scale-out for massive parallelism</a:t>
            </a:r>
          </a:p>
          <a:p>
            <a:pPr lvl="2"/>
            <a:r>
              <a:rPr lang="en-US" dirty="0" smtClean="0"/>
              <a:t>First class </a:t>
            </a:r>
            <a:r>
              <a:rPr lang="en-US" dirty="0" err="1" smtClean="0"/>
              <a:t>sharding</a:t>
            </a:r>
            <a:r>
              <a:rPr lang="en-US" dirty="0" smtClean="0"/>
              <a:t> support in the platform</a:t>
            </a:r>
          </a:p>
          <a:p>
            <a:pPr lvl="1"/>
            <a:r>
              <a:rPr lang="en-US" dirty="0" smtClean="0"/>
              <a:t>Loosened Consistency Mode</a:t>
            </a:r>
          </a:p>
          <a:p>
            <a:pPr lvl="2"/>
            <a:r>
              <a:rPr lang="en-US" dirty="0" smtClean="0"/>
              <a:t>Eventual Consistency across members – members have independent schemas</a:t>
            </a:r>
          </a:p>
          <a:p>
            <a:pPr lvl="2"/>
            <a:r>
              <a:rPr lang="en-US" dirty="0" smtClean="0"/>
              <a:t>Local consistency within members – members are databases with full ACID properties</a:t>
            </a:r>
          </a:p>
          <a:p>
            <a:pPr lvl="1"/>
            <a:r>
              <a:rPr lang="en-US" dirty="0" smtClean="0"/>
              <a:t>Lightweight local storage as well as permanent consistent storage</a:t>
            </a:r>
          </a:p>
          <a:p>
            <a:pPr lvl="2"/>
            <a:r>
              <a:rPr lang="en-US" dirty="0" smtClean="0"/>
              <a:t>With each federation member, you also get access to the local </a:t>
            </a:r>
            <a:r>
              <a:rPr lang="en-US" dirty="0" err="1" smtClean="0"/>
              <a:t>tempdb</a:t>
            </a:r>
            <a:endParaRPr lang="en-US" dirty="0" smtClean="0"/>
          </a:p>
          <a:p>
            <a:pPr lvl="1"/>
            <a:r>
              <a:rPr lang="en-US" dirty="0" smtClean="0"/>
              <a:t>Support for Unstructured and Semi Structured Data</a:t>
            </a:r>
          </a:p>
          <a:p>
            <a:pPr lvl="2"/>
            <a:r>
              <a:rPr lang="en-US" dirty="0" smtClean="0"/>
              <a:t>XML, Blob types and Key-Value Pairs</a:t>
            </a:r>
          </a:p>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8</a:t>
            </a:fld>
            <a:endParaRPr lang="en-AU" dirty="0"/>
          </a:p>
        </p:txBody>
      </p:sp>
    </p:spTree>
    <p:extLst>
      <p:ext uri="{BB962C8B-B14F-4D97-AF65-F5344CB8AC3E}">
        <p14:creationId xmlns:p14="http://schemas.microsoft.com/office/powerpoint/2010/main" val="1680630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Federations: </a:t>
            </a:r>
          </a:p>
          <a:p>
            <a:pPr lvl="1"/>
            <a:r>
              <a:rPr lang="en-US" dirty="0" smtClean="0"/>
              <a:t>Federation are contained within a user database just like other objects. Above, </a:t>
            </a:r>
            <a:r>
              <a:rPr lang="en-US" dirty="0" err="1" smtClean="0"/>
              <a:t>SalesDB</a:t>
            </a:r>
            <a:r>
              <a:rPr lang="en-US" dirty="0" smtClean="0"/>
              <a:t> represent a user database with federations. There can be many federations to represent varying scale-out needs within a single database.</a:t>
            </a:r>
          </a:p>
          <a:p>
            <a:r>
              <a:rPr lang="en-US" dirty="0" smtClean="0"/>
              <a:t>Federation Members: </a:t>
            </a:r>
          </a:p>
          <a:p>
            <a:pPr lvl="1"/>
            <a:r>
              <a:rPr lang="en-US" dirty="0" smtClean="0"/>
              <a:t>Federation use regular SQL Azure databases to achieve scale-out. Databases contain parts of federations data are called federation members and are there to provide the computational capacity for parts of the federations workload. </a:t>
            </a:r>
          </a:p>
          <a:p>
            <a:pPr lvl="1"/>
            <a:r>
              <a:rPr lang="en-US" dirty="0" smtClean="0"/>
              <a:t>Federation members cover the full range of data for a federation and are managed by the federation dynamically as data is repartitioned. </a:t>
            </a:r>
          </a:p>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3313709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sz="1600" b="1" dirty="0" smtClean="0"/>
              <a:t>Federation Distribution Key</a:t>
            </a:r>
          </a:p>
          <a:p>
            <a:pPr lvl="1"/>
            <a:r>
              <a:rPr lang="en-US" sz="1400" dirty="0" smtClean="0"/>
              <a:t>The key used for data distribution in the federations. In the federation definition, the distribution key represented by a label for the distribution key, a data type to specify the valid data domain for the distribution such as </a:t>
            </a:r>
            <a:r>
              <a:rPr lang="en-US" sz="1400" dirty="0" err="1" smtClean="0"/>
              <a:t>uniqueidentifier</a:t>
            </a:r>
            <a:r>
              <a:rPr lang="en-US" sz="1400" dirty="0" smtClean="0"/>
              <a:t> or </a:t>
            </a:r>
            <a:r>
              <a:rPr lang="en-US" sz="1400" dirty="0" err="1" smtClean="0"/>
              <a:t>bigint</a:t>
            </a:r>
            <a:r>
              <a:rPr lang="en-US" sz="1400" dirty="0" smtClean="0"/>
              <a:t>, and distribution type to specify the style for distributing the data such as range. </a:t>
            </a:r>
          </a:p>
          <a:p>
            <a:pPr lvl="1"/>
            <a:r>
              <a:rPr lang="en-AU" sz="1400" dirty="0" smtClean="0"/>
              <a:t>In SQL Azure Federations v1, the supported </a:t>
            </a:r>
            <a:r>
              <a:rPr lang="en-AU" sz="1400" dirty="0" err="1" smtClean="0"/>
              <a:t>datatypes</a:t>
            </a:r>
            <a:r>
              <a:rPr lang="en-AU" sz="1400" dirty="0" smtClean="0"/>
              <a:t> for federation key are: INT, BIGINT, UNIQUEIDENTIFIER, and VARBINARY(900). </a:t>
            </a:r>
            <a:endParaRPr lang="en-US" sz="1400" dirty="0" smtClean="0"/>
          </a:p>
          <a:p>
            <a:r>
              <a:rPr lang="en-US" sz="1600" b="1" dirty="0" smtClean="0"/>
              <a:t>Atomic Unit</a:t>
            </a:r>
          </a:p>
          <a:p>
            <a:pPr lvl="1"/>
            <a:r>
              <a:rPr lang="en-US" sz="1400" dirty="0" smtClean="0"/>
              <a:t>Represent a single instance of a federation key. An AU contains all rows in all federated tables with the same federation key value. These collection of rows are guaranteed to stay together and is never SPLIT further into multiple members. With a federation distribution key such as </a:t>
            </a:r>
            <a:r>
              <a:rPr lang="en-US" sz="1400" dirty="0" err="1" smtClean="0"/>
              <a:t>tenant_id</a:t>
            </a:r>
            <a:r>
              <a:rPr lang="en-US" sz="1400" dirty="0" smtClean="0"/>
              <a:t>, atomic unit refers to all data for </a:t>
            </a:r>
            <a:r>
              <a:rPr lang="en-US" sz="1400" dirty="0" err="1" smtClean="0"/>
              <a:t>tenant_id</a:t>
            </a:r>
            <a:r>
              <a:rPr lang="en-US" sz="1400" dirty="0" smtClean="0"/>
              <a:t>=55 in federated tables. </a:t>
            </a:r>
          </a:p>
          <a:p>
            <a:r>
              <a:rPr lang="en-US" sz="1600" b="1" dirty="0" smtClean="0"/>
              <a:t>Federation Root</a:t>
            </a:r>
          </a:p>
          <a:p>
            <a:pPr lvl="1"/>
            <a:r>
              <a:rPr lang="en-US" sz="1400" dirty="0" smtClean="0"/>
              <a:t>The database that houses federation object and is the central repository for information about distribution of scaled-out data. </a:t>
            </a:r>
          </a:p>
          <a:p>
            <a:endParaRPr lang="en-US" dirty="0"/>
          </a:p>
        </p:txBody>
      </p:sp>
      <p:sp>
        <p:nvSpPr>
          <p:cNvPr id="4" name="Slide Number Placeholder 3"/>
          <p:cNvSpPr>
            <a:spLocks noGrp="1"/>
          </p:cNvSpPr>
          <p:nvPr>
            <p:ph type="sldNum" sz="quarter" idx="10"/>
          </p:nvPr>
        </p:nvSpPr>
        <p:spPr/>
        <p:txBody>
          <a:bodyPr/>
          <a:lstStyle/>
          <a:p>
            <a:fld id="{4FF51E65-C043-487F-9556-4423B9283CC4}"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FF51E65-C043-487F-9556-4423B9283CC4}"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Federated Tables</a:t>
            </a:r>
          </a:p>
          <a:p>
            <a:pPr lvl="1"/>
            <a:r>
              <a:rPr lang="en-US" dirty="0" smtClean="0"/>
              <a:t>Refer to tables that contain data that is distributed by the federation. Federated tables are created in federation members and contain a federation distribution key. Federated tables contain data that is part of the scaled out data. </a:t>
            </a:r>
          </a:p>
          <a:p>
            <a:r>
              <a:rPr lang="en-US" dirty="0" smtClean="0"/>
              <a:t>Reference Tables</a:t>
            </a:r>
          </a:p>
          <a:p>
            <a:pPr lvl="1"/>
            <a:r>
              <a:rPr lang="en-US" dirty="0" smtClean="0"/>
              <a:t>Refer to tables that contain reference information to optimize lookup queries in federations. Reference tables are created in federation members. Reference tables typically contain small lookup information useful for query processing such as </a:t>
            </a:r>
            <a:r>
              <a:rPr lang="en-US" dirty="0" err="1" smtClean="0"/>
              <a:t>zipcodes</a:t>
            </a:r>
            <a:r>
              <a:rPr lang="en-US" dirty="0" smtClean="0"/>
              <a:t> that is cloned to each federation member.  </a:t>
            </a:r>
          </a:p>
          <a:p>
            <a:r>
              <a:rPr lang="en-US" dirty="0" smtClean="0"/>
              <a:t>Central Table</a:t>
            </a:r>
          </a:p>
          <a:p>
            <a:pPr lvl="1"/>
            <a:r>
              <a:rPr lang="en-US" dirty="0" smtClean="0"/>
              <a:t>Refer to tables that are created in the federation root for typically low traffic objects such as metadata. </a:t>
            </a:r>
          </a:p>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1696576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cstate="print"/>
          <a:stretch>
            <a:fillRect/>
          </a:stretch>
        </p:blipFill>
        <p:spPr>
          <a:xfrm>
            <a:off x="990599" y="1428750"/>
            <a:ext cx="4870445" cy="19812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Use for slides with Software Cod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9437" y="1428750"/>
            <a:ext cx="8363937" cy="158120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8273075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3657600"/>
            <a:ext cx="7683914" cy="1033983"/>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1823268"/>
            <a:ext cx="6994362" cy="1142621"/>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4" y="3143251"/>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40572468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Tree>
    <p:extLst>
      <p:ext uri="{BB962C8B-B14F-4D97-AF65-F5344CB8AC3E}">
        <p14:creationId xmlns:p14="http://schemas.microsoft.com/office/powerpoint/2010/main" val="2097846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cstate="print"/>
          <a:stretch>
            <a:fillRect/>
          </a:stretch>
        </p:blipFill>
        <p:spPr>
          <a:xfrm>
            <a:off x="6019800" y="590550"/>
            <a:ext cx="2447922" cy="99576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6" cstate="print">
            <a:extLst>
              <a:ext uri="{BEBA8EAE-BF5A-486C-A8C5-ECC9F3942E4B}">
                <a14:imgProps xmlns:a14="http://schemas.microsoft.com/office/drawing/2010/main">
                  <a14:imgLayer r:embed="rId17">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t>(</a:t>
            </a:r>
            <a:r>
              <a:rPr lang="en-AU" dirty="0" err="1" smtClean="0"/>
              <a:t>c</a:t>
            </a:r>
            <a:r>
              <a:rPr lang="en-AU" dirty="0" smtClean="0"/>
              <a:t>) 2011 Microsoft. All rights reserved.</a:t>
            </a:r>
            <a:endParaRPr lang="en-AU" dirty="0"/>
          </a:p>
        </p:txBody>
      </p:sp>
      <p:pic>
        <p:nvPicPr>
          <p:cNvPr id="9" name="Picture 8" descr="Tech·Ed_LOGO.png"/>
          <p:cNvPicPr>
            <a:picLocks noChangeAspect="1"/>
          </p:cNvPicPr>
          <p:nvPr userDrawn="1"/>
        </p:nvPicPr>
        <p:blipFill>
          <a:blip r:embed="rId18" cstate="print"/>
          <a:stretch>
            <a:fillRect/>
          </a:stretch>
        </p:blipFill>
        <p:spPr>
          <a:xfrm>
            <a:off x="457201" y="4552951"/>
            <a:ext cx="990599" cy="4029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 id="2147483664" r:id="rId12"/>
    <p:sldLayoutId id="2147483665" r:id="rId13"/>
    <p:sldLayoutId id="2147483666"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hyperlink" Target="http://blogs.msdn.com/cbiyikoglu/" TargetMode="Externa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1.png"/><Relationship Id="rId5" Type="http://schemas.openxmlformats.org/officeDocument/2006/relationships/hyperlink" Target="http://technet.microsoft.com/en-au" TargetMode="External"/><Relationship Id="rId10" Type="http://schemas.openxmlformats.org/officeDocument/2006/relationships/image" Target="../media/image2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lowchart: Magnetic Disk 56"/>
          <p:cNvSpPr/>
          <p:nvPr/>
        </p:nvSpPr>
        <p:spPr>
          <a:xfrm>
            <a:off x="6034678" y="1573833"/>
            <a:ext cx="2842435" cy="147177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 name="Title 1"/>
          <p:cNvSpPr>
            <a:spLocks noGrp="1"/>
          </p:cNvSpPr>
          <p:nvPr>
            <p:ph type="title"/>
          </p:nvPr>
        </p:nvSpPr>
        <p:spPr/>
        <p:txBody>
          <a:bodyPr>
            <a:normAutofit/>
          </a:bodyPr>
          <a:lstStyle/>
          <a:p>
            <a:r>
              <a:rPr lang="en-US" dirty="0" smtClean="0"/>
              <a:t>Atomic Units</a:t>
            </a:r>
            <a:endParaRPr lang="en-US" dirty="0"/>
          </a:p>
        </p:txBody>
      </p:sp>
      <p:sp>
        <p:nvSpPr>
          <p:cNvPr id="46" name="TextBox 45"/>
          <p:cNvSpPr txBox="1"/>
          <p:nvPr/>
        </p:nvSpPr>
        <p:spPr>
          <a:xfrm>
            <a:off x="6381607" y="1738398"/>
            <a:ext cx="2172266" cy="161583"/>
          </a:xfrm>
          <a:prstGeom prst="rect">
            <a:avLst/>
          </a:prstGeom>
          <a:noFill/>
        </p:spPr>
        <p:txBody>
          <a:bodyPr wrap="square" lIns="0" tIns="0" rIns="0" bIns="0" rtlCol="0">
            <a:spAutoFit/>
          </a:bodyPr>
          <a:lstStyle/>
          <a:p>
            <a:pPr algn="ctr"/>
            <a:r>
              <a:rPr lang="en-US" sz="1050" dirty="0">
                <a:solidFill>
                  <a:srgbClr val="FFFFFF"/>
                </a:solidFill>
              </a:rPr>
              <a:t>m</a:t>
            </a:r>
            <a:r>
              <a:rPr lang="en-US" sz="1050" dirty="0" smtClean="0">
                <a:solidFill>
                  <a:srgbClr val="FFFFFF"/>
                </a:solidFill>
              </a:rPr>
              <a:t>ember: Range [1000, 2000)</a:t>
            </a:r>
          </a:p>
        </p:txBody>
      </p:sp>
      <p:sp>
        <p:nvSpPr>
          <p:cNvPr id="47" name="Rectangle 46"/>
          <p:cNvSpPr/>
          <p:nvPr/>
        </p:nvSpPr>
        <p:spPr bwMode="auto">
          <a:xfrm>
            <a:off x="6214768" y="22728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48" name="TextBox 47"/>
          <p:cNvSpPr txBox="1"/>
          <p:nvPr/>
        </p:nvSpPr>
        <p:spPr>
          <a:xfrm>
            <a:off x="6326206" y="2272898"/>
            <a:ext cx="342989"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PK=5</a:t>
            </a:r>
          </a:p>
        </p:txBody>
      </p:sp>
      <p:sp>
        <p:nvSpPr>
          <p:cNvPr id="49" name="Rectangle 48"/>
          <p:cNvSpPr/>
          <p:nvPr/>
        </p:nvSpPr>
        <p:spPr bwMode="auto">
          <a:xfrm>
            <a:off x="7072241" y="22728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50" name="Rectangle 49"/>
          <p:cNvSpPr/>
          <p:nvPr/>
        </p:nvSpPr>
        <p:spPr bwMode="auto">
          <a:xfrm>
            <a:off x="7872550" y="22728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51" name="TextBox 50"/>
          <p:cNvSpPr txBox="1"/>
          <p:nvPr/>
        </p:nvSpPr>
        <p:spPr>
          <a:xfrm>
            <a:off x="7072241" y="2272898"/>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PK=25</a:t>
            </a:r>
          </a:p>
        </p:txBody>
      </p:sp>
      <p:sp>
        <p:nvSpPr>
          <p:cNvPr id="52" name="TextBox 51"/>
          <p:cNvSpPr txBox="1"/>
          <p:nvPr/>
        </p:nvSpPr>
        <p:spPr>
          <a:xfrm>
            <a:off x="7872550" y="2272898"/>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PK=35</a:t>
            </a:r>
          </a:p>
        </p:txBody>
      </p:sp>
      <p:sp>
        <p:nvSpPr>
          <p:cNvPr id="58" name="Rectangle 57"/>
          <p:cNvSpPr/>
          <p:nvPr/>
        </p:nvSpPr>
        <p:spPr bwMode="auto">
          <a:xfrm>
            <a:off x="6367168" y="23871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59" name="TextBox 58"/>
          <p:cNvSpPr txBox="1"/>
          <p:nvPr/>
        </p:nvSpPr>
        <p:spPr>
          <a:xfrm>
            <a:off x="6478605" y="2387198"/>
            <a:ext cx="342989"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PK=5</a:t>
            </a:r>
          </a:p>
        </p:txBody>
      </p:sp>
      <p:sp>
        <p:nvSpPr>
          <p:cNvPr id="60" name="Rectangle 59"/>
          <p:cNvSpPr/>
          <p:nvPr/>
        </p:nvSpPr>
        <p:spPr bwMode="auto">
          <a:xfrm>
            <a:off x="7224641" y="23871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61" name="Rectangle 60"/>
          <p:cNvSpPr/>
          <p:nvPr/>
        </p:nvSpPr>
        <p:spPr bwMode="auto">
          <a:xfrm>
            <a:off x="8024950" y="23871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62" name="TextBox 61"/>
          <p:cNvSpPr txBox="1"/>
          <p:nvPr/>
        </p:nvSpPr>
        <p:spPr>
          <a:xfrm>
            <a:off x="7224641" y="2387198"/>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PK=25</a:t>
            </a:r>
          </a:p>
        </p:txBody>
      </p:sp>
      <p:sp>
        <p:nvSpPr>
          <p:cNvPr id="63" name="TextBox 62"/>
          <p:cNvSpPr txBox="1"/>
          <p:nvPr/>
        </p:nvSpPr>
        <p:spPr>
          <a:xfrm>
            <a:off x="8024950" y="2387198"/>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PK=35</a:t>
            </a:r>
          </a:p>
        </p:txBody>
      </p:sp>
      <p:sp>
        <p:nvSpPr>
          <p:cNvPr id="64" name="Rectangle 63"/>
          <p:cNvSpPr/>
          <p:nvPr/>
        </p:nvSpPr>
        <p:spPr bwMode="auto">
          <a:xfrm>
            <a:off x="6519568" y="25014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65" name="TextBox 64"/>
          <p:cNvSpPr txBox="1"/>
          <p:nvPr/>
        </p:nvSpPr>
        <p:spPr>
          <a:xfrm>
            <a:off x="6631006" y="2501498"/>
            <a:ext cx="342989"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PK=1005</a:t>
            </a:r>
          </a:p>
        </p:txBody>
      </p:sp>
      <p:sp>
        <p:nvSpPr>
          <p:cNvPr id="66" name="Rectangle 65"/>
          <p:cNvSpPr/>
          <p:nvPr/>
        </p:nvSpPr>
        <p:spPr bwMode="auto">
          <a:xfrm>
            <a:off x="7377041" y="25014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67" name="Rectangle 66"/>
          <p:cNvSpPr/>
          <p:nvPr/>
        </p:nvSpPr>
        <p:spPr bwMode="auto">
          <a:xfrm>
            <a:off x="8177350" y="2501497"/>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68" name="TextBox 67"/>
          <p:cNvSpPr txBox="1"/>
          <p:nvPr/>
        </p:nvSpPr>
        <p:spPr>
          <a:xfrm>
            <a:off x="7377041" y="2501498"/>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PK=1025</a:t>
            </a:r>
          </a:p>
        </p:txBody>
      </p:sp>
      <p:sp>
        <p:nvSpPr>
          <p:cNvPr id="69" name="TextBox 68"/>
          <p:cNvSpPr txBox="1"/>
          <p:nvPr/>
        </p:nvSpPr>
        <p:spPr>
          <a:xfrm>
            <a:off x="8177350" y="2501498"/>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PK=1035</a:t>
            </a:r>
          </a:p>
        </p:txBody>
      </p:sp>
      <p:sp>
        <p:nvSpPr>
          <p:cNvPr id="44" name="TextBox 43"/>
          <p:cNvSpPr txBox="1"/>
          <p:nvPr/>
        </p:nvSpPr>
        <p:spPr>
          <a:xfrm>
            <a:off x="6617085" y="3363838"/>
            <a:ext cx="1385251" cy="369332"/>
          </a:xfrm>
          <a:prstGeom prst="rect">
            <a:avLst/>
          </a:prstGeom>
          <a:noFill/>
        </p:spPr>
        <p:txBody>
          <a:bodyPr wrap="none" rtlCol="0">
            <a:spAutoFit/>
          </a:bodyPr>
          <a:lstStyle/>
          <a:p>
            <a:r>
              <a:rPr lang="en-US" dirty="0" smtClean="0">
                <a:solidFill>
                  <a:schemeClr val="bg1"/>
                </a:solidFill>
              </a:rPr>
              <a:t>Atomic Units</a:t>
            </a:r>
            <a:endParaRPr lang="en-US" dirty="0">
              <a:solidFill>
                <a:schemeClr val="bg1"/>
              </a:solidFill>
            </a:endParaRPr>
          </a:p>
        </p:txBody>
      </p:sp>
      <p:cxnSp>
        <p:nvCxnSpPr>
          <p:cNvPr id="45" name="Straight Arrow Connector 44"/>
          <p:cNvCxnSpPr>
            <a:stCxn id="44" idx="0"/>
            <a:endCxn id="64" idx="2"/>
          </p:cNvCxnSpPr>
          <p:nvPr/>
        </p:nvCxnSpPr>
        <p:spPr>
          <a:xfrm flipH="1" flipV="1">
            <a:off x="6813746" y="2831135"/>
            <a:ext cx="495965" cy="532703"/>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a:xfrm>
            <a:off x="275712" y="1973885"/>
            <a:ext cx="5147733" cy="857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4" name="Flowchart: Magnetic Disk 53"/>
          <p:cNvSpPr/>
          <p:nvPr/>
        </p:nvSpPr>
        <p:spPr>
          <a:xfrm>
            <a:off x="470445" y="1745285"/>
            <a:ext cx="838200"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t>SalesDB</a:t>
            </a:r>
            <a:endParaRPr lang="en-US" sz="1400" dirty="0"/>
          </a:p>
        </p:txBody>
      </p:sp>
      <p:sp>
        <p:nvSpPr>
          <p:cNvPr id="55" name="Rectangle 54"/>
          <p:cNvSpPr/>
          <p:nvPr/>
        </p:nvSpPr>
        <p:spPr>
          <a:xfrm>
            <a:off x="1461046" y="2145335"/>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CustomerFederationeration</a:t>
            </a:r>
            <a:endParaRPr lang="en-US" sz="1400" dirty="0"/>
          </a:p>
        </p:txBody>
      </p:sp>
      <p:sp>
        <p:nvSpPr>
          <p:cNvPr id="56" name="Rectangle 55"/>
          <p:cNvSpPr/>
          <p:nvPr/>
        </p:nvSpPr>
        <p:spPr>
          <a:xfrm>
            <a:off x="1613446" y="2202485"/>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CustomerFederationeration</a:t>
            </a:r>
            <a:endParaRPr lang="en-US" sz="1400" dirty="0"/>
          </a:p>
        </p:txBody>
      </p:sp>
      <p:sp>
        <p:nvSpPr>
          <p:cNvPr id="71" name="Rectangle 70"/>
          <p:cNvSpPr/>
          <p:nvPr/>
        </p:nvSpPr>
        <p:spPr>
          <a:xfrm>
            <a:off x="1765846" y="2259635"/>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a:t>
            </a:r>
            <a:endParaRPr lang="en-US" sz="1400" dirty="0"/>
          </a:p>
        </p:txBody>
      </p:sp>
      <p:sp>
        <p:nvSpPr>
          <p:cNvPr id="72" name="Flowchart: Magnetic Disk 71"/>
          <p:cNvSpPr/>
          <p:nvPr/>
        </p:nvSpPr>
        <p:spPr>
          <a:xfrm>
            <a:off x="1842045" y="2302497"/>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3" name="Flowchart: Magnetic Disk 72"/>
          <p:cNvSpPr/>
          <p:nvPr/>
        </p:nvSpPr>
        <p:spPr>
          <a:xfrm>
            <a:off x="2108745" y="2307260"/>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4" name="Flowchart: Magnetic Disk 73"/>
          <p:cNvSpPr/>
          <p:nvPr/>
        </p:nvSpPr>
        <p:spPr>
          <a:xfrm>
            <a:off x="4585245" y="2302497"/>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5" name="Flowchart: Magnetic Disk 74"/>
          <p:cNvSpPr/>
          <p:nvPr/>
        </p:nvSpPr>
        <p:spPr>
          <a:xfrm>
            <a:off x="4890046" y="2302497"/>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76" name="Straight Connector 75"/>
          <p:cNvCxnSpPr/>
          <p:nvPr/>
        </p:nvCxnSpPr>
        <p:spPr>
          <a:xfrm>
            <a:off x="2375445" y="2407272"/>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4356645" y="2408860"/>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4051847" y="3174036"/>
            <a:ext cx="1973617" cy="307777"/>
          </a:xfrm>
          <a:prstGeom prst="rect">
            <a:avLst/>
          </a:prstGeom>
          <a:noFill/>
        </p:spPr>
        <p:txBody>
          <a:bodyPr wrap="none" rtlCol="0">
            <a:spAutoFit/>
          </a:bodyPr>
          <a:lstStyle/>
          <a:p>
            <a:r>
              <a:rPr lang="en-US" sz="1400" dirty="0" smtClean="0">
                <a:solidFill>
                  <a:schemeClr val="bg1"/>
                </a:solidFill>
                <a:latin typeface="Consolas" pitchFamily="49" charset="0"/>
                <a:cs typeface="Consolas" pitchFamily="49" charset="0"/>
              </a:rPr>
              <a:t>Federation Members</a:t>
            </a:r>
            <a:endParaRPr lang="en-US" sz="1400" dirty="0">
              <a:solidFill>
                <a:schemeClr val="bg1"/>
              </a:solidFill>
              <a:latin typeface="Consolas" pitchFamily="49" charset="0"/>
              <a:cs typeface="Consolas" pitchFamily="49" charset="0"/>
            </a:endParaRPr>
          </a:p>
        </p:txBody>
      </p:sp>
      <p:cxnSp>
        <p:nvCxnSpPr>
          <p:cNvPr id="79" name="Straight Arrow Connector 78"/>
          <p:cNvCxnSpPr>
            <a:stCxn id="78" idx="0"/>
            <a:endCxn id="74" idx="3"/>
          </p:cNvCxnSpPr>
          <p:nvPr/>
        </p:nvCxnSpPr>
        <p:spPr>
          <a:xfrm flipH="1" flipV="1">
            <a:off x="4699545" y="2502522"/>
            <a:ext cx="339111" cy="67151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398540" y="3046241"/>
            <a:ext cx="1675459" cy="307777"/>
          </a:xfrm>
          <a:prstGeom prst="rect">
            <a:avLst/>
          </a:prstGeom>
          <a:noFill/>
        </p:spPr>
        <p:txBody>
          <a:bodyPr wrap="none" rtlCol="0">
            <a:spAutoFit/>
          </a:bodyPr>
          <a:lstStyle/>
          <a:p>
            <a:r>
              <a:rPr lang="en-US" sz="1400" dirty="0" smtClean="0">
                <a:solidFill>
                  <a:schemeClr val="bg1"/>
                </a:solidFill>
                <a:latin typeface="Consolas" pitchFamily="49" charset="0"/>
                <a:cs typeface="Consolas" pitchFamily="49" charset="0"/>
              </a:rPr>
              <a:t>Federation Root</a:t>
            </a:r>
            <a:endParaRPr lang="en-US" sz="1400" dirty="0">
              <a:solidFill>
                <a:schemeClr val="bg1"/>
              </a:solidFill>
              <a:latin typeface="Consolas" pitchFamily="49" charset="0"/>
              <a:cs typeface="Consolas" pitchFamily="49" charset="0"/>
            </a:endParaRPr>
          </a:p>
        </p:txBody>
      </p:sp>
      <p:cxnSp>
        <p:nvCxnSpPr>
          <p:cNvPr id="81" name="Straight Arrow Connector 80"/>
          <p:cNvCxnSpPr>
            <a:endCxn id="54" idx="3"/>
          </p:cNvCxnSpPr>
          <p:nvPr/>
        </p:nvCxnSpPr>
        <p:spPr>
          <a:xfrm flipH="1" flipV="1">
            <a:off x="889545" y="2373934"/>
            <a:ext cx="800100" cy="672305"/>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3175545" y="1606787"/>
            <a:ext cx="1277914" cy="307777"/>
          </a:xfrm>
          <a:prstGeom prst="rect">
            <a:avLst/>
          </a:prstGeom>
          <a:noFill/>
        </p:spPr>
        <p:txBody>
          <a:bodyPr wrap="none" rtlCol="0">
            <a:spAutoFit/>
          </a:bodyPr>
          <a:lstStyle/>
          <a:p>
            <a:r>
              <a:rPr lang="en-US" sz="1400" dirty="0">
                <a:solidFill>
                  <a:schemeClr val="bg1"/>
                </a:solidFill>
                <a:latin typeface="Consolas" pitchFamily="49" charset="0"/>
                <a:cs typeface="Consolas" pitchFamily="49" charset="0"/>
              </a:rPr>
              <a:t>F</a:t>
            </a:r>
            <a:r>
              <a:rPr lang="en-US" sz="1400" dirty="0" smtClean="0">
                <a:solidFill>
                  <a:schemeClr val="bg1"/>
                </a:solidFill>
                <a:latin typeface="Consolas" pitchFamily="49" charset="0"/>
                <a:cs typeface="Consolas" pitchFamily="49" charset="0"/>
              </a:rPr>
              <a:t>ederations</a:t>
            </a:r>
            <a:endParaRPr lang="en-US" sz="1400" dirty="0">
              <a:solidFill>
                <a:schemeClr val="bg1"/>
              </a:solidFill>
              <a:latin typeface="Consolas" pitchFamily="49" charset="0"/>
              <a:cs typeface="Consolas" pitchFamily="49" charset="0"/>
            </a:endParaRPr>
          </a:p>
        </p:txBody>
      </p:sp>
      <p:cxnSp>
        <p:nvCxnSpPr>
          <p:cNvPr id="83" name="Straight Arrow Connector 82"/>
          <p:cNvCxnSpPr>
            <a:stCxn id="82" idx="2"/>
            <a:endCxn id="56" idx="0"/>
          </p:cNvCxnSpPr>
          <p:nvPr/>
        </p:nvCxnSpPr>
        <p:spPr>
          <a:xfrm flipH="1">
            <a:off x="3327946" y="1914564"/>
            <a:ext cx="486556" cy="287921"/>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78" idx="0"/>
            <a:endCxn id="72" idx="3"/>
          </p:cNvCxnSpPr>
          <p:nvPr/>
        </p:nvCxnSpPr>
        <p:spPr>
          <a:xfrm flipH="1" flipV="1">
            <a:off x="1956345" y="2502522"/>
            <a:ext cx="3082311" cy="67151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V="1">
            <a:off x="5194846" y="1572096"/>
            <a:ext cx="800100" cy="72626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5194846" y="2537156"/>
            <a:ext cx="876300" cy="53987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5068460" y="645468"/>
            <a:ext cx="2747034" cy="369332"/>
          </a:xfrm>
          <a:prstGeom prst="rect">
            <a:avLst/>
          </a:prstGeom>
          <a:noFill/>
        </p:spPr>
        <p:txBody>
          <a:bodyPr wrap="none" rtlCol="0">
            <a:spAutoFit/>
          </a:bodyPr>
          <a:lstStyle/>
          <a:p>
            <a:r>
              <a:rPr lang="en-US" dirty="0" smtClean="0">
                <a:solidFill>
                  <a:schemeClr val="bg1"/>
                </a:solidFill>
              </a:rPr>
              <a:t>Federation Distribution Key</a:t>
            </a:r>
            <a:endParaRPr lang="en-US" dirty="0">
              <a:solidFill>
                <a:schemeClr val="bg1"/>
              </a:solidFill>
            </a:endParaRPr>
          </a:p>
        </p:txBody>
      </p:sp>
      <p:cxnSp>
        <p:nvCxnSpPr>
          <p:cNvPr id="87" name="Straight Arrow Connector 86"/>
          <p:cNvCxnSpPr>
            <a:stCxn id="70" idx="2"/>
            <a:endCxn id="65" idx="0"/>
          </p:cNvCxnSpPr>
          <p:nvPr/>
        </p:nvCxnSpPr>
        <p:spPr>
          <a:xfrm>
            <a:off x="6441977" y="1014800"/>
            <a:ext cx="360524" cy="148669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004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fade">
                                      <p:cBhvr>
                                        <p:cTn id="38" dur="500"/>
                                        <p:tgtEl>
                                          <p:spTgt spid="6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500"/>
                                        <p:tgtEl>
                                          <p:spTgt spid="6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500"/>
                                        <p:tgtEl>
                                          <p:spTgt spid="63"/>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fade">
                                      <p:cBhvr>
                                        <p:cTn id="48" dur="500"/>
                                        <p:tgtEl>
                                          <p:spTgt spid="6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fade">
                                      <p:cBhvr>
                                        <p:cTn id="51" dur="500"/>
                                        <p:tgtEl>
                                          <p:spTgt spid="6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500"/>
                                        <p:tgtEl>
                                          <p:spTgt spid="6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fade">
                                      <p:cBhvr>
                                        <p:cTn id="57" dur="500"/>
                                        <p:tgtEl>
                                          <p:spTgt spid="6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fade">
                                      <p:cBhvr>
                                        <p:cTn id="60" dur="500"/>
                                        <p:tgtEl>
                                          <p:spTgt spid="6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8" grpId="0"/>
      <p:bldP spid="49" grpId="0" animBg="1"/>
      <p:bldP spid="50" grpId="0" animBg="1"/>
      <p:bldP spid="51" grpId="0"/>
      <p:bldP spid="52" grpId="0"/>
      <p:bldP spid="58" grpId="0" animBg="1"/>
      <p:bldP spid="59" grpId="0"/>
      <p:bldP spid="60" grpId="0" animBg="1"/>
      <p:bldP spid="61" grpId="0" animBg="1"/>
      <p:bldP spid="62" grpId="0"/>
      <p:bldP spid="63" grpId="0"/>
      <p:bldP spid="64" grpId="0" animBg="1"/>
      <p:bldP spid="65" grpId="0"/>
      <p:bldP spid="66" grpId="0" animBg="1"/>
      <p:bldP spid="67" grpId="0" animBg="1"/>
      <p:bldP spid="68"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6056" y="249492"/>
            <a:ext cx="3610744" cy="857250"/>
          </a:xfrm>
        </p:spPr>
        <p:txBody>
          <a:bodyPr>
            <a:normAutofit/>
          </a:bodyPr>
          <a:lstStyle/>
          <a:p>
            <a:r>
              <a:rPr lang="en-US" dirty="0" smtClean="0"/>
              <a:t>Another View</a:t>
            </a:r>
            <a:endParaRPr lang="en-US" dirty="0"/>
          </a:p>
        </p:txBody>
      </p:sp>
      <p:sp>
        <p:nvSpPr>
          <p:cNvPr id="54" name="Flowchart: Magnetic Disk 53"/>
          <p:cNvSpPr/>
          <p:nvPr/>
        </p:nvSpPr>
        <p:spPr>
          <a:xfrm>
            <a:off x="1772662" y="437803"/>
            <a:ext cx="1454254"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t>SalesDB</a:t>
            </a:r>
            <a:endParaRPr lang="en-US" sz="1400" dirty="0"/>
          </a:p>
        </p:txBody>
      </p:sp>
      <p:sp>
        <p:nvSpPr>
          <p:cNvPr id="82" name="TextBox 81"/>
          <p:cNvSpPr txBox="1"/>
          <p:nvPr/>
        </p:nvSpPr>
        <p:spPr>
          <a:xfrm>
            <a:off x="3238719" y="358567"/>
            <a:ext cx="1877437" cy="707886"/>
          </a:xfrm>
          <a:prstGeom prst="rect">
            <a:avLst/>
          </a:prstGeom>
          <a:noFill/>
        </p:spPr>
        <p:txBody>
          <a:bodyPr wrap="none" rtlCol="0">
            <a:spAutoFit/>
          </a:bodyPr>
          <a:lstStyle/>
          <a:p>
            <a:r>
              <a:rPr lang="en-US" sz="2000" dirty="0" smtClean="0">
                <a:solidFill>
                  <a:schemeClr val="bg1"/>
                </a:solidFill>
                <a:latin typeface="Consolas" pitchFamily="49" charset="0"/>
                <a:cs typeface="Consolas" pitchFamily="49" charset="0"/>
              </a:rPr>
              <a:t>A Federation</a:t>
            </a:r>
          </a:p>
          <a:p>
            <a:r>
              <a:rPr lang="en-US" sz="2000" dirty="0" smtClean="0">
                <a:solidFill>
                  <a:schemeClr val="bg1"/>
                </a:solidFill>
                <a:latin typeface="Consolas" pitchFamily="49" charset="0"/>
                <a:cs typeface="Consolas" pitchFamily="49" charset="0"/>
              </a:rPr>
              <a:t>Root</a:t>
            </a:r>
            <a:endParaRPr lang="en-US" sz="2000" dirty="0">
              <a:solidFill>
                <a:schemeClr val="bg1"/>
              </a:solidFill>
              <a:latin typeface="Consolas" pitchFamily="49" charset="0"/>
              <a:cs typeface="Consolas" pitchFamily="49" charset="0"/>
            </a:endParaRPr>
          </a:p>
        </p:txBody>
      </p:sp>
      <p:grpSp>
        <p:nvGrpSpPr>
          <p:cNvPr id="3" name="Group 2"/>
          <p:cNvGrpSpPr/>
          <p:nvPr/>
        </p:nvGrpSpPr>
        <p:grpSpPr>
          <a:xfrm>
            <a:off x="1997063" y="2039119"/>
            <a:ext cx="1241656" cy="933450"/>
            <a:chOff x="1899320" y="2390095"/>
            <a:chExt cx="1241656" cy="933450"/>
          </a:xfrm>
        </p:grpSpPr>
        <p:sp>
          <p:nvSpPr>
            <p:cNvPr id="70" name="Flowchart: Magnetic Disk 69"/>
            <p:cNvSpPr/>
            <p:nvPr/>
          </p:nvSpPr>
          <p:spPr>
            <a:xfrm>
              <a:off x="1899320" y="2390095"/>
              <a:ext cx="936856"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87" name="Flowchart: Magnetic Disk 86"/>
            <p:cNvSpPr/>
            <p:nvPr/>
          </p:nvSpPr>
          <p:spPr>
            <a:xfrm>
              <a:off x="2051720" y="2542495"/>
              <a:ext cx="936856"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88" name="Flowchart: Magnetic Disk 87"/>
            <p:cNvSpPr/>
            <p:nvPr/>
          </p:nvSpPr>
          <p:spPr>
            <a:xfrm>
              <a:off x="2204120" y="2694895"/>
              <a:ext cx="936856"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grpSp>
      <p:cxnSp>
        <p:nvCxnSpPr>
          <p:cNvPr id="89" name="Straight Arrow Connector 88"/>
          <p:cNvCxnSpPr>
            <a:stCxn id="54" idx="3"/>
          </p:cNvCxnSpPr>
          <p:nvPr/>
        </p:nvCxnSpPr>
        <p:spPr>
          <a:xfrm>
            <a:off x="2499789" y="1066453"/>
            <a:ext cx="0" cy="30745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3360667" y="2460663"/>
            <a:ext cx="5545108" cy="400110"/>
          </a:xfrm>
          <a:prstGeom prst="rect">
            <a:avLst/>
          </a:prstGeom>
          <a:noFill/>
        </p:spPr>
        <p:txBody>
          <a:bodyPr wrap="none" rtlCol="0">
            <a:spAutoFit/>
          </a:bodyPr>
          <a:lstStyle/>
          <a:p>
            <a:r>
              <a:rPr lang="en-US" sz="2000" dirty="0" smtClean="0">
                <a:solidFill>
                  <a:schemeClr val="bg1"/>
                </a:solidFill>
                <a:latin typeface="Consolas" pitchFamily="49" charset="0"/>
                <a:cs typeface="Consolas" pitchFamily="49" charset="0"/>
              </a:rPr>
              <a:t>Which may have many Federation Members</a:t>
            </a:r>
          </a:p>
        </p:txBody>
      </p:sp>
      <p:sp>
        <p:nvSpPr>
          <p:cNvPr id="91" name="Flowchart: Magnetic Disk 90"/>
          <p:cNvSpPr/>
          <p:nvPr/>
        </p:nvSpPr>
        <p:spPr>
          <a:xfrm>
            <a:off x="1122898" y="3238887"/>
            <a:ext cx="2842435" cy="1471778"/>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2" name="TextBox 91"/>
          <p:cNvSpPr txBox="1"/>
          <p:nvPr/>
        </p:nvSpPr>
        <p:spPr>
          <a:xfrm>
            <a:off x="1469827" y="3403452"/>
            <a:ext cx="2172266" cy="161583"/>
          </a:xfrm>
          <a:prstGeom prst="rect">
            <a:avLst/>
          </a:prstGeom>
          <a:noFill/>
        </p:spPr>
        <p:txBody>
          <a:bodyPr wrap="square" lIns="0" tIns="0" rIns="0" bIns="0" rtlCol="0">
            <a:spAutoFit/>
          </a:bodyPr>
          <a:lstStyle/>
          <a:p>
            <a:pPr algn="ctr"/>
            <a:r>
              <a:rPr lang="en-US" sz="1050" dirty="0">
                <a:solidFill>
                  <a:srgbClr val="FFFFFF"/>
                </a:solidFill>
              </a:rPr>
              <a:t>m</a:t>
            </a:r>
            <a:r>
              <a:rPr lang="en-US" sz="1050" dirty="0" smtClean="0">
                <a:solidFill>
                  <a:srgbClr val="FFFFFF"/>
                </a:solidFill>
              </a:rPr>
              <a:t>ember: Range [1000, 2000)</a:t>
            </a:r>
          </a:p>
        </p:txBody>
      </p:sp>
      <p:sp>
        <p:nvSpPr>
          <p:cNvPr id="93" name="Rectangle 92"/>
          <p:cNvSpPr/>
          <p:nvPr/>
        </p:nvSpPr>
        <p:spPr bwMode="auto">
          <a:xfrm>
            <a:off x="1302988" y="39379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94" name="TextBox 93"/>
          <p:cNvSpPr txBox="1"/>
          <p:nvPr/>
        </p:nvSpPr>
        <p:spPr>
          <a:xfrm>
            <a:off x="1414426" y="3937952"/>
            <a:ext cx="342989"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PK=5</a:t>
            </a:r>
          </a:p>
        </p:txBody>
      </p:sp>
      <p:sp>
        <p:nvSpPr>
          <p:cNvPr id="95" name="Rectangle 94"/>
          <p:cNvSpPr/>
          <p:nvPr/>
        </p:nvSpPr>
        <p:spPr bwMode="auto">
          <a:xfrm>
            <a:off x="2160461" y="39379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96" name="Rectangle 95"/>
          <p:cNvSpPr/>
          <p:nvPr/>
        </p:nvSpPr>
        <p:spPr bwMode="auto">
          <a:xfrm>
            <a:off x="2960770" y="39379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97" name="TextBox 96"/>
          <p:cNvSpPr txBox="1"/>
          <p:nvPr/>
        </p:nvSpPr>
        <p:spPr>
          <a:xfrm>
            <a:off x="2160461" y="3937952"/>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PK=25</a:t>
            </a:r>
          </a:p>
        </p:txBody>
      </p:sp>
      <p:sp>
        <p:nvSpPr>
          <p:cNvPr id="98" name="TextBox 97"/>
          <p:cNvSpPr txBox="1"/>
          <p:nvPr/>
        </p:nvSpPr>
        <p:spPr>
          <a:xfrm>
            <a:off x="2960770" y="3937952"/>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PK=35</a:t>
            </a:r>
          </a:p>
        </p:txBody>
      </p:sp>
      <p:sp>
        <p:nvSpPr>
          <p:cNvPr id="99" name="Rectangle 98"/>
          <p:cNvSpPr/>
          <p:nvPr/>
        </p:nvSpPr>
        <p:spPr bwMode="auto">
          <a:xfrm>
            <a:off x="1455388" y="40522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100" name="TextBox 99"/>
          <p:cNvSpPr txBox="1"/>
          <p:nvPr/>
        </p:nvSpPr>
        <p:spPr>
          <a:xfrm>
            <a:off x="1566825" y="4052252"/>
            <a:ext cx="342989"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PK=5</a:t>
            </a:r>
          </a:p>
        </p:txBody>
      </p:sp>
      <p:sp>
        <p:nvSpPr>
          <p:cNvPr id="101" name="Rectangle 100"/>
          <p:cNvSpPr/>
          <p:nvPr/>
        </p:nvSpPr>
        <p:spPr bwMode="auto">
          <a:xfrm>
            <a:off x="2312861" y="40522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102" name="Rectangle 101"/>
          <p:cNvSpPr/>
          <p:nvPr/>
        </p:nvSpPr>
        <p:spPr bwMode="auto">
          <a:xfrm>
            <a:off x="3113170" y="40522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103" name="TextBox 102"/>
          <p:cNvSpPr txBox="1"/>
          <p:nvPr/>
        </p:nvSpPr>
        <p:spPr>
          <a:xfrm>
            <a:off x="2312861" y="4052252"/>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PK=25</a:t>
            </a:r>
          </a:p>
        </p:txBody>
      </p:sp>
      <p:sp>
        <p:nvSpPr>
          <p:cNvPr id="104" name="TextBox 103"/>
          <p:cNvSpPr txBox="1"/>
          <p:nvPr/>
        </p:nvSpPr>
        <p:spPr>
          <a:xfrm>
            <a:off x="3113170" y="4052252"/>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PK=35</a:t>
            </a:r>
          </a:p>
        </p:txBody>
      </p:sp>
      <p:sp>
        <p:nvSpPr>
          <p:cNvPr id="105" name="Rectangle 104"/>
          <p:cNvSpPr/>
          <p:nvPr/>
        </p:nvSpPr>
        <p:spPr bwMode="auto">
          <a:xfrm>
            <a:off x="1607788" y="41665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106" name="TextBox 105"/>
          <p:cNvSpPr txBox="1"/>
          <p:nvPr/>
        </p:nvSpPr>
        <p:spPr>
          <a:xfrm>
            <a:off x="1719226" y="4166552"/>
            <a:ext cx="342989"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PK=1005</a:t>
            </a:r>
          </a:p>
        </p:txBody>
      </p:sp>
      <p:sp>
        <p:nvSpPr>
          <p:cNvPr id="107" name="Rectangle 106"/>
          <p:cNvSpPr/>
          <p:nvPr/>
        </p:nvSpPr>
        <p:spPr bwMode="auto">
          <a:xfrm>
            <a:off x="2465261" y="41665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108" name="Rectangle 107"/>
          <p:cNvSpPr/>
          <p:nvPr/>
        </p:nvSpPr>
        <p:spPr bwMode="auto">
          <a:xfrm>
            <a:off x="3265570" y="4166551"/>
            <a:ext cx="588356" cy="329638"/>
          </a:xfrm>
          <a:prstGeom prst="rect">
            <a:avLst/>
          </a:prstGeom>
          <a:solidFill>
            <a:srgbClr val="00B050"/>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600" dirty="0" smtClean="0">
              <a:solidFill>
                <a:srgbClr val="FFFFFF"/>
              </a:solidFill>
            </a:endParaRPr>
          </a:p>
        </p:txBody>
      </p:sp>
      <p:sp>
        <p:nvSpPr>
          <p:cNvPr id="109" name="TextBox 108"/>
          <p:cNvSpPr txBox="1"/>
          <p:nvPr/>
        </p:nvSpPr>
        <p:spPr>
          <a:xfrm>
            <a:off x="2465261" y="4166552"/>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PK=1025</a:t>
            </a:r>
          </a:p>
        </p:txBody>
      </p:sp>
      <p:sp>
        <p:nvSpPr>
          <p:cNvPr id="110" name="TextBox 109"/>
          <p:cNvSpPr txBox="1"/>
          <p:nvPr/>
        </p:nvSpPr>
        <p:spPr>
          <a:xfrm>
            <a:off x="3265570" y="4166552"/>
            <a:ext cx="588356" cy="123111"/>
          </a:xfrm>
          <a:prstGeom prst="rect">
            <a:avLst/>
          </a:prstGeom>
          <a:noFill/>
        </p:spPr>
        <p:txBody>
          <a:bodyPr wrap="square" lIns="0" tIns="0" rIns="0" bIns="0" rtlCol="0">
            <a:spAutoFit/>
          </a:bodyPr>
          <a:lstStyle/>
          <a:p>
            <a:pPr algn="ctr"/>
            <a:r>
              <a:rPr lang="en-US" sz="400" b="1" dirty="0" smtClean="0">
                <a:solidFill>
                  <a:srgbClr val="FFFFFF"/>
                </a:solidFill>
              </a:rPr>
              <a:t>AU</a:t>
            </a:r>
            <a:r>
              <a:rPr lang="en-US" sz="400" dirty="0" smtClean="0">
                <a:solidFill>
                  <a:srgbClr val="FFFFFF"/>
                </a:solidFill>
              </a:rPr>
              <a:t/>
            </a:r>
            <a:br>
              <a:rPr lang="en-US" sz="400" dirty="0" smtClean="0">
                <a:solidFill>
                  <a:srgbClr val="FFFFFF"/>
                </a:solidFill>
              </a:rPr>
            </a:br>
            <a:r>
              <a:rPr lang="en-US" sz="400" dirty="0" smtClean="0">
                <a:solidFill>
                  <a:srgbClr val="FFFFFF"/>
                </a:solidFill>
              </a:rPr>
              <a:t>PK=1035</a:t>
            </a:r>
          </a:p>
        </p:txBody>
      </p:sp>
      <p:sp>
        <p:nvSpPr>
          <p:cNvPr id="113" name="TextBox 112"/>
          <p:cNvSpPr txBox="1"/>
          <p:nvPr/>
        </p:nvSpPr>
        <p:spPr>
          <a:xfrm>
            <a:off x="4211960" y="3832583"/>
            <a:ext cx="3852337" cy="400110"/>
          </a:xfrm>
          <a:prstGeom prst="rect">
            <a:avLst/>
          </a:prstGeom>
          <a:noFill/>
        </p:spPr>
        <p:txBody>
          <a:bodyPr wrap="none" rtlCol="0">
            <a:spAutoFit/>
          </a:bodyPr>
          <a:lstStyle/>
          <a:p>
            <a:r>
              <a:rPr lang="en-US" sz="2000" dirty="0" smtClean="0">
                <a:solidFill>
                  <a:schemeClr val="bg1"/>
                </a:solidFill>
                <a:latin typeface="Consolas" pitchFamily="49" charset="0"/>
                <a:cs typeface="Consolas" pitchFamily="49" charset="0"/>
              </a:rPr>
              <a:t>Which contain Atomic Units</a:t>
            </a:r>
            <a:endParaRPr lang="en-US" sz="2000" dirty="0">
              <a:solidFill>
                <a:schemeClr val="bg1"/>
              </a:solidFill>
              <a:latin typeface="Consolas" pitchFamily="49" charset="0"/>
              <a:cs typeface="Consolas" pitchFamily="49" charset="0"/>
            </a:endParaRPr>
          </a:p>
        </p:txBody>
      </p:sp>
      <p:grpSp>
        <p:nvGrpSpPr>
          <p:cNvPr id="19" name="Group 18"/>
          <p:cNvGrpSpPr/>
          <p:nvPr/>
        </p:nvGrpSpPr>
        <p:grpSpPr>
          <a:xfrm>
            <a:off x="827111" y="1373907"/>
            <a:ext cx="3570653" cy="357758"/>
            <a:chOff x="3050385" y="1059582"/>
            <a:chExt cx="3570653" cy="357758"/>
          </a:xfrm>
        </p:grpSpPr>
        <p:sp>
          <p:nvSpPr>
            <p:cNvPr id="114" name="Rectangle 113"/>
            <p:cNvSpPr/>
            <p:nvPr/>
          </p:nvSpPr>
          <p:spPr>
            <a:xfrm>
              <a:off x="3050385" y="105958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a:t>
              </a:r>
              <a:endParaRPr lang="en-US" sz="1400" dirty="0"/>
            </a:p>
          </p:txBody>
        </p:sp>
        <p:sp>
          <p:nvSpPr>
            <p:cNvPr id="115" name="Rectangle 114"/>
            <p:cNvSpPr/>
            <p:nvPr/>
          </p:nvSpPr>
          <p:spPr>
            <a:xfrm>
              <a:off x="3192038" y="1131590"/>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a:t>
              </a:r>
              <a:endParaRPr lang="en-US" sz="1400" dirty="0"/>
            </a:p>
          </p:txBody>
        </p:sp>
      </p:grpSp>
      <p:cxnSp>
        <p:nvCxnSpPr>
          <p:cNvPr id="116" name="Straight Arrow Connector 115"/>
          <p:cNvCxnSpPr/>
          <p:nvPr/>
        </p:nvCxnSpPr>
        <p:spPr>
          <a:xfrm>
            <a:off x="2497435" y="1731665"/>
            <a:ext cx="0" cy="307454"/>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4572000" y="1381775"/>
            <a:ext cx="4134465" cy="400110"/>
          </a:xfrm>
          <a:prstGeom prst="rect">
            <a:avLst/>
          </a:prstGeom>
          <a:noFill/>
        </p:spPr>
        <p:txBody>
          <a:bodyPr wrap="none" rtlCol="0">
            <a:spAutoFit/>
          </a:bodyPr>
          <a:lstStyle/>
          <a:p>
            <a:r>
              <a:rPr lang="en-US" sz="2000" dirty="0" smtClean="0">
                <a:solidFill>
                  <a:schemeClr val="bg1"/>
                </a:solidFill>
                <a:latin typeface="Consolas" pitchFamily="49" charset="0"/>
                <a:cs typeface="Consolas" pitchFamily="49" charset="0"/>
              </a:rPr>
              <a:t>Can contain many Federations</a:t>
            </a:r>
            <a:endParaRPr lang="en-US" sz="2000" dirty="0">
              <a:solidFill>
                <a:schemeClr val="bg1"/>
              </a:solidFill>
              <a:latin typeface="Consolas" pitchFamily="49" charset="0"/>
              <a:cs typeface="Consolas" pitchFamily="49" charset="0"/>
            </a:endParaRPr>
          </a:p>
        </p:txBody>
      </p:sp>
      <p:cxnSp>
        <p:nvCxnSpPr>
          <p:cNvPr id="38" name="Straight Connector 37"/>
          <p:cNvCxnSpPr>
            <a:endCxn id="88" idx="2"/>
          </p:cNvCxnSpPr>
          <p:nvPr/>
        </p:nvCxnSpPr>
        <p:spPr>
          <a:xfrm flipV="1">
            <a:off x="1122898" y="2658244"/>
            <a:ext cx="1178965" cy="745208"/>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endCxn id="88" idx="4"/>
          </p:cNvCxnSpPr>
          <p:nvPr/>
        </p:nvCxnSpPr>
        <p:spPr>
          <a:xfrm flipH="1" flipV="1">
            <a:off x="3238719" y="2658244"/>
            <a:ext cx="726614" cy="825999"/>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7232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fade">
                                      <p:cBhvr>
                                        <p:cTn id="10" dur="500"/>
                                        <p:tgtEl>
                                          <p:spTgt spid="9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6"/>
                                        </p:tgtEl>
                                        <p:attrNameLst>
                                          <p:attrName>style.visibility</p:attrName>
                                        </p:attrNameLst>
                                      </p:cBhvr>
                                      <p:to>
                                        <p:strVal val="visible"/>
                                      </p:to>
                                    </p:set>
                                    <p:animEffect transition="in" filter="fade">
                                      <p:cBhvr>
                                        <p:cTn id="16" dur="500"/>
                                        <p:tgtEl>
                                          <p:spTgt spid="9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500"/>
                                        <p:tgtEl>
                                          <p:spTgt spid="9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500"/>
                                        <p:tgtEl>
                                          <p:spTgt spid="9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2"/>
                                        </p:tgtEl>
                                        <p:attrNameLst>
                                          <p:attrName>style.visibility</p:attrName>
                                        </p:attrNameLst>
                                      </p:cBhvr>
                                      <p:to>
                                        <p:strVal val="visible"/>
                                      </p:to>
                                    </p:set>
                                    <p:animEffect transition="in" filter="fade">
                                      <p:cBhvr>
                                        <p:cTn id="25" dur="500"/>
                                        <p:tgtEl>
                                          <p:spTgt spid="92"/>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fade">
                                      <p:cBhvr>
                                        <p:cTn id="29" dur="500"/>
                                        <p:tgtEl>
                                          <p:spTgt spid="9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500"/>
                                        <p:tgtEl>
                                          <p:spTgt spid="10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1"/>
                                        </p:tgtEl>
                                        <p:attrNameLst>
                                          <p:attrName>style.visibility</p:attrName>
                                        </p:attrNameLst>
                                      </p:cBhvr>
                                      <p:to>
                                        <p:strVal val="visible"/>
                                      </p:to>
                                    </p:set>
                                    <p:animEffect transition="in" filter="fade">
                                      <p:cBhvr>
                                        <p:cTn id="35" dur="500"/>
                                        <p:tgtEl>
                                          <p:spTgt spid="10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fade">
                                      <p:cBhvr>
                                        <p:cTn id="38" dur="500"/>
                                        <p:tgtEl>
                                          <p:spTgt spid="10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3"/>
                                        </p:tgtEl>
                                        <p:attrNameLst>
                                          <p:attrName>style.visibility</p:attrName>
                                        </p:attrNameLst>
                                      </p:cBhvr>
                                      <p:to>
                                        <p:strVal val="visible"/>
                                      </p:to>
                                    </p:set>
                                    <p:animEffect transition="in" filter="fade">
                                      <p:cBhvr>
                                        <p:cTn id="41" dur="500"/>
                                        <p:tgtEl>
                                          <p:spTgt spid="10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4"/>
                                        </p:tgtEl>
                                        <p:attrNameLst>
                                          <p:attrName>style.visibility</p:attrName>
                                        </p:attrNameLst>
                                      </p:cBhvr>
                                      <p:to>
                                        <p:strVal val="visible"/>
                                      </p:to>
                                    </p:set>
                                    <p:animEffect transition="in" filter="fade">
                                      <p:cBhvr>
                                        <p:cTn id="44" dur="500"/>
                                        <p:tgtEl>
                                          <p:spTgt spid="104"/>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fade">
                                      <p:cBhvr>
                                        <p:cTn id="48" dur="500"/>
                                        <p:tgtEl>
                                          <p:spTgt spid="10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6"/>
                                        </p:tgtEl>
                                        <p:attrNameLst>
                                          <p:attrName>style.visibility</p:attrName>
                                        </p:attrNameLst>
                                      </p:cBhvr>
                                      <p:to>
                                        <p:strVal val="visible"/>
                                      </p:to>
                                    </p:set>
                                    <p:animEffect transition="in" filter="fade">
                                      <p:cBhvr>
                                        <p:cTn id="51" dur="500"/>
                                        <p:tgtEl>
                                          <p:spTgt spid="10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7"/>
                                        </p:tgtEl>
                                        <p:attrNameLst>
                                          <p:attrName>style.visibility</p:attrName>
                                        </p:attrNameLst>
                                      </p:cBhvr>
                                      <p:to>
                                        <p:strVal val="visible"/>
                                      </p:to>
                                    </p:set>
                                    <p:animEffect transition="in" filter="fade">
                                      <p:cBhvr>
                                        <p:cTn id="54" dur="500"/>
                                        <p:tgtEl>
                                          <p:spTgt spid="10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8"/>
                                        </p:tgtEl>
                                        <p:attrNameLst>
                                          <p:attrName>style.visibility</p:attrName>
                                        </p:attrNameLst>
                                      </p:cBhvr>
                                      <p:to>
                                        <p:strVal val="visible"/>
                                      </p:to>
                                    </p:set>
                                    <p:animEffect transition="in" filter="fade">
                                      <p:cBhvr>
                                        <p:cTn id="57" dur="500"/>
                                        <p:tgtEl>
                                          <p:spTgt spid="10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9"/>
                                        </p:tgtEl>
                                        <p:attrNameLst>
                                          <p:attrName>style.visibility</p:attrName>
                                        </p:attrNameLst>
                                      </p:cBhvr>
                                      <p:to>
                                        <p:strVal val="visible"/>
                                      </p:to>
                                    </p:set>
                                    <p:animEffect transition="in" filter="fade">
                                      <p:cBhvr>
                                        <p:cTn id="60" dur="500"/>
                                        <p:tgtEl>
                                          <p:spTgt spid="10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10"/>
                                        </p:tgtEl>
                                        <p:attrNameLst>
                                          <p:attrName>style.visibility</p:attrName>
                                        </p:attrNameLst>
                                      </p:cBhvr>
                                      <p:to>
                                        <p:strVal val="visible"/>
                                      </p:to>
                                    </p:set>
                                    <p:animEffect transition="in" filter="fade">
                                      <p:cBhvr>
                                        <p:cTn id="63"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animBg="1"/>
      <p:bldP spid="94" grpId="0"/>
      <p:bldP spid="95" grpId="0" animBg="1"/>
      <p:bldP spid="96" grpId="0" animBg="1"/>
      <p:bldP spid="97" grpId="0"/>
      <p:bldP spid="98" grpId="0"/>
      <p:bldP spid="99" grpId="0" animBg="1"/>
      <p:bldP spid="100" grpId="0"/>
      <p:bldP spid="101" grpId="0" animBg="1"/>
      <p:bldP spid="102" grpId="0" animBg="1"/>
      <p:bldP spid="103" grpId="0"/>
      <p:bldP spid="104" grpId="0"/>
      <p:bldP spid="105" grpId="0" animBg="1"/>
      <p:bldP spid="106" grpId="0"/>
      <p:bldP spid="107" grpId="0" animBg="1"/>
      <p:bldP spid="108" grpId="0" animBg="1"/>
      <p:bldP spid="109" grpId="0"/>
      <p:bldP spid="1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Tables</a:t>
            </a:r>
            <a:endParaRPr lang="en-US" dirty="0"/>
          </a:p>
        </p:txBody>
      </p:sp>
      <p:sp>
        <p:nvSpPr>
          <p:cNvPr id="4" name="Rounded Rectangle 3"/>
          <p:cNvSpPr/>
          <p:nvPr/>
        </p:nvSpPr>
        <p:spPr>
          <a:xfrm>
            <a:off x="600108" y="2274542"/>
            <a:ext cx="5147733" cy="857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 name="Flowchart: Magnetic Disk 4"/>
          <p:cNvSpPr/>
          <p:nvPr/>
        </p:nvSpPr>
        <p:spPr>
          <a:xfrm>
            <a:off x="794841" y="2045942"/>
            <a:ext cx="838200"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t>SalesDB</a:t>
            </a:r>
            <a:endParaRPr lang="en-US" sz="1400" dirty="0"/>
          </a:p>
        </p:txBody>
      </p:sp>
      <p:sp>
        <p:nvSpPr>
          <p:cNvPr id="6" name="Rectangle 5"/>
          <p:cNvSpPr/>
          <p:nvPr/>
        </p:nvSpPr>
        <p:spPr>
          <a:xfrm>
            <a:off x="1785441" y="244599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CustomerFederationeration</a:t>
            </a:r>
            <a:endParaRPr lang="en-US" sz="1400" dirty="0"/>
          </a:p>
        </p:txBody>
      </p:sp>
      <p:sp>
        <p:nvSpPr>
          <p:cNvPr id="7" name="Rectangle 6"/>
          <p:cNvSpPr/>
          <p:nvPr/>
        </p:nvSpPr>
        <p:spPr>
          <a:xfrm>
            <a:off x="1937841" y="250314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CustomerFederationeration</a:t>
            </a:r>
            <a:endParaRPr lang="en-US" sz="1400" dirty="0"/>
          </a:p>
        </p:txBody>
      </p:sp>
      <p:sp>
        <p:nvSpPr>
          <p:cNvPr id="8" name="Rectangle 7"/>
          <p:cNvSpPr/>
          <p:nvPr/>
        </p:nvSpPr>
        <p:spPr>
          <a:xfrm>
            <a:off x="2090241" y="256029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a:t>
            </a:r>
            <a:endParaRPr lang="en-US" sz="1400" dirty="0"/>
          </a:p>
        </p:txBody>
      </p:sp>
      <p:sp>
        <p:nvSpPr>
          <p:cNvPr id="9" name="Flowchart: Magnetic Disk 8"/>
          <p:cNvSpPr/>
          <p:nvPr/>
        </p:nvSpPr>
        <p:spPr>
          <a:xfrm>
            <a:off x="2166442" y="2603154"/>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 name="Flowchart: Magnetic Disk 9"/>
          <p:cNvSpPr/>
          <p:nvPr/>
        </p:nvSpPr>
        <p:spPr>
          <a:xfrm>
            <a:off x="2433141" y="2607917"/>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 name="Flowchart: Magnetic Disk 10"/>
          <p:cNvSpPr/>
          <p:nvPr/>
        </p:nvSpPr>
        <p:spPr>
          <a:xfrm>
            <a:off x="4909641" y="2603154"/>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Flowchart: Magnetic Disk 11"/>
          <p:cNvSpPr/>
          <p:nvPr/>
        </p:nvSpPr>
        <p:spPr>
          <a:xfrm>
            <a:off x="5214441" y="2603154"/>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3" name="Straight Connector 12"/>
          <p:cNvCxnSpPr/>
          <p:nvPr/>
        </p:nvCxnSpPr>
        <p:spPr>
          <a:xfrm>
            <a:off x="2699842" y="2707929"/>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81042" y="2709517"/>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76241" y="3474694"/>
            <a:ext cx="1702902" cy="307777"/>
          </a:xfrm>
          <a:prstGeom prst="rect">
            <a:avLst/>
          </a:prstGeom>
          <a:noFill/>
        </p:spPr>
        <p:txBody>
          <a:bodyPr wrap="none" rtlCol="0">
            <a:spAutoFit/>
          </a:bodyPr>
          <a:lstStyle/>
          <a:p>
            <a:r>
              <a:rPr lang="en-US" sz="1400" dirty="0" smtClean="0">
                <a:solidFill>
                  <a:schemeClr val="bg1">
                    <a:lumMod val="75000"/>
                  </a:schemeClr>
                </a:solidFill>
              </a:rPr>
              <a:t>Federation members</a:t>
            </a:r>
            <a:endParaRPr lang="en-US" sz="1400" dirty="0">
              <a:solidFill>
                <a:schemeClr val="bg1">
                  <a:lumMod val="75000"/>
                </a:schemeClr>
              </a:solidFill>
            </a:endParaRPr>
          </a:p>
        </p:txBody>
      </p:sp>
      <p:cxnSp>
        <p:nvCxnSpPr>
          <p:cNvPr id="16" name="Straight Arrow Connector 15"/>
          <p:cNvCxnSpPr>
            <a:stCxn id="15" idx="0"/>
            <a:endCxn id="11" idx="3"/>
          </p:cNvCxnSpPr>
          <p:nvPr/>
        </p:nvCxnSpPr>
        <p:spPr>
          <a:xfrm flipH="1" flipV="1">
            <a:off x="5023941" y="2803179"/>
            <a:ext cx="203751" cy="671515"/>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722936" y="3346896"/>
            <a:ext cx="1323183" cy="307777"/>
          </a:xfrm>
          <a:prstGeom prst="rect">
            <a:avLst/>
          </a:prstGeom>
          <a:noFill/>
        </p:spPr>
        <p:txBody>
          <a:bodyPr wrap="none" rtlCol="0">
            <a:spAutoFit/>
          </a:bodyPr>
          <a:lstStyle/>
          <a:p>
            <a:r>
              <a:rPr lang="en-US" sz="1400" dirty="0" smtClean="0">
                <a:solidFill>
                  <a:schemeClr val="bg1">
                    <a:lumMod val="75000"/>
                  </a:schemeClr>
                </a:solidFill>
              </a:rPr>
              <a:t>Federation root</a:t>
            </a:r>
            <a:endParaRPr lang="en-US" sz="1400" dirty="0">
              <a:solidFill>
                <a:schemeClr val="bg1">
                  <a:lumMod val="75000"/>
                </a:schemeClr>
              </a:solidFill>
            </a:endParaRPr>
          </a:p>
        </p:txBody>
      </p:sp>
      <p:cxnSp>
        <p:nvCxnSpPr>
          <p:cNvPr id="18" name="Straight Arrow Connector 17"/>
          <p:cNvCxnSpPr>
            <a:endCxn id="5" idx="3"/>
          </p:cNvCxnSpPr>
          <p:nvPr/>
        </p:nvCxnSpPr>
        <p:spPr>
          <a:xfrm flipH="1" flipV="1">
            <a:off x="1213941" y="2674591"/>
            <a:ext cx="800100" cy="672305"/>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499941" y="1907444"/>
            <a:ext cx="1043940" cy="307777"/>
          </a:xfrm>
          <a:prstGeom prst="rect">
            <a:avLst/>
          </a:prstGeom>
          <a:noFill/>
        </p:spPr>
        <p:txBody>
          <a:bodyPr wrap="none" rtlCol="0">
            <a:spAutoFit/>
          </a:bodyPr>
          <a:lstStyle/>
          <a:p>
            <a:r>
              <a:rPr lang="en-US" sz="1400" dirty="0">
                <a:solidFill>
                  <a:schemeClr val="bg1">
                    <a:lumMod val="75000"/>
                  </a:schemeClr>
                </a:solidFill>
              </a:rPr>
              <a:t>F</a:t>
            </a:r>
            <a:r>
              <a:rPr lang="en-US" sz="1400" dirty="0" smtClean="0">
                <a:solidFill>
                  <a:schemeClr val="bg1">
                    <a:lumMod val="75000"/>
                  </a:schemeClr>
                </a:solidFill>
              </a:rPr>
              <a:t>ederations</a:t>
            </a:r>
            <a:endParaRPr lang="en-US" sz="1400" dirty="0">
              <a:solidFill>
                <a:schemeClr val="bg1">
                  <a:lumMod val="75000"/>
                </a:schemeClr>
              </a:solidFill>
            </a:endParaRPr>
          </a:p>
        </p:txBody>
      </p:sp>
      <p:cxnSp>
        <p:nvCxnSpPr>
          <p:cNvPr id="20" name="Straight Arrow Connector 19"/>
          <p:cNvCxnSpPr>
            <a:stCxn id="19" idx="2"/>
            <a:endCxn id="7" idx="0"/>
          </p:cNvCxnSpPr>
          <p:nvPr/>
        </p:nvCxnSpPr>
        <p:spPr>
          <a:xfrm flipH="1">
            <a:off x="3652341" y="2215221"/>
            <a:ext cx="369570" cy="287921"/>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5" idx="0"/>
            <a:endCxn id="9" idx="3"/>
          </p:cNvCxnSpPr>
          <p:nvPr/>
        </p:nvCxnSpPr>
        <p:spPr>
          <a:xfrm flipH="1" flipV="1">
            <a:off x="2280742" y="2803179"/>
            <a:ext cx="2946950" cy="671515"/>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328742" y="2503142"/>
            <a:ext cx="1291167" cy="196040"/>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619909" y="2199711"/>
            <a:ext cx="1772921" cy="646331"/>
          </a:xfrm>
          <a:prstGeom prst="rect">
            <a:avLst/>
          </a:prstGeom>
          <a:noFill/>
        </p:spPr>
        <p:txBody>
          <a:bodyPr wrap="none" rtlCol="0">
            <a:spAutoFit/>
          </a:bodyPr>
          <a:lstStyle/>
          <a:p>
            <a:r>
              <a:rPr lang="en-US" dirty="0" smtClean="0">
                <a:solidFill>
                  <a:schemeClr val="bg1"/>
                </a:solidFill>
              </a:rPr>
              <a:t>Federated Tables</a:t>
            </a:r>
          </a:p>
          <a:p>
            <a:r>
              <a:rPr lang="en-US" dirty="0" smtClean="0">
                <a:solidFill>
                  <a:schemeClr val="bg1"/>
                </a:solidFill>
              </a:rPr>
              <a:t>Reference Tables</a:t>
            </a:r>
            <a:endParaRPr lang="en-US" dirty="0">
              <a:solidFill>
                <a:schemeClr val="bg1"/>
              </a:solidFill>
            </a:endParaRPr>
          </a:p>
        </p:txBody>
      </p:sp>
      <p:sp>
        <p:nvSpPr>
          <p:cNvPr id="28" name="TextBox 27"/>
          <p:cNvSpPr txBox="1"/>
          <p:nvPr/>
        </p:nvSpPr>
        <p:spPr>
          <a:xfrm>
            <a:off x="5652120" y="1059582"/>
            <a:ext cx="1428211" cy="369332"/>
          </a:xfrm>
          <a:prstGeom prst="rect">
            <a:avLst/>
          </a:prstGeom>
          <a:noFill/>
        </p:spPr>
        <p:txBody>
          <a:bodyPr wrap="none" rtlCol="0">
            <a:spAutoFit/>
          </a:bodyPr>
          <a:lstStyle/>
          <a:p>
            <a:r>
              <a:rPr lang="en-US" dirty="0" smtClean="0">
                <a:solidFill>
                  <a:schemeClr val="bg1"/>
                </a:solidFill>
              </a:rPr>
              <a:t>Global Tables</a:t>
            </a:r>
            <a:endParaRPr lang="en-US" dirty="0">
              <a:solidFill>
                <a:schemeClr val="bg1"/>
              </a:solidFill>
            </a:endParaRPr>
          </a:p>
        </p:txBody>
      </p:sp>
      <p:cxnSp>
        <p:nvCxnSpPr>
          <p:cNvPr id="29" name="Straight Arrow Connector 28"/>
          <p:cNvCxnSpPr>
            <a:stCxn id="28" idx="1"/>
          </p:cNvCxnSpPr>
          <p:nvPr/>
        </p:nvCxnSpPr>
        <p:spPr>
          <a:xfrm flipH="1">
            <a:off x="1438312" y="1244248"/>
            <a:ext cx="4213808" cy="1099545"/>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8007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Repartitioning Operations</a:t>
            </a:r>
            <a:endParaRPr lang="en-US" dirty="0"/>
          </a:p>
        </p:txBody>
      </p:sp>
      <p:sp>
        <p:nvSpPr>
          <p:cNvPr id="4" name="Rounded Rectangle 3"/>
          <p:cNvSpPr/>
          <p:nvPr/>
        </p:nvSpPr>
        <p:spPr>
          <a:xfrm>
            <a:off x="1138328" y="2315552"/>
            <a:ext cx="5147733" cy="857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 name="Flowchart: Magnetic Disk 4"/>
          <p:cNvSpPr/>
          <p:nvPr/>
        </p:nvSpPr>
        <p:spPr>
          <a:xfrm>
            <a:off x="1333061" y="2086952"/>
            <a:ext cx="838200"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t>SalesDB</a:t>
            </a:r>
            <a:endParaRPr lang="en-US" sz="1400" dirty="0"/>
          </a:p>
        </p:txBody>
      </p:sp>
      <p:sp>
        <p:nvSpPr>
          <p:cNvPr id="6" name="Rectangle 5"/>
          <p:cNvSpPr/>
          <p:nvPr/>
        </p:nvSpPr>
        <p:spPr>
          <a:xfrm>
            <a:off x="2323662" y="248700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Orders_federation</a:t>
            </a:r>
            <a:endParaRPr lang="en-US" sz="1400" dirty="0"/>
          </a:p>
        </p:txBody>
      </p:sp>
      <p:sp>
        <p:nvSpPr>
          <p:cNvPr id="7" name="Rectangle 6"/>
          <p:cNvSpPr/>
          <p:nvPr/>
        </p:nvSpPr>
        <p:spPr>
          <a:xfrm>
            <a:off x="2476062" y="254415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CustomerFederationeration</a:t>
            </a:r>
            <a:endParaRPr lang="en-US" sz="1400" dirty="0"/>
          </a:p>
        </p:txBody>
      </p:sp>
      <p:sp>
        <p:nvSpPr>
          <p:cNvPr id="8" name="Rectangle 7"/>
          <p:cNvSpPr/>
          <p:nvPr/>
        </p:nvSpPr>
        <p:spPr>
          <a:xfrm>
            <a:off x="2628462" y="260130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a:t>
            </a:r>
            <a:endParaRPr lang="en-US" sz="1400" dirty="0"/>
          </a:p>
        </p:txBody>
      </p:sp>
      <p:sp>
        <p:nvSpPr>
          <p:cNvPr id="9" name="Flowchart: Magnetic Disk 8"/>
          <p:cNvSpPr/>
          <p:nvPr/>
        </p:nvSpPr>
        <p:spPr>
          <a:xfrm>
            <a:off x="2704661" y="2644164"/>
            <a:ext cx="228600" cy="200025"/>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 name="Flowchart: Magnetic Disk 9"/>
          <p:cNvSpPr/>
          <p:nvPr/>
        </p:nvSpPr>
        <p:spPr>
          <a:xfrm>
            <a:off x="2971361" y="2648927"/>
            <a:ext cx="228600" cy="200025"/>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 name="Flowchart: Magnetic Disk 10"/>
          <p:cNvSpPr/>
          <p:nvPr/>
        </p:nvSpPr>
        <p:spPr>
          <a:xfrm>
            <a:off x="5447861" y="2644164"/>
            <a:ext cx="228600" cy="200025"/>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Flowchart: Magnetic Disk 11"/>
          <p:cNvSpPr/>
          <p:nvPr/>
        </p:nvSpPr>
        <p:spPr>
          <a:xfrm>
            <a:off x="5752662" y="2644164"/>
            <a:ext cx="228600" cy="200025"/>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3" name="Straight Connector 12"/>
          <p:cNvCxnSpPr/>
          <p:nvPr/>
        </p:nvCxnSpPr>
        <p:spPr>
          <a:xfrm>
            <a:off x="3238061" y="2748939"/>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19261" y="2750527"/>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22" name="Pentagon 21"/>
          <p:cNvSpPr/>
          <p:nvPr/>
        </p:nvSpPr>
        <p:spPr>
          <a:xfrm>
            <a:off x="2628462" y="2862854"/>
            <a:ext cx="3429000" cy="74602"/>
          </a:xfrm>
          <a:prstGeom prst="homePlat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899592" y="3455203"/>
            <a:ext cx="5943600" cy="261610"/>
          </a:xfrm>
          <a:prstGeom prst="rect">
            <a:avLst/>
          </a:prstGeom>
          <a:noFill/>
        </p:spPr>
        <p:txBody>
          <a:bodyPr wrap="square" rtlCol="0">
            <a:spAutoFit/>
          </a:bodyPr>
          <a:lstStyle/>
          <a:p>
            <a:r>
              <a:rPr lang="en-US" sz="1100" b="1" dirty="0">
                <a:latin typeface="Consolas" pitchFamily="49" charset="0"/>
                <a:cs typeface="Consolas" pitchFamily="49" charset="0"/>
              </a:rPr>
              <a:t> </a:t>
            </a:r>
            <a:r>
              <a:rPr lang="en-US" sz="1100" b="1" dirty="0" smtClean="0">
                <a:latin typeface="Consolas" pitchFamily="49" charset="0"/>
                <a:cs typeface="Consolas" pitchFamily="49" charset="0"/>
              </a:rPr>
              <a:t>  </a:t>
            </a:r>
            <a:r>
              <a:rPr lang="en-US" sz="1100" b="1" dirty="0" smtClean="0">
                <a:solidFill>
                  <a:schemeClr val="bg1"/>
                </a:solidFill>
                <a:latin typeface="Consolas" pitchFamily="49" charset="0"/>
                <a:cs typeface="Consolas" pitchFamily="49" charset="0"/>
              </a:rPr>
              <a:t>Range Distribution [min,1000, 2000, 3000 … 5000, 10000, Max]</a:t>
            </a:r>
            <a:endParaRPr lang="en-US" sz="1100" b="1" dirty="0">
              <a:solidFill>
                <a:schemeClr val="bg1"/>
              </a:solidFill>
              <a:latin typeface="Consolas" pitchFamily="49" charset="0"/>
              <a:cs typeface="Consolas" pitchFamily="49" charset="0"/>
            </a:endParaRPr>
          </a:p>
        </p:txBody>
      </p:sp>
      <p:cxnSp>
        <p:nvCxnSpPr>
          <p:cNvPr id="26" name="Straight Arrow Connector 25"/>
          <p:cNvCxnSpPr>
            <a:stCxn id="10" idx="3"/>
          </p:cNvCxnSpPr>
          <p:nvPr/>
        </p:nvCxnSpPr>
        <p:spPr>
          <a:xfrm>
            <a:off x="3085661" y="2848952"/>
            <a:ext cx="115027" cy="628972"/>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2857499" y="2859936"/>
            <a:ext cx="46864" cy="611198"/>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3665330" y="2876623"/>
            <a:ext cx="46864" cy="611198"/>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12" idx="3"/>
          </p:cNvCxnSpPr>
          <p:nvPr/>
        </p:nvCxnSpPr>
        <p:spPr>
          <a:xfrm flipH="1">
            <a:off x="5676899" y="2844189"/>
            <a:ext cx="190063" cy="62986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047417" y="1635646"/>
            <a:ext cx="7029488" cy="338554"/>
          </a:xfrm>
          <a:prstGeom prst="rect">
            <a:avLst/>
          </a:prstGeom>
          <a:noFill/>
        </p:spPr>
        <p:txBody>
          <a:bodyPr wrap="none" rtlCol="0">
            <a:spAutoFit/>
          </a:bodyPr>
          <a:lstStyle/>
          <a:p>
            <a:r>
              <a:rPr lang="en-US" sz="1600" b="1" dirty="0" smtClean="0">
                <a:solidFill>
                  <a:schemeClr val="accent1"/>
                </a:solidFill>
                <a:latin typeface="Consolas" pitchFamily="49" charset="0"/>
                <a:cs typeface="Consolas" pitchFamily="49" charset="0"/>
              </a:rPr>
              <a:t>ALTER FEDERATION </a:t>
            </a:r>
            <a:r>
              <a:rPr lang="en-US" sz="1600" b="1" dirty="0" err="1" smtClean="0">
                <a:solidFill>
                  <a:schemeClr val="bg1"/>
                </a:solidFill>
                <a:latin typeface="Consolas" pitchFamily="49" charset="0"/>
                <a:cs typeface="Consolas" pitchFamily="49" charset="0"/>
              </a:rPr>
              <a:t>CustomerFederation</a:t>
            </a:r>
            <a:r>
              <a:rPr lang="en-US" sz="1600" b="1" dirty="0" smtClean="0">
                <a:latin typeface="Consolas" pitchFamily="49" charset="0"/>
                <a:cs typeface="Consolas" pitchFamily="49" charset="0"/>
              </a:rPr>
              <a:t> </a:t>
            </a:r>
            <a:r>
              <a:rPr lang="en-US" sz="1600" b="1" dirty="0" smtClean="0">
                <a:solidFill>
                  <a:schemeClr val="accent1"/>
                </a:solidFill>
                <a:latin typeface="Consolas" pitchFamily="49" charset="0"/>
                <a:cs typeface="Consolas" pitchFamily="49" charset="0"/>
              </a:rPr>
              <a:t>SPLIT AT</a:t>
            </a:r>
            <a:r>
              <a:rPr lang="en-US" sz="1600" b="1" dirty="0" smtClean="0">
                <a:latin typeface="Consolas" pitchFamily="49" charset="0"/>
                <a:cs typeface="Consolas" pitchFamily="49" charset="0"/>
              </a:rPr>
              <a:t> </a:t>
            </a:r>
            <a:r>
              <a:rPr lang="en-US" sz="1600" b="1" dirty="0" smtClean="0">
                <a:solidFill>
                  <a:schemeClr val="bg1"/>
                </a:solidFill>
                <a:latin typeface="Consolas" pitchFamily="49" charset="0"/>
                <a:cs typeface="Consolas" pitchFamily="49" charset="0"/>
              </a:rPr>
              <a:t>(</a:t>
            </a:r>
            <a:r>
              <a:rPr lang="en-US" sz="1600" b="1" dirty="0" err="1" smtClean="0">
                <a:solidFill>
                  <a:schemeClr val="bg1"/>
                </a:solidFill>
                <a:latin typeface="Consolas" pitchFamily="49" charset="0"/>
                <a:cs typeface="Consolas" pitchFamily="49" charset="0"/>
              </a:rPr>
              <a:t>tenant_id</a:t>
            </a:r>
            <a:r>
              <a:rPr lang="en-US" sz="1600" b="1" dirty="0" smtClean="0">
                <a:solidFill>
                  <a:schemeClr val="bg1"/>
                </a:solidFill>
                <a:latin typeface="Consolas" pitchFamily="49" charset="0"/>
                <a:cs typeface="Consolas" pitchFamily="49" charset="0"/>
              </a:rPr>
              <a:t>=7500)</a:t>
            </a:r>
            <a:endParaRPr lang="en-US" sz="1600" b="1" dirty="0">
              <a:solidFill>
                <a:schemeClr val="bg1"/>
              </a:solidFill>
              <a:latin typeface="Consolas" pitchFamily="49" charset="0"/>
              <a:cs typeface="Consolas" pitchFamily="49" charset="0"/>
            </a:endParaRPr>
          </a:p>
        </p:txBody>
      </p:sp>
      <p:cxnSp>
        <p:nvCxnSpPr>
          <p:cNvPr id="35" name="Straight Arrow Connector 34"/>
          <p:cNvCxnSpPr>
            <a:stCxn id="11" idx="3"/>
          </p:cNvCxnSpPr>
          <p:nvPr/>
        </p:nvCxnSpPr>
        <p:spPr>
          <a:xfrm flipH="1">
            <a:off x="5219261" y="2844189"/>
            <a:ext cx="342900" cy="63665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11" idx="1"/>
          </p:cNvCxnSpPr>
          <p:nvPr/>
        </p:nvCxnSpPr>
        <p:spPr>
          <a:xfrm>
            <a:off x="5562161" y="2086951"/>
            <a:ext cx="0" cy="557213"/>
          </a:xfrm>
          <a:prstGeom prst="straightConnector1">
            <a:avLst/>
          </a:prstGeom>
          <a:ln w="381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8" name="Flowchart: Magnetic Disk 37"/>
          <p:cNvSpPr/>
          <p:nvPr/>
        </p:nvSpPr>
        <p:spPr>
          <a:xfrm>
            <a:off x="5219700" y="2177052"/>
            <a:ext cx="228600" cy="200025"/>
          </a:xfrm>
          <a:prstGeom prst="flowChartMagneticDisk">
            <a:avLst/>
          </a:prstGeom>
          <a:solidFill>
            <a:srgbClr val="92D050"/>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9" name="Flowchart: Magnetic Disk 38"/>
          <p:cNvSpPr/>
          <p:nvPr/>
        </p:nvSpPr>
        <p:spPr>
          <a:xfrm>
            <a:off x="5676899" y="2177052"/>
            <a:ext cx="228600" cy="200025"/>
          </a:xfrm>
          <a:prstGeom prst="flowChartMagneticDisk">
            <a:avLst/>
          </a:prstGeom>
          <a:solidFill>
            <a:srgbClr val="92D050"/>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Tree>
    <p:extLst>
      <p:ext uri="{BB962C8B-B14F-4D97-AF65-F5344CB8AC3E}">
        <p14:creationId xmlns:p14="http://schemas.microsoft.com/office/powerpoint/2010/main" val="17271009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Current and Future Repartitioning</a:t>
            </a:r>
            <a:endParaRPr lang="en-US" dirty="0"/>
          </a:p>
        </p:txBody>
      </p:sp>
      <p:sp>
        <p:nvSpPr>
          <p:cNvPr id="3" name="Content Placeholder 2"/>
          <p:cNvSpPr>
            <a:spLocks noGrp="1"/>
          </p:cNvSpPr>
          <p:nvPr>
            <p:ph idx="1"/>
          </p:nvPr>
        </p:nvSpPr>
        <p:spPr>
          <a:xfrm>
            <a:off x="319016" y="1067743"/>
            <a:ext cx="8856984" cy="3888432"/>
          </a:xfrm>
        </p:spPr>
        <p:txBody>
          <a:bodyPr>
            <a:noAutofit/>
          </a:bodyPr>
          <a:lstStyle/>
          <a:p>
            <a:pPr marL="0" indent="0">
              <a:buNone/>
            </a:pPr>
            <a:r>
              <a:rPr lang="en-US" sz="1800" dirty="0" smtClean="0">
                <a:solidFill>
                  <a:srgbClr val="008000"/>
                </a:solidFill>
                <a:latin typeface="Consolas" pitchFamily="49" charset="0"/>
                <a:cs typeface="Consolas" pitchFamily="49" charset="0"/>
              </a:rPr>
              <a:t>-- In SQL Azure Federations V1</a:t>
            </a:r>
          </a:p>
          <a:p>
            <a:pPr marL="0" indent="0">
              <a:buNone/>
            </a:pPr>
            <a:r>
              <a:rPr lang="en-US" sz="1800" dirty="0" smtClean="0">
                <a:solidFill>
                  <a:srgbClr val="0000FF"/>
                </a:solidFill>
                <a:latin typeface="Consolas" pitchFamily="49" charset="0"/>
                <a:cs typeface="Consolas" pitchFamily="49" charset="0"/>
              </a:rPr>
              <a:t>ALTER</a:t>
            </a:r>
            <a:r>
              <a:rPr lang="en-US" sz="1800" dirty="0" smtClean="0">
                <a:solidFill>
                  <a:prstClr val="black"/>
                </a:solidFill>
                <a:latin typeface="Consolas" pitchFamily="49" charset="0"/>
                <a:cs typeface="Consolas" pitchFamily="49" charset="0"/>
              </a:rPr>
              <a:t> </a:t>
            </a:r>
            <a:r>
              <a:rPr lang="en-US" sz="1800" dirty="0" smtClean="0">
                <a:solidFill>
                  <a:srgbClr val="0000FF"/>
                </a:solidFill>
                <a:latin typeface="Consolas" pitchFamily="49" charset="0"/>
                <a:cs typeface="Consolas" pitchFamily="49" charset="0"/>
              </a:rPr>
              <a:t>FEDERATION </a:t>
            </a:r>
            <a:r>
              <a:rPr lang="en-US" sz="1800" dirty="0" err="1" smtClean="0">
                <a:solidFill>
                  <a:prstClr val="black"/>
                </a:solidFill>
                <a:latin typeface="Consolas" pitchFamily="49" charset="0"/>
                <a:cs typeface="Consolas" pitchFamily="49" charset="0"/>
              </a:rPr>
              <a:t>TickFederation</a:t>
            </a:r>
            <a:r>
              <a:rPr lang="en-US" sz="1800" dirty="0" smtClean="0">
                <a:solidFill>
                  <a:prstClr val="black"/>
                </a:solidFill>
                <a:latin typeface="Consolas" pitchFamily="49" charset="0"/>
                <a:cs typeface="Consolas" pitchFamily="49" charset="0"/>
              </a:rPr>
              <a:t> </a:t>
            </a:r>
            <a:r>
              <a:rPr lang="en-US" sz="1800" dirty="0" smtClean="0">
                <a:solidFill>
                  <a:srgbClr val="0000FF"/>
                </a:solidFill>
                <a:latin typeface="Consolas" pitchFamily="49" charset="0"/>
                <a:cs typeface="Consolas" pitchFamily="49" charset="0"/>
              </a:rPr>
              <a:t>SPLIT AT</a:t>
            </a:r>
            <a:r>
              <a:rPr lang="en-US" sz="1800" dirty="0" smtClean="0">
                <a:solidFill>
                  <a:srgbClr val="808080"/>
                </a:solidFill>
                <a:latin typeface="Consolas" pitchFamily="49" charset="0"/>
                <a:cs typeface="Consolas" pitchFamily="49" charset="0"/>
              </a:rPr>
              <a:t>(</a:t>
            </a:r>
            <a:r>
              <a:rPr lang="en-US" sz="1800" dirty="0" err="1" smtClean="0">
                <a:solidFill>
                  <a:prstClr val="black"/>
                </a:solidFill>
                <a:latin typeface="Consolas" pitchFamily="49" charset="0"/>
                <a:cs typeface="Consolas" pitchFamily="49" charset="0"/>
              </a:rPr>
              <a:t>iid</a:t>
            </a:r>
            <a:r>
              <a:rPr lang="en-US" sz="1800" dirty="0" smtClean="0">
                <a:solidFill>
                  <a:prstClr val="black"/>
                </a:solidFill>
                <a:latin typeface="Consolas" pitchFamily="49" charset="0"/>
                <a:cs typeface="Consolas" pitchFamily="49" charset="0"/>
              </a:rPr>
              <a:t> = 100</a:t>
            </a:r>
            <a:r>
              <a:rPr lang="en-US" sz="1800" dirty="0" smtClean="0">
                <a:solidFill>
                  <a:srgbClr val="808080"/>
                </a:solidFill>
                <a:latin typeface="Consolas" pitchFamily="49" charset="0"/>
                <a:cs typeface="Consolas" pitchFamily="49" charset="0"/>
              </a:rPr>
              <a:t>)</a:t>
            </a:r>
          </a:p>
          <a:p>
            <a:pPr marL="0" indent="0">
              <a:buNone/>
            </a:pPr>
            <a:r>
              <a:rPr lang="en-US" sz="1800" dirty="0" smtClean="0">
                <a:solidFill>
                  <a:srgbClr val="808080"/>
                </a:solidFill>
                <a:latin typeface="Consolas" pitchFamily="49" charset="0"/>
                <a:cs typeface="Consolas" pitchFamily="49" charset="0"/>
              </a:rPr>
              <a:t>GO</a:t>
            </a:r>
          </a:p>
          <a:p>
            <a:pPr marL="0" indent="0">
              <a:buNone/>
            </a:pPr>
            <a:r>
              <a:rPr lang="en-US" sz="1800" dirty="0" smtClean="0">
                <a:solidFill>
                  <a:srgbClr val="008000"/>
                </a:solidFill>
                <a:latin typeface="Consolas" pitchFamily="49" charset="0"/>
                <a:cs typeface="Consolas" pitchFamily="49" charset="0"/>
              </a:rPr>
              <a:t>-- (future)</a:t>
            </a:r>
          </a:p>
          <a:p>
            <a:pPr marL="0" indent="0">
              <a:buNone/>
            </a:pPr>
            <a:r>
              <a:rPr lang="en-US" sz="1800" dirty="0" smtClean="0">
                <a:solidFill>
                  <a:srgbClr val="0000FF"/>
                </a:solidFill>
                <a:latin typeface="Consolas" pitchFamily="49" charset="0"/>
                <a:cs typeface="Consolas" pitchFamily="49" charset="0"/>
              </a:rPr>
              <a:t>ALTER</a:t>
            </a:r>
            <a:r>
              <a:rPr lang="en-US" sz="1800" dirty="0" smtClean="0">
                <a:solidFill>
                  <a:prstClr val="black"/>
                </a:solidFill>
                <a:latin typeface="Consolas" pitchFamily="49" charset="0"/>
                <a:cs typeface="Consolas" pitchFamily="49" charset="0"/>
              </a:rPr>
              <a:t> </a:t>
            </a:r>
            <a:r>
              <a:rPr lang="en-US" sz="1800" dirty="0" smtClean="0">
                <a:solidFill>
                  <a:srgbClr val="0000FF"/>
                </a:solidFill>
                <a:latin typeface="Consolas" pitchFamily="49" charset="0"/>
                <a:cs typeface="Consolas" pitchFamily="49" charset="0"/>
              </a:rPr>
              <a:t>FEDERATION </a:t>
            </a:r>
            <a:r>
              <a:rPr lang="en-US" sz="1800" dirty="0" err="1">
                <a:solidFill>
                  <a:prstClr val="black"/>
                </a:solidFill>
                <a:latin typeface="Consolas" pitchFamily="49" charset="0"/>
                <a:cs typeface="Consolas" pitchFamily="49" charset="0"/>
              </a:rPr>
              <a:t>TickFederation</a:t>
            </a:r>
            <a:r>
              <a:rPr lang="en-US" sz="1800" dirty="0">
                <a:solidFill>
                  <a:prstClr val="black"/>
                </a:solidFill>
                <a:latin typeface="Consolas" pitchFamily="49" charset="0"/>
                <a:cs typeface="Consolas" pitchFamily="49" charset="0"/>
              </a:rPr>
              <a:t> </a:t>
            </a:r>
            <a:r>
              <a:rPr lang="en-US" sz="1800" dirty="0" smtClean="0">
                <a:solidFill>
                  <a:srgbClr val="0000FF"/>
                </a:solidFill>
                <a:latin typeface="Consolas" pitchFamily="49" charset="0"/>
                <a:cs typeface="Consolas" pitchFamily="49" charset="0"/>
              </a:rPr>
              <a:t>SPLIT AT</a:t>
            </a:r>
            <a:r>
              <a:rPr lang="en-US" sz="1800" dirty="0" smtClean="0">
                <a:solidFill>
                  <a:srgbClr val="808080"/>
                </a:solidFill>
                <a:latin typeface="Consolas" pitchFamily="49" charset="0"/>
                <a:cs typeface="Consolas" pitchFamily="49" charset="0"/>
              </a:rPr>
              <a:t>(</a:t>
            </a:r>
            <a:r>
              <a:rPr lang="en-US" sz="1800" dirty="0" smtClean="0">
                <a:solidFill>
                  <a:schemeClr val="tx1"/>
                </a:solidFill>
                <a:latin typeface="Consolas" pitchFamily="49" charset="0"/>
                <a:cs typeface="Consolas" pitchFamily="49" charset="0"/>
              </a:rPr>
              <a:t>1</a:t>
            </a:r>
            <a:r>
              <a:rPr lang="en-US" sz="1800" dirty="0" smtClean="0">
                <a:solidFill>
                  <a:prstClr val="black"/>
                </a:solidFill>
                <a:latin typeface="Consolas" pitchFamily="49" charset="0"/>
                <a:cs typeface="Consolas" pitchFamily="49" charset="0"/>
              </a:rPr>
              <a:t>0,20,30,…90</a:t>
            </a:r>
            <a:r>
              <a:rPr lang="en-US" sz="1800" dirty="0" smtClean="0">
                <a:solidFill>
                  <a:srgbClr val="808080"/>
                </a:solidFill>
                <a:latin typeface="Consolas" pitchFamily="49" charset="0"/>
                <a:cs typeface="Consolas" pitchFamily="49" charset="0"/>
              </a:rPr>
              <a:t>)</a:t>
            </a:r>
          </a:p>
          <a:p>
            <a:pPr marL="0" indent="0">
              <a:buNone/>
            </a:pPr>
            <a:r>
              <a:rPr lang="en-US" sz="1800" dirty="0" smtClean="0">
                <a:solidFill>
                  <a:srgbClr val="808080"/>
                </a:solidFill>
                <a:latin typeface="Consolas" pitchFamily="49" charset="0"/>
                <a:cs typeface="Consolas" pitchFamily="49" charset="0"/>
              </a:rPr>
              <a:t>GO</a:t>
            </a:r>
          </a:p>
          <a:p>
            <a:pPr marL="0" indent="0">
              <a:buNone/>
            </a:pPr>
            <a:r>
              <a:rPr lang="en-US" sz="1800" dirty="0" smtClean="0">
                <a:solidFill>
                  <a:srgbClr val="008000"/>
                </a:solidFill>
                <a:latin typeface="Consolas" pitchFamily="49" charset="0"/>
                <a:cs typeface="Consolas" pitchFamily="49" charset="0"/>
              </a:rPr>
              <a:t>-- (future)</a:t>
            </a:r>
          </a:p>
          <a:p>
            <a:pPr marL="0" indent="0">
              <a:buNone/>
            </a:pPr>
            <a:r>
              <a:rPr lang="en-US" sz="1800" dirty="0" smtClean="0">
                <a:solidFill>
                  <a:srgbClr val="0000FF"/>
                </a:solidFill>
                <a:latin typeface="Consolas" pitchFamily="49" charset="0"/>
                <a:cs typeface="Consolas" pitchFamily="49" charset="0"/>
              </a:rPr>
              <a:t>ALTER</a:t>
            </a:r>
            <a:r>
              <a:rPr lang="en-US" sz="1800" dirty="0" smtClean="0">
                <a:solidFill>
                  <a:prstClr val="black"/>
                </a:solidFill>
                <a:latin typeface="Consolas" pitchFamily="49" charset="0"/>
                <a:cs typeface="Consolas" pitchFamily="49" charset="0"/>
              </a:rPr>
              <a:t> </a:t>
            </a:r>
            <a:r>
              <a:rPr lang="en-US" sz="1800" dirty="0" smtClean="0">
                <a:solidFill>
                  <a:srgbClr val="0000FF"/>
                </a:solidFill>
                <a:latin typeface="Consolas" pitchFamily="49" charset="0"/>
                <a:cs typeface="Consolas" pitchFamily="49" charset="0"/>
              </a:rPr>
              <a:t>FEDERATION </a:t>
            </a:r>
            <a:r>
              <a:rPr lang="en-US" sz="1800" dirty="0" err="1">
                <a:solidFill>
                  <a:prstClr val="black"/>
                </a:solidFill>
                <a:latin typeface="Consolas" pitchFamily="49" charset="0"/>
                <a:cs typeface="Consolas" pitchFamily="49" charset="0"/>
              </a:rPr>
              <a:t>TickFederation</a:t>
            </a:r>
            <a:r>
              <a:rPr lang="en-US" sz="1800" dirty="0">
                <a:solidFill>
                  <a:prstClr val="black"/>
                </a:solidFill>
                <a:latin typeface="Consolas" pitchFamily="49" charset="0"/>
                <a:cs typeface="Consolas" pitchFamily="49" charset="0"/>
              </a:rPr>
              <a:t> </a:t>
            </a:r>
            <a:r>
              <a:rPr lang="en-US" sz="1800" dirty="0" smtClean="0">
                <a:solidFill>
                  <a:srgbClr val="0000FF"/>
                </a:solidFill>
                <a:latin typeface="Consolas" pitchFamily="49" charset="0"/>
                <a:cs typeface="Consolas" pitchFamily="49" charset="0"/>
              </a:rPr>
              <a:t>MERGE AT</a:t>
            </a:r>
            <a:r>
              <a:rPr lang="en-US" sz="1800" dirty="0" smtClean="0">
                <a:solidFill>
                  <a:srgbClr val="808080"/>
                </a:solidFill>
                <a:latin typeface="Consolas" pitchFamily="49" charset="0"/>
                <a:cs typeface="Consolas" pitchFamily="49" charset="0"/>
              </a:rPr>
              <a:t>(</a:t>
            </a:r>
            <a:r>
              <a:rPr lang="en-US" sz="1800" dirty="0" smtClean="0">
                <a:solidFill>
                  <a:prstClr val="black"/>
                </a:solidFill>
                <a:latin typeface="Consolas" pitchFamily="49" charset="0"/>
                <a:cs typeface="Consolas" pitchFamily="49" charset="0"/>
              </a:rPr>
              <a:t>10,20,30,…90</a:t>
            </a:r>
            <a:r>
              <a:rPr lang="en-US" sz="1800" dirty="0" smtClean="0">
                <a:solidFill>
                  <a:srgbClr val="808080"/>
                </a:solidFill>
                <a:latin typeface="Consolas" pitchFamily="49" charset="0"/>
                <a:cs typeface="Consolas" pitchFamily="49" charset="0"/>
              </a:rPr>
              <a:t>)</a:t>
            </a:r>
          </a:p>
          <a:p>
            <a:pPr marL="0" indent="0">
              <a:buNone/>
            </a:pPr>
            <a:r>
              <a:rPr lang="en-US" sz="1800" dirty="0" smtClean="0">
                <a:solidFill>
                  <a:srgbClr val="808080"/>
                </a:solidFill>
                <a:latin typeface="Consolas" pitchFamily="49" charset="0"/>
                <a:cs typeface="Consolas" pitchFamily="49" charset="0"/>
              </a:rPr>
              <a:t>GO</a:t>
            </a:r>
          </a:p>
          <a:p>
            <a:pPr marL="0" indent="0">
              <a:buNone/>
            </a:pPr>
            <a:r>
              <a:rPr lang="en-US" sz="1800" dirty="0" smtClean="0">
                <a:solidFill>
                  <a:srgbClr val="008000"/>
                </a:solidFill>
                <a:latin typeface="Consolas" pitchFamily="49" charset="0"/>
                <a:cs typeface="Consolas" pitchFamily="49" charset="0"/>
              </a:rPr>
              <a:t>-- (future)</a:t>
            </a:r>
          </a:p>
          <a:p>
            <a:pPr marL="0" indent="0">
              <a:buNone/>
            </a:pPr>
            <a:r>
              <a:rPr lang="en-US" sz="1800" dirty="0" smtClean="0">
                <a:solidFill>
                  <a:srgbClr val="0000FF"/>
                </a:solidFill>
                <a:latin typeface="Consolas" pitchFamily="49" charset="0"/>
                <a:cs typeface="Consolas" pitchFamily="49" charset="0"/>
              </a:rPr>
              <a:t>ALTER</a:t>
            </a:r>
            <a:r>
              <a:rPr lang="en-US" sz="1800" dirty="0" smtClean="0">
                <a:solidFill>
                  <a:prstClr val="black"/>
                </a:solidFill>
                <a:latin typeface="Consolas" pitchFamily="49" charset="0"/>
                <a:cs typeface="Consolas" pitchFamily="49" charset="0"/>
              </a:rPr>
              <a:t> </a:t>
            </a:r>
            <a:r>
              <a:rPr lang="en-US" sz="1800" dirty="0" smtClean="0">
                <a:solidFill>
                  <a:srgbClr val="0000FF"/>
                </a:solidFill>
                <a:latin typeface="Consolas" pitchFamily="49" charset="0"/>
                <a:cs typeface="Consolas" pitchFamily="49" charset="0"/>
              </a:rPr>
              <a:t>FEDERATION </a:t>
            </a:r>
            <a:r>
              <a:rPr lang="en-US" sz="1800" dirty="0" err="1">
                <a:solidFill>
                  <a:prstClr val="black"/>
                </a:solidFill>
                <a:latin typeface="Consolas" pitchFamily="49" charset="0"/>
                <a:cs typeface="Consolas" pitchFamily="49" charset="0"/>
              </a:rPr>
              <a:t>TickFederation</a:t>
            </a:r>
            <a:r>
              <a:rPr lang="en-US" sz="1800" dirty="0">
                <a:solidFill>
                  <a:prstClr val="black"/>
                </a:solidFill>
                <a:latin typeface="Consolas" pitchFamily="49" charset="0"/>
                <a:cs typeface="Consolas" pitchFamily="49" charset="0"/>
              </a:rPr>
              <a:t> </a:t>
            </a:r>
            <a:r>
              <a:rPr lang="en-US" sz="1800" dirty="0" smtClean="0">
                <a:solidFill>
                  <a:srgbClr val="0000FF"/>
                </a:solidFill>
                <a:latin typeface="Consolas" pitchFamily="49" charset="0"/>
                <a:cs typeface="Consolas" pitchFamily="49" charset="0"/>
              </a:rPr>
              <a:t>MERGE AT</a:t>
            </a:r>
            <a:r>
              <a:rPr lang="en-US" sz="1800" dirty="0" smtClean="0">
                <a:solidFill>
                  <a:srgbClr val="808080"/>
                </a:solidFill>
                <a:latin typeface="Consolas" pitchFamily="49" charset="0"/>
                <a:cs typeface="Consolas" pitchFamily="49" charset="0"/>
              </a:rPr>
              <a:t>(</a:t>
            </a:r>
            <a:r>
              <a:rPr lang="en-US" sz="1800" dirty="0" err="1" smtClean="0">
                <a:solidFill>
                  <a:schemeClr val="tx1"/>
                </a:solidFill>
                <a:latin typeface="Consolas" pitchFamily="49" charset="0"/>
                <a:cs typeface="Consolas" pitchFamily="49" charset="0"/>
              </a:rPr>
              <a:t>iid</a:t>
            </a:r>
            <a:r>
              <a:rPr lang="en-US" sz="1800" dirty="0" smtClean="0">
                <a:solidFill>
                  <a:schemeClr val="tx1"/>
                </a:solidFill>
                <a:latin typeface="Consolas" pitchFamily="49" charset="0"/>
                <a:cs typeface="Consolas" pitchFamily="49" charset="0"/>
              </a:rPr>
              <a:t> </a:t>
            </a:r>
            <a:r>
              <a:rPr lang="en-US" sz="1800" dirty="0">
                <a:solidFill>
                  <a:schemeClr val="tx1"/>
                </a:solidFill>
                <a:latin typeface="Consolas" pitchFamily="49" charset="0"/>
                <a:cs typeface="Consolas" pitchFamily="49" charset="0"/>
              </a:rPr>
              <a:t>= </a:t>
            </a:r>
            <a:r>
              <a:rPr lang="en-US" sz="1800" dirty="0" smtClean="0">
                <a:solidFill>
                  <a:schemeClr val="tx1"/>
                </a:solidFill>
                <a:latin typeface="Consolas" pitchFamily="49" charset="0"/>
                <a:cs typeface="Consolas" pitchFamily="49" charset="0"/>
              </a:rPr>
              <a:t>100</a:t>
            </a:r>
            <a:r>
              <a:rPr lang="en-US" sz="1800" dirty="0" smtClean="0">
                <a:solidFill>
                  <a:srgbClr val="808080"/>
                </a:solidFill>
                <a:latin typeface="Consolas" pitchFamily="49" charset="0"/>
                <a:cs typeface="Consolas" pitchFamily="49" charset="0"/>
              </a:rPr>
              <a:t>)</a:t>
            </a:r>
          </a:p>
          <a:p>
            <a:pPr marL="0" indent="0">
              <a:buNone/>
            </a:pPr>
            <a:r>
              <a:rPr lang="en-US" sz="1800" dirty="0" smtClean="0">
                <a:solidFill>
                  <a:srgbClr val="808080"/>
                </a:solidFill>
                <a:latin typeface="Consolas" pitchFamily="49" charset="0"/>
                <a:cs typeface="Consolas" pitchFamily="49" charset="0"/>
              </a:rPr>
              <a:t>GO</a:t>
            </a:r>
            <a:endParaRPr lang="en-US" sz="1800" dirty="0">
              <a:solidFill>
                <a:srgbClr val="808080"/>
              </a:solidFill>
              <a:latin typeface="Consolas" pitchFamily="49" charset="0"/>
              <a:cs typeface="Consolas" pitchFamily="49" charset="0"/>
            </a:endParaRPr>
          </a:p>
        </p:txBody>
      </p:sp>
    </p:spTree>
    <p:extLst>
      <p:ext uri="{BB962C8B-B14F-4D97-AF65-F5344CB8AC3E}">
        <p14:creationId xmlns:p14="http://schemas.microsoft.com/office/powerpoint/2010/main" val="1676827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Dependent Routing</a:t>
            </a:r>
            <a:endParaRPr lang="en-US" dirty="0"/>
          </a:p>
        </p:txBody>
      </p:sp>
      <p:sp>
        <p:nvSpPr>
          <p:cNvPr id="34" name="TextBox 33"/>
          <p:cNvSpPr txBox="1"/>
          <p:nvPr/>
        </p:nvSpPr>
        <p:spPr>
          <a:xfrm>
            <a:off x="1339942" y="1609780"/>
            <a:ext cx="4857420" cy="646331"/>
          </a:xfrm>
          <a:prstGeom prst="rect">
            <a:avLst/>
          </a:prstGeom>
          <a:noFill/>
        </p:spPr>
        <p:txBody>
          <a:bodyPr wrap="none" rtlCol="0">
            <a:spAutoFit/>
          </a:bodyPr>
          <a:lstStyle/>
          <a:p>
            <a:r>
              <a:rPr lang="en-US" sz="1200" b="1" dirty="0" smtClean="0">
                <a:solidFill>
                  <a:schemeClr val="accent3"/>
                </a:solidFill>
                <a:latin typeface="Consolas" pitchFamily="49" charset="0"/>
                <a:cs typeface="Consolas" pitchFamily="49" charset="0"/>
              </a:rPr>
              <a:t>-- Connect to Root Database</a:t>
            </a:r>
          </a:p>
          <a:p>
            <a:r>
              <a:rPr lang="en-US" sz="1200" b="1" dirty="0" smtClean="0">
                <a:solidFill>
                  <a:schemeClr val="accent3"/>
                </a:solidFill>
                <a:latin typeface="Consolas" pitchFamily="49" charset="0"/>
                <a:cs typeface="Consolas" pitchFamily="49" charset="0"/>
              </a:rPr>
              <a:t>-- then</a:t>
            </a:r>
          </a:p>
          <a:p>
            <a:r>
              <a:rPr lang="en-US" sz="1200" b="1" dirty="0" smtClean="0">
                <a:solidFill>
                  <a:schemeClr val="accent1"/>
                </a:solidFill>
                <a:latin typeface="Consolas" pitchFamily="49" charset="0"/>
                <a:cs typeface="Consolas" pitchFamily="49" charset="0"/>
              </a:rPr>
              <a:t>USE FEDERATION </a:t>
            </a:r>
            <a:r>
              <a:rPr lang="en-US" sz="1200" b="1" dirty="0" err="1" smtClean="0">
                <a:solidFill>
                  <a:schemeClr val="bg1"/>
                </a:solidFill>
                <a:latin typeface="Consolas" pitchFamily="49" charset="0"/>
                <a:cs typeface="Consolas" pitchFamily="49" charset="0"/>
              </a:rPr>
              <a:t>CustomerFederation</a:t>
            </a:r>
            <a:r>
              <a:rPr lang="en-US" sz="1200" b="1" dirty="0" smtClean="0">
                <a:solidFill>
                  <a:schemeClr val="bg1"/>
                </a:solidFill>
                <a:latin typeface="Consolas" pitchFamily="49" charset="0"/>
                <a:cs typeface="Consolas" pitchFamily="49" charset="0"/>
              </a:rPr>
              <a:t>(</a:t>
            </a:r>
            <a:r>
              <a:rPr lang="en-US" sz="1200" b="1" dirty="0" err="1" smtClean="0">
                <a:solidFill>
                  <a:schemeClr val="bg1"/>
                </a:solidFill>
                <a:latin typeface="Consolas" pitchFamily="49" charset="0"/>
                <a:cs typeface="Consolas" pitchFamily="49" charset="0"/>
              </a:rPr>
              <a:t>customer_id</a:t>
            </a:r>
            <a:r>
              <a:rPr lang="en-US" sz="1200" b="1" dirty="0" smtClean="0">
                <a:solidFill>
                  <a:schemeClr val="bg1"/>
                </a:solidFill>
                <a:latin typeface="Consolas" pitchFamily="49" charset="0"/>
                <a:cs typeface="Consolas" pitchFamily="49" charset="0"/>
              </a:rPr>
              <a:t> = 5075) …</a:t>
            </a:r>
            <a:endParaRPr lang="en-US" sz="1200" b="1" dirty="0">
              <a:solidFill>
                <a:schemeClr val="bg1"/>
              </a:solidFill>
              <a:latin typeface="Consolas" pitchFamily="49" charset="0"/>
              <a:cs typeface="Consolas" pitchFamily="49" charset="0"/>
            </a:endParaRPr>
          </a:p>
        </p:txBody>
      </p:sp>
      <p:sp>
        <p:nvSpPr>
          <p:cNvPr id="27" name="Rounded Rectangle 26"/>
          <p:cNvSpPr/>
          <p:nvPr/>
        </p:nvSpPr>
        <p:spPr>
          <a:xfrm>
            <a:off x="1561734" y="2484712"/>
            <a:ext cx="5147733" cy="857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8" name="Flowchart: Magnetic Disk 27"/>
          <p:cNvSpPr/>
          <p:nvPr/>
        </p:nvSpPr>
        <p:spPr>
          <a:xfrm>
            <a:off x="1756467" y="2256112"/>
            <a:ext cx="838200"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t>SalesDB</a:t>
            </a:r>
            <a:endParaRPr lang="en-US" sz="1400" dirty="0"/>
          </a:p>
        </p:txBody>
      </p:sp>
      <p:sp>
        <p:nvSpPr>
          <p:cNvPr id="29" name="Rectangle 28"/>
          <p:cNvSpPr/>
          <p:nvPr/>
        </p:nvSpPr>
        <p:spPr>
          <a:xfrm>
            <a:off x="2747068" y="265616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Orders_federation</a:t>
            </a:r>
            <a:endParaRPr lang="en-US" sz="1400" dirty="0"/>
          </a:p>
        </p:txBody>
      </p:sp>
      <p:sp>
        <p:nvSpPr>
          <p:cNvPr id="33" name="Rectangle 32"/>
          <p:cNvSpPr/>
          <p:nvPr/>
        </p:nvSpPr>
        <p:spPr>
          <a:xfrm>
            <a:off x="2899468" y="271331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CustomerFederationeration</a:t>
            </a:r>
            <a:endParaRPr lang="en-US" sz="1400" dirty="0"/>
          </a:p>
        </p:txBody>
      </p:sp>
      <p:sp>
        <p:nvSpPr>
          <p:cNvPr id="36" name="Rectangle 35"/>
          <p:cNvSpPr/>
          <p:nvPr/>
        </p:nvSpPr>
        <p:spPr>
          <a:xfrm>
            <a:off x="3051868" y="2770462"/>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a:t>
            </a:r>
            <a:endParaRPr lang="en-US" sz="1400" dirty="0"/>
          </a:p>
        </p:txBody>
      </p:sp>
      <p:sp>
        <p:nvSpPr>
          <p:cNvPr id="40" name="Flowchart: Magnetic Disk 39"/>
          <p:cNvSpPr/>
          <p:nvPr/>
        </p:nvSpPr>
        <p:spPr>
          <a:xfrm>
            <a:off x="3128067" y="2813324"/>
            <a:ext cx="228600" cy="200025"/>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1" name="Flowchart: Magnetic Disk 40"/>
          <p:cNvSpPr/>
          <p:nvPr/>
        </p:nvSpPr>
        <p:spPr>
          <a:xfrm>
            <a:off x="3394767" y="2818087"/>
            <a:ext cx="228600" cy="200025"/>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2" name="Flowchart: Magnetic Disk 41"/>
          <p:cNvSpPr/>
          <p:nvPr/>
        </p:nvSpPr>
        <p:spPr>
          <a:xfrm>
            <a:off x="5871267" y="2813324"/>
            <a:ext cx="228600" cy="200025"/>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3" name="Flowchart: Magnetic Disk 42"/>
          <p:cNvSpPr/>
          <p:nvPr/>
        </p:nvSpPr>
        <p:spPr>
          <a:xfrm>
            <a:off x="6176068" y="2813324"/>
            <a:ext cx="228600" cy="200025"/>
          </a:xfrm>
          <a:prstGeom prst="flowChartMagneticDisk">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44" name="Straight Connector 43"/>
          <p:cNvCxnSpPr/>
          <p:nvPr/>
        </p:nvCxnSpPr>
        <p:spPr>
          <a:xfrm>
            <a:off x="3661467" y="2918099"/>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642667" y="2919687"/>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46" name="Pentagon 45"/>
          <p:cNvSpPr/>
          <p:nvPr/>
        </p:nvSpPr>
        <p:spPr>
          <a:xfrm>
            <a:off x="3051868" y="3032014"/>
            <a:ext cx="3429000" cy="74602"/>
          </a:xfrm>
          <a:prstGeom prst="homePlat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1322998" y="3624363"/>
            <a:ext cx="5943600" cy="261610"/>
          </a:xfrm>
          <a:prstGeom prst="rect">
            <a:avLst/>
          </a:prstGeom>
          <a:noFill/>
        </p:spPr>
        <p:txBody>
          <a:bodyPr wrap="square" rtlCol="0">
            <a:spAutoFit/>
          </a:bodyPr>
          <a:lstStyle/>
          <a:p>
            <a:r>
              <a:rPr lang="en-US" sz="1100" b="1" dirty="0">
                <a:latin typeface="Consolas" pitchFamily="49" charset="0"/>
                <a:cs typeface="Consolas" pitchFamily="49" charset="0"/>
              </a:rPr>
              <a:t> </a:t>
            </a:r>
            <a:r>
              <a:rPr lang="en-US" sz="1100" b="1" dirty="0" smtClean="0">
                <a:latin typeface="Consolas" pitchFamily="49" charset="0"/>
                <a:cs typeface="Consolas" pitchFamily="49" charset="0"/>
              </a:rPr>
              <a:t>  </a:t>
            </a:r>
            <a:r>
              <a:rPr lang="en-US" sz="1100" b="1" dirty="0" smtClean="0">
                <a:solidFill>
                  <a:schemeClr val="bg1"/>
                </a:solidFill>
                <a:latin typeface="Consolas" pitchFamily="49" charset="0"/>
                <a:cs typeface="Consolas" pitchFamily="49" charset="0"/>
              </a:rPr>
              <a:t>Range Distribution [min,1000, 2000, 3000 … 5000, 10000, Max]</a:t>
            </a:r>
            <a:endParaRPr lang="en-US" sz="1100" b="1" dirty="0">
              <a:solidFill>
                <a:schemeClr val="bg1"/>
              </a:solidFill>
              <a:latin typeface="Consolas" pitchFamily="49" charset="0"/>
              <a:cs typeface="Consolas" pitchFamily="49" charset="0"/>
            </a:endParaRPr>
          </a:p>
        </p:txBody>
      </p:sp>
      <p:cxnSp>
        <p:nvCxnSpPr>
          <p:cNvPr id="48" name="Straight Arrow Connector 47"/>
          <p:cNvCxnSpPr>
            <a:stCxn id="41" idx="3"/>
          </p:cNvCxnSpPr>
          <p:nvPr/>
        </p:nvCxnSpPr>
        <p:spPr>
          <a:xfrm>
            <a:off x="3509067" y="3018112"/>
            <a:ext cx="115027" cy="628972"/>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3280905" y="3029096"/>
            <a:ext cx="46864" cy="611198"/>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4088736" y="3045783"/>
            <a:ext cx="46864" cy="611198"/>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3" idx="3"/>
          </p:cNvCxnSpPr>
          <p:nvPr/>
        </p:nvCxnSpPr>
        <p:spPr>
          <a:xfrm flipH="1">
            <a:off x="6100305" y="3013349"/>
            <a:ext cx="190063" cy="62986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42" idx="3"/>
          </p:cNvCxnSpPr>
          <p:nvPr/>
        </p:nvCxnSpPr>
        <p:spPr>
          <a:xfrm flipH="1">
            <a:off x="5642667" y="3013349"/>
            <a:ext cx="342900" cy="63665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endCxn id="42" idx="1"/>
          </p:cNvCxnSpPr>
          <p:nvPr/>
        </p:nvCxnSpPr>
        <p:spPr>
          <a:xfrm>
            <a:off x="5985567" y="2256111"/>
            <a:ext cx="0" cy="557213"/>
          </a:xfrm>
          <a:prstGeom prst="straightConnector1">
            <a:avLst/>
          </a:prstGeom>
          <a:ln w="3810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666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Connecting </a:t>
            </a:r>
            <a:r>
              <a:rPr lang="en-US" dirty="0"/>
              <a:t>to </a:t>
            </a:r>
            <a:r>
              <a:rPr lang="en-US" dirty="0" smtClean="0"/>
              <a:t>Federations</a:t>
            </a:r>
            <a:br>
              <a:rPr lang="en-US" dirty="0" smtClean="0"/>
            </a:br>
            <a:r>
              <a:rPr lang="en-US" sz="3600" b="1" dirty="0" smtClean="0"/>
              <a:t>FILTERING = ON</a:t>
            </a:r>
            <a:endParaRPr lang="en-US" sz="3600" b="1" dirty="0"/>
          </a:p>
        </p:txBody>
      </p:sp>
      <p:sp>
        <p:nvSpPr>
          <p:cNvPr id="3" name="Content Placeholder 2"/>
          <p:cNvSpPr>
            <a:spLocks noGrp="1"/>
          </p:cNvSpPr>
          <p:nvPr>
            <p:ph type="body" sz="quarter" idx="10"/>
          </p:nvPr>
        </p:nvSpPr>
        <p:spPr>
          <a:xfrm>
            <a:off x="386318" y="1272847"/>
            <a:ext cx="8363937" cy="2405530"/>
          </a:xfrm>
        </p:spPr>
        <p:txBody>
          <a:bodyPr>
            <a:normAutofit/>
          </a:bodyPr>
          <a:lstStyle/>
          <a:p>
            <a:pPr marL="0" indent="0">
              <a:buNone/>
            </a:pPr>
            <a:r>
              <a:rPr lang="en-US" sz="1600" dirty="0" smtClean="0">
                <a:solidFill>
                  <a:schemeClr val="bg1"/>
                </a:solidFill>
                <a:latin typeface="Consolas" pitchFamily="49" charset="0"/>
                <a:cs typeface="Consolas" pitchFamily="49" charset="0"/>
              </a:rPr>
              <a:t>Connection </a:t>
            </a:r>
            <a:r>
              <a:rPr lang="en-US" sz="1600" dirty="0">
                <a:solidFill>
                  <a:schemeClr val="bg1"/>
                </a:solidFill>
                <a:latin typeface="Consolas" pitchFamily="49" charset="0"/>
                <a:cs typeface="Consolas" pitchFamily="49" charset="0"/>
              </a:rPr>
              <a:t>to Root - </a:t>
            </a:r>
            <a:r>
              <a:rPr lang="en-US" sz="1600" dirty="0" err="1">
                <a:solidFill>
                  <a:schemeClr val="bg1"/>
                </a:solidFill>
                <a:latin typeface="Consolas" pitchFamily="49" charset="0"/>
                <a:cs typeface="Consolas" pitchFamily="49" charset="0"/>
              </a:rPr>
              <a:t>SqlClient</a:t>
            </a:r>
            <a:r>
              <a:rPr lang="en-US" sz="1600" dirty="0">
                <a:solidFill>
                  <a:schemeClr val="bg1"/>
                </a:solidFill>
                <a:latin typeface="Consolas" pitchFamily="49" charset="0"/>
                <a:cs typeface="Consolas" pitchFamily="49" charset="0"/>
              </a:rPr>
              <a:t>, ODBC</a:t>
            </a:r>
          </a:p>
          <a:p>
            <a:pPr marL="0" indent="0">
              <a:buNone/>
            </a:pPr>
            <a:r>
              <a:rPr lang="en-US" sz="1600" dirty="0">
                <a:solidFill>
                  <a:schemeClr val="bg1"/>
                </a:solidFill>
                <a:latin typeface="Consolas" pitchFamily="49" charset="0"/>
                <a:cs typeface="Consolas" pitchFamily="49" charset="0"/>
              </a:rPr>
              <a:t>“Server=</a:t>
            </a:r>
            <a:r>
              <a:rPr lang="en-US" sz="1600" dirty="0" err="1">
                <a:solidFill>
                  <a:schemeClr val="bg1"/>
                </a:solidFill>
                <a:latin typeface="Consolas" pitchFamily="49" charset="0"/>
                <a:cs typeface="Consolas" pitchFamily="49" charset="0"/>
              </a:rPr>
              <a:t>tcp:servername.db.windows.net;Db</a:t>
            </a:r>
            <a:r>
              <a:rPr lang="en-US" sz="1600" dirty="0">
                <a:solidFill>
                  <a:schemeClr val="bg1"/>
                </a:solidFill>
                <a:latin typeface="Consolas" pitchFamily="49" charset="0"/>
                <a:cs typeface="Consolas" pitchFamily="49" charset="0"/>
              </a:rPr>
              <a:t>=</a:t>
            </a:r>
            <a:r>
              <a:rPr lang="en-US" sz="1600" i="1" dirty="0" err="1">
                <a:solidFill>
                  <a:schemeClr val="bg1"/>
                </a:solidFill>
                <a:latin typeface="Consolas" pitchFamily="49" charset="0"/>
                <a:cs typeface="Consolas" pitchFamily="49" charset="0"/>
              </a:rPr>
              <a:t>salesdb</a:t>
            </a:r>
            <a:r>
              <a:rPr lang="en-US" sz="1600" dirty="0" err="1">
                <a:solidFill>
                  <a:schemeClr val="bg1"/>
                </a:solidFill>
                <a:latin typeface="Consolas" pitchFamily="49" charset="0"/>
                <a:cs typeface="Consolas" pitchFamily="49" charset="0"/>
              </a:rPr>
              <a:t>;User</a:t>
            </a:r>
            <a:r>
              <a:rPr lang="en-US" sz="1600" dirty="0">
                <a:solidFill>
                  <a:schemeClr val="bg1"/>
                </a:solidFill>
                <a:latin typeface="Consolas" pitchFamily="49" charset="0"/>
                <a:cs typeface="Consolas" pitchFamily="49" charset="0"/>
              </a:rPr>
              <a:t> ID=</a:t>
            </a:r>
            <a:r>
              <a:rPr lang="en-US" sz="1600" dirty="0" err="1">
                <a:solidFill>
                  <a:schemeClr val="bg1"/>
                </a:solidFill>
                <a:latin typeface="Consolas" pitchFamily="49" charset="0"/>
                <a:cs typeface="Consolas" pitchFamily="49" charset="0"/>
              </a:rPr>
              <a:t>uname;Password</a:t>
            </a:r>
            <a:r>
              <a:rPr lang="en-US" sz="1600" dirty="0">
                <a:solidFill>
                  <a:schemeClr val="bg1"/>
                </a:solidFill>
                <a:latin typeface="Consolas" pitchFamily="49" charset="0"/>
                <a:cs typeface="Consolas" pitchFamily="49" charset="0"/>
              </a:rPr>
              <a:t>=</a:t>
            </a:r>
            <a:r>
              <a:rPr lang="en-US" sz="1600" dirty="0" err="1">
                <a:solidFill>
                  <a:schemeClr val="bg1"/>
                </a:solidFill>
                <a:latin typeface="Consolas" pitchFamily="49" charset="0"/>
                <a:cs typeface="Consolas" pitchFamily="49" charset="0"/>
              </a:rPr>
              <a:t>pword;Encrypt</a:t>
            </a:r>
            <a:r>
              <a:rPr lang="en-US" sz="1600" dirty="0">
                <a:solidFill>
                  <a:schemeClr val="bg1"/>
                </a:solidFill>
                <a:latin typeface="Consolas" pitchFamily="49" charset="0"/>
                <a:cs typeface="Consolas" pitchFamily="49" charset="0"/>
              </a:rPr>
              <a:t>=True”</a:t>
            </a:r>
          </a:p>
          <a:p>
            <a:pPr lvl="1"/>
            <a:endParaRPr lang="en-US" sz="1600" dirty="0">
              <a:solidFill>
                <a:schemeClr val="accent3"/>
              </a:solidFill>
              <a:latin typeface="Consolas" pitchFamily="49" charset="0"/>
              <a:cs typeface="Consolas" pitchFamily="49" charset="0"/>
            </a:endParaRPr>
          </a:p>
          <a:p>
            <a:pPr marL="0" indent="0">
              <a:buNone/>
            </a:pPr>
            <a:r>
              <a:rPr lang="en-US" sz="1600" dirty="0">
                <a:solidFill>
                  <a:schemeClr val="accent3"/>
                </a:solidFill>
                <a:latin typeface="Consolas" pitchFamily="49" charset="0"/>
                <a:cs typeface="Consolas" pitchFamily="49" charset="0"/>
              </a:rPr>
              <a:t>-- THEN USE FEDERATION TO CONNECT </a:t>
            </a:r>
            <a:r>
              <a:rPr lang="en-US" sz="1600" dirty="0" smtClean="0">
                <a:solidFill>
                  <a:schemeClr val="accent3"/>
                </a:solidFill>
                <a:latin typeface="Consolas" pitchFamily="49" charset="0"/>
                <a:cs typeface="Consolas" pitchFamily="49" charset="0"/>
              </a:rPr>
              <a:t>TO </a:t>
            </a:r>
            <a:r>
              <a:rPr lang="en-US" sz="1600" dirty="0">
                <a:solidFill>
                  <a:schemeClr val="accent3"/>
                </a:solidFill>
                <a:latin typeface="Consolas" pitchFamily="49" charset="0"/>
                <a:cs typeface="Consolas" pitchFamily="49" charset="0"/>
              </a:rPr>
              <a:t>THE MEMBER CONTAINING THE KEY.</a:t>
            </a:r>
          </a:p>
          <a:p>
            <a:pPr marL="0" indent="0">
              <a:buNone/>
            </a:pPr>
            <a:r>
              <a:rPr lang="en-US" sz="1600" dirty="0">
                <a:solidFill>
                  <a:schemeClr val="accent1"/>
                </a:solidFill>
                <a:latin typeface="Consolas" pitchFamily="49" charset="0"/>
                <a:cs typeface="Consolas" pitchFamily="49" charset="0"/>
              </a:rPr>
              <a:t>USE FEDERATION </a:t>
            </a:r>
            <a:r>
              <a:rPr lang="en-US" sz="1600" dirty="0" err="1" smtClean="0">
                <a:solidFill>
                  <a:schemeClr val="bg1"/>
                </a:solidFill>
                <a:latin typeface="Consolas" pitchFamily="49" charset="0"/>
                <a:cs typeface="Consolas" pitchFamily="49" charset="0"/>
              </a:rPr>
              <a:t>CustomerFederation</a:t>
            </a:r>
            <a:r>
              <a:rPr lang="en-US" sz="1600" dirty="0" smtClean="0">
                <a:solidFill>
                  <a:schemeClr val="bg1"/>
                </a:solidFill>
                <a:latin typeface="Consolas" pitchFamily="49" charset="0"/>
                <a:cs typeface="Consolas" pitchFamily="49" charset="0"/>
              </a:rPr>
              <a:t>(</a:t>
            </a:r>
            <a:r>
              <a:rPr lang="en-US" sz="1600" dirty="0" err="1" smtClean="0">
                <a:solidFill>
                  <a:schemeClr val="bg1"/>
                </a:solidFill>
                <a:latin typeface="Consolas" pitchFamily="49" charset="0"/>
                <a:cs typeface="Consolas" pitchFamily="49" charset="0"/>
              </a:rPr>
              <a:t>cid</a:t>
            </a:r>
            <a:r>
              <a:rPr lang="en-US" sz="1600" dirty="0" smtClean="0">
                <a:solidFill>
                  <a:schemeClr val="bg1"/>
                </a:solidFill>
                <a:latin typeface="Consolas" pitchFamily="49" charset="0"/>
                <a:cs typeface="Consolas" pitchFamily="49" charset="0"/>
              </a:rPr>
              <a:t> </a:t>
            </a:r>
            <a:r>
              <a:rPr lang="en-US" sz="1600" dirty="0">
                <a:solidFill>
                  <a:schemeClr val="bg1"/>
                </a:solidFill>
                <a:latin typeface="Consolas" pitchFamily="49" charset="0"/>
                <a:cs typeface="Consolas" pitchFamily="49" charset="0"/>
              </a:rPr>
              <a:t>= </a:t>
            </a:r>
            <a:r>
              <a:rPr lang="en-US" sz="1600" dirty="0" smtClean="0">
                <a:solidFill>
                  <a:schemeClr val="bg1"/>
                </a:solidFill>
                <a:latin typeface="Consolas" pitchFamily="49" charset="0"/>
                <a:cs typeface="Consolas" pitchFamily="49" charset="0"/>
              </a:rPr>
              <a:t>55</a:t>
            </a:r>
            <a:r>
              <a:rPr lang="en-US" sz="1600" dirty="0">
                <a:solidFill>
                  <a:schemeClr val="bg1"/>
                </a:solidFill>
                <a:latin typeface="Consolas" pitchFamily="49" charset="0"/>
                <a:cs typeface="Consolas" pitchFamily="49" charset="0"/>
              </a:rPr>
              <a:t>)</a:t>
            </a:r>
            <a:r>
              <a:rPr lang="en-US" sz="1600" dirty="0">
                <a:latin typeface="Consolas" pitchFamily="49" charset="0"/>
                <a:cs typeface="Consolas" pitchFamily="49" charset="0"/>
              </a:rPr>
              <a:t> </a:t>
            </a:r>
            <a:r>
              <a:rPr lang="en-US" sz="1600" dirty="0">
                <a:solidFill>
                  <a:schemeClr val="accent1"/>
                </a:solidFill>
                <a:latin typeface="Consolas" pitchFamily="49" charset="0"/>
                <a:cs typeface="Consolas" pitchFamily="49" charset="0"/>
              </a:rPr>
              <a:t>WITH RESET, </a:t>
            </a:r>
            <a:r>
              <a:rPr lang="en-US" sz="1600" dirty="0" smtClean="0">
                <a:solidFill>
                  <a:schemeClr val="accent1"/>
                </a:solidFill>
                <a:latin typeface="Consolas" pitchFamily="49" charset="0"/>
                <a:cs typeface="Consolas" pitchFamily="49" charset="0"/>
              </a:rPr>
              <a:t>FILTERING=ON</a:t>
            </a:r>
            <a:endParaRPr lang="en-US" sz="1600" dirty="0">
              <a:solidFill>
                <a:schemeClr val="accent1"/>
              </a:solidFill>
              <a:latin typeface="Consolas" pitchFamily="49" charset="0"/>
              <a:cs typeface="Consolas" pitchFamily="49" charset="0"/>
            </a:endParaRPr>
          </a:p>
          <a:p>
            <a:pPr marL="0" indent="0">
              <a:buNone/>
            </a:pPr>
            <a:r>
              <a:rPr lang="en-US" sz="1600" dirty="0">
                <a:solidFill>
                  <a:schemeClr val="accent1"/>
                </a:solidFill>
                <a:latin typeface="Consolas" pitchFamily="49" charset="0"/>
                <a:cs typeface="Consolas" pitchFamily="49" charset="0"/>
              </a:rPr>
              <a:t>GO</a:t>
            </a:r>
          </a:p>
          <a:p>
            <a:pPr marL="457200" lvl="1" indent="0">
              <a:buNone/>
            </a:pPr>
            <a:endParaRPr lang="en-US" sz="1600" dirty="0" smtClean="0">
              <a:solidFill>
                <a:srgbClr val="0000FF"/>
              </a:solidFill>
            </a:endParaRPr>
          </a:p>
        </p:txBody>
      </p:sp>
      <p:sp>
        <p:nvSpPr>
          <p:cNvPr id="5" name="Flowchart: Magnetic Disk 4"/>
          <p:cNvSpPr/>
          <p:nvPr/>
        </p:nvSpPr>
        <p:spPr>
          <a:xfrm>
            <a:off x="5720318" y="3094830"/>
            <a:ext cx="2842435" cy="1762921"/>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Magnetic Disk 5"/>
          <p:cNvSpPr/>
          <p:nvPr/>
        </p:nvSpPr>
        <p:spPr>
          <a:xfrm>
            <a:off x="5872718" y="3200402"/>
            <a:ext cx="2842435" cy="1762921"/>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lowchart: Magnetic Disk 8"/>
          <p:cNvSpPr/>
          <p:nvPr/>
        </p:nvSpPr>
        <p:spPr>
          <a:xfrm>
            <a:off x="6078283" y="3323431"/>
            <a:ext cx="2842435" cy="1762921"/>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6425212" y="3539878"/>
            <a:ext cx="2172266" cy="184666"/>
          </a:xfrm>
          <a:prstGeom prst="rect">
            <a:avLst/>
          </a:prstGeom>
          <a:noFill/>
        </p:spPr>
        <p:txBody>
          <a:bodyPr wrap="square" lIns="0" tIns="0" rIns="0" bIns="0" rtlCol="0">
            <a:spAutoFit/>
          </a:bodyPr>
          <a:lstStyle/>
          <a:p>
            <a:pPr algn="ctr"/>
            <a:r>
              <a:rPr lang="en-US" sz="1200" dirty="0">
                <a:solidFill>
                  <a:srgbClr val="FFFFFF"/>
                </a:solidFill>
              </a:rPr>
              <a:t>m</a:t>
            </a:r>
            <a:r>
              <a:rPr lang="en-US" sz="1200" dirty="0" smtClean="0">
                <a:solidFill>
                  <a:srgbClr val="FFFFFF"/>
                </a:solidFill>
              </a:rPr>
              <a:t>ember: Range [100,200)</a:t>
            </a:r>
          </a:p>
        </p:txBody>
      </p:sp>
      <p:sp>
        <p:nvSpPr>
          <p:cNvPr id="15" name="Folded Corner 14"/>
          <p:cNvSpPr/>
          <p:nvPr/>
        </p:nvSpPr>
        <p:spPr>
          <a:xfrm>
            <a:off x="6400802" y="4400550"/>
            <a:ext cx="940983" cy="440129"/>
          </a:xfrm>
          <a:prstGeom prst="foldedCorner">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orders</a:t>
            </a:r>
          </a:p>
          <a:p>
            <a:pPr algn="ctr"/>
            <a:r>
              <a:rPr lang="en-US" sz="1100" dirty="0" smtClean="0"/>
              <a:t>(federated)</a:t>
            </a:r>
            <a:endParaRPr lang="en-US" sz="1100" dirty="0"/>
          </a:p>
        </p:txBody>
      </p:sp>
      <p:sp>
        <p:nvSpPr>
          <p:cNvPr id="16" name="Folded Corner 15"/>
          <p:cNvSpPr/>
          <p:nvPr/>
        </p:nvSpPr>
        <p:spPr>
          <a:xfrm>
            <a:off x="7620002" y="4421169"/>
            <a:ext cx="940983" cy="436581"/>
          </a:xfrm>
          <a:prstGeom prst="foldedCorner">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t>orderdetails</a:t>
            </a:r>
            <a:endParaRPr lang="en-US" sz="1100" dirty="0" smtClean="0"/>
          </a:p>
          <a:p>
            <a:pPr algn="ctr"/>
            <a:r>
              <a:rPr lang="en-US" sz="1100" dirty="0" smtClean="0"/>
              <a:t>(federated)</a:t>
            </a:r>
          </a:p>
        </p:txBody>
      </p:sp>
      <p:sp>
        <p:nvSpPr>
          <p:cNvPr id="17" name="Folded Corner 16"/>
          <p:cNvSpPr/>
          <p:nvPr/>
        </p:nvSpPr>
        <p:spPr>
          <a:xfrm>
            <a:off x="6365356" y="3971048"/>
            <a:ext cx="762000" cy="370261"/>
          </a:xfrm>
          <a:prstGeom prst="foldedCorner">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smtClean="0"/>
              <a:t>Uszipcodes</a:t>
            </a:r>
            <a:endParaRPr lang="en-US" sz="1000" dirty="0" smtClean="0"/>
          </a:p>
          <a:p>
            <a:pPr algn="ctr"/>
            <a:r>
              <a:rPr lang="en-US" sz="1000" dirty="0" smtClean="0"/>
              <a:t>(reference)</a:t>
            </a:r>
            <a:endParaRPr lang="en-US" sz="1000" dirty="0"/>
          </a:p>
        </p:txBody>
      </p:sp>
      <p:sp>
        <p:nvSpPr>
          <p:cNvPr id="4" name="Rectangle 3"/>
          <p:cNvSpPr/>
          <p:nvPr/>
        </p:nvSpPr>
        <p:spPr bwMode="auto">
          <a:xfrm>
            <a:off x="6078283" y="4620616"/>
            <a:ext cx="2842435" cy="111128"/>
          </a:xfrm>
          <a:prstGeom prst="rect">
            <a:avLst/>
          </a:prstGeom>
          <a:solidFill>
            <a:srgbClr val="00B050">
              <a:alpha val="69804"/>
            </a:srgbClr>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800" dirty="0" err="1" smtClean="0">
                <a:solidFill>
                  <a:srgbClr val="FFFFFF"/>
                </a:solidFill>
              </a:rPr>
              <a:t>Customer_id</a:t>
            </a:r>
            <a:r>
              <a:rPr lang="en-US" sz="800" dirty="0" smtClean="0">
                <a:solidFill>
                  <a:srgbClr val="FFFFFF"/>
                </a:solidFill>
              </a:rPr>
              <a:t>=155</a:t>
            </a:r>
          </a:p>
        </p:txBody>
      </p:sp>
      <p:cxnSp>
        <p:nvCxnSpPr>
          <p:cNvPr id="27" name="Elbow Connector 26"/>
          <p:cNvCxnSpPr>
            <a:stCxn id="15" idx="3"/>
          </p:cNvCxnSpPr>
          <p:nvPr/>
        </p:nvCxnSpPr>
        <p:spPr>
          <a:xfrm>
            <a:off x="7341785" y="4620616"/>
            <a:ext cx="278217" cy="146648"/>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270163" y="3566020"/>
            <a:ext cx="5165933"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30" name="Flowchart: Magnetic Disk 29"/>
          <p:cNvSpPr/>
          <p:nvPr/>
        </p:nvSpPr>
        <p:spPr>
          <a:xfrm>
            <a:off x="465585" y="3473967"/>
            <a:ext cx="841163" cy="8382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400" dirty="0" err="1" smtClean="0"/>
              <a:t>SalesDB</a:t>
            </a:r>
            <a:endParaRPr lang="en-US" dirty="0"/>
          </a:p>
        </p:txBody>
      </p:sp>
      <p:sp>
        <p:nvSpPr>
          <p:cNvPr id="31" name="Rectangle 30"/>
          <p:cNvSpPr/>
          <p:nvPr/>
        </p:nvSpPr>
        <p:spPr>
          <a:xfrm>
            <a:off x="1641278" y="3854967"/>
            <a:ext cx="3441123"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dirty="0" err="1" smtClean="0"/>
              <a:t>CustomerFederation</a:t>
            </a:r>
            <a:endParaRPr lang="en-US" dirty="0"/>
          </a:p>
        </p:txBody>
      </p:sp>
      <p:sp>
        <p:nvSpPr>
          <p:cNvPr id="32" name="Rectangle 31"/>
          <p:cNvSpPr/>
          <p:nvPr/>
        </p:nvSpPr>
        <p:spPr>
          <a:xfrm>
            <a:off x="1723081" y="3931167"/>
            <a:ext cx="3441123"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400" dirty="0" err="1" smtClean="0"/>
              <a:t>CustomerFederation</a:t>
            </a:r>
            <a:endParaRPr lang="en-US" sz="1400" dirty="0"/>
          </a:p>
        </p:txBody>
      </p:sp>
      <p:sp>
        <p:nvSpPr>
          <p:cNvPr id="33" name="Flowchart: Magnetic Disk 32"/>
          <p:cNvSpPr/>
          <p:nvPr/>
        </p:nvSpPr>
        <p:spPr>
          <a:xfrm>
            <a:off x="1799551" y="3988317"/>
            <a:ext cx="229408" cy="266700"/>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34" name="Flowchart: Magnetic Disk 33"/>
          <p:cNvSpPr/>
          <p:nvPr/>
        </p:nvSpPr>
        <p:spPr>
          <a:xfrm>
            <a:off x="2067194" y="3994667"/>
            <a:ext cx="229408" cy="266700"/>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36" name="Flowchart: Magnetic Disk 35"/>
          <p:cNvSpPr/>
          <p:nvPr/>
        </p:nvSpPr>
        <p:spPr>
          <a:xfrm>
            <a:off x="4552449" y="3988317"/>
            <a:ext cx="229408" cy="266700"/>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37" name="Flowchart: Magnetic Disk 36"/>
          <p:cNvSpPr/>
          <p:nvPr/>
        </p:nvSpPr>
        <p:spPr>
          <a:xfrm>
            <a:off x="4858327" y="3988317"/>
            <a:ext cx="229408" cy="266700"/>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cxnSp>
        <p:nvCxnSpPr>
          <p:cNvPr id="38" name="Straight Connector 37"/>
          <p:cNvCxnSpPr/>
          <p:nvPr/>
        </p:nvCxnSpPr>
        <p:spPr>
          <a:xfrm>
            <a:off x="2334837" y="4128017"/>
            <a:ext cx="152939"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323042" y="4130134"/>
            <a:ext cx="152939"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36" idx="1"/>
          </p:cNvCxnSpPr>
          <p:nvPr/>
        </p:nvCxnSpPr>
        <p:spPr>
          <a:xfrm flipV="1">
            <a:off x="4667153" y="3504605"/>
            <a:ext cx="1498981" cy="483712"/>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36" idx="3"/>
          </p:cNvCxnSpPr>
          <p:nvPr/>
        </p:nvCxnSpPr>
        <p:spPr>
          <a:xfrm>
            <a:off x="4667153" y="4255017"/>
            <a:ext cx="1498981" cy="60273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55984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Connecting </a:t>
            </a:r>
            <a:r>
              <a:rPr lang="en-US" dirty="0"/>
              <a:t>to </a:t>
            </a:r>
            <a:r>
              <a:rPr lang="en-US" dirty="0" smtClean="0"/>
              <a:t>Federations</a:t>
            </a:r>
            <a:br>
              <a:rPr lang="en-US" dirty="0" smtClean="0"/>
            </a:br>
            <a:r>
              <a:rPr lang="en-US" b="1" dirty="0" smtClean="0"/>
              <a:t>FILTERING = OFF</a:t>
            </a:r>
            <a:endParaRPr lang="en-US" sz="3600" b="1" dirty="0"/>
          </a:p>
        </p:txBody>
      </p:sp>
      <p:sp>
        <p:nvSpPr>
          <p:cNvPr id="3" name="Content Placeholder 2"/>
          <p:cNvSpPr>
            <a:spLocks noGrp="1"/>
          </p:cNvSpPr>
          <p:nvPr>
            <p:ph type="body" sz="quarter" idx="10"/>
          </p:nvPr>
        </p:nvSpPr>
        <p:spPr>
          <a:xfrm>
            <a:off x="389437" y="1203599"/>
            <a:ext cx="8363937" cy="2266144"/>
          </a:xfrm>
        </p:spPr>
        <p:txBody>
          <a:bodyPr>
            <a:noAutofit/>
          </a:bodyPr>
          <a:lstStyle/>
          <a:p>
            <a:endParaRPr lang="en-US" sz="1000" dirty="0">
              <a:solidFill>
                <a:schemeClr val="bg1"/>
              </a:solidFill>
              <a:latin typeface="Consolas" pitchFamily="49" charset="0"/>
              <a:cs typeface="Consolas" pitchFamily="49" charset="0"/>
            </a:endParaRPr>
          </a:p>
          <a:p>
            <a:pPr marL="0" indent="0">
              <a:buNone/>
            </a:pPr>
            <a:r>
              <a:rPr lang="en-US" sz="1600" dirty="0" smtClean="0">
                <a:solidFill>
                  <a:schemeClr val="bg1"/>
                </a:solidFill>
                <a:latin typeface="Consolas" pitchFamily="49" charset="0"/>
                <a:cs typeface="Consolas" pitchFamily="49" charset="0"/>
              </a:rPr>
              <a:t>Connection to Root - </a:t>
            </a:r>
            <a:r>
              <a:rPr lang="en-US" sz="1600" dirty="0" err="1">
                <a:solidFill>
                  <a:schemeClr val="bg1"/>
                </a:solidFill>
                <a:latin typeface="Consolas" pitchFamily="49" charset="0"/>
                <a:cs typeface="Consolas" pitchFamily="49" charset="0"/>
              </a:rPr>
              <a:t>SqlClient</a:t>
            </a:r>
            <a:r>
              <a:rPr lang="en-US" sz="1600" dirty="0">
                <a:solidFill>
                  <a:schemeClr val="bg1"/>
                </a:solidFill>
                <a:latin typeface="Consolas" pitchFamily="49" charset="0"/>
                <a:cs typeface="Consolas" pitchFamily="49" charset="0"/>
              </a:rPr>
              <a:t>, </a:t>
            </a:r>
            <a:r>
              <a:rPr lang="en-US" sz="1600" dirty="0" smtClean="0">
                <a:solidFill>
                  <a:schemeClr val="bg1"/>
                </a:solidFill>
                <a:latin typeface="Consolas" pitchFamily="49" charset="0"/>
                <a:cs typeface="Consolas" pitchFamily="49" charset="0"/>
              </a:rPr>
              <a:t>ODBC</a:t>
            </a:r>
            <a:endParaRPr lang="en-US" sz="1600" dirty="0">
              <a:solidFill>
                <a:schemeClr val="bg1"/>
              </a:solidFill>
              <a:latin typeface="Consolas" pitchFamily="49" charset="0"/>
              <a:cs typeface="Consolas" pitchFamily="49" charset="0"/>
            </a:endParaRPr>
          </a:p>
          <a:p>
            <a:pPr marL="0" indent="0">
              <a:buNone/>
            </a:pPr>
            <a:r>
              <a:rPr lang="en-US" sz="1600" dirty="0" smtClean="0">
                <a:solidFill>
                  <a:schemeClr val="bg1"/>
                </a:solidFill>
                <a:latin typeface="Consolas" pitchFamily="49" charset="0"/>
                <a:cs typeface="Consolas" pitchFamily="49" charset="0"/>
              </a:rPr>
              <a:t>“Server=</a:t>
            </a:r>
            <a:r>
              <a:rPr lang="en-US" sz="1600" dirty="0" err="1" smtClean="0">
                <a:solidFill>
                  <a:schemeClr val="bg1"/>
                </a:solidFill>
                <a:latin typeface="Consolas" pitchFamily="49" charset="0"/>
                <a:cs typeface="Consolas" pitchFamily="49" charset="0"/>
              </a:rPr>
              <a:t>tcp:servername.db.windows.net;Db</a:t>
            </a:r>
            <a:r>
              <a:rPr lang="en-US" sz="1600" dirty="0" smtClean="0">
                <a:solidFill>
                  <a:schemeClr val="bg1"/>
                </a:solidFill>
                <a:latin typeface="Consolas" pitchFamily="49" charset="0"/>
                <a:cs typeface="Consolas" pitchFamily="49" charset="0"/>
              </a:rPr>
              <a:t>=</a:t>
            </a:r>
            <a:r>
              <a:rPr lang="en-US" sz="1600" i="1" dirty="0" err="1" smtClean="0">
                <a:solidFill>
                  <a:schemeClr val="bg1"/>
                </a:solidFill>
                <a:latin typeface="Consolas" pitchFamily="49" charset="0"/>
                <a:cs typeface="Consolas" pitchFamily="49" charset="0"/>
              </a:rPr>
              <a:t>salesdb</a:t>
            </a:r>
            <a:r>
              <a:rPr lang="en-US" sz="1600" dirty="0" err="1" smtClean="0">
                <a:solidFill>
                  <a:schemeClr val="bg1"/>
                </a:solidFill>
                <a:latin typeface="Consolas" pitchFamily="49" charset="0"/>
                <a:cs typeface="Consolas" pitchFamily="49" charset="0"/>
              </a:rPr>
              <a:t>;User</a:t>
            </a:r>
            <a:r>
              <a:rPr lang="en-US" sz="1600" dirty="0" smtClean="0">
                <a:solidFill>
                  <a:schemeClr val="bg1"/>
                </a:solidFill>
                <a:latin typeface="Consolas" pitchFamily="49" charset="0"/>
                <a:cs typeface="Consolas" pitchFamily="49" charset="0"/>
              </a:rPr>
              <a:t> </a:t>
            </a:r>
            <a:r>
              <a:rPr lang="en-US" sz="1600" dirty="0">
                <a:solidFill>
                  <a:schemeClr val="bg1"/>
                </a:solidFill>
                <a:latin typeface="Consolas" pitchFamily="49" charset="0"/>
                <a:cs typeface="Consolas" pitchFamily="49" charset="0"/>
              </a:rPr>
              <a:t>ID=</a:t>
            </a:r>
            <a:r>
              <a:rPr lang="en-US" sz="1600" dirty="0" err="1">
                <a:solidFill>
                  <a:schemeClr val="bg1"/>
                </a:solidFill>
                <a:latin typeface="Consolas" pitchFamily="49" charset="0"/>
                <a:cs typeface="Consolas" pitchFamily="49" charset="0"/>
              </a:rPr>
              <a:t>uname;Password</a:t>
            </a:r>
            <a:r>
              <a:rPr lang="en-US" sz="1600" dirty="0">
                <a:solidFill>
                  <a:schemeClr val="bg1"/>
                </a:solidFill>
                <a:latin typeface="Consolas" pitchFamily="49" charset="0"/>
                <a:cs typeface="Consolas" pitchFamily="49" charset="0"/>
              </a:rPr>
              <a:t>=</a:t>
            </a:r>
            <a:r>
              <a:rPr lang="en-US" sz="1600" dirty="0" err="1">
                <a:solidFill>
                  <a:schemeClr val="bg1"/>
                </a:solidFill>
                <a:latin typeface="Consolas" pitchFamily="49" charset="0"/>
                <a:cs typeface="Consolas" pitchFamily="49" charset="0"/>
              </a:rPr>
              <a:t>pword;Encrypt</a:t>
            </a:r>
            <a:r>
              <a:rPr lang="en-US" sz="1600" dirty="0">
                <a:solidFill>
                  <a:schemeClr val="bg1"/>
                </a:solidFill>
                <a:latin typeface="Consolas" pitchFamily="49" charset="0"/>
                <a:cs typeface="Consolas" pitchFamily="49" charset="0"/>
              </a:rPr>
              <a:t>=True</a:t>
            </a:r>
            <a:r>
              <a:rPr lang="en-US" sz="1600" dirty="0" smtClean="0">
                <a:solidFill>
                  <a:schemeClr val="bg1"/>
                </a:solidFill>
                <a:latin typeface="Consolas" pitchFamily="49" charset="0"/>
                <a:cs typeface="Consolas" pitchFamily="49" charset="0"/>
              </a:rPr>
              <a:t>”</a:t>
            </a:r>
          </a:p>
          <a:p>
            <a:pPr lvl="1"/>
            <a:endParaRPr lang="en-US" sz="1600" dirty="0" smtClean="0">
              <a:solidFill>
                <a:schemeClr val="bg1"/>
              </a:solidFill>
              <a:latin typeface="Consolas" pitchFamily="49" charset="0"/>
              <a:cs typeface="Consolas" pitchFamily="49" charset="0"/>
            </a:endParaRPr>
          </a:p>
          <a:p>
            <a:pPr marL="0" indent="0">
              <a:buNone/>
            </a:pPr>
            <a:r>
              <a:rPr lang="en-US" sz="1600" dirty="0" smtClean="0">
                <a:solidFill>
                  <a:schemeClr val="accent3"/>
                </a:solidFill>
                <a:latin typeface="Consolas" pitchFamily="49" charset="0"/>
                <a:cs typeface="Consolas" pitchFamily="49" charset="0"/>
              </a:rPr>
              <a:t>-- THEN USE FEDERATION TO CONNECT TO THE MEMBER CONTAINING THE KEY.</a:t>
            </a:r>
          </a:p>
          <a:p>
            <a:pPr marL="0" indent="0">
              <a:buNone/>
            </a:pPr>
            <a:r>
              <a:rPr lang="en-US" sz="1600" dirty="0" smtClean="0">
                <a:solidFill>
                  <a:schemeClr val="accent1"/>
                </a:solidFill>
                <a:latin typeface="Consolas" pitchFamily="49" charset="0"/>
                <a:cs typeface="Consolas" pitchFamily="49" charset="0"/>
              </a:rPr>
              <a:t>USE FEDERATION </a:t>
            </a:r>
            <a:r>
              <a:rPr lang="en-US" sz="1600" dirty="0" err="1" smtClean="0">
                <a:solidFill>
                  <a:schemeClr val="bg1"/>
                </a:solidFill>
                <a:latin typeface="Consolas" pitchFamily="49" charset="0"/>
                <a:cs typeface="Consolas" pitchFamily="49" charset="0"/>
              </a:rPr>
              <a:t>CustomerFederation</a:t>
            </a:r>
            <a:r>
              <a:rPr lang="en-US" sz="1600" dirty="0" smtClean="0">
                <a:solidFill>
                  <a:schemeClr val="bg1"/>
                </a:solidFill>
                <a:latin typeface="Consolas" pitchFamily="49" charset="0"/>
                <a:cs typeface="Consolas" pitchFamily="49" charset="0"/>
              </a:rPr>
              <a:t>(</a:t>
            </a:r>
            <a:r>
              <a:rPr lang="en-US" sz="1600" dirty="0" err="1" smtClean="0">
                <a:solidFill>
                  <a:schemeClr val="bg1"/>
                </a:solidFill>
                <a:latin typeface="Consolas" pitchFamily="49" charset="0"/>
                <a:cs typeface="Consolas" pitchFamily="49" charset="0"/>
              </a:rPr>
              <a:t>cid</a:t>
            </a:r>
            <a:r>
              <a:rPr lang="en-US" sz="1600" dirty="0" smtClean="0">
                <a:solidFill>
                  <a:schemeClr val="bg1"/>
                </a:solidFill>
                <a:latin typeface="Consolas" pitchFamily="49" charset="0"/>
                <a:cs typeface="Consolas" pitchFamily="49" charset="0"/>
              </a:rPr>
              <a:t> = 155)</a:t>
            </a:r>
            <a:r>
              <a:rPr lang="en-US" sz="1600" dirty="0" smtClean="0">
                <a:latin typeface="Consolas" pitchFamily="49" charset="0"/>
                <a:cs typeface="Consolas" pitchFamily="49" charset="0"/>
              </a:rPr>
              <a:t> </a:t>
            </a:r>
            <a:r>
              <a:rPr lang="en-US" sz="1600" dirty="0" smtClean="0">
                <a:solidFill>
                  <a:schemeClr val="accent1"/>
                </a:solidFill>
                <a:latin typeface="Consolas" pitchFamily="49" charset="0"/>
                <a:cs typeface="Consolas" pitchFamily="49" charset="0"/>
              </a:rPr>
              <a:t>WITH RESET, FILTERING=OFF</a:t>
            </a:r>
          </a:p>
          <a:p>
            <a:pPr marL="0" indent="0">
              <a:buNone/>
            </a:pPr>
            <a:r>
              <a:rPr lang="en-US" sz="1600" dirty="0" smtClean="0">
                <a:solidFill>
                  <a:schemeClr val="accent1"/>
                </a:solidFill>
                <a:latin typeface="Consolas" pitchFamily="49" charset="0"/>
                <a:cs typeface="Consolas" pitchFamily="49" charset="0"/>
              </a:rPr>
              <a:t>GO</a:t>
            </a:r>
          </a:p>
        </p:txBody>
      </p:sp>
      <p:cxnSp>
        <p:nvCxnSpPr>
          <p:cNvPr id="35" name="Straight Connector 34"/>
          <p:cNvCxnSpPr/>
          <p:nvPr/>
        </p:nvCxnSpPr>
        <p:spPr>
          <a:xfrm flipV="1">
            <a:off x="5087735" y="3285008"/>
            <a:ext cx="636393" cy="703309"/>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087735" y="4255018"/>
            <a:ext cx="773087" cy="39691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2" name="Rounded Rectangle 31"/>
          <p:cNvSpPr/>
          <p:nvPr/>
        </p:nvSpPr>
        <p:spPr>
          <a:xfrm>
            <a:off x="270163" y="3566020"/>
            <a:ext cx="5165933"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33" name="Flowchart: Magnetic Disk 32"/>
          <p:cNvSpPr/>
          <p:nvPr/>
        </p:nvSpPr>
        <p:spPr>
          <a:xfrm>
            <a:off x="465585" y="3473967"/>
            <a:ext cx="841163" cy="83820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400" dirty="0" err="1" smtClean="0"/>
              <a:t>SalesDB</a:t>
            </a:r>
            <a:endParaRPr lang="en-US" dirty="0"/>
          </a:p>
        </p:txBody>
      </p:sp>
      <p:sp>
        <p:nvSpPr>
          <p:cNvPr id="38" name="Rectangle 37"/>
          <p:cNvSpPr/>
          <p:nvPr/>
        </p:nvSpPr>
        <p:spPr>
          <a:xfrm>
            <a:off x="1641278" y="3854967"/>
            <a:ext cx="3441123"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dirty="0" err="1" smtClean="0"/>
              <a:t>CustomerFederation</a:t>
            </a:r>
            <a:endParaRPr lang="en-US" dirty="0"/>
          </a:p>
        </p:txBody>
      </p:sp>
      <p:sp>
        <p:nvSpPr>
          <p:cNvPr id="42" name="Rectangle 41"/>
          <p:cNvSpPr/>
          <p:nvPr/>
        </p:nvSpPr>
        <p:spPr>
          <a:xfrm>
            <a:off x="1723081" y="3931167"/>
            <a:ext cx="3441123"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r>
              <a:rPr lang="en-US" sz="1400" dirty="0" err="1" smtClean="0"/>
              <a:t>CustomerFederation</a:t>
            </a:r>
            <a:endParaRPr lang="en-US" sz="1400" dirty="0"/>
          </a:p>
        </p:txBody>
      </p:sp>
      <p:sp>
        <p:nvSpPr>
          <p:cNvPr id="43" name="Flowchart: Magnetic Disk 42"/>
          <p:cNvSpPr/>
          <p:nvPr/>
        </p:nvSpPr>
        <p:spPr>
          <a:xfrm>
            <a:off x="1799551" y="3988317"/>
            <a:ext cx="229408" cy="266700"/>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44" name="Flowchart: Magnetic Disk 43"/>
          <p:cNvSpPr/>
          <p:nvPr/>
        </p:nvSpPr>
        <p:spPr>
          <a:xfrm>
            <a:off x="2067194" y="3994667"/>
            <a:ext cx="229408" cy="266700"/>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45" name="Flowchart: Magnetic Disk 44"/>
          <p:cNvSpPr/>
          <p:nvPr/>
        </p:nvSpPr>
        <p:spPr>
          <a:xfrm>
            <a:off x="4552449" y="3988317"/>
            <a:ext cx="229408" cy="266700"/>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sp>
        <p:nvSpPr>
          <p:cNvPr id="46" name="Flowchart: Magnetic Disk 45"/>
          <p:cNvSpPr/>
          <p:nvPr/>
        </p:nvSpPr>
        <p:spPr>
          <a:xfrm>
            <a:off x="4858327" y="3988317"/>
            <a:ext cx="229408" cy="266700"/>
          </a:xfrm>
          <a:prstGeom prst="flowChartMagneticDisk">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a:p>
        </p:txBody>
      </p:sp>
      <p:cxnSp>
        <p:nvCxnSpPr>
          <p:cNvPr id="47" name="Straight Connector 46"/>
          <p:cNvCxnSpPr/>
          <p:nvPr/>
        </p:nvCxnSpPr>
        <p:spPr>
          <a:xfrm>
            <a:off x="2334837" y="4128017"/>
            <a:ext cx="152939"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4323042" y="4130134"/>
            <a:ext cx="152939"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25" name="Flowchart: Magnetic Disk 24"/>
          <p:cNvSpPr/>
          <p:nvPr/>
        </p:nvSpPr>
        <p:spPr>
          <a:xfrm>
            <a:off x="5720318" y="3094830"/>
            <a:ext cx="2842435" cy="1762921"/>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Magnetic Disk 25"/>
          <p:cNvSpPr/>
          <p:nvPr/>
        </p:nvSpPr>
        <p:spPr>
          <a:xfrm>
            <a:off x="6078283" y="3323431"/>
            <a:ext cx="2842435" cy="1762921"/>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6425212" y="3539878"/>
            <a:ext cx="2172266" cy="184666"/>
          </a:xfrm>
          <a:prstGeom prst="rect">
            <a:avLst/>
          </a:prstGeom>
          <a:noFill/>
        </p:spPr>
        <p:txBody>
          <a:bodyPr wrap="square" lIns="0" tIns="0" rIns="0" bIns="0" rtlCol="0">
            <a:spAutoFit/>
          </a:bodyPr>
          <a:lstStyle/>
          <a:p>
            <a:pPr algn="ctr"/>
            <a:r>
              <a:rPr lang="en-US" sz="1200" dirty="0">
                <a:solidFill>
                  <a:srgbClr val="FFFFFF"/>
                </a:solidFill>
              </a:rPr>
              <a:t>m</a:t>
            </a:r>
            <a:r>
              <a:rPr lang="en-US" sz="1200" dirty="0" smtClean="0">
                <a:solidFill>
                  <a:srgbClr val="FFFFFF"/>
                </a:solidFill>
              </a:rPr>
              <a:t>ember: Range [100,199)</a:t>
            </a:r>
          </a:p>
        </p:txBody>
      </p:sp>
      <p:sp>
        <p:nvSpPr>
          <p:cNvPr id="28" name="Folded Corner 27"/>
          <p:cNvSpPr/>
          <p:nvPr/>
        </p:nvSpPr>
        <p:spPr>
          <a:xfrm>
            <a:off x="6400802" y="4400550"/>
            <a:ext cx="940983" cy="440129"/>
          </a:xfrm>
          <a:prstGeom prst="foldedCorner">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orders</a:t>
            </a:r>
          </a:p>
          <a:p>
            <a:pPr algn="ctr"/>
            <a:r>
              <a:rPr lang="en-US" sz="1100" dirty="0" smtClean="0"/>
              <a:t>(federated)</a:t>
            </a:r>
            <a:endParaRPr lang="en-US" sz="1100" dirty="0"/>
          </a:p>
        </p:txBody>
      </p:sp>
      <p:sp>
        <p:nvSpPr>
          <p:cNvPr id="30" name="Folded Corner 29"/>
          <p:cNvSpPr/>
          <p:nvPr/>
        </p:nvSpPr>
        <p:spPr>
          <a:xfrm>
            <a:off x="7620002" y="4421169"/>
            <a:ext cx="940983" cy="436581"/>
          </a:xfrm>
          <a:prstGeom prst="foldedCorner">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t>orderdetails</a:t>
            </a:r>
            <a:endParaRPr lang="en-US" sz="1100" dirty="0" smtClean="0"/>
          </a:p>
          <a:p>
            <a:pPr algn="ctr"/>
            <a:r>
              <a:rPr lang="en-US" sz="1100" dirty="0" smtClean="0"/>
              <a:t>(federated)</a:t>
            </a:r>
          </a:p>
        </p:txBody>
      </p:sp>
      <p:sp>
        <p:nvSpPr>
          <p:cNvPr id="39" name="Folded Corner 38"/>
          <p:cNvSpPr/>
          <p:nvPr/>
        </p:nvSpPr>
        <p:spPr>
          <a:xfrm>
            <a:off x="6365356" y="3971048"/>
            <a:ext cx="762000" cy="370261"/>
          </a:xfrm>
          <a:prstGeom prst="foldedCorner">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smtClean="0"/>
              <a:t>Uszipcodes</a:t>
            </a:r>
            <a:endParaRPr lang="en-US" sz="1000" dirty="0" smtClean="0"/>
          </a:p>
          <a:p>
            <a:pPr algn="ctr"/>
            <a:r>
              <a:rPr lang="en-US" sz="1000" dirty="0" smtClean="0"/>
              <a:t>(reference)</a:t>
            </a:r>
            <a:endParaRPr lang="en-US" sz="1000" dirty="0"/>
          </a:p>
        </p:txBody>
      </p:sp>
      <p:cxnSp>
        <p:nvCxnSpPr>
          <p:cNvPr id="52" name="Elbow Connector 51"/>
          <p:cNvCxnSpPr>
            <a:stCxn id="28" idx="3"/>
          </p:cNvCxnSpPr>
          <p:nvPr/>
        </p:nvCxnSpPr>
        <p:spPr>
          <a:xfrm>
            <a:off x="7341785" y="4620616"/>
            <a:ext cx="278217" cy="146648"/>
          </a:xfrm>
          <a:prstGeom prst="bent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bwMode="auto">
          <a:xfrm>
            <a:off x="6365306" y="4346608"/>
            <a:ext cx="2432669" cy="775702"/>
          </a:xfrm>
          <a:prstGeom prst="rect">
            <a:avLst/>
          </a:prstGeom>
          <a:solidFill>
            <a:srgbClr val="00B050">
              <a:alpha val="69804"/>
            </a:srgbClr>
          </a:solidFill>
          <a:ln>
            <a:prstDash val="dash"/>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dk1"/>
                </a:solidFill>
                <a:latin typeface="+mn-lt"/>
                <a:ea typeface="+mn-ea"/>
                <a:cs typeface="+mn-cs"/>
              </a:defRPr>
            </a:lvl1pPr>
            <a:lvl2pPr marL="457182" algn="l" defTabSz="914363" rtl="0" eaLnBrk="1" latinLnBrk="0" hangingPunct="1">
              <a:defRPr sz="1800" kern="1200">
                <a:solidFill>
                  <a:schemeClr val="dk1"/>
                </a:solidFill>
                <a:latin typeface="+mn-lt"/>
                <a:ea typeface="+mn-ea"/>
                <a:cs typeface="+mn-cs"/>
              </a:defRPr>
            </a:lvl2pPr>
            <a:lvl3pPr marL="914363" algn="l" defTabSz="914363" rtl="0" eaLnBrk="1" latinLnBrk="0" hangingPunct="1">
              <a:defRPr sz="1800" kern="1200">
                <a:solidFill>
                  <a:schemeClr val="dk1"/>
                </a:solidFill>
                <a:latin typeface="+mn-lt"/>
                <a:ea typeface="+mn-ea"/>
                <a:cs typeface="+mn-cs"/>
              </a:defRPr>
            </a:lvl3pPr>
            <a:lvl4pPr marL="1371545" algn="l" defTabSz="914363" rtl="0" eaLnBrk="1" latinLnBrk="0" hangingPunct="1">
              <a:defRPr sz="1800" kern="1200">
                <a:solidFill>
                  <a:schemeClr val="dk1"/>
                </a:solidFill>
                <a:latin typeface="+mn-lt"/>
                <a:ea typeface="+mn-ea"/>
                <a:cs typeface="+mn-cs"/>
              </a:defRPr>
            </a:lvl4pPr>
            <a:lvl5pPr marL="1828727" algn="l" defTabSz="914363" rtl="0" eaLnBrk="1" latinLnBrk="0" hangingPunct="1">
              <a:defRPr sz="1800" kern="1200">
                <a:solidFill>
                  <a:schemeClr val="dk1"/>
                </a:solidFill>
                <a:latin typeface="+mn-lt"/>
                <a:ea typeface="+mn-ea"/>
                <a:cs typeface="+mn-cs"/>
              </a:defRPr>
            </a:lvl5pPr>
            <a:lvl6pPr marL="2285909" algn="l" defTabSz="914363" rtl="0" eaLnBrk="1" latinLnBrk="0" hangingPunct="1">
              <a:defRPr sz="1800" kern="1200">
                <a:solidFill>
                  <a:schemeClr val="dk1"/>
                </a:solidFill>
                <a:latin typeface="+mn-lt"/>
                <a:ea typeface="+mn-ea"/>
                <a:cs typeface="+mn-cs"/>
              </a:defRPr>
            </a:lvl6pPr>
            <a:lvl7pPr marL="2743090" algn="l" defTabSz="914363" rtl="0" eaLnBrk="1" latinLnBrk="0" hangingPunct="1">
              <a:defRPr sz="1800" kern="1200">
                <a:solidFill>
                  <a:schemeClr val="dk1"/>
                </a:solidFill>
                <a:latin typeface="+mn-lt"/>
                <a:ea typeface="+mn-ea"/>
                <a:cs typeface="+mn-cs"/>
              </a:defRPr>
            </a:lvl7pPr>
            <a:lvl8pPr marL="3200272" algn="l" defTabSz="914363" rtl="0" eaLnBrk="1" latinLnBrk="0" hangingPunct="1">
              <a:defRPr sz="1800" kern="1200">
                <a:solidFill>
                  <a:schemeClr val="dk1"/>
                </a:solidFill>
                <a:latin typeface="+mn-lt"/>
                <a:ea typeface="+mn-ea"/>
                <a:cs typeface="+mn-cs"/>
              </a:defRPr>
            </a:lvl8pPr>
            <a:lvl9pPr marL="3657454" algn="l" defTabSz="914363" rtl="0" eaLnBrk="1" latinLnBrk="0" hangingPunct="1">
              <a:defRPr sz="1800" kern="1200">
                <a:solidFill>
                  <a:schemeClr val="dk1"/>
                </a:solidFill>
                <a:latin typeface="+mn-lt"/>
                <a:ea typeface="+mn-ea"/>
                <a:cs typeface="+mn-cs"/>
              </a:defRPr>
            </a:lvl9pPr>
          </a:lstStyle>
          <a:p>
            <a:pPr algn="ctr" defTabSz="914099" fontAlgn="base">
              <a:spcBef>
                <a:spcPct val="0"/>
              </a:spcBef>
              <a:spcAft>
                <a:spcPct val="0"/>
              </a:spcAft>
            </a:pPr>
            <a:r>
              <a:rPr lang="en-US" sz="800" dirty="0" err="1" smtClean="0">
                <a:solidFill>
                  <a:srgbClr val="FFFFFF"/>
                </a:solidFill>
              </a:rPr>
              <a:t>Customer_id</a:t>
            </a:r>
            <a:r>
              <a:rPr lang="en-US" sz="800" dirty="0" smtClean="0">
                <a:solidFill>
                  <a:srgbClr val="FFFFFF"/>
                </a:solidFill>
              </a:rPr>
              <a:t>=100-199</a:t>
            </a:r>
          </a:p>
        </p:txBody>
      </p:sp>
    </p:spTree>
    <p:extLst>
      <p:ext uri="{BB962C8B-B14F-4D97-AF65-F5344CB8AC3E}">
        <p14:creationId xmlns:p14="http://schemas.microsoft.com/office/powerpoint/2010/main" val="13665011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Federations</a:t>
            </a:r>
            <a:endParaRPr lang="en-US" dirty="0"/>
          </a:p>
        </p:txBody>
      </p:sp>
      <p:sp>
        <p:nvSpPr>
          <p:cNvPr id="5" name="Subtitle 4"/>
          <p:cNvSpPr>
            <a:spLocks noGrp="1"/>
          </p:cNvSpPr>
          <p:nvPr>
            <p:ph type="subTitle" idx="1"/>
          </p:nvPr>
        </p:nvSpPr>
        <p:spPr/>
        <p:txBody>
          <a:bodyPr/>
          <a:lstStyle/>
          <a:p>
            <a:endParaRPr lang="en-US" sz="1600" dirty="0"/>
          </a:p>
          <a:p>
            <a:endParaRPr lang="en-US" sz="1600" dirty="0"/>
          </a:p>
        </p:txBody>
      </p:sp>
    </p:spTree>
    <p:extLst>
      <p:ext uri="{BB962C8B-B14F-4D97-AF65-F5344CB8AC3E}">
        <p14:creationId xmlns:p14="http://schemas.microsoft.com/office/powerpoint/2010/main" val="53591754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098" y="49142"/>
            <a:ext cx="3354722" cy="857250"/>
          </a:xfrm>
        </p:spPr>
        <p:txBody>
          <a:bodyPr>
            <a:normAutofit/>
          </a:bodyPr>
          <a:lstStyle/>
          <a:p>
            <a:r>
              <a:rPr lang="en-AU" dirty="0" smtClean="0"/>
              <a:t>Demo Scenario</a:t>
            </a:r>
            <a:endParaRPr lang="en-AU" dirty="0"/>
          </a:p>
        </p:txBody>
      </p:sp>
      <p:grpSp>
        <p:nvGrpSpPr>
          <p:cNvPr id="4" name="Group 3"/>
          <p:cNvGrpSpPr/>
          <p:nvPr/>
        </p:nvGrpSpPr>
        <p:grpSpPr>
          <a:xfrm>
            <a:off x="552784" y="2616348"/>
            <a:ext cx="1631207" cy="1224136"/>
            <a:chOff x="1716657" y="4941168"/>
            <a:chExt cx="1631207" cy="1224136"/>
          </a:xfrm>
        </p:grpSpPr>
        <p:sp>
          <p:nvSpPr>
            <p:cNvPr id="5" name="Cloud 4"/>
            <p:cNvSpPr/>
            <p:nvPr/>
          </p:nvSpPr>
          <p:spPr>
            <a:xfrm>
              <a:off x="1716657" y="4941168"/>
              <a:ext cx="1631207" cy="1224136"/>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6" name="Group 5"/>
            <p:cNvGrpSpPr/>
            <p:nvPr/>
          </p:nvGrpSpPr>
          <p:grpSpPr>
            <a:xfrm>
              <a:off x="1990618" y="5047026"/>
              <a:ext cx="1200685" cy="978773"/>
              <a:chOff x="1327644" y="2578510"/>
              <a:chExt cx="1200685" cy="978773"/>
            </a:xfrm>
          </p:grpSpPr>
          <p:sp>
            <p:nvSpPr>
              <p:cNvPr id="7" name="Flowchart: Process 6"/>
              <p:cNvSpPr/>
              <p:nvPr/>
            </p:nvSpPr>
            <p:spPr>
              <a:xfrm>
                <a:off x="1643059" y="2578510"/>
                <a:ext cx="395768" cy="162284"/>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8" name="Flowchart: Process 7"/>
              <p:cNvSpPr/>
              <p:nvPr/>
            </p:nvSpPr>
            <p:spPr>
              <a:xfrm>
                <a:off x="1343318" y="2972273"/>
                <a:ext cx="395768" cy="162284"/>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000" dirty="0" smtClean="0"/>
                  <a:t>?</a:t>
                </a:r>
                <a:endParaRPr lang="en-AU" sz="1000" dirty="0"/>
              </a:p>
            </p:txBody>
          </p:sp>
          <p:sp>
            <p:nvSpPr>
              <p:cNvPr id="9" name="Flowchart: Process 8"/>
              <p:cNvSpPr/>
              <p:nvPr/>
            </p:nvSpPr>
            <p:spPr>
              <a:xfrm>
                <a:off x="2132561" y="2971312"/>
                <a:ext cx="395768" cy="162284"/>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10" name="Flowchart: Process 9"/>
              <p:cNvSpPr/>
              <p:nvPr/>
            </p:nvSpPr>
            <p:spPr>
              <a:xfrm>
                <a:off x="1734617" y="3394999"/>
                <a:ext cx="395768" cy="162284"/>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11" name="Flowchart: Data 10"/>
              <p:cNvSpPr/>
              <p:nvPr/>
            </p:nvSpPr>
            <p:spPr>
              <a:xfrm>
                <a:off x="1939387" y="3161251"/>
                <a:ext cx="208528" cy="33418"/>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12" name="Flowchart: Data 11"/>
              <p:cNvSpPr/>
              <p:nvPr/>
            </p:nvSpPr>
            <p:spPr>
              <a:xfrm>
                <a:off x="1734617"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Flowchart: Data 12"/>
              <p:cNvSpPr/>
              <p:nvPr/>
            </p:nvSpPr>
            <p:spPr>
              <a:xfrm>
                <a:off x="2184636"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Flowchart: Data 13"/>
              <p:cNvSpPr/>
              <p:nvPr/>
            </p:nvSpPr>
            <p:spPr>
              <a:xfrm>
                <a:off x="1327644" y="2806899"/>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Flowchart: Data 14"/>
              <p:cNvSpPr/>
              <p:nvPr/>
            </p:nvSpPr>
            <p:spPr>
              <a:xfrm>
                <a:off x="1746074" y="3161251"/>
                <a:ext cx="208528" cy="33418"/>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16" name="Elbow Connector 15"/>
              <p:cNvCxnSpPr>
                <a:stCxn id="7" idx="2"/>
                <a:endCxn id="12" idx="0"/>
              </p:cNvCxnSpPr>
              <p:nvPr/>
            </p:nvCxnSpPr>
            <p:spPr>
              <a:xfrm rot="16200000" flipH="1">
                <a:off x="1784232" y="2797504"/>
                <a:ext cx="132212" cy="1879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7" idx="1"/>
                <a:endCxn id="14" idx="0"/>
              </p:cNvCxnSpPr>
              <p:nvPr/>
            </p:nvCxnSpPr>
            <p:spPr>
              <a:xfrm rot="10800000" flipV="1">
                <a:off x="1452761" y="2659651"/>
                <a:ext cx="190298" cy="14724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7" idx="3"/>
                <a:endCxn id="13" idx="0"/>
              </p:cNvCxnSpPr>
              <p:nvPr/>
            </p:nvCxnSpPr>
            <p:spPr>
              <a:xfrm>
                <a:off x="2038827" y="2659652"/>
                <a:ext cx="270926" cy="21335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14" idx="4"/>
                <a:endCxn id="8" idx="0"/>
              </p:cNvCxnSpPr>
              <p:nvPr/>
            </p:nvCxnSpPr>
            <p:spPr>
              <a:xfrm rot="16200000" flipH="1">
                <a:off x="1420577" y="2851648"/>
                <a:ext cx="131956" cy="109294"/>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12" idx="4"/>
                <a:endCxn id="8" idx="0"/>
              </p:cNvCxnSpPr>
              <p:nvPr/>
            </p:nvCxnSpPr>
            <p:spPr>
              <a:xfrm rot="5400000">
                <a:off x="1657117" y="2790509"/>
                <a:ext cx="65850" cy="29768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13" idx="4"/>
                <a:endCxn id="9" idx="0"/>
              </p:cNvCxnSpPr>
              <p:nvPr/>
            </p:nvCxnSpPr>
            <p:spPr>
              <a:xfrm rot="16200000" flipH="1">
                <a:off x="2277229" y="2918096"/>
                <a:ext cx="64888" cy="4154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22" name="Flowchart: Data 21"/>
              <p:cNvSpPr/>
              <p:nvPr/>
            </p:nvSpPr>
            <p:spPr>
              <a:xfrm>
                <a:off x="2288900" y="3253566"/>
                <a:ext cx="208528" cy="33418"/>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23" name="Elbow Connector 22"/>
              <p:cNvCxnSpPr>
                <a:stCxn id="8" idx="3"/>
                <a:endCxn id="15" idx="1"/>
              </p:cNvCxnSpPr>
              <p:nvPr/>
            </p:nvCxnSpPr>
            <p:spPr>
              <a:xfrm>
                <a:off x="1739086" y="3053415"/>
                <a:ext cx="111253" cy="10783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9" idx="1"/>
                <a:endCxn id="11" idx="0"/>
              </p:cNvCxnSpPr>
              <p:nvPr/>
            </p:nvCxnSpPr>
            <p:spPr>
              <a:xfrm rot="10800000" flipV="1">
                <a:off x="2064504" y="3052454"/>
                <a:ext cx="68058" cy="10879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15" idx="4"/>
                <a:endCxn id="10" idx="0"/>
              </p:cNvCxnSpPr>
              <p:nvPr/>
            </p:nvCxnSpPr>
            <p:spPr>
              <a:xfrm rot="16200000" flipH="1">
                <a:off x="1791254" y="3253752"/>
                <a:ext cx="200330" cy="8216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1" idx="3"/>
                <a:endCxn id="10" idx="0"/>
              </p:cNvCxnSpPr>
              <p:nvPr/>
            </p:nvCxnSpPr>
            <p:spPr>
              <a:xfrm rot="5400000">
                <a:off x="1877485" y="3249686"/>
                <a:ext cx="200330" cy="90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10" idx="3"/>
                <a:endCxn id="22" idx="4"/>
              </p:cNvCxnSpPr>
              <p:nvPr/>
            </p:nvCxnSpPr>
            <p:spPr>
              <a:xfrm flipV="1">
                <a:off x="2130385" y="3286984"/>
                <a:ext cx="262779" cy="18915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22" idx="1"/>
                <a:endCxn id="9" idx="3"/>
              </p:cNvCxnSpPr>
              <p:nvPr/>
            </p:nvCxnSpPr>
            <p:spPr>
              <a:xfrm rot="5400000" flipH="1" flipV="1">
                <a:off x="2360191" y="3085427"/>
                <a:ext cx="201111" cy="135165"/>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4" idx="2"/>
                <a:endCxn id="10" idx="1"/>
              </p:cNvCxnSpPr>
              <p:nvPr/>
            </p:nvCxnSpPr>
            <p:spPr>
              <a:xfrm rot="10800000" flipH="1" flipV="1">
                <a:off x="1348497" y="2823607"/>
                <a:ext cx="386120" cy="652533"/>
              </a:xfrm>
              <a:prstGeom prst="bentConnector3">
                <a:avLst>
                  <a:gd name="adj1" fmla="val -13021"/>
                </a:avLst>
              </a:prstGeom>
              <a:ln w="12700" cmpd="sng">
                <a:tailEnd type="arrow"/>
              </a:ln>
            </p:spPr>
            <p:style>
              <a:lnRef idx="1">
                <a:schemeClr val="accent1"/>
              </a:lnRef>
              <a:fillRef idx="0">
                <a:schemeClr val="accent1"/>
              </a:fillRef>
              <a:effectRef idx="0">
                <a:schemeClr val="accent1"/>
              </a:effectRef>
              <a:fontRef idx="minor">
                <a:schemeClr val="tx1"/>
              </a:fontRef>
            </p:style>
          </p:cxnSp>
        </p:grpSp>
      </p:grpSp>
      <p:cxnSp>
        <p:nvCxnSpPr>
          <p:cNvPr id="30" name="Elbow Connector 29"/>
          <p:cNvCxnSpPr>
            <a:endCxn id="7" idx="0"/>
          </p:cNvCxnSpPr>
          <p:nvPr/>
        </p:nvCxnSpPr>
        <p:spPr>
          <a:xfrm rot="10800000" flipV="1">
            <a:off x="1340045" y="1599642"/>
            <a:ext cx="2304293" cy="1122564"/>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1" name="Elbow Connector 30"/>
          <p:cNvCxnSpPr>
            <a:endCxn id="10" idx="2"/>
          </p:cNvCxnSpPr>
          <p:nvPr/>
        </p:nvCxnSpPr>
        <p:spPr>
          <a:xfrm rot="10800000">
            <a:off x="1431602" y="3700980"/>
            <a:ext cx="2371184" cy="899273"/>
          </a:xfrm>
          <a:prstGeom prst="bentConnector2">
            <a:avLst/>
          </a:prstGeom>
          <a:ln w="254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691756" y="2194885"/>
            <a:ext cx="1721497" cy="369332"/>
          </a:xfrm>
          <a:prstGeom prst="rect">
            <a:avLst/>
          </a:prstGeom>
          <a:noFill/>
        </p:spPr>
        <p:txBody>
          <a:bodyPr wrap="none" rtlCol="0">
            <a:spAutoFit/>
          </a:bodyPr>
          <a:lstStyle/>
          <a:p>
            <a:r>
              <a:rPr lang="en-AU" dirty="0" smtClean="0">
                <a:solidFill>
                  <a:schemeClr val="bg1"/>
                </a:solidFill>
              </a:rPr>
              <a:t>Historical Events</a:t>
            </a:r>
            <a:endParaRPr lang="en-AU" dirty="0">
              <a:solidFill>
                <a:schemeClr val="bg1"/>
              </a:solidFill>
            </a:endParaRPr>
          </a:p>
        </p:txBody>
      </p:sp>
      <p:sp>
        <p:nvSpPr>
          <p:cNvPr id="33" name="TextBox 32"/>
          <p:cNvSpPr txBox="1"/>
          <p:nvPr/>
        </p:nvSpPr>
        <p:spPr>
          <a:xfrm>
            <a:off x="5583398" y="4665301"/>
            <a:ext cx="1807995" cy="369332"/>
          </a:xfrm>
          <a:prstGeom prst="rect">
            <a:avLst/>
          </a:prstGeom>
          <a:noFill/>
        </p:spPr>
        <p:txBody>
          <a:bodyPr wrap="none" rtlCol="0">
            <a:spAutoFit/>
          </a:bodyPr>
          <a:lstStyle/>
          <a:p>
            <a:r>
              <a:rPr lang="en-AU" dirty="0" smtClean="0">
                <a:solidFill>
                  <a:schemeClr val="bg1"/>
                </a:solidFill>
              </a:rPr>
              <a:t>Simulated Orders</a:t>
            </a:r>
            <a:endParaRPr lang="en-AU" dirty="0">
              <a:solidFill>
                <a:schemeClr val="bg1"/>
              </a:solidFill>
            </a:endParaRPr>
          </a:p>
        </p:txBody>
      </p:sp>
      <p:grpSp>
        <p:nvGrpSpPr>
          <p:cNvPr id="34" name="Group 33"/>
          <p:cNvGrpSpPr/>
          <p:nvPr/>
        </p:nvGrpSpPr>
        <p:grpSpPr>
          <a:xfrm>
            <a:off x="2537765" y="2564217"/>
            <a:ext cx="1631207" cy="1224136"/>
            <a:chOff x="1716657" y="4941168"/>
            <a:chExt cx="1631207" cy="1224136"/>
          </a:xfrm>
        </p:grpSpPr>
        <p:sp>
          <p:nvSpPr>
            <p:cNvPr id="35" name="Cloud 34"/>
            <p:cNvSpPr/>
            <p:nvPr/>
          </p:nvSpPr>
          <p:spPr>
            <a:xfrm>
              <a:off x="1716657" y="4941168"/>
              <a:ext cx="1631207" cy="1224136"/>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36" name="Group 35"/>
            <p:cNvGrpSpPr/>
            <p:nvPr/>
          </p:nvGrpSpPr>
          <p:grpSpPr>
            <a:xfrm>
              <a:off x="1990618" y="5047026"/>
              <a:ext cx="1200685" cy="978773"/>
              <a:chOff x="1327644" y="2578510"/>
              <a:chExt cx="1200685" cy="978773"/>
            </a:xfrm>
          </p:grpSpPr>
          <p:sp>
            <p:nvSpPr>
              <p:cNvPr id="37" name="Flowchart: Process 36"/>
              <p:cNvSpPr/>
              <p:nvPr/>
            </p:nvSpPr>
            <p:spPr>
              <a:xfrm>
                <a:off x="1643059" y="2578510"/>
                <a:ext cx="395768" cy="162284"/>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8" name="Flowchart: Process 37"/>
              <p:cNvSpPr/>
              <p:nvPr/>
            </p:nvSpPr>
            <p:spPr>
              <a:xfrm>
                <a:off x="1343318" y="2972273"/>
                <a:ext cx="395768" cy="162284"/>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000" dirty="0" smtClean="0"/>
                  <a:t>?</a:t>
                </a:r>
                <a:endParaRPr lang="en-AU" sz="1000" dirty="0"/>
              </a:p>
            </p:txBody>
          </p:sp>
          <p:sp>
            <p:nvSpPr>
              <p:cNvPr id="39" name="Flowchart: Process 38"/>
              <p:cNvSpPr/>
              <p:nvPr/>
            </p:nvSpPr>
            <p:spPr>
              <a:xfrm>
                <a:off x="2132561" y="2971312"/>
                <a:ext cx="395768" cy="162284"/>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40" name="Flowchart: Process 39"/>
              <p:cNvSpPr/>
              <p:nvPr/>
            </p:nvSpPr>
            <p:spPr>
              <a:xfrm>
                <a:off x="1734617" y="3394999"/>
                <a:ext cx="395768" cy="162284"/>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41" name="Flowchart: Data 40"/>
              <p:cNvSpPr/>
              <p:nvPr/>
            </p:nvSpPr>
            <p:spPr>
              <a:xfrm>
                <a:off x="1939387" y="3161251"/>
                <a:ext cx="208528" cy="33418"/>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42" name="Flowchart: Data 41"/>
              <p:cNvSpPr/>
              <p:nvPr/>
            </p:nvSpPr>
            <p:spPr>
              <a:xfrm>
                <a:off x="1734617"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3" name="Flowchart: Data 42"/>
              <p:cNvSpPr/>
              <p:nvPr/>
            </p:nvSpPr>
            <p:spPr>
              <a:xfrm>
                <a:off x="2184636"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4" name="Flowchart: Data 43"/>
              <p:cNvSpPr/>
              <p:nvPr/>
            </p:nvSpPr>
            <p:spPr>
              <a:xfrm>
                <a:off x="1327644" y="2806899"/>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5" name="Flowchart: Data 44"/>
              <p:cNvSpPr/>
              <p:nvPr/>
            </p:nvSpPr>
            <p:spPr>
              <a:xfrm>
                <a:off x="1746074" y="3161251"/>
                <a:ext cx="208528" cy="33418"/>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46" name="Elbow Connector 45"/>
              <p:cNvCxnSpPr>
                <a:stCxn id="37" idx="2"/>
                <a:endCxn id="42" idx="0"/>
              </p:cNvCxnSpPr>
              <p:nvPr/>
            </p:nvCxnSpPr>
            <p:spPr>
              <a:xfrm rot="16200000" flipH="1">
                <a:off x="1784232" y="2797504"/>
                <a:ext cx="132212" cy="1879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37" idx="1"/>
                <a:endCxn id="44" idx="0"/>
              </p:cNvCxnSpPr>
              <p:nvPr/>
            </p:nvCxnSpPr>
            <p:spPr>
              <a:xfrm rot="10800000" flipV="1">
                <a:off x="1452761" y="2659651"/>
                <a:ext cx="190298" cy="14724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48" name="Elbow Connector 47"/>
              <p:cNvCxnSpPr>
                <a:stCxn id="37" idx="3"/>
                <a:endCxn id="43" idx="0"/>
              </p:cNvCxnSpPr>
              <p:nvPr/>
            </p:nvCxnSpPr>
            <p:spPr>
              <a:xfrm>
                <a:off x="2038827" y="2659652"/>
                <a:ext cx="270926" cy="21335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49" name="Elbow Connector 48"/>
              <p:cNvCxnSpPr>
                <a:stCxn id="44" idx="4"/>
                <a:endCxn id="38" idx="0"/>
              </p:cNvCxnSpPr>
              <p:nvPr/>
            </p:nvCxnSpPr>
            <p:spPr>
              <a:xfrm rot="16200000" flipH="1">
                <a:off x="1420577" y="2851648"/>
                <a:ext cx="131956" cy="109294"/>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42" idx="4"/>
                <a:endCxn id="38" idx="0"/>
              </p:cNvCxnSpPr>
              <p:nvPr/>
            </p:nvCxnSpPr>
            <p:spPr>
              <a:xfrm rot="5400000">
                <a:off x="1657117" y="2790509"/>
                <a:ext cx="65850" cy="29768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51" name="Elbow Connector 50"/>
              <p:cNvCxnSpPr>
                <a:stCxn id="43" idx="4"/>
                <a:endCxn id="39" idx="0"/>
              </p:cNvCxnSpPr>
              <p:nvPr/>
            </p:nvCxnSpPr>
            <p:spPr>
              <a:xfrm rot="16200000" flipH="1">
                <a:off x="2277229" y="2918096"/>
                <a:ext cx="64888" cy="4154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52" name="Flowchart: Data 51"/>
              <p:cNvSpPr/>
              <p:nvPr/>
            </p:nvSpPr>
            <p:spPr>
              <a:xfrm>
                <a:off x="2288900" y="3253566"/>
                <a:ext cx="208528" cy="33418"/>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53" name="Elbow Connector 52"/>
              <p:cNvCxnSpPr>
                <a:stCxn id="38" idx="3"/>
                <a:endCxn id="45" idx="1"/>
              </p:cNvCxnSpPr>
              <p:nvPr/>
            </p:nvCxnSpPr>
            <p:spPr>
              <a:xfrm>
                <a:off x="1739086" y="3053415"/>
                <a:ext cx="111253" cy="10783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39" idx="1"/>
                <a:endCxn id="41" idx="0"/>
              </p:cNvCxnSpPr>
              <p:nvPr/>
            </p:nvCxnSpPr>
            <p:spPr>
              <a:xfrm rot="10800000" flipV="1">
                <a:off x="2064504" y="3052454"/>
                <a:ext cx="68058" cy="10879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55" name="Elbow Connector 54"/>
              <p:cNvCxnSpPr>
                <a:stCxn id="45" idx="4"/>
                <a:endCxn id="40" idx="0"/>
              </p:cNvCxnSpPr>
              <p:nvPr/>
            </p:nvCxnSpPr>
            <p:spPr>
              <a:xfrm rot="16200000" flipH="1">
                <a:off x="1791254" y="3253752"/>
                <a:ext cx="200330" cy="8216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56" name="Elbow Connector 55"/>
              <p:cNvCxnSpPr>
                <a:stCxn id="41" idx="3"/>
                <a:endCxn id="40" idx="0"/>
              </p:cNvCxnSpPr>
              <p:nvPr/>
            </p:nvCxnSpPr>
            <p:spPr>
              <a:xfrm rot="5400000">
                <a:off x="1877485" y="3249686"/>
                <a:ext cx="200330" cy="90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57" name="Elbow Connector 56"/>
              <p:cNvCxnSpPr>
                <a:stCxn id="40" idx="3"/>
                <a:endCxn id="52" idx="4"/>
              </p:cNvCxnSpPr>
              <p:nvPr/>
            </p:nvCxnSpPr>
            <p:spPr>
              <a:xfrm flipV="1">
                <a:off x="2130385" y="3286984"/>
                <a:ext cx="262779" cy="18915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52" idx="1"/>
                <a:endCxn id="39" idx="3"/>
              </p:cNvCxnSpPr>
              <p:nvPr/>
            </p:nvCxnSpPr>
            <p:spPr>
              <a:xfrm rot="5400000" flipH="1" flipV="1">
                <a:off x="2360191" y="3085427"/>
                <a:ext cx="201111" cy="135165"/>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59" name="Elbow Connector 58"/>
              <p:cNvCxnSpPr>
                <a:stCxn id="44" idx="2"/>
                <a:endCxn id="40" idx="1"/>
              </p:cNvCxnSpPr>
              <p:nvPr/>
            </p:nvCxnSpPr>
            <p:spPr>
              <a:xfrm rot="10800000" flipH="1" flipV="1">
                <a:off x="1348497" y="2823607"/>
                <a:ext cx="386120" cy="652533"/>
              </a:xfrm>
              <a:prstGeom prst="bentConnector3">
                <a:avLst>
                  <a:gd name="adj1" fmla="val -13021"/>
                </a:avLst>
              </a:prstGeom>
              <a:ln w="12700" cmpd="sng">
                <a:tailEnd type="arrow"/>
              </a:ln>
            </p:spPr>
            <p:style>
              <a:lnRef idx="1">
                <a:schemeClr val="accent1"/>
              </a:lnRef>
              <a:fillRef idx="0">
                <a:schemeClr val="accent1"/>
              </a:fillRef>
              <a:effectRef idx="0">
                <a:schemeClr val="accent1"/>
              </a:effectRef>
              <a:fontRef idx="minor">
                <a:schemeClr val="tx1"/>
              </a:fontRef>
            </p:style>
          </p:cxnSp>
        </p:grpSp>
      </p:grpSp>
      <p:grpSp>
        <p:nvGrpSpPr>
          <p:cNvPr id="60" name="Group 59"/>
          <p:cNvGrpSpPr/>
          <p:nvPr/>
        </p:nvGrpSpPr>
        <p:grpSpPr>
          <a:xfrm>
            <a:off x="7202930" y="2474503"/>
            <a:ext cx="1631207" cy="1224136"/>
            <a:chOff x="1716657" y="4941168"/>
            <a:chExt cx="1631207" cy="1224136"/>
          </a:xfrm>
        </p:grpSpPr>
        <p:sp>
          <p:nvSpPr>
            <p:cNvPr id="61" name="Cloud 60"/>
            <p:cNvSpPr/>
            <p:nvPr/>
          </p:nvSpPr>
          <p:spPr>
            <a:xfrm>
              <a:off x="1716657" y="4941168"/>
              <a:ext cx="1631207" cy="1224136"/>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62" name="Group 61"/>
            <p:cNvGrpSpPr/>
            <p:nvPr/>
          </p:nvGrpSpPr>
          <p:grpSpPr>
            <a:xfrm>
              <a:off x="1990618" y="5047026"/>
              <a:ext cx="1200685" cy="978773"/>
              <a:chOff x="1327644" y="2578510"/>
              <a:chExt cx="1200685" cy="978773"/>
            </a:xfrm>
          </p:grpSpPr>
          <p:sp>
            <p:nvSpPr>
              <p:cNvPr id="63" name="Flowchart: Process 62"/>
              <p:cNvSpPr/>
              <p:nvPr/>
            </p:nvSpPr>
            <p:spPr>
              <a:xfrm>
                <a:off x="1643059" y="2578510"/>
                <a:ext cx="395768" cy="162284"/>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64" name="Flowchart: Process 63"/>
              <p:cNvSpPr/>
              <p:nvPr/>
            </p:nvSpPr>
            <p:spPr>
              <a:xfrm>
                <a:off x="1343318" y="2972273"/>
                <a:ext cx="395768" cy="162284"/>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000" dirty="0" smtClean="0"/>
                  <a:t>?</a:t>
                </a:r>
                <a:endParaRPr lang="en-AU" sz="1000" dirty="0"/>
              </a:p>
            </p:txBody>
          </p:sp>
          <p:sp>
            <p:nvSpPr>
              <p:cNvPr id="65" name="Flowchart: Process 64"/>
              <p:cNvSpPr/>
              <p:nvPr/>
            </p:nvSpPr>
            <p:spPr>
              <a:xfrm>
                <a:off x="2132561" y="2971312"/>
                <a:ext cx="395768" cy="162284"/>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66" name="Flowchart: Process 65"/>
              <p:cNvSpPr/>
              <p:nvPr/>
            </p:nvSpPr>
            <p:spPr>
              <a:xfrm>
                <a:off x="1734617" y="3394999"/>
                <a:ext cx="395768" cy="162284"/>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67" name="Flowchart: Data 66"/>
              <p:cNvSpPr/>
              <p:nvPr/>
            </p:nvSpPr>
            <p:spPr>
              <a:xfrm>
                <a:off x="1939387" y="3161251"/>
                <a:ext cx="208528" cy="33418"/>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68" name="Flowchart: Data 67"/>
              <p:cNvSpPr/>
              <p:nvPr/>
            </p:nvSpPr>
            <p:spPr>
              <a:xfrm>
                <a:off x="1734617"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9" name="Flowchart: Data 68"/>
              <p:cNvSpPr/>
              <p:nvPr/>
            </p:nvSpPr>
            <p:spPr>
              <a:xfrm>
                <a:off x="2184636"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0" name="Flowchart: Data 69"/>
              <p:cNvSpPr/>
              <p:nvPr/>
            </p:nvSpPr>
            <p:spPr>
              <a:xfrm>
                <a:off x="1327644" y="2806899"/>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1" name="Flowchart: Data 70"/>
              <p:cNvSpPr/>
              <p:nvPr/>
            </p:nvSpPr>
            <p:spPr>
              <a:xfrm>
                <a:off x="1746074" y="3161251"/>
                <a:ext cx="208528" cy="33418"/>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72" name="Elbow Connector 71"/>
              <p:cNvCxnSpPr>
                <a:stCxn id="63" idx="2"/>
                <a:endCxn id="68" idx="0"/>
              </p:cNvCxnSpPr>
              <p:nvPr/>
            </p:nvCxnSpPr>
            <p:spPr>
              <a:xfrm rot="16200000" flipH="1">
                <a:off x="1784232" y="2797504"/>
                <a:ext cx="132212" cy="1879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3" name="Elbow Connector 72"/>
              <p:cNvCxnSpPr>
                <a:stCxn id="63" idx="1"/>
                <a:endCxn id="70" idx="0"/>
              </p:cNvCxnSpPr>
              <p:nvPr/>
            </p:nvCxnSpPr>
            <p:spPr>
              <a:xfrm rot="10800000" flipV="1">
                <a:off x="1452761" y="2659651"/>
                <a:ext cx="190298" cy="14724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4" name="Elbow Connector 73"/>
              <p:cNvCxnSpPr>
                <a:stCxn id="63" idx="3"/>
                <a:endCxn id="69" idx="0"/>
              </p:cNvCxnSpPr>
              <p:nvPr/>
            </p:nvCxnSpPr>
            <p:spPr>
              <a:xfrm>
                <a:off x="2038827" y="2659652"/>
                <a:ext cx="270926" cy="21335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5" name="Elbow Connector 74"/>
              <p:cNvCxnSpPr>
                <a:stCxn id="70" idx="4"/>
                <a:endCxn id="64" idx="0"/>
              </p:cNvCxnSpPr>
              <p:nvPr/>
            </p:nvCxnSpPr>
            <p:spPr>
              <a:xfrm rot="16200000" flipH="1">
                <a:off x="1420577" y="2851648"/>
                <a:ext cx="131956" cy="109294"/>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6" name="Elbow Connector 75"/>
              <p:cNvCxnSpPr>
                <a:stCxn id="68" idx="4"/>
                <a:endCxn id="64" idx="0"/>
              </p:cNvCxnSpPr>
              <p:nvPr/>
            </p:nvCxnSpPr>
            <p:spPr>
              <a:xfrm rot="5400000">
                <a:off x="1657117" y="2790509"/>
                <a:ext cx="65850" cy="29768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77" name="Elbow Connector 76"/>
              <p:cNvCxnSpPr>
                <a:stCxn id="69" idx="4"/>
                <a:endCxn id="65" idx="0"/>
              </p:cNvCxnSpPr>
              <p:nvPr/>
            </p:nvCxnSpPr>
            <p:spPr>
              <a:xfrm rot="16200000" flipH="1">
                <a:off x="2277229" y="2918096"/>
                <a:ext cx="64888" cy="4154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78" name="Flowchart: Data 77"/>
              <p:cNvSpPr/>
              <p:nvPr/>
            </p:nvSpPr>
            <p:spPr>
              <a:xfrm>
                <a:off x="2288900" y="3253566"/>
                <a:ext cx="208528" cy="33418"/>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79" name="Elbow Connector 78"/>
              <p:cNvCxnSpPr>
                <a:stCxn id="64" idx="3"/>
                <a:endCxn id="71" idx="1"/>
              </p:cNvCxnSpPr>
              <p:nvPr/>
            </p:nvCxnSpPr>
            <p:spPr>
              <a:xfrm>
                <a:off x="1739086" y="3053415"/>
                <a:ext cx="111253" cy="10783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80" name="Elbow Connector 79"/>
              <p:cNvCxnSpPr>
                <a:stCxn id="65" idx="1"/>
                <a:endCxn id="67" idx="0"/>
              </p:cNvCxnSpPr>
              <p:nvPr/>
            </p:nvCxnSpPr>
            <p:spPr>
              <a:xfrm rot="10800000" flipV="1">
                <a:off x="2064504" y="3052454"/>
                <a:ext cx="68058" cy="10879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81" name="Elbow Connector 80"/>
              <p:cNvCxnSpPr>
                <a:stCxn id="71" idx="4"/>
                <a:endCxn id="66" idx="0"/>
              </p:cNvCxnSpPr>
              <p:nvPr/>
            </p:nvCxnSpPr>
            <p:spPr>
              <a:xfrm rot="16200000" flipH="1">
                <a:off x="1791254" y="3253752"/>
                <a:ext cx="200330" cy="8216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82" name="Elbow Connector 81"/>
              <p:cNvCxnSpPr>
                <a:stCxn id="67" idx="3"/>
                <a:endCxn id="66" idx="0"/>
              </p:cNvCxnSpPr>
              <p:nvPr/>
            </p:nvCxnSpPr>
            <p:spPr>
              <a:xfrm rot="5400000">
                <a:off x="1877485" y="3249686"/>
                <a:ext cx="200330" cy="90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83" name="Elbow Connector 82"/>
              <p:cNvCxnSpPr>
                <a:stCxn id="66" idx="3"/>
                <a:endCxn id="78" idx="4"/>
              </p:cNvCxnSpPr>
              <p:nvPr/>
            </p:nvCxnSpPr>
            <p:spPr>
              <a:xfrm flipV="1">
                <a:off x="2130385" y="3286984"/>
                <a:ext cx="262779" cy="18915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84" name="Elbow Connector 83"/>
              <p:cNvCxnSpPr>
                <a:stCxn id="78" idx="1"/>
                <a:endCxn id="65" idx="3"/>
              </p:cNvCxnSpPr>
              <p:nvPr/>
            </p:nvCxnSpPr>
            <p:spPr>
              <a:xfrm rot="5400000" flipH="1" flipV="1">
                <a:off x="2360191" y="3085427"/>
                <a:ext cx="201111" cy="135165"/>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85" name="Elbow Connector 84"/>
              <p:cNvCxnSpPr>
                <a:stCxn id="70" idx="2"/>
                <a:endCxn id="66" idx="1"/>
              </p:cNvCxnSpPr>
              <p:nvPr/>
            </p:nvCxnSpPr>
            <p:spPr>
              <a:xfrm rot="10800000" flipH="1" flipV="1">
                <a:off x="1348497" y="2823607"/>
                <a:ext cx="386120" cy="652533"/>
              </a:xfrm>
              <a:prstGeom prst="bentConnector3">
                <a:avLst>
                  <a:gd name="adj1" fmla="val -13021"/>
                </a:avLst>
              </a:prstGeom>
              <a:ln w="12700" cmpd="sng">
                <a:tailEnd type="arrow"/>
              </a:ln>
            </p:spPr>
            <p:style>
              <a:lnRef idx="1">
                <a:schemeClr val="accent1"/>
              </a:lnRef>
              <a:fillRef idx="0">
                <a:schemeClr val="accent1"/>
              </a:fillRef>
              <a:effectRef idx="0">
                <a:schemeClr val="accent1"/>
              </a:effectRef>
              <a:fontRef idx="minor">
                <a:schemeClr val="tx1"/>
              </a:fontRef>
            </p:style>
          </p:cxnSp>
        </p:grpSp>
      </p:grpSp>
      <p:grpSp>
        <p:nvGrpSpPr>
          <p:cNvPr id="86" name="Group 85"/>
          <p:cNvGrpSpPr/>
          <p:nvPr/>
        </p:nvGrpSpPr>
        <p:grpSpPr>
          <a:xfrm>
            <a:off x="4973116" y="2523985"/>
            <a:ext cx="1631207" cy="1224136"/>
            <a:chOff x="1716657" y="4941168"/>
            <a:chExt cx="1631207" cy="1224136"/>
          </a:xfrm>
        </p:grpSpPr>
        <p:sp>
          <p:nvSpPr>
            <p:cNvPr id="87" name="Cloud 86"/>
            <p:cNvSpPr/>
            <p:nvPr/>
          </p:nvSpPr>
          <p:spPr>
            <a:xfrm>
              <a:off x="1716657" y="4941168"/>
              <a:ext cx="1631207" cy="1224136"/>
            </a:xfrm>
            <a:prstGeom prst="cloud">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88" name="Group 87"/>
            <p:cNvGrpSpPr/>
            <p:nvPr/>
          </p:nvGrpSpPr>
          <p:grpSpPr>
            <a:xfrm>
              <a:off x="1990618" y="5047026"/>
              <a:ext cx="1200685" cy="978773"/>
              <a:chOff x="1327644" y="2578510"/>
              <a:chExt cx="1200685" cy="978773"/>
            </a:xfrm>
          </p:grpSpPr>
          <p:sp>
            <p:nvSpPr>
              <p:cNvPr id="89" name="Flowchart: Process 88"/>
              <p:cNvSpPr/>
              <p:nvPr/>
            </p:nvSpPr>
            <p:spPr>
              <a:xfrm>
                <a:off x="1643059" y="2578510"/>
                <a:ext cx="395768" cy="162284"/>
              </a:xfrm>
              <a:prstGeom prst="flowChartProcess">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90" name="Flowchart: Process 89"/>
              <p:cNvSpPr/>
              <p:nvPr/>
            </p:nvSpPr>
            <p:spPr>
              <a:xfrm>
                <a:off x="1343318" y="2972273"/>
                <a:ext cx="395768" cy="162284"/>
              </a:xfrm>
              <a:prstGeom prst="flowChartProcess">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AU" sz="1000" dirty="0" smtClean="0"/>
                  <a:t>?</a:t>
                </a:r>
                <a:endParaRPr lang="en-AU" sz="1000" dirty="0"/>
              </a:p>
            </p:txBody>
          </p:sp>
          <p:sp>
            <p:nvSpPr>
              <p:cNvPr id="91" name="Flowchart: Process 90"/>
              <p:cNvSpPr/>
              <p:nvPr/>
            </p:nvSpPr>
            <p:spPr>
              <a:xfrm>
                <a:off x="2132561" y="2971312"/>
                <a:ext cx="395768" cy="162284"/>
              </a:xfrm>
              <a:prstGeom prst="flowChartProcess">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dirty="0"/>
              </a:p>
            </p:txBody>
          </p:sp>
          <p:sp>
            <p:nvSpPr>
              <p:cNvPr id="92" name="Flowchart: Process 91"/>
              <p:cNvSpPr/>
              <p:nvPr/>
            </p:nvSpPr>
            <p:spPr>
              <a:xfrm>
                <a:off x="1734617" y="3394999"/>
                <a:ext cx="395768" cy="162284"/>
              </a:xfrm>
              <a:prstGeom prst="flowChartProcess">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dirty="0"/>
              </a:p>
            </p:txBody>
          </p:sp>
          <p:sp>
            <p:nvSpPr>
              <p:cNvPr id="93" name="Flowchart: Data 92"/>
              <p:cNvSpPr/>
              <p:nvPr/>
            </p:nvSpPr>
            <p:spPr>
              <a:xfrm>
                <a:off x="1939387" y="3161251"/>
                <a:ext cx="208528" cy="33418"/>
              </a:xfrm>
              <a:prstGeom prst="flowChartInputOutput">
                <a:avLst/>
              </a:prstGeom>
              <a:ln w="12700" cmpd="sng"/>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AU"/>
              </a:p>
            </p:txBody>
          </p:sp>
          <p:sp>
            <p:nvSpPr>
              <p:cNvPr id="94" name="Flowchart: Data 93"/>
              <p:cNvSpPr/>
              <p:nvPr/>
            </p:nvSpPr>
            <p:spPr>
              <a:xfrm>
                <a:off x="1734617"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5" name="Flowchart: Data 94"/>
              <p:cNvSpPr/>
              <p:nvPr/>
            </p:nvSpPr>
            <p:spPr>
              <a:xfrm>
                <a:off x="2184636" y="2873006"/>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6" name="Flowchart: Data 95"/>
              <p:cNvSpPr/>
              <p:nvPr/>
            </p:nvSpPr>
            <p:spPr>
              <a:xfrm>
                <a:off x="1327644" y="2806899"/>
                <a:ext cx="208528" cy="33418"/>
              </a:xfrm>
              <a:prstGeom prst="flowChartInputOutput">
                <a:avLst/>
              </a:prstGeom>
              <a:ln w="12700"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7" name="Flowchart: Data 96"/>
              <p:cNvSpPr/>
              <p:nvPr/>
            </p:nvSpPr>
            <p:spPr>
              <a:xfrm>
                <a:off x="1746074" y="3161251"/>
                <a:ext cx="208528" cy="33418"/>
              </a:xfrm>
              <a:prstGeom prst="flowChartInputOutput">
                <a:avLst/>
              </a:prstGeom>
              <a:ln w="12700" cmpd="sng"/>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AU"/>
              </a:p>
            </p:txBody>
          </p:sp>
          <p:cxnSp>
            <p:nvCxnSpPr>
              <p:cNvPr id="98" name="Elbow Connector 97"/>
              <p:cNvCxnSpPr>
                <a:stCxn id="89" idx="2"/>
                <a:endCxn id="94" idx="0"/>
              </p:cNvCxnSpPr>
              <p:nvPr/>
            </p:nvCxnSpPr>
            <p:spPr>
              <a:xfrm rot="16200000" flipH="1">
                <a:off x="1784232" y="2797504"/>
                <a:ext cx="132212" cy="18791"/>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99" name="Elbow Connector 98"/>
              <p:cNvCxnSpPr>
                <a:stCxn id="89" idx="1"/>
                <a:endCxn id="96" idx="0"/>
              </p:cNvCxnSpPr>
              <p:nvPr/>
            </p:nvCxnSpPr>
            <p:spPr>
              <a:xfrm rot="10800000" flipV="1">
                <a:off x="1452761" y="2659651"/>
                <a:ext cx="190298" cy="14724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0" name="Elbow Connector 99"/>
              <p:cNvCxnSpPr>
                <a:stCxn id="89" idx="3"/>
                <a:endCxn id="95" idx="0"/>
              </p:cNvCxnSpPr>
              <p:nvPr/>
            </p:nvCxnSpPr>
            <p:spPr>
              <a:xfrm>
                <a:off x="2038827" y="2659652"/>
                <a:ext cx="270926" cy="213354"/>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1" name="Elbow Connector 100"/>
              <p:cNvCxnSpPr>
                <a:stCxn id="96" idx="4"/>
                <a:endCxn id="90" idx="0"/>
              </p:cNvCxnSpPr>
              <p:nvPr/>
            </p:nvCxnSpPr>
            <p:spPr>
              <a:xfrm rot="16200000" flipH="1">
                <a:off x="1420577" y="2851648"/>
                <a:ext cx="131956" cy="109294"/>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2" name="Elbow Connector 101"/>
              <p:cNvCxnSpPr>
                <a:stCxn id="94" idx="4"/>
                <a:endCxn id="90" idx="0"/>
              </p:cNvCxnSpPr>
              <p:nvPr/>
            </p:nvCxnSpPr>
            <p:spPr>
              <a:xfrm rot="5400000">
                <a:off x="1657117" y="2790509"/>
                <a:ext cx="65850" cy="297680"/>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3" name="Elbow Connector 102"/>
              <p:cNvCxnSpPr>
                <a:stCxn id="95" idx="4"/>
                <a:endCxn id="91" idx="0"/>
              </p:cNvCxnSpPr>
              <p:nvPr/>
            </p:nvCxnSpPr>
            <p:spPr>
              <a:xfrm rot="16200000" flipH="1">
                <a:off x="2277229" y="2918096"/>
                <a:ext cx="64888" cy="41545"/>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sp>
            <p:nvSpPr>
              <p:cNvPr id="104" name="Flowchart: Data 103"/>
              <p:cNvSpPr/>
              <p:nvPr/>
            </p:nvSpPr>
            <p:spPr>
              <a:xfrm>
                <a:off x="2288900" y="3253566"/>
                <a:ext cx="208528" cy="33418"/>
              </a:xfrm>
              <a:prstGeom prst="flowChartInputOutput">
                <a:avLst/>
              </a:prstGeom>
              <a:ln w="12700" cmpd="sng"/>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AU"/>
              </a:p>
            </p:txBody>
          </p:sp>
          <p:cxnSp>
            <p:nvCxnSpPr>
              <p:cNvPr id="105" name="Elbow Connector 104"/>
              <p:cNvCxnSpPr>
                <a:stCxn id="90" idx="3"/>
                <a:endCxn id="97" idx="1"/>
              </p:cNvCxnSpPr>
              <p:nvPr/>
            </p:nvCxnSpPr>
            <p:spPr>
              <a:xfrm>
                <a:off x="1739086" y="3053415"/>
                <a:ext cx="111253" cy="107835"/>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6" name="Elbow Connector 105"/>
              <p:cNvCxnSpPr>
                <a:stCxn id="91" idx="1"/>
                <a:endCxn id="93" idx="0"/>
              </p:cNvCxnSpPr>
              <p:nvPr/>
            </p:nvCxnSpPr>
            <p:spPr>
              <a:xfrm rot="10800000" flipV="1">
                <a:off x="2064504" y="3052454"/>
                <a:ext cx="68058" cy="108796"/>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7" name="Elbow Connector 106"/>
              <p:cNvCxnSpPr>
                <a:stCxn id="97" idx="4"/>
                <a:endCxn id="92" idx="0"/>
              </p:cNvCxnSpPr>
              <p:nvPr/>
            </p:nvCxnSpPr>
            <p:spPr>
              <a:xfrm rot="16200000" flipH="1">
                <a:off x="1791254" y="3253752"/>
                <a:ext cx="200330" cy="82163"/>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8" name="Elbow Connector 107"/>
              <p:cNvCxnSpPr>
                <a:stCxn id="93" idx="3"/>
                <a:endCxn id="92" idx="0"/>
              </p:cNvCxnSpPr>
              <p:nvPr/>
            </p:nvCxnSpPr>
            <p:spPr>
              <a:xfrm rot="5400000">
                <a:off x="1877485" y="3249686"/>
                <a:ext cx="200330" cy="90297"/>
              </a:xfrm>
              <a:prstGeom prst="bentConnector3">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09" name="Elbow Connector 108"/>
              <p:cNvCxnSpPr>
                <a:stCxn id="92" idx="3"/>
                <a:endCxn id="104" idx="4"/>
              </p:cNvCxnSpPr>
              <p:nvPr/>
            </p:nvCxnSpPr>
            <p:spPr>
              <a:xfrm flipV="1">
                <a:off x="2130385" y="3286984"/>
                <a:ext cx="262779" cy="189157"/>
              </a:xfrm>
              <a:prstGeom prst="bentConnector2">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10" name="Elbow Connector 109"/>
              <p:cNvCxnSpPr>
                <a:stCxn id="104" idx="1"/>
                <a:endCxn id="91" idx="3"/>
              </p:cNvCxnSpPr>
              <p:nvPr/>
            </p:nvCxnSpPr>
            <p:spPr>
              <a:xfrm rot="5400000" flipH="1" flipV="1">
                <a:off x="2360191" y="3085427"/>
                <a:ext cx="201111" cy="135165"/>
              </a:xfrm>
              <a:prstGeom prst="bentConnector4">
                <a:avLst>
                  <a:gd name="adj1" fmla="val 29827"/>
                  <a:gd name="adj2" fmla="val 148924"/>
                </a:avLst>
              </a:prstGeom>
              <a:ln w="12700" cmpd="sng">
                <a:tailEnd type="arrow"/>
              </a:ln>
            </p:spPr>
            <p:style>
              <a:lnRef idx="1">
                <a:schemeClr val="accent1"/>
              </a:lnRef>
              <a:fillRef idx="0">
                <a:schemeClr val="accent1"/>
              </a:fillRef>
              <a:effectRef idx="0">
                <a:schemeClr val="accent1"/>
              </a:effectRef>
              <a:fontRef idx="minor">
                <a:schemeClr val="tx1"/>
              </a:fontRef>
            </p:style>
          </p:cxnSp>
          <p:cxnSp>
            <p:nvCxnSpPr>
              <p:cNvPr id="111" name="Elbow Connector 110"/>
              <p:cNvCxnSpPr>
                <a:stCxn id="96" idx="2"/>
                <a:endCxn id="92" idx="1"/>
              </p:cNvCxnSpPr>
              <p:nvPr/>
            </p:nvCxnSpPr>
            <p:spPr>
              <a:xfrm rot="10800000" flipH="1" flipV="1">
                <a:off x="1348497" y="2823607"/>
                <a:ext cx="386120" cy="652533"/>
              </a:xfrm>
              <a:prstGeom prst="bentConnector3">
                <a:avLst>
                  <a:gd name="adj1" fmla="val -13021"/>
                </a:avLst>
              </a:prstGeom>
              <a:ln w="12700" cmpd="sng">
                <a:tailEnd type="arrow"/>
              </a:ln>
            </p:spPr>
            <p:style>
              <a:lnRef idx="1">
                <a:schemeClr val="accent1"/>
              </a:lnRef>
              <a:fillRef idx="0">
                <a:schemeClr val="accent1"/>
              </a:fillRef>
              <a:effectRef idx="0">
                <a:schemeClr val="accent1"/>
              </a:effectRef>
              <a:fontRef idx="minor">
                <a:schemeClr val="tx1"/>
              </a:fontRef>
            </p:style>
          </p:cxnSp>
        </p:grpSp>
      </p:grpSp>
      <p:cxnSp>
        <p:nvCxnSpPr>
          <p:cNvPr id="114" name="Elbow Connector 113"/>
          <p:cNvCxnSpPr>
            <a:endCxn id="37" idx="0"/>
          </p:cNvCxnSpPr>
          <p:nvPr/>
        </p:nvCxnSpPr>
        <p:spPr>
          <a:xfrm rot="10800000" flipV="1">
            <a:off x="3325025" y="1599641"/>
            <a:ext cx="319312" cy="1070433"/>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5" name="Elbow Connector 114"/>
          <p:cNvCxnSpPr>
            <a:endCxn id="63" idx="0"/>
          </p:cNvCxnSpPr>
          <p:nvPr/>
        </p:nvCxnSpPr>
        <p:spPr>
          <a:xfrm>
            <a:off x="5589840" y="1599642"/>
            <a:ext cx="2400350" cy="980719"/>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6" name="Elbow Connector 115"/>
          <p:cNvCxnSpPr>
            <a:endCxn id="89" idx="0"/>
          </p:cNvCxnSpPr>
          <p:nvPr/>
        </p:nvCxnSpPr>
        <p:spPr>
          <a:xfrm>
            <a:off x="5589840" y="1599642"/>
            <a:ext cx="170536" cy="1030201"/>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7" name="Elbow Connector 116"/>
          <p:cNvCxnSpPr>
            <a:endCxn id="40" idx="2"/>
          </p:cNvCxnSpPr>
          <p:nvPr/>
        </p:nvCxnSpPr>
        <p:spPr>
          <a:xfrm rot="10800000">
            <a:off x="3416584" y="3648848"/>
            <a:ext cx="386203" cy="951404"/>
          </a:xfrm>
          <a:prstGeom prst="bentConnector2">
            <a:avLst/>
          </a:prstGeom>
          <a:ln w="254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8" name="Elbow Connector 117"/>
          <p:cNvCxnSpPr>
            <a:endCxn id="92" idx="2"/>
          </p:cNvCxnSpPr>
          <p:nvPr/>
        </p:nvCxnSpPr>
        <p:spPr>
          <a:xfrm flipV="1">
            <a:off x="5370297" y="3608616"/>
            <a:ext cx="481637" cy="991636"/>
          </a:xfrm>
          <a:prstGeom prst="bentConnector2">
            <a:avLst/>
          </a:prstGeom>
          <a:ln w="254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9" name="Elbow Connector 118"/>
          <p:cNvCxnSpPr>
            <a:endCxn id="66" idx="2"/>
          </p:cNvCxnSpPr>
          <p:nvPr/>
        </p:nvCxnSpPr>
        <p:spPr>
          <a:xfrm flipV="1">
            <a:off x="5370297" y="3559134"/>
            <a:ext cx="2711451" cy="1041118"/>
          </a:xfrm>
          <a:prstGeom prst="bentConnector2">
            <a:avLst/>
          </a:prstGeom>
          <a:ln w="25400">
            <a:solidFill>
              <a:schemeClr val="accent4"/>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6" name="Can 125"/>
          <p:cNvSpPr/>
          <p:nvPr/>
        </p:nvSpPr>
        <p:spPr>
          <a:xfrm>
            <a:off x="3836260" y="266114"/>
            <a:ext cx="1481705" cy="648072"/>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Market DB</a:t>
            </a:r>
            <a:endParaRPr lang="en-AU" dirty="0">
              <a:solidFill>
                <a:schemeClr val="tx1"/>
              </a:solidFill>
            </a:endParaRPr>
          </a:p>
        </p:txBody>
      </p:sp>
      <p:sp>
        <p:nvSpPr>
          <p:cNvPr id="127" name="Rectangle 126"/>
          <p:cNvSpPr/>
          <p:nvPr/>
        </p:nvSpPr>
        <p:spPr>
          <a:xfrm>
            <a:off x="611139" y="1168461"/>
            <a:ext cx="7921719" cy="958411"/>
          </a:xfrm>
          <a:prstGeom prst="rect">
            <a:avLst/>
          </a:prstGeom>
          <a:solidFill>
            <a:schemeClr val="accent3">
              <a:lumMod val="60000"/>
              <a:lumOff val="4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8" name="TextBox 127"/>
          <p:cNvSpPr txBox="1"/>
          <p:nvPr/>
        </p:nvSpPr>
        <p:spPr>
          <a:xfrm>
            <a:off x="6758196" y="1190189"/>
            <a:ext cx="1617109" cy="369332"/>
          </a:xfrm>
          <a:prstGeom prst="rect">
            <a:avLst/>
          </a:prstGeom>
          <a:noFill/>
        </p:spPr>
        <p:txBody>
          <a:bodyPr wrap="none" rtlCol="0">
            <a:spAutoFit/>
          </a:bodyPr>
          <a:lstStyle/>
          <a:p>
            <a:r>
              <a:rPr lang="en-AU" dirty="0" smtClean="0"/>
              <a:t>Tick Federation</a:t>
            </a:r>
            <a:endParaRPr lang="en-AU" dirty="0"/>
          </a:p>
        </p:txBody>
      </p:sp>
      <p:sp>
        <p:nvSpPr>
          <p:cNvPr id="130" name="Can 129"/>
          <p:cNvSpPr/>
          <p:nvPr/>
        </p:nvSpPr>
        <p:spPr>
          <a:xfrm>
            <a:off x="868178" y="1519521"/>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1" name="Can 130"/>
          <p:cNvSpPr/>
          <p:nvPr/>
        </p:nvSpPr>
        <p:spPr>
          <a:xfrm>
            <a:off x="1378224" y="1519521"/>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2" name="Can 131"/>
          <p:cNvSpPr/>
          <p:nvPr/>
        </p:nvSpPr>
        <p:spPr>
          <a:xfrm>
            <a:off x="1881732" y="1519521"/>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3" name="Can 132"/>
          <p:cNvSpPr/>
          <p:nvPr/>
        </p:nvSpPr>
        <p:spPr>
          <a:xfrm>
            <a:off x="2379064" y="1519521"/>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4" name="Can 133"/>
          <p:cNvSpPr/>
          <p:nvPr/>
        </p:nvSpPr>
        <p:spPr>
          <a:xfrm>
            <a:off x="2889110" y="1519521"/>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5" name="Can 134"/>
          <p:cNvSpPr/>
          <p:nvPr/>
        </p:nvSpPr>
        <p:spPr>
          <a:xfrm>
            <a:off x="3392618" y="1519521"/>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6" name="Can 135"/>
          <p:cNvSpPr/>
          <p:nvPr/>
        </p:nvSpPr>
        <p:spPr>
          <a:xfrm>
            <a:off x="3850413" y="1522733"/>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7" name="Can 136"/>
          <p:cNvSpPr/>
          <p:nvPr/>
        </p:nvSpPr>
        <p:spPr>
          <a:xfrm>
            <a:off x="4360459" y="1522733"/>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8" name="Can 137"/>
          <p:cNvSpPr/>
          <p:nvPr/>
        </p:nvSpPr>
        <p:spPr>
          <a:xfrm>
            <a:off x="4863967" y="1522733"/>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39" name="Can 138"/>
          <p:cNvSpPr/>
          <p:nvPr/>
        </p:nvSpPr>
        <p:spPr>
          <a:xfrm>
            <a:off x="5346505" y="1525945"/>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40" name="Can 139"/>
          <p:cNvSpPr/>
          <p:nvPr/>
        </p:nvSpPr>
        <p:spPr>
          <a:xfrm>
            <a:off x="5856551" y="1525945"/>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41" name="Can 140"/>
          <p:cNvSpPr/>
          <p:nvPr/>
        </p:nvSpPr>
        <p:spPr>
          <a:xfrm>
            <a:off x="6360059" y="1525945"/>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42" name="Can 141"/>
          <p:cNvSpPr/>
          <p:nvPr/>
        </p:nvSpPr>
        <p:spPr>
          <a:xfrm>
            <a:off x="6858848" y="1550850"/>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43" name="Can 142"/>
          <p:cNvSpPr/>
          <p:nvPr/>
        </p:nvSpPr>
        <p:spPr>
          <a:xfrm>
            <a:off x="7368894" y="1550850"/>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sp>
        <p:nvSpPr>
          <p:cNvPr id="144" name="Can 143"/>
          <p:cNvSpPr/>
          <p:nvPr/>
        </p:nvSpPr>
        <p:spPr>
          <a:xfrm>
            <a:off x="7872402" y="1550850"/>
            <a:ext cx="370761" cy="343433"/>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solidFill>
                <a:schemeClr val="tx1"/>
              </a:solidFill>
            </a:endParaRPr>
          </a:p>
        </p:txBody>
      </p:sp>
      <p:cxnSp>
        <p:nvCxnSpPr>
          <p:cNvPr id="145" name="Elbow Connector 144"/>
          <p:cNvCxnSpPr>
            <a:stCxn id="126" idx="3"/>
            <a:endCxn id="127" idx="0"/>
          </p:cNvCxnSpPr>
          <p:nvPr/>
        </p:nvCxnSpPr>
        <p:spPr>
          <a:xfrm rot="5400000">
            <a:off x="4447419" y="1038766"/>
            <a:ext cx="254275" cy="5114"/>
          </a:xfrm>
          <a:prstGeom prst="bentConnector3">
            <a:avLst>
              <a:gd name="adj1" fmla="val 50000"/>
            </a:avLst>
          </a:prstGeom>
          <a:ln w="254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48" name="TextBox 147"/>
          <p:cNvSpPr txBox="1"/>
          <p:nvPr/>
        </p:nvSpPr>
        <p:spPr>
          <a:xfrm>
            <a:off x="4214368" y="2459471"/>
            <a:ext cx="715260" cy="1015663"/>
          </a:xfrm>
          <a:prstGeom prst="rect">
            <a:avLst/>
          </a:prstGeom>
          <a:noFill/>
        </p:spPr>
        <p:txBody>
          <a:bodyPr wrap="none" rtlCol="0">
            <a:spAutoFit/>
          </a:bodyPr>
          <a:lstStyle/>
          <a:p>
            <a:r>
              <a:rPr lang="en-AU" sz="6000" dirty="0" smtClean="0">
                <a:solidFill>
                  <a:schemeClr val="bg1"/>
                </a:solidFill>
              </a:rPr>
              <a:t>…</a:t>
            </a:r>
            <a:endParaRPr lang="en-AU" sz="6000" dirty="0">
              <a:solidFill>
                <a:schemeClr val="bg1"/>
              </a:solidFill>
            </a:endParaRPr>
          </a:p>
        </p:txBody>
      </p:sp>
      <p:sp>
        <p:nvSpPr>
          <p:cNvPr id="149" name="Can 148"/>
          <p:cNvSpPr/>
          <p:nvPr/>
        </p:nvSpPr>
        <p:spPr>
          <a:xfrm>
            <a:off x="3798515" y="4236830"/>
            <a:ext cx="1571782" cy="648072"/>
          </a:xfrm>
          <a:prstGeom prst="can">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Results DB</a:t>
            </a:r>
            <a:endParaRPr lang="en-AU" dirty="0">
              <a:solidFill>
                <a:schemeClr val="tx1"/>
              </a:solidFill>
            </a:endParaRPr>
          </a:p>
        </p:txBody>
      </p:sp>
      <p:sp>
        <p:nvSpPr>
          <p:cNvPr id="151" name="TextBox 150"/>
          <p:cNvSpPr txBox="1"/>
          <p:nvPr/>
        </p:nvSpPr>
        <p:spPr>
          <a:xfrm>
            <a:off x="4261810" y="3279516"/>
            <a:ext cx="625492" cy="369332"/>
          </a:xfrm>
          <a:prstGeom prst="rect">
            <a:avLst/>
          </a:prstGeom>
          <a:noFill/>
        </p:spPr>
        <p:txBody>
          <a:bodyPr wrap="none" rtlCol="0">
            <a:spAutoFit/>
          </a:bodyPr>
          <a:lstStyle/>
          <a:p>
            <a:r>
              <a:rPr lang="en-AU" dirty="0" smtClean="0">
                <a:solidFill>
                  <a:schemeClr val="bg1"/>
                </a:solidFill>
              </a:rPr>
              <a:t>100s</a:t>
            </a:r>
            <a:endParaRPr lang="en-AU" dirty="0">
              <a:solidFill>
                <a:schemeClr val="bg1"/>
              </a:solidFill>
            </a:endParaRPr>
          </a:p>
        </p:txBody>
      </p:sp>
    </p:spTree>
    <p:extLst>
      <p:ext uri="{BB962C8B-B14F-4D97-AF65-F5344CB8AC3E}">
        <p14:creationId xmlns:p14="http://schemas.microsoft.com/office/powerpoint/2010/main" val="144673172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976811"/>
            <a:ext cx="7772400" cy="1021556"/>
          </a:xfrm>
        </p:spPr>
        <p:txBody>
          <a:bodyPr>
            <a:normAutofit fontScale="90000"/>
          </a:bodyPr>
          <a:lstStyle/>
          <a:p>
            <a:pPr lvl="0"/>
            <a:r>
              <a:rPr lang="en-AU" dirty="0"/>
              <a:t>Go Large with SQL Azure </a:t>
            </a:r>
            <a:r>
              <a:rPr lang="en-AU" dirty="0" smtClean="0"/>
              <a:t>Federations</a:t>
            </a:r>
            <a:br>
              <a:rPr lang="en-AU" dirty="0" smtClean="0"/>
            </a:br>
            <a:r>
              <a:rPr lang="en-AU" dirty="0" smtClean="0"/>
              <a:t>			</a:t>
            </a:r>
            <a:r>
              <a:rPr lang="en-AU" sz="2200" dirty="0" smtClean="0">
                <a:solidFill>
                  <a:schemeClr val="bg1"/>
                </a:solidFill>
                <a:latin typeface="Segoe UI Light" pitchFamily="34" charset="0"/>
              </a:rPr>
              <a:t>Do you want shards with that?</a:t>
            </a:r>
            <a:endParaRPr lang="en-AU" sz="2200" dirty="0">
              <a:solidFill>
                <a:schemeClr val="bg1"/>
              </a:solidFill>
              <a:latin typeface="Segoe UI Light" pitchFamily="34" charset="0"/>
            </a:endParaRPr>
          </a:p>
        </p:txBody>
      </p:sp>
      <p:sp>
        <p:nvSpPr>
          <p:cNvPr id="3" name="Text Placeholder 2"/>
          <p:cNvSpPr>
            <a:spLocks noGrp="1"/>
          </p:cNvSpPr>
          <p:nvPr>
            <p:ph type="body" idx="1"/>
          </p:nvPr>
        </p:nvSpPr>
        <p:spPr>
          <a:xfrm>
            <a:off x="685800" y="1635646"/>
            <a:ext cx="7772400" cy="1125140"/>
          </a:xfrm>
        </p:spPr>
        <p:txBody>
          <a:bodyPr>
            <a:normAutofit lnSpcReduction="10000"/>
          </a:bodyPr>
          <a:lstStyle/>
          <a:p>
            <a:pPr lvl="0">
              <a:defRPr/>
            </a:pPr>
            <a:r>
              <a:rPr lang="en-US" b="1" dirty="0" smtClean="0"/>
              <a:t>Chris Hewitt</a:t>
            </a:r>
          </a:p>
          <a:p>
            <a:pPr lvl="0">
              <a:defRPr/>
            </a:pPr>
            <a:r>
              <a:rPr lang="en-US" dirty="0" smtClean="0"/>
              <a:t>Quant Analyst</a:t>
            </a:r>
          </a:p>
          <a:p>
            <a:pPr lvl="0">
              <a:defRPr/>
            </a:pPr>
            <a:r>
              <a:rPr lang="en-US" dirty="0" err="1" smtClean="0"/>
              <a:t>AusAlgo</a:t>
            </a:r>
            <a:endParaRPr lang="en-US" dirty="0" smtClean="0"/>
          </a:p>
        </p:txBody>
      </p:sp>
      <p:sp>
        <p:nvSpPr>
          <p:cNvPr id="5" name="Footer Placeholder 4"/>
          <p:cNvSpPr>
            <a:spLocks noGrp="1"/>
          </p:cNvSpPr>
          <p:nvPr>
            <p:ph type="ftr" sz="quarter" idx="4294967295"/>
          </p:nvPr>
        </p:nvSpPr>
        <p:spPr>
          <a:xfrm>
            <a:off x="0" y="4767263"/>
            <a:ext cx="2895600" cy="273844"/>
          </a:xfrm>
        </p:spPr>
        <p:txBody>
          <a:bodyPr/>
          <a:lstStyle/>
          <a:p>
            <a:r>
              <a:rPr lang="en-AU" smtClean="0"/>
              <a:t>(c) 2011 Microsoft. All rights reserved.</a:t>
            </a:r>
            <a:endParaRPr lang="en-AU" dirty="0"/>
          </a:p>
        </p:txBody>
      </p:sp>
      <p:sp>
        <p:nvSpPr>
          <p:cNvPr id="6" name="Title 1"/>
          <p:cNvSpPr txBox="1">
            <a:spLocks/>
          </p:cNvSpPr>
          <p:nvPr/>
        </p:nvSpPr>
        <p:spPr>
          <a:xfrm>
            <a:off x="334201" y="335525"/>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COS212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147858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IDENTITY</a:t>
            </a:r>
            <a:endParaRPr lang="en-AU" dirty="0"/>
          </a:p>
        </p:txBody>
      </p:sp>
      <p:sp>
        <p:nvSpPr>
          <p:cNvPr id="4" name="Content Placeholder 3"/>
          <p:cNvSpPr>
            <a:spLocks noGrp="1"/>
          </p:cNvSpPr>
          <p:nvPr>
            <p:ph idx="1"/>
          </p:nvPr>
        </p:nvSpPr>
        <p:spPr/>
        <p:txBody>
          <a:bodyPr/>
          <a:lstStyle/>
          <a:p>
            <a:r>
              <a:rPr lang="en-AU" dirty="0" smtClean="0"/>
              <a:t>No IDENTITY Columns in Federated Databases</a:t>
            </a:r>
            <a:endParaRPr lang="en-AU" dirty="0"/>
          </a:p>
          <a:p>
            <a:r>
              <a:rPr lang="en-AU" dirty="0" smtClean="0"/>
              <a:t>Use </a:t>
            </a:r>
            <a:r>
              <a:rPr lang="en-AU" dirty="0" err="1" smtClean="0"/>
              <a:t>UniqueIdentifier</a:t>
            </a:r>
            <a:r>
              <a:rPr lang="en-AU" dirty="0" smtClean="0"/>
              <a:t> instead</a:t>
            </a:r>
          </a:p>
        </p:txBody>
      </p:sp>
    </p:spTree>
    <p:extLst>
      <p:ext uri="{BB962C8B-B14F-4D97-AF65-F5344CB8AC3E}">
        <p14:creationId xmlns:p14="http://schemas.microsoft.com/office/powerpoint/2010/main" val="32790307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De-Normalised	</a:t>
            </a:r>
            <a:endParaRPr lang="en-AU" dirty="0"/>
          </a:p>
        </p:txBody>
      </p:sp>
      <p:sp>
        <p:nvSpPr>
          <p:cNvPr id="3" name="Content Placeholder 2"/>
          <p:cNvSpPr>
            <a:spLocks noGrp="1"/>
          </p:cNvSpPr>
          <p:nvPr>
            <p:ph idx="1"/>
          </p:nvPr>
        </p:nvSpPr>
        <p:spPr/>
        <p:txBody>
          <a:bodyPr/>
          <a:lstStyle/>
          <a:p>
            <a:r>
              <a:rPr lang="en-AU" dirty="0" smtClean="0"/>
              <a:t>Federation Key has to be in each federated </a:t>
            </a:r>
            <a:r>
              <a:rPr lang="en-AU" dirty="0"/>
              <a:t>table </a:t>
            </a:r>
            <a:endParaRPr lang="en-AU" dirty="0" smtClean="0"/>
          </a:p>
          <a:p>
            <a:r>
              <a:rPr lang="en-AU" dirty="0" smtClean="0"/>
              <a:t>A </a:t>
            </a:r>
            <a:r>
              <a:rPr lang="en-AU" dirty="0"/>
              <a:t>unique or clustered index on a federated table must contain the federated column</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274457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No Distributed Transactions</a:t>
            </a:r>
            <a:endParaRPr lang="en-AU" dirty="0"/>
          </a:p>
        </p:txBody>
      </p:sp>
      <p:sp>
        <p:nvSpPr>
          <p:cNvPr id="3" name="Content Placeholder 2"/>
          <p:cNvSpPr>
            <a:spLocks noGrp="1"/>
          </p:cNvSpPr>
          <p:nvPr>
            <p:ph idx="1"/>
          </p:nvPr>
        </p:nvSpPr>
        <p:spPr/>
        <p:txBody>
          <a:bodyPr/>
          <a:lstStyle/>
          <a:p>
            <a:r>
              <a:rPr lang="en-AU" dirty="0" smtClean="0"/>
              <a:t>No Distributed Transactions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369444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Azure Federations V1 (</a:t>
            </a:r>
            <a:r>
              <a:rPr lang="en-US" dirty="0" err="1" smtClean="0"/>
              <a:t>vs</a:t>
            </a:r>
            <a:r>
              <a:rPr lang="en-US" dirty="0" smtClean="0"/>
              <a:t> DIY)</a:t>
            </a:r>
            <a:endParaRPr lang="en-US" dirty="0"/>
          </a:p>
        </p:txBody>
      </p:sp>
      <p:sp>
        <p:nvSpPr>
          <p:cNvPr id="3" name="Content Placeholder 2"/>
          <p:cNvSpPr>
            <a:spLocks noGrp="1"/>
          </p:cNvSpPr>
          <p:nvPr>
            <p:ph idx="1"/>
          </p:nvPr>
        </p:nvSpPr>
        <p:spPr>
          <a:xfrm>
            <a:off x="251520" y="1203598"/>
            <a:ext cx="8435280" cy="3744640"/>
          </a:xfrm>
        </p:spPr>
        <p:txBody>
          <a:bodyPr>
            <a:normAutofit/>
          </a:bodyPr>
          <a:lstStyle/>
          <a:p>
            <a:r>
              <a:rPr lang="en-US" dirty="0" smtClean="0"/>
              <a:t>Federations enable building data tiers with </a:t>
            </a:r>
          </a:p>
          <a:p>
            <a:pPr lvl="1"/>
            <a:r>
              <a:rPr lang="en-US" dirty="0" smtClean="0"/>
              <a:t>unlimited scalability,</a:t>
            </a:r>
          </a:p>
          <a:p>
            <a:pPr lvl="1"/>
            <a:r>
              <a:rPr lang="en-US" dirty="0" smtClean="0"/>
              <a:t>best price-performance with dynamic and online elasticity,</a:t>
            </a:r>
          </a:p>
          <a:p>
            <a:pPr lvl="1"/>
            <a:r>
              <a:rPr lang="en-US" dirty="0" smtClean="0"/>
              <a:t>Simplifies multi-tenancy.</a:t>
            </a:r>
          </a:p>
          <a:p>
            <a:r>
              <a:rPr lang="en-US" dirty="0" smtClean="0"/>
              <a:t>Federations Improve Developer Experience</a:t>
            </a:r>
          </a:p>
          <a:p>
            <a:r>
              <a:rPr lang="en-US" dirty="0" smtClean="0"/>
              <a:t>Deliver Superior Management Experience</a:t>
            </a:r>
          </a:p>
        </p:txBody>
      </p:sp>
    </p:spTree>
    <p:extLst>
      <p:ext uri="{BB962C8B-B14F-4D97-AF65-F5344CB8AC3E}">
        <p14:creationId xmlns:p14="http://schemas.microsoft.com/office/powerpoint/2010/main" val="3306930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Federations – Future Enhancements</a:t>
            </a:r>
            <a:endParaRPr lang="en-US" dirty="0"/>
          </a:p>
        </p:txBody>
      </p:sp>
      <p:sp>
        <p:nvSpPr>
          <p:cNvPr id="3" name="Content Placeholder 2"/>
          <p:cNvSpPr>
            <a:spLocks noGrp="1"/>
          </p:cNvSpPr>
          <p:nvPr>
            <p:ph idx="1"/>
          </p:nvPr>
        </p:nvSpPr>
        <p:spPr/>
        <p:txBody>
          <a:bodyPr/>
          <a:lstStyle/>
          <a:p>
            <a:r>
              <a:rPr lang="en-US" dirty="0" smtClean="0"/>
              <a:t>Fan-out Queries</a:t>
            </a:r>
          </a:p>
          <a:p>
            <a:r>
              <a:rPr lang="en-US" dirty="0" smtClean="0"/>
              <a:t>Schema Versioning and Management</a:t>
            </a:r>
          </a:p>
          <a:p>
            <a:r>
              <a:rPr lang="en-US" dirty="0" smtClean="0"/>
              <a:t>Developer Experience on Premise</a:t>
            </a:r>
          </a:p>
          <a:p>
            <a:endParaRPr lang="en-US" dirty="0"/>
          </a:p>
        </p:txBody>
      </p:sp>
    </p:spTree>
    <p:extLst>
      <p:ext uri="{BB962C8B-B14F-4D97-AF65-F5344CB8AC3E}">
        <p14:creationId xmlns:p14="http://schemas.microsoft.com/office/powerpoint/2010/main" val="955331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Federation Technology Preview Nominations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solidFill>
                  <a:schemeClr val="accent1"/>
                </a:solidFill>
              </a:rPr>
              <a:t>Now Open! Federations Technology Preview Program Nominations</a:t>
            </a:r>
          </a:p>
          <a:p>
            <a:r>
              <a:rPr lang="en-US" dirty="0" smtClean="0"/>
              <a:t>Information on How to Nominate your Application</a:t>
            </a:r>
          </a:p>
          <a:p>
            <a:pPr lvl="1"/>
            <a:r>
              <a:rPr lang="en-US" dirty="0" smtClean="0">
                <a:hlinkClick r:id="rId2"/>
              </a:rPr>
              <a:t>http</a:t>
            </a:r>
            <a:r>
              <a:rPr lang="en-US" dirty="0">
                <a:hlinkClick r:id="rId2"/>
              </a:rPr>
              <a:t>://</a:t>
            </a:r>
            <a:r>
              <a:rPr lang="en-US" dirty="0" smtClean="0">
                <a:hlinkClick r:id="rId2"/>
              </a:rPr>
              <a:t>blogs.msdn.com/cbiyikoglu/</a:t>
            </a:r>
            <a:r>
              <a:rPr lang="en-US" dirty="0" smtClean="0"/>
              <a:t> </a:t>
            </a:r>
          </a:p>
          <a:p>
            <a:pPr lvl="1"/>
            <a:r>
              <a:rPr lang="en-US" dirty="0" smtClean="0"/>
              <a:t>Click on the Survey Link</a:t>
            </a:r>
          </a:p>
          <a:p>
            <a:pPr lvl="1"/>
            <a:r>
              <a:rPr lang="en-US" dirty="0" smtClean="0"/>
              <a:t>Fill-out the Survey Questions</a:t>
            </a:r>
          </a:p>
          <a:p>
            <a:pPr lvl="1"/>
            <a:r>
              <a:rPr lang="en-US" dirty="0" smtClean="0"/>
              <a:t>Wait for communication from the preview team!</a:t>
            </a:r>
          </a:p>
        </p:txBody>
      </p:sp>
    </p:spTree>
    <p:extLst>
      <p:ext uri="{BB962C8B-B14F-4D97-AF65-F5344CB8AC3E}">
        <p14:creationId xmlns:p14="http://schemas.microsoft.com/office/powerpoint/2010/main" val="709505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 &amp; Answer Session</a:t>
            </a:r>
            <a:endParaRPr lang="en-AU" dirty="0"/>
          </a:p>
        </p:txBody>
      </p:sp>
      <p:sp>
        <p:nvSpPr>
          <p:cNvPr id="3" name="Text Placeholder 2"/>
          <p:cNvSpPr>
            <a:spLocks noGrp="1"/>
          </p:cNvSpPr>
          <p:nvPr>
            <p:ph type="body" idx="1"/>
          </p:nvPr>
        </p:nvSpPr>
        <p:spPr/>
        <p:txBody>
          <a:bodyPr/>
          <a:lstStyle/>
          <a:p>
            <a:endParaRPr lang="en-AU"/>
          </a:p>
        </p:txBody>
      </p:sp>
      <p:sp>
        <p:nvSpPr>
          <p:cNvPr id="5" name="Footer Placeholder 4"/>
          <p:cNvSpPr>
            <a:spLocks noGrp="1"/>
          </p:cNvSpPr>
          <p:nvPr>
            <p:ph type="ftr" sz="quarter" idx="4294967295"/>
          </p:nvPr>
        </p:nvSpPr>
        <p:spPr>
          <a:xfrm>
            <a:off x="5943600" y="4767263"/>
            <a:ext cx="2895600" cy="273844"/>
          </a:xfrm>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2263909"/>
            <a:ext cx="2585825" cy="1861356"/>
          </a:xfrm>
          <a:prstGeom prst="roundRect">
            <a:avLst>
              <a:gd name="adj" fmla="val 7952"/>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696" y="1296621"/>
            <a:ext cx="2592092" cy="705465"/>
          </a:xfrm>
          <a:prstGeom prst="round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Win a Touch Mouse!</a:t>
            </a:r>
            <a:endParaRPr lang="en-AU" dirty="0"/>
          </a:p>
        </p:txBody>
      </p:sp>
      <p:sp>
        <p:nvSpPr>
          <p:cNvPr id="4" name="Content Placeholder 3"/>
          <p:cNvSpPr>
            <a:spLocks noGrp="1"/>
          </p:cNvSpPr>
          <p:nvPr>
            <p:ph idx="1"/>
          </p:nvPr>
        </p:nvSpPr>
        <p:spPr>
          <a:xfrm>
            <a:off x="539552" y="1200151"/>
            <a:ext cx="5112568" cy="3394472"/>
          </a:xfrm>
        </p:spPr>
        <p:txBody>
          <a:bodyPr>
            <a:normAutofit/>
          </a:bodyPr>
          <a:lstStyle/>
          <a:p>
            <a:pPr marL="0" indent="0">
              <a:buNone/>
            </a:pPr>
            <a:r>
              <a:rPr lang="en-US" sz="2400" dirty="0" smtClean="0"/>
              <a:t>Complete your session evaluation on Schedule Builder for your chance to win a Windows 7 Touch Mouse</a:t>
            </a:r>
          </a:p>
          <a:p>
            <a:pPr marL="0" indent="0">
              <a:buNone/>
            </a:pPr>
            <a:endParaRPr lang="en-US" sz="1600" dirty="0" smtClean="0"/>
          </a:p>
          <a:p>
            <a:pPr marL="358775" indent="-358775">
              <a:lnSpc>
                <a:spcPct val="90000"/>
              </a:lnSpc>
            </a:pPr>
            <a:r>
              <a:rPr lang="en-US" sz="2000" dirty="0"/>
              <a:t>Exclusive for Windows 7 </a:t>
            </a:r>
          </a:p>
          <a:p>
            <a:pPr marL="358775" indent="-358775">
              <a:lnSpc>
                <a:spcPct val="90000"/>
              </a:lnSpc>
            </a:pPr>
            <a:r>
              <a:rPr lang="en-US" sz="2000" dirty="0"/>
              <a:t>Eleven multi touch gestures</a:t>
            </a:r>
          </a:p>
          <a:p>
            <a:pPr marL="358775" indent="-358775">
              <a:lnSpc>
                <a:spcPct val="90000"/>
              </a:lnSpc>
            </a:pPr>
            <a:r>
              <a:rPr lang="en-US" sz="2000" dirty="0"/>
              <a:t>Contoured shape for superior </a:t>
            </a:r>
            <a:r>
              <a:rPr lang="en-US" sz="2000" dirty="0" smtClean="0"/>
              <a:t>comfort</a:t>
            </a:r>
          </a:p>
          <a:p>
            <a:pPr marL="0" indent="0">
              <a:buNone/>
            </a:pPr>
            <a:r>
              <a:rPr lang="en-US" dirty="0" smtClean="0">
                <a:solidFill>
                  <a:schemeClr val="accent1"/>
                </a:solidFill>
              </a:rPr>
              <a:t>10 prizes drawn every day!*</a:t>
            </a:r>
          </a:p>
          <a:p>
            <a:pPr marL="457200" lvl="1" indent="0">
              <a:buNone/>
            </a:pPr>
            <a:endParaRPr lang="en-AU" sz="2000" dirty="0">
              <a:solidFill>
                <a:schemeClr val="accent1"/>
              </a:solidFill>
            </a:endParaRPr>
          </a:p>
        </p:txBody>
      </p:sp>
      <p:sp>
        <p:nvSpPr>
          <p:cNvPr id="5" name="TextBox 4"/>
          <p:cNvSpPr txBox="1"/>
          <p:nvPr/>
        </p:nvSpPr>
        <p:spPr>
          <a:xfrm>
            <a:off x="1800068" y="4839371"/>
            <a:ext cx="3744418" cy="276999"/>
          </a:xfrm>
          <a:prstGeom prst="rect">
            <a:avLst/>
          </a:prstGeom>
          <a:noFill/>
        </p:spPr>
        <p:txBody>
          <a:bodyPr wrap="square" rtlCol="0">
            <a:spAutoFit/>
          </a:bodyPr>
          <a:lstStyle/>
          <a:p>
            <a:r>
              <a:rPr lang="en-US" sz="1200" dirty="0" smtClean="0">
                <a:solidFill>
                  <a:schemeClr val="bg1"/>
                </a:solidFill>
                <a:latin typeface="Segoe UI" pitchFamily="34" charset="0"/>
                <a:ea typeface="Segoe UI" pitchFamily="34" charset="0"/>
                <a:cs typeface="Segoe UI" pitchFamily="34" charset="0"/>
              </a:rPr>
              <a:t>*Please see Registration for full terms and conditions</a:t>
            </a:r>
            <a:endParaRPr lang="en-AU" sz="12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46410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30"/>
          <p:cNvSpPr>
            <a:spLocks noGrp="1"/>
          </p:cNvSpPr>
          <p:nvPr>
            <p:ph type="body" idx="4294967295"/>
          </p:nvPr>
        </p:nvSpPr>
        <p:spPr>
          <a:xfrm>
            <a:off x="467544" y="339725"/>
            <a:ext cx="4546600" cy="1295400"/>
          </a:xfrm>
        </p:spPr>
        <p:txBody>
          <a:bodyPr>
            <a:noAutofit/>
          </a:bodyPr>
          <a:lstStyle/>
          <a:p>
            <a:pPr marL="0" lvl="1" indent="0">
              <a:spcBef>
                <a:spcPts val="0"/>
              </a:spcBef>
              <a:buClrTx/>
              <a:buNone/>
              <a:defRPr/>
            </a:pPr>
            <a:r>
              <a:rPr lang="en-AU" sz="2400" dirty="0" smtClean="0">
                <a:solidFill>
                  <a:schemeClr val="bg1"/>
                </a:solidFill>
              </a:rPr>
              <a:t>GET REWARDED FOR </a:t>
            </a:r>
          </a:p>
          <a:p>
            <a:pPr marL="0" lvl="1" indent="0">
              <a:spcBef>
                <a:spcPts val="0"/>
              </a:spcBef>
              <a:buClrTx/>
              <a:buNone/>
              <a:defRPr/>
            </a:pPr>
            <a:r>
              <a:rPr lang="en-AU" sz="2400" dirty="0" smtClean="0">
                <a:solidFill>
                  <a:schemeClr val="bg1"/>
                </a:solidFill>
              </a:rPr>
              <a:t>SIMPLY PARTICIPATING </a:t>
            </a:r>
            <a:br>
              <a:rPr lang="en-AU" sz="2400" dirty="0" smtClean="0">
                <a:solidFill>
                  <a:schemeClr val="bg1"/>
                </a:solidFill>
              </a:rPr>
            </a:br>
            <a:r>
              <a:rPr lang="en-AU" sz="2400" dirty="0" smtClean="0">
                <a:solidFill>
                  <a:schemeClr val="bg1"/>
                </a:solidFill>
              </a:rPr>
              <a:t>IN TECH∙ED AUSTRALIA</a:t>
            </a:r>
            <a:endParaRPr lang="en-AU" sz="1600" dirty="0">
              <a:solidFill>
                <a:schemeClr val="bg1"/>
              </a:solidFill>
            </a:endParaRPr>
          </a:p>
        </p:txBody>
      </p:sp>
      <p:sp>
        <p:nvSpPr>
          <p:cNvPr id="12" name="Content Placeholder 30"/>
          <p:cNvSpPr txBox="1">
            <a:spLocks/>
          </p:cNvSpPr>
          <p:nvPr/>
        </p:nvSpPr>
        <p:spPr>
          <a:xfrm>
            <a:off x="457200" y="1779661"/>
            <a:ext cx="8229600" cy="3176513"/>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spcBef>
                <a:spcPts val="0"/>
              </a:spcBef>
              <a:spcAft>
                <a:spcPts val="600"/>
              </a:spcAft>
            </a:pPr>
            <a:r>
              <a:rPr lang="en-AU" sz="1800" dirty="0" smtClean="0"/>
              <a:t>DOWNLOAD QR CODE READER FOR YOUR MOBILE DEVICE</a:t>
            </a:r>
          </a:p>
          <a:p>
            <a:pPr marL="342900" indent="-342900">
              <a:spcAft>
                <a:spcPts val="600"/>
              </a:spcAft>
              <a:buFont typeface="Segoe UI" pitchFamily="34" charset="0"/>
              <a:buChar char="►"/>
            </a:pPr>
            <a:r>
              <a:rPr lang="en-AU" sz="1700" dirty="0" smtClean="0"/>
              <a:t>Windows Phone 7 we suggest Quick Reader</a:t>
            </a:r>
          </a:p>
          <a:p>
            <a:pPr marL="342900" indent="-342900">
              <a:spcAft>
                <a:spcPts val="600"/>
              </a:spcAft>
              <a:buFont typeface="Segoe UI" pitchFamily="34" charset="0"/>
              <a:buChar char="►"/>
            </a:pPr>
            <a:r>
              <a:rPr lang="en-AU" sz="1700" dirty="0" smtClean="0"/>
              <a:t>Symbian we suggest the built in reader or mobile Tag</a:t>
            </a:r>
          </a:p>
          <a:p>
            <a:pPr marL="342900" indent="-342900">
              <a:spcAft>
                <a:spcPts val="600"/>
              </a:spcAft>
              <a:buFont typeface="Segoe UI" pitchFamily="34" charset="0"/>
              <a:buChar char="►"/>
            </a:pPr>
            <a:r>
              <a:rPr lang="en-AU" sz="1700" dirty="0" smtClean="0"/>
              <a:t>IOS we suggest QR Reader</a:t>
            </a:r>
          </a:p>
          <a:p>
            <a:pPr marL="342900" indent="-342900">
              <a:spcAft>
                <a:spcPts val="600"/>
              </a:spcAft>
              <a:buFont typeface="Segoe UI" pitchFamily="34" charset="0"/>
              <a:buChar char="►"/>
            </a:pPr>
            <a:r>
              <a:rPr lang="en-AU" sz="1700" dirty="0" smtClean="0"/>
              <a:t>Blackberry we suggest Mobile Tag</a:t>
            </a:r>
          </a:p>
          <a:p>
            <a:pPr marL="342900" indent="-342900">
              <a:spcAft>
                <a:spcPts val="1800"/>
              </a:spcAft>
              <a:buFont typeface="Segoe UI" pitchFamily="34" charset="0"/>
              <a:buChar char="►"/>
            </a:pPr>
            <a:r>
              <a:rPr lang="en-AU" sz="1700" dirty="0" smtClean="0"/>
              <a:t>Android phones we suggest Barcode Scanner</a:t>
            </a:r>
            <a:endParaRPr lang="en-AU" sz="2200" dirty="0" smtClean="0">
              <a:solidFill>
                <a:srgbClr val="03C2F1"/>
              </a:solidFill>
              <a:latin typeface="Calibri"/>
              <a:ea typeface="+mn-ea"/>
              <a:cs typeface="+mn-cs"/>
            </a:endParaRPr>
          </a:p>
          <a:p>
            <a:pPr marL="0" lvl="1">
              <a:spcBef>
                <a:spcPts val="0"/>
              </a:spcBef>
              <a:buClrTx/>
              <a:defRPr/>
            </a:pPr>
            <a:r>
              <a:rPr lang="en-AU" dirty="0">
                <a:solidFill>
                  <a:schemeClr val="accent1"/>
                </a:solidFill>
              </a:rPr>
              <a:t>GO TO THE TECHQUEST WEBSITE WWW.TAGLY.COM &amp; CREATE A PROFILE</a:t>
            </a:r>
            <a:endParaRPr lang="en-US" dirty="0">
              <a:solidFill>
                <a:schemeClr val="accent1"/>
              </a:solidFill>
            </a:endParaRPr>
          </a:p>
        </p:txBody>
      </p:sp>
      <p:pic>
        <p:nvPicPr>
          <p:cNvPr id="13" name="Picture 2" descr="http://newsroom.unl.edu/announce/file163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1435" y="2967944"/>
            <a:ext cx="1020193" cy="102019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7332001" y="3953493"/>
            <a:ext cx="1145122" cy="276999"/>
          </a:xfrm>
          <a:prstGeom prst="rect">
            <a:avLst/>
          </a:prstGeom>
          <a:noFill/>
        </p:spPr>
        <p:txBody>
          <a:bodyPr wrap="none" rtlCol="0">
            <a:spAutoFit/>
          </a:bodyPr>
          <a:lstStyle/>
          <a:p>
            <a:r>
              <a:rPr lang="en-AU" sz="1200" dirty="0" smtClean="0">
                <a:solidFill>
                  <a:schemeClr val="bg1"/>
                </a:solidFill>
              </a:rPr>
              <a:t>EXAMPLE ONLY</a:t>
            </a:r>
            <a:endParaRPr lang="en-AU" sz="1200" dirty="0">
              <a:solidFill>
                <a:schemeClr val="bg1"/>
              </a:solidFill>
            </a:endParaRPr>
          </a:p>
        </p:txBody>
      </p:sp>
      <p:pic>
        <p:nvPicPr>
          <p:cNvPr id="6" name="Picture 4" descr="H:\TechQues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267494"/>
            <a:ext cx="2667817" cy="1244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7112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3790950"/>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a:t>
            </a:r>
            <a:r>
              <a:rPr lang="en-US" sz="800" dirty="0" smtClean="0">
                <a:solidFill>
                  <a:schemeClr val="bg2"/>
                </a:solidFill>
                <a:latin typeface="Calibri" pitchFamily="34" charset="0"/>
                <a:cs typeface="Arial" charset="0"/>
              </a:rPr>
              <a:t> </a:t>
            </a:r>
            <a:br>
              <a:rPr lang="en-US" sz="800" dirty="0" smtClean="0">
                <a:solidFill>
                  <a:schemeClr val="bg2"/>
                </a:solidFill>
                <a:latin typeface="Calibri" pitchFamily="34" charset="0"/>
                <a:cs typeface="Arial" charset="0"/>
              </a:rPr>
            </a:br>
            <a:r>
              <a:rPr lang="en-US" sz="800" dirty="0" smtClean="0">
                <a:solidFill>
                  <a:schemeClr val="bg2"/>
                </a:solidFill>
                <a:latin typeface="Calibri" pitchFamily="34" charset="0"/>
                <a:cs typeface="Arial" charset="0"/>
              </a:rPr>
              <a:t>in </a:t>
            </a:r>
            <a:r>
              <a:rPr lang="en-US" sz="800" dirty="0">
                <a:solidFill>
                  <a:schemeClr val="bg2"/>
                </a:solidFill>
                <a:latin typeface="Calibri" pitchFamily="34" charset="0"/>
                <a:cs typeface="Arial" charset="0"/>
              </a:rPr>
              <a:t>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6" name="Picture 5" descr="mslogo_white.png"/>
          <p:cNvPicPr>
            <a:picLocks noChangeAspect="1"/>
          </p:cNvPicPr>
          <p:nvPr/>
        </p:nvPicPr>
        <p:blipFill>
          <a:blip r:embed="rId3" cstate="print"/>
          <a:stretch>
            <a:fillRect/>
          </a:stretch>
        </p:blipFill>
        <p:spPr>
          <a:xfrm>
            <a:off x="2371526" y="2215163"/>
            <a:ext cx="4400948" cy="713173"/>
          </a:xfrm>
          <a:prstGeom prst="rect">
            <a:avLst/>
          </a:prstGeo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Agenda</a:t>
            </a:r>
            <a:endParaRPr lang="en-AU" dirty="0"/>
          </a:p>
        </p:txBody>
      </p:sp>
      <p:sp>
        <p:nvSpPr>
          <p:cNvPr id="5" name="Content Placeholder 4"/>
          <p:cNvSpPr>
            <a:spLocks noGrp="1"/>
          </p:cNvSpPr>
          <p:nvPr>
            <p:ph idx="1"/>
          </p:nvPr>
        </p:nvSpPr>
        <p:spPr/>
        <p:txBody>
          <a:bodyPr/>
          <a:lstStyle/>
          <a:p>
            <a:r>
              <a:rPr lang="en-AU" dirty="0" smtClean="0"/>
              <a:t>What</a:t>
            </a:r>
          </a:p>
          <a:p>
            <a:r>
              <a:rPr lang="en-AU" dirty="0" smtClean="0"/>
              <a:t>Why</a:t>
            </a:r>
          </a:p>
          <a:p>
            <a:r>
              <a:rPr lang="en-AU" dirty="0" smtClean="0"/>
              <a:t>How</a:t>
            </a:r>
          </a:p>
          <a:p>
            <a:r>
              <a:rPr lang="en-AU" dirty="0" smtClean="0"/>
              <a:t>Lessons</a:t>
            </a:r>
            <a:endParaRPr lang="en-AU" dirty="0"/>
          </a:p>
        </p:txBody>
      </p:sp>
    </p:spTree>
    <p:extLst>
      <p:ext uri="{BB962C8B-B14F-4D97-AF65-F5344CB8AC3E}">
        <p14:creationId xmlns:p14="http://schemas.microsoft.com/office/powerpoint/2010/main" val="5892575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7"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9"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2"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9" y="2679762"/>
            <a:ext cx="3624263" cy="553641"/>
          </a:xfrm>
          <a:prstGeom prst="rect">
            <a:avLst/>
          </a:prstGeom>
          <a:noFill/>
          <a:ln w="9525">
            <a:noFill/>
            <a:miter lim="800000"/>
            <a:headEnd/>
            <a:tailEnd/>
          </a:ln>
        </p:spPr>
      </p:pic>
      <p:sp>
        <p:nvSpPr>
          <p:cNvPr id="30729" name="Rectangle 46"/>
          <p:cNvSpPr>
            <a:spLocks noChangeArrowheads="1"/>
          </p:cNvSpPr>
          <p:nvPr/>
        </p:nvSpPr>
        <p:spPr bwMode="auto">
          <a:xfrm>
            <a:off x="838200" y="1741885"/>
            <a:ext cx="3429000" cy="830997"/>
          </a:xfrm>
          <a:prstGeom prst="rect">
            <a:avLst/>
          </a:prstGeom>
          <a:noFill/>
          <a:ln w="9525">
            <a:noFill/>
            <a:miter lim="800000"/>
            <a:headEnd/>
            <a:tailEnd/>
          </a:ln>
        </p:spPr>
        <p:txBody>
          <a:bodyPr wrap="square">
            <a:spAutoFit/>
          </a:bodyPr>
          <a:lstStyle/>
          <a:p>
            <a:pPr>
              <a:spcBef>
                <a:spcPts val="600"/>
              </a:spcBef>
            </a:pPr>
            <a:r>
              <a:rPr lang="en-US" sz="1600" dirty="0" smtClean="0">
                <a:solidFill>
                  <a:schemeClr val="bg2"/>
                </a:solidFill>
                <a:latin typeface="Calibri" pitchFamily="34" charset="0"/>
                <a:hlinkClick r:id="rId4"/>
              </a:rPr>
              <a:t>www.msteched.com/Australia</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pPr marL="0" lvl="1" indent="0"/>
            <a:r>
              <a:rPr lang="en-US" sz="1600"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6" y="3355182"/>
            <a:ext cx="4067175" cy="830997"/>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1600" dirty="0">
                <a:solidFill>
                  <a:schemeClr val="bg2"/>
                </a:solidFill>
                <a:latin typeface="Calibri" pitchFamily="34" charset="0"/>
                <a:hlinkClick r:id="rId5"/>
              </a:rPr>
              <a:t>http</a:t>
            </a:r>
            <a:r>
              <a:rPr lang="en-US" sz="1600" dirty="0" smtClean="0">
                <a:solidFill>
                  <a:schemeClr val="bg2"/>
                </a:solidFill>
                <a:latin typeface="Calibri" pitchFamily="34" charset="0"/>
                <a:hlinkClick r:id="rId5"/>
              </a:rPr>
              <a:t>://</a:t>
            </a:r>
            <a:r>
              <a:rPr lang="en-AU" sz="1600" dirty="0" smtClean="0">
                <a:solidFill>
                  <a:schemeClr val="bg2"/>
                </a:solidFill>
                <a:hlinkClick r:id="rId5"/>
              </a:rPr>
              <a:t> technet.microsoft.com/en-au</a:t>
            </a:r>
            <a:r>
              <a:rPr lang="en-US" sz="1600" b="1" dirty="0" smtClean="0">
                <a:solidFill>
                  <a:schemeClr val="bg2"/>
                </a:solidFill>
                <a:latin typeface="Calibri" pitchFamily="34" charset="0"/>
                <a:hlinkClick r:id="rId5"/>
              </a:rPr>
              <a:t>  </a:t>
            </a:r>
            <a:endParaRPr lang="en-US" sz="1600" dirty="0">
              <a:solidFill>
                <a:schemeClr val="bg2"/>
              </a:solidFill>
              <a:latin typeface="Calibri" pitchFamily="34" charset="0"/>
            </a:endParaRPr>
          </a:p>
          <a:p>
            <a:pPr marL="0" lvl="1" indent="0">
              <a:tabLst>
                <a:tab pos="1828800" algn="l"/>
              </a:tabLst>
            </a:pP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1" y="960835"/>
            <a:ext cx="2409825" cy="807244"/>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2687242"/>
            <a:ext cx="1857375" cy="707231"/>
          </a:xfrm>
          <a:prstGeom prst="rect">
            <a:avLst/>
          </a:prstGeom>
          <a:noFill/>
          <a:ln w="9525">
            <a:noFill/>
            <a:miter lim="800000"/>
            <a:headEnd/>
            <a:tailEnd/>
          </a:ln>
        </p:spPr>
      </p:pic>
      <p:sp>
        <p:nvSpPr>
          <p:cNvPr id="30734" name="Rectangle 27"/>
          <p:cNvSpPr>
            <a:spLocks noChangeArrowheads="1"/>
          </p:cNvSpPr>
          <p:nvPr/>
        </p:nvSpPr>
        <p:spPr bwMode="auto">
          <a:xfrm>
            <a:off x="5218112" y="3355181"/>
            <a:ext cx="3925888" cy="907941"/>
          </a:xfrm>
          <a:prstGeom prst="rect">
            <a:avLst/>
          </a:prstGeom>
          <a:noFill/>
          <a:ln w="9525">
            <a:noFill/>
            <a:miter lim="800000"/>
            <a:headEnd/>
            <a:tailEnd/>
          </a:ln>
        </p:spPr>
        <p:txBody>
          <a:bodyPr wrap="square">
            <a:spAutoFit/>
          </a:bodyPr>
          <a:lstStyle/>
          <a:p>
            <a:pPr>
              <a:spcBef>
                <a:spcPts val="600"/>
              </a:spcBef>
              <a:tabLst>
                <a:tab pos="1828800" algn="l"/>
              </a:tabLst>
            </a:pPr>
            <a:r>
              <a:rPr lang="en-US" sz="1600" dirty="0">
                <a:solidFill>
                  <a:schemeClr val="bg2"/>
                </a:solidFill>
                <a:latin typeface="Calibri" pitchFamily="34" charset="0"/>
                <a:hlinkClick r:id="rId8"/>
              </a:rPr>
              <a:t>http</a:t>
            </a:r>
            <a:r>
              <a:rPr lang="en-US" sz="1600" dirty="0" smtClean="0">
                <a:solidFill>
                  <a:schemeClr val="bg2"/>
                </a:solidFill>
                <a:latin typeface="Calibri" pitchFamily="34" charset="0"/>
                <a:hlinkClick r:id="rId8"/>
              </a:rPr>
              <a:t>://</a:t>
            </a:r>
            <a:r>
              <a:rPr lang="en-AU" sz="1600" dirty="0" smtClean="0">
                <a:solidFill>
                  <a:schemeClr val="bg2"/>
                </a:solidFill>
                <a:hlinkClick r:id="rId8"/>
              </a:rPr>
              <a:t>msdn.microsoft.com/en-au</a:t>
            </a:r>
            <a:endParaRPr lang="en-AU" sz="1600" dirty="0" smtClean="0">
              <a:solidFill>
                <a:schemeClr val="bg2"/>
              </a:solidFill>
            </a:endParaRPr>
          </a:p>
          <a:p>
            <a:pPr>
              <a:spcBef>
                <a:spcPts val="600"/>
              </a:spcBef>
              <a:tabLst>
                <a:tab pos="1828800" algn="l"/>
              </a:tabLst>
            </a:pPr>
            <a:r>
              <a:rPr lang="en-US" sz="1600" b="1"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953000" y="1741885"/>
            <a:ext cx="4514850" cy="830997"/>
          </a:xfrm>
          <a:prstGeom prst="rect">
            <a:avLst/>
          </a:prstGeom>
          <a:noFill/>
          <a:ln w="9525">
            <a:noFill/>
            <a:miter lim="800000"/>
            <a:headEnd/>
            <a:tailEnd/>
          </a:ln>
        </p:spPr>
        <p:txBody>
          <a:bodyPr>
            <a:spAutoFit/>
          </a:bodyPr>
          <a:lstStyle/>
          <a:p>
            <a:pPr>
              <a:spcBef>
                <a:spcPts val="600"/>
              </a:spcBef>
            </a:pPr>
            <a:r>
              <a:rPr lang="en-AU" sz="1600" dirty="0" smtClean="0">
                <a:solidFill>
                  <a:schemeClr val="bg2"/>
                </a:solidFill>
                <a:hlinkClick r:id="rId9"/>
              </a:rPr>
              <a:t>www.microsoft.com/australia/learning</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r>
              <a:rPr lang="en-US" sz="1600"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5" y="951570"/>
            <a:ext cx="3476625" cy="578644"/>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Federations in SQL Azure?</a:t>
            </a:r>
            <a:endParaRPr lang="en-US" dirty="0"/>
          </a:p>
        </p:txBody>
      </p:sp>
      <p:sp>
        <p:nvSpPr>
          <p:cNvPr id="3" name="Content Placeholder 2"/>
          <p:cNvSpPr>
            <a:spLocks noGrp="1"/>
          </p:cNvSpPr>
          <p:nvPr>
            <p:ph idx="1"/>
          </p:nvPr>
        </p:nvSpPr>
        <p:spPr/>
        <p:txBody>
          <a:bodyPr>
            <a:normAutofit/>
          </a:bodyPr>
          <a:lstStyle/>
          <a:p>
            <a:r>
              <a:rPr lang="en-US" dirty="0" smtClean="0"/>
              <a:t>Federations are SQL Azure objects that support scaling-out to multiple databases providing:</a:t>
            </a:r>
          </a:p>
          <a:p>
            <a:pPr lvl="1"/>
            <a:r>
              <a:rPr lang="en-US" dirty="0" smtClean="0"/>
              <a:t>Unlimited Scalability</a:t>
            </a:r>
          </a:p>
          <a:p>
            <a:pPr lvl="1"/>
            <a:r>
              <a:rPr lang="en-US" dirty="0" smtClean="0"/>
              <a:t>Dynamic Elasticity</a:t>
            </a:r>
          </a:p>
          <a:p>
            <a:pPr lvl="1"/>
            <a:r>
              <a:rPr lang="en-US" dirty="0" smtClean="0"/>
              <a:t>Simplified Multi-Tenancy </a:t>
            </a:r>
          </a:p>
        </p:txBody>
      </p:sp>
    </p:spTree>
    <p:extLst>
      <p:ext uri="{BB962C8B-B14F-4D97-AF65-F5344CB8AC3E}">
        <p14:creationId xmlns:p14="http://schemas.microsoft.com/office/powerpoint/2010/main" val="3451044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Cloud 59"/>
          <p:cNvSpPr/>
          <p:nvPr/>
        </p:nvSpPr>
        <p:spPr bwMode="auto">
          <a:xfrm>
            <a:off x="5837351" y="1353289"/>
            <a:ext cx="2999241" cy="2054844"/>
          </a:xfrm>
          <a:prstGeom prst="cloud">
            <a:avLst/>
          </a:prstGeom>
          <a:solidFill>
            <a:schemeClr val="accent1">
              <a:lumMod val="75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Cloud 8"/>
          <p:cNvSpPr/>
          <p:nvPr/>
        </p:nvSpPr>
        <p:spPr bwMode="auto">
          <a:xfrm>
            <a:off x="424211" y="1838912"/>
            <a:ext cx="1541754" cy="1402015"/>
          </a:xfrm>
          <a:prstGeom prst="cloud">
            <a:avLst/>
          </a:prstGeom>
          <a:solidFill>
            <a:schemeClr val="accent1">
              <a:lumMod val="75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 name="Title 2"/>
          <p:cNvSpPr>
            <a:spLocks noGrp="1"/>
          </p:cNvSpPr>
          <p:nvPr>
            <p:ph type="title"/>
          </p:nvPr>
        </p:nvSpPr>
        <p:spPr/>
        <p:txBody>
          <a:bodyPr/>
          <a:lstStyle/>
          <a:p>
            <a:r>
              <a:rPr lang="en-US" dirty="0"/>
              <a:t>Scale CPU/DB size</a:t>
            </a:r>
          </a:p>
        </p:txBody>
      </p:sp>
      <p:cxnSp>
        <p:nvCxnSpPr>
          <p:cNvPr id="4" name="Straight Arrow Connector 3"/>
          <p:cNvCxnSpPr/>
          <p:nvPr/>
        </p:nvCxnSpPr>
        <p:spPr>
          <a:xfrm>
            <a:off x="414282" y="2922533"/>
            <a:ext cx="8001000" cy="0"/>
          </a:xfrm>
          <a:prstGeom prst="straightConnector1">
            <a:avLst/>
          </a:prstGeom>
          <a:ln w="76200">
            <a:gradFill>
              <a:gsLst>
                <a:gs pos="0">
                  <a:srgbClr val="000082"/>
                </a:gs>
                <a:gs pos="30000">
                  <a:srgbClr val="66008F"/>
                </a:gs>
                <a:gs pos="64999">
                  <a:srgbClr val="BA0066"/>
                </a:gs>
                <a:gs pos="89999">
                  <a:srgbClr val="FF0000"/>
                </a:gs>
                <a:gs pos="100000">
                  <a:srgbClr val="FF8200"/>
                </a:gs>
              </a:gsLst>
              <a:lin ang="0" scaled="0"/>
            </a:gra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42882" y="2872529"/>
            <a:ext cx="7543800" cy="91439"/>
          </a:xfrm>
          <a:prstGeom prst="rect">
            <a:avLst/>
          </a:prstGeom>
          <a:gradFill flip="none" rotWithShape="1">
            <a:gsLst>
              <a:gs pos="0">
                <a:srgbClr val="000082"/>
              </a:gs>
              <a:gs pos="30000">
                <a:srgbClr val="66008F"/>
              </a:gs>
              <a:gs pos="64999">
                <a:srgbClr val="BA0066"/>
              </a:gs>
              <a:gs pos="89999">
                <a:srgbClr val="FF0000"/>
              </a:gs>
              <a:gs pos="100000">
                <a:srgbClr val="FF8200"/>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rved Down Arrow 5"/>
          <p:cNvSpPr/>
          <p:nvPr/>
        </p:nvSpPr>
        <p:spPr>
          <a:xfrm rot="19041451">
            <a:off x="2592166" y="1498306"/>
            <a:ext cx="2553651" cy="1453573"/>
          </a:xfrm>
          <a:prstGeom prst="curvedDownArrow">
            <a:avLst/>
          </a:prstGeom>
          <a:gradFill flip="none" rotWithShape="1">
            <a:gsLst>
              <a:gs pos="0">
                <a:srgbClr val="000082">
                  <a:alpha val="20000"/>
                </a:srgbClr>
              </a:gs>
              <a:gs pos="30000">
                <a:srgbClr val="66008F">
                  <a:alpha val="40000"/>
                </a:srgbClr>
              </a:gs>
              <a:gs pos="64999">
                <a:srgbClr val="BA0066">
                  <a:alpha val="40000"/>
                </a:srgbClr>
              </a:gs>
              <a:gs pos="89999">
                <a:srgbClr val="FF0000">
                  <a:alpha val="60000"/>
                </a:srgbClr>
              </a:gs>
              <a:gs pos="100000">
                <a:srgbClr val="FF8200"/>
              </a:gs>
            </a:gsLst>
            <a:lin ang="18900000" scaled="0"/>
            <a:tileRect/>
          </a:gra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solidFill>
                <a:schemeClr val="tx1"/>
              </a:solidFill>
            </a:endParaRPr>
          </a:p>
        </p:txBody>
      </p:sp>
      <p:sp>
        <p:nvSpPr>
          <p:cNvPr id="47" name="Oval 46"/>
          <p:cNvSpPr/>
          <p:nvPr/>
        </p:nvSpPr>
        <p:spPr>
          <a:xfrm>
            <a:off x="3327419" y="1980370"/>
            <a:ext cx="1321378" cy="1146179"/>
          </a:xfrm>
          <a:prstGeom prst="ellipse">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p:cNvCxnSpPr/>
          <p:nvPr/>
        </p:nvCxnSpPr>
        <p:spPr>
          <a:xfrm flipH="1">
            <a:off x="3466056" y="2728447"/>
            <a:ext cx="245598" cy="146579"/>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42882" y="3408133"/>
            <a:ext cx="8288948" cy="646331"/>
          </a:xfrm>
          <a:prstGeom prst="rect">
            <a:avLst/>
          </a:prstGeom>
          <a:noFill/>
        </p:spPr>
        <p:txBody>
          <a:bodyPr wrap="square" rtlCol="0">
            <a:spAutoFit/>
          </a:bodyPr>
          <a:lstStyle/>
          <a:p>
            <a:r>
              <a:rPr lang="en-US" dirty="0" smtClean="0">
                <a:solidFill>
                  <a:schemeClr val="bg1"/>
                </a:solidFill>
              </a:rPr>
              <a:t>Few Nodes  			  		           Many Nodes</a:t>
            </a:r>
          </a:p>
          <a:p>
            <a:r>
              <a:rPr lang="en-US" dirty="0" smtClean="0">
                <a:solidFill>
                  <a:schemeClr val="bg1"/>
                </a:solidFill>
              </a:rPr>
              <a:t>Small Capacity					           ‘Infinite’ Capacity</a:t>
            </a:r>
            <a:endParaRPr lang="en-US" dirty="0">
              <a:solidFill>
                <a:schemeClr val="bg1"/>
              </a:solidFill>
            </a:endParaRPr>
          </a:p>
        </p:txBody>
      </p:sp>
      <p:sp>
        <p:nvSpPr>
          <p:cNvPr id="7" name="Flowchart: Magnetic Disk 6"/>
          <p:cNvSpPr/>
          <p:nvPr/>
        </p:nvSpPr>
        <p:spPr bwMode="auto">
          <a:xfrm>
            <a:off x="1168141" y="2169573"/>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3" name="Flowchart: Magnetic Disk 12"/>
          <p:cNvSpPr/>
          <p:nvPr/>
        </p:nvSpPr>
        <p:spPr bwMode="auto">
          <a:xfrm>
            <a:off x="1282471" y="2283872"/>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4" name="Flowchart: Magnetic Disk 13"/>
          <p:cNvSpPr/>
          <p:nvPr/>
        </p:nvSpPr>
        <p:spPr bwMode="auto">
          <a:xfrm>
            <a:off x="1396801" y="2398173"/>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5" name="Flowchart: Magnetic Disk 14"/>
          <p:cNvSpPr/>
          <p:nvPr/>
        </p:nvSpPr>
        <p:spPr bwMode="auto">
          <a:xfrm>
            <a:off x="861397" y="2263503"/>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6" name="Flowchart: Magnetic Disk 15"/>
          <p:cNvSpPr/>
          <p:nvPr/>
        </p:nvSpPr>
        <p:spPr bwMode="auto">
          <a:xfrm>
            <a:off x="975726" y="2377803"/>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7" name="Flowchart: Magnetic Disk 16"/>
          <p:cNvSpPr/>
          <p:nvPr/>
        </p:nvSpPr>
        <p:spPr bwMode="auto">
          <a:xfrm>
            <a:off x="1090056" y="2492103"/>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8" name="Flowchart: Magnetic Disk 17"/>
          <p:cNvSpPr/>
          <p:nvPr/>
        </p:nvSpPr>
        <p:spPr bwMode="auto">
          <a:xfrm>
            <a:off x="563696" y="2386845"/>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9" name="Flowchart: Magnetic Disk 18"/>
          <p:cNvSpPr/>
          <p:nvPr/>
        </p:nvSpPr>
        <p:spPr bwMode="auto">
          <a:xfrm>
            <a:off x="678026" y="2501145"/>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0" name="Flowchart: Magnetic Disk 19"/>
          <p:cNvSpPr/>
          <p:nvPr/>
        </p:nvSpPr>
        <p:spPr bwMode="auto">
          <a:xfrm>
            <a:off x="792355" y="2615445"/>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1" name="Flowchart: Magnetic Disk 20"/>
          <p:cNvSpPr/>
          <p:nvPr/>
        </p:nvSpPr>
        <p:spPr bwMode="auto">
          <a:xfrm>
            <a:off x="7700825" y="164879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2" name="Flowchart: Magnetic Disk 21"/>
          <p:cNvSpPr/>
          <p:nvPr/>
        </p:nvSpPr>
        <p:spPr bwMode="auto">
          <a:xfrm>
            <a:off x="7815155" y="176309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3" name="Flowchart: Magnetic Disk 22"/>
          <p:cNvSpPr/>
          <p:nvPr/>
        </p:nvSpPr>
        <p:spPr bwMode="auto">
          <a:xfrm>
            <a:off x="7929485" y="187739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4" name="Flowchart: Magnetic Disk 23"/>
          <p:cNvSpPr/>
          <p:nvPr/>
        </p:nvSpPr>
        <p:spPr bwMode="auto">
          <a:xfrm>
            <a:off x="7394081" y="174273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5" name="Flowchart: Magnetic Disk 24"/>
          <p:cNvSpPr/>
          <p:nvPr/>
        </p:nvSpPr>
        <p:spPr bwMode="auto">
          <a:xfrm>
            <a:off x="7508410" y="185703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6" name="Flowchart: Magnetic Disk 25"/>
          <p:cNvSpPr/>
          <p:nvPr/>
        </p:nvSpPr>
        <p:spPr bwMode="auto">
          <a:xfrm>
            <a:off x="7622740" y="197133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7" name="Flowchart: Magnetic Disk 26"/>
          <p:cNvSpPr/>
          <p:nvPr/>
        </p:nvSpPr>
        <p:spPr bwMode="auto">
          <a:xfrm>
            <a:off x="7096380" y="1866071"/>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8" name="Flowchart: Magnetic Disk 27"/>
          <p:cNvSpPr/>
          <p:nvPr/>
        </p:nvSpPr>
        <p:spPr bwMode="auto">
          <a:xfrm>
            <a:off x="7210710" y="1980371"/>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9" name="Flowchart: Magnetic Disk 28"/>
          <p:cNvSpPr/>
          <p:nvPr/>
        </p:nvSpPr>
        <p:spPr bwMode="auto">
          <a:xfrm>
            <a:off x="7325039" y="2094671"/>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0" name="Flowchart: Magnetic Disk 29"/>
          <p:cNvSpPr/>
          <p:nvPr/>
        </p:nvSpPr>
        <p:spPr bwMode="auto">
          <a:xfrm>
            <a:off x="8056235" y="2010827"/>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1" name="Flowchart: Magnetic Disk 30"/>
          <p:cNvSpPr/>
          <p:nvPr/>
        </p:nvSpPr>
        <p:spPr bwMode="auto">
          <a:xfrm>
            <a:off x="8170565" y="2125127"/>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2" name="Flowchart: Magnetic Disk 31"/>
          <p:cNvSpPr/>
          <p:nvPr/>
        </p:nvSpPr>
        <p:spPr bwMode="auto">
          <a:xfrm>
            <a:off x="8284895" y="2239427"/>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3" name="Flowchart: Magnetic Disk 32"/>
          <p:cNvSpPr/>
          <p:nvPr/>
        </p:nvSpPr>
        <p:spPr bwMode="auto">
          <a:xfrm>
            <a:off x="7749491" y="2104758"/>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4" name="Flowchart: Magnetic Disk 33"/>
          <p:cNvSpPr/>
          <p:nvPr/>
        </p:nvSpPr>
        <p:spPr bwMode="auto">
          <a:xfrm>
            <a:off x="7863821" y="2219057"/>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5" name="Flowchart: Magnetic Disk 34"/>
          <p:cNvSpPr/>
          <p:nvPr/>
        </p:nvSpPr>
        <p:spPr bwMode="auto">
          <a:xfrm>
            <a:off x="7978150" y="2333358"/>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6" name="Flowchart: Magnetic Disk 35"/>
          <p:cNvSpPr/>
          <p:nvPr/>
        </p:nvSpPr>
        <p:spPr bwMode="auto">
          <a:xfrm>
            <a:off x="7451790" y="222809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7" name="Flowchart: Magnetic Disk 36"/>
          <p:cNvSpPr/>
          <p:nvPr/>
        </p:nvSpPr>
        <p:spPr bwMode="auto">
          <a:xfrm>
            <a:off x="7566120" y="234239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8" name="Flowchart: Magnetic Disk 37"/>
          <p:cNvSpPr/>
          <p:nvPr/>
        </p:nvSpPr>
        <p:spPr bwMode="auto">
          <a:xfrm>
            <a:off x="7680450" y="245669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9" name="Flowchart: Magnetic Disk 38"/>
          <p:cNvSpPr/>
          <p:nvPr/>
        </p:nvSpPr>
        <p:spPr bwMode="auto">
          <a:xfrm>
            <a:off x="6782844" y="199395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0" name="Flowchart: Magnetic Disk 39"/>
          <p:cNvSpPr/>
          <p:nvPr/>
        </p:nvSpPr>
        <p:spPr bwMode="auto">
          <a:xfrm>
            <a:off x="6897174" y="210825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1" name="Flowchart: Magnetic Disk 40"/>
          <p:cNvSpPr/>
          <p:nvPr/>
        </p:nvSpPr>
        <p:spPr bwMode="auto">
          <a:xfrm>
            <a:off x="7011503" y="222255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2" name="Flowchart: Magnetic Disk 41"/>
          <p:cNvSpPr/>
          <p:nvPr/>
        </p:nvSpPr>
        <p:spPr bwMode="auto">
          <a:xfrm>
            <a:off x="6476100" y="2087881"/>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3" name="Flowchart: Magnetic Disk 42"/>
          <p:cNvSpPr/>
          <p:nvPr/>
        </p:nvSpPr>
        <p:spPr bwMode="auto">
          <a:xfrm>
            <a:off x="6590429" y="2202181"/>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4" name="Flowchart: Magnetic Disk 43"/>
          <p:cNvSpPr/>
          <p:nvPr/>
        </p:nvSpPr>
        <p:spPr bwMode="auto">
          <a:xfrm>
            <a:off x="6704759" y="2316481"/>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5" name="Flowchart: Magnetic Disk 44"/>
          <p:cNvSpPr/>
          <p:nvPr/>
        </p:nvSpPr>
        <p:spPr bwMode="auto">
          <a:xfrm>
            <a:off x="6178399" y="2211222"/>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6" name="Flowchart: Magnetic Disk 45"/>
          <p:cNvSpPr/>
          <p:nvPr/>
        </p:nvSpPr>
        <p:spPr bwMode="auto">
          <a:xfrm>
            <a:off x="6292729" y="2325522"/>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0" name="Flowchart: Magnetic Disk 49"/>
          <p:cNvSpPr/>
          <p:nvPr/>
        </p:nvSpPr>
        <p:spPr bwMode="auto">
          <a:xfrm>
            <a:off x="6407058" y="2439822"/>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1" name="Flowchart: Magnetic Disk 50"/>
          <p:cNvSpPr/>
          <p:nvPr/>
        </p:nvSpPr>
        <p:spPr bwMode="auto">
          <a:xfrm>
            <a:off x="7138254" y="2355978"/>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2" name="Flowchart: Magnetic Disk 51"/>
          <p:cNvSpPr/>
          <p:nvPr/>
        </p:nvSpPr>
        <p:spPr bwMode="auto">
          <a:xfrm>
            <a:off x="7252584" y="2470278"/>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3" name="Flowchart: Magnetic Disk 52"/>
          <p:cNvSpPr/>
          <p:nvPr/>
        </p:nvSpPr>
        <p:spPr bwMode="auto">
          <a:xfrm>
            <a:off x="7366914" y="2584578"/>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4" name="Flowchart: Magnetic Disk 53"/>
          <p:cNvSpPr/>
          <p:nvPr/>
        </p:nvSpPr>
        <p:spPr bwMode="auto">
          <a:xfrm>
            <a:off x="6831510" y="244990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5" name="Flowchart: Magnetic Disk 54"/>
          <p:cNvSpPr/>
          <p:nvPr/>
        </p:nvSpPr>
        <p:spPr bwMode="auto">
          <a:xfrm>
            <a:off x="6945840" y="256420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6" name="Flowchart: Magnetic Disk 55"/>
          <p:cNvSpPr/>
          <p:nvPr/>
        </p:nvSpPr>
        <p:spPr bwMode="auto">
          <a:xfrm>
            <a:off x="7060169" y="2678509"/>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7" name="Flowchart: Magnetic Disk 56"/>
          <p:cNvSpPr/>
          <p:nvPr/>
        </p:nvSpPr>
        <p:spPr bwMode="auto">
          <a:xfrm>
            <a:off x="6533809" y="257325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8" name="Flowchart: Magnetic Disk 57"/>
          <p:cNvSpPr/>
          <p:nvPr/>
        </p:nvSpPr>
        <p:spPr bwMode="auto">
          <a:xfrm>
            <a:off x="6648139" y="268755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9" name="Flowchart: Magnetic Disk 58"/>
          <p:cNvSpPr/>
          <p:nvPr/>
        </p:nvSpPr>
        <p:spPr bwMode="auto">
          <a:xfrm>
            <a:off x="6762469" y="2801850"/>
            <a:ext cx="396014" cy="304435"/>
          </a:xfrm>
          <a:prstGeom prst="flowChartMagneticDisk">
            <a:avLst/>
          </a:prstGeom>
          <a:solidFill>
            <a:srgbClr val="FFC000"/>
          </a:solidFill>
          <a:ln>
            <a:solidFill>
              <a:schemeClr val="accent1">
                <a:lumMod val="50000"/>
              </a:schemeClr>
            </a:solidFill>
            <a:headEnd type="none" w="med" len="med"/>
            <a:tailEnd type="none" w="med" len="med"/>
          </a:ln>
          <a:effectLst>
            <a:outerShdw blurRad="50800" dist="381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8" name="TextBox 7"/>
          <p:cNvSpPr txBox="1"/>
          <p:nvPr/>
        </p:nvSpPr>
        <p:spPr>
          <a:xfrm>
            <a:off x="4804910" y="2259107"/>
            <a:ext cx="495649" cy="461665"/>
          </a:xfrm>
          <a:prstGeom prst="rect">
            <a:avLst/>
          </a:prstGeom>
          <a:noFill/>
        </p:spPr>
        <p:txBody>
          <a:bodyPr wrap="none" rtlCol="0">
            <a:spAutoFit/>
          </a:bodyPr>
          <a:lstStyle/>
          <a:p>
            <a:r>
              <a:rPr lang="en-AU" sz="2400" b="1" dirty="0" smtClean="0">
                <a:solidFill>
                  <a:schemeClr val="bg1"/>
                </a:solidFill>
              </a:rPr>
              <a:t>11</a:t>
            </a:r>
            <a:endParaRPr lang="en-AU" sz="2400" b="1" dirty="0">
              <a:solidFill>
                <a:schemeClr val="bg1"/>
              </a:solidFill>
            </a:endParaRPr>
          </a:p>
        </p:txBody>
      </p:sp>
    </p:spTree>
    <p:extLst>
      <p:ext uri="{BB962C8B-B14F-4D97-AF65-F5344CB8AC3E}">
        <p14:creationId xmlns:p14="http://schemas.microsoft.com/office/powerpoint/2010/main" val="2321864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Tenancy Models</a:t>
            </a:r>
            <a:endParaRPr lang="en-US" dirty="0"/>
          </a:p>
        </p:txBody>
      </p:sp>
      <p:sp>
        <p:nvSpPr>
          <p:cNvPr id="14" name="Left-Right Arrow 13"/>
          <p:cNvSpPr/>
          <p:nvPr/>
        </p:nvSpPr>
        <p:spPr>
          <a:xfrm>
            <a:off x="386897" y="1917965"/>
            <a:ext cx="8368713" cy="228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5290" y="2256844"/>
            <a:ext cx="7336475" cy="837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3837906" y="2706875"/>
            <a:ext cx="884216" cy="184666"/>
          </a:xfrm>
          <a:prstGeom prst="rect">
            <a:avLst/>
          </a:prstGeom>
          <a:noFill/>
        </p:spPr>
        <p:txBody>
          <a:bodyPr wrap="none" lIns="0" tIns="0" rIns="0" bIns="0" rtlCol="0">
            <a:spAutoFit/>
          </a:bodyPr>
          <a:lstStyle/>
          <a:p>
            <a:r>
              <a:rPr lang="en-US" sz="1200" dirty="0" err="1" smtClean="0">
                <a:gradFill>
                  <a:gsLst>
                    <a:gs pos="0">
                      <a:schemeClr val="tx1"/>
                    </a:gs>
                    <a:gs pos="86000">
                      <a:schemeClr val="tx1"/>
                    </a:gs>
                  </a:gsLst>
                  <a:lin ang="5400000" scaled="0"/>
                </a:gradFill>
              </a:rPr>
              <a:t>Tenant_id</a:t>
            </a:r>
            <a:r>
              <a:rPr lang="en-US" sz="1200" dirty="0" smtClean="0">
                <a:gradFill>
                  <a:gsLst>
                    <a:gs pos="0">
                      <a:schemeClr val="tx1"/>
                    </a:gs>
                    <a:gs pos="86000">
                      <a:schemeClr val="tx1"/>
                    </a:gs>
                  </a:gsLst>
                  <a:lin ang="5400000" scaled="0"/>
                </a:gradFill>
              </a:rPr>
              <a:t> =55</a:t>
            </a:r>
          </a:p>
        </p:txBody>
      </p:sp>
      <p:sp>
        <p:nvSpPr>
          <p:cNvPr id="18" name="TextBox 17"/>
          <p:cNvSpPr txBox="1"/>
          <p:nvPr/>
        </p:nvSpPr>
        <p:spPr>
          <a:xfrm>
            <a:off x="6872739" y="2703855"/>
            <a:ext cx="1035540" cy="215444"/>
          </a:xfrm>
          <a:prstGeom prst="rect">
            <a:avLst/>
          </a:prstGeom>
          <a:noFill/>
        </p:spPr>
        <p:txBody>
          <a:bodyPr wrap="none" lIns="0" tIns="0" rIns="0" bIns="0" rtlCol="0">
            <a:spAutoFit/>
          </a:bodyPr>
          <a:lstStyle/>
          <a:p>
            <a:r>
              <a:rPr lang="en-US" sz="1400" dirty="0" err="1" smtClean="0">
                <a:gradFill>
                  <a:gsLst>
                    <a:gs pos="0">
                      <a:schemeClr val="tx1"/>
                    </a:gs>
                    <a:gs pos="86000">
                      <a:schemeClr val="tx1"/>
                    </a:gs>
                  </a:gsLst>
                  <a:lin ang="5400000" scaled="0"/>
                </a:gradFill>
              </a:rPr>
              <a:t>Tenant_id</a:t>
            </a:r>
            <a:r>
              <a:rPr lang="en-US" sz="1400" dirty="0" smtClean="0">
                <a:gradFill>
                  <a:gsLst>
                    <a:gs pos="0">
                      <a:schemeClr val="tx1"/>
                    </a:gs>
                    <a:gs pos="86000">
                      <a:schemeClr val="tx1"/>
                    </a:gs>
                  </a:gsLst>
                  <a:lin ang="5400000" scaled="0"/>
                </a:gradFill>
              </a:rPr>
              <a:t> =55</a:t>
            </a:r>
          </a:p>
        </p:txBody>
      </p:sp>
      <p:sp>
        <p:nvSpPr>
          <p:cNvPr id="19" name="TextBox 18"/>
          <p:cNvSpPr txBox="1"/>
          <p:nvPr/>
        </p:nvSpPr>
        <p:spPr>
          <a:xfrm>
            <a:off x="732897" y="3228581"/>
            <a:ext cx="1035540" cy="215444"/>
          </a:xfrm>
          <a:prstGeom prst="rect">
            <a:avLst/>
          </a:prstGeom>
          <a:noFill/>
        </p:spPr>
        <p:txBody>
          <a:bodyPr wrap="none" lIns="0" tIns="0" rIns="0" bIns="0" rtlCol="0">
            <a:spAutoFit/>
          </a:bodyPr>
          <a:lstStyle/>
          <a:p>
            <a:r>
              <a:rPr lang="en-US" sz="1400" dirty="0" err="1" smtClean="0">
                <a:solidFill>
                  <a:schemeClr val="bg1"/>
                </a:solidFill>
              </a:rPr>
              <a:t>Tenant_id</a:t>
            </a:r>
            <a:r>
              <a:rPr lang="en-US" sz="1400" dirty="0" smtClean="0">
                <a:solidFill>
                  <a:schemeClr val="bg1"/>
                </a:solidFill>
              </a:rPr>
              <a:t> =55</a:t>
            </a:r>
          </a:p>
        </p:txBody>
      </p:sp>
      <p:sp>
        <p:nvSpPr>
          <p:cNvPr id="20" name="TextBox 19"/>
          <p:cNvSpPr txBox="1"/>
          <p:nvPr/>
        </p:nvSpPr>
        <p:spPr>
          <a:xfrm>
            <a:off x="1421294" y="3418356"/>
            <a:ext cx="1035540" cy="215444"/>
          </a:xfrm>
          <a:prstGeom prst="rect">
            <a:avLst/>
          </a:prstGeom>
          <a:noFill/>
        </p:spPr>
        <p:txBody>
          <a:bodyPr wrap="none" lIns="0" tIns="0" rIns="0" bIns="0" rtlCol="0">
            <a:spAutoFit/>
          </a:bodyPr>
          <a:lstStyle/>
          <a:p>
            <a:r>
              <a:rPr lang="en-US" sz="1400" dirty="0" err="1" smtClean="0">
                <a:solidFill>
                  <a:schemeClr val="bg1"/>
                </a:solidFill>
              </a:rPr>
              <a:t>Tenant_id</a:t>
            </a:r>
            <a:r>
              <a:rPr lang="en-US" sz="1400" dirty="0" smtClean="0">
                <a:solidFill>
                  <a:schemeClr val="bg1"/>
                </a:solidFill>
              </a:rPr>
              <a:t> =56</a:t>
            </a:r>
          </a:p>
        </p:txBody>
      </p:sp>
      <p:sp>
        <p:nvSpPr>
          <p:cNvPr id="21" name="TextBox 20"/>
          <p:cNvSpPr txBox="1"/>
          <p:nvPr/>
        </p:nvSpPr>
        <p:spPr>
          <a:xfrm>
            <a:off x="1924249" y="3122549"/>
            <a:ext cx="1035540" cy="215444"/>
          </a:xfrm>
          <a:prstGeom prst="rect">
            <a:avLst/>
          </a:prstGeom>
          <a:noFill/>
        </p:spPr>
        <p:txBody>
          <a:bodyPr wrap="none" lIns="0" tIns="0" rIns="0" bIns="0" rtlCol="0">
            <a:spAutoFit/>
          </a:bodyPr>
          <a:lstStyle/>
          <a:p>
            <a:r>
              <a:rPr lang="en-US" sz="1400" dirty="0" err="1" smtClean="0">
                <a:solidFill>
                  <a:schemeClr val="bg1"/>
                </a:solidFill>
              </a:rPr>
              <a:t>Tenant_id</a:t>
            </a:r>
            <a:r>
              <a:rPr lang="en-US" sz="1400" dirty="0" smtClean="0">
                <a:solidFill>
                  <a:schemeClr val="bg1"/>
                </a:solidFill>
              </a:rPr>
              <a:t> =57</a:t>
            </a:r>
          </a:p>
        </p:txBody>
      </p:sp>
      <p:cxnSp>
        <p:nvCxnSpPr>
          <p:cNvPr id="22" name="Straight Connector 21"/>
          <p:cNvCxnSpPr/>
          <p:nvPr/>
        </p:nvCxnSpPr>
        <p:spPr>
          <a:xfrm flipH="1">
            <a:off x="1398493" y="2865438"/>
            <a:ext cx="302776" cy="36314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1834128" y="2844057"/>
            <a:ext cx="132859" cy="5999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139940" y="2844058"/>
            <a:ext cx="157046" cy="249796"/>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051356" y="3111577"/>
            <a:ext cx="2690224" cy="369332"/>
          </a:xfrm>
          <a:prstGeom prst="rect">
            <a:avLst/>
          </a:prstGeom>
          <a:noFill/>
        </p:spPr>
        <p:txBody>
          <a:bodyPr wrap="none" rtlCol="0">
            <a:spAutoFit/>
          </a:bodyPr>
          <a:lstStyle/>
          <a:p>
            <a:r>
              <a:rPr lang="en-US" dirty="0">
                <a:solidFill>
                  <a:schemeClr val="bg1"/>
                </a:solidFill>
              </a:rPr>
              <a:t>Single tenant per </a:t>
            </a:r>
            <a:r>
              <a:rPr lang="en-US" dirty="0" smtClean="0">
                <a:solidFill>
                  <a:schemeClr val="bg1"/>
                </a:solidFill>
              </a:rPr>
              <a:t>database</a:t>
            </a:r>
            <a:endParaRPr lang="en-US" dirty="0">
              <a:solidFill>
                <a:schemeClr val="bg1"/>
              </a:solidFill>
            </a:endParaRPr>
          </a:p>
        </p:txBody>
      </p:sp>
      <p:sp>
        <p:nvSpPr>
          <p:cNvPr id="26" name="TextBox 25"/>
          <p:cNvSpPr txBox="1"/>
          <p:nvPr/>
        </p:nvSpPr>
        <p:spPr>
          <a:xfrm>
            <a:off x="386897" y="1639757"/>
            <a:ext cx="3014030" cy="369332"/>
          </a:xfrm>
          <a:prstGeom prst="rect">
            <a:avLst/>
          </a:prstGeom>
          <a:noFill/>
        </p:spPr>
        <p:txBody>
          <a:bodyPr wrap="none" rtlCol="0">
            <a:spAutoFit/>
          </a:bodyPr>
          <a:lstStyle/>
          <a:p>
            <a:r>
              <a:rPr lang="en-US" dirty="0" smtClean="0">
                <a:solidFill>
                  <a:schemeClr val="bg1"/>
                </a:solidFill>
              </a:rPr>
              <a:t>Multiple tenants </a:t>
            </a:r>
            <a:r>
              <a:rPr lang="en-US" dirty="0">
                <a:solidFill>
                  <a:schemeClr val="bg1"/>
                </a:solidFill>
              </a:rPr>
              <a:t>per </a:t>
            </a:r>
            <a:r>
              <a:rPr lang="en-US" dirty="0" smtClean="0">
                <a:solidFill>
                  <a:schemeClr val="bg1"/>
                </a:solidFill>
              </a:rPr>
              <a:t>database</a:t>
            </a:r>
            <a:endParaRPr lang="en-US" dirty="0">
              <a:solidFill>
                <a:schemeClr val="bg1"/>
              </a:solidFill>
            </a:endParaRPr>
          </a:p>
        </p:txBody>
      </p:sp>
      <p:sp>
        <p:nvSpPr>
          <p:cNvPr id="27" name="TextBox 26"/>
          <p:cNvSpPr txBox="1"/>
          <p:nvPr/>
        </p:nvSpPr>
        <p:spPr>
          <a:xfrm>
            <a:off x="5741580" y="1640966"/>
            <a:ext cx="3014030" cy="369332"/>
          </a:xfrm>
          <a:prstGeom prst="rect">
            <a:avLst/>
          </a:prstGeom>
          <a:noFill/>
        </p:spPr>
        <p:txBody>
          <a:bodyPr wrap="none" rtlCol="0">
            <a:spAutoFit/>
          </a:bodyPr>
          <a:lstStyle/>
          <a:p>
            <a:r>
              <a:rPr lang="en-US" dirty="0" smtClean="0">
                <a:solidFill>
                  <a:schemeClr val="bg1"/>
                </a:solidFill>
              </a:rPr>
              <a:t>Multiple databases per tenant</a:t>
            </a:r>
            <a:endParaRPr lang="en-US" dirty="0">
              <a:solidFill>
                <a:schemeClr val="bg1"/>
              </a:solidFill>
            </a:endParaRPr>
          </a:p>
        </p:txBody>
      </p:sp>
    </p:spTree>
    <p:extLst>
      <p:ext uri="{BB962C8B-B14F-4D97-AF65-F5344CB8AC3E}">
        <p14:creationId xmlns:p14="http://schemas.microsoft.com/office/powerpoint/2010/main" val="2433980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Typical Usage Scenarios </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r>
              <a:rPr lang="en-US" dirty="0"/>
              <a:t>Web </a:t>
            </a:r>
            <a:r>
              <a:rPr lang="en-US" dirty="0" smtClean="0"/>
              <a:t>Scale</a:t>
            </a:r>
            <a:br>
              <a:rPr lang="en-US" dirty="0" smtClean="0"/>
            </a:br>
            <a:endParaRPr lang="en-US" dirty="0"/>
          </a:p>
          <a:p>
            <a:r>
              <a:rPr lang="en-US" dirty="0"/>
              <a:t>Multi </a:t>
            </a:r>
            <a:r>
              <a:rPr lang="en-US" dirty="0" smtClean="0"/>
              <a:t>Tenant</a:t>
            </a:r>
            <a:br>
              <a:rPr lang="en-US" dirty="0" smtClean="0"/>
            </a:br>
            <a:endParaRPr lang="en-US" dirty="0"/>
          </a:p>
          <a:p>
            <a:r>
              <a:rPr lang="en-US" dirty="0" smtClean="0"/>
              <a:t>Workload Spikes </a:t>
            </a:r>
            <a:br>
              <a:rPr lang="en-US" dirty="0" smtClean="0"/>
            </a:br>
            <a:endParaRPr lang="en-US" dirty="0"/>
          </a:p>
          <a:p>
            <a:r>
              <a:rPr lang="en-US" dirty="0" smtClean="0"/>
              <a:t>“</a:t>
            </a:r>
            <a:r>
              <a:rPr lang="en-US" dirty="0" err="1" smtClean="0"/>
              <a:t>NoSQL</a:t>
            </a:r>
            <a:r>
              <a:rPr lang="en-US" dirty="0" smtClean="0"/>
              <a:t>”</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152401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NoSQL</a:t>
            </a:r>
            <a:r>
              <a:rPr lang="en-US" dirty="0" smtClean="0"/>
              <a:t> Gene in SQL Azure Federations</a:t>
            </a:r>
            <a:endParaRPr lang="en-US" dirty="0"/>
          </a:p>
        </p:txBody>
      </p:sp>
      <p:sp>
        <p:nvSpPr>
          <p:cNvPr id="3" name="Content Placeholder 2"/>
          <p:cNvSpPr>
            <a:spLocks noGrp="1"/>
          </p:cNvSpPr>
          <p:nvPr>
            <p:ph idx="1"/>
          </p:nvPr>
        </p:nvSpPr>
        <p:spPr>
          <a:xfrm>
            <a:off x="457200" y="1203598"/>
            <a:ext cx="8229600" cy="3672408"/>
          </a:xfrm>
        </p:spPr>
        <p:txBody>
          <a:bodyPr>
            <a:normAutofit/>
          </a:bodyPr>
          <a:lstStyle/>
          <a:p>
            <a:r>
              <a:rPr lang="en-US" dirty="0" err="1" smtClean="0"/>
              <a:t>NoSQL</a:t>
            </a:r>
            <a:r>
              <a:rPr lang="en-US" dirty="0" smtClean="0"/>
              <a:t> </a:t>
            </a:r>
            <a:br>
              <a:rPr lang="en-US" dirty="0" smtClean="0"/>
            </a:br>
            <a:endParaRPr lang="en-US" dirty="0" smtClean="0"/>
          </a:p>
          <a:p>
            <a:r>
              <a:rPr lang="en-US" dirty="0" smtClean="0"/>
              <a:t>SQL Azure Federations:</a:t>
            </a:r>
          </a:p>
          <a:p>
            <a:pPr lvl="1"/>
            <a:r>
              <a:rPr lang="en-US" dirty="0" smtClean="0"/>
              <a:t>Scale-out for massive parallelism (</a:t>
            </a:r>
            <a:r>
              <a:rPr lang="en-US" dirty="0" err="1" smtClean="0"/>
              <a:t>Sharding</a:t>
            </a:r>
            <a:r>
              <a:rPr lang="en-US" dirty="0" smtClean="0"/>
              <a:t>)</a:t>
            </a:r>
          </a:p>
          <a:p>
            <a:pPr lvl="1"/>
            <a:r>
              <a:rPr lang="en-US" dirty="0" smtClean="0"/>
              <a:t>Loosened Consistency Mode (somewhat </a:t>
            </a:r>
            <a:r>
              <a:rPr lang="en-US" dirty="0" err="1" smtClean="0"/>
              <a:t>ACIDic</a:t>
            </a:r>
            <a:r>
              <a:rPr lang="en-US" dirty="0" smtClean="0"/>
              <a:t>)</a:t>
            </a:r>
          </a:p>
          <a:p>
            <a:pPr lvl="1"/>
            <a:r>
              <a:rPr lang="en-US" dirty="0" smtClean="0"/>
              <a:t>Lightweight local storage (</a:t>
            </a:r>
            <a:r>
              <a:rPr lang="en-US" dirty="0" err="1" smtClean="0"/>
              <a:t>tempdb</a:t>
            </a:r>
            <a:r>
              <a:rPr lang="en-US" dirty="0" smtClean="0"/>
              <a:t>)</a:t>
            </a:r>
          </a:p>
          <a:p>
            <a:pPr lvl="1"/>
            <a:r>
              <a:rPr lang="en-US" dirty="0" smtClean="0"/>
              <a:t>Support for Unstructured and Semi Structured Data</a:t>
            </a:r>
          </a:p>
        </p:txBody>
      </p:sp>
    </p:spTree>
    <p:extLst>
      <p:ext uri="{BB962C8B-B14F-4D97-AF65-F5344CB8AC3E}">
        <p14:creationId xmlns:p14="http://schemas.microsoft.com/office/powerpoint/2010/main" val="8593683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Federations</a:t>
            </a:r>
            <a:endParaRPr lang="en-US" dirty="0"/>
          </a:p>
        </p:txBody>
      </p:sp>
      <p:sp>
        <p:nvSpPr>
          <p:cNvPr id="4" name="Rounded Rectangle 3"/>
          <p:cNvSpPr/>
          <p:nvPr/>
        </p:nvSpPr>
        <p:spPr>
          <a:xfrm>
            <a:off x="1835696" y="2053815"/>
            <a:ext cx="5147733" cy="8572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 name="Flowchart: Magnetic Disk 4"/>
          <p:cNvSpPr/>
          <p:nvPr/>
        </p:nvSpPr>
        <p:spPr>
          <a:xfrm>
            <a:off x="2030429" y="1825215"/>
            <a:ext cx="838200" cy="628650"/>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smtClean="0"/>
              <a:t>SalesDB</a:t>
            </a:r>
            <a:endParaRPr lang="en-US" sz="1400" dirty="0"/>
          </a:p>
        </p:txBody>
      </p:sp>
      <p:sp>
        <p:nvSpPr>
          <p:cNvPr id="6" name="Rectangle 5"/>
          <p:cNvSpPr/>
          <p:nvPr/>
        </p:nvSpPr>
        <p:spPr>
          <a:xfrm>
            <a:off x="3021030" y="2225265"/>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CustomerFederationeration</a:t>
            </a:r>
            <a:endParaRPr lang="en-US" sz="1400" dirty="0"/>
          </a:p>
        </p:txBody>
      </p:sp>
      <p:sp>
        <p:nvSpPr>
          <p:cNvPr id="7" name="Rectangle 6"/>
          <p:cNvSpPr/>
          <p:nvPr/>
        </p:nvSpPr>
        <p:spPr>
          <a:xfrm>
            <a:off x="3173430" y="2282415"/>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CustomerFederationeration</a:t>
            </a:r>
            <a:endParaRPr lang="en-US" sz="1400" dirty="0"/>
          </a:p>
        </p:txBody>
      </p:sp>
      <p:sp>
        <p:nvSpPr>
          <p:cNvPr id="8" name="Rectangle 7"/>
          <p:cNvSpPr/>
          <p:nvPr/>
        </p:nvSpPr>
        <p:spPr>
          <a:xfrm>
            <a:off x="3325830" y="2339565"/>
            <a:ext cx="3429000" cy="28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CustomerFederation</a:t>
            </a:r>
            <a:endParaRPr lang="en-US" sz="1400" dirty="0"/>
          </a:p>
        </p:txBody>
      </p:sp>
      <p:sp>
        <p:nvSpPr>
          <p:cNvPr id="9" name="Flowchart: Magnetic Disk 8"/>
          <p:cNvSpPr/>
          <p:nvPr/>
        </p:nvSpPr>
        <p:spPr>
          <a:xfrm>
            <a:off x="3402029" y="2382427"/>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 name="Flowchart: Magnetic Disk 9"/>
          <p:cNvSpPr/>
          <p:nvPr/>
        </p:nvSpPr>
        <p:spPr>
          <a:xfrm>
            <a:off x="3668729" y="2387190"/>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 name="Flowchart: Magnetic Disk 10"/>
          <p:cNvSpPr/>
          <p:nvPr/>
        </p:nvSpPr>
        <p:spPr>
          <a:xfrm>
            <a:off x="6145229" y="2382427"/>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Flowchart: Magnetic Disk 11"/>
          <p:cNvSpPr/>
          <p:nvPr/>
        </p:nvSpPr>
        <p:spPr>
          <a:xfrm>
            <a:off x="6450030" y="2382427"/>
            <a:ext cx="228600" cy="200025"/>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13" name="Straight Connector 12"/>
          <p:cNvCxnSpPr/>
          <p:nvPr/>
        </p:nvCxnSpPr>
        <p:spPr>
          <a:xfrm>
            <a:off x="3935429" y="2487202"/>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916629" y="2488790"/>
            <a:ext cx="152400" cy="0"/>
          </a:xfrm>
          <a:prstGeom prst="line">
            <a:avLst/>
          </a:prstGeom>
          <a:ln w="28575">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611831" y="3253966"/>
            <a:ext cx="1973617" cy="307777"/>
          </a:xfrm>
          <a:prstGeom prst="rect">
            <a:avLst/>
          </a:prstGeom>
          <a:noFill/>
        </p:spPr>
        <p:txBody>
          <a:bodyPr wrap="none" rtlCol="0">
            <a:spAutoFit/>
          </a:bodyPr>
          <a:lstStyle/>
          <a:p>
            <a:r>
              <a:rPr lang="en-US" sz="1400" dirty="0" smtClean="0">
                <a:solidFill>
                  <a:schemeClr val="bg1"/>
                </a:solidFill>
                <a:latin typeface="Consolas" pitchFamily="49" charset="0"/>
                <a:cs typeface="Consolas" pitchFamily="49" charset="0"/>
              </a:rPr>
              <a:t>Federation Members</a:t>
            </a:r>
            <a:endParaRPr lang="en-US" sz="1400" dirty="0">
              <a:solidFill>
                <a:schemeClr val="bg1"/>
              </a:solidFill>
              <a:latin typeface="Consolas" pitchFamily="49" charset="0"/>
              <a:cs typeface="Consolas" pitchFamily="49" charset="0"/>
            </a:endParaRPr>
          </a:p>
        </p:txBody>
      </p:sp>
      <p:cxnSp>
        <p:nvCxnSpPr>
          <p:cNvPr id="16" name="Straight Arrow Connector 15"/>
          <p:cNvCxnSpPr>
            <a:stCxn id="15" idx="0"/>
            <a:endCxn id="11" idx="3"/>
          </p:cNvCxnSpPr>
          <p:nvPr/>
        </p:nvCxnSpPr>
        <p:spPr>
          <a:xfrm flipH="1" flipV="1">
            <a:off x="6259529" y="2582452"/>
            <a:ext cx="339111" cy="67151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958524" y="3126171"/>
            <a:ext cx="1675459" cy="307777"/>
          </a:xfrm>
          <a:prstGeom prst="rect">
            <a:avLst/>
          </a:prstGeom>
          <a:noFill/>
        </p:spPr>
        <p:txBody>
          <a:bodyPr wrap="none" rtlCol="0">
            <a:spAutoFit/>
          </a:bodyPr>
          <a:lstStyle/>
          <a:p>
            <a:r>
              <a:rPr lang="en-US" sz="1400" dirty="0" smtClean="0">
                <a:solidFill>
                  <a:schemeClr val="bg1"/>
                </a:solidFill>
                <a:latin typeface="Consolas" pitchFamily="49" charset="0"/>
                <a:cs typeface="Consolas" pitchFamily="49" charset="0"/>
              </a:rPr>
              <a:t>Federation Root</a:t>
            </a:r>
            <a:endParaRPr lang="en-US" sz="1400" dirty="0">
              <a:solidFill>
                <a:schemeClr val="bg1"/>
              </a:solidFill>
              <a:latin typeface="Consolas" pitchFamily="49" charset="0"/>
              <a:cs typeface="Consolas" pitchFamily="49" charset="0"/>
            </a:endParaRPr>
          </a:p>
        </p:txBody>
      </p:sp>
      <p:cxnSp>
        <p:nvCxnSpPr>
          <p:cNvPr id="18" name="Straight Arrow Connector 17"/>
          <p:cNvCxnSpPr>
            <a:endCxn id="5" idx="3"/>
          </p:cNvCxnSpPr>
          <p:nvPr/>
        </p:nvCxnSpPr>
        <p:spPr>
          <a:xfrm flipH="1" flipV="1">
            <a:off x="2449529" y="2453864"/>
            <a:ext cx="800100" cy="672305"/>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735529" y="1686717"/>
            <a:ext cx="1277914" cy="307777"/>
          </a:xfrm>
          <a:prstGeom prst="rect">
            <a:avLst/>
          </a:prstGeom>
          <a:noFill/>
        </p:spPr>
        <p:txBody>
          <a:bodyPr wrap="none" rtlCol="0">
            <a:spAutoFit/>
          </a:bodyPr>
          <a:lstStyle/>
          <a:p>
            <a:r>
              <a:rPr lang="en-US" sz="1400" dirty="0">
                <a:solidFill>
                  <a:schemeClr val="bg1"/>
                </a:solidFill>
                <a:latin typeface="Consolas" pitchFamily="49" charset="0"/>
                <a:cs typeface="Consolas" pitchFamily="49" charset="0"/>
              </a:rPr>
              <a:t>F</a:t>
            </a:r>
            <a:r>
              <a:rPr lang="en-US" sz="1400" dirty="0" smtClean="0">
                <a:solidFill>
                  <a:schemeClr val="bg1"/>
                </a:solidFill>
                <a:latin typeface="Consolas" pitchFamily="49" charset="0"/>
                <a:cs typeface="Consolas" pitchFamily="49" charset="0"/>
              </a:rPr>
              <a:t>ederations</a:t>
            </a:r>
            <a:endParaRPr lang="en-US" sz="1400" dirty="0">
              <a:solidFill>
                <a:schemeClr val="bg1"/>
              </a:solidFill>
              <a:latin typeface="Consolas" pitchFamily="49" charset="0"/>
              <a:cs typeface="Consolas" pitchFamily="49" charset="0"/>
            </a:endParaRPr>
          </a:p>
        </p:txBody>
      </p:sp>
      <p:cxnSp>
        <p:nvCxnSpPr>
          <p:cNvPr id="20" name="Straight Arrow Connector 19"/>
          <p:cNvCxnSpPr>
            <a:stCxn id="19" idx="2"/>
            <a:endCxn id="7" idx="0"/>
          </p:cNvCxnSpPr>
          <p:nvPr/>
        </p:nvCxnSpPr>
        <p:spPr>
          <a:xfrm flipH="1">
            <a:off x="4887930" y="1994494"/>
            <a:ext cx="486556" cy="287921"/>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5" idx="0"/>
            <a:endCxn id="9" idx="3"/>
          </p:cNvCxnSpPr>
          <p:nvPr/>
        </p:nvCxnSpPr>
        <p:spPr>
          <a:xfrm flipH="1" flipV="1">
            <a:off x="3516329" y="2582452"/>
            <a:ext cx="3082311" cy="67151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3168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8284</TotalTime>
  <Words>2115</Words>
  <Application>Microsoft Office PowerPoint</Application>
  <PresentationFormat>On-screen Show (16:9)</PresentationFormat>
  <Paragraphs>365</Paragraphs>
  <Slides>30</Slides>
  <Notes>19</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Go Large with SQL Azure Federations    Do you want shards with that?</vt:lpstr>
      <vt:lpstr>Agenda</vt:lpstr>
      <vt:lpstr>What are Federations in SQL Azure?</vt:lpstr>
      <vt:lpstr>Scale CPU/DB size</vt:lpstr>
      <vt:lpstr>Tenancy Models</vt:lpstr>
      <vt:lpstr>Typical Usage Scenarios  </vt:lpstr>
      <vt:lpstr>NoSQL Gene in SQL Azure Federations</vt:lpstr>
      <vt:lpstr>Federations</vt:lpstr>
      <vt:lpstr>Atomic Units</vt:lpstr>
      <vt:lpstr>Another View</vt:lpstr>
      <vt:lpstr>Types of Tables</vt:lpstr>
      <vt:lpstr>Repartitioning Operations</vt:lpstr>
      <vt:lpstr>Current and Future Repartitioning</vt:lpstr>
      <vt:lpstr>Data Dependent Routing</vt:lpstr>
      <vt:lpstr>Connecting to Federations FILTERING = ON</vt:lpstr>
      <vt:lpstr>Connecting to Federations FILTERING = OFF</vt:lpstr>
      <vt:lpstr>Federations</vt:lpstr>
      <vt:lpstr>Demo Scenario</vt:lpstr>
      <vt:lpstr>IDENTITY</vt:lpstr>
      <vt:lpstr>De-Normalised </vt:lpstr>
      <vt:lpstr>No Distributed Transactions</vt:lpstr>
      <vt:lpstr>SQL Azure Federations V1 (vs DIY)</vt:lpstr>
      <vt:lpstr>Federations – Future Enhancements</vt:lpstr>
      <vt:lpstr>Federation Technology Preview Nominations</vt:lpstr>
      <vt:lpstr>Question &amp; Answer Session</vt:lpstr>
      <vt:lpstr>Win a Touch Mouse!</vt:lpstr>
      <vt:lpstr>PowerPoint Presentation</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312</cp:revision>
  <dcterms:created xsi:type="dcterms:W3CDTF">2011-07-18T00:56:31Z</dcterms:created>
  <dcterms:modified xsi:type="dcterms:W3CDTF">2011-08-30T06:07:46Z</dcterms:modified>
</cp:coreProperties>
</file>