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79" r:id="rId2"/>
    <p:sldId id="280" r:id="rId3"/>
    <p:sldId id="291"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288" r:id="rId25"/>
    <p:sldId id="287" r:id="rId26"/>
    <p:sldId id="286" r:id="rId27"/>
    <p:sldId id="270" r:id="rId28"/>
    <p:sldId id="27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4BB5"/>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92411" autoAdjust="0"/>
  </p:normalViewPr>
  <p:slideViewPr>
    <p:cSldViewPr>
      <p:cViewPr>
        <p:scale>
          <a:sx n="80" d="100"/>
          <a:sy n="80" d="100"/>
        </p:scale>
        <p:origin x="-1085" y="-139"/>
      </p:cViewPr>
      <p:guideLst>
        <p:guide orient="horz" pos="2160"/>
        <p:guide orient="horz" pos="436"/>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30/08/2011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6335BF9-72EE-4D55-B829-DB4931B3E017}" type="slidenum">
              <a:rPr lang="en-AU" smtClean="0"/>
              <a:t>4</a:t>
            </a:fld>
            <a:endParaRPr lang="en-AU"/>
          </a:p>
        </p:txBody>
      </p:sp>
    </p:spTree>
    <p:extLst>
      <p:ext uri="{BB962C8B-B14F-4D97-AF65-F5344CB8AC3E}">
        <p14:creationId xmlns:p14="http://schemas.microsoft.com/office/powerpoint/2010/main" val="2145853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0283C-1323-45AD-B60F-919C49953D10}" type="slidenum">
              <a:rPr lang="en-US" smtClean="0"/>
              <a:t>26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4:56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30/08/2011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30/08/2011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8398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517260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30/08/2011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240165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30/08/2011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30/08/2011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30/08/2011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 id="2147483662" r:id="rId5"/>
    <p:sldLayoutId id="2147483651" r:id="rId6"/>
    <p:sldLayoutId id="2147483665"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3.png"/><Relationship Id="rId12"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9.png"/><Relationship Id="rId11" Type="http://schemas.openxmlformats.org/officeDocument/2006/relationships/image" Target="../media/image17.png"/><Relationship Id="rId5" Type="http://schemas.openxmlformats.org/officeDocument/2006/relationships/image" Target="../media/image15.png"/><Relationship Id="rId10" Type="http://schemas.openxmlformats.org/officeDocument/2006/relationships/image" Target="../media/image11.png"/><Relationship Id="rId4" Type="http://schemas.openxmlformats.org/officeDocument/2006/relationships/image" Target="../media/image14.png"/><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37.png"/><Relationship Id="rId11" Type="http://schemas.openxmlformats.org/officeDocument/2006/relationships/image" Target="../media/image40.png"/><Relationship Id="rId5" Type="http://schemas.openxmlformats.org/officeDocument/2006/relationships/hyperlink" Target="http://technet.microsoft.com/en-au" TargetMode="External"/><Relationship Id="rId10" Type="http://schemas.openxmlformats.org/officeDocument/2006/relationships/image" Target="../media/image3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1.xml"/><Relationship Id="rId5" Type="http://schemas.openxmlformats.org/officeDocument/2006/relationships/image" Target="../media/image23.jpe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teven\Desktop\TechEd11\Images\CDNnod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98095"/>
            <a:ext cx="9878954" cy="5127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7663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Database</a:t>
            </a:r>
            <a:endParaRPr lang="en-AU" dirty="0"/>
          </a:p>
        </p:txBody>
      </p:sp>
      <p:sp>
        <p:nvSpPr>
          <p:cNvPr id="3" name="Content Placeholder 2"/>
          <p:cNvSpPr>
            <a:spLocks noGrp="1"/>
          </p:cNvSpPr>
          <p:nvPr>
            <p:ph idx="1"/>
          </p:nvPr>
        </p:nvSpPr>
        <p:spPr/>
        <p:txBody>
          <a:bodyPr/>
          <a:lstStyle/>
          <a:p>
            <a:r>
              <a:rPr lang="en-AU" dirty="0" smtClean="0"/>
              <a:t>Database as a Service (</a:t>
            </a:r>
            <a:r>
              <a:rPr lang="en-AU" dirty="0" err="1" smtClean="0"/>
              <a:t>DaaS</a:t>
            </a:r>
            <a:r>
              <a:rPr lang="en-AU" dirty="0" smtClean="0"/>
              <a:t>)</a:t>
            </a:r>
          </a:p>
          <a:p>
            <a:r>
              <a:rPr lang="en-AU" dirty="0" smtClean="0"/>
              <a:t>SQL Server 2008 fork</a:t>
            </a:r>
          </a:p>
          <a:p>
            <a:r>
              <a:rPr lang="en-AU" dirty="0" smtClean="0"/>
              <a:t>3 times redundant</a:t>
            </a:r>
          </a:p>
          <a:p>
            <a:r>
              <a:rPr lang="en-AU" dirty="0" smtClean="0"/>
              <a:t>Throttle</a:t>
            </a:r>
          </a:p>
          <a:p>
            <a:endParaRPr lang="en-AU" dirty="0" smtClean="0"/>
          </a:p>
          <a:p>
            <a:endParaRPr lang="en-AU" dirty="0"/>
          </a:p>
        </p:txBody>
      </p:sp>
      <p:pic>
        <p:nvPicPr>
          <p:cNvPr id="4" name="Content Placeholder 3" descr="C:\Users\Steven\Desktop\TechEd11\Images\Features2\2.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533400"/>
            <a:ext cx="581106" cy="6001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7657024" y="6059907"/>
            <a:ext cx="649909" cy="609600"/>
            <a:chOff x="774033" y="685800"/>
            <a:chExt cx="649909" cy="609600"/>
          </a:xfrm>
        </p:grpSpPr>
        <p:sp>
          <p:nvSpPr>
            <p:cNvPr id="6" name="Oval 5"/>
            <p:cNvSpPr/>
            <p:nvPr/>
          </p:nvSpPr>
          <p:spPr>
            <a:xfrm>
              <a:off x="774033" y="685800"/>
              <a:ext cx="609600" cy="609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AU" sz="1400" dirty="0">
                <a:solidFill>
                  <a:schemeClr val="accent5">
                    <a:lumMod val="75000"/>
                  </a:schemeClr>
                </a:solidFill>
              </a:endParaRPr>
            </a:p>
          </p:txBody>
        </p:sp>
        <p:sp>
          <p:nvSpPr>
            <p:cNvPr id="7" name="TextBox 6"/>
            <p:cNvSpPr txBox="1"/>
            <p:nvPr/>
          </p:nvSpPr>
          <p:spPr>
            <a:xfrm>
              <a:off x="802309" y="810128"/>
              <a:ext cx="621633" cy="369332"/>
            </a:xfrm>
            <a:prstGeom prst="rect">
              <a:avLst/>
            </a:prstGeom>
            <a:noFill/>
          </p:spPr>
          <p:txBody>
            <a:bodyPr wrap="square" rtlCol="0">
              <a:spAutoFit/>
            </a:bodyPr>
            <a:lstStyle/>
            <a:p>
              <a:r>
                <a:rPr lang="en-AU" dirty="0" smtClean="0">
                  <a:solidFill>
                    <a:schemeClr val="accent4">
                      <a:lumMod val="75000"/>
                    </a:schemeClr>
                  </a:solidFill>
                </a:rPr>
                <a:t>DBA</a:t>
              </a:r>
              <a:endParaRPr lang="en-AU" dirty="0">
                <a:solidFill>
                  <a:schemeClr val="accent4">
                    <a:lumMod val="75000"/>
                  </a:schemeClr>
                </a:solidFill>
              </a:endParaRPr>
            </a:p>
          </p:txBody>
        </p:sp>
      </p:grpSp>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1" name="Group 10"/>
          <p:cNvGrpSpPr/>
          <p:nvPr/>
        </p:nvGrpSpPr>
        <p:grpSpPr>
          <a:xfrm>
            <a:off x="6962273"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spTree>
    <p:extLst>
      <p:ext uri="{BB962C8B-B14F-4D97-AF65-F5344CB8AC3E}">
        <p14:creationId xmlns:p14="http://schemas.microsoft.com/office/powerpoint/2010/main" val="38827828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Reporting</a:t>
            </a:r>
            <a:endParaRPr lang="en-AU" dirty="0"/>
          </a:p>
        </p:txBody>
      </p:sp>
      <p:sp>
        <p:nvSpPr>
          <p:cNvPr id="3" name="Content Placeholder 2"/>
          <p:cNvSpPr>
            <a:spLocks noGrp="1"/>
          </p:cNvSpPr>
          <p:nvPr>
            <p:ph idx="1"/>
          </p:nvPr>
        </p:nvSpPr>
        <p:spPr/>
        <p:txBody>
          <a:bodyPr/>
          <a:lstStyle/>
          <a:p>
            <a:r>
              <a:rPr lang="en-AU" dirty="0" smtClean="0"/>
              <a:t>SQL Server Reporting Services on SQL Azure</a:t>
            </a:r>
          </a:p>
          <a:p>
            <a:r>
              <a:rPr lang="en-AU" dirty="0" smtClean="0"/>
              <a:t>Applications, SQL Azure Portal, or Direct URL</a:t>
            </a:r>
          </a:p>
          <a:p>
            <a:r>
              <a:rPr lang="en-AU" dirty="0" smtClean="0"/>
              <a:t>Standard RDL file and tooling (BIDS)</a:t>
            </a:r>
          </a:p>
          <a:p>
            <a:r>
              <a:rPr lang="en-AU" dirty="0" smtClean="0"/>
              <a:t>High availability / scale</a:t>
            </a:r>
            <a:endParaRPr lang="en-AU" dirty="0"/>
          </a:p>
          <a:p>
            <a:r>
              <a:rPr lang="en-AU" dirty="0" smtClean="0"/>
              <a:t>No email delivery, scheduled subscriptions</a:t>
            </a:r>
          </a:p>
          <a:p>
            <a:r>
              <a:rPr lang="en-AU" dirty="0" smtClean="0"/>
              <a:t>SQL Azure Authentication only</a:t>
            </a:r>
          </a:p>
        </p:txBody>
      </p:sp>
      <p:pic>
        <p:nvPicPr>
          <p:cNvPr id="4" name="Picture 11" descr="C:\Users\Steven\Desktop\TechEd11\Images\Features2\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7206" y="472741"/>
            <a:ext cx="628650" cy="704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7657024" y="6059907"/>
            <a:ext cx="649909" cy="609600"/>
            <a:chOff x="774033" y="685800"/>
            <a:chExt cx="649909" cy="609600"/>
          </a:xfrm>
        </p:grpSpPr>
        <p:sp>
          <p:nvSpPr>
            <p:cNvPr id="6" name="Oval 5"/>
            <p:cNvSpPr/>
            <p:nvPr/>
          </p:nvSpPr>
          <p:spPr>
            <a:xfrm>
              <a:off x="774033" y="685800"/>
              <a:ext cx="609600" cy="609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AU" sz="1400" dirty="0">
                <a:solidFill>
                  <a:schemeClr val="accent5">
                    <a:lumMod val="75000"/>
                  </a:schemeClr>
                </a:solidFill>
              </a:endParaRPr>
            </a:p>
          </p:txBody>
        </p:sp>
        <p:sp>
          <p:nvSpPr>
            <p:cNvPr id="7" name="TextBox 6"/>
            <p:cNvSpPr txBox="1"/>
            <p:nvPr/>
          </p:nvSpPr>
          <p:spPr>
            <a:xfrm>
              <a:off x="802309" y="810128"/>
              <a:ext cx="621633" cy="369332"/>
            </a:xfrm>
            <a:prstGeom prst="rect">
              <a:avLst/>
            </a:prstGeom>
            <a:noFill/>
          </p:spPr>
          <p:txBody>
            <a:bodyPr wrap="square" rtlCol="0">
              <a:spAutoFit/>
            </a:bodyPr>
            <a:lstStyle/>
            <a:p>
              <a:r>
                <a:rPr lang="en-AU" dirty="0" smtClean="0">
                  <a:solidFill>
                    <a:schemeClr val="accent4">
                      <a:lumMod val="75000"/>
                    </a:schemeClr>
                  </a:solidFill>
                </a:rPr>
                <a:t>DBA</a:t>
              </a:r>
              <a:endParaRPr lang="en-AU" dirty="0">
                <a:solidFill>
                  <a:schemeClr val="accent4">
                    <a:lumMod val="75000"/>
                  </a:schemeClr>
                </a:solidFill>
              </a:endParaRPr>
            </a:p>
          </p:txBody>
        </p:sp>
      </p:grpSp>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sp>
        <p:nvSpPr>
          <p:cNvPr id="11" name="TextBox 10"/>
          <p:cNvSpPr txBox="1"/>
          <p:nvPr/>
        </p:nvSpPr>
        <p:spPr>
          <a:xfrm>
            <a:off x="5867400" y="272686"/>
            <a:ext cx="581634" cy="400110"/>
          </a:xfrm>
          <a:prstGeom prst="rect">
            <a:avLst/>
          </a:prstGeom>
          <a:noFill/>
        </p:spPr>
        <p:txBody>
          <a:bodyPr wrap="none" rtlCol="0">
            <a:spAutoFit/>
          </a:bodyPr>
          <a:lstStyle/>
          <a:p>
            <a:r>
              <a:rPr lang="en-AU" sz="2000" dirty="0" smtClean="0">
                <a:solidFill>
                  <a:srgbClr val="FF0000"/>
                </a:solidFill>
                <a:latin typeface="Andy" pitchFamily="66" charset="0"/>
              </a:rPr>
              <a:t>CTP</a:t>
            </a:r>
            <a:endParaRPr lang="en-AU" dirty="0">
              <a:solidFill>
                <a:srgbClr val="FF0000"/>
              </a:solidFill>
              <a:latin typeface="Andy" pitchFamily="66" charset="0"/>
            </a:endParaRPr>
          </a:p>
        </p:txBody>
      </p:sp>
    </p:spTree>
    <p:extLst>
      <p:ext uri="{BB962C8B-B14F-4D97-AF65-F5344CB8AC3E}">
        <p14:creationId xmlns:p14="http://schemas.microsoft.com/office/powerpoint/2010/main" val="11268103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Virtual Machines</a:t>
            </a:r>
            <a:endParaRPr lang="en-AU" dirty="0"/>
          </a:p>
        </p:txBody>
      </p:sp>
      <p:sp>
        <p:nvSpPr>
          <p:cNvPr id="3" name="Content Placeholder 2"/>
          <p:cNvSpPr>
            <a:spLocks noGrp="1"/>
          </p:cNvSpPr>
          <p:nvPr>
            <p:ph idx="1"/>
          </p:nvPr>
        </p:nvSpPr>
        <p:spPr/>
        <p:txBody>
          <a:bodyPr/>
          <a:lstStyle/>
          <a:p>
            <a:r>
              <a:rPr lang="en-AU" dirty="0" smtClean="0"/>
              <a:t>VM role</a:t>
            </a:r>
          </a:p>
          <a:p>
            <a:r>
              <a:rPr lang="en-AU" dirty="0" smtClean="0"/>
              <a:t>Windows Server 2008 R2 (Stand. or </a:t>
            </a:r>
            <a:r>
              <a:rPr lang="en-AU" dirty="0" err="1" smtClean="0"/>
              <a:t>Ent</a:t>
            </a:r>
            <a:r>
              <a:rPr lang="en-AU" dirty="0" smtClean="0"/>
              <a:t>.)</a:t>
            </a:r>
          </a:p>
          <a:p>
            <a:r>
              <a:rPr lang="en-AU" dirty="0" smtClean="0"/>
              <a:t>Load balanced / Failover</a:t>
            </a:r>
          </a:p>
          <a:p>
            <a:r>
              <a:rPr lang="en-AU" dirty="0" smtClean="0"/>
              <a:t>No Guest OS Patching</a:t>
            </a:r>
          </a:p>
          <a:p>
            <a:r>
              <a:rPr lang="en-AU" b="1" dirty="0" smtClean="0"/>
              <a:t>Is</a:t>
            </a:r>
            <a:r>
              <a:rPr lang="en-AU" b="1" dirty="0" smtClean="0">
                <a:solidFill>
                  <a:schemeClr val="accent6">
                    <a:lumMod val="60000"/>
                    <a:lumOff val="40000"/>
                  </a:schemeClr>
                </a:solidFill>
              </a:rPr>
              <a:t> Not</a:t>
            </a:r>
            <a:r>
              <a:rPr lang="en-AU" dirty="0" smtClean="0">
                <a:solidFill>
                  <a:schemeClr val="accent6">
                    <a:lumMod val="60000"/>
                    <a:lumOff val="40000"/>
                  </a:schemeClr>
                </a:solidFill>
              </a:rPr>
              <a:t> </a:t>
            </a:r>
            <a:r>
              <a:rPr lang="en-AU" dirty="0" smtClean="0"/>
              <a:t>Infrastructure as a Service (</a:t>
            </a:r>
            <a:r>
              <a:rPr lang="en-AU" dirty="0" err="1" smtClean="0"/>
              <a:t>IaaS</a:t>
            </a:r>
            <a:r>
              <a:rPr lang="en-AU" dirty="0" smtClean="0"/>
              <a:t>)</a:t>
            </a:r>
            <a:endParaRPr lang="en-AU" dirty="0"/>
          </a:p>
        </p:txBody>
      </p:sp>
      <p:pic>
        <p:nvPicPr>
          <p:cNvPr id="4" name="Picture 4" descr="C:\Users\Steven\Desktop\TechEd11\Images\Features2\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513347"/>
            <a:ext cx="685800" cy="685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1" name="Group 10"/>
          <p:cNvGrpSpPr/>
          <p:nvPr/>
        </p:nvGrpSpPr>
        <p:grpSpPr>
          <a:xfrm>
            <a:off x="6959595"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4" name="Group 13"/>
          <p:cNvGrpSpPr/>
          <p:nvPr/>
        </p:nvGrpSpPr>
        <p:grpSpPr>
          <a:xfrm>
            <a:off x="7652081" y="6059907"/>
            <a:ext cx="681791" cy="609600"/>
            <a:chOff x="774033" y="685800"/>
            <a:chExt cx="681791" cy="609600"/>
          </a:xfrm>
        </p:grpSpPr>
        <p:sp>
          <p:nvSpPr>
            <p:cNvPr id="15" name="Oval 14"/>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6" name="TextBox 15"/>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
        <p:nvSpPr>
          <p:cNvPr id="17" name="TextBox 16"/>
          <p:cNvSpPr txBox="1"/>
          <p:nvPr/>
        </p:nvSpPr>
        <p:spPr>
          <a:xfrm>
            <a:off x="6599162" y="313292"/>
            <a:ext cx="580608" cy="400110"/>
          </a:xfrm>
          <a:prstGeom prst="rect">
            <a:avLst/>
          </a:prstGeom>
          <a:noFill/>
        </p:spPr>
        <p:txBody>
          <a:bodyPr wrap="none" rtlCol="0">
            <a:spAutoFit/>
          </a:bodyPr>
          <a:lstStyle/>
          <a:p>
            <a:r>
              <a:rPr lang="en-AU" sz="2000" dirty="0" smtClean="0">
                <a:solidFill>
                  <a:srgbClr val="FF0000"/>
                </a:solidFill>
                <a:latin typeface="Andy" pitchFamily="66" charset="0"/>
              </a:rPr>
              <a:t>beta</a:t>
            </a:r>
            <a:endParaRPr lang="en-AU" dirty="0">
              <a:solidFill>
                <a:srgbClr val="FF0000"/>
              </a:solidFill>
              <a:latin typeface="Andy" pitchFamily="66" charset="0"/>
            </a:endParaRPr>
          </a:p>
        </p:txBody>
      </p:sp>
    </p:spTree>
    <p:extLst>
      <p:ext uri="{BB962C8B-B14F-4D97-AF65-F5344CB8AC3E}">
        <p14:creationId xmlns:p14="http://schemas.microsoft.com/office/powerpoint/2010/main" val="26298152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Service Bus</a:t>
            </a:r>
            <a:endParaRPr lang="en-AU" dirty="0"/>
          </a:p>
        </p:txBody>
      </p:sp>
      <p:sp>
        <p:nvSpPr>
          <p:cNvPr id="3" name="Content Placeholder 2"/>
          <p:cNvSpPr>
            <a:spLocks noGrp="1"/>
          </p:cNvSpPr>
          <p:nvPr>
            <p:ph idx="1"/>
          </p:nvPr>
        </p:nvSpPr>
        <p:spPr/>
        <p:txBody>
          <a:bodyPr/>
          <a:lstStyle/>
          <a:p>
            <a:r>
              <a:rPr lang="en-AU" dirty="0" smtClean="0"/>
              <a:t>Relay for messaging</a:t>
            </a:r>
          </a:p>
          <a:p>
            <a:r>
              <a:rPr lang="en-AU" dirty="0" smtClean="0"/>
              <a:t>Upgrade to direct connections</a:t>
            </a:r>
          </a:p>
          <a:p>
            <a:r>
              <a:rPr lang="en-AU" dirty="0" smtClean="0"/>
              <a:t>BizTalk Integration</a:t>
            </a:r>
          </a:p>
          <a:p>
            <a:r>
              <a:rPr lang="en-AU" dirty="0" smtClean="0"/>
              <a:t>Set of WCF bindings</a:t>
            </a:r>
            <a:endParaRPr lang="en-AU" dirty="0"/>
          </a:p>
        </p:txBody>
      </p:sp>
      <p:pic>
        <p:nvPicPr>
          <p:cNvPr id="4" name="Picture 9" descr="C:\Users\Steven\Desktop\TechEd11\Images\Features2\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533400"/>
            <a:ext cx="561975" cy="5254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1" name="Group 10"/>
          <p:cNvGrpSpPr/>
          <p:nvPr/>
        </p:nvGrpSpPr>
        <p:grpSpPr>
          <a:xfrm>
            <a:off x="6967619"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4" name="Group 13"/>
          <p:cNvGrpSpPr/>
          <p:nvPr/>
        </p:nvGrpSpPr>
        <p:grpSpPr>
          <a:xfrm>
            <a:off x="7660105" y="6059907"/>
            <a:ext cx="681791" cy="609600"/>
            <a:chOff x="774033" y="685800"/>
            <a:chExt cx="681791" cy="609600"/>
          </a:xfrm>
        </p:grpSpPr>
        <p:sp>
          <p:nvSpPr>
            <p:cNvPr id="15" name="Oval 14"/>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6" name="TextBox 15"/>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Tree>
    <p:extLst>
      <p:ext uri="{BB962C8B-B14F-4D97-AF65-F5344CB8AC3E}">
        <p14:creationId xmlns:p14="http://schemas.microsoft.com/office/powerpoint/2010/main" val="12589851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Access Control</a:t>
            </a:r>
            <a:endParaRPr lang="en-AU" dirty="0"/>
          </a:p>
        </p:txBody>
      </p:sp>
      <p:sp>
        <p:nvSpPr>
          <p:cNvPr id="3" name="Content Placeholder 2"/>
          <p:cNvSpPr>
            <a:spLocks noGrp="1"/>
          </p:cNvSpPr>
          <p:nvPr>
            <p:ph idx="1"/>
          </p:nvPr>
        </p:nvSpPr>
        <p:spPr/>
        <p:txBody>
          <a:bodyPr/>
          <a:lstStyle/>
          <a:p>
            <a:r>
              <a:rPr lang="en-AU" dirty="0" smtClean="0"/>
              <a:t>Claims based authentication and authorization</a:t>
            </a:r>
          </a:p>
          <a:p>
            <a:r>
              <a:rPr lang="en-AU" dirty="0" smtClean="0"/>
              <a:t>Segregate </a:t>
            </a:r>
            <a:r>
              <a:rPr lang="en-AU" dirty="0" err="1" smtClean="0"/>
              <a:t>auth</a:t>
            </a:r>
            <a:r>
              <a:rPr lang="en-AU" dirty="0" smtClean="0"/>
              <a:t> from app</a:t>
            </a:r>
          </a:p>
          <a:p>
            <a:r>
              <a:rPr lang="en-AU" dirty="0" smtClean="0"/>
              <a:t>Federated Identity</a:t>
            </a:r>
          </a:p>
        </p:txBody>
      </p:sp>
      <p:pic>
        <p:nvPicPr>
          <p:cNvPr id="4" name="Picture 10" descr="C:\Users\Steven\Desktop\TechEd11\Images\Features2\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57200"/>
            <a:ext cx="742950" cy="7524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1" name="Group 10"/>
          <p:cNvGrpSpPr/>
          <p:nvPr/>
        </p:nvGrpSpPr>
        <p:grpSpPr>
          <a:xfrm>
            <a:off x="6955587"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4" name="Group 13"/>
          <p:cNvGrpSpPr/>
          <p:nvPr/>
        </p:nvGrpSpPr>
        <p:grpSpPr>
          <a:xfrm>
            <a:off x="7648073" y="6059907"/>
            <a:ext cx="681791" cy="609600"/>
            <a:chOff x="774033" y="685800"/>
            <a:chExt cx="681791" cy="609600"/>
          </a:xfrm>
        </p:grpSpPr>
        <p:sp>
          <p:nvSpPr>
            <p:cNvPr id="15" name="Oval 14"/>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6" name="TextBox 15"/>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Tree>
    <p:extLst>
      <p:ext uri="{BB962C8B-B14F-4D97-AF65-F5344CB8AC3E}">
        <p14:creationId xmlns:p14="http://schemas.microsoft.com/office/powerpoint/2010/main" val="32784248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Caching</a:t>
            </a:r>
            <a:endParaRPr lang="en-AU" dirty="0"/>
          </a:p>
        </p:txBody>
      </p:sp>
      <p:sp>
        <p:nvSpPr>
          <p:cNvPr id="3" name="Content Placeholder 2"/>
          <p:cNvSpPr>
            <a:spLocks noGrp="1"/>
          </p:cNvSpPr>
          <p:nvPr>
            <p:ph idx="1"/>
          </p:nvPr>
        </p:nvSpPr>
        <p:spPr/>
        <p:txBody>
          <a:bodyPr/>
          <a:lstStyle/>
          <a:p>
            <a:r>
              <a:rPr lang="en-AU" dirty="0" smtClean="0"/>
              <a:t>Shared, in memory</a:t>
            </a:r>
          </a:p>
          <a:p>
            <a:r>
              <a:rPr lang="en-AU" dirty="0" smtClean="0"/>
              <a:t>128 Mb, 256 Mb, 512 Mb, 1 Gb, 2 Gb, 4 Gb</a:t>
            </a:r>
          </a:p>
          <a:p>
            <a:r>
              <a:rPr lang="en-AU" dirty="0" smtClean="0"/>
              <a:t>Cap: Deletes least recently used</a:t>
            </a:r>
          </a:p>
          <a:p>
            <a:r>
              <a:rPr lang="en-AU" dirty="0" err="1" smtClean="0"/>
              <a:t>ASP.Net</a:t>
            </a:r>
            <a:r>
              <a:rPr lang="en-AU" dirty="0"/>
              <a:t> </a:t>
            </a:r>
            <a:r>
              <a:rPr lang="en-AU" dirty="0" smtClean="0"/>
              <a:t>Session, </a:t>
            </a:r>
            <a:r>
              <a:rPr lang="en-AU" dirty="0" err="1" smtClean="0"/>
              <a:t>ASP.Net</a:t>
            </a:r>
            <a:r>
              <a:rPr lang="en-AU" dirty="0" smtClean="0"/>
              <a:t> Cache, [</a:t>
            </a:r>
            <a:r>
              <a:rPr lang="en-AU" dirty="0" err="1" smtClean="0"/>
              <a:t>Serializable</a:t>
            </a:r>
            <a:r>
              <a:rPr lang="en-AU" dirty="0" smtClean="0"/>
              <a:t>]</a:t>
            </a:r>
            <a:endParaRPr lang="en-AU" dirty="0"/>
          </a:p>
        </p:txBody>
      </p:sp>
      <p:pic>
        <p:nvPicPr>
          <p:cNvPr id="4" name="Picture 7" descr="C:\Users\Steven\Desktop\TechEd11\Images\Features2\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57200"/>
            <a:ext cx="666750" cy="76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1" name="Group 10"/>
          <p:cNvGrpSpPr/>
          <p:nvPr/>
        </p:nvGrpSpPr>
        <p:grpSpPr>
          <a:xfrm>
            <a:off x="7648073"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spTree>
    <p:extLst>
      <p:ext uri="{BB962C8B-B14F-4D97-AF65-F5344CB8AC3E}">
        <p14:creationId xmlns:p14="http://schemas.microsoft.com/office/powerpoint/2010/main" val="993196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Connect</a:t>
            </a:r>
            <a:endParaRPr lang="en-AU" dirty="0"/>
          </a:p>
        </p:txBody>
      </p:sp>
      <p:sp>
        <p:nvSpPr>
          <p:cNvPr id="3" name="Content Placeholder 2"/>
          <p:cNvSpPr>
            <a:spLocks noGrp="1"/>
          </p:cNvSpPr>
          <p:nvPr>
            <p:ph idx="1"/>
          </p:nvPr>
        </p:nvSpPr>
        <p:spPr/>
        <p:txBody>
          <a:bodyPr/>
          <a:lstStyle/>
          <a:p>
            <a:r>
              <a:rPr lang="en-AU" dirty="0" smtClean="0"/>
              <a:t>Point to point secured connection</a:t>
            </a:r>
          </a:p>
          <a:p>
            <a:r>
              <a:rPr lang="en-AU" dirty="0" smtClean="0"/>
              <a:t>Agent install</a:t>
            </a:r>
          </a:p>
          <a:p>
            <a:r>
              <a:rPr lang="en-AU" dirty="0" smtClean="0"/>
              <a:t>Use cases:</a:t>
            </a:r>
          </a:p>
          <a:p>
            <a:pPr lvl="1"/>
            <a:r>
              <a:rPr lang="en-AU" dirty="0" smtClean="0"/>
              <a:t>Domain join and AD </a:t>
            </a:r>
            <a:r>
              <a:rPr lang="en-AU" dirty="0" err="1" smtClean="0"/>
              <a:t>auth</a:t>
            </a:r>
            <a:endParaRPr lang="en-AU" dirty="0" smtClean="0"/>
          </a:p>
          <a:p>
            <a:pPr lvl="1"/>
            <a:r>
              <a:rPr lang="en-AU" dirty="0" smtClean="0"/>
              <a:t>Private SMTP</a:t>
            </a:r>
          </a:p>
          <a:p>
            <a:pPr lvl="1"/>
            <a:r>
              <a:rPr lang="en-AU" dirty="0" smtClean="0"/>
              <a:t>Data transfer</a:t>
            </a:r>
          </a:p>
          <a:p>
            <a:pPr lvl="1"/>
            <a:r>
              <a:rPr lang="en-AU" dirty="0" smtClean="0"/>
              <a:t>On premise database access</a:t>
            </a:r>
            <a:endParaRPr lang="en-AU" dirty="0"/>
          </a:p>
        </p:txBody>
      </p:sp>
      <p:pic>
        <p:nvPicPr>
          <p:cNvPr id="4" name="Picture 8" descr="C:\Users\Steven\Desktop\TechEd11\Images\Features2\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581526"/>
            <a:ext cx="721143" cy="5494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7669459"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4" name="Group 13"/>
          <p:cNvGrpSpPr/>
          <p:nvPr/>
        </p:nvGrpSpPr>
        <p:grpSpPr>
          <a:xfrm>
            <a:off x="8361945" y="6059907"/>
            <a:ext cx="681791" cy="609600"/>
            <a:chOff x="774033" y="685800"/>
            <a:chExt cx="681791" cy="609600"/>
          </a:xfrm>
        </p:grpSpPr>
        <p:sp>
          <p:nvSpPr>
            <p:cNvPr id="15" name="Oval 14"/>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6" name="TextBox 15"/>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
        <p:nvSpPr>
          <p:cNvPr id="17" name="TextBox 16"/>
          <p:cNvSpPr txBox="1"/>
          <p:nvPr/>
        </p:nvSpPr>
        <p:spPr>
          <a:xfrm>
            <a:off x="5943600" y="381471"/>
            <a:ext cx="581634" cy="400110"/>
          </a:xfrm>
          <a:prstGeom prst="rect">
            <a:avLst/>
          </a:prstGeom>
          <a:noFill/>
        </p:spPr>
        <p:txBody>
          <a:bodyPr wrap="none" rtlCol="0">
            <a:spAutoFit/>
          </a:bodyPr>
          <a:lstStyle/>
          <a:p>
            <a:r>
              <a:rPr lang="en-AU" sz="2000" dirty="0" smtClean="0">
                <a:solidFill>
                  <a:srgbClr val="FF0000"/>
                </a:solidFill>
                <a:latin typeface="Andy" pitchFamily="66" charset="0"/>
              </a:rPr>
              <a:t>CTP</a:t>
            </a:r>
            <a:endParaRPr lang="en-AU" dirty="0">
              <a:solidFill>
                <a:srgbClr val="FF0000"/>
              </a:solidFill>
              <a:latin typeface="Andy" pitchFamily="66" charset="0"/>
            </a:endParaRPr>
          </a:p>
        </p:txBody>
      </p:sp>
    </p:spTree>
    <p:extLst>
      <p:ext uri="{BB962C8B-B14F-4D97-AF65-F5344CB8AC3E}">
        <p14:creationId xmlns:p14="http://schemas.microsoft.com/office/powerpoint/2010/main" val="28740000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Traffic Manager</a:t>
            </a:r>
            <a:endParaRPr lang="en-AU" dirty="0"/>
          </a:p>
        </p:txBody>
      </p:sp>
      <p:sp>
        <p:nvSpPr>
          <p:cNvPr id="3" name="Content Placeholder 2"/>
          <p:cNvSpPr>
            <a:spLocks noGrp="1"/>
          </p:cNvSpPr>
          <p:nvPr>
            <p:ph idx="1"/>
          </p:nvPr>
        </p:nvSpPr>
        <p:spPr/>
        <p:txBody>
          <a:bodyPr/>
          <a:lstStyle/>
          <a:p>
            <a:r>
              <a:rPr lang="en-AU" dirty="0" smtClean="0"/>
              <a:t>Route between Azure datacentres</a:t>
            </a:r>
          </a:p>
          <a:p>
            <a:r>
              <a:rPr lang="en-AU" dirty="0" smtClean="0"/>
              <a:t>IP resolution based, TTL</a:t>
            </a:r>
          </a:p>
          <a:p>
            <a:r>
              <a:rPr lang="en-AU" dirty="0" smtClean="0"/>
              <a:t>Performance, Failover, or Round Robin</a:t>
            </a:r>
          </a:p>
        </p:txBody>
      </p:sp>
      <p:pic>
        <p:nvPicPr>
          <p:cNvPr id="4" name="Picture 8" descr="C:\Users\Steven\Desktop\TechEd11\Images\Features2\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1853" y="593558"/>
            <a:ext cx="721143" cy="5494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7693523"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4" name="Group 13"/>
          <p:cNvGrpSpPr/>
          <p:nvPr/>
        </p:nvGrpSpPr>
        <p:grpSpPr>
          <a:xfrm>
            <a:off x="8386009" y="6059907"/>
            <a:ext cx="681791" cy="609600"/>
            <a:chOff x="774033" y="685800"/>
            <a:chExt cx="681791" cy="609600"/>
          </a:xfrm>
        </p:grpSpPr>
        <p:sp>
          <p:nvSpPr>
            <p:cNvPr id="15" name="Oval 14"/>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6" name="TextBox 15"/>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
        <p:nvSpPr>
          <p:cNvPr id="17" name="TextBox 16"/>
          <p:cNvSpPr txBox="1"/>
          <p:nvPr/>
        </p:nvSpPr>
        <p:spPr>
          <a:xfrm>
            <a:off x="6435051" y="351462"/>
            <a:ext cx="581634" cy="400110"/>
          </a:xfrm>
          <a:prstGeom prst="rect">
            <a:avLst/>
          </a:prstGeom>
          <a:noFill/>
        </p:spPr>
        <p:txBody>
          <a:bodyPr wrap="none" rtlCol="0">
            <a:spAutoFit/>
          </a:bodyPr>
          <a:lstStyle/>
          <a:p>
            <a:r>
              <a:rPr lang="en-AU" sz="2000" dirty="0" smtClean="0">
                <a:solidFill>
                  <a:srgbClr val="FF0000"/>
                </a:solidFill>
                <a:latin typeface="Andy" pitchFamily="66" charset="0"/>
              </a:rPr>
              <a:t>CTP</a:t>
            </a:r>
            <a:endParaRPr lang="en-AU" dirty="0">
              <a:solidFill>
                <a:srgbClr val="FF0000"/>
              </a:solidFill>
              <a:latin typeface="Andy" pitchFamily="66" charset="0"/>
            </a:endParaRPr>
          </a:p>
        </p:txBody>
      </p:sp>
    </p:spTree>
    <p:extLst>
      <p:ext uri="{BB962C8B-B14F-4D97-AF65-F5344CB8AC3E}">
        <p14:creationId xmlns:p14="http://schemas.microsoft.com/office/powerpoint/2010/main" val="19140756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a:xfrm>
            <a:off x="1066800" y="3581400"/>
            <a:ext cx="2696364" cy="1524000"/>
          </a:xfrm>
          <a:prstGeom prst="clou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AU" dirty="0" smtClean="0"/>
              <a:t>HONG KONG</a:t>
            </a:r>
            <a:endParaRPr lang="en-AU" dirty="0"/>
          </a:p>
        </p:txBody>
      </p:sp>
      <p:sp>
        <p:nvSpPr>
          <p:cNvPr id="6" name="Cloud 5"/>
          <p:cNvSpPr/>
          <p:nvPr/>
        </p:nvSpPr>
        <p:spPr>
          <a:xfrm>
            <a:off x="3877464" y="5105400"/>
            <a:ext cx="2696364" cy="1524000"/>
          </a:xfrm>
          <a:prstGeom prst="clou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AU" dirty="0" smtClean="0"/>
              <a:t>IRELAND</a:t>
            </a:r>
            <a:endParaRPr lang="en-AU" dirty="0"/>
          </a:p>
        </p:txBody>
      </p:sp>
      <p:sp>
        <p:nvSpPr>
          <p:cNvPr id="7" name="Regular Pentagon 6"/>
          <p:cNvSpPr/>
          <p:nvPr/>
        </p:nvSpPr>
        <p:spPr>
          <a:xfrm>
            <a:off x="4168140" y="533400"/>
            <a:ext cx="838200" cy="762000"/>
          </a:xfrm>
          <a:prstGeom prst="pentagon">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AU" dirty="0" smtClean="0"/>
              <a:t>TM</a:t>
            </a:r>
            <a:endParaRPr lang="en-AU" dirty="0"/>
          </a:p>
        </p:txBody>
      </p:sp>
      <p:sp>
        <p:nvSpPr>
          <p:cNvPr id="9" name="Smiley Face 8"/>
          <p:cNvSpPr/>
          <p:nvPr/>
        </p:nvSpPr>
        <p:spPr>
          <a:xfrm>
            <a:off x="6324600" y="1817472"/>
            <a:ext cx="762000" cy="762000"/>
          </a:xfrm>
          <a:prstGeom prst="smileyFace">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AU"/>
          </a:p>
        </p:txBody>
      </p:sp>
      <p:sp>
        <p:nvSpPr>
          <p:cNvPr id="11" name="Curved Up Arrow 10"/>
          <p:cNvSpPr/>
          <p:nvPr/>
        </p:nvSpPr>
        <p:spPr>
          <a:xfrm rot="1707325" flipV="1">
            <a:off x="5175158" y="719553"/>
            <a:ext cx="1765051" cy="440182"/>
          </a:xfrm>
          <a:prstGeom prst="curvedUp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AU" dirty="0">
              <a:solidFill>
                <a:schemeClr val="tx1"/>
              </a:solidFill>
            </a:endParaRPr>
          </a:p>
        </p:txBody>
      </p:sp>
      <p:sp>
        <p:nvSpPr>
          <p:cNvPr id="12" name="Curved Up Arrow 11"/>
          <p:cNvSpPr/>
          <p:nvPr/>
        </p:nvSpPr>
        <p:spPr>
          <a:xfrm rot="12342278">
            <a:off x="5099511" y="685799"/>
            <a:ext cx="1765051" cy="457200"/>
          </a:xfrm>
          <a:prstGeom prst="curvedUp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AU">
              <a:solidFill>
                <a:schemeClr val="tx1"/>
              </a:solidFill>
            </a:endParaRPr>
          </a:p>
        </p:txBody>
      </p:sp>
      <p:sp>
        <p:nvSpPr>
          <p:cNvPr id="13" name="Down Arrow 12"/>
          <p:cNvSpPr/>
          <p:nvPr/>
        </p:nvSpPr>
        <p:spPr>
          <a:xfrm rot="1436534" flipH="1">
            <a:off x="5785021" y="2727250"/>
            <a:ext cx="394030" cy="2229104"/>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AU"/>
          </a:p>
        </p:txBody>
      </p:sp>
      <p:sp>
        <p:nvSpPr>
          <p:cNvPr id="3" name="TextBox 2"/>
          <p:cNvSpPr txBox="1"/>
          <p:nvPr/>
        </p:nvSpPr>
        <p:spPr>
          <a:xfrm>
            <a:off x="4495800" y="4282857"/>
            <a:ext cx="1128876" cy="3108543"/>
          </a:xfrm>
          <a:prstGeom prst="rect">
            <a:avLst/>
          </a:prstGeom>
          <a:noFill/>
        </p:spPr>
        <p:txBody>
          <a:bodyPr wrap="square" rtlCol="0">
            <a:spAutoFit/>
          </a:bodyPr>
          <a:lstStyle/>
          <a:p>
            <a:r>
              <a:rPr lang="en-AU" sz="19600" dirty="0" smtClean="0">
                <a:solidFill>
                  <a:schemeClr val="accent2"/>
                </a:solidFill>
              </a:rPr>
              <a:t>X</a:t>
            </a:r>
            <a:endParaRPr lang="en-AU" sz="19600" dirty="0">
              <a:solidFill>
                <a:schemeClr val="accent2"/>
              </a:solidFill>
            </a:endParaRPr>
          </a:p>
        </p:txBody>
      </p:sp>
      <p:sp>
        <p:nvSpPr>
          <p:cNvPr id="14" name="Down Arrow 13"/>
          <p:cNvSpPr/>
          <p:nvPr/>
        </p:nvSpPr>
        <p:spPr>
          <a:xfrm rot="3712777" flipH="1">
            <a:off x="4641996" y="1816763"/>
            <a:ext cx="394030" cy="2229104"/>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934955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par>
                                <p:cTn id="31" presetID="3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ppt_w</p:attrName>
                                        </p:attrNameLst>
                                      </p:cBhvr>
                                      <p:tavLst>
                                        <p:tav tm="0">
                                          <p:val>
                                            <p:fltVal val="0"/>
                                          </p:val>
                                        </p:tav>
                                        <p:tav tm="100000">
                                          <p:val>
                                            <p:strVal val="#ppt_w"/>
                                          </p:val>
                                        </p:tav>
                                      </p:tavLst>
                                    </p:anim>
                                    <p:anim calcmode="lin" valueType="num">
                                      <p:cBhvr>
                                        <p:cTn id="34" dur="1000" fill="hold"/>
                                        <p:tgtEl>
                                          <p:spTgt spid="3"/>
                                        </p:tgtEl>
                                        <p:attrNameLst>
                                          <p:attrName>ppt_h</p:attrName>
                                        </p:attrNameLst>
                                      </p:cBhvr>
                                      <p:tavLst>
                                        <p:tav tm="0">
                                          <p:val>
                                            <p:fltVal val="0"/>
                                          </p:val>
                                        </p:tav>
                                        <p:tav tm="100000">
                                          <p:val>
                                            <p:strVal val="#ppt_h"/>
                                          </p:val>
                                        </p:tav>
                                      </p:tavLst>
                                    </p:anim>
                                    <p:anim calcmode="lin" valueType="num">
                                      <p:cBhvr>
                                        <p:cTn id="35" dur="1000" fill="hold"/>
                                        <p:tgtEl>
                                          <p:spTgt spid="3"/>
                                        </p:tgtEl>
                                        <p:attrNameLst>
                                          <p:attrName>style.rotation</p:attrName>
                                        </p:attrNameLst>
                                      </p:cBhvr>
                                      <p:tavLst>
                                        <p:tav tm="0">
                                          <p:val>
                                            <p:fltVal val="90"/>
                                          </p:val>
                                        </p:tav>
                                        <p:tav tm="100000">
                                          <p:val>
                                            <p:fltVal val="0"/>
                                          </p:val>
                                        </p:tav>
                                      </p:tavLst>
                                    </p:anim>
                                    <p:animEffect transition="in" filter="fade">
                                      <p:cBhvr>
                                        <p:cTn id="36" dur="10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2"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3" nodeType="clickEffect">
                                  <p:stCondLst>
                                    <p:cond delay="0"/>
                                  </p:stCondLst>
                                  <p:childTnLst>
                                    <p:animEffect transition="out" filter="fade">
                                      <p:cBhvr>
                                        <p:cTn id="45" dur="500"/>
                                        <p:tgtEl>
                                          <p:spTgt spid="12"/>
                                        </p:tgtEl>
                                      </p:cBhvr>
                                    </p:animEffect>
                                    <p:set>
                                      <p:cBhvr>
                                        <p:cTn id="46" dur="1" fill="hold">
                                          <p:stCondLst>
                                            <p:cond delay="499"/>
                                          </p:stCondLst>
                                        </p:cTn>
                                        <p:tgtEl>
                                          <p:spTgt spid="12"/>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grpId="2"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3" nodeType="clickEffect">
                                  <p:stCondLst>
                                    <p:cond delay="0"/>
                                  </p:stCondLst>
                                  <p:childTnLst>
                                    <p:animEffect transition="out" filter="fade">
                                      <p:cBhvr>
                                        <p:cTn id="54" dur="500"/>
                                        <p:tgtEl>
                                          <p:spTgt spid="11"/>
                                        </p:tgtEl>
                                      </p:cBhvr>
                                    </p:animEffect>
                                    <p:set>
                                      <p:cBhvr>
                                        <p:cTn id="55" dur="1" fill="hold">
                                          <p:stCondLst>
                                            <p:cond delay="499"/>
                                          </p:stCondLst>
                                        </p:cTn>
                                        <p:tgtEl>
                                          <p:spTgt spid="11"/>
                                        </p:tgtEl>
                                        <p:attrNameLst>
                                          <p:attrName>style.visibility</p:attrName>
                                        </p:attrNameLst>
                                      </p:cBhvr>
                                      <p:to>
                                        <p:strVal val="hidden"/>
                                      </p:to>
                                    </p:se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1" grpId="3" animBg="1"/>
      <p:bldP spid="12" grpId="0" animBg="1"/>
      <p:bldP spid="12" grpId="1" animBg="1"/>
      <p:bldP spid="12" grpId="2" animBg="1"/>
      <p:bldP spid="12" grpId="3" animBg="1"/>
      <p:bldP spid="13" grpId="0" animBg="1"/>
      <p:bldP spid="13" grpId="1" animBg="1"/>
      <p:bldP spid="3"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A lap around the entire </a:t>
            </a:r>
            <a:br>
              <a:rPr lang="en-AU" dirty="0"/>
            </a:br>
            <a:r>
              <a:rPr lang="en-AU" dirty="0"/>
              <a:t>Windows Azure Platform</a:t>
            </a:r>
          </a:p>
        </p:txBody>
      </p:sp>
      <p:sp>
        <p:nvSpPr>
          <p:cNvPr id="3" name="Text Placeholder 2"/>
          <p:cNvSpPr>
            <a:spLocks noGrp="1"/>
          </p:cNvSpPr>
          <p:nvPr>
            <p:ph type="body" idx="1"/>
          </p:nvPr>
        </p:nvSpPr>
        <p:spPr/>
        <p:txBody>
          <a:bodyPr/>
          <a:lstStyle/>
          <a:p>
            <a:r>
              <a:rPr lang="en-AU" dirty="0"/>
              <a:t>Steven </a:t>
            </a:r>
            <a:r>
              <a:rPr lang="en-AU" dirty="0" smtClean="0"/>
              <a:t>Nagy</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AU" dirty="0">
                <a:solidFill>
                  <a:schemeClr val="bg1"/>
                </a:solidFill>
              </a:rPr>
              <a:t>COS211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Marketplace</a:t>
            </a:r>
            <a:endParaRPr lang="en-AU" dirty="0"/>
          </a:p>
        </p:txBody>
      </p:sp>
      <p:sp>
        <p:nvSpPr>
          <p:cNvPr id="3" name="Content Placeholder 2"/>
          <p:cNvSpPr>
            <a:spLocks noGrp="1"/>
          </p:cNvSpPr>
          <p:nvPr>
            <p:ph idx="1"/>
          </p:nvPr>
        </p:nvSpPr>
        <p:spPr/>
        <p:txBody>
          <a:bodyPr/>
          <a:lstStyle/>
          <a:p>
            <a:r>
              <a:rPr lang="en-AU" dirty="0" smtClean="0"/>
              <a:t>Application and data marketplace</a:t>
            </a:r>
          </a:p>
          <a:p>
            <a:r>
              <a:rPr lang="en-AU" dirty="0" smtClean="0"/>
              <a:t>Free and monthly subscription</a:t>
            </a:r>
          </a:p>
          <a:p>
            <a:pPr marL="0" indent="0">
              <a:buNone/>
            </a:pPr>
            <a:endParaRPr lang="en-AU" dirty="0"/>
          </a:p>
        </p:txBody>
      </p:sp>
      <p:pic>
        <p:nvPicPr>
          <p:cNvPr id="4" name="Picture 12" descr="C:\Users\Steven\Desktop\TechEd11\Images\Features2\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533400"/>
            <a:ext cx="666750" cy="590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8386009"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spTree>
    <p:extLst>
      <p:ext uri="{BB962C8B-B14F-4D97-AF65-F5344CB8AC3E}">
        <p14:creationId xmlns:p14="http://schemas.microsoft.com/office/powerpoint/2010/main" val="2590574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528" y="1484784"/>
            <a:ext cx="9721080" cy="4176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581"/>
          <a:stretch/>
        </p:blipFill>
        <p:spPr bwMode="auto">
          <a:xfrm>
            <a:off x="863302" y="1772816"/>
            <a:ext cx="7305675" cy="104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957" y="3025899"/>
            <a:ext cx="7153275" cy="123825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750" y="4437112"/>
            <a:ext cx="7048500"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88220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99359" y="3759200"/>
            <a:ext cx="649909" cy="609600"/>
            <a:chOff x="774033" y="685800"/>
            <a:chExt cx="649909" cy="609600"/>
          </a:xfrm>
        </p:grpSpPr>
        <p:sp>
          <p:nvSpPr>
            <p:cNvPr id="5" name="Oval 4"/>
            <p:cNvSpPr/>
            <p:nvPr/>
          </p:nvSpPr>
          <p:spPr>
            <a:xfrm>
              <a:off x="774033" y="685800"/>
              <a:ext cx="609600" cy="609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AU" sz="1400" dirty="0">
                <a:solidFill>
                  <a:schemeClr val="accent5">
                    <a:lumMod val="75000"/>
                  </a:schemeClr>
                </a:solidFill>
              </a:endParaRPr>
            </a:p>
          </p:txBody>
        </p:sp>
        <p:sp>
          <p:nvSpPr>
            <p:cNvPr id="6" name="TextBox 5"/>
            <p:cNvSpPr txBox="1"/>
            <p:nvPr/>
          </p:nvSpPr>
          <p:spPr>
            <a:xfrm>
              <a:off x="802309" y="810128"/>
              <a:ext cx="621633" cy="369332"/>
            </a:xfrm>
            <a:prstGeom prst="rect">
              <a:avLst/>
            </a:prstGeom>
            <a:noFill/>
          </p:spPr>
          <p:txBody>
            <a:bodyPr wrap="square" rtlCol="0">
              <a:spAutoFit/>
            </a:bodyPr>
            <a:lstStyle/>
            <a:p>
              <a:r>
                <a:rPr lang="en-AU" dirty="0" smtClean="0">
                  <a:solidFill>
                    <a:schemeClr val="accent4">
                      <a:lumMod val="75000"/>
                    </a:schemeClr>
                  </a:solidFill>
                </a:rPr>
                <a:t>DBA</a:t>
              </a:r>
              <a:endParaRPr lang="en-AU" dirty="0">
                <a:solidFill>
                  <a:schemeClr val="accent4">
                    <a:lumMod val="75000"/>
                  </a:schemeClr>
                </a:solidFill>
              </a:endParaRPr>
            </a:p>
          </p:txBody>
        </p:sp>
      </p:grpSp>
      <p:grpSp>
        <p:nvGrpSpPr>
          <p:cNvPr id="7" name="Group 6"/>
          <p:cNvGrpSpPr/>
          <p:nvPr/>
        </p:nvGrpSpPr>
        <p:grpSpPr>
          <a:xfrm>
            <a:off x="899359" y="4648200"/>
            <a:ext cx="649909" cy="609600"/>
            <a:chOff x="774033" y="685800"/>
            <a:chExt cx="649909" cy="609600"/>
          </a:xfrm>
        </p:grpSpPr>
        <p:sp>
          <p:nvSpPr>
            <p:cNvPr id="8" name="Oval 7"/>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9" name="TextBox 8"/>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0" name="Group 9"/>
          <p:cNvGrpSpPr/>
          <p:nvPr/>
        </p:nvGrpSpPr>
        <p:grpSpPr>
          <a:xfrm>
            <a:off x="899359" y="1981200"/>
            <a:ext cx="657727" cy="609600"/>
            <a:chOff x="774033" y="685800"/>
            <a:chExt cx="657727" cy="609600"/>
          </a:xfrm>
        </p:grpSpPr>
        <p:sp>
          <p:nvSpPr>
            <p:cNvPr id="11" name="Oval 10"/>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2" name="TextBox 11"/>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3" name="Group 12"/>
          <p:cNvGrpSpPr/>
          <p:nvPr/>
        </p:nvGrpSpPr>
        <p:grpSpPr>
          <a:xfrm>
            <a:off x="899359" y="2870200"/>
            <a:ext cx="681791" cy="609600"/>
            <a:chOff x="774033" y="685800"/>
            <a:chExt cx="681791" cy="609600"/>
          </a:xfrm>
        </p:grpSpPr>
        <p:sp>
          <p:nvSpPr>
            <p:cNvPr id="14" name="Oval 13"/>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5" name="TextBox 14"/>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
        <p:nvSpPr>
          <p:cNvPr id="2" name="Title 1"/>
          <p:cNvSpPr>
            <a:spLocks noGrp="1"/>
          </p:cNvSpPr>
          <p:nvPr>
            <p:ph type="title"/>
          </p:nvPr>
        </p:nvSpPr>
        <p:spPr/>
        <p:txBody>
          <a:bodyPr/>
          <a:lstStyle/>
          <a:p>
            <a:r>
              <a:rPr lang="en-AU" dirty="0" smtClean="0">
                <a:solidFill>
                  <a:schemeClr val="bg1"/>
                </a:solidFill>
              </a:rPr>
              <a:t>Summary</a:t>
            </a:r>
            <a:endParaRPr lang="en-AU" dirty="0">
              <a:solidFill>
                <a:schemeClr val="bg1"/>
              </a:solidFill>
            </a:endParaRPr>
          </a:p>
        </p:txBody>
      </p:sp>
      <p:pic>
        <p:nvPicPr>
          <p:cNvPr id="17" name="Picture 2" descr="C:\Users\Steven\Desktop\TechEd11\Images\Features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0213" y="1990725"/>
            <a:ext cx="600075" cy="59055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C:\Users\Steven\Desktop\TechEd11\Images\Features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3225" y="1960649"/>
            <a:ext cx="647700" cy="6381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C:\Users\Steven\Desktop\TechEd11\Images\Features2\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6200" y="2077456"/>
            <a:ext cx="600075" cy="4572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C:\Users\Steven\Desktop\TechEd11\Images\Features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7678" y="1934078"/>
            <a:ext cx="657082" cy="61441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descr="C:\Users\Steven\Desktop\TechEd11\Images\Features2\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0420" y="3763962"/>
            <a:ext cx="581025" cy="60007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7" descr="C:\Users\Steven\Desktop\TechEd11\Images\Features2\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43650" y="4495800"/>
            <a:ext cx="666750" cy="762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C:\Users\Steven\Desktop\TechEd11\Images\Features2\9.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8766" y="1876928"/>
            <a:ext cx="742950" cy="75247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C:\Users\Steven\Desktop\TechEd11\Images\Features2\11.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24600" y="1965160"/>
            <a:ext cx="666750" cy="59055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Steven\Desktop\TechEd11\Images\Features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0213" y="4657725"/>
            <a:ext cx="600075" cy="59055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5" descr="C:\Users\Steven\Desktop\TechEd11\Images\Features2\4.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33550" y="3778250"/>
            <a:ext cx="5334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5" descr="C:\Users\Steven\Desktop\TechEd11\Images\Features2\4.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74232" y="4655218"/>
            <a:ext cx="5334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5" descr="C:\Users\Steven\Desktop\TechEd11\Images\Features2\4.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74232" y="1986913"/>
            <a:ext cx="5334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Steven\Desktop\TechEd11\Images\Features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4368" y="2857334"/>
            <a:ext cx="647700" cy="63817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C:\Users\Steven\Desktop\TechEd11\Images\Features2\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7245" y="1971754"/>
            <a:ext cx="581025" cy="6000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C:\Users\Steven\Desktop\TechEd11\Images\Features2\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6563" y="4637338"/>
            <a:ext cx="581025" cy="60007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1" descr="C:\Users\Steven\Desktop\TechEd11\Images\Features2\10.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52750" y="3691686"/>
            <a:ext cx="628650" cy="70485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1" descr="C:\Users\Steven\Desktop\TechEd11\Images\Features2\10.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93432" y="4552950"/>
            <a:ext cx="628650" cy="70485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4" descr="C:\Users\Steven\Desktop\TechEd11\Images\Features2\3.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6000" y="2839759"/>
            <a:ext cx="6858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C:\Users\Steven\Desktop\TechEd11\Images\Features2\3.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21956" y="1936836"/>
            <a:ext cx="6858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Steven\Desktop\TechEd11\Images\Features2\3.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21956" y="4551613"/>
            <a:ext cx="6858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9" descr="C:\Users\Steven\Desktop\TechEd11\Images\Features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4738" y="2896885"/>
            <a:ext cx="614460" cy="57456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0" descr="C:\Users\Steven\Desktop\TechEd11\Images\Features2\9.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2828925"/>
            <a:ext cx="742950" cy="75247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9" descr="C:\Users\Steven\Desktop\TechEd11\Images\Features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7678" y="4552950"/>
            <a:ext cx="657082" cy="61441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0" descr="C:\Users\Steven\Desktop\TechEd11\Images\Features2\9.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8766" y="4495800"/>
            <a:ext cx="742950" cy="752475"/>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C:\Users\Steven\Desktop\TechEd11\Images\Features2\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6850" y="2994528"/>
            <a:ext cx="600075" cy="457200"/>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7" descr="C:\Users\Steven\Desktop\TechEd11\Images\Features2\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0400" y="1900992"/>
            <a:ext cx="66675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0371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00200" y="2743200"/>
            <a:ext cx="5971443" cy="1015663"/>
          </a:xfrm>
          <a:prstGeom prst="rect">
            <a:avLst/>
          </a:prstGeom>
          <a:noFill/>
        </p:spPr>
        <p:txBody>
          <a:bodyPr wrap="none" rtlCol="0">
            <a:spAutoFit/>
          </a:bodyPr>
          <a:lstStyle/>
          <a:p>
            <a:r>
              <a:rPr lang="en-AU" sz="6000" dirty="0" smtClean="0">
                <a:solidFill>
                  <a:schemeClr val="bg1"/>
                </a:solidFill>
              </a:rPr>
              <a:t>http://snagy.name</a:t>
            </a:r>
            <a:endParaRPr lang="en-AU" sz="6000" dirty="0">
              <a:solidFill>
                <a:schemeClr val="bg1"/>
              </a:solidFill>
            </a:endParaRPr>
          </a:p>
        </p:txBody>
      </p:sp>
    </p:spTree>
    <p:extLst>
      <p:ext uri="{BB962C8B-B14F-4D97-AF65-F5344CB8AC3E}">
        <p14:creationId xmlns:p14="http://schemas.microsoft.com/office/powerpoint/2010/main" val="28024527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4349" y="2996952"/>
            <a:ext cx="3202195" cy="2304256"/>
          </a:xfrm>
          <a:prstGeom prst="roundRect">
            <a:avLst>
              <a:gd name="adj" fmla="val 7952"/>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4349" y="1728828"/>
            <a:ext cx="3202195" cy="873326"/>
          </a:xfrm>
          <a:prstGeom prst="round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Win a Touch Mouse!</a:t>
            </a:r>
            <a:endParaRPr lang="en-AU" dirty="0"/>
          </a:p>
        </p:txBody>
      </p:sp>
      <p:sp>
        <p:nvSpPr>
          <p:cNvPr id="4" name="Content Placeholder 3"/>
          <p:cNvSpPr>
            <a:spLocks noGrp="1"/>
          </p:cNvSpPr>
          <p:nvPr>
            <p:ph idx="1"/>
          </p:nvPr>
        </p:nvSpPr>
        <p:spPr>
          <a:xfrm>
            <a:off x="539552" y="1600200"/>
            <a:ext cx="4536504" cy="4525963"/>
          </a:xfrm>
        </p:spPr>
        <p:txBody>
          <a:bodyPr>
            <a:normAutofit/>
          </a:bodyPr>
          <a:lstStyle/>
          <a:p>
            <a:pPr marL="0" indent="0">
              <a:buNone/>
            </a:pPr>
            <a:r>
              <a:rPr lang="en-US" sz="2400" dirty="0" smtClean="0"/>
              <a:t>Complete your session evaluation on Schedule Builder for your chance to win a Windows 7 Touch Mouse</a:t>
            </a:r>
          </a:p>
          <a:p>
            <a:pPr marL="0" indent="0">
              <a:buNone/>
            </a:pPr>
            <a:endParaRPr lang="en-US" sz="2400" dirty="0" smtClean="0"/>
          </a:p>
          <a:p>
            <a:pPr marL="358775" indent="-358775">
              <a:lnSpc>
                <a:spcPct val="90000"/>
              </a:lnSpc>
            </a:pPr>
            <a:r>
              <a:rPr lang="en-US" sz="2000" dirty="0"/>
              <a:t>Exclusive for Windows 7 </a:t>
            </a:r>
          </a:p>
          <a:p>
            <a:pPr marL="358775" indent="-358775">
              <a:lnSpc>
                <a:spcPct val="90000"/>
              </a:lnSpc>
            </a:pPr>
            <a:r>
              <a:rPr lang="en-US" sz="2000" dirty="0"/>
              <a:t>Eleven multi touch gestures</a:t>
            </a:r>
          </a:p>
          <a:p>
            <a:pPr marL="358775" indent="-358775">
              <a:lnSpc>
                <a:spcPct val="90000"/>
              </a:lnSpc>
            </a:pPr>
            <a:r>
              <a:rPr lang="en-US" sz="2000" dirty="0"/>
              <a:t>Contoured shape for superior </a:t>
            </a:r>
            <a:r>
              <a:rPr lang="en-US" sz="2000" dirty="0" smtClean="0"/>
              <a:t>comfort</a:t>
            </a:r>
          </a:p>
          <a:p>
            <a:pPr marL="0" indent="0">
              <a:buNone/>
            </a:pPr>
            <a:r>
              <a:rPr lang="en-US" dirty="0" smtClean="0">
                <a:solidFill>
                  <a:schemeClr val="accent1"/>
                </a:solidFill>
              </a:rPr>
              <a:t>10 prizes drawn every day!*</a:t>
            </a:r>
          </a:p>
          <a:p>
            <a:pPr marL="457200" lvl="1" indent="0">
              <a:buNone/>
            </a:pPr>
            <a:endParaRPr lang="en-AU" sz="2000" dirty="0">
              <a:solidFill>
                <a:schemeClr val="accent1"/>
              </a:solidFill>
            </a:endParaRPr>
          </a:p>
        </p:txBody>
      </p:sp>
      <p:sp>
        <p:nvSpPr>
          <p:cNvPr id="5" name="TextBox 4"/>
          <p:cNvSpPr txBox="1"/>
          <p:nvPr/>
        </p:nvSpPr>
        <p:spPr>
          <a:xfrm>
            <a:off x="1800068" y="6452494"/>
            <a:ext cx="3744418" cy="276999"/>
          </a:xfrm>
          <a:prstGeom prst="rect">
            <a:avLst/>
          </a:prstGeom>
          <a:noFill/>
        </p:spPr>
        <p:txBody>
          <a:bodyPr wrap="square" rtlCol="0">
            <a:spAutoFit/>
          </a:bodyPr>
          <a:lstStyle/>
          <a:p>
            <a:r>
              <a:rPr lang="en-US" sz="1200" dirty="0" smtClean="0">
                <a:solidFill>
                  <a:schemeClr val="bg1"/>
                </a:solidFill>
                <a:latin typeface="Segoe UI" pitchFamily="34" charset="0"/>
                <a:ea typeface="Segoe UI" pitchFamily="34" charset="0"/>
                <a:cs typeface="Segoe UI" pitchFamily="34" charset="0"/>
              </a:rPr>
              <a:t>*Please see Registration for full terms and conditions</a:t>
            </a:r>
            <a:endParaRPr lang="en-AU" sz="12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962929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30"/>
          <p:cNvSpPr>
            <a:spLocks noGrp="1"/>
          </p:cNvSpPr>
          <p:nvPr>
            <p:ph type="body" idx="4294967295"/>
          </p:nvPr>
        </p:nvSpPr>
        <p:spPr>
          <a:xfrm>
            <a:off x="457200" y="288925"/>
            <a:ext cx="4546600" cy="1728788"/>
          </a:xfrm>
        </p:spPr>
        <p:txBody>
          <a:bodyPr anchor="t">
            <a:noAutofit/>
          </a:bodyPr>
          <a:lstStyle/>
          <a:p>
            <a:pPr marL="0" lvl="1" indent="0">
              <a:spcBef>
                <a:spcPts val="0"/>
              </a:spcBef>
              <a:buClrTx/>
              <a:buNone/>
              <a:defRPr/>
            </a:pPr>
            <a:r>
              <a:rPr lang="en-AU" sz="3200" dirty="0" smtClean="0">
                <a:solidFill>
                  <a:schemeClr val="bg1"/>
                </a:solidFill>
              </a:rPr>
              <a:t>GET REWARDED FOR </a:t>
            </a:r>
          </a:p>
          <a:p>
            <a:pPr marL="0" lvl="1" indent="0">
              <a:spcBef>
                <a:spcPts val="0"/>
              </a:spcBef>
              <a:buClrTx/>
              <a:buNone/>
              <a:defRPr/>
            </a:pPr>
            <a:r>
              <a:rPr lang="en-AU" sz="3200" dirty="0" smtClean="0">
                <a:solidFill>
                  <a:schemeClr val="bg1"/>
                </a:solidFill>
              </a:rPr>
              <a:t>SIMPLY PARTICIPATING </a:t>
            </a:r>
            <a:br>
              <a:rPr lang="en-AU" sz="3200" dirty="0" smtClean="0">
                <a:solidFill>
                  <a:schemeClr val="bg1"/>
                </a:solidFill>
              </a:rPr>
            </a:br>
            <a:r>
              <a:rPr lang="en-AU" sz="3200" dirty="0" smtClean="0">
                <a:solidFill>
                  <a:schemeClr val="bg1"/>
                </a:solidFill>
              </a:rPr>
              <a:t>IN TECH∙ED AUSTRALIA</a:t>
            </a:r>
            <a:endParaRPr lang="en-AU" sz="2000" dirty="0">
              <a:solidFill>
                <a:schemeClr val="bg1"/>
              </a:solidFill>
            </a:endParaRPr>
          </a:p>
        </p:txBody>
      </p:sp>
      <p:sp>
        <p:nvSpPr>
          <p:cNvPr id="12" name="Content Placeholder 30"/>
          <p:cNvSpPr txBox="1">
            <a:spLocks/>
          </p:cNvSpPr>
          <p:nvPr/>
        </p:nvSpPr>
        <p:spPr>
          <a:xfrm>
            <a:off x="457200" y="2204864"/>
            <a:ext cx="8229600" cy="4235351"/>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spcBef>
                <a:spcPts val="0"/>
              </a:spcBef>
              <a:spcAft>
                <a:spcPts val="600"/>
              </a:spcAft>
            </a:pPr>
            <a:r>
              <a:rPr lang="en-AU" sz="2400" dirty="0" smtClean="0"/>
              <a:t>DOWNLOAD QR CODE READER </a:t>
            </a:r>
            <a:br>
              <a:rPr lang="en-AU" sz="2400" dirty="0" smtClean="0"/>
            </a:br>
            <a:r>
              <a:rPr lang="en-AU" sz="2400" dirty="0" smtClean="0"/>
              <a:t>FOR YOUR MOBILE DEVICE</a:t>
            </a:r>
          </a:p>
          <a:p>
            <a:pPr marL="342900" indent="-342900">
              <a:spcAft>
                <a:spcPts val="600"/>
              </a:spcAft>
              <a:buFont typeface="Segoe UI" pitchFamily="34" charset="0"/>
              <a:buChar char="►"/>
            </a:pPr>
            <a:r>
              <a:rPr lang="en-AU" sz="1800" dirty="0" smtClean="0"/>
              <a:t>Windows Phone 7 we suggest Quick Reader</a:t>
            </a:r>
          </a:p>
          <a:p>
            <a:pPr marL="342900" indent="-342900">
              <a:spcAft>
                <a:spcPts val="600"/>
              </a:spcAft>
              <a:buFont typeface="Segoe UI" pitchFamily="34" charset="0"/>
              <a:buChar char="►"/>
            </a:pPr>
            <a:r>
              <a:rPr lang="en-AU" sz="1800" dirty="0" smtClean="0"/>
              <a:t>Symbian we suggest the built in reader or mobile Tag</a:t>
            </a:r>
          </a:p>
          <a:p>
            <a:pPr marL="342900" indent="-342900">
              <a:spcAft>
                <a:spcPts val="600"/>
              </a:spcAft>
              <a:buFont typeface="Segoe UI" pitchFamily="34" charset="0"/>
              <a:buChar char="►"/>
            </a:pPr>
            <a:r>
              <a:rPr lang="en-AU" sz="1800" dirty="0" smtClean="0"/>
              <a:t>IOS we suggest QR Reader</a:t>
            </a:r>
          </a:p>
          <a:p>
            <a:pPr marL="342900" indent="-342900">
              <a:spcAft>
                <a:spcPts val="600"/>
              </a:spcAft>
              <a:buFont typeface="Segoe UI" pitchFamily="34" charset="0"/>
              <a:buChar char="►"/>
            </a:pPr>
            <a:r>
              <a:rPr lang="en-AU" sz="1800" dirty="0" smtClean="0"/>
              <a:t>Blackberry we suggest Mobile Tag</a:t>
            </a:r>
          </a:p>
          <a:p>
            <a:pPr marL="342900" indent="-342900">
              <a:spcAft>
                <a:spcPts val="1800"/>
              </a:spcAft>
              <a:buFont typeface="Segoe UI" pitchFamily="34" charset="0"/>
              <a:buChar char="►"/>
            </a:pPr>
            <a:r>
              <a:rPr lang="en-AU" sz="1800" dirty="0" smtClean="0"/>
              <a:t>Android phones we suggest Barcode Scanner</a:t>
            </a:r>
            <a:endParaRPr lang="en-AU" sz="2400" dirty="0" smtClean="0">
              <a:solidFill>
                <a:srgbClr val="03C2F1"/>
              </a:solidFill>
              <a:latin typeface="Calibri"/>
              <a:ea typeface="+mn-ea"/>
              <a:cs typeface="+mn-cs"/>
            </a:endParaRPr>
          </a:p>
          <a:p>
            <a:pPr marL="0" lvl="1">
              <a:spcBef>
                <a:spcPts val="0"/>
              </a:spcBef>
              <a:spcAft>
                <a:spcPts val="600"/>
              </a:spcAft>
              <a:defRPr/>
            </a:pPr>
            <a:r>
              <a:rPr lang="en-AU" sz="2400" dirty="0">
                <a:solidFill>
                  <a:schemeClr val="accent1"/>
                </a:solidFill>
              </a:rPr>
              <a:t>GO TO THE TECHQUEST WEBSITE </a:t>
            </a:r>
            <a:br>
              <a:rPr lang="en-AU" sz="2400" dirty="0">
                <a:solidFill>
                  <a:schemeClr val="accent1"/>
                </a:solidFill>
              </a:rPr>
            </a:br>
            <a:r>
              <a:rPr lang="en-AU" sz="2400" dirty="0">
                <a:solidFill>
                  <a:schemeClr val="accent1"/>
                </a:solidFill>
              </a:rPr>
              <a:t>WWW.TAGLY.COM &amp; CREATE A PROFILE</a:t>
            </a:r>
            <a:endParaRPr lang="en-US" sz="2400" dirty="0">
              <a:solidFill>
                <a:schemeClr val="accent1"/>
              </a:solidFill>
            </a:endParaRPr>
          </a:p>
        </p:txBody>
      </p:sp>
      <p:pic>
        <p:nvPicPr>
          <p:cNvPr id="38914" name="Picture 2" descr="http://newsroom.unl.edu/announce/file16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0272" y="4581128"/>
            <a:ext cx="1349896" cy="13498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930149" y="5931024"/>
            <a:ext cx="1540678" cy="353943"/>
          </a:xfrm>
          <a:prstGeom prst="rect">
            <a:avLst/>
          </a:prstGeom>
          <a:noFill/>
        </p:spPr>
        <p:txBody>
          <a:bodyPr wrap="none" rtlCol="0">
            <a:spAutoFit/>
          </a:bodyPr>
          <a:lstStyle/>
          <a:p>
            <a:r>
              <a:rPr lang="en-AU" sz="1700" dirty="0" smtClean="0">
                <a:solidFill>
                  <a:schemeClr val="bg1"/>
                </a:solidFill>
              </a:rPr>
              <a:t>EXAMPLE ONLY</a:t>
            </a:r>
            <a:endParaRPr lang="en-AU" sz="1700" dirty="0">
              <a:solidFill>
                <a:schemeClr val="bg1"/>
              </a:solidFill>
            </a:endParaRPr>
          </a:p>
        </p:txBody>
      </p:sp>
      <p:pic>
        <p:nvPicPr>
          <p:cNvPr id="6" name="Picture 4" descr="H:\TechQues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8809" y="404664"/>
            <a:ext cx="2918557" cy="1361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3320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Isosceles Triangle 17"/>
          <p:cNvSpPr/>
          <p:nvPr/>
        </p:nvSpPr>
        <p:spPr>
          <a:xfrm rot="5400000">
            <a:off x="6817324" y="-19364"/>
            <a:ext cx="850007" cy="888736"/>
          </a:xfrm>
          <a:prstGeom prst="triangle">
            <a:avLst/>
          </a:prstGeom>
          <a:solidFill>
            <a:srgbClr val="824BB5">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noAutofit/>
          </a:bodyPr>
          <a:lstStyle/>
          <a:p>
            <a:pPr lvl="1"/>
            <a:r>
              <a:rPr lang="en-AU" sz="3200" dirty="0" smtClean="0">
                <a:solidFill>
                  <a:schemeClr val="bg1"/>
                </a:solidFill>
                <a:latin typeface="+mj-lt"/>
              </a:rPr>
              <a:t>HP ProLiant Micro Server</a:t>
            </a:r>
            <a:br>
              <a:rPr lang="en-AU" sz="3200" dirty="0" smtClean="0">
                <a:solidFill>
                  <a:schemeClr val="bg1"/>
                </a:solidFill>
                <a:latin typeface="+mj-lt"/>
              </a:rPr>
            </a:br>
            <a:r>
              <a:rPr lang="en-AU" sz="2000" dirty="0" smtClean="0">
                <a:solidFill>
                  <a:schemeClr val="bg1"/>
                </a:solidFill>
                <a:latin typeface="+mj-lt"/>
              </a:rPr>
              <a:t>Bundled with Microsoft Small Business Essentials</a:t>
            </a:r>
            <a:endParaRPr lang="en-US" sz="3200" dirty="0">
              <a:solidFill>
                <a:schemeClr val="bg1"/>
              </a:solidFill>
              <a:latin typeface="+mj-lt"/>
            </a:endParaRPr>
          </a:p>
        </p:txBody>
      </p:sp>
      <p:sp>
        <p:nvSpPr>
          <p:cNvPr id="4" name="Content Placeholder 3"/>
          <p:cNvSpPr>
            <a:spLocks noGrp="1"/>
          </p:cNvSpPr>
          <p:nvPr>
            <p:ph idx="1"/>
          </p:nvPr>
        </p:nvSpPr>
        <p:spPr>
          <a:xfrm>
            <a:off x="457200" y="2420888"/>
            <a:ext cx="5752728" cy="3705275"/>
          </a:xfrm>
        </p:spPr>
        <p:txBody>
          <a:bodyPr>
            <a:normAutofit/>
          </a:bodyPr>
          <a:lstStyle/>
          <a:p>
            <a:pPr marL="0" indent="0">
              <a:buNone/>
            </a:pPr>
            <a:r>
              <a:rPr lang="en-AU" sz="2000" b="1" dirty="0">
                <a:solidFill>
                  <a:schemeClr val="accent1"/>
                </a:solidFill>
              </a:rPr>
              <a:t>KEY SPECS:</a:t>
            </a:r>
          </a:p>
          <a:p>
            <a:r>
              <a:rPr lang="en-AU" sz="2000" dirty="0"/>
              <a:t>AMD Athlon II Processor Model NEO N36L </a:t>
            </a:r>
          </a:p>
          <a:p>
            <a:r>
              <a:rPr lang="en-AU" sz="2000" dirty="0"/>
              <a:t>2GB (2 x 1GB included; Maximum 8 GB </a:t>
            </a:r>
            <a:r>
              <a:rPr lang="en-AU" sz="2000" dirty="0" smtClean="0"/>
              <a:t/>
            </a:r>
            <a:br>
              <a:rPr lang="en-AU" sz="2000" dirty="0" smtClean="0"/>
            </a:br>
            <a:r>
              <a:rPr lang="en-AU" sz="2000" dirty="0" smtClean="0"/>
              <a:t>(</a:t>
            </a:r>
            <a:r>
              <a:rPr lang="en-AU" sz="2000" dirty="0"/>
              <a:t>2 x 4 GB))</a:t>
            </a:r>
          </a:p>
          <a:p>
            <a:r>
              <a:rPr lang="en-AU" sz="2000" dirty="0"/>
              <a:t>250GB SATA 7200 rpm (Maximum 8TB </a:t>
            </a:r>
            <a:r>
              <a:rPr lang="en-AU" sz="2000" dirty="0" smtClean="0"/>
              <a:t/>
            </a:r>
            <a:br>
              <a:rPr lang="en-AU" sz="2000" dirty="0" smtClean="0"/>
            </a:br>
            <a:r>
              <a:rPr lang="en-AU" sz="2000" dirty="0" smtClean="0"/>
              <a:t>internal </a:t>
            </a:r>
            <a:r>
              <a:rPr lang="en-AU" sz="2000" dirty="0"/>
              <a:t>and 4TB external)</a:t>
            </a:r>
          </a:p>
          <a:p>
            <a:r>
              <a:rPr lang="en-AU" sz="2000" dirty="0"/>
              <a:t>Small Business Server 2011 Essentials </a:t>
            </a:r>
          </a:p>
          <a:p>
            <a:r>
              <a:rPr lang="en-AU" sz="2000" dirty="0"/>
              <a:t>SHOW OFFER: $729 (save over $490 off RRP)</a:t>
            </a:r>
          </a:p>
          <a:p>
            <a:endParaRPr lang="en-AU" sz="2000" dirty="0"/>
          </a:p>
        </p:txBody>
      </p:sp>
      <p:pic>
        <p:nvPicPr>
          <p:cNvPr id="1028" name="Picture 4"/>
          <p:cNvPicPr>
            <a:picLocks noChangeAspect="1" noChangeArrowheads="1"/>
          </p:cNvPicPr>
          <p:nvPr/>
        </p:nvPicPr>
        <p:blipFill rotWithShape="1">
          <a:blip r:embed="rId3" cstate="print"/>
          <a:srcRect l="66051" t="7438" r="1609" b="34549"/>
          <a:stretch/>
        </p:blipFill>
        <p:spPr bwMode="auto">
          <a:xfrm>
            <a:off x="6209928" y="2844324"/>
            <a:ext cx="2422562" cy="2324146"/>
          </a:xfrm>
          <a:prstGeom prst="roundRect">
            <a:avLst>
              <a:gd name="adj" fmla="val 3055"/>
            </a:avLst>
          </a:prstGeom>
          <a:noFill/>
          <a:ln w="9525">
            <a:noFill/>
            <a:miter lim="800000"/>
            <a:headEnd/>
            <a:tailEnd/>
          </a:ln>
          <a:effectLst>
            <a:reflection blurRad="6350" stA="52000" endA="300" endPos="35000" dir="5400000" sy="-100000" algn="bl" rotWithShape="0"/>
          </a:effectLst>
        </p:spPr>
      </p:pic>
      <p:pic>
        <p:nvPicPr>
          <p:cNvPr id="9" name="Picture 8" descr="hp_circlelogo_3d ar 10%.png"/>
          <p:cNvPicPr>
            <a:picLocks noChangeAspect="1"/>
          </p:cNvPicPr>
          <p:nvPr/>
        </p:nvPicPr>
        <p:blipFill>
          <a:blip r:embed="rId4" cstate="print"/>
          <a:stretch>
            <a:fillRect/>
          </a:stretch>
        </p:blipFill>
        <p:spPr>
          <a:xfrm>
            <a:off x="8028384" y="2377455"/>
            <a:ext cx="919590" cy="933738"/>
          </a:xfrm>
          <a:prstGeom prst="rect">
            <a:avLst/>
          </a:prstGeom>
        </p:spPr>
      </p:pic>
      <p:sp>
        <p:nvSpPr>
          <p:cNvPr id="15" name="Title 1"/>
          <p:cNvSpPr txBox="1">
            <a:spLocks/>
          </p:cNvSpPr>
          <p:nvPr/>
        </p:nvSpPr>
        <p:spPr>
          <a:xfrm>
            <a:off x="467544" y="1556794"/>
            <a:ext cx="6624735" cy="873224"/>
          </a:xfrm>
          <a:prstGeom prst="rect">
            <a:avLst/>
          </a:prstGeom>
        </p:spPr>
        <p:txBody>
          <a:bodyPr vert="horz" lIns="91440" tIns="45720" rIns="91440" bIns="45720" rtlCol="0" anchor="ctr">
            <a:noAutofit/>
          </a:bodyPr>
          <a:lstStyle/>
          <a:p>
            <a:pPr marL="0" marR="0" lvl="1" indent="0" defTabSz="914400" eaLnBrk="1" fontAlgn="auto" latinLnBrk="0" hangingPunct="1">
              <a:lnSpc>
                <a:spcPct val="100000"/>
              </a:lnSpc>
              <a:spcBef>
                <a:spcPts val="0"/>
              </a:spcBef>
              <a:spcAft>
                <a:spcPts val="0"/>
              </a:spcAft>
              <a:buClrTx/>
              <a:buSzTx/>
              <a:buFontTx/>
              <a:buNone/>
              <a:tabLst/>
              <a:defRPr/>
            </a:pPr>
            <a:r>
              <a:rPr lang="en-AU" sz="2200" dirty="0">
                <a:solidFill>
                  <a:schemeClr val="accent1"/>
                </a:solidFill>
                <a:latin typeface="Segoe UI" pitchFamily="34" charset="0"/>
                <a:ea typeface="Segoe UI" pitchFamily="34" charset="0"/>
                <a:cs typeface="Segoe UI" pitchFamily="34" charset="0"/>
              </a:rPr>
              <a:t>Available at Mission Control on the show floor</a:t>
            </a:r>
            <a:endParaRPr lang="en-US" sz="2200" dirty="0">
              <a:solidFill>
                <a:schemeClr val="accent1"/>
              </a:solidFill>
              <a:latin typeface="Segoe UI" pitchFamily="34" charset="0"/>
              <a:ea typeface="Segoe UI" pitchFamily="34" charset="0"/>
              <a:cs typeface="Segoe UI" pitchFamily="34" charset="0"/>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5113" y="5699362"/>
            <a:ext cx="2699792" cy="664854"/>
          </a:xfrm>
          <a:prstGeom prst="rect">
            <a:avLst/>
          </a:prstGeom>
        </p:spPr>
      </p:pic>
      <p:sp>
        <p:nvSpPr>
          <p:cNvPr id="13" name="Isosceles Triangle 12"/>
          <p:cNvSpPr/>
          <p:nvPr/>
        </p:nvSpPr>
        <p:spPr>
          <a:xfrm rot="5400000">
            <a:off x="6880374" y="336775"/>
            <a:ext cx="1125538" cy="1026464"/>
          </a:xfrm>
          <a:prstGeom prst="triangle">
            <a:avLst/>
          </a:prstGeom>
          <a:solidFill>
            <a:srgbClr val="824BB5">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Isosceles Triangle 16"/>
          <p:cNvSpPr/>
          <p:nvPr/>
        </p:nvSpPr>
        <p:spPr>
          <a:xfrm rot="5400000">
            <a:off x="6732240" y="1256307"/>
            <a:ext cx="324000" cy="324000"/>
          </a:xfrm>
          <a:prstGeom prst="triangle">
            <a:avLst/>
          </a:prstGeom>
          <a:solidFill>
            <a:srgbClr val="824BB5">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6812464" y="194839"/>
            <a:ext cx="2160240" cy="1649985"/>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AU" sz="4400" dirty="0" smtClean="0">
                <a:latin typeface="OptusDINCond-Regular" pitchFamily="2" charset="0"/>
              </a:rPr>
              <a:t>TECH∙ED </a:t>
            </a:r>
            <a:br>
              <a:rPr lang="en-AU" sz="4400" dirty="0" smtClean="0">
                <a:latin typeface="OptusDINCond-Regular" pitchFamily="2" charset="0"/>
              </a:rPr>
            </a:br>
            <a:r>
              <a:rPr lang="en-AU" sz="2000" dirty="0" smtClean="0">
                <a:latin typeface="OptusDINCond-Regular" pitchFamily="2" charset="0"/>
              </a:rPr>
              <a:t>EXCLUSIVE OFFER</a:t>
            </a:r>
          </a:p>
          <a:p>
            <a:pPr algn="ctr">
              <a:lnSpc>
                <a:spcPct val="90000"/>
              </a:lnSpc>
            </a:pPr>
            <a:r>
              <a:rPr lang="en-AU" sz="6000" dirty="0" smtClean="0">
                <a:latin typeface="Segoe UI Semibold" pitchFamily="34" charset="0"/>
              </a:rPr>
              <a:t>$729</a:t>
            </a:r>
            <a:endParaRPr lang="en-US" sz="6000" dirty="0">
              <a:latin typeface="Segoe UI Semibold" pitchFamily="34" charset="0"/>
            </a:endParaRPr>
          </a:p>
        </p:txBody>
      </p:sp>
    </p:spTree>
    <p:extLst>
      <p:ext uri="{BB962C8B-B14F-4D97-AF65-F5344CB8AC3E}">
        <p14:creationId xmlns:p14="http://schemas.microsoft.com/office/powerpoint/2010/main" val="12032326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solidFill>
                  <a:schemeClr val="bg1"/>
                </a:solidFill>
              </a:rPr>
              <a:t>Steven Nagy</a:t>
            </a:r>
            <a:endParaRPr lang="en-AU" dirty="0">
              <a:solidFill>
                <a:schemeClr val="bg1"/>
              </a:solidFill>
            </a:endParaRPr>
          </a:p>
        </p:txBody>
      </p:sp>
      <p:sp>
        <p:nvSpPr>
          <p:cNvPr id="5" name="Subtitle 4"/>
          <p:cNvSpPr>
            <a:spLocks noGrp="1"/>
          </p:cNvSpPr>
          <p:nvPr>
            <p:ph idx="1"/>
          </p:nvPr>
        </p:nvSpPr>
        <p:spPr/>
        <p:txBody>
          <a:bodyPr/>
          <a:lstStyle/>
          <a:p>
            <a:r>
              <a:rPr lang="en-AU" dirty="0" smtClean="0">
                <a:solidFill>
                  <a:schemeClr val="tx2">
                    <a:lumMod val="75000"/>
                    <a:lumOff val="25000"/>
                  </a:schemeClr>
                </a:solidFill>
              </a:rPr>
              <a:t>@</a:t>
            </a:r>
            <a:r>
              <a:rPr lang="en-AU" dirty="0" err="1" smtClean="0">
                <a:solidFill>
                  <a:schemeClr val="tx2">
                    <a:lumMod val="75000"/>
                    <a:lumOff val="25000"/>
                  </a:schemeClr>
                </a:solidFill>
              </a:rPr>
              <a:t>snagy</a:t>
            </a:r>
            <a:endParaRPr lang="en-AU" dirty="0" smtClean="0">
              <a:solidFill>
                <a:schemeClr val="tx2">
                  <a:lumMod val="75000"/>
                  <a:lumOff val="25000"/>
                </a:schemeClr>
              </a:solidFill>
            </a:endParaRPr>
          </a:p>
          <a:p>
            <a:r>
              <a:rPr lang="en-AU" dirty="0" smtClean="0">
                <a:solidFill>
                  <a:schemeClr val="tx2">
                    <a:lumMod val="75000"/>
                    <a:lumOff val="25000"/>
                  </a:schemeClr>
                </a:solidFill>
              </a:rPr>
              <a:t>#cos211</a:t>
            </a:r>
          </a:p>
          <a:p>
            <a:r>
              <a:rPr lang="en-AU" dirty="0" smtClean="0">
                <a:solidFill>
                  <a:schemeClr val="tx2">
                    <a:lumMod val="75000"/>
                    <a:lumOff val="25000"/>
                  </a:schemeClr>
                </a:solidFill>
              </a:rPr>
              <a:t>#</a:t>
            </a:r>
            <a:r>
              <a:rPr lang="en-AU" dirty="0" err="1" smtClean="0">
                <a:solidFill>
                  <a:schemeClr val="tx2">
                    <a:lumMod val="75000"/>
                    <a:lumOff val="25000"/>
                  </a:schemeClr>
                </a:solidFill>
              </a:rPr>
              <a:t>auteched</a:t>
            </a:r>
            <a:endParaRPr lang="en-AU" dirty="0">
              <a:solidFill>
                <a:schemeClr val="tx2">
                  <a:lumMod val="75000"/>
                  <a:lumOff val="25000"/>
                </a:schemeClr>
              </a:solidFill>
            </a:endParaRPr>
          </a:p>
          <a:p>
            <a:endParaRPr lang="en-AU" dirty="0">
              <a:solidFill>
                <a:schemeClr val="tx2">
                  <a:lumMod val="75000"/>
                  <a:lumOff val="25000"/>
                </a:schemeClr>
              </a:solidFill>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2277398"/>
            <a:ext cx="935280" cy="146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043" y="2420888"/>
            <a:ext cx="2762639" cy="1295400"/>
          </a:xfrm>
          <a:prstGeom prst="rect">
            <a:avLst/>
          </a:prstGeom>
        </p:spPr>
      </p:pic>
    </p:spTree>
    <p:extLst>
      <p:ext uri="{BB962C8B-B14F-4D97-AF65-F5344CB8AC3E}">
        <p14:creationId xmlns:p14="http://schemas.microsoft.com/office/powerpoint/2010/main" val="8664715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teven\Desktop\TechEd11\Images\cloud-umbrel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1691" y="1700808"/>
            <a:ext cx="50038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8158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teven\Desktop\TechEd11\Images\Features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3271" y="2240573"/>
            <a:ext cx="600075" cy="5905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Steven\Desktop\TechEd11\Images\Features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2340" y="3657792"/>
            <a:ext cx="581025" cy="6000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teven\Desktop\TechEd11\Images\Features2\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443" y="2145323"/>
            <a:ext cx="6858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Steven\Desktop\TechEd11\Images\Features2\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625" y="2960206"/>
            <a:ext cx="5334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Steven\Desktop\TechEd11\Images\Features2\5.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6980" y="5259993"/>
            <a:ext cx="647700" cy="63817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Steven\Desktop\TechEd11\Images\Features2\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57968" y="4355624"/>
            <a:ext cx="666750" cy="762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Steven\Desktop\TechEd11\Images\Features2\7.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77335" y="6121258"/>
            <a:ext cx="600075" cy="4572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Steven\Desktop\TechEd11\Images\Features2\8.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9370" y="3717845"/>
            <a:ext cx="561975" cy="52548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Users\Steven\Desktop\TechEd11\Images\Features2\9.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21377" y="2880336"/>
            <a:ext cx="742950" cy="752475"/>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C:\Users\Steven\Desktop\TechEd11\Images\Features2\10.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58279" y="4442098"/>
            <a:ext cx="628650" cy="70485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Users\Steven\Desktop\TechEd11\Images\Features2\11.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57968" y="5193824"/>
            <a:ext cx="666750" cy="59055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C:\Users\Steven\Desktop\Azure\RDN Dev Day Azure\Images\tlp-windows-azure.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99030" y="1510047"/>
            <a:ext cx="3385405" cy="6337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828800" y="2305015"/>
            <a:ext cx="1808752" cy="461665"/>
          </a:xfrm>
          <a:prstGeom prst="rect">
            <a:avLst/>
          </a:prstGeom>
          <a:noFill/>
        </p:spPr>
        <p:txBody>
          <a:bodyPr wrap="square" rtlCol="0">
            <a:spAutoFit/>
          </a:bodyPr>
          <a:lstStyle/>
          <a:p>
            <a:r>
              <a:rPr lang="en-AU" sz="2400" b="1" dirty="0" smtClean="0">
                <a:solidFill>
                  <a:schemeClr val="tx1">
                    <a:lumMod val="50000"/>
                  </a:schemeClr>
                </a:solidFill>
              </a:rPr>
              <a:t>Compute</a:t>
            </a:r>
            <a:endParaRPr lang="en-AU" sz="2400" b="1" dirty="0">
              <a:solidFill>
                <a:schemeClr val="tx1">
                  <a:lumMod val="50000"/>
                </a:schemeClr>
              </a:solidFill>
            </a:endParaRPr>
          </a:p>
        </p:txBody>
      </p:sp>
      <p:sp>
        <p:nvSpPr>
          <p:cNvPr id="21" name="TextBox 20"/>
          <p:cNvSpPr txBox="1"/>
          <p:nvPr/>
        </p:nvSpPr>
        <p:spPr>
          <a:xfrm>
            <a:off x="1828800" y="3017885"/>
            <a:ext cx="1808752" cy="461665"/>
          </a:xfrm>
          <a:prstGeom prst="rect">
            <a:avLst/>
          </a:prstGeom>
          <a:noFill/>
        </p:spPr>
        <p:txBody>
          <a:bodyPr wrap="square" rtlCol="0">
            <a:spAutoFit/>
          </a:bodyPr>
          <a:lstStyle/>
          <a:p>
            <a:r>
              <a:rPr lang="en-AU" sz="2400" b="1" dirty="0" smtClean="0">
                <a:solidFill>
                  <a:schemeClr val="tx1">
                    <a:lumMod val="50000"/>
                  </a:schemeClr>
                </a:solidFill>
              </a:rPr>
              <a:t>Storage</a:t>
            </a:r>
            <a:endParaRPr lang="en-AU" sz="2400" b="1" dirty="0">
              <a:solidFill>
                <a:schemeClr val="tx1">
                  <a:lumMod val="50000"/>
                </a:schemeClr>
              </a:solidFill>
            </a:endParaRPr>
          </a:p>
        </p:txBody>
      </p:sp>
      <p:sp>
        <p:nvSpPr>
          <p:cNvPr id="22" name="TextBox 21"/>
          <p:cNvSpPr txBox="1"/>
          <p:nvPr/>
        </p:nvSpPr>
        <p:spPr>
          <a:xfrm>
            <a:off x="5454316" y="3746024"/>
            <a:ext cx="1808752" cy="461665"/>
          </a:xfrm>
          <a:prstGeom prst="rect">
            <a:avLst/>
          </a:prstGeom>
          <a:noFill/>
        </p:spPr>
        <p:txBody>
          <a:bodyPr wrap="square" rtlCol="0">
            <a:spAutoFit/>
          </a:bodyPr>
          <a:lstStyle/>
          <a:p>
            <a:r>
              <a:rPr lang="en-AU" sz="2400" b="1" dirty="0" smtClean="0">
                <a:solidFill>
                  <a:schemeClr val="tx1">
                    <a:lumMod val="50000"/>
                  </a:schemeClr>
                </a:solidFill>
              </a:rPr>
              <a:t>Database</a:t>
            </a:r>
            <a:endParaRPr lang="en-AU" sz="2400" b="1" dirty="0">
              <a:solidFill>
                <a:schemeClr val="tx1">
                  <a:lumMod val="50000"/>
                </a:schemeClr>
              </a:solidFill>
            </a:endParaRPr>
          </a:p>
        </p:txBody>
      </p:sp>
      <p:sp>
        <p:nvSpPr>
          <p:cNvPr id="23" name="TextBox 22"/>
          <p:cNvSpPr txBox="1"/>
          <p:nvPr/>
        </p:nvSpPr>
        <p:spPr>
          <a:xfrm>
            <a:off x="1828800" y="6104761"/>
            <a:ext cx="2286000" cy="461665"/>
          </a:xfrm>
          <a:prstGeom prst="rect">
            <a:avLst/>
          </a:prstGeom>
          <a:noFill/>
        </p:spPr>
        <p:txBody>
          <a:bodyPr wrap="square" rtlCol="0">
            <a:spAutoFit/>
          </a:bodyPr>
          <a:lstStyle/>
          <a:p>
            <a:r>
              <a:rPr lang="en-AU" sz="2400" b="1" dirty="0" smtClean="0">
                <a:solidFill>
                  <a:schemeClr val="tx1">
                    <a:lumMod val="50000"/>
                  </a:schemeClr>
                </a:solidFill>
              </a:rPr>
              <a:t>Virtual Network</a:t>
            </a:r>
            <a:endParaRPr lang="en-AU" sz="2400" b="1" dirty="0">
              <a:solidFill>
                <a:schemeClr val="tx1">
                  <a:lumMod val="50000"/>
                </a:schemeClr>
              </a:solidFill>
            </a:endParaRPr>
          </a:p>
        </p:txBody>
      </p:sp>
      <p:sp>
        <p:nvSpPr>
          <p:cNvPr id="24" name="TextBox 23"/>
          <p:cNvSpPr txBox="1"/>
          <p:nvPr/>
        </p:nvSpPr>
        <p:spPr>
          <a:xfrm>
            <a:off x="1828800" y="4584224"/>
            <a:ext cx="2829168" cy="461665"/>
          </a:xfrm>
          <a:prstGeom prst="rect">
            <a:avLst/>
          </a:prstGeom>
          <a:noFill/>
        </p:spPr>
        <p:txBody>
          <a:bodyPr wrap="square" rtlCol="0">
            <a:spAutoFit/>
          </a:bodyPr>
          <a:lstStyle/>
          <a:p>
            <a:r>
              <a:rPr lang="en-AU" sz="2400" b="1" dirty="0" smtClean="0">
                <a:solidFill>
                  <a:schemeClr val="tx1">
                    <a:lumMod val="50000"/>
                  </a:schemeClr>
                </a:solidFill>
              </a:rPr>
              <a:t>BI / Reporting</a:t>
            </a:r>
            <a:endParaRPr lang="en-AU" sz="2400" b="1" dirty="0">
              <a:solidFill>
                <a:schemeClr val="tx1">
                  <a:lumMod val="50000"/>
                </a:schemeClr>
              </a:solidFill>
            </a:endParaRPr>
          </a:p>
        </p:txBody>
      </p:sp>
      <p:sp>
        <p:nvSpPr>
          <p:cNvPr id="25" name="TextBox 24"/>
          <p:cNvSpPr txBox="1"/>
          <p:nvPr/>
        </p:nvSpPr>
        <p:spPr>
          <a:xfrm>
            <a:off x="1828800" y="3741559"/>
            <a:ext cx="2829168" cy="461665"/>
          </a:xfrm>
          <a:prstGeom prst="rect">
            <a:avLst/>
          </a:prstGeom>
          <a:noFill/>
        </p:spPr>
        <p:txBody>
          <a:bodyPr wrap="square" rtlCol="0">
            <a:spAutoFit/>
          </a:bodyPr>
          <a:lstStyle/>
          <a:p>
            <a:r>
              <a:rPr lang="en-AU" sz="2400" b="1" dirty="0" smtClean="0">
                <a:solidFill>
                  <a:schemeClr val="tx1">
                    <a:lumMod val="50000"/>
                  </a:schemeClr>
                </a:solidFill>
              </a:rPr>
              <a:t>Service Bus</a:t>
            </a:r>
            <a:endParaRPr lang="en-AU" sz="2400" b="1" dirty="0">
              <a:solidFill>
                <a:schemeClr val="tx1">
                  <a:lumMod val="50000"/>
                </a:schemeClr>
              </a:solidFill>
            </a:endParaRPr>
          </a:p>
        </p:txBody>
      </p:sp>
      <p:sp>
        <p:nvSpPr>
          <p:cNvPr id="26" name="TextBox 25"/>
          <p:cNvSpPr txBox="1"/>
          <p:nvPr/>
        </p:nvSpPr>
        <p:spPr>
          <a:xfrm>
            <a:off x="5454316" y="2298224"/>
            <a:ext cx="2775284" cy="461665"/>
          </a:xfrm>
          <a:prstGeom prst="rect">
            <a:avLst/>
          </a:prstGeom>
          <a:noFill/>
        </p:spPr>
        <p:txBody>
          <a:bodyPr wrap="square" rtlCol="0">
            <a:spAutoFit/>
          </a:bodyPr>
          <a:lstStyle/>
          <a:p>
            <a:r>
              <a:rPr lang="en-AU" sz="2400" b="1" dirty="0" smtClean="0">
                <a:solidFill>
                  <a:schemeClr val="tx1">
                    <a:lumMod val="50000"/>
                  </a:schemeClr>
                </a:solidFill>
              </a:rPr>
              <a:t>Virtual Machines</a:t>
            </a:r>
            <a:endParaRPr lang="en-AU" sz="2400" b="1" dirty="0">
              <a:solidFill>
                <a:schemeClr val="tx1">
                  <a:lumMod val="50000"/>
                </a:schemeClr>
              </a:solidFill>
            </a:endParaRPr>
          </a:p>
        </p:txBody>
      </p:sp>
      <p:sp>
        <p:nvSpPr>
          <p:cNvPr id="27" name="TextBox 26"/>
          <p:cNvSpPr txBox="1"/>
          <p:nvPr/>
        </p:nvSpPr>
        <p:spPr>
          <a:xfrm>
            <a:off x="5454316" y="3008088"/>
            <a:ext cx="2775284" cy="461665"/>
          </a:xfrm>
          <a:prstGeom prst="rect">
            <a:avLst/>
          </a:prstGeom>
          <a:noFill/>
        </p:spPr>
        <p:txBody>
          <a:bodyPr wrap="square" rtlCol="0">
            <a:spAutoFit/>
          </a:bodyPr>
          <a:lstStyle/>
          <a:p>
            <a:r>
              <a:rPr lang="en-AU" sz="2400" b="1" dirty="0" smtClean="0">
                <a:solidFill>
                  <a:schemeClr val="tx1">
                    <a:lumMod val="50000"/>
                  </a:schemeClr>
                </a:solidFill>
              </a:rPr>
              <a:t>Access Control</a:t>
            </a:r>
            <a:endParaRPr lang="en-AU" sz="2400" b="1" dirty="0">
              <a:solidFill>
                <a:schemeClr val="tx1">
                  <a:lumMod val="50000"/>
                </a:schemeClr>
              </a:solidFill>
            </a:endParaRPr>
          </a:p>
        </p:txBody>
      </p:sp>
      <p:sp>
        <p:nvSpPr>
          <p:cNvPr id="28" name="TextBox 27"/>
          <p:cNvSpPr txBox="1"/>
          <p:nvPr/>
        </p:nvSpPr>
        <p:spPr>
          <a:xfrm>
            <a:off x="5454316" y="4508024"/>
            <a:ext cx="1808752" cy="461665"/>
          </a:xfrm>
          <a:prstGeom prst="rect">
            <a:avLst/>
          </a:prstGeom>
          <a:noFill/>
        </p:spPr>
        <p:txBody>
          <a:bodyPr wrap="square" rtlCol="0">
            <a:spAutoFit/>
          </a:bodyPr>
          <a:lstStyle/>
          <a:p>
            <a:r>
              <a:rPr lang="en-AU" sz="2400" b="1" dirty="0" smtClean="0">
                <a:solidFill>
                  <a:schemeClr val="tx1">
                    <a:lumMod val="50000"/>
                  </a:schemeClr>
                </a:solidFill>
              </a:rPr>
              <a:t>Caching</a:t>
            </a:r>
            <a:endParaRPr lang="en-AU" sz="2400" b="1" dirty="0">
              <a:solidFill>
                <a:schemeClr val="tx1">
                  <a:lumMod val="50000"/>
                </a:schemeClr>
              </a:solidFill>
            </a:endParaRPr>
          </a:p>
        </p:txBody>
      </p:sp>
      <p:sp>
        <p:nvSpPr>
          <p:cNvPr id="29" name="TextBox 28"/>
          <p:cNvSpPr txBox="1"/>
          <p:nvPr/>
        </p:nvSpPr>
        <p:spPr>
          <a:xfrm>
            <a:off x="5454316" y="5270024"/>
            <a:ext cx="1808752" cy="461665"/>
          </a:xfrm>
          <a:prstGeom prst="rect">
            <a:avLst/>
          </a:prstGeom>
          <a:noFill/>
        </p:spPr>
        <p:txBody>
          <a:bodyPr wrap="square" rtlCol="0">
            <a:spAutoFit/>
          </a:bodyPr>
          <a:lstStyle/>
          <a:p>
            <a:r>
              <a:rPr lang="en-AU" sz="2400" b="1" dirty="0" smtClean="0">
                <a:solidFill>
                  <a:schemeClr val="tx1">
                    <a:lumMod val="50000"/>
                  </a:schemeClr>
                </a:solidFill>
              </a:rPr>
              <a:t>Marketplace</a:t>
            </a:r>
            <a:endParaRPr lang="en-AU" sz="2400" b="1" dirty="0">
              <a:solidFill>
                <a:schemeClr val="tx1">
                  <a:lumMod val="50000"/>
                </a:schemeClr>
              </a:solidFill>
            </a:endParaRPr>
          </a:p>
        </p:txBody>
      </p:sp>
      <p:sp>
        <p:nvSpPr>
          <p:cNvPr id="30" name="TextBox 29"/>
          <p:cNvSpPr txBox="1"/>
          <p:nvPr/>
        </p:nvSpPr>
        <p:spPr>
          <a:xfrm>
            <a:off x="1828800" y="5358256"/>
            <a:ext cx="1808752" cy="461665"/>
          </a:xfrm>
          <a:prstGeom prst="rect">
            <a:avLst/>
          </a:prstGeom>
          <a:noFill/>
        </p:spPr>
        <p:txBody>
          <a:bodyPr wrap="square" rtlCol="0">
            <a:spAutoFit/>
          </a:bodyPr>
          <a:lstStyle/>
          <a:p>
            <a:r>
              <a:rPr lang="en-AU" sz="2400" b="1" dirty="0" smtClean="0">
                <a:solidFill>
                  <a:schemeClr val="tx1">
                    <a:lumMod val="50000"/>
                  </a:schemeClr>
                </a:solidFill>
              </a:rPr>
              <a:t>CDN</a:t>
            </a:r>
            <a:endParaRPr lang="en-AU" sz="2400" b="1" dirty="0">
              <a:solidFill>
                <a:schemeClr val="tx1">
                  <a:lumMod val="50000"/>
                </a:schemeClr>
              </a:solidFill>
            </a:endParaRPr>
          </a:p>
        </p:txBody>
      </p:sp>
      <p:sp>
        <p:nvSpPr>
          <p:cNvPr id="2" name="TextBox 1"/>
          <p:cNvSpPr txBox="1"/>
          <p:nvPr/>
        </p:nvSpPr>
        <p:spPr>
          <a:xfrm>
            <a:off x="7664232" y="2145323"/>
            <a:ext cx="580608" cy="400110"/>
          </a:xfrm>
          <a:prstGeom prst="rect">
            <a:avLst/>
          </a:prstGeom>
          <a:noFill/>
        </p:spPr>
        <p:txBody>
          <a:bodyPr wrap="none" rtlCol="0">
            <a:spAutoFit/>
          </a:bodyPr>
          <a:lstStyle/>
          <a:p>
            <a:r>
              <a:rPr lang="en-AU" sz="2000" dirty="0" smtClean="0">
                <a:solidFill>
                  <a:srgbClr val="FF0000"/>
                </a:solidFill>
                <a:latin typeface="Andy" pitchFamily="66" charset="0"/>
              </a:rPr>
              <a:t>beta</a:t>
            </a:r>
            <a:endParaRPr lang="en-AU" dirty="0">
              <a:solidFill>
                <a:srgbClr val="FF0000"/>
              </a:solidFill>
              <a:latin typeface="Andy" pitchFamily="66" charset="0"/>
            </a:endParaRPr>
          </a:p>
        </p:txBody>
      </p:sp>
      <p:sp>
        <p:nvSpPr>
          <p:cNvPr id="31" name="TextBox 30"/>
          <p:cNvSpPr txBox="1"/>
          <p:nvPr/>
        </p:nvSpPr>
        <p:spPr>
          <a:xfrm>
            <a:off x="3942356" y="5836418"/>
            <a:ext cx="581634" cy="400110"/>
          </a:xfrm>
          <a:prstGeom prst="rect">
            <a:avLst/>
          </a:prstGeom>
          <a:noFill/>
        </p:spPr>
        <p:txBody>
          <a:bodyPr wrap="none" rtlCol="0">
            <a:spAutoFit/>
          </a:bodyPr>
          <a:lstStyle/>
          <a:p>
            <a:r>
              <a:rPr lang="en-AU" sz="2000" dirty="0" smtClean="0">
                <a:solidFill>
                  <a:srgbClr val="FF0000"/>
                </a:solidFill>
                <a:latin typeface="Andy" pitchFamily="66" charset="0"/>
              </a:rPr>
              <a:t>CTP</a:t>
            </a:r>
            <a:endParaRPr lang="en-AU" dirty="0">
              <a:solidFill>
                <a:srgbClr val="FF0000"/>
              </a:solidFill>
              <a:latin typeface="Andy" pitchFamily="66" charset="0"/>
            </a:endParaRPr>
          </a:p>
        </p:txBody>
      </p:sp>
      <p:sp>
        <p:nvSpPr>
          <p:cNvPr id="32" name="TextBox 31"/>
          <p:cNvSpPr txBox="1"/>
          <p:nvPr/>
        </p:nvSpPr>
        <p:spPr>
          <a:xfrm>
            <a:off x="3710099" y="4350008"/>
            <a:ext cx="581634" cy="400110"/>
          </a:xfrm>
          <a:prstGeom prst="rect">
            <a:avLst/>
          </a:prstGeom>
          <a:noFill/>
        </p:spPr>
        <p:txBody>
          <a:bodyPr wrap="none" rtlCol="0">
            <a:spAutoFit/>
          </a:bodyPr>
          <a:lstStyle/>
          <a:p>
            <a:r>
              <a:rPr lang="en-AU" sz="2000" dirty="0" smtClean="0">
                <a:solidFill>
                  <a:srgbClr val="FF0000"/>
                </a:solidFill>
                <a:latin typeface="Andy" pitchFamily="66" charset="0"/>
              </a:rPr>
              <a:t>CTP</a:t>
            </a:r>
            <a:endParaRPr lang="en-AU" dirty="0">
              <a:solidFill>
                <a:srgbClr val="FF0000"/>
              </a:solidFill>
              <a:latin typeface="Andy" pitchFamily="66" charset="0"/>
            </a:endParaRPr>
          </a:p>
        </p:txBody>
      </p:sp>
    </p:spTree>
    <p:extLst>
      <p:ext uri="{BB962C8B-B14F-4D97-AF65-F5344CB8AC3E}">
        <p14:creationId xmlns:p14="http://schemas.microsoft.com/office/powerpoint/2010/main" val="13334924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747366"/>
            <a:ext cx="5867399" cy="1259305"/>
          </a:xfrm>
          <a:prstGeom prst="rect">
            <a:avLst/>
          </a:prstGeom>
          <a:gradFill flip="none" rotWithShape="1">
            <a:gsLst>
              <a:gs pos="0">
                <a:schemeClr val="accent6"/>
              </a:gs>
              <a:gs pos="74000">
                <a:schemeClr val="lt1">
                  <a:shade val="100000"/>
                  <a:satMod val="115000"/>
                </a:schemeClr>
              </a:gs>
            </a:gsLst>
            <a:lin ang="10800000" scaled="1"/>
            <a:tileRect/>
          </a:gradFill>
          <a:ln>
            <a:prstDash val="solid"/>
          </a:ln>
        </p:spPr>
        <p:style>
          <a:lnRef idx="2">
            <a:schemeClr val="accent6"/>
          </a:lnRef>
          <a:fillRef idx="1">
            <a:schemeClr val="lt1"/>
          </a:fillRef>
          <a:effectRef idx="0">
            <a:schemeClr val="accent6"/>
          </a:effectRef>
          <a:fontRef idx="minor">
            <a:schemeClr val="dk1"/>
          </a:fontRef>
        </p:style>
        <p:txBody>
          <a:bodyPr rtlCol="0" anchor="ctr"/>
          <a:lstStyle/>
          <a:p>
            <a:pPr algn="ctr"/>
            <a:r>
              <a:rPr lang="en-AU" sz="2400" dirty="0" smtClean="0">
                <a:solidFill>
                  <a:schemeClr val="tx2">
                    <a:lumMod val="75000"/>
                    <a:lumOff val="25000"/>
                  </a:schemeClr>
                </a:solidFill>
              </a:rPr>
              <a:t>Infrastructure</a:t>
            </a:r>
            <a:br>
              <a:rPr lang="en-AU" sz="2400" dirty="0" smtClean="0">
                <a:solidFill>
                  <a:schemeClr val="tx2">
                    <a:lumMod val="75000"/>
                    <a:lumOff val="25000"/>
                  </a:schemeClr>
                </a:solidFill>
              </a:rPr>
            </a:br>
            <a:r>
              <a:rPr lang="en-AU" sz="2400" dirty="0" smtClean="0">
                <a:solidFill>
                  <a:schemeClr val="tx2">
                    <a:lumMod val="75000"/>
                    <a:lumOff val="25000"/>
                  </a:schemeClr>
                </a:solidFill>
              </a:rPr>
              <a:t>Professionals </a:t>
            </a:r>
            <a:endParaRPr lang="en-AU" sz="2400" dirty="0">
              <a:solidFill>
                <a:schemeClr val="tx2">
                  <a:lumMod val="75000"/>
                  <a:lumOff val="25000"/>
                </a:schemeClr>
              </a:solidFill>
            </a:endParaRPr>
          </a:p>
        </p:txBody>
      </p:sp>
      <p:sp>
        <p:nvSpPr>
          <p:cNvPr id="6" name="Rectangle 5"/>
          <p:cNvSpPr/>
          <p:nvPr/>
        </p:nvSpPr>
        <p:spPr>
          <a:xfrm>
            <a:off x="2241470" y="3233266"/>
            <a:ext cx="5835730" cy="1237247"/>
          </a:xfrm>
          <a:prstGeom prst="rect">
            <a:avLst/>
          </a:prstGeom>
          <a:gradFill flip="none" rotWithShape="1">
            <a:gsLst>
              <a:gs pos="0">
                <a:schemeClr val="accent4"/>
              </a:gs>
              <a:gs pos="62000">
                <a:schemeClr val="lt1">
                  <a:shade val="100000"/>
                  <a:satMod val="115000"/>
                </a:schemeClr>
              </a:gs>
            </a:gsLst>
            <a:lin ang="0" scaled="1"/>
            <a:tileRect/>
          </a:gradFill>
        </p:spPr>
        <p:style>
          <a:lnRef idx="2">
            <a:schemeClr val="accent4"/>
          </a:lnRef>
          <a:fillRef idx="1">
            <a:schemeClr val="lt1"/>
          </a:fillRef>
          <a:effectRef idx="0">
            <a:schemeClr val="accent4"/>
          </a:effectRef>
          <a:fontRef idx="minor">
            <a:schemeClr val="dk1"/>
          </a:fontRef>
        </p:style>
        <p:txBody>
          <a:bodyPr rtlCol="0" anchor="ctr"/>
          <a:lstStyle/>
          <a:p>
            <a:pPr algn="ctr"/>
            <a:r>
              <a:rPr lang="en-AU" sz="2400" dirty="0" smtClean="0"/>
              <a:t>Database</a:t>
            </a:r>
            <a:br>
              <a:rPr lang="en-AU" sz="2400" dirty="0" smtClean="0"/>
            </a:br>
            <a:r>
              <a:rPr lang="en-AU" sz="2400" dirty="0" smtClean="0"/>
              <a:t>Administrators</a:t>
            </a:r>
            <a:endParaRPr lang="en-AU" sz="2400" dirty="0"/>
          </a:p>
        </p:txBody>
      </p:sp>
      <p:sp>
        <p:nvSpPr>
          <p:cNvPr id="13" name="Rectangle 12"/>
          <p:cNvSpPr/>
          <p:nvPr/>
        </p:nvSpPr>
        <p:spPr>
          <a:xfrm>
            <a:off x="762001" y="4613889"/>
            <a:ext cx="5867399" cy="1333500"/>
          </a:xfrm>
          <a:prstGeom prst="rect">
            <a:avLst/>
          </a:prstGeom>
          <a:gradFill flip="none" rotWithShape="1">
            <a:gsLst>
              <a:gs pos="0">
                <a:schemeClr val="accent2"/>
              </a:gs>
              <a:gs pos="60000">
                <a:schemeClr val="lt1">
                  <a:shade val="100000"/>
                  <a:satMod val="115000"/>
                </a:schemeClr>
              </a:gs>
            </a:gsLst>
            <a:lin ang="10800000" scaled="1"/>
            <a:tileRect/>
          </a:gradFill>
        </p:spPr>
        <p:style>
          <a:lnRef idx="2">
            <a:schemeClr val="accent2"/>
          </a:lnRef>
          <a:fillRef idx="1">
            <a:schemeClr val="lt1"/>
          </a:fillRef>
          <a:effectRef idx="0">
            <a:schemeClr val="accent2"/>
          </a:effectRef>
          <a:fontRef idx="minor">
            <a:schemeClr val="dk1"/>
          </a:fontRef>
        </p:style>
        <p:txBody>
          <a:bodyPr rtlCol="0" anchor="ctr"/>
          <a:lstStyle/>
          <a:p>
            <a:pPr algn="ctr"/>
            <a:r>
              <a:rPr lang="en-AU" sz="2800" dirty="0" smtClean="0"/>
              <a:t>Developers</a:t>
            </a:r>
            <a:endParaRPr lang="en-AU" sz="2800" dirty="0"/>
          </a:p>
        </p:txBody>
      </p:sp>
      <p:sp>
        <p:nvSpPr>
          <p:cNvPr id="14" name="Rectangle 13"/>
          <p:cNvSpPr/>
          <p:nvPr/>
        </p:nvSpPr>
        <p:spPr>
          <a:xfrm>
            <a:off x="2218226" y="332656"/>
            <a:ext cx="5844952" cy="1228222"/>
          </a:xfrm>
          <a:prstGeom prst="rect">
            <a:avLst/>
          </a:prstGeom>
          <a:gradFill flip="none" rotWithShape="1">
            <a:gsLst>
              <a:gs pos="0">
                <a:schemeClr val="accent5"/>
              </a:gs>
              <a:gs pos="77000">
                <a:schemeClr val="lt1">
                  <a:shade val="100000"/>
                  <a:satMod val="115000"/>
                </a:schemeClr>
              </a:gs>
            </a:gsLst>
            <a:path path="circle">
              <a:fillToRect t="100000" r="100000"/>
            </a:path>
            <a:tileRect l="-100000" b="-100000"/>
          </a:gradFill>
        </p:spPr>
        <p:style>
          <a:lnRef idx="2">
            <a:schemeClr val="accent5"/>
          </a:lnRef>
          <a:fillRef idx="1">
            <a:schemeClr val="lt1"/>
          </a:fillRef>
          <a:effectRef idx="0">
            <a:schemeClr val="accent5"/>
          </a:effectRef>
          <a:fontRef idx="minor">
            <a:schemeClr val="dk1"/>
          </a:fontRef>
        </p:style>
        <p:txBody>
          <a:bodyPr rtlCol="0" anchor="ctr"/>
          <a:lstStyle/>
          <a:p>
            <a:pPr algn="ctr"/>
            <a:r>
              <a:rPr lang="en-AU" sz="2800" dirty="0" smtClean="0"/>
              <a:t>Architects /</a:t>
            </a:r>
            <a:br>
              <a:rPr lang="en-AU" sz="2800" dirty="0" smtClean="0"/>
            </a:br>
            <a:r>
              <a:rPr lang="en-AU" sz="2800" dirty="0" smtClean="0"/>
              <a:t>Key Decision Makers</a:t>
            </a:r>
            <a:endParaRPr lang="en-AU" sz="2800" dirty="0"/>
          </a:p>
        </p:txBody>
      </p:sp>
      <p:pic>
        <p:nvPicPr>
          <p:cNvPr id="1026" name="Picture 2" descr="C:\Users\Steven\Desktop\TechEd11\Images\Purchased\iStock_000008062626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3" y="1823566"/>
            <a:ext cx="1444193" cy="116706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teven\Desktop\TechEd11\Images\Purchased\iStock_000001711467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6845" y="3269362"/>
            <a:ext cx="1269332" cy="119121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teven\Desktop\TechEd11\Images\Purchased\iStock_000015034928Smal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3" y="4716158"/>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teven\Desktop\TechEd11\Images\Purchased\iStock_000017010959Small.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827" t="5849" r="9025" b="36010"/>
          <a:stretch/>
        </p:blipFill>
        <p:spPr bwMode="auto">
          <a:xfrm>
            <a:off x="7000211" y="347694"/>
            <a:ext cx="1050403" cy="120115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1054769" y="616398"/>
            <a:ext cx="657727" cy="609600"/>
            <a:chOff x="774033" y="685800"/>
            <a:chExt cx="657727" cy="609600"/>
          </a:xfrm>
        </p:grpSpPr>
        <p:sp>
          <p:nvSpPr>
            <p:cNvPr id="2" name="Oval 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3" name="TextBox 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5" name="Group 14"/>
          <p:cNvGrpSpPr/>
          <p:nvPr/>
        </p:nvGrpSpPr>
        <p:grpSpPr>
          <a:xfrm>
            <a:off x="7196548" y="2072218"/>
            <a:ext cx="681791" cy="609600"/>
            <a:chOff x="774033" y="685800"/>
            <a:chExt cx="681791" cy="609600"/>
          </a:xfrm>
        </p:grpSpPr>
        <p:sp>
          <p:nvSpPr>
            <p:cNvPr id="16" name="Oval 15"/>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7" name="TextBox 16"/>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grpSp>
        <p:nvGrpSpPr>
          <p:cNvPr id="18" name="Group 17"/>
          <p:cNvGrpSpPr/>
          <p:nvPr/>
        </p:nvGrpSpPr>
        <p:grpSpPr>
          <a:xfrm>
            <a:off x="976221" y="3547089"/>
            <a:ext cx="649909" cy="609600"/>
            <a:chOff x="774033" y="685800"/>
            <a:chExt cx="649909" cy="609600"/>
          </a:xfrm>
        </p:grpSpPr>
        <p:sp>
          <p:nvSpPr>
            <p:cNvPr id="19" name="Oval 18"/>
            <p:cNvSpPr/>
            <p:nvPr/>
          </p:nvSpPr>
          <p:spPr>
            <a:xfrm>
              <a:off x="774033" y="685800"/>
              <a:ext cx="609600" cy="609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AU" sz="1400" dirty="0">
                <a:solidFill>
                  <a:schemeClr val="accent5">
                    <a:lumMod val="75000"/>
                  </a:schemeClr>
                </a:solidFill>
              </a:endParaRPr>
            </a:p>
          </p:txBody>
        </p:sp>
        <p:sp>
          <p:nvSpPr>
            <p:cNvPr id="20" name="TextBox 19"/>
            <p:cNvSpPr txBox="1"/>
            <p:nvPr/>
          </p:nvSpPr>
          <p:spPr>
            <a:xfrm>
              <a:off x="802309" y="810128"/>
              <a:ext cx="621633" cy="369332"/>
            </a:xfrm>
            <a:prstGeom prst="rect">
              <a:avLst/>
            </a:prstGeom>
            <a:noFill/>
          </p:spPr>
          <p:txBody>
            <a:bodyPr wrap="square" rtlCol="0">
              <a:spAutoFit/>
            </a:bodyPr>
            <a:lstStyle/>
            <a:p>
              <a:r>
                <a:rPr lang="en-AU" dirty="0" smtClean="0">
                  <a:solidFill>
                    <a:schemeClr val="accent4">
                      <a:lumMod val="75000"/>
                    </a:schemeClr>
                  </a:solidFill>
                </a:rPr>
                <a:t>DBA</a:t>
              </a:r>
              <a:endParaRPr lang="en-AU" dirty="0">
                <a:solidFill>
                  <a:schemeClr val="accent4">
                    <a:lumMod val="75000"/>
                  </a:schemeClr>
                </a:solidFill>
              </a:endParaRPr>
            </a:p>
          </p:txBody>
        </p:sp>
      </p:grpSp>
      <p:grpSp>
        <p:nvGrpSpPr>
          <p:cNvPr id="21" name="Group 20"/>
          <p:cNvGrpSpPr/>
          <p:nvPr/>
        </p:nvGrpSpPr>
        <p:grpSpPr>
          <a:xfrm>
            <a:off x="7176393" y="4975839"/>
            <a:ext cx="649909" cy="609600"/>
            <a:chOff x="774033" y="685800"/>
            <a:chExt cx="649909" cy="609600"/>
          </a:xfrm>
        </p:grpSpPr>
        <p:sp>
          <p:nvSpPr>
            <p:cNvPr id="22" name="Oval 21"/>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23" name="TextBox 22"/>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spTree>
    <p:extLst>
      <p:ext uri="{BB962C8B-B14F-4D97-AF65-F5344CB8AC3E}">
        <p14:creationId xmlns:p14="http://schemas.microsoft.com/office/powerpoint/2010/main" val="17607170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Compute</a:t>
            </a:r>
            <a:endParaRPr lang="en-AU" dirty="0"/>
          </a:p>
        </p:txBody>
      </p:sp>
      <p:sp>
        <p:nvSpPr>
          <p:cNvPr id="3" name="Content Placeholder 2"/>
          <p:cNvSpPr>
            <a:spLocks noGrp="1"/>
          </p:cNvSpPr>
          <p:nvPr>
            <p:ph idx="1"/>
          </p:nvPr>
        </p:nvSpPr>
        <p:spPr/>
        <p:txBody>
          <a:bodyPr/>
          <a:lstStyle/>
          <a:p>
            <a:r>
              <a:rPr lang="en-AU" dirty="0" smtClean="0"/>
              <a:t>Platform as a Service (</a:t>
            </a:r>
            <a:r>
              <a:rPr lang="en-AU" dirty="0" err="1" smtClean="0"/>
              <a:t>PaaS</a:t>
            </a:r>
            <a:r>
              <a:rPr lang="en-AU" dirty="0" smtClean="0"/>
              <a:t>)</a:t>
            </a:r>
          </a:p>
          <a:p>
            <a:r>
              <a:rPr lang="en-AU" dirty="0" smtClean="0"/>
              <a:t>Web Roles / Worker Roles</a:t>
            </a:r>
          </a:p>
          <a:p>
            <a:r>
              <a:rPr lang="en-AU" dirty="0" err="1" smtClean="0"/>
              <a:t>Config</a:t>
            </a:r>
            <a:r>
              <a:rPr lang="en-AU" dirty="0" smtClean="0"/>
              <a:t> Driven</a:t>
            </a:r>
          </a:p>
          <a:p>
            <a:r>
              <a:rPr lang="en-AU" dirty="0" smtClean="0"/>
              <a:t>Automated Deployments / Failover</a:t>
            </a:r>
          </a:p>
          <a:p>
            <a:r>
              <a:rPr lang="en-AU" dirty="0" smtClean="0"/>
              <a:t>1 to 8 cores</a:t>
            </a:r>
          </a:p>
          <a:p>
            <a:r>
              <a:rPr lang="en-AU" dirty="0"/>
              <a:t>Managed by Microsoft</a:t>
            </a:r>
            <a:endParaRPr lang="en-AU" dirty="0" smtClean="0"/>
          </a:p>
          <a:p>
            <a:r>
              <a:rPr lang="en-AU" dirty="0" smtClean="0"/>
              <a:t>6 datacentres</a:t>
            </a:r>
          </a:p>
        </p:txBody>
      </p:sp>
      <p:pic>
        <p:nvPicPr>
          <p:cNvPr id="4" name="Picture 2" descr="C:\Users\Steven\Desktop\TechEd11\Images\Features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518195"/>
            <a:ext cx="600075" cy="590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8229600" y="6019800"/>
            <a:ext cx="649909" cy="609600"/>
            <a:chOff x="774033" y="685800"/>
            <a:chExt cx="649909" cy="609600"/>
          </a:xfrm>
        </p:grpSpPr>
        <p:sp>
          <p:nvSpPr>
            <p:cNvPr id="6" name="Oval 5"/>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7" name="TextBox 6"/>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8" name="Group 7"/>
          <p:cNvGrpSpPr/>
          <p:nvPr/>
        </p:nvGrpSpPr>
        <p:grpSpPr>
          <a:xfrm>
            <a:off x="7495673" y="6019800"/>
            <a:ext cx="657727" cy="609600"/>
            <a:chOff x="774033" y="685800"/>
            <a:chExt cx="657727" cy="609600"/>
          </a:xfrm>
        </p:grpSpPr>
        <p:sp>
          <p:nvSpPr>
            <p:cNvPr id="9" name="Oval 8"/>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spTree>
    <p:extLst>
      <p:ext uri="{BB962C8B-B14F-4D97-AF65-F5344CB8AC3E}">
        <p14:creationId xmlns:p14="http://schemas.microsoft.com/office/powerpoint/2010/main" val="5450404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Storage</a:t>
            </a:r>
            <a:endParaRPr lang="en-AU" dirty="0"/>
          </a:p>
        </p:txBody>
      </p:sp>
      <p:sp>
        <p:nvSpPr>
          <p:cNvPr id="3" name="Content Placeholder 2"/>
          <p:cNvSpPr>
            <a:spLocks noGrp="1"/>
          </p:cNvSpPr>
          <p:nvPr>
            <p:ph idx="1"/>
          </p:nvPr>
        </p:nvSpPr>
        <p:spPr/>
        <p:txBody>
          <a:bodyPr/>
          <a:lstStyle/>
          <a:p>
            <a:r>
              <a:rPr lang="en-AU" dirty="0" smtClean="0"/>
              <a:t>Tables, Blobs, Queues</a:t>
            </a:r>
          </a:p>
          <a:p>
            <a:r>
              <a:rPr lang="en-AU" dirty="0" smtClean="0"/>
              <a:t>3 times redundant</a:t>
            </a:r>
          </a:p>
          <a:p>
            <a:r>
              <a:rPr lang="en-AU" dirty="0" smtClean="0"/>
              <a:t>REST API, ATOM XML</a:t>
            </a:r>
          </a:p>
          <a:p>
            <a:r>
              <a:rPr lang="en-AU" dirty="0" err="1" smtClean="0"/>
              <a:t>Microsoft.WindowsAzure.StorageClient</a:t>
            </a:r>
            <a:endParaRPr lang="en-AU" dirty="0" smtClean="0"/>
          </a:p>
          <a:p>
            <a:r>
              <a:rPr lang="en-AU" dirty="0" smtClean="0"/>
              <a:t>CNAME</a:t>
            </a:r>
            <a:endParaRPr lang="en-AU" dirty="0"/>
          </a:p>
          <a:p>
            <a:r>
              <a:rPr lang="en-AU" dirty="0" smtClean="0"/>
              <a:t>Cheap!</a:t>
            </a:r>
          </a:p>
          <a:p>
            <a:r>
              <a:rPr lang="en-AU" dirty="0"/>
              <a:t>6 datacentres</a:t>
            </a:r>
          </a:p>
          <a:p>
            <a:endParaRPr lang="en-AU" dirty="0" smtClean="0"/>
          </a:p>
        </p:txBody>
      </p:sp>
      <p:pic>
        <p:nvPicPr>
          <p:cNvPr id="4" name="Picture 5" descr="C:\Users\Steven\Desktop\TechEd11\Images\Features2\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545432"/>
            <a:ext cx="533400" cy="571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7657024" y="6059907"/>
            <a:ext cx="649909" cy="609600"/>
            <a:chOff x="774033" y="685800"/>
            <a:chExt cx="649909" cy="609600"/>
          </a:xfrm>
        </p:grpSpPr>
        <p:sp>
          <p:nvSpPr>
            <p:cNvPr id="6" name="Oval 5"/>
            <p:cNvSpPr/>
            <p:nvPr/>
          </p:nvSpPr>
          <p:spPr>
            <a:xfrm>
              <a:off x="774033" y="685800"/>
              <a:ext cx="609600" cy="6096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AU" sz="1400" dirty="0">
                <a:solidFill>
                  <a:schemeClr val="accent5">
                    <a:lumMod val="75000"/>
                  </a:schemeClr>
                </a:solidFill>
              </a:endParaRPr>
            </a:p>
          </p:txBody>
        </p:sp>
        <p:sp>
          <p:nvSpPr>
            <p:cNvPr id="7" name="TextBox 6"/>
            <p:cNvSpPr txBox="1"/>
            <p:nvPr/>
          </p:nvSpPr>
          <p:spPr>
            <a:xfrm>
              <a:off x="802309" y="810128"/>
              <a:ext cx="621633" cy="369332"/>
            </a:xfrm>
            <a:prstGeom prst="rect">
              <a:avLst/>
            </a:prstGeom>
            <a:noFill/>
          </p:spPr>
          <p:txBody>
            <a:bodyPr wrap="square" rtlCol="0">
              <a:spAutoFit/>
            </a:bodyPr>
            <a:lstStyle/>
            <a:p>
              <a:r>
                <a:rPr lang="en-AU" dirty="0" smtClean="0">
                  <a:solidFill>
                    <a:schemeClr val="accent4">
                      <a:lumMod val="75000"/>
                    </a:schemeClr>
                  </a:solidFill>
                </a:rPr>
                <a:t>DBA</a:t>
              </a:r>
              <a:endParaRPr lang="en-AU" dirty="0">
                <a:solidFill>
                  <a:schemeClr val="accent4">
                    <a:lumMod val="75000"/>
                  </a:schemeClr>
                </a:solidFill>
              </a:endParaRPr>
            </a:p>
          </p:txBody>
        </p:sp>
      </p:grpSp>
      <p:grpSp>
        <p:nvGrpSpPr>
          <p:cNvPr id="8" name="Group 7"/>
          <p:cNvGrpSpPr/>
          <p:nvPr/>
        </p:nvGrpSpPr>
        <p:grpSpPr>
          <a:xfrm>
            <a:off x="8341691" y="6059907"/>
            <a:ext cx="649909" cy="609600"/>
            <a:chOff x="774033" y="685800"/>
            <a:chExt cx="649909" cy="609600"/>
          </a:xfrm>
        </p:grpSpPr>
        <p:sp>
          <p:nvSpPr>
            <p:cNvPr id="9" name="Oval 8"/>
            <p:cNvSpPr/>
            <p:nvPr/>
          </p:nvSpPr>
          <p:spPr>
            <a:xfrm>
              <a:off x="774033" y="685800"/>
              <a:ext cx="6096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0" name="TextBox 9"/>
            <p:cNvSpPr txBox="1"/>
            <p:nvPr/>
          </p:nvSpPr>
          <p:spPr>
            <a:xfrm>
              <a:off x="802309" y="810128"/>
              <a:ext cx="621633" cy="369332"/>
            </a:xfrm>
            <a:prstGeom prst="rect">
              <a:avLst/>
            </a:prstGeom>
            <a:noFill/>
          </p:spPr>
          <p:txBody>
            <a:bodyPr wrap="square" rtlCol="0">
              <a:spAutoFit/>
            </a:bodyPr>
            <a:lstStyle/>
            <a:p>
              <a:r>
                <a:rPr lang="en-AU" dirty="0" smtClean="0">
                  <a:solidFill>
                    <a:srgbClr val="CC0000"/>
                  </a:solidFill>
                </a:rPr>
                <a:t>DEV</a:t>
              </a:r>
              <a:endParaRPr lang="en-AU" dirty="0">
                <a:solidFill>
                  <a:srgbClr val="CC0000"/>
                </a:solidFill>
              </a:endParaRPr>
            </a:p>
          </p:txBody>
        </p:sp>
      </p:grpSp>
      <p:grpSp>
        <p:nvGrpSpPr>
          <p:cNvPr id="11" name="Group 10"/>
          <p:cNvGrpSpPr/>
          <p:nvPr/>
        </p:nvGrpSpPr>
        <p:grpSpPr>
          <a:xfrm>
            <a:off x="6962273"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spTree>
    <p:extLst>
      <p:ext uri="{BB962C8B-B14F-4D97-AF65-F5344CB8AC3E}">
        <p14:creationId xmlns:p14="http://schemas.microsoft.com/office/powerpoint/2010/main" val="1604543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CDN</a:t>
            </a:r>
            <a:endParaRPr lang="en-AU" dirty="0"/>
          </a:p>
        </p:txBody>
      </p:sp>
      <p:sp>
        <p:nvSpPr>
          <p:cNvPr id="3" name="Content Placeholder 2"/>
          <p:cNvSpPr>
            <a:spLocks noGrp="1"/>
          </p:cNvSpPr>
          <p:nvPr>
            <p:ph idx="1"/>
          </p:nvPr>
        </p:nvSpPr>
        <p:spPr/>
        <p:txBody>
          <a:bodyPr/>
          <a:lstStyle/>
          <a:p>
            <a:r>
              <a:rPr lang="en-AU" dirty="0" smtClean="0"/>
              <a:t>Extend blob storage</a:t>
            </a:r>
          </a:p>
          <a:p>
            <a:r>
              <a:rPr lang="en-AU" dirty="0" smtClean="0"/>
              <a:t>Control cache headers</a:t>
            </a:r>
          </a:p>
          <a:p>
            <a:r>
              <a:rPr lang="en-AU" dirty="0" smtClean="0"/>
              <a:t>Smooth Streaming </a:t>
            </a:r>
          </a:p>
          <a:p>
            <a:r>
              <a:rPr lang="en-AU" dirty="0" smtClean="0"/>
              <a:t>24 locations (Sydney)</a:t>
            </a:r>
          </a:p>
          <a:p>
            <a:r>
              <a:rPr lang="en-AU" dirty="0" smtClean="0"/>
              <a:t>Reduce web role traffic</a:t>
            </a:r>
          </a:p>
          <a:p>
            <a:r>
              <a:rPr lang="en-AU" dirty="0" smtClean="0"/>
              <a:t>CNAME</a:t>
            </a:r>
            <a:endParaRPr lang="en-AU" dirty="0"/>
          </a:p>
        </p:txBody>
      </p:sp>
      <p:pic>
        <p:nvPicPr>
          <p:cNvPr id="4" name="Picture 6" descr="C:\Users\Steven\Desktop\TechEd11\Images\Features2\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533397"/>
            <a:ext cx="647700" cy="6381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7617323" y="6059907"/>
            <a:ext cx="657727" cy="609600"/>
            <a:chOff x="774033" y="685800"/>
            <a:chExt cx="657727" cy="609600"/>
          </a:xfrm>
        </p:grpSpPr>
        <p:sp>
          <p:nvSpPr>
            <p:cNvPr id="12" name="Oval 11"/>
            <p:cNvSpPr/>
            <p:nvPr/>
          </p:nvSpPr>
          <p:spPr>
            <a:xfrm>
              <a:off x="774033" y="685800"/>
              <a:ext cx="609600" cy="609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3" name="TextBox 12"/>
            <p:cNvSpPr txBox="1"/>
            <p:nvPr/>
          </p:nvSpPr>
          <p:spPr>
            <a:xfrm>
              <a:off x="810127" y="810128"/>
              <a:ext cx="621633" cy="369332"/>
            </a:xfrm>
            <a:prstGeom prst="rect">
              <a:avLst/>
            </a:prstGeom>
            <a:noFill/>
          </p:spPr>
          <p:txBody>
            <a:bodyPr wrap="square" rtlCol="0">
              <a:spAutoFit/>
            </a:bodyPr>
            <a:lstStyle/>
            <a:p>
              <a:r>
                <a:rPr lang="en-AU" dirty="0" smtClean="0">
                  <a:solidFill>
                    <a:schemeClr val="accent5">
                      <a:lumMod val="75000"/>
                    </a:schemeClr>
                  </a:solidFill>
                </a:rPr>
                <a:t>ARC</a:t>
              </a:r>
              <a:endParaRPr lang="en-AU" dirty="0">
                <a:solidFill>
                  <a:schemeClr val="accent5">
                    <a:lumMod val="75000"/>
                  </a:schemeClr>
                </a:solidFill>
              </a:endParaRPr>
            </a:p>
          </p:txBody>
        </p:sp>
      </p:grpSp>
      <p:grpSp>
        <p:nvGrpSpPr>
          <p:cNvPr id="14" name="Group 13"/>
          <p:cNvGrpSpPr/>
          <p:nvPr/>
        </p:nvGrpSpPr>
        <p:grpSpPr>
          <a:xfrm>
            <a:off x="8309809" y="6059907"/>
            <a:ext cx="681791" cy="609600"/>
            <a:chOff x="774033" y="685800"/>
            <a:chExt cx="681791" cy="609600"/>
          </a:xfrm>
        </p:grpSpPr>
        <p:sp>
          <p:nvSpPr>
            <p:cNvPr id="15" name="Oval 14"/>
            <p:cNvSpPr/>
            <p:nvPr/>
          </p:nvSpPr>
          <p:spPr>
            <a:xfrm>
              <a:off x="774033" y="685800"/>
              <a:ext cx="609600" cy="6096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AU" sz="1400" dirty="0">
                <a:solidFill>
                  <a:schemeClr val="accent5">
                    <a:lumMod val="75000"/>
                  </a:schemeClr>
                </a:solidFill>
              </a:endParaRPr>
            </a:p>
          </p:txBody>
        </p:sp>
        <p:sp>
          <p:nvSpPr>
            <p:cNvPr id="16" name="TextBox 15"/>
            <p:cNvSpPr txBox="1"/>
            <p:nvPr/>
          </p:nvSpPr>
          <p:spPr>
            <a:xfrm>
              <a:off x="834191" y="810128"/>
              <a:ext cx="621633" cy="369332"/>
            </a:xfrm>
            <a:prstGeom prst="rect">
              <a:avLst/>
            </a:prstGeom>
            <a:noFill/>
          </p:spPr>
          <p:txBody>
            <a:bodyPr wrap="square" rtlCol="0">
              <a:spAutoFit/>
            </a:bodyPr>
            <a:lstStyle/>
            <a:p>
              <a:r>
                <a:rPr lang="en-AU" dirty="0" smtClean="0">
                  <a:solidFill>
                    <a:schemeClr val="accent6">
                      <a:lumMod val="75000"/>
                    </a:schemeClr>
                  </a:solidFill>
                </a:rPr>
                <a:t>INF</a:t>
              </a:r>
              <a:endParaRPr lang="en-AU" dirty="0">
                <a:solidFill>
                  <a:schemeClr val="accent6">
                    <a:lumMod val="75000"/>
                  </a:schemeClr>
                </a:solidFill>
              </a:endParaRPr>
            </a:p>
          </p:txBody>
        </p:sp>
      </p:grpSp>
      <p:sp>
        <p:nvSpPr>
          <p:cNvPr id="17" name="TextBox 16"/>
          <p:cNvSpPr txBox="1"/>
          <p:nvPr/>
        </p:nvSpPr>
        <p:spPr>
          <a:xfrm>
            <a:off x="4000916" y="2667000"/>
            <a:ext cx="581634" cy="400110"/>
          </a:xfrm>
          <a:prstGeom prst="rect">
            <a:avLst/>
          </a:prstGeom>
          <a:noFill/>
        </p:spPr>
        <p:txBody>
          <a:bodyPr wrap="none" rtlCol="0">
            <a:spAutoFit/>
          </a:bodyPr>
          <a:lstStyle/>
          <a:p>
            <a:r>
              <a:rPr lang="en-AU" sz="2000" dirty="0" smtClean="0">
                <a:solidFill>
                  <a:srgbClr val="FF0000"/>
                </a:solidFill>
                <a:latin typeface="Andy" pitchFamily="66" charset="0"/>
              </a:rPr>
              <a:t>CTP</a:t>
            </a:r>
            <a:endParaRPr lang="en-AU" dirty="0">
              <a:solidFill>
                <a:srgbClr val="FF0000"/>
              </a:solidFill>
              <a:latin typeface="Andy" pitchFamily="66" charset="0"/>
            </a:endParaRPr>
          </a:p>
        </p:txBody>
      </p:sp>
    </p:spTree>
    <p:extLst>
      <p:ext uri="{BB962C8B-B14F-4D97-AF65-F5344CB8AC3E}">
        <p14:creationId xmlns:p14="http://schemas.microsoft.com/office/powerpoint/2010/main" val="37982910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7516</TotalTime>
  <Words>740</Words>
  <Application>Microsoft Office PowerPoint</Application>
  <PresentationFormat>On-screen Show (4:3)</PresentationFormat>
  <Paragraphs>196</Paragraphs>
  <Slides>28</Slides>
  <Notes>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A lap around the entire  Windows Azure Platform</vt:lpstr>
      <vt:lpstr>Steven Nagy</vt:lpstr>
      <vt:lpstr>PowerPoint Presentation</vt:lpstr>
      <vt:lpstr>PowerPoint Presentation</vt:lpstr>
      <vt:lpstr>PowerPoint Presentation</vt:lpstr>
      <vt:lpstr>Compute</vt:lpstr>
      <vt:lpstr>Storage</vt:lpstr>
      <vt:lpstr>CDN</vt:lpstr>
      <vt:lpstr>PowerPoint Presentation</vt:lpstr>
      <vt:lpstr>Database</vt:lpstr>
      <vt:lpstr>Reporting</vt:lpstr>
      <vt:lpstr>Virtual Machines</vt:lpstr>
      <vt:lpstr>Service Bus</vt:lpstr>
      <vt:lpstr>Access Control</vt:lpstr>
      <vt:lpstr>Caching</vt:lpstr>
      <vt:lpstr>Connect</vt:lpstr>
      <vt:lpstr>Traffic Manager</vt:lpstr>
      <vt:lpstr>PowerPoint Presentation</vt:lpstr>
      <vt:lpstr>Marketplace</vt:lpstr>
      <vt:lpstr>PowerPoint Presentation</vt:lpstr>
      <vt:lpstr>Summary</vt:lpstr>
      <vt:lpstr>PowerPoint Presentation</vt:lpstr>
      <vt:lpstr>Win a Touch Mouse!</vt:lpstr>
      <vt:lpstr>PowerPoint Presentation</vt:lpstr>
      <vt:lpstr>HP ProLiant Micro Server Bundled with Microsoft Small Business Essentials</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271</cp:revision>
  <dcterms:created xsi:type="dcterms:W3CDTF">2011-04-01T05:55:34Z</dcterms:created>
  <dcterms:modified xsi:type="dcterms:W3CDTF">2011-08-30T07:06:27Z</dcterms:modified>
</cp:coreProperties>
</file>