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38"/>
  </p:notesMasterIdLst>
  <p:sldIdLst>
    <p:sldId id="279" r:id="rId3"/>
    <p:sldId id="280" r:id="rId4"/>
    <p:sldId id="260" r:id="rId5"/>
    <p:sldId id="290" r:id="rId6"/>
    <p:sldId id="285" r:id="rId7"/>
    <p:sldId id="286" r:id="rId8"/>
    <p:sldId id="292" r:id="rId9"/>
    <p:sldId id="312" r:id="rId10"/>
    <p:sldId id="313" r:id="rId11"/>
    <p:sldId id="314" r:id="rId12"/>
    <p:sldId id="301" r:id="rId13"/>
    <p:sldId id="315" r:id="rId14"/>
    <p:sldId id="294" r:id="rId15"/>
    <p:sldId id="299" r:id="rId16"/>
    <p:sldId id="321" r:id="rId17"/>
    <p:sldId id="325" r:id="rId18"/>
    <p:sldId id="317" r:id="rId19"/>
    <p:sldId id="300" r:id="rId20"/>
    <p:sldId id="318" r:id="rId21"/>
    <p:sldId id="326" r:id="rId22"/>
    <p:sldId id="320" r:id="rId23"/>
    <p:sldId id="322" r:id="rId24"/>
    <p:sldId id="287" r:id="rId25"/>
    <p:sldId id="298" r:id="rId26"/>
    <p:sldId id="327" r:id="rId27"/>
    <p:sldId id="323" r:id="rId28"/>
    <p:sldId id="303" r:id="rId29"/>
    <p:sldId id="305" r:id="rId30"/>
    <p:sldId id="328" r:id="rId31"/>
    <p:sldId id="324" r:id="rId32"/>
    <p:sldId id="304" r:id="rId33"/>
    <p:sldId id="306" r:id="rId34"/>
    <p:sldId id="329" r:id="rId35"/>
    <p:sldId id="330" r:id="rId36"/>
    <p:sldId id="331"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69353" autoAdjust="0"/>
  </p:normalViewPr>
  <p:slideViewPr>
    <p:cSldViewPr>
      <p:cViewPr>
        <p:scale>
          <a:sx n="75" d="100"/>
          <a:sy n="75" d="100"/>
        </p:scale>
        <p:origin x="-8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aseline="0" dirty="0" err="1" smtClean="0"/>
              <a:t>WebRole</a:t>
            </a:r>
            <a:r>
              <a:rPr lang="en-AU" baseline="0" dirty="0" smtClean="0"/>
              <a:t> class with Diagnostics</a:t>
            </a:r>
          </a:p>
          <a:p>
            <a:r>
              <a:rPr lang="en-AU" baseline="0" dirty="0" smtClean="0"/>
              <a:t>Configuration changes moved away from </a:t>
            </a:r>
            <a:r>
              <a:rPr lang="en-AU" baseline="0" dirty="0" err="1" smtClean="0"/>
              <a:t>web.config</a:t>
            </a:r>
            <a:endParaRPr lang="en-AU" baseline="0" dirty="0" smtClean="0"/>
          </a:p>
          <a:p>
            <a:r>
              <a:rPr lang="en-AU" baseline="0" dirty="0" smtClean="0"/>
              <a:t>Remember copy to local </a:t>
            </a:r>
            <a:r>
              <a:rPr lang="en-AU" baseline="0" smtClean="0"/>
              <a:t>for assemblies</a:t>
            </a:r>
            <a:endParaRPr lang="en-AU" baseline="0"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3895856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3:16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34</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3:17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35</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3:16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All</a:t>
            </a:r>
            <a:r>
              <a:rPr lang="en-AU" baseline="0" dirty="0" smtClean="0"/>
              <a:t> roles and storage is highly available and built with redundancy</a:t>
            </a: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5</a:t>
            </a:fld>
            <a:endParaRPr lang="en-AU" dirty="0"/>
          </a:p>
        </p:txBody>
      </p:sp>
    </p:spTree>
    <p:extLst>
      <p:ext uri="{BB962C8B-B14F-4D97-AF65-F5344CB8AC3E}">
        <p14:creationId xmlns:p14="http://schemas.microsoft.com/office/powerpoint/2010/main" val="2586998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0:08</a:t>
            </a: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7</a:t>
            </a:fld>
            <a:endParaRPr lang="en-AU" dirty="0"/>
          </a:p>
        </p:txBody>
      </p:sp>
    </p:spTree>
    <p:extLst>
      <p:ext uri="{BB962C8B-B14F-4D97-AF65-F5344CB8AC3E}">
        <p14:creationId xmlns:p14="http://schemas.microsoft.com/office/powerpoint/2010/main" val="4153617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11</a:t>
            </a:fld>
            <a:endParaRPr lang="en-AU" dirty="0"/>
          </a:p>
        </p:txBody>
      </p:sp>
    </p:spTree>
    <p:extLst>
      <p:ext uri="{BB962C8B-B14F-4D97-AF65-F5344CB8AC3E}">
        <p14:creationId xmlns:p14="http://schemas.microsoft.com/office/powerpoint/2010/main" val="512224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Get</a:t>
            </a:r>
            <a:r>
              <a:rPr lang="en-AU" baseline="0" dirty="0" smtClean="0"/>
              <a:t> yourself an Azure subscription first…</a:t>
            </a: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13</a:t>
            </a:fld>
            <a:endParaRPr lang="en-AU" dirty="0"/>
          </a:p>
        </p:txBody>
      </p:sp>
    </p:spTree>
    <p:extLst>
      <p:ext uri="{BB962C8B-B14F-4D97-AF65-F5344CB8AC3E}">
        <p14:creationId xmlns:p14="http://schemas.microsoft.com/office/powerpoint/2010/main" val="551641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Available in </a:t>
            </a:r>
            <a:r>
              <a:rPr lang="en-AU" dirty="0" err="1" smtClean="0"/>
              <a:t>Codeplex</a:t>
            </a:r>
            <a:endParaRPr lang="en-AU" dirty="0" smtClean="0"/>
          </a:p>
          <a:p>
            <a:endParaRPr lang="en-AU" dirty="0" smtClean="0"/>
          </a:p>
          <a:p>
            <a:r>
              <a:rPr lang="en-AU" dirty="0" smtClean="0"/>
              <a:t>Diff</a:t>
            </a:r>
            <a:r>
              <a:rPr lang="en-AU" baseline="0" dirty="0" smtClean="0"/>
              <a:t> between Azure and SQ Server: Not all TSQL supported. No Agents, Create Database syntax difference, NO CLR types, No transactions across </a:t>
            </a:r>
            <a:r>
              <a:rPr lang="en-AU" baseline="0" dirty="0" err="1" smtClean="0"/>
              <a:t>dbs</a:t>
            </a:r>
            <a:r>
              <a:rPr lang="en-AU" baseline="0" dirty="0" smtClean="0"/>
              <a:t>, </a:t>
            </a:r>
            <a:r>
              <a:rPr lang="en-AU" baseline="0" dirty="0" err="1" smtClean="0"/>
              <a:t>etc</a:t>
            </a:r>
            <a:r>
              <a:rPr lang="en-AU" baseline="0" dirty="0" smtClean="0"/>
              <a:t>, </a:t>
            </a:r>
            <a:r>
              <a:rPr lang="en-AU" baseline="0" dirty="0" err="1" smtClean="0"/>
              <a:t>etc</a:t>
            </a:r>
            <a:endParaRPr lang="en-AU" baseline="0" dirty="0" smtClean="0"/>
          </a:p>
          <a:p>
            <a:r>
              <a:rPr lang="en-AU" baseline="0" dirty="0" smtClean="0"/>
              <a:t>Eventually MS will narrow down the difference between the two</a:t>
            </a: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14</a:t>
            </a:fld>
            <a:endParaRPr lang="en-AU" dirty="0"/>
          </a:p>
        </p:txBody>
      </p:sp>
    </p:spTree>
    <p:extLst>
      <p:ext uri="{BB962C8B-B14F-4D97-AF65-F5344CB8AC3E}">
        <p14:creationId xmlns:p14="http://schemas.microsoft.com/office/powerpoint/2010/main" val="3979994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Connection string</a:t>
            </a:r>
            <a:r>
              <a:rPr lang="en-AU" baseline="0" dirty="0" smtClean="0"/>
              <a:t> change</a:t>
            </a:r>
          </a:p>
          <a:p>
            <a:r>
              <a:rPr lang="en-AU" baseline="0" dirty="0" smtClean="0"/>
              <a:t>Database retry logic should be included in code</a:t>
            </a: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42175078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Also add th</a:t>
            </a:r>
            <a:r>
              <a:rPr lang="en-AU" baseline="0" dirty="0" smtClean="0"/>
              <a:t>e reference to the blob storage in the </a:t>
            </a:r>
            <a:r>
              <a:rPr lang="en-AU" baseline="0" dirty="0" err="1" smtClean="0"/>
              <a:t>config</a:t>
            </a:r>
            <a:r>
              <a:rPr lang="en-AU" baseline="0" dirty="0" smtClean="0"/>
              <a:t> file</a:t>
            </a: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19006825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797135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417676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251069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9791675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329828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141972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2429347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5741404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59663716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0626178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935993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889066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961815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5311547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7295533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1651744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405541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8" Type="http://schemas.openxmlformats.org/officeDocument/2006/relationships/image" Target="../media/image21.png"/><Relationship Id="rId3" Type="http://schemas.microsoft.com/office/2007/relationships/hdphoto" Target="../media/hdphoto2.wdp"/><Relationship Id="rId7" Type="http://schemas.openxmlformats.org/officeDocument/2006/relationships/image" Target="../media/image20.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19.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http://blogesh.wordpress.com/" TargetMode="External"/><Relationship Id="rId2" Type="http://schemas.openxmlformats.org/officeDocument/2006/relationships/hyperlink" Target="http://scrumofone.blogspot.com/" TargetMode="Externa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3.xml"/><Relationship Id="rId6" Type="http://schemas.openxmlformats.org/officeDocument/2006/relationships/image" Target="../media/image24.png"/><Relationship Id="rId11" Type="http://schemas.openxmlformats.org/officeDocument/2006/relationships/image" Target="../media/image27.png"/><Relationship Id="rId5" Type="http://schemas.openxmlformats.org/officeDocument/2006/relationships/hyperlink" Target="http://technet.microsoft.com/en-au" TargetMode="External"/><Relationship Id="rId10" Type="http://schemas.openxmlformats.org/officeDocument/2006/relationships/image" Target="../media/image26.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2.emf"/><Relationship Id="rId5" Type="http://schemas.openxmlformats.org/officeDocument/2006/relationships/image" Target="../media/image7.png"/><Relationship Id="rId10" Type="http://schemas.openxmlformats.org/officeDocument/2006/relationships/image" Target="../media/image11.png"/><Relationship Id="rId4" Type="http://schemas.openxmlformats.org/officeDocument/2006/relationships/image" Target="../media/image6.png"/><Relationship Id="rId9" Type="http://schemas.microsoft.com/office/2007/relationships/hdphoto" Target="../media/hdphoto1.wdp"/></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Anatomy of the application : </a:t>
            </a:r>
            <a:r>
              <a:rPr lang="en-AU" dirty="0" smtClean="0"/>
              <a:t>After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00" y="1736303"/>
            <a:ext cx="8112323" cy="4391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73798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RUNNING EXISTING APP</a:t>
            </a:r>
            <a:endParaRPr lang="en-AU" dirty="0"/>
          </a:p>
        </p:txBody>
      </p:sp>
      <p:sp>
        <p:nvSpPr>
          <p:cNvPr id="3" name="Text Placeholder 2"/>
          <p:cNvSpPr>
            <a:spLocks noGrp="1"/>
          </p:cNvSpPr>
          <p:nvPr>
            <p:ph type="body" idx="1"/>
          </p:nvPr>
        </p:nvSpPr>
        <p:spPr/>
        <p:txBody>
          <a:bodyPr/>
          <a:lstStyle/>
          <a:p>
            <a:r>
              <a:rPr lang="en-AU" dirty="0" smtClean="0"/>
              <a:t>Demo: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618721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MOVE STORAGE TO AZURE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 Placeholder 4"/>
          <p:cNvSpPr>
            <a:spLocks noGrp="1"/>
          </p:cNvSpPr>
          <p:nvPr>
            <p:ph type="body" idx="1"/>
          </p:nvPr>
        </p:nvSpPr>
        <p:spPr/>
        <p:txBody>
          <a:bodyPr/>
          <a:lstStyle/>
          <a:p>
            <a:r>
              <a:rPr lang="en-AU" dirty="0" smtClean="0"/>
              <a:t>Walkthrough</a:t>
            </a:r>
            <a:endParaRPr lang="en-AU" dirty="0"/>
          </a:p>
        </p:txBody>
      </p:sp>
    </p:spTree>
    <p:extLst>
      <p:ext uri="{BB962C8B-B14F-4D97-AF65-F5344CB8AC3E}">
        <p14:creationId xmlns:p14="http://schemas.microsoft.com/office/powerpoint/2010/main" val="17073861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Azure Subscriptions</a:t>
            </a:r>
            <a:endParaRPr lang="en-AU" dirty="0"/>
          </a:p>
        </p:txBody>
      </p:sp>
      <p:sp>
        <p:nvSpPr>
          <p:cNvPr id="3" name="Content Placeholder 2"/>
          <p:cNvSpPr>
            <a:spLocks noGrp="1"/>
          </p:cNvSpPr>
          <p:nvPr>
            <p:ph idx="1"/>
          </p:nvPr>
        </p:nvSpPr>
        <p:spPr/>
        <p:txBody>
          <a:bodyPr/>
          <a:lstStyle/>
          <a:p>
            <a:r>
              <a:rPr lang="en-AU" dirty="0" smtClean="0"/>
              <a:t>Create one Hosted Service</a:t>
            </a:r>
          </a:p>
          <a:p>
            <a:r>
              <a:rPr lang="en-AU" dirty="0" smtClean="0"/>
              <a:t>Create one Storage Account</a:t>
            </a:r>
          </a:p>
          <a:p>
            <a:r>
              <a:rPr lang="en-AU" dirty="0" smtClean="0"/>
              <a:t>Create one SQL Azure Instance</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277068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Migrate the Database</a:t>
            </a:r>
            <a:endParaRPr lang="en-AU" dirty="0"/>
          </a:p>
        </p:txBody>
      </p:sp>
      <p:sp>
        <p:nvSpPr>
          <p:cNvPr id="3" name="Content Placeholder 2"/>
          <p:cNvSpPr>
            <a:spLocks noGrp="1"/>
          </p:cNvSpPr>
          <p:nvPr>
            <p:ph idx="1"/>
          </p:nvPr>
        </p:nvSpPr>
        <p:spPr/>
        <p:txBody>
          <a:bodyPr/>
          <a:lstStyle/>
          <a:p>
            <a:r>
              <a:rPr lang="en-AU" dirty="0" smtClean="0"/>
              <a:t>Run Migration Wizard</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709145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Connect to the Cloud Database</a:t>
            </a:r>
            <a:endParaRPr lang="en-AU" dirty="0"/>
          </a:p>
        </p:txBody>
      </p:sp>
      <p:sp>
        <p:nvSpPr>
          <p:cNvPr id="3" name="Content Placeholder 2"/>
          <p:cNvSpPr>
            <a:spLocks noGrp="1"/>
          </p:cNvSpPr>
          <p:nvPr>
            <p:ph idx="1"/>
          </p:nvPr>
        </p:nvSpPr>
        <p:spPr/>
        <p:txBody>
          <a:bodyPr/>
          <a:lstStyle/>
          <a:p>
            <a:r>
              <a:rPr lang="en-AU" dirty="0" smtClean="0"/>
              <a:t>Change the connection string in </a:t>
            </a:r>
            <a:r>
              <a:rPr lang="en-AU" dirty="0" err="1" smtClean="0"/>
              <a:t>Web.Config</a:t>
            </a:r>
            <a:r>
              <a:rPr lang="en-AU" dirty="0" smtClean="0"/>
              <a:t> </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8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56992"/>
            <a:ext cx="9130094" cy="1362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18501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Anatomy of the application : </a:t>
            </a:r>
            <a:r>
              <a:rPr lang="en-AU" dirty="0" smtClean="0"/>
              <a:t>After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00" y="1736303"/>
            <a:ext cx="8112323" cy="4391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308303" y="1494944"/>
            <a:ext cx="1524019" cy="1862048"/>
          </a:xfrm>
          <a:prstGeom prst="rect">
            <a:avLst/>
          </a:prstGeom>
          <a:noFill/>
        </p:spPr>
        <p:txBody>
          <a:bodyPr wrap="square" rtlCol="0">
            <a:spAutoFit/>
          </a:bodyPr>
          <a:lstStyle/>
          <a:p>
            <a:r>
              <a:rPr lang="en-AU" sz="11500" dirty="0" smtClean="0">
                <a:solidFill>
                  <a:schemeClr val="accent3"/>
                </a:solidFill>
                <a:sym typeface="Wingdings 2"/>
              </a:rPr>
              <a:t></a:t>
            </a:r>
            <a:endParaRPr lang="en-AU" sz="11500" dirty="0">
              <a:solidFill>
                <a:schemeClr val="accent3"/>
              </a:solidFill>
            </a:endParaRPr>
          </a:p>
        </p:txBody>
      </p:sp>
    </p:spTree>
    <p:extLst>
      <p:ext uri="{BB962C8B-B14F-4D97-AF65-F5344CB8AC3E}">
        <p14:creationId xmlns:p14="http://schemas.microsoft.com/office/powerpoint/2010/main" val="24952433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LOCAL APP</a:t>
            </a:r>
            <a:br>
              <a:rPr lang="en-AU" dirty="0" smtClean="0"/>
            </a:br>
            <a:r>
              <a:rPr lang="en-AU" dirty="0" smtClean="0"/>
              <a:t>REMOTE DATA</a:t>
            </a:r>
            <a:endParaRPr lang="en-AU" dirty="0"/>
          </a:p>
        </p:txBody>
      </p:sp>
      <p:sp>
        <p:nvSpPr>
          <p:cNvPr id="3" name="Text Placeholder 2"/>
          <p:cNvSpPr>
            <a:spLocks noGrp="1"/>
          </p:cNvSpPr>
          <p:nvPr>
            <p:ph type="body" idx="1"/>
          </p:nvPr>
        </p:nvSpPr>
        <p:spPr/>
        <p:txBody>
          <a:bodyPr/>
          <a:lstStyle/>
          <a:p>
            <a:r>
              <a:rPr lang="en-AU" dirty="0" smtClean="0"/>
              <a:t>Demo: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583153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Moving Files to Blobs</a:t>
            </a:r>
            <a:endParaRPr lang="en-AU" dirty="0"/>
          </a:p>
        </p:txBody>
      </p:sp>
      <p:sp>
        <p:nvSpPr>
          <p:cNvPr id="3" name="Content Placeholder 2"/>
          <p:cNvSpPr>
            <a:spLocks noGrp="1"/>
          </p:cNvSpPr>
          <p:nvPr>
            <p:ph idx="1"/>
          </p:nvPr>
        </p:nvSpPr>
        <p:spPr/>
        <p:txBody>
          <a:bodyPr/>
          <a:lstStyle/>
          <a:p>
            <a:r>
              <a:rPr lang="en-AU" dirty="0" smtClean="0"/>
              <a:t>Use Blob storage to store cached files</a:t>
            </a:r>
          </a:p>
          <a:p>
            <a:endParaRPr lang="en-AU"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072103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Session State in the cloud</a:t>
            </a:r>
            <a:endParaRPr lang="en-AU" dirty="0"/>
          </a:p>
        </p:txBody>
      </p:sp>
      <p:sp>
        <p:nvSpPr>
          <p:cNvPr id="3" name="Content Placeholder 2"/>
          <p:cNvSpPr>
            <a:spLocks noGrp="1"/>
          </p:cNvSpPr>
          <p:nvPr>
            <p:ph idx="1"/>
          </p:nvPr>
        </p:nvSpPr>
        <p:spPr/>
        <p:txBody>
          <a:bodyPr/>
          <a:lstStyle/>
          <a:p>
            <a:r>
              <a:rPr lang="en-AU" dirty="0" smtClean="0"/>
              <a:t>Use App Fabric Cache to store session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016717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Migrating your applications to Azure</a:t>
            </a:r>
            <a:endParaRPr lang="en-AU" dirty="0"/>
          </a:p>
        </p:txBody>
      </p:sp>
      <p:sp>
        <p:nvSpPr>
          <p:cNvPr id="3" name="Text Placeholder 2"/>
          <p:cNvSpPr>
            <a:spLocks noGrp="1"/>
          </p:cNvSpPr>
          <p:nvPr>
            <p:ph type="body" idx="1"/>
          </p:nvPr>
        </p:nvSpPr>
        <p:spPr>
          <a:xfrm>
            <a:off x="722313" y="2864917"/>
            <a:ext cx="2913583" cy="1500187"/>
          </a:xfrm>
        </p:spPr>
        <p:txBody>
          <a:bodyPr/>
          <a:lstStyle/>
          <a:p>
            <a:pPr lvl="0">
              <a:defRPr/>
            </a:pPr>
            <a:r>
              <a:rPr lang="en-US" dirty="0" smtClean="0"/>
              <a:t>@</a:t>
            </a:r>
            <a:r>
              <a:rPr lang="en-US" dirty="0" err="1" smtClean="0"/>
              <a:t>MaheshKrishnan</a:t>
            </a:r>
            <a:endParaRPr lang="en-US" dirty="0" smtClean="0"/>
          </a:p>
          <a:p>
            <a:pPr lvl="0">
              <a:defRPr/>
            </a:pPr>
            <a:r>
              <a:rPr lang="en-US" dirty="0" smtClean="0"/>
              <a:t>Principal Consultant</a:t>
            </a:r>
          </a:p>
          <a:p>
            <a:pPr lvl="0">
              <a:defRPr/>
            </a:pPr>
            <a:r>
              <a:rPr lang="en-US" dirty="0" smtClean="0"/>
              <a:t>Readify</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noProof="0" dirty="0" smtClean="0">
                <a:ln w="3175">
                  <a:noFill/>
                </a:ln>
                <a:solidFill>
                  <a:schemeClr val="bg1"/>
                </a:solidFill>
                <a:latin typeface="Calibri" pitchFamily="34" charset="0"/>
                <a:cs typeface="Arial" charset="0"/>
              </a:rPr>
              <a:t>#COS204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txBox="1">
            <a:spLocks/>
          </p:cNvSpPr>
          <p:nvPr/>
        </p:nvSpPr>
        <p:spPr>
          <a:xfrm>
            <a:off x="5186809" y="2864917"/>
            <a:ext cx="2913583" cy="1500187"/>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defRPr/>
            </a:pPr>
            <a:r>
              <a:rPr lang="en-US" dirty="0" smtClean="0"/>
              <a:t>@</a:t>
            </a:r>
            <a:r>
              <a:rPr lang="en-US" dirty="0" err="1" smtClean="0"/>
              <a:t>JohnAzariah</a:t>
            </a:r>
            <a:endParaRPr lang="en-US" dirty="0" smtClean="0"/>
          </a:p>
          <a:p>
            <a:pPr>
              <a:defRPr/>
            </a:pPr>
            <a:r>
              <a:rPr lang="en-US" dirty="0" smtClean="0"/>
              <a:t>Senior Architect</a:t>
            </a:r>
          </a:p>
          <a:p>
            <a:pPr>
              <a:defRPr/>
            </a:pPr>
            <a:r>
              <a:rPr lang="en-US" dirty="0" smtClean="0"/>
              <a:t>MYOB</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Anatomy of the application : </a:t>
            </a:r>
            <a:r>
              <a:rPr lang="en-AU" dirty="0" smtClean="0"/>
              <a:t>After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00" y="1736303"/>
            <a:ext cx="8112323" cy="4391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308303" y="1494944"/>
            <a:ext cx="1524019" cy="1862048"/>
          </a:xfrm>
          <a:prstGeom prst="rect">
            <a:avLst/>
          </a:prstGeom>
          <a:noFill/>
        </p:spPr>
        <p:txBody>
          <a:bodyPr wrap="square" rtlCol="0">
            <a:spAutoFit/>
          </a:bodyPr>
          <a:lstStyle/>
          <a:p>
            <a:r>
              <a:rPr lang="en-AU" sz="11500" dirty="0" smtClean="0">
                <a:solidFill>
                  <a:schemeClr val="accent3"/>
                </a:solidFill>
                <a:sym typeface="Wingdings 2"/>
              </a:rPr>
              <a:t></a:t>
            </a:r>
            <a:endParaRPr lang="en-AU" sz="11500" dirty="0">
              <a:solidFill>
                <a:schemeClr val="accent3"/>
              </a:solidFill>
            </a:endParaRPr>
          </a:p>
        </p:txBody>
      </p:sp>
      <p:sp>
        <p:nvSpPr>
          <p:cNvPr id="6" name="TextBox 5"/>
          <p:cNvSpPr txBox="1"/>
          <p:nvPr/>
        </p:nvSpPr>
        <p:spPr>
          <a:xfrm>
            <a:off x="5868144" y="4653136"/>
            <a:ext cx="1524019" cy="1862048"/>
          </a:xfrm>
          <a:prstGeom prst="rect">
            <a:avLst/>
          </a:prstGeom>
          <a:noFill/>
        </p:spPr>
        <p:txBody>
          <a:bodyPr wrap="square" rtlCol="0">
            <a:spAutoFit/>
          </a:bodyPr>
          <a:lstStyle/>
          <a:p>
            <a:r>
              <a:rPr lang="en-AU" sz="11500" dirty="0" smtClean="0">
                <a:solidFill>
                  <a:schemeClr val="accent3"/>
                </a:solidFill>
                <a:sym typeface="Wingdings 2"/>
              </a:rPr>
              <a:t></a:t>
            </a:r>
            <a:endParaRPr lang="en-AU" sz="11500" dirty="0">
              <a:solidFill>
                <a:schemeClr val="accent3"/>
              </a:solidFill>
            </a:endParaRPr>
          </a:p>
        </p:txBody>
      </p:sp>
    </p:spTree>
    <p:extLst>
      <p:ext uri="{BB962C8B-B14F-4D97-AF65-F5344CB8AC3E}">
        <p14:creationId xmlns:p14="http://schemas.microsoft.com/office/powerpoint/2010/main" val="23959322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LOCAL APP</a:t>
            </a:r>
            <a:br>
              <a:rPr lang="en-AU" dirty="0" smtClean="0"/>
            </a:br>
            <a:r>
              <a:rPr lang="en-AU" dirty="0" smtClean="0"/>
              <a:t>REMOTE EVERYTHING ELSE</a:t>
            </a:r>
            <a:endParaRPr lang="en-AU" dirty="0"/>
          </a:p>
        </p:txBody>
      </p:sp>
      <p:sp>
        <p:nvSpPr>
          <p:cNvPr id="3" name="Text Placeholder 2"/>
          <p:cNvSpPr>
            <a:spLocks noGrp="1"/>
          </p:cNvSpPr>
          <p:nvPr>
            <p:ph type="body" idx="1"/>
          </p:nvPr>
        </p:nvSpPr>
        <p:spPr/>
        <p:txBody>
          <a:bodyPr/>
          <a:lstStyle/>
          <a:p>
            <a:r>
              <a:rPr lang="en-AU" dirty="0" smtClean="0"/>
              <a:t>Demo:</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583153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MOVE Web App TO Windows AZURE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 Placeholder 4"/>
          <p:cNvSpPr>
            <a:spLocks noGrp="1"/>
          </p:cNvSpPr>
          <p:nvPr>
            <p:ph type="body" idx="1"/>
          </p:nvPr>
        </p:nvSpPr>
        <p:spPr/>
        <p:txBody>
          <a:bodyPr/>
          <a:lstStyle/>
          <a:p>
            <a:r>
              <a:rPr lang="en-AU" dirty="0" smtClean="0"/>
              <a:t>Walkthrough</a:t>
            </a:r>
            <a:endParaRPr lang="en-AU" dirty="0"/>
          </a:p>
        </p:txBody>
      </p:sp>
    </p:spTree>
    <p:extLst>
      <p:ext uri="{BB962C8B-B14F-4D97-AF65-F5344CB8AC3E}">
        <p14:creationId xmlns:p14="http://schemas.microsoft.com/office/powerpoint/2010/main" val="12702731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All work done in local PC</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7" name="Picture 2" descr="D:\DVD_ART36\Artwork_Imagery\Shapes\Clear glass shapes\large horizontal glass rectangle square.png"/>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409949" y="1610340"/>
            <a:ext cx="8229554" cy="487872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93644" y="1813563"/>
            <a:ext cx="3117298" cy="369332"/>
          </a:xfrm>
          <a:prstGeom prst="rect">
            <a:avLst/>
          </a:prstGeom>
          <a:noFill/>
        </p:spPr>
        <p:txBody>
          <a:bodyPr wrap="square" lIns="0" tIns="0" rIns="0" bIns="0" rtlCol="0">
            <a:spAutoFit/>
          </a:bodyPr>
          <a:lstStyle/>
          <a:p>
            <a:r>
              <a:rPr lang="en-US" sz="2400" b="1" dirty="0" smtClean="0">
                <a:gradFill>
                  <a:gsLst>
                    <a:gs pos="0">
                      <a:schemeClr val="tx1"/>
                    </a:gs>
                    <a:gs pos="86000">
                      <a:schemeClr val="tx1"/>
                    </a:gs>
                  </a:gsLst>
                  <a:lin ang="5400000" scaled="0"/>
                </a:gradFill>
              </a:rPr>
              <a:t>Local Machine</a:t>
            </a:r>
          </a:p>
        </p:txBody>
      </p:sp>
      <p:pic>
        <p:nvPicPr>
          <p:cNvPr id="9" name="Picture 3" descr="D:\DVD_ART36\Artwork_Imagery\Shapes\Clear glass shapes\large horizontal glass rectangle square.png"/>
          <p:cNvPicPr>
            <a:picLocks noChangeAspect="1" noChangeArrowheads="1"/>
          </p:cNvPicPr>
          <p:nvPr/>
        </p:nvPicPr>
        <p:blipFill>
          <a:blip r:embed="rId4">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725182" y="2340263"/>
            <a:ext cx="7583253" cy="383348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961673" y="2559803"/>
            <a:ext cx="6322005" cy="307777"/>
          </a:xfrm>
          <a:prstGeom prst="rect">
            <a:avLst/>
          </a:prstGeom>
          <a:noFill/>
        </p:spPr>
        <p:txBody>
          <a:bodyPr wrap="square" lIns="0" tIns="0" rIns="0" bIns="0" rtlCol="0">
            <a:spAutoFit/>
          </a:bodyPr>
          <a:lstStyle/>
          <a:p>
            <a:r>
              <a:rPr lang="en-US" sz="2000" b="1" dirty="0" smtClean="0">
                <a:gradFill>
                  <a:gsLst>
                    <a:gs pos="0">
                      <a:schemeClr val="tx1"/>
                    </a:gs>
                    <a:gs pos="86000">
                      <a:schemeClr val="tx1"/>
                    </a:gs>
                  </a:gsLst>
                  <a:lin ang="5400000" scaled="0"/>
                </a:gradFill>
              </a:rPr>
              <a:t>Windows Azure Simulation Environment </a:t>
            </a:r>
          </a:p>
        </p:txBody>
      </p:sp>
      <p:pic>
        <p:nvPicPr>
          <p:cNvPr id="11" name="Picture 3" descr="D:\DVD_ART36\Artwork_Imagery\Shapes\Clear glass shapes\large horizontal glass rectangle square.png"/>
          <p:cNvPicPr>
            <a:picLocks noChangeAspect="1" noChangeArrowheads="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190559" y="3144329"/>
            <a:ext cx="3097658" cy="263528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D:\DVD_ART36\Artwork_Imagery\Shapes\Clear glass shapes\large horizontal glass rectangle square.png"/>
          <p:cNvPicPr>
            <a:picLocks noChangeAspect="1" noChangeArrowheads="1"/>
          </p:cNvPicPr>
          <p:nvPr/>
        </p:nvPicPr>
        <p:blipFill>
          <a:blip r:embed="rId5">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4732546" y="3107542"/>
            <a:ext cx="3071382" cy="263528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1500310" y="5329280"/>
            <a:ext cx="2606599" cy="307777"/>
          </a:xfrm>
          <a:prstGeom prst="rect">
            <a:avLst/>
          </a:prstGeom>
          <a:noFill/>
        </p:spPr>
        <p:txBody>
          <a:bodyPr wrap="square" lIns="0" tIns="0" rIns="0" bIns="0" rtlCol="0">
            <a:spAutoFit/>
          </a:bodyPr>
          <a:lstStyle/>
          <a:p>
            <a:r>
              <a:rPr lang="en-US" sz="2000" b="1" dirty="0" smtClean="0">
                <a:gradFill>
                  <a:gsLst>
                    <a:gs pos="0">
                      <a:schemeClr val="tx1"/>
                    </a:gs>
                    <a:gs pos="86000">
                      <a:schemeClr val="tx1"/>
                    </a:gs>
                  </a:gsLst>
                  <a:lin ang="5400000" scaled="0"/>
                </a:gradFill>
              </a:rPr>
              <a:t>Compute Emulator</a:t>
            </a:r>
          </a:p>
        </p:txBody>
      </p:sp>
      <p:sp>
        <p:nvSpPr>
          <p:cNvPr id="14" name="TextBox 13"/>
          <p:cNvSpPr txBox="1"/>
          <p:nvPr/>
        </p:nvSpPr>
        <p:spPr>
          <a:xfrm>
            <a:off x="5364391" y="5273075"/>
            <a:ext cx="1896920" cy="307777"/>
          </a:xfrm>
          <a:prstGeom prst="rect">
            <a:avLst/>
          </a:prstGeom>
          <a:noFill/>
        </p:spPr>
        <p:txBody>
          <a:bodyPr wrap="square" lIns="0" tIns="0" rIns="0" bIns="0" rtlCol="0">
            <a:spAutoFit/>
          </a:bodyPr>
          <a:lstStyle/>
          <a:p>
            <a:r>
              <a:rPr lang="en-US" sz="2000" b="1" dirty="0" smtClean="0">
                <a:gradFill>
                  <a:gsLst>
                    <a:gs pos="0">
                      <a:schemeClr val="tx1"/>
                    </a:gs>
                    <a:gs pos="86000">
                      <a:schemeClr val="tx1"/>
                    </a:gs>
                  </a:gsLst>
                  <a:lin ang="5400000" scaled="0"/>
                </a:gradFill>
              </a:rPr>
              <a:t>Storage Emulator</a:t>
            </a:r>
          </a:p>
        </p:txBody>
      </p:sp>
      <p:pic>
        <p:nvPicPr>
          <p:cNvPr id="15" name="Picture 4" descr="\\eventsql\dvd\Online_ART\DVD_ART36\Artwork_Imagery\Icons - Illustrations\_ REAL VISTA STYLE\batch database grou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59083" y="3476926"/>
            <a:ext cx="1847088" cy="1847088"/>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p:cNvGrpSpPr/>
          <p:nvPr/>
        </p:nvGrpSpPr>
        <p:grpSpPr>
          <a:xfrm>
            <a:off x="1681952" y="3366533"/>
            <a:ext cx="2013382" cy="2060431"/>
            <a:chOff x="5588145" y="1718252"/>
            <a:chExt cx="2013382" cy="2060430"/>
          </a:xfrm>
          <a:noFill/>
        </p:grpSpPr>
        <p:pic>
          <p:nvPicPr>
            <p:cNvPr id="17" name="Picture 5" descr="\\eventsql\dvd\Online_ART\DVD_ART36\Artwork_Imagery\Icons - Illustrations\_ REAL VISTA STYLE\navigation window screen.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8145" y="1718252"/>
              <a:ext cx="1847088" cy="1847088"/>
            </a:xfrm>
            <a:prstGeom prst="rect">
              <a:avLst/>
            </a:prstGeom>
            <a:grpFill/>
            <a:extLst/>
          </p:spPr>
        </p:pic>
        <p:pic>
          <p:nvPicPr>
            <p:cNvPr id="18" name="Picture 6" descr="\\eventsql\dvd\Online_ART\DVD_ART36\Artwork_Imagery\Icons - Illustrations\_ REAL VISTA STYLE\world globe map.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66622" y="2743777"/>
              <a:ext cx="1034905" cy="1034905"/>
            </a:xfrm>
            <a:prstGeom prst="rect">
              <a:avLst/>
            </a:prstGeom>
            <a:grpFill/>
            <a:extLst/>
          </p:spPr>
        </p:pic>
      </p:grpSp>
    </p:spTree>
    <p:extLst>
      <p:ext uri="{BB962C8B-B14F-4D97-AF65-F5344CB8AC3E}">
        <p14:creationId xmlns:p14="http://schemas.microsoft.com/office/powerpoint/2010/main" val="1846164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Move the Application to Azure</a:t>
            </a:r>
            <a:endParaRPr lang="en-AU" dirty="0"/>
          </a:p>
        </p:txBody>
      </p:sp>
      <p:sp>
        <p:nvSpPr>
          <p:cNvPr id="3" name="Content Placeholder 2"/>
          <p:cNvSpPr>
            <a:spLocks noGrp="1"/>
          </p:cNvSpPr>
          <p:nvPr>
            <p:ph idx="1"/>
          </p:nvPr>
        </p:nvSpPr>
        <p:spPr/>
        <p:txBody>
          <a:bodyPr/>
          <a:lstStyle/>
          <a:p>
            <a:r>
              <a:rPr lang="en-AU" dirty="0" smtClean="0"/>
              <a:t>Azure Project in Visual Studio</a:t>
            </a:r>
            <a:endParaRPr lang="en-AU" dirty="0"/>
          </a:p>
          <a:p>
            <a:r>
              <a:rPr lang="en-AU" dirty="0" smtClean="0"/>
              <a:t>Running in Compute Emulator</a:t>
            </a:r>
          </a:p>
          <a:p>
            <a:r>
              <a:rPr lang="en-AU" dirty="0" smtClean="0"/>
              <a:t>Deploy to the cloud</a:t>
            </a:r>
            <a:endParaRPr lang="en-AU" dirty="0"/>
          </a:p>
          <a:p>
            <a:pPr marL="0" indent="0">
              <a:buNone/>
            </a:pP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407005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Anatomy of the application : </a:t>
            </a:r>
            <a:r>
              <a:rPr lang="en-AU" dirty="0" smtClean="0"/>
              <a:t>After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00" y="1736303"/>
            <a:ext cx="8112323" cy="4391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308303" y="1494944"/>
            <a:ext cx="1524019" cy="1862048"/>
          </a:xfrm>
          <a:prstGeom prst="rect">
            <a:avLst/>
          </a:prstGeom>
          <a:noFill/>
        </p:spPr>
        <p:txBody>
          <a:bodyPr wrap="square" rtlCol="0">
            <a:spAutoFit/>
          </a:bodyPr>
          <a:lstStyle/>
          <a:p>
            <a:r>
              <a:rPr lang="en-AU" sz="11500" dirty="0" smtClean="0">
                <a:solidFill>
                  <a:schemeClr val="accent3"/>
                </a:solidFill>
                <a:sym typeface="Wingdings 2"/>
              </a:rPr>
              <a:t></a:t>
            </a:r>
            <a:endParaRPr lang="en-AU" sz="11500" dirty="0">
              <a:solidFill>
                <a:schemeClr val="accent3"/>
              </a:solidFill>
            </a:endParaRPr>
          </a:p>
        </p:txBody>
      </p:sp>
      <p:sp>
        <p:nvSpPr>
          <p:cNvPr id="6" name="TextBox 5"/>
          <p:cNvSpPr txBox="1"/>
          <p:nvPr/>
        </p:nvSpPr>
        <p:spPr>
          <a:xfrm>
            <a:off x="5868144" y="4653136"/>
            <a:ext cx="1524019" cy="1862048"/>
          </a:xfrm>
          <a:prstGeom prst="rect">
            <a:avLst/>
          </a:prstGeom>
          <a:noFill/>
        </p:spPr>
        <p:txBody>
          <a:bodyPr wrap="square" rtlCol="0">
            <a:spAutoFit/>
          </a:bodyPr>
          <a:lstStyle/>
          <a:p>
            <a:r>
              <a:rPr lang="en-AU" sz="11500" dirty="0" smtClean="0">
                <a:solidFill>
                  <a:schemeClr val="accent3"/>
                </a:solidFill>
                <a:sym typeface="Wingdings 2"/>
              </a:rPr>
              <a:t></a:t>
            </a:r>
            <a:endParaRPr lang="en-AU" sz="11500" dirty="0">
              <a:solidFill>
                <a:schemeClr val="accent3"/>
              </a:solidFill>
            </a:endParaRPr>
          </a:p>
        </p:txBody>
      </p:sp>
      <p:sp>
        <p:nvSpPr>
          <p:cNvPr id="8" name="TextBox 7"/>
          <p:cNvSpPr txBox="1"/>
          <p:nvPr/>
        </p:nvSpPr>
        <p:spPr>
          <a:xfrm>
            <a:off x="4283968" y="3001109"/>
            <a:ext cx="1524019" cy="1862048"/>
          </a:xfrm>
          <a:prstGeom prst="rect">
            <a:avLst/>
          </a:prstGeom>
          <a:noFill/>
        </p:spPr>
        <p:txBody>
          <a:bodyPr wrap="square" rtlCol="0">
            <a:spAutoFit/>
          </a:bodyPr>
          <a:lstStyle/>
          <a:p>
            <a:r>
              <a:rPr lang="en-AU" sz="11500" dirty="0" smtClean="0">
                <a:solidFill>
                  <a:schemeClr val="accent3"/>
                </a:solidFill>
                <a:sym typeface="Wingdings 2"/>
              </a:rPr>
              <a:t></a:t>
            </a:r>
            <a:endParaRPr lang="en-AU" sz="11500" dirty="0">
              <a:solidFill>
                <a:schemeClr val="accent3"/>
              </a:solidFill>
            </a:endParaRPr>
          </a:p>
        </p:txBody>
      </p:sp>
    </p:spTree>
    <p:extLst>
      <p:ext uri="{BB962C8B-B14F-4D97-AF65-F5344CB8AC3E}">
        <p14:creationId xmlns:p14="http://schemas.microsoft.com/office/powerpoint/2010/main" val="7405187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App in Compute Emulator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 Placeholder 4"/>
          <p:cNvSpPr>
            <a:spLocks noGrp="1"/>
          </p:cNvSpPr>
          <p:nvPr>
            <p:ph type="body" idx="1"/>
          </p:nvPr>
        </p:nvSpPr>
        <p:spPr/>
        <p:txBody>
          <a:bodyPr/>
          <a:lstStyle/>
          <a:p>
            <a:r>
              <a:rPr lang="en-AU" dirty="0" smtClean="0"/>
              <a:t>Demo</a:t>
            </a:r>
            <a:endParaRPr lang="en-AU" dirty="0"/>
          </a:p>
        </p:txBody>
      </p:sp>
    </p:spTree>
    <p:extLst>
      <p:ext uri="{BB962C8B-B14F-4D97-AF65-F5344CB8AC3E}">
        <p14:creationId xmlns:p14="http://schemas.microsoft.com/office/powerpoint/2010/main" val="40910110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Authentication using </a:t>
            </a:r>
            <a:r>
              <a:rPr lang="en-AU" dirty="0" err="1" smtClean="0"/>
              <a:t>GooGle</a:t>
            </a:r>
            <a:r>
              <a:rPr lang="en-AU" dirty="0" smtClean="0"/>
              <a:t>, WINDOWS LIVE ID</a:t>
            </a:r>
            <a:endParaRPr lang="en-AU" dirty="0"/>
          </a:p>
        </p:txBody>
      </p:sp>
      <p:sp>
        <p:nvSpPr>
          <p:cNvPr id="3" name="Text Placeholder 2"/>
          <p:cNvSpPr>
            <a:spLocks noGrp="1"/>
          </p:cNvSpPr>
          <p:nvPr>
            <p:ph type="body" idx="1"/>
          </p:nvPr>
        </p:nvSpPr>
        <p:spPr/>
        <p:txBody>
          <a:bodyPr/>
          <a:lstStyle/>
          <a:p>
            <a:r>
              <a:rPr lang="en-AU" dirty="0" smtClean="0"/>
              <a:t>Walkthrough</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666831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Outsourcing your authentication</a:t>
            </a:r>
            <a:endParaRPr lang="en-AU" dirty="0"/>
          </a:p>
        </p:txBody>
      </p:sp>
      <p:sp>
        <p:nvSpPr>
          <p:cNvPr id="3" name="Content Placeholder 2"/>
          <p:cNvSpPr>
            <a:spLocks noGrp="1"/>
          </p:cNvSpPr>
          <p:nvPr>
            <p:ph idx="1"/>
          </p:nvPr>
        </p:nvSpPr>
        <p:spPr/>
        <p:txBody>
          <a:bodyPr/>
          <a:lstStyle/>
          <a:p>
            <a:r>
              <a:rPr lang="en-AU" dirty="0" smtClean="0"/>
              <a:t>Set up Identity Providers, Relying party and settings via Management portal</a:t>
            </a:r>
          </a:p>
          <a:p>
            <a:r>
              <a:rPr lang="en-AU" dirty="0" smtClean="0"/>
              <a:t>Hook up app to use ACS</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245939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Anatomy of the application : </a:t>
            </a:r>
            <a:r>
              <a:rPr lang="en-AU" dirty="0" smtClean="0"/>
              <a:t>After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00" y="1736303"/>
            <a:ext cx="8112323" cy="4391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7308303" y="1494944"/>
            <a:ext cx="1524019" cy="1862048"/>
          </a:xfrm>
          <a:prstGeom prst="rect">
            <a:avLst/>
          </a:prstGeom>
          <a:noFill/>
        </p:spPr>
        <p:txBody>
          <a:bodyPr wrap="square" rtlCol="0">
            <a:spAutoFit/>
          </a:bodyPr>
          <a:lstStyle/>
          <a:p>
            <a:r>
              <a:rPr lang="en-AU" sz="11500" dirty="0" smtClean="0">
                <a:solidFill>
                  <a:schemeClr val="accent3"/>
                </a:solidFill>
                <a:sym typeface="Wingdings 2"/>
              </a:rPr>
              <a:t></a:t>
            </a:r>
            <a:endParaRPr lang="en-AU" sz="11500" dirty="0">
              <a:solidFill>
                <a:schemeClr val="accent3"/>
              </a:solidFill>
            </a:endParaRPr>
          </a:p>
        </p:txBody>
      </p:sp>
      <p:sp>
        <p:nvSpPr>
          <p:cNvPr id="6" name="TextBox 5"/>
          <p:cNvSpPr txBox="1"/>
          <p:nvPr/>
        </p:nvSpPr>
        <p:spPr>
          <a:xfrm>
            <a:off x="5868144" y="4653136"/>
            <a:ext cx="1524019" cy="1862048"/>
          </a:xfrm>
          <a:prstGeom prst="rect">
            <a:avLst/>
          </a:prstGeom>
          <a:noFill/>
        </p:spPr>
        <p:txBody>
          <a:bodyPr wrap="square" rtlCol="0">
            <a:spAutoFit/>
          </a:bodyPr>
          <a:lstStyle/>
          <a:p>
            <a:r>
              <a:rPr lang="en-AU" sz="11500" dirty="0" smtClean="0">
                <a:solidFill>
                  <a:schemeClr val="accent3"/>
                </a:solidFill>
                <a:sym typeface="Wingdings 2"/>
              </a:rPr>
              <a:t></a:t>
            </a:r>
            <a:endParaRPr lang="en-AU" sz="11500" dirty="0">
              <a:solidFill>
                <a:schemeClr val="accent3"/>
              </a:solidFill>
            </a:endParaRPr>
          </a:p>
        </p:txBody>
      </p:sp>
      <p:sp>
        <p:nvSpPr>
          <p:cNvPr id="8" name="TextBox 7"/>
          <p:cNvSpPr txBox="1"/>
          <p:nvPr/>
        </p:nvSpPr>
        <p:spPr>
          <a:xfrm>
            <a:off x="4283968" y="3001109"/>
            <a:ext cx="1524019" cy="1862048"/>
          </a:xfrm>
          <a:prstGeom prst="rect">
            <a:avLst/>
          </a:prstGeom>
          <a:noFill/>
        </p:spPr>
        <p:txBody>
          <a:bodyPr wrap="square" rtlCol="0">
            <a:spAutoFit/>
          </a:bodyPr>
          <a:lstStyle/>
          <a:p>
            <a:r>
              <a:rPr lang="en-AU" sz="11500" dirty="0" smtClean="0">
                <a:solidFill>
                  <a:schemeClr val="accent3"/>
                </a:solidFill>
                <a:sym typeface="Wingdings 2"/>
              </a:rPr>
              <a:t></a:t>
            </a:r>
            <a:endParaRPr lang="en-AU" sz="11500" dirty="0">
              <a:solidFill>
                <a:schemeClr val="accent3"/>
              </a:solidFill>
            </a:endParaRPr>
          </a:p>
        </p:txBody>
      </p:sp>
      <p:sp>
        <p:nvSpPr>
          <p:cNvPr id="9" name="TextBox 8"/>
          <p:cNvSpPr txBox="1"/>
          <p:nvPr/>
        </p:nvSpPr>
        <p:spPr>
          <a:xfrm>
            <a:off x="4067944" y="1412776"/>
            <a:ext cx="1524019" cy="1862048"/>
          </a:xfrm>
          <a:prstGeom prst="rect">
            <a:avLst/>
          </a:prstGeom>
          <a:noFill/>
        </p:spPr>
        <p:txBody>
          <a:bodyPr wrap="square" rtlCol="0">
            <a:spAutoFit/>
          </a:bodyPr>
          <a:lstStyle/>
          <a:p>
            <a:r>
              <a:rPr lang="en-AU" sz="11500" dirty="0" smtClean="0">
                <a:solidFill>
                  <a:schemeClr val="accent3"/>
                </a:solidFill>
                <a:sym typeface="Wingdings 2"/>
              </a:rPr>
              <a:t></a:t>
            </a:r>
            <a:endParaRPr lang="en-AU" sz="11500" dirty="0">
              <a:solidFill>
                <a:schemeClr val="accent3"/>
              </a:solidFill>
            </a:endParaRPr>
          </a:p>
        </p:txBody>
      </p:sp>
    </p:spTree>
    <p:extLst>
      <p:ext uri="{BB962C8B-B14F-4D97-AF65-F5344CB8AC3E}">
        <p14:creationId xmlns:p14="http://schemas.microsoft.com/office/powerpoint/2010/main" val="28531460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sz="3600" dirty="0" smtClean="0">
                <a:solidFill>
                  <a:schemeClr val="accent2"/>
                </a:solidFill>
              </a:rPr>
              <a:t>What are we </a:t>
            </a:r>
            <a:r>
              <a:rPr lang="en-AU" sz="3600" dirty="0" err="1" smtClean="0">
                <a:solidFill>
                  <a:schemeClr val="accent2"/>
                </a:solidFill>
              </a:rPr>
              <a:t>gonna</a:t>
            </a:r>
            <a:r>
              <a:rPr lang="en-AU" sz="3600" dirty="0" smtClean="0">
                <a:solidFill>
                  <a:schemeClr val="accent2"/>
                </a:solidFill>
              </a:rPr>
              <a:t> cover?</a:t>
            </a:r>
            <a:endParaRPr lang="en-US"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Getting started with Azure</a:t>
            </a:r>
          </a:p>
          <a:p>
            <a:r>
              <a:rPr lang="en-US" dirty="0" smtClean="0"/>
              <a:t>Moving your DB to SQL Azure</a:t>
            </a:r>
          </a:p>
          <a:p>
            <a:r>
              <a:rPr lang="en-US" dirty="0" smtClean="0"/>
              <a:t>Moving your Web App to Windows Azure</a:t>
            </a:r>
          </a:p>
          <a:p>
            <a:r>
              <a:rPr lang="en-US" dirty="0" smtClean="0"/>
              <a:t>Some extras</a:t>
            </a:r>
          </a:p>
          <a:p>
            <a:pPr lvl="1"/>
            <a:r>
              <a:rPr lang="en-US" dirty="0" smtClean="0"/>
              <a:t>Using blobs</a:t>
            </a:r>
          </a:p>
          <a:p>
            <a:pPr lvl="1"/>
            <a:r>
              <a:rPr lang="en-US" dirty="0" smtClean="0"/>
              <a:t>Hooking up Google, Windows Live ID</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App in Compute Emulator with Live ID/</a:t>
            </a:r>
            <a:r>
              <a:rPr lang="en-AU" dirty="0" err="1" smtClean="0"/>
              <a:t>GooGLE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ext Placeholder 4"/>
          <p:cNvSpPr>
            <a:spLocks noGrp="1"/>
          </p:cNvSpPr>
          <p:nvPr>
            <p:ph type="body" idx="1"/>
          </p:nvPr>
        </p:nvSpPr>
        <p:spPr/>
        <p:txBody>
          <a:bodyPr/>
          <a:lstStyle/>
          <a:p>
            <a:r>
              <a:rPr lang="en-AU" dirty="0" smtClean="0"/>
              <a:t>Demo</a:t>
            </a:r>
            <a:endParaRPr lang="en-AU" dirty="0"/>
          </a:p>
        </p:txBody>
      </p:sp>
    </p:spTree>
    <p:extLst>
      <p:ext uri="{BB962C8B-B14F-4D97-AF65-F5344CB8AC3E}">
        <p14:creationId xmlns:p14="http://schemas.microsoft.com/office/powerpoint/2010/main" val="39089858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a:t>
            </a:r>
            <a:br>
              <a:rPr lang="en-US" dirty="0" smtClean="0"/>
            </a:br>
            <a:r>
              <a:rPr lang="en-AU" sz="3600" dirty="0" smtClean="0">
                <a:solidFill>
                  <a:schemeClr val="accent2"/>
                </a:solidFill>
              </a:rPr>
              <a:t>What we covered</a:t>
            </a:r>
            <a:endParaRPr lang="en-US"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Brief intro to Azure</a:t>
            </a:r>
          </a:p>
          <a:p>
            <a:r>
              <a:rPr lang="en-US" dirty="0" smtClean="0"/>
              <a:t>Migrating to SQL Azure database</a:t>
            </a:r>
          </a:p>
          <a:p>
            <a:r>
              <a:rPr lang="en-US" dirty="0" smtClean="0"/>
              <a:t>Using the </a:t>
            </a:r>
            <a:r>
              <a:rPr lang="en-US" dirty="0" err="1" smtClean="0"/>
              <a:t>WebRole</a:t>
            </a:r>
            <a:endParaRPr lang="en-US" dirty="0" smtClean="0"/>
          </a:p>
          <a:p>
            <a:r>
              <a:rPr lang="en-US" dirty="0" smtClean="0"/>
              <a:t>Hooking up Google/Live ID</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164477974"/>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Interested in more?</a:t>
            </a:r>
            <a:endParaRPr lang="en-AU" dirty="0"/>
          </a:p>
        </p:txBody>
      </p:sp>
      <p:sp>
        <p:nvSpPr>
          <p:cNvPr id="3" name="Content Placeholder 2"/>
          <p:cNvSpPr>
            <a:spLocks noGrp="1"/>
          </p:cNvSpPr>
          <p:nvPr>
            <p:ph idx="1"/>
          </p:nvPr>
        </p:nvSpPr>
        <p:spPr/>
        <p:txBody>
          <a:bodyPr/>
          <a:lstStyle/>
          <a:p>
            <a:r>
              <a:rPr lang="en-AU" dirty="0" smtClean="0"/>
              <a:t>Slides, steps and code available in blog:</a:t>
            </a:r>
          </a:p>
          <a:p>
            <a:pPr lvl="1"/>
            <a:r>
              <a:rPr lang="en-AU" dirty="0" smtClean="0">
                <a:hlinkClick r:id="rId2"/>
              </a:rPr>
              <a:t>http://scrumofone.blogspot.com</a:t>
            </a:r>
            <a:endParaRPr lang="en-AU" dirty="0" smtClean="0"/>
          </a:p>
          <a:p>
            <a:pPr lvl="1"/>
            <a:r>
              <a:rPr lang="en-AU" dirty="0" smtClean="0">
                <a:hlinkClick r:id="rId3"/>
              </a:rPr>
              <a:t>http://blogesh.wordpress.com</a:t>
            </a:r>
            <a:r>
              <a:rPr lang="en-AU" dirty="0" smtClean="0"/>
              <a:t> </a:t>
            </a:r>
          </a:p>
          <a:p>
            <a:r>
              <a:rPr lang="en-AU" dirty="0" smtClean="0"/>
              <a:t>Follow us on twitter</a:t>
            </a:r>
          </a:p>
          <a:p>
            <a:pPr lvl="1"/>
            <a:r>
              <a:rPr lang="en-AU" dirty="0" smtClean="0"/>
              <a:t>@</a:t>
            </a:r>
            <a:r>
              <a:rPr lang="en-AU" dirty="0" err="1" smtClean="0"/>
              <a:t>JohnAzariah</a:t>
            </a:r>
            <a:endParaRPr lang="en-AU" dirty="0" smtClean="0"/>
          </a:p>
          <a:p>
            <a:pPr lvl="1"/>
            <a:r>
              <a:rPr lang="en-AU" dirty="0" smtClean="0"/>
              <a:t>@</a:t>
            </a:r>
            <a:r>
              <a:rPr lang="en-AU" dirty="0" err="1" smtClean="0"/>
              <a:t>MaheshKrishnan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718749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505570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663169969"/>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51801300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The Basics</a:t>
            </a:r>
            <a:endParaRPr lang="en-AU" dirty="0"/>
          </a:p>
        </p:txBody>
      </p:sp>
      <p:sp>
        <p:nvSpPr>
          <p:cNvPr id="3" name="Subtitle 2"/>
          <p:cNvSpPr>
            <a:spLocks noGrp="1"/>
          </p:cNvSpPr>
          <p:nvPr>
            <p:ph type="subTitle" idx="1"/>
          </p:nvPr>
        </p:nvSpPr>
        <p:spPr>
          <a:xfrm>
            <a:off x="683568" y="3356992"/>
            <a:ext cx="6400800" cy="1752600"/>
          </a:xfrm>
        </p:spPr>
        <p:txBody>
          <a:bodyPr/>
          <a:lstStyle/>
          <a:p>
            <a:pPr algn="l"/>
            <a:r>
              <a:rPr lang="en-AU" dirty="0" smtClean="0"/>
              <a:t>Getting started + some concepts</a:t>
            </a:r>
            <a:endParaRPr lang="en-AU" dirty="0"/>
          </a:p>
        </p:txBody>
      </p:sp>
    </p:spTree>
    <p:extLst>
      <p:ext uri="{BB962C8B-B14F-4D97-AF65-F5344CB8AC3E}">
        <p14:creationId xmlns:p14="http://schemas.microsoft.com/office/powerpoint/2010/main" val="13673232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Azure in a slide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1" name="Picture 4" descr="D:\DVD_ART36\Artwork_Imagery\Icons - Illustrations\_ SEVEN STYLE\world globe ma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1398" y="1896822"/>
            <a:ext cx="1503470" cy="1503471"/>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5" descr="D:\DVD_ART36\Artwork_Imagery\Icons - Illustrations\_ WINDOWS SERVER ICONS\Misc\box arrow 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5387" y="2554580"/>
            <a:ext cx="918550" cy="832999"/>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962147" y="1845310"/>
            <a:ext cx="1503470" cy="1503471"/>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5" descr="D:\DVD_ART36\Artwork_Imagery\Icons - Illustrations\_ WINDOWS SERVER ICONS\Misc\box arrow blu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2503070"/>
            <a:ext cx="918550" cy="832999"/>
          </a:xfrm>
          <a:prstGeom prst="rect">
            <a:avLst/>
          </a:prstGeom>
          <a:noFill/>
          <a:extLst>
            <a:ext uri="{909E8E84-426E-40DD-AFC4-6F175D3DCCD1}">
              <a14:hiddenFill xmlns:a14="http://schemas.microsoft.com/office/drawing/2010/main">
                <a:solidFill>
                  <a:srgbClr val="FFFFFF"/>
                </a:solidFill>
              </a14:hiddenFill>
            </a:ext>
          </a:extLst>
        </p:spPr>
      </p:pic>
      <p:sp>
        <p:nvSpPr>
          <p:cNvPr id="55" name="TextBox 54"/>
          <p:cNvSpPr txBox="1"/>
          <p:nvPr/>
        </p:nvSpPr>
        <p:spPr>
          <a:xfrm>
            <a:off x="2267744" y="1607285"/>
            <a:ext cx="1205116" cy="369332"/>
          </a:xfrm>
          <a:prstGeom prst="rect">
            <a:avLst/>
          </a:prstGeom>
          <a:noFill/>
        </p:spPr>
        <p:txBody>
          <a:bodyPr wrap="square" rtlCol="0">
            <a:spAutoFit/>
          </a:bodyPr>
          <a:lstStyle/>
          <a:p>
            <a:r>
              <a:rPr lang="en-AU" dirty="0" smtClean="0"/>
              <a:t>Web Role</a:t>
            </a:r>
            <a:endParaRPr lang="en-AU" dirty="0"/>
          </a:p>
        </p:txBody>
      </p:sp>
      <p:sp>
        <p:nvSpPr>
          <p:cNvPr id="56" name="TextBox 55"/>
          <p:cNvSpPr txBox="1"/>
          <p:nvPr/>
        </p:nvSpPr>
        <p:spPr>
          <a:xfrm>
            <a:off x="5364088" y="1589544"/>
            <a:ext cx="1584176" cy="369332"/>
          </a:xfrm>
          <a:prstGeom prst="rect">
            <a:avLst/>
          </a:prstGeom>
          <a:noFill/>
        </p:spPr>
        <p:txBody>
          <a:bodyPr wrap="square" rtlCol="0">
            <a:spAutoFit/>
          </a:bodyPr>
          <a:lstStyle/>
          <a:p>
            <a:r>
              <a:rPr lang="en-AU" dirty="0" smtClean="0"/>
              <a:t>Worker Role</a:t>
            </a:r>
            <a:endParaRPr lang="en-AU" dirty="0"/>
          </a:p>
        </p:txBody>
      </p:sp>
      <p:pic>
        <p:nvPicPr>
          <p:cNvPr id="60" name="Picture 4" descr="\\eventsql\dvd\Online_ART\DVD_ART36\Artwork_Imagery\Icons - Illustrations\_ REAL VISTA STYLE\batch database grou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94386" y="4023440"/>
            <a:ext cx="1847088" cy="1847088"/>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3" descr="D:\DVD_ART36\Artwork_Imagery\Icons - Illustrations\_ REAL VISTA STYLE\mail envelop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161084" y="5349682"/>
            <a:ext cx="515287" cy="515287"/>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4" descr="D:\DVD_ART36\Artwork_Imagery\Icons - Illustrations\_ VISTA STYLE\gallery photos.png"/>
          <p:cNvPicPr>
            <a:picLocks noChangeAspect="1" noChangeArrowheads="1"/>
          </p:cNvPicPr>
          <p:nvPr/>
        </p:nvPicPr>
        <p:blipFill>
          <a:blip r:embed="rId8" cstate="print">
            <a:extLst>
              <a:ext uri="{BEBA8EAE-BF5A-486C-A8C5-ECC9F3942E4B}">
                <a14:imgProps xmlns:a14="http://schemas.microsoft.com/office/drawing/2010/main">
                  <a14:imgLayer r:embed="rId9">
                    <a14:imgEffect>
                      <a14:artisticCrisscrossEtching/>
                    </a14:imgEffect>
                  </a14:imgLayer>
                </a14:imgProps>
              </a:ext>
              <a:ext uri="{28A0092B-C50C-407E-A947-70E740481C1C}">
                <a14:useLocalDpi xmlns:a14="http://schemas.microsoft.com/office/drawing/2010/main" val="0"/>
              </a:ext>
            </a:extLst>
          </a:blip>
          <a:srcRect/>
          <a:stretch>
            <a:fillRect/>
          </a:stretch>
        </p:blipFill>
        <p:spPr bwMode="auto">
          <a:xfrm>
            <a:off x="6666632" y="5330892"/>
            <a:ext cx="515173" cy="515173"/>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5" descr="D:\DVD_ART36\Artwork_Imagery\Icons - Illustrations\_ WINDOWS SERVER ICONS\Data\Table with Data Blue spreadsheet document.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993093" y="5665349"/>
            <a:ext cx="482982" cy="399239"/>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41006" y="4196000"/>
            <a:ext cx="2382854" cy="20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TextBox 64"/>
          <p:cNvSpPr txBox="1"/>
          <p:nvPr/>
        </p:nvSpPr>
        <p:spPr>
          <a:xfrm>
            <a:off x="2339752" y="3789526"/>
            <a:ext cx="1205116" cy="369332"/>
          </a:xfrm>
          <a:prstGeom prst="rect">
            <a:avLst/>
          </a:prstGeom>
          <a:noFill/>
        </p:spPr>
        <p:txBody>
          <a:bodyPr wrap="square" rtlCol="0">
            <a:spAutoFit/>
          </a:bodyPr>
          <a:lstStyle/>
          <a:p>
            <a:r>
              <a:rPr lang="en-AU" dirty="0" smtClean="0"/>
              <a:t>SQL Azure</a:t>
            </a:r>
            <a:endParaRPr lang="en-AU" dirty="0"/>
          </a:p>
        </p:txBody>
      </p:sp>
      <p:sp>
        <p:nvSpPr>
          <p:cNvPr id="66" name="TextBox 65"/>
          <p:cNvSpPr txBox="1"/>
          <p:nvPr/>
        </p:nvSpPr>
        <p:spPr>
          <a:xfrm>
            <a:off x="5292080" y="3780234"/>
            <a:ext cx="1666434" cy="369332"/>
          </a:xfrm>
          <a:prstGeom prst="rect">
            <a:avLst/>
          </a:prstGeom>
          <a:noFill/>
        </p:spPr>
        <p:txBody>
          <a:bodyPr wrap="square" rtlCol="0">
            <a:spAutoFit/>
          </a:bodyPr>
          <a:lstStyle/>
          <a:p>
            <a:r>
              <a:rPr lang="en-AU" dirty="0" smtClean="0"/>
              <a:t>Azure Storage</a:t>
            </a:r>
            <a:endParaRPr lang="en-AU" dirty="0"/>
          </a:p>
        </p:txBody>
      </p:sp>
    </p:spTree>
    <p:extLst>
      <p:ext uri="{BB962C8B-B14F-4D97-AF65-F5344CB8AC3E}">
        <p14:creationId xmlns:p14="http://schemas.microsoft.com/office/powerpoint/2010/main" val="2348068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There is more to Azure</a:t>
            </a:r>
            <a:endParaRPr lang="en-AU" dirty="0"/>
          </a:p>
        </p:txBody>
      </p:sp>
      <p:sp>
        <p:nvSpPr>
          <p:cNvPr id="3" name="Content Placeholder 2"/>
          <p:cNvSpPr>
            <a:spLocks noGrp="1"/>
          </p:cNvSpPr>
          <p:nvPr>
            <p:ph idx="1"/>
          </p:nvPr>
        </p:nvSpPr>
        <p:spPr/>
        <p:txBody>
          <a:bodyPr/>
          <a:lstStyle/>
          <a:p>
            <a:r>
              <a:rPr lang="en-AU" dirty="0" smtClean="0"/>
              <a:t>Access Control</a:t>
            </a:r>
          </a:p>
          <a:p>
            <a:r>
              <a:rPr lang="en-AU" dirty="0" err="1" smtClean="0"/>
              <a:t>AppFabric</a:t>
            </a:r>
            <a:r>
              <a:rPr lang="en-AU" dirty="0" smtClean="0"/>
              <a:t> Caching</a:t>
            </a:r>
          </a:p>
          <a:p>
            <a:r>
              <a:rPr lang="en-AU" dirty="0" smtClean="0"/>
              <a:t>Service Bus</a:t>
            </a:r>
          </a:p>
          <a:p>
            <a:r>
              <a:rPr lang="en-AU" dirty="0" smtClean="0"/>
              <a:t>Virtual Network</a:t>
            </a:r>
          </a:p>
          <a:p>
            <a:r>
              <a:rPr lang="en-AU" dirty="0" smtClean="0"/>
              <a:t>CDNs</a:t>
            </a:r>
          </a:p>
          <a:p>
            <a:r>
              <a:rPr lang="en-AU" dirty="0" smtClean="0"/>
              <a: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661331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Existing APP</a:t>
            </a:r>
            <a:endParaRPr lang="en-AU" dirty="0"/>
          </a:p>
        </p:txBody>
      </p:sp>
      <p:sp>
        <p:nvSpPr>
          <p:cNvPr id="3" name="Text Placeholder 2"/>
          <p:cNvSpPr>
            <a:spLocks noGrp="1"/>
          </p:cNvSpPr>
          <p:nvPr>
            <p:ph type="body" idx="1"/>
          </p:nvPr>
        </p:nvSpPr>
        <p:spPr/>
        <p:txBody>
          <a:bodyPr/>
          <a:lstStyle/>
          <a:p>
            <a:r>
              <a:rPr lang="en-AU" dirty="0" smtClean="0"/>
              <a:t>Demo Time</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788516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contrived application…</a:t>
            </a:r>
            <a:endParaRPr lang="en-AU" dirty="0"/>
          </a:p>
        </p:txBody>
      </p:sp>
      <p:sp>
        <p:nvSpPr>
          <p:cNvPr id="3" name="Content Placeholder 2"/>
          <p:cNvSpPr>
            <a:spLocks noGrp="1"/>
          </p:cNvSpPr>
          <p:nvPr>
            <p:ph idx="1"/>
          </p:nvPr>
        </p:nvSpPr>
        <p:spPr>
          <a:xfrm>
            <a:off x="889247" y="1902759"/>
            <a:ext cx="7429661" cy="4213313"/>
          </a:xfrm>
        </p:spPr>
        <p:txBody>
          <a:bodyPr/>
          <a:lstStyle/>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8914" name="Picture 2" descr="C:\Users\Mahesh\Dropbox\SharPix\Blog\Step 0\sharpix.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906742"/>
            <a:ext cx="7416824" cy="43305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29854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Anatomy of the application : Before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399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00" y="1800000"/>
            <a:ext cx="8224282" cy="43097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0689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11057</TotalTime>
  <Words>1295</Words>
  <Application>Microsoft Office PowerPoint</Application>
  <PresentationFormat>On-screen Show (4:3)</PresentationFormat>
  <Paragraphs>192</Paragraphs>
  <Slides>35</Slides>
  <Notes>13</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Office Theme</vt:lpstr>
      <vt:lpstr>1_Office Theme</vt:lpstr>
      <vt:lpstr>PowerPoint Presentation</vt:lpstr>
      <vt:lpstr>Migrating your applications to Azure</vt:lpstr>
      <vt:lpstr>Agenda What are we gonna cover?</vt:lpstr>
      <vt:lpstr>The Basics</vt:lpstr>
      <vt:lpstr>Azure in a slide</vt:lpstr>
      <vt:lpstr>There is more to Azure</vt:lpstr>
      <vt:lpstr>The Existing APP</vt:lpstr>
      <vt:lpstr>A contrived application…</vt:lpstr>
      <vt:lpstr>Anatomy of the application : Before</vt:lpstr>
      <vt:lpstr>Anatomy of the application : After</vt:lpstr>
      <vt:lpstr>RUNNING EXISTING APP</vt:lpstr>
      <vt:lpstr>MOVE STORAGE TO AZURE</vt:lpstr>
      <vt:lpstr>Create Azure Subscriptions</vt:lpstr>
      <vt:lpstr>Migrate the Database</vt:lpstr>
      <vt:lpstr>Connect to the Cloud Database</vt:lpstr>
      <vt:lpstr>Anatomy of the application : After</vt:lpstr>
      <vt:lpstr>LOCAL APP REMOTE DATA</vt:lpstr>
      <vt:lpstr>Moving Files to Blobs</vt:lpstr>
      <vt:lpstr>Session State in the cloud</vt:lpstr>
      <vt:lpstr>Anatomy of the application : After</vt:lpstr>
      <vt:lpstr>LOCAL APP REMOTE EVERYTHING ELSE</vt:lpstr>
      <vt:lpstr>MOVE Web App TO Windows AZURE</vt:lpstr>
      <vt:lpstr>All work done in local PC</vt:lpstr>
      <vt:lpstr>Move the Application to Azure</vt:lpstr>
      <vt:lpstr>Anatomy of the application : After</vt:lpstr>
      <vt:lpstr>App in Compute Emulator</vt:lpstr>
      <vt:lpstr>Authentication using GooGle, WINDOWS LIVE ID</vt:lpstr>
      <vt:lpstr>Outsourcing your authentication</vt:lpstr>
      <vt:lpstr>Anatomy of the application : After</vt:lpstr>
      <vt:lpstr>App in Compute Emulator with Live ID/GooGLE</vt:lpstr>
      <vt:lpstr>Summary What we covered</vt:lpstr>
      <vt:lpstr>Interested in more?</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325</cp:revision>
  <dcterms:created xsi:type="dcterms:W3CDTF">2011-04-01T05:55:34Z</dcterms:created>
  <dcterms:modified xsi:type="dcterms:W3CDTF">2011-09-01T05:18:01Z</dcterms:modified>
</cp:coreProperties>
</file>