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3" r:id="rId2"/>
  </p:sldMasterIdLst>
  <p:notesMasterIdLst>
    <p:notesMasterId r:id="rId30"/>
  </p:notesMasterIdLst>
  <p:sldIdLst>
    <p:sldId id="279" r:id="rId3"/>
    <p:sldId id="280" r:id="rId4"/>
    <p:sldId id="260" r:id="rId5"/>
    <p:sldId id="320" r:id="rId6"/>
    <p:sldId id="319" r:id="rId7"/>
    <p:sldId id="318" r:id="rId8"/>
    <p:sldId id="321" r:id="rId9"/>
    <p:sldId id="322" r:id="rId10"/>
    <p:sldId id="323" r:id="rId11"/>
    <p:sldId id="339" r:id="rId12"/>
    <p:sldId id="326" r:id="rId13"/>
    <p:sldId id="338" r:id="rId14"/>
    <p:sldId id="327" r:id="rId15"/>
    <p:sldId id="333" r:id="rId16"/>
    <p:sldId id="328" r:id="rId17"/>
    <p:sldId id="334" r:id="rId18"/>
    <p:sldId id="329" r:id="rId19"/>
    <p:sldId id="335" r:id="rId20"/>
    <p:sldId id="330" r:id="rId21"/>
    <p:sldId id="336" r:id="rId22"/>
    <p:sldId id="331" r:id="rId23"/>
    <p:sldId id="337" r:id="rId24"/>
    <p:sldId id="332" r:id="rId25"/>
    <p:sldId id="340" r:id="rId26"/>
    <p:sldId id="341" r:id="rId27"/>
    <p:sldId id="342" r:id="rId28"/>
    <p:sldId id="270"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3176E"/>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horzBarState="maximized">
    <p:restoredLeft sz="10293" autoAdjust="0"/>
    <p:restoredTop sz="92411" autoAdjust="0"/>
  </p:normalViewPr>
  <p:slideViewPr>
    <p:cSldViewPr>
      <p:cViewPr varScale="1">
        <p:scale>
          <a:sx n="85" d="100"/>
          <a:sy n="85" d="100"/>
        </p:scale>
        <p:origin x="-1018" y="-77"/>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11:16 AM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D42F1B8A-C818-49ED-965E-8151CE19C785}" type="datetime1">
              <a:rPr lang="en-US" smtClean="0"/>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7</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B6F453C9-B2C1-4CCC-8E9C-14E1303E6414}" type="datetime1">
              <a:rPr lang="en-US" smtClean="0"/>
              <a:t>9/2/2011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8</a:t>
            </a:fld>
            <a:endParaRPr lang="en-US" dirty="0"/>
          </a:p>
        </p:txBody>
      </p:sp>
      <p:sp>
        <p:nvSpPr>
          <p:cNvPr id="11" name="Header Placeholder 10"/>
          <p:cNvSpPr>
            <a:spLocks noGrp="1"/>
          </p:cNvSpPr>
          <p:nvPr>
            <p:ph type="hdr" sz="quarter" idx="13"/>
          </p:nvPr>
        </p:nvSpPr>
        <p:spPr/>
        <p:txBody>
          <a:bodyPr/>
          <a:lstStyle/>
          <a:p>
            <a:r>
              <a:rPr lang="en-US" smtClean="0"/>
              <a:t>TechEd 2011</a:t>
            </a:r>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11:16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19.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8.jpeg"/><Relationship Id="rId1" Type="http://schemas.openxmlformats.org/officeDocument/2006/relationships/slideMaster" Target="../slideMasters/slideMaster2.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1"/>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9"/>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2348882"/>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87190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124237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42076111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Tree>
    <p:extLst>
      <p:ext uri="{BB962C8B-B14F-4D97-AF65-F5344CB8AC3E}">
        <p14:creationId xmlns:p14="http://schemas.microsoft.com/office/powerpoint/2010/main" val="18720375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
        <p:nvSpPr>
          <p:cNvPr id="2" name="Title 1"/>
          <p:cNvSpPr>
            <a:spLocks noGrp="1"/>
          </p:cNvSpPr>
          <p:nvPr>
            <p:ph type="title" hasCustomPrompt="1"/>
          </p:nvPr>
        </p:nvSpPr>
        <p:spPr>
          <a:xfrm>
            <a:off x="722313" y="4406901"/>
            <a:ext cx="7772400" cy="1362075"/>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787400"/>
            <a:ext cx="2447922" cy="1327688"/>
          </a:xfrm>
          <a:prstGeom prst="rect">
            <a:avLst/>
          </a:prstGeom>
        </p:spPr>
      </p:pic>
    </p:spTree>
    <p:extLst>
      <p:ext uri="{BB962C8B-B14F-4D97-AF65-F5344CB8AC3E}">
        <p14:creationId xmlns:p14="http://schemas.microsoft.com/office/powerpoint/2010/main" val="263882713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spTree>
    <p:extLst>
      <p:ext uri="{BB962C8B-B14F-4D97-AF65-F5344CB8AC3E}">
        <p14:creationId xmlns:p14="http://schemas.microsoft.com/office/powerpoint/2010/main" val="9625218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715517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600200"/>
            <a:ext cx="4114800" cy="41656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55606609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p>
            <a:fld id="{2721943D-A7F9-4474-AC48-B5E8E9B2DDB3}" type="slidenum">
              <a:rPr lang="en-AU" smtClean="0">
                <a:solidFill>
                  <a:srgbClr val="000000"/>
                </a:solidFill>
              </a:rPr>
              <a:pPr/>
              <a:t>‹#›</a:t>
            </a:fld>
            <a:endParaRPr lang="en-AU" dirty="0">
              <a:solidFill>
                <a:srgbClr val="000000"/>
              </a:solidFill>
            </a:endParaRPr>
          </a:p>
        </p:txBody>
      </p:sp>
    </p:spTree>
    <p:extLst>
      <p:ext uri="{BB962C8B-B14F-4D97-AF65-F5344CB8AC3E}">
        <p14:creationId xmlns:p14="http://schemas.microsoft.com/office/powerpoint/2010/main" val="300867402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230444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4"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3"/>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4"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28046822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9"/>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9"/>
            <a:ext cx="5486400" cy="8048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17064267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6858000"/>
          </a:xfrm>
          <a:prstGeom prst="rect">
            <a:avLst/>
          </a:prstGeom>
        </p:spPr>
      </p:pic>
      <p:pic>
        <p:nvPicPr>
          <p:cNvPr id="4" name="Picture 3" descr="Tech·Ed_LOGO.png"/>
          <p:cNvPicPr>
            <a:picLocks noChangeAspect="1"/>
          </p:cNvPicPr>
          <p:nvPr userDrawn="1"/>
        </p:nvPicPr>
        <p:blipFill>
          <a:blip r:embed="rId4"/>
          <a:stretch>
            <a:fillRect/>
          </a:stretch>
        </p:blipFill>
        <p:spPr>
          <a:xfrm>
            <a:off x="990602" y="1905000"/>
            <a:ext cx="4870445" cy="2641600"/>
          </a:xfrm>
          <a:prstGeom prst="rect">
            <a:avLst/>
          </a:prstGeom>
        </p:spPr>
      </p:pic>
    </p:spTree>
    <p:extLst>
      <p:ext uri="{BB962C8B-B14F-4D97-AF65-F5344CB8AC3E}">
        <p14:creationId xmlns:p14="http://schemas.microsoft.com/office/powerpoint/2010/main" val="6120423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3"/>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1"/>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3"/>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90"/>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image" Target="../media/image6.png"/><Relationship Id="rId2" Type="http://schemas.openxmlformats.org/officeDocument/2006/relationships/slideLayout" Target="../slideLayouts/slideLayout15.xml"/><Relationship Id="rId16" Type="http://schemas.microsoft.com/office/2007/relationships/hdphoto" Target="../media/hdphoto1.wdp"/><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image" Target="../media/image5.jpeg"/><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5">
            <a:extLst>
              <a:ext uri="{BEBA8EAE-BF5A-486C-A8C5-ECC9F3942E4B}">
                <a14:imgProps xmlns:a14="http://schemas.microsoft.com/office/drawing/2010/main">
                  <a14:imgLayer r:embed="rId16">
                    <a14:imgEffect>
                      <a14:colorTemperature colorTemp="7200"/>
                    </a14:imgEffect>
                    <a14:imgEffect>
                      <a14:saturation sat="200000"/>
                    </a14:imgEffect>
                  </a14:imgLayer>
                </a14:imgProps>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6356352"/>
            <a:ext cx="2895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solidFill>
                  <a:srgbClr val="FFFFFF"/>
                </a:solidFill>
              </a:rPr>
              <a:t>(</a:t>
            </a:r>
            <a:r>
              <a:rPr lang="en-AU" dirty="0" err="1" smtClean="0">
                <a:solidFill>
                  <a:srgbClr val="FFFFFF"/>
                </a:solidFill>
              </a:rPr>
              <a:t>c</a:t>
            </a:r>
            <a:r>
              <a:rPr lang="en-AU" dirty="0" smtClean="0">
                <a:solidFill>
                  <a:srgbClr val="FFFFFF"/>
                </a:solidFill>
              </a:rPr>
              <a:t>) 2011 Microsoft. All rights reserved.</a:t>
            </a:r>
            <a:endParaRPr lang="en-AU" dirty="0">
              <a:solidFill>
                <a:srgbClr val="FFFFFF"/>
              </a:solidFill>
            </a:endParaRPr>
          </a:p>
        </p:txBody>
      </p:sp>
      <p:pic>
        <p:nvPicPr>
          <p:cNvPr id="9" name="Picture 8" descr="Tech·Ed_LOGO.png"/>
          <p:cNvPicPr>
            <a:picLocks noChangeAspect="1"/>
          </p:cNvPicPr>
          <p:nvPr userDrawn="1"/>
        </p:nvPicPr>
        <p:blipFill>
          <a:blip r:embed="rId17"/>
          <a:stretch>
            <a:fillRect/>
          </a:stretch>
        </p:blipFill>
        <p:spPr>
          <a:xfrm>
            <a:off x="457203" y="6070601"/>
            <a:ext cx="990599" cy="537275"/>
          </a:xfrm>
          <a:prstGeom prst="rect">
            <a:avLst/>
          </a:prstGeom>
        </p:spPr>
      </p:pic>
    </p:spTree>
    <p:extLst>
      <p:ext uri="{BB962C8B-B14F-4D97-AF65-F5344CB8AC3E}">
        <p14:creationId xmlns:p14="http://schemas.microsoft.com/office/powerpoint/2010/main" val="751800142"/>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Image Capture</a:t>
            </a:r>
            <a:endParaRPr lang="en-AU" dirty="0"/>
          </a:p>
        </p:txBody>
      </p:sp>
      <p:sp>
        <p:nvSpPr>
          <p:cNvPr id="3" name="Content Placeholder 2"/>
          <p:cNvSpPr>
            <a:spLocks noGrp="1"/>
          </p:cNvSpPr>
          <p:nvPr>
            <p:ph type="body" idx="1"/>
          </p:nvPr>
        </p:nvSpPr>
        <p:spPr>
          <a:xfrm>
            <a:off x="722313" y="2276874"/>
            <a:ext cx="7772400" cy="2130028"/>
          </a:xfrm>
        </p:spPr>
        <p:txBody>
          <a:bodyPr>
            <a:normAutofit fontScale="77500" lnSpcReduction="20000"/>
          </a:bodyPr>
          <a:lstStyle/>
          <a:p>
            <a:pPr marL="0" indent="0">
              <a:buNone/>
            </a:pPr>
            <a:endParaRPr lang="en-AU" dirty="0" smtClean="0"/>
          </a:p>
          <a:p>
            <a:pPr lvl="0"/>
            <a:r>
              <a:rPr lang="en-AU" sz="9600" spc="-642" dirty="0">
                <a:ln w="11430"/>
                <a:solidFill>
                  <a:schemeClr val="bg1">
                    <a:alpha val="99000"/>
                  </a:schemeClr>
                </a:solidFill>
                <a:latin typeface="Arial"/>
              </a:rPr>
              <a:t>demo</a:t>
            </a:r>
          </a:p>
          <a:p>
            <a:pPr marL="0" indent="0">
              <a:buNone/>
            </a:pPr>
            <a:r>
              <a:rPr lang="en-AU" dirty="0" smtClean="0"/>
              <a:t>Camera Capture Task</a:t>
            </a:r>
          </a:p>
          <a:p>
            <a:pPr marL="0" indent="0">
              <a:buNone/>
            </a:pPr>
            <a:r>
              <a:rPr lang="en-AU" sz="2000" dirty="0" smtClean="0"/>
              <a:t>Launchers and Choosers</a:t>
            </a:r>
            <a:br>
              <a:rPr lang="en-AU" sz="2000" dirty="0" smtClean="0"/>
            </a:br>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8" name="Text Placeholder 3"/>
          <p:cNvSpPr txBox="1">
            <a:spLocks/>
          </p:cNvSpPr>
          <p:nvPr/>
        </p:nvSpPr>
        <p:spPr>
          <a:xfrm>
            <a:off x="5508104" y="4653137"/>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35217698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40" y="212271"/>
            <a:ext cx="8363938" cy="609399"/>
          </a:xfrm>
        </p:spPr>
        <p:txBody>
          <a:bodyPr>
            <a:normAutofit fontScale="90000"/>
          </a:bodyPr>
          <a:lstStyle/>
          <a:p>
            <a:r>
              <a:rPr lang="en-US" dirty="0" smtClean="0"/>
              <a:t>Architecture</a:t>
            </a:r>
            <a:endParaRPr lang="en-US" sz="2800" dirty="0"/>
          </a:p>
        </p:txBody>
      </p:sp>
      <p:sp>
        <p:nvSpPr>
          <p:cNvPr id="86" name="Cloud 85"/>
          <p:cNvSpPr/>
          <p:nvPr/>
        </p:nvSpPr>
        <p:spPr>
          <a:xfrm>
            <a:off x="611560" y="692697"/>
            <a:ext cx="7289654" cy="4280695"/>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cxnSp>
        <p:nvCxnSpPr>
          <p:cNvPr id="139" name="Curved Connector 138"/>
          <p:cNvCxnSpPr>
            <a:stCxn id="143" idx="0"/>
            <a:endCxn id="106" idx="4"/>
          </p:cNvCxnSpPr>
          <p:nvPr/>
        </p:nvCxnSpPr>
        <p:spPr>
          <a:xfrm rot="16200000" flipV="1">
            <a:off x="4260303" y="4982272"/>
            <a:ext cx="1224136" cy="709883"/>
          </a:xfrm>
          <a:prstGeom prst="curvedConnector3">
            <a:avLst>
              <a:gd name="adj1" fmla="val 5000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74" name="Curved Connector 173"/>
          <p:cNvCxnSpPr>
            <a:stCxn id="170" idx="0"/>
            <a:endCxn id="102" idx="4"/>
          </p:cNvCxnSpPr>
          <p:nvPr/>
        </p:nvCxnSpPr>
        <p:spPr>
          <a:xfrm rot="5400000" flipH="1" flipV="1">
            <a:off x="2967920" y="4650667"/>
            <a:ext cx="2045839" cy="119340"/>
          </a:xfrm>
          <a:prstGeom prst="curvedConnector3">
            <a:avLst>
              <a:gd name="adj1" fmla="val 5000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75" name="Curved Connector 174"/>
          <p:cNvCxnSpPr>
            <a:stCxn id="172" idx="0"/>
            <a:endCxn id="119" idx="4"/>
          </p:cNvCxnSpPr>
          <p:nvPr/>
        </p:nvCxnSpPr>
        <p:spPr>
          <a:xfrm rot="5400000" flipH="1" flipV="1">
            <a:off x="2551138" y="4521920"/>
            <a:ext cx="792088" cy="478459"/>
          </a:xfrm>
          <a:prstGeom prst="curvedConnector3">
            <a:avLst>
              <a:gd name="adj1" fmla="val 5000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075" name="Group 2074"/>
          <p:cNvGrpSpPr/>
          <p:nvPr/>
        </p:nvGrpSpPr>
        <p:grpSpPr>
          <a:xfrm>
            <a:off x="2356074" y="5157192"/>
            <a:ext cx="703758" cy="658368"/>
            <a:chOff x="1852776" y="5851220"/>
            <a:chExt cx="658111" cy="658368"/>
          </a:xfrm>
        </p:grpSpPr>
        <p:sp>
          <p:nvSpPr>
            <p:cNvPr id="172" name="Oval 171"/>
            <p:cNvSpPr/>
            <p:nvPr/>
          </p:nvSpPr>
          <p:spPr>
            <a:xfrm>
              <a:off x="1852776"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3" name="TextBox 172"/>
            <p:cNvSpPr txBox="1"/>
            <p:nvPr/>
          </p:nvSpPr>
          <p:spPr>
            <a:xfrm>
              <a:off x="1979761" y="6014205"/>
              <a:ext cx="404139"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spc="-30" dirty="0" smtClean="0">
                  <a:gradFill>
                    <a:gsLst>
                      <a:gs pos="70417">
                        <a:srgbClr val="4D4D4D"/>
                      </a:gs>
                      <a:gs pos="50000">
                        <a:srgbClr val="4D4D4D"/>
                      </a:gs>
                    </a:gsLst>
                    <a:lin ang="5400000" scaled="0"/>
                  </a:gradFill>
                </a:rPr>
                <a:t>Mobile</a:t>
              </a:r>
            </a:p>
            <a:p>
              <a:r>
                <a:rPr lang="en-US" spc="-30" dirty="0" smtClean="0">
                  <a:gradFill>
                    <a:gsLst>
                      <a:gs pos="70417">
                        <a:srgbClr val="4D4D4D"/>
                      </a:gs>
                      <a:gs pos="50000">
                        <a:srgbClr val="4D4D4D"/>
                      </a:gs>
                    </a:gsLst>
                    <a:lin ang="5400000" scaled="0"/>
                  </a:gradFill>
                </a:rPr>
                <a:t>Client</a:t>
              </a:r>
              <a:endParaRPr lang="en-US" spc="-30" dirty="0">
                <a:gradFill>
                  <a:gsLst>
                    <a:gs pos="70417">
                      <a:srgbClr val="4D4D4D"/>
                    </a:gs>
                    <a:gs pos="50000">
                      <a:srgbClr val="4D4D4D"/>
                    </a:gs>
                  </a:gsLst>
                  <a:lin ang="5400000" scaled="0"/>
                </a:gradFill>
              </a:endParaRPr>
            </a:p>
          </p:txBody>
        </p:sp>
      </p:grpSp>
      <p:grpSp>
        <p:nvGrpSpPr>
          <p:cNvPr id="101" name="Group 100"/>
          <p:cNvGrpSpPr/>
          <p:nvPr/>
        </p:nvGrpSpPr>
        <p:grpSpPr>
          <a:xfrm>
            <a:off x="3673033" y="2924944"/>
            <a:ext cx="754953" cy="762475"/>
            <a:chOff x="1739345" y="3048928"/>
            <a:chExt cx="658111" cy="658368"/>
          </a:xfrm>
        </p:grpSpPr>
        <p:sp>
          <p:nvSpPr>
            <p:cNvPr id="102" name="Oval 101"/>
            <p:cNvSpPr/>
            <p:nvPr/>
          </p:nvSpPr>
          <p:spPr>
            <a:xfrm>
              <a:off x="1739345" y="3048928"/>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03" name="TextBox 102"/>
            <p:cNvSpPr txBox="1"/>
            <p:nvPr/>
          </p:nvSpPr>
          <p:spPr>
            <a:xfrm>
              <a:off x="1858152" y="3234603"/>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grpSp>
        <p:nvGrpSpPr>
          <p:cNvPr id="104" name="Group 103"/>
          <p:cNvGrpSpPr/>
          <p:nvPr/>
        </p:nvGrpSpPr>
        <p:grpSpPr>
          <a:xfrm>
            <a:off x="4139954" y="3962669"/>
            <a:ext cx="754953" cy="762475"/>
            <a:chOff x="1739346" y="3048928"/>
            <a:chExt cx="658111" cy="658368"/>
          </a:xfrm>
        </p:grpSpPr>
        <p:sp>
          <p:nvSpPr>
            <p:cNvPr id="106" name="Oval 105"/>
            <p:cNvSpPr/>
            <p:nvPr/>
          </p:nvSpPr>
          <p:spPr>
            <a:xfrm>
              <a:off x="1739346" y="3048928"/>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07" name="TextBox 106"/>
            <p:cNvSpPr txBox="1"/>
            <p:nvPr/>
          </p:nvSpPr>
          <p:spPr>
            <a:xfrm>
              <a:off x="1858152" y="3234603"/>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cxnSp>
        <p:nvCxnSpPr>
          <p:cNvPr id="191" name="Curved Connector 190"/>
          <p:cNvCxnSpPr>
            <a:stCxn id="197" idx="2"/>
            <a:endCxn id="170" idx="3"/>
          </p:cNvCxnSpPr>
          <p:nvPr/>
        </p:nvCxnSpPr>
        <p:spPr>
          <a:xfrm rot="16200000" flipH="1">
            <a:off x="1418492" y="4031996"/>
            <a:ext cx="2460187" cy="2066234"/>
          </a:xfrm>
          <a:prstGeom prst="curvedConnector3">
            <a:avLst>
              <a:gd name="adj1" fmla="val 113211"/>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2" name="Curved Connector 191"/>
          <p:cNvCxnSpPr>
            <a:stCxn id="197" idx="2"/>
            <a:endCxn id="143" idx="3"/>
          </p:cNvCxnSpPr>
          <p:nvPr/>
        </p:nvCxnSpPr>
        <p:spPr>
          <a:xfrm rot="16200000" flipH="1">
            <a:off x="1958552" y="3491938"/>
            <a:ext cx="2676211" cy="3362378"/>
          </a:xfrm>
          <a:prstGeom prst="curvedConnector3">
            <a:avLst>
              <a:gd name="adj1" fmla="val 107874"/>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3" name="Curved Connector 192"/>
          <p:cNvCxnSpPr>
            <a:stCxn id="197" idx="2"/>
            <a:endCxn id="172" idx="3"/>
          </p:cNvCxnSpPr>
          <p:nvPr/>
        </p:nvCxnSpPr>
        <p:spPr>
          <a:xfrm rot="16200000" flipH="1">
            <a:off x="1095242" y="4355248"/>
            <a:ext cx="1884123" cy="843670"/>
          </a:xfrm>
          <a:prstGeom prst="curvedConnector3">
            <a:avLst>
              <a:gd name="adj1" fmla="val 11725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56" name="Group 55"/>
          <p:cNvGrpSpPr/>
          <p:nvPr/>
        </p:nvGrpSpPr>
        <p:grpSpPr>
          <a:xfrm>
            <a:off x="1202704" y="2755021"/>
            <a:ext cx="833085" cy="1080000"/>
            <a:chOff x="8131403" y="1957801"/>
            <a:chExt cx="833085" cy="1080000"/>
          </a:xfrm>
        </p:grpSpPr>
        <p:sp>
          <p:nvSpPr>
            <p:cNvPr id="197" name="Rectangle 196"/>
            <p:cNvSpPr/>
            <p:nvPr/>
          </p:nvSpPr>
          <p:spPr>
            <a:xfrm>
              <a:off x="8535168" y="1957801"/>
              <a:ext cx="18000" cy="1080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Rectangle 54"/>
            <p:cNvSpPr/>
            <p:nvPr/>
          </p:nvSpPr>
          <p:spPr>
            <a:xfrm>
              <a:off x="8203411" y="2443737"/>
              <a:ext cx="713140" cy="18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9" name="Isosceles Triangle 188"/>
            <p:cNvSpPr/>
            <p:nvPr/>
          </p:nvSpPr>
          <p:spPr>
            <a:xfrm>
              <a:off x="8131403" y="2036130"/>
              <a:ext cx="833085" cy="804672"/>
            </a:xfrm>
            <a:prstGeom prst="triangl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sp>
          <p:nvSpPr>
            <p:cNvPr id="190" name="TextBox 189"/>
            <p:cNvSpPr txBox="1"/>
            <p:nvPr/>
          </p:nvSpPr>
          <p:spPr>
            <a:xfrm>
              <a:off x="8260903" y="2417370"/>
              <a:ext cx="61215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WCF</a:t>
              </a:r>
            </a:p>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Web Role</a:t>
              </a:r>
            </a:p>
          </p:txBody>
        </p:sp>
      </p:grpSp>
      <p:grpSp>
        <p:nvGrpSpPr>
          <p:cNvPr id="2074" name="Group 2073"/>
          <p:cNvGrpSpPr/>
          <p:nvPr/>
        </p:nvGrpSpPr>
        <p:grpSpPr>
          <a:xfrm>
            <a:off x="3578368" y="5733256"/>
            <a:ext cx="705600" cy="658368"/>
            <a:chOff x="2707774" y="5851220"/>
            <a:chExt cx="658111" cy="658368"/>
          </a:xfrm>
        </p:grpSpPr>
        <p:sp>
          <p:nvSpPr>
            <p:cNvPr id="170" name="Oval 169"/>
            <p:cNvSpPr/>
            <p:nvPr/>
          </p:nvSpPr>
          <p:spPr>
            <a:xfrm>
              <a:off x="2707774"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1" name="TextBox 170"/>
            <p:cNvSpPr txBox="1"/>
            <p:nvPr/>
          </p:nvSpPr>
          <p:spPr>
            <a:xfrm>
              <a:off x="2835289" y="6014205"/>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grpSp>
        <p:nvGrpSpPr>
          <p:cNvPr id="2073" name="Group 2072"/>
          <p:cNvGrpSpPr/>
          <p:nvPr/>
        </p:nvGrpSpPr>
        <p:grpSpPr>
          <a:xfrm>
            <a:off x="4874512" y="5949280"/>
            <a:ext cx="705600" cy="658368"/>
            <a:chOff x="3564653" y="5853098"/>
            <a:chExt cx="658111" cy="658368"/>
          </a:xfrm>
        </p:grpSpPr>
        <p:sp>
          <p:nvSpPr>
            <p:cNvPr id="143" name="Oval 142"/>
            <p:cNvSpPr/>
            <p:nvPr/>
          </p:nvSpPr>
          <p:spPr>
            <a:xfrm>
              <a:off x="3564653" y="5853098"/>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44" name="TextBox 143"/>
            <p:cNvSpPr txBox="1"/>
            <p:nvPr/>
          </p:nvSpPr>
          <p:spPr>
            <a:xfrm>
              <a:off x="3692166" y="6016083"/>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grpSp>
        <p:nvGrpSpPr>
          <p:cNvPr id="111" name="Group 110"/>
          <p:cNvGrpSpPr/>
          <p:nvPr/>
        </p:nvGrpSpPr>
        <p:grpSpPr>
          <a:xfrm>
            <a:off x="2808937" y="3602629"/>
            <a:ext cx="754953" cy="762475"/>
            <a:chOff x="1739345" y="3048927"/>
            <a:chExt cx="658111" cy="658368"/>
          </a:xfrm>
        </p:grpSpPr>
        <p:sp>
          <p:nvSpPr>
            <p:cNvPr id="119" name="Oval 118"/>
            <p:cNvSpPr/>
            <p:nvPr/>
          </p:nvSpPr>
          <p:spPr>
            <a:xfrm>
              <a:off x="1739345" y="3048927"/>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22" name="TextBox 121"/>
            <p:cNvSpPr txBox="1"/>
            <p:nvPr/>
          </p:nvSpPr>
          <p:spPr>
            <a:xfrm>
              <a:off x="1858152" y="3234604"/>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sp>
        <p:nvSpPr>
          <p:cNvPr id="395" name="Rectangle 394"/>
          <p:cNvSpPr/>
          <p:nvPr/>
        </p:nvSpPr>
        <p:spPr>
          <a:xfrm>
            <a:off x="5947906" y="6311176"/>
            <a:ext cx="3200400" cy="548640"/>
          </a:xfrm>
          <a:prstGeom prst="rect">
            <a:avLst/>
          </a:prstGeom>
          <a:solidFill>
            <a:srgbClr val="000000">
              <a:alpha val="30196"/>
            </a:srgbClr>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7" name="Rectangle 396"/>
          <p:cNvSpPr/>
          <p:nvPr/>
        </p:nvSpPr>
        <p:spPr>
          <a:xfrm>
            <a:off x="5992524"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3" name="TextBox 402"/>
          <p:cNvSpPr txBox="1"/>
          <p:nvPr/>
        </p:nvSpPr>
        <p:spPr>
          <a:xfrm>
            <a:off x="675441" y="4307026"/>
            <a:ext cx="886461"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Retrieve Shared</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Access Signature</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
        <p:nvSpPr>
          <p:cNvPr id="404" name="TextBox 403"/>
          <p:cNvSpPr txBox="1"/>
          <p:nvPr/>
        </p:nvSpPr>
        <p:spPr>
          <a:xfrm>
            <a:off x="2843809" y="4876810"/>
            <a:ext cx="569066"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HTTP Post </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Image</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5294883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Image Upload</a:t>
            </a:r>
            <a:endParaRPr lang="en-AU" dirty="0"/>
          </a:p>
        </p:txBody>
      </p:sp>
      <p:sp>
        <p:nvSpPr>
          <p:cNvPr id="3" name="Content Placeholder 2"/>
          <p:cNvSpPr>
            <a:spLocks noGrp="1"/>
          </p:cNvSpPr>
          <p:nvPr>
            <p:ph type="body" idx="1"/>
          </p:nvPr>
        </p:nvSpPr>
        <p:spPr>
          <a:xfrm>
            <a:off x="722313" y="2420890"/>
            <a:ext cx="7772400" cy="1986012"/>
          </a:xfrm>
        </p:spPr>
        <p:txBody>
          <a:bodyPr>
            <a:normAutofit fontScale="92500" lnSpcReduction="10000"/>
          </a:bodyPr>
          <a:lstStyle/>
          <a:p>
            <a:pPr lvl="0"/>
            <a:r>
              <a:rPr lang="en-AU" sz="7100" spc="-642" dirty="0">
                <a:ln w="11430"/>
                <a:solidFill>
                  <a:schemeClr val="bg1">
                    <a:alpha val="99000"/>
                  </a:schemeClr>
                </a:solidFill>
                <a:latin typeface="Arial"/>
              </a:rPr>
              <a:t>demo</a:t>
            </a:r>
          </a:p>
          <a:p>
            <a:pPr marL="0" indent="0">
              <a:buNone/>
            </a:pPr>
            <a:r>
              <a:rPr lang="en-AU" dirty="0" smtClean="0"/>
              <a:t>Blob Upload</a:t>
            </a:r>
          </a:p>
          <a:p>
            <a:pPr marL="0" indent="0">
              <a:buNone/>
            </a:pPr>
            <a:r>
              <a:rPr lang="en-AU" sz="2000" dirty="0" smtClean="0"/>
              <a:t>Shared Access Signatures</a:t>
            </a:r>
            <a:br>
              <a:rPr lang="en-AU" sz="2000" dirty="0" smtClean="0"/>
            </a:br>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2176989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40" y="212271"/>
            <a:ext cx="8363938" cy="609399"/>
          </a:xfrm>
        </p:spPr>
        <p:txBody>
          <a:bodyPr>
            <a:normAutofit fontScale="90000"/>
          </a:bodyPr>
          <a:lstStyle/>
          <a:p>
            <a:r>
              <a:rPr lang="en-US" dirty="0" smtClean="0"/>
              <a:t>Architecture</a:t>
            </a:r>
            <a:endParaRPr lang="en-US" sz="2800" dirty="0"/>
          </a:p>
        </p:txBody>
      </p:sp>
      <p:sp>
        <p:nvSpPr>
          <p:cNvPr id="86" name="Cloud 85"/>
          <p:cNvSpPr/>
          <p:nvPr/>
        </p:nvSpPr>
        <p:spPr>
          <a:xfrm>
            <a:off x="611560" y="692697"/>
            <a:ext cx="7289654" cy="4280695"/>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grpSp>
        <p:nvGrpSpPr>
          <p:cNvPr id="2075" name="Group 2074"/>
          <p:cNvGrpSpPr/>
          <p:nvPr/>
        </p:nvGrpSpPr>
        <p:grpSpPr>
          <a:xfrm>
            <a:off x="2356074" y="5157192"/>
            <a:ext cx="703758" cy="658368"/>
            <a:chOff x="1852776" y="5851220"/>
            <a:chExt cx="658111" cy="658368"/>
          </a:xfrm>
        </p:grpSpPr>
        <p:sp>
          <p:nvSpPr>
            <p:cNvPr id="172" name="Oval 171"/>
            <p:cNvSpPr/>
            <p:nvPr/>
          </p:nvSpPr>
          <p:spPr>
            <a:xfrm>
              <a:off x="1852776"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3" name="TextBox 172"/>
            <p:cNvSpPr txBox="1"/>
            <p:nvPr/>
          </p:nvSpPr>
          <p:spPr>
            <a:xfrm>
              <a:off x="1979761" y="6014205"/>
              <a:ext cx="404139"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spc="-30" dirty="0" smtClean="0">
                  <a:gradFill>
                    <a:gsLst>
                      <a:gs pos="70417">
                        <a:srgbClr val="4D4D4D"/>
                      </a:gs>
                      <a:gs pos="50000">
                        <a:srgbClr val="4D4D4D"/>
                      </a:gs>
                    </a:gsLst>
                    <a:lin ang="5400000" scaled="0"/>
                  </a:gradFill>
                </a:rPr>
                <a:t>Mobile</a:t>
              </a:r>
            </a:p>
            <a:p>
              <a:r>
                <a:rPr lang="en-US" spc="-30" dirty="0" smtClean="0">
                  <a:gradFill>
                    <a:gsLst>
                      <a:gs pos="70417">
                        <a:srgbClr val="4D4D4D"/>
                      </a:gs>
                      <a:gs pos="50000">
                        <a:srgbClr val="4D4D4D"/>
                      </a:gs>
                    </a:gsLst>
                    <a:lin ang="5400000" scaled="0"/>
                  </a:gradFill>
                </a:rPr>
                <a:t>Client</a:t>
              </a:r>
              <a:endParaRPr lang="en-US" spc="-30" dirty="0">
                <a:gradFill>
                  <a:gsLst>
                    <a:gs pos="70417">
                      <a:srgbClr val="4D4D4D"/>
                    </a:gs>
                    <a:gs pos="50000">
                      <a:srgbClr val="4D4D4D"/>
                    </a:gs>
                  </a:gsLst>
                  <a:lin ang="5400000" scaled="0"/>
                </a:gradFill>
              </a:endParaRPr>
            </a:p>
          </p:txBody>
        </p:sp>
      </p:grpSp>
      <p:cxnSp>
        <p:nvCxnSpPr>
          <p:cNvPr id="194" name="Curved Connector 193"/>
          <p:cNvCxnSpPr>
            <a:stCxn id="172" idx="0"/>
            <a:endCxn id="55" idx="1"/>
          </p:cNvCxnSpPr>
          <p:nvPr/>
        </p:nvCxnSpPr>
        <p:spPr>
          <a:xfrm rot="16200000" flipV="1">
            <a:off x="1037716" y="3486955"/>
            <a:ext cx="1907235" cy="1433243"/>
          </a:xfrm>
          <a:prstGeom prst="curvedConnector4">
            <a:avLst>
              <a:gd name="adj1" fmla="val 49764"/>
              <a:gd name="adj2" fmla="val 115950"/>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5" name="Curved Connector 194"/>
          <p:cNvCxnSpPr>
            <a:stCxn id="143" idx="0"/>
            <a:endCxn id="55" idx="1"/>
          </p:cNvCxnSpPr>
          <p:nvPr/>
        </p:nvCxnSpPr>
        <p:spPr>
          <a:xfrm rot="16200000" flipV="1">
            <a:off x="1901351" y="2623318"/>
            <a:ext cx="2699323" cy="3952602"/>
          </a:xfrm>
          <a:prstGeom prst="curvedConnector4">
            <a:avLst>
              <a:gd name="adj1" fmla="val 49833"/>
              <a:gd name="adj2" fmla="val 105784"/>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6" name="Curved Connector 195"/>
          <p:cNvCxnSpPr>
            <a:stCxn id="170" idx="0"/>
            <a:endCxn id="55" idx="1"/>
          </p:cNvCxnSpPr>
          <p:nvPr/>
        </p:nvCxnSpPr>
        <p:spPr>
          <a:xfrm rot="16200000" flipV="1">
            <a:off x="1361291" y="3163378"/>
            <a:ext cx="2483299" cy="2656458"/>
          </a:xfrm>
          <a:prstGeom prst="curvedConnector4">
            <a:avLst>
              <a:gd name="adj1" fmla="val 36011"/>
              <a:gd name="adj2" fmla="val 108605"/>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56" name="Group 55"/>
          <p:cNvGrpSpPr/>
          <p:nvPr/>
        </p:nvGrpSpPr>
        <p:grpSpPr>
          <a:xfrm>
            <a:off x="1202704" y="2755021"/>
            <a:ext cx="833085" cy="1080000"/>
            <a:chOff x="8131403" y="1957801"/>
            <a:chExt cx="833085" cy="1080000"/>
          </a:xfrm>
        </p:grpSpPr>
        <p:sp>
          <p:nvSpPr>
            <p:cNvPr id="197" name="Rectangle 196"/>
            <p:cNvSpPr/>
            <p:nvPr/>
          </p:nvSpPr>
          <p:spPr>
            <a:xfrm>
              <a:off x="8535168" y="1957801"/>
              <a:ext cx="18000" cy="1080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Rectangle 54"/>
            <p:cNvSpPr/>
            <p:nvPr/>
          </p:nvSpPr>
          <p:spPr>
            <a:xfrm>
              <a:off x="8203411" y="2443737"/>
              <a:ext cx="713140" cy="18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9" name="Isosceles Triangle 188"/>
            <p:cNvSpPr/>
            <p:nvPr/>
          </p:nvSpPr>
          <p:spPr>
            <a:xfrm>
              <a:off x="8131403" y="2036130"/>
              <a:ext cx="833085" cy="804672"/>
            </a:xfrm>
            <a:prstGeom prst="triangl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sp>
          <p:nvSpPr>
            <p:cNvPr id="190" name="TextBox 189"/>
            <p:cNvSpPr txBox="1"/>
            <p:nvPr/>
          </p:nvSpPr>
          <p:spPr>
            <a:xfrm>
              <a:off x="8260903" y="2417370"/>
              <a:ext cx="61215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WCF</a:t>
              </a:r>
            </a:p>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Web Role</a:t>
              </a:r>
            </a:p>
          </p:txBody>
        </p:sp>
      </p:grpSp>
      <p:grpSp>
        <p:nvGrpSpPr>
          <p:cNvPr id="4142" name="Group 4141"/>
          <p:cNvGrpSpPr/>
          <p:nvPr/>
        </p:nvGrpSpPr>
        <p:grpSpPr>
          <a:xfrm>
            <a:off x="6660232" y="4365105"/>
            <a:ext cx="1656184" cy="1388191"/>
            <a:chOff x="5724128" y="5255749"/>
            <a:chExt cx="1656184" cy="1388190"/>
          </a:xfrm>
        </p:grpSpPr>
        <p:sp>
          <p:nvSpPr>
            <p:cNvPr id="204" name="Cloud 203"/>
            <p:cNvSpPr/>
            <p:nvPr/>
          </p:nvSpPr>
          <p:spPr>
            <a:xfrm>
              <a:off x="5724128" y="5255749"/>
              <a:ext cx="1656184" cy="1388190"/>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grpSp>
          <p:nvGrpSpPr>
            <p:cNvPr id="205" name="Group 204"/>
            <p:cNvGrpSpPr/>
            <p:nvPr/>
          </p:nvGrpSpPr>
          <p:grpSpPr>
            <a:xfrm>
              <a:off x="6114337" y="5474936"/>
              <a:ext cx="922781" cy="804672"/>
              <a:chOff x="8131403" y="2036130"/>
              <a:chExt cx="922781" cy="804672"/>
            </a:xfrm>
          </p:grpSpPr>
          <p:sp>
            <p:nvSpPr>
              <p:cNvPr id="207" name="Rectangle 206"/>
              <p:cNvSpPr/>
              <p:nvPr/>
            </p:nvSpPr>
            <p:spPr>
              <a:xfrm>
                <a:off x="8203411" y="2425229"/>
                <a:ext cx="778765" cy="18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8" name="Isosceles Triangle 207"/>
              <p:cNvSpPr/>
              <p:nvPr/>
            </p:nvSpPr>
            <p:spPr>
              <a:xfrm>
                <a:off x="8131403" y="2036130"/>
                <a:ext cx="922781" cy="804672"/>
              </a:xfrm>
              <a:prstGeom prst="triangl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sp>
            <p:nvSpPr>
              <p:cNvPr id="209" name="TextBox 208"/>
              <p:cNvSpPr txBox="1"/>
              <p:nvPr/>
            </p:nvSpPr>
            <p:spPr>
              <a:xfrm>
                <a:off x="8393616" y="2452870"/>
                <a:ext cx="44454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200" b="1" dirty="0" err="1" smtClean="0">
                    <a:gradFill>
                      <a:gsLst>
                        <a:gs pos="0">
                          <a:srgbClr val="FFFFFF"/>
                        </a:gs>
                        <a:gs pos="86000">
                          <a:srgbClr val="FFFFFF"/>
                        </a:gs>
                      </a:gsLst>
                      <a:lin ang="5400000" scaled="0"/>
                    </a:gradFill>
                    <a:ea typeface="Segoe UI" pitchFamily="34" charset="0"/>
                    <a:cs typeface="Segoe UI" pitchFamily="34" charset="0"/>
                  </a:rPr>
                  <a:t>TechEd</a:t>
                </a:r>
                <a:r>
                  <a:rPr lang="en-US" sz="1200" b="1" dirty="0" smtClean="0">
                    <a:gradFill>
                      <a:gsLst>
                        <a:gs pos="0">
                          <a:srgbClr val="FFFFFF"/>
                        </a:gs>
                        <a:gs pos="86000">
                          <a:srgbClr val="FFFFFF"/>
                        </a:gs>
                      </a:gsLst>
                      <a:lin ang="5400000" scaled="0"/>
                    </a:gradFill>
                    <a:ea typeface="Segoe UI" pitchFamily="34" charset="0"/>
                    <a:cs typeface="Segoe UI" pitchFamily="34" charset="0"/>
                  </a:rPr>
                  <a:t/>
                </a:r>
                <a:br>
                  <a:rPr lang="en-US" sz="1200" b="1" dirty="0" smtClean="0">
                    <a:gradFill>
                      <a:gsLst>
                        <a:gs pos="0">
                          <a:srgbClr val="FFFFFF"/>
                        </a:gs>
                        <a:gs pos="86000">
                          <a:srgbClr val="FFFFFF"/>
                        </a:gs>
                      </a:gsLst>
                      <a:lin ang="5400000" scaled="0"/>
                    </a:gradFill>
                    <a:ea typeface="Segoe UI" pitchFamily="34" charset="0"/>
                    <a:cs typeface="Segoe UI" pitchFamily="34" charset="0"/>
                  </a:rPr>
                </a:br>
                <a:r>
                  <a:rPr lang="en-US" sz="1200" b="1" dirty="0" smtClean="0">
                    <a:gradFill>
                      <a:gsLst>
                        <a:gs pos="0">
                          <a:srgbClr val="FFFFFF"/>
                        </a:gs>
                        <a:gs pos="86000">
                          <a:srgbClr val="FFFFFF"/>
                        </a:gs>
                      </a:gsLst>
                      <a:lin ang="5400000" scaled="0"/>
                    </a:gradFill>
                    <a:ea typeface="Segoe UI" pitchFamily="34" charset="0"/>
                    <a:cs typeface="Segoe UI" pitchFamily="34" charset="0"/>
                  </a:rPr>
                  <a:t>OData</a:t>
                </a:r>
                <a:endParaRPr lang="en-US" sz="1200" b="1" dirty="0">
                  <a:gradFill>
                    <a:gsLst>
                      <a:gs pos="0">
                        <a:srgbClr val="FFFFFF"/>
                      </a:gs>
                      <a:gs pos="86000">
                        <a:srgbClr val="FFFFFF"/>
                      </a:gs>
                    </a:gsLst>
                    <a:lin ang="5400000" scaled="0"/>
                  </a:gradFill>
                  <a:ea typeface="Segoe UI" pitchFamily="34" charset="0"/>
                  <a:cs typeface="Segoe UI" pitchFamily="34" charset="0"/>
                </a:endParaRPr>
              </a:p>
            </p:txBody>
          </p:sp>
        </p:grpSp>
      </p:grpSp>
      <p:cxnSp>
        <p:nvCxnSpPr>
          <p:cNvPr id="213" name="Curved Connector 212"/>
          <p:cNvCxnSpPr>
            <a:stCxn id="207" idx="1"/>
            <a:endCxn id="143" idx="0"/>
          </p:cNvCxnSpPr>
          <p:nvPr/>
        </p:nvCxnSpPr>
        <p:spPr>
          <a:xfrm rot="10800000" flipV="1">
            <a:off x="5227315" y="4982389"/>
            <a:ext cx="1895137" cy="966891"/>
          </a:xfrm>
          <a:prstGeom prst="curvedConnector2">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16" name="Curved Connector 215"/>
          <p:cNvCxnSpPr>
            <a:stCxn id="207" idx="1"/>
            <a:endCxn id="172" idx="0"/>
          </p:cNvCxnSpPr>
          <p:nvPr/>
        </p:nvCxnSpPr>
        <p:spPr>
          <a:xfrm rot="10800000" flipV="1">
            <a:off x="2707953" y="4982389"/>
            <a:ext cx="4414496" cy="174803"/>
          </a:xfrm>
          <a:prstGeom prst="curvedConnector2">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18" name="Curved Connector 217"/>
          <p:cNvCxnSpPr>
            <a:stCxn id="207" idx="1"/>
            <a:endCxn id="170" idx="0"/>
          </p:cNvCxnSpPr>
          <p:nvPr/>
        </p:nvCxnSpPr>
        <p:spPr>
          <a:xfrm rot="10800000" flipV="1">
            <a:off x="3931171" y="4982389"/>
            <a:ext cx="3191281" cy="750867"/>
          </a:xfrm>
          <a:prstGeom prst="curvedConnector2">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074" name="Group 2073"/>
          <p:cNvGrpSpPr/>
          <p:nvPr/>
        </p:nvGrpSpPr>
        <p:grpSpPr>
          <a:xfrm>
            <a:off x="3578368" y="5733256"/>
            <a:ext cx="705600" cy="658368"/>
            <a:chOff x="2707774" y="5851220"/>
            <a:chExt cx="658111" cy="658368"/>
          </a:xfrm>
        </p:grpSpPr>
        <p:sp>
          <p:nvSpPr>
            <p:cNvPr id="170" name="Oval 169"/>
            <p:cNvSpPr/>
            <p:nvPr/>
          </p:nvSpPr>
          <p:spPr>
            <a:xfrm>
              <a:off x="2707774"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1" name="TextBox 170"/>
            <p:cNvSpPr txBox="1"/>
            <p:nvPr/>
          </p:nvSpPr>
          <p:spPr>
            <a:xfrm>
              <a:off x="2835289" y="6014205"/>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grpSp>
        <p:nvGrpSpPr>
          <p:cNvPr id="2073" name="Group 2072"/>
          <p:cNvGrpSpPr/>
          <p:nvPr/>
        </p:nvGrpSpPr>
        <p:grpSpPr>
          <a:xfrm>
            <a:off x="4874512" y="5949280"/>
            <a:ext cx="705600" cy="658368"/>
            <a:chOff x="3564653" y="5853098"/>
            <a:chExt cx="658111" cy="658368"/>
          </a:xfrm>
        </p:grpSpPr>
        <p:sp>
          <p:nvSpPr>
            <p:cNvPr id="143" name="Oval 142"/>
            <p:cNvSpPr/>
            <p:nvPr/>
          </p:nvSpPr>
          <p:spPr>
            <a:xfrm>
              <a:off x="3564653" y="5853098"/>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44" name="TextBox 143"/>
            <p:cNvSpPr txBox="1"/>
            <p:nvPr/>
          </p:nvSpPr>
          <p:spPr>
            <a:xfrm>
              <a:off x="3692166" y="6016083"/>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sp>
        <p:nvSpPr>
          <p:cNvPr id="395" name="Rectangle 394"/>
          <p:cNvSpPr/>
          <p:nvPr/>
        </p:nvSpPr>
        <p:spPr>
          <a:xfrm>
            <a:off x="5947906" y="6311176"/>
            <a:ext cx="3200400" cy="548640"/>
          </a:xfrm>
          <a:prstGeom prst="rect">
            <a:avLst/>
          </a:prstGeom>
          <a:solidFill>
            <a:srgbClr val="000000">
              <a:alpha val="30196"/>
            </a:srgbClr>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7" name="Rectangle 396"/>
          <p:cNvSpPr/>
          <p:nvPr/>
        </p:nvSpPr>
        <p:spPr>
          <a:xfrm>
            <a:off x="5992524"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8" name="Rectangle 397"/>
          <p:cNvSpPr/>
          <p:nvPr/>
        </p:nvSpPr>
        <p:spPr>
          <a:xfrm>
            <a:off x="6523317"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89" name="TextBox 88"/>
          <p:cNvSpPr txBox="1"/>
          <p:nvPr/>
        </p:nvSpPr>
        <p:spPr>
          <a:xfrm>
            <a:off x="5856469" y="5486378"/>
            <a:ext cx="447237"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Retrieve</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Tracks</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
        <p:nvSpPr>
          <p:cNvPr id="90" name="TextBox 89"/>
          <p:cNvSpPr txBox="1"/>
          <p:nvPr/>
        </p:nvSpPr>
        <p:spPr>
          <a:xfrm>
            <a:off x="945879" y="4792794"/>
            <a:ext cx="772647"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Upload</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Processing Job</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13656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Upload Processing Job </a:t>
            </a:r>
            <a:endParaRPr lang="en-AU" dirty="0"/>
          </a:p>
        </p:txBody>
      </p:sp>
      <p:sp>
        <p:nvSpPr>
          <p:cNvPr id="3" name="Content Placeholder 2"/>
          <p:cNvSpPr>
            <a:spLocks noGrp="1"/>
          </p:cNvSpPr>
          <p:nvPr>
            <p:ph type="body" idx="1"/>
          </p:nvPr>
        </p:nvSpPr>
        <p:spPr>
          <a:xfrm>
            <a:off x="722313" y="1916834"/>
            <a:ext cx="7772400" cy="2490068"/>
          </a:xfrm>
        </p:spPr>
        <p:txBody>
          <a:bodyPr/>
          <a:lstStyle/>
          <a:p>
            <a:r>
              <a:rPr lang="en-AU" sz="4000" dirty="0"/>
              <a:t>demo</a:t>
            </a:r>
          </a:p>
          <a:p>
            <a:pPr marL="0" indent="0">
              <a:buNone/>
            </a:pPr>
            <a:r>
              <a:rPr lang="en-AU" dirty="0" smtClean="0"/>
              <a:t>Tracks from REST service</a:t>
            </a:r>
          </a:p>
          <a:p>
            <a:pPr marL="0" indent="0">
              <a:buNone/>
            </a:pPr>
            <a:r>
              <a:rPr lang="en-AU" sz="2000" dirty="0" smtClean="0"/>
              <a:t>JSON Serialisation</a:t>
            </a:r>
          </a:p>
          <a:p>
            <a:pPr marL="0" indent="0">
              <a:buNone/>
            </a:pPr>
            <a:r>
              <a:rPr lang="en-AU" sz="2000" dirty="0" smtClean="0"/>
              <a:t>WCF Service</a:t>
            </a:r>
            <a:br>
              <a:rPr lang="en-AU" sz="2000" dirty="0" smtClean="0"/>
            </a:br>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217698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40" y="212271"/>
            <a:ext cx="8363938" cy="609399"/>
          </a:xfrm>
        </p:spPr>
        <p:txBody>
          <a:bodyPr>
            <a:normAutofit fontScale="90000"/>
          </a:bodyPr>
          <a:lstStyle/>
          <a:p>
            <a:r>
              <a:rPr lang="en-US" dirty="0" smtClean="0"/>
              <a:t>Architecture</a:t>
            </a:r>
            <a:endParaRPr lang="en-US" sz="2800" dirty="0"/>
          </a:p>
        </p:txBody>
      </p:sp>
      <p:sp>
        <p:nvSpPr>
          <p:cNvPr id="86" name="Cloud 85"/>
          <p:cNvSpPr/>
          <p:nvPr/>
        </p:nvSpPr>
        <p:spPr>
          <a:xfrm>
            <a:off x="611560" y="692697"/>
            <a:ext cx="7289654" cy="4280695"/>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grpSp>
        <p:nvGrpSpPr>
          <p:cNvPr id="56" name="Group 55"/>
          <p:cNvGrpSpPr/>
          <p:nvPr/>
        </p:nvGrpSpPr>
        <p:grpSpPr>
          <a:xfrm>
            <a:off x="1202704" y="2755021"/>
            <a:ext cx="833085" cy="1080000"/>
            <a:chOff x="8131403" y="1957801"/>
            <a:chExt cx="833085" cy="1080000"/>
          </a:xfrm>
        </p:grpSpPr>
        <p:sp>
          <p:nvSpPr>
            <p:cNvPr id="197" name="Rectangle 196"/>
            <p:cNvSpPr/>
            <p:nvPr/>
          </p:nvSpPr>
          <p:spPr>
            <a:xfrm>
              <a:off x="8535168" y="1957801"/>
              <a:ext cx="18000" cy="1080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Rectangle 54"/>
            <p:cNvSpPr/>
            <p:nvPr/>
          </p:nvSpPr>
          <p:spPr>
            <a:xfrm>
              <a:off x="8203411" y="2443737"/>
              <a:ext cx="713140" cy="18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9" name="Isosceles Triangle 188"/>
            <p:cNvSpPr/>
            <p:nvPr/>
          </p:nvSpPr>
          <p:spPr>
            <a:xfrm>
              <a:off x="8131403" y="2036130"/>
              <a:ext cx="833085" cy="804672"/>
            </a:xfrm>
            <a:prstGeom prst="triangl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sp>
          <p:nvSpPr>
            <p:cNvPr id="190" name="TextBox 189"/>
            <p:cNvSpPr txBox="1"/>
            <p:nvPr/>
          </p:nvSpPr>
          <p:spPr>
            <a:xfrm>
              <a:off x="8260903" y="2417370"/>
              <a:ext cx="61215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WCF</a:t>
              </a:r>
            </a:p>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Web Role</a:t>
              </a:r>
            </a:p>
          </p:txBody>
        </p:sp>
      </p:grpSp>
      <p:grpSp>
        <p:nvGrpSpPr>
          <p:cNvPr id="244" name="Group 243"/>
          <p:cNvGrpSpPr/>
          <p:nvPr/>
        </p:nvGrpSpPr>
        <p:grpSpPr>
          <a:xfrm>
            <a:off x="2239904" y="1168977"/>
            <a:ext cx="754953" cy="762475"/>
            <a:chOff x="1739345" y="3048928"/>
            <a:chExt cx="658111" cy="658368"/>
          </a:xfrm>
          <a:solidFill>
            <a:schemeClr val="accent4"/>
          </a:solidFill>
        </p:grpSpPr>
        <p:sp>
          <p:nvSpPr>
            <p:cNvPr id="245" name="Oval 244"/>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46" name="TextBox 245"/>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grpSp>
        <p:nvGrpSpPr>
          <p:cNvPr id="254" name="Group 253"/>
          <p:cNvGrpSpPr/>
          <p:nvPr/>
        </p:nvGrpSpPr>
        <p:grpSpPr>
          <a:xfrm>
            <a:off x="2843810" y="1802429"/>
            <a:ext cx="754953" cy="762475"/>
            <a:chOff x="1739345" y="3048928"/>
            <a:chExt cx="658111" cy="658368"/>
          </a:xfrm>
          <a:solidFill>
            <a:schemeClr val="accent4"/>
          </a:solidFill>
        </p:grpSpPr>
        <p:sp>
          <p:nvSpPr>
            <p:cNvPr id="255" name="Oval 254"/>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56" name="TextBox 255"/>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grpSp>
        <p:nvGrpSpPr>
          <p:cNvPr id="258" name="Group 257"/>
          <p:cNvGrpSpPr/>
          <p:nvPr/>
        </p:nvGrpSpPr>
        <p:grpSpPr>
          <a:xfrm>
            <a:off x="2267746" y="2492896"/>
            <a:ext cx="754953" cy="762475"/>
            <a:chOff x="1739345" y="3048928"/>
            <a:chExt cx="658111" cy="658368"/>
          </a:xfrm>
          <a:solidFill>
            <a:schemeClr val="accent4"/>
          </a:solidFill>
        </p:grpSpPr>
        <p:sp>
          <p:nvSpPr>
            <p:cNvPr id="259" name="Oval 258"/>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60" name="TextBox 259"/>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cxnSp>
        <p:nvCxnSpPr>
          <p:cNvPr id="261" name="Curved Connector 260"/>
          <p:cNvCxnSpPr>
            <a:stCxn id="197" idx="0"/>
            <a:endCxn id="246" idx="1"/>
          </p:cNvCxnSpPr>
          <p:nvPr/>
        </p:nvCxnSpPr>
        <p:spPr>
          <a:xfrm rot="5400000" flipH="1" flipV="1">
            <a:off x="1407423" y="1758263"/>
            <a:ext cx="1204805" cy="788713"/>
          </a:xfrm>
          <a:prstGeom prst="curvedConnector2">
            <a:avLst/>
          </a:prstGeom>
          <a:ln w="38100">
            <a:solidFill>
              <a:schemeClr val="accent4"/>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64" name="Curved Connector 263"/>
          <p:cNvCxnSpPr>
            <a:stCxn id="197" idx="0"/>
            <a:endCxn id="259" idx="2"/>
          </p:cNvCxnSpPr>
          <p:nvPr/>
        </p:nvCxnSpPr>
        <p:spPr>
          <a:xfrm rot="16200000" flipH="1">
            <a:off x="1882049" y="2488440"/>
            <a:ext cx="119112" cy="652277"/>
          </a:xfrm>
          <a:prstGeom prst="curvedConnector4">
            <a:avLst>
              <a:gd name="adj1" fmla="val -191920"/>
              <a:gd name="adj2" fmla="val 50690"/>
            </a:avLst>
          </a:prstGeom>
          <a:ln w="38100">
            <a:solidFill>
              <a:schemeClr val="accent4"/>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66" name="Curved Connector 265"/>
          <p:cNvCxnSpPr>
            <a:stCxn id="197" idx="0"/>
            <a:endCxn id="255" idx="2"/>
          </p:cNvCxnSpPr>
          <p:nvPr/>
        </p:nvCxnSpPr>
        <p:spPr>
          <a:xfrm rot="5400000" flipH="1" flipV="1">
            <a:off x="1943960" y="1855175"/>
            <a:ext cx="571355" cy="1228341"/>
          </a:xfrm>
          <a:prstGeom prst="curvedConnector2">
            <a:avLst/>
          </a:prstGeom>
          <a:ln w="38100">
            <a:solidFill>
              <a:schemeClr val="accent4"/>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sp>
        <p:nvSpPr>
          <p:cNvPr id="395" name="Rectangle 394"/>
          <p:cNvSpPr/>
          <p:nvPr/>
        </p:nvSpPr>
        <p:spPr>
          <a:xfrm>
            <a:off x="5947906" y="6311176"/>
            <a:ext cx="3200400" cy="548640"/>
          </a:xfrm>
          <a:prstGeom prst="rect">
            <a:avLst/>
          </a:prstGeom>
          <a:solidFill>
            <a:srgbClr val="000000">
              <a:alpha val="30196"/>
            </a:srgbClr>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7" name="Rectangle 396"/>
          <p:cNvSpPr/>
          <p:nvPr/>
        </p:nvSpPr>
        <p:spPr>
          <a:xfrm>
            <a:off x="5992524"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8" name="Rectangle 397"/>
          <p:cNvSpPr/>
          <p:nvPr/>
        </p:nvSpPr>
        <p:spPr>
          <a:xfrm>
            <a:off x="6523317"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9" name="Rectangle 398"/>
          <p:cNvSpPr/>
          <p:nvPr/>
        </p:nvSpPr>
        <p:spPr>
          <a:xfrm>
            <a:off x="7054110"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89" name="TextBox 88"/>
          <p:cNvSpPr txBox="1"/>
          <p:nvPr/>
        </p:nvSpPr>
        <p:spPr>
          <a:xfrm>
            <a:off x="785916" y="1931453"/>
            <a:ext cx="772647"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Queue</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Processing Job</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13656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Queue Processing Job</a:t>
            </a:r>
            <a:endParaRPr lang="en-AU" dirty="0"/>
          </a:p>
        </p:txBody>
      </p:sp>
      <p:sp>
        <p:nvSpPr>
          <p:cNvPr id="3" name="Content Placeholder 2"/>
          <p:cNvSpPr>
            <a:spLocks noGrp="1"/>
          </p:cNvSpPr>
          <p:nvPr>
            <p:ph type="body" idx="1"/>
          </p:nvPr>
        </p:nvSpPr>
        <p:spPr>
          <a:xfrm>
            <a:off x="722313" y="2564906"/>
            <a:ext cx="7772400" cy="1841996"/>
          </a:xfrm>
        </p:spPr>
        <p:txBody>
          <a:bodyPr>
            <a:normAutofit/>
          </a:bodyPr>
          <a:lstStyle/>
          <a:p>
            <a:r>
              <a:rPr lang="en-AU" sz="5400" dirty="0"/>
              <a:t>demo</a:t>
            </a:r>
          </a:p>
          <a:p>
            <a:pPr marL="0" indent="0">
              <a:buNone/>
            </a:pPr>
            <a:r>
              <a:rPr lang="en-AU" dirty="0" smtClean="0"/>
              <a:t>Add Job To Queue</a:t>
            </a:r>
          </a:p>
          <a:p>
            <a:pPr marL="0" indent="0">
              <a:buNone/>
            </a:pPr>
            <a:r>
              <a:rPr lang="en-AU" sz="2000" dirty="0" smtClean="0"/>
              <a:t>Object serialization</a:t>
            </a:r>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5217698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40" y="212271"/>
            <a:ext cx="8363938" cy="609399"/>
          </a:xfrm>
        </p:spPr>
        <p:txBody>
          <a:bodyPr>
            <a:normAutofit fontScale="90000"/>
          </a:bodyPr>
          <a:lstStyle/>
          <a:p>
            <a:r>
              <a:rPr lang="en-US" dirty="0" smtClean="0"/>
              <a:t>Architecture</a:t>
            </a:r>
            <a:endParaRPr lang="en-US" sz="2800" dirty="0"/>
          </a:p>
        </p:txBody>
      </p:sp>
      <p:sp>
        <p:nvSpPr>
          <p:cNvPr id="86" name="Cloud 85"/>
          <p:cNvSpPr/>
          <p:nvPr/>
        </p:nvSpPr>
        <p:spPr>
          <a:xfrm>
            <a:off x="611560" y="692697"/>
            <a:ext cx="7289654" cy="4280695"/>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grpSp>
        <p:nvGrpSpPr>
          <p:cNvPr id="101" name="Group 100"/>
          <p:cNvGrpSpPr/>
          <p:nvPr/>
        </p:nvGrpSpPr>
        <p:grpSpPr>
          <a:xfrm>
            <a:off x="3673033" y="2924944"/>
            <a:ext cx="754953" cy="762475"/>
            <a:chOff x="1739345" y="3048928"/>
            <a:chExt cx="658111" cy="658368"/>
          </a:xfrm>
        </p:grpSpPr>
        <p:sp>
          <p:nvSpPr>
            <p:cNvPr id="102" name="Oval 101"/>
            <p:cNvSpPr/>
            <p:nvPr/>
          </p:nvSpPr>
          <p:spPr>
            <a:xfrm>
              <a:off x="1739345" y="3048928"/>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03" name="TextBox 102"/>
            <p:cNvSpPr txBox="1"/>
            <p:nvPr/>
          </p:nvSpPr>
          <p:spPr>
            <a:xfrm>
              <a:off x="1858152" y="3234603"/>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grpSp>
        <p:nvGrpSpPr>
          <p:cNvPr id="104" name="Group 103"/>
          <p:cNvGrpSpPr/>
          <p:nvPr/>
        </p:nvGrpSpPr>
        <p:grpSpPr>
          <a:xfrm>
            <a:off x="4139954" y="3962669"/>
            <a:ext cx="754953" cy="762475"/>
            <a:chOff x="1739346" y="3048928"/>
            <a:chExt cx="658111" cy="658368"/>
          </a:xfrm>
        </p:grpSpPr>
        <p:sp>
          <p:nvSpPr>
            <p:cNvPr id="106" name="Oval 105"/>
            <p:cNvSpPr/>
            <p:nvPr/>
          </p:nvSpPr>
          <p:spPr>
            <a:xfrm>
              <a:off x="1739346" y="3048928"/>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07" name="TextBox 106"/>
            <p:cNvSpPr txBox="1"/>
            <p:nvPr/>
          </p:nvSpPr>
          <p:spPr>
            <a:xfrm>
              <a:off x="1858152" y="3234603"/>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cxnSp>
        <p:nvCxnSpPr>
          <p:cNvPr id="238" name="Curved Connector 237"/>
          <p:cNvCxnSpPr>
            <a:stCxn id="245" idx="6"/>
            <a:endCxn id="242" idx="6"/>
          </p:cNvCxnSpPr>
          <p:nvPr/>
        </p:nvCxnSpPr>
        <p:spPr>
          <a:xfrm>
            <a:off x="2994855" y="1550215"/>
            <a:ext cx="1433130" cy="402355"/>
          </a:xfrm>
          <a:prstGeom prst="curvedConnector3">
            <a:avLst>
              <a:gd name="adj1" fmla="val 50000"/>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41" name="Group 240"/>
          <p:cNvGrpSpPr/>
          <p:nvPr/>
        </p:nvGrpSpPr>
        <p:grpSpPr>
          <a:xfrm>
            <a:off x="4427986" y="1567866"/>
            <a:ext cx="827349" cy="925031"/>
            <a:chOff x="2964638" y="2002853"/>
            <a:chExt cx="877481" cy="877824"/>
          </a:xfrm>
          <a:solidFill>
            <a:srgbClr val="92D050"/>
          </a:solidFill>
        </p:grpSpPr>
        <p:sp>
          <p:nvSpPr>
            <p:cNvPr id="242" name="Shape 241"/>
            <p:cNvSpPr/>
            <p:nvPr/>
          </p:nvSpPr>
          <p:spPr>
            <a:xfrm>
              <a:off x="2964638" y="2002853"/>
              <a:ext cx="877481" cy="877824"/>
            </a:xfrm>
            <a:prstGeom prst="gear9">
              <a:avLst/>
            </a:prstGeom>
            <a:grpFill/>
            <a:ln w="25400" cap="flat" cmpd="sng" algn="ctr">
              <a:solidFill>
                <a:srgbClr val="92D050"/>
              </a:solid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43" name="TextBox 242"/>
            <p:cNvSpPr txBox="1"/>
            <p:nvPr/>
          </p:nvSpPr>
          <p:spPr>
            <a:xfrm>
              <a:off x="3152949" y="2284049"/>
              <a:ext cx="500860" cy="315436"/>
            </a:xfrm>
            <a:prstGeom prst="rect">
              <a:avLst/>
            </a:prstGeom>
            <a:grpFill/>
            <a:ln>
              <a:solidFill>
                <a:srgbClr val="92D050"/>
              </a:solid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9167">
                        <a:srgbClr val="503900"/>
                      </a:gs>
                      <a:gs pos="31000">
                        <a:srgbClr val="503900"/>
                      </a:gs>
                    </a:gsLst>
                    <a:lin ang="5400000" scaled="0"/>
                  </a:gradFill>
                  <a:ea typeface="Segoe UI" pitchFamily="34" charset="0"/>
                  <a:cs typeface="Segoe UI" pitchFamily="34" charset="0"/>
                </a:defRPr>
              </a:lvl1pPr>
            </a:lstStyle>
            <a:p>
              <a:r>
                <a:rPr lang="en-US" dirty="0" smtClean="0">
                  <a:gradFill>
                    <a:gsLst>
                      <a:gs pos="0">
                        <a:srgbClr val="FFFFFF"/>
                      </a:gs>
                      <a:gs pos="86000">
                        <a:srgbClr val="FFFFFF"/>
                      </a:gs>
                    </a:gsLst>
                    <a:lin ang="5400000" scaled="0"/>
                  </a:gradFill>
                </a:rPr>
                <a:t>Worker</a:t>
              </a:r>
              <a:br>
                <a:rPr lang="en-US" dirty="0" smtClean="0">
                  <a:gradFill>
                    <a:gsLst>
                      <a:gs pos="0">
                        <a:srgbClr val="FFFFFF"/>
                      </a:gs>
                      <a:gs pos="86000">
                        <a:srgbClr val="FFFFFF"/>
                      </a:gs>
                    </a:gsLst>
                    <a:lin ang="5400000" scaled="0"/>
                  </a:gradFill>
                </a:rPr>
              </a:br>
              <a:r>
                <a:rPr lang="en-US" dirty="0" smtClean="0">
                  <a:gradFill>
                    <a:gsLst>
                      <a:gs pos="0">
                        <a:srgbClr val="FFFFFF"/>
                      </a:gs>
                      <a:gs pos="86000">
                        <a:srgbClr val="FFFFFF"/>
                      </a:gs>
                    </a:gsLst>
                    <a:lin ang="5400000" scaled="0"/>
                  </a:gradFill>
                </a:rPr>
                <a:t>Role</a:t>
              </a:r>
              <a:endParaRPr lang="en-US" dirty="0">
                <a:gradFill>
                  <a:gsLst>
                    <a:gs pos="0">
                      <a:srgbClr val="FFFFFF"/>
                    </a:gs>
                    <a:gs pos="86000">
                      <a:srgbClr val="FFFFFF"/>
                    </a:gs>
                  </a:gsLst>
                  <a:lin ang="5400000" scaled="0"/>
                </a:gradFill>
              </a:endParaRPr>
            </a:p>
          </p:txBody>
        </p:sp>
      </p:grpSp>
      <p:grpSp>
        <p:nvGrpSpPr>
          <p:cNvPr id="244" name="Group 243"/>
          <p:cNvGrpSpPr/>
          <p:nvPr/>
        </p:nvGrpSpPr>
        <p:grpSpPr>
          <a:xfrm>
            <a:off x="2239904" y="1168977"/>
            <a:ext cx="754953" cy="762475"/>
            <a:chOff x="1739345" y="3048928"/>
            <a:chExt cx="658111" cy="658368"/>
          </a:xfrm>
          <a:solidFill>
            <a:schemeClr val="accent4"/>
          </a:solidFill>
        </p:grpSpPr>
        <p:sp>
          <p:nvSpPr>
            <p:cNvPr id="245" name="Oval 244"/>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46" name="TextBox 245"/>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cxnSp>
        <p:nvCxnSpPr>
          <p:cNvPr id="253" name="Curved Connector 252"/>
          <p:cNvCxnSpPr>
            <a:stCxn id="255" idx="6"/>
            <a:endCxn id="242" idx="6"/>
          </p:cNvCxnSpPr>
          <p:nvPr/>
        </p:nvCxnSpPr>
        <p:spPr>
          <a:xfrm flipV="1">
            <a:off x="3598761" y="1952569"/>
            <a:ext cx="829224" cy="231099"/>
          </a:xfrm>
          <a:prstGeom prst="curvedConnector3">
            <a:avLst>
              <a:gd name="adj1" fmla="val 38337"/>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54" name="Group 253"/>
          <p:cNvGrpSpPr/>
          <p:nvPr/>
        </p:nvGrpSpPr>
        <p:grpSpPr>
          <a:xfrm>
            <a:off x="2843810" y="1802429"/>
            <a:ext cx="754953" cy="762475"/>
            <a:chOff x="1739345" y="3048928"/>
            <a:chExt cx="658111" cy="658368"/>
          </a:xfrm>
          <a:solidFill>
            <a:schemeClr val="accent4"/>
          </a:solidFill>
        </p:grpSpPr>
        <p:sp>
          <p:nvSpPr>
            <p:cNvPr id="255" name="Oval 254"/>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56" name="TextBox 255"/>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cxnSp>
        <p:nvCxnSpPr>
          <p:cNvPr id="257" name="Curved Connector 256"/>
          <p:cNvCxnSpPr>
            <a:stCxn id="259" idx="6"/>
            <a:endCxn id="242" idx="6"/>
          </p:cNvCxnSpPr>
          <p:nvPr/>
        </p:nvCxnSpPr>
        <p:spPr>
          <a:xfrm flipV="1">
            <a:off x="3022697" y="1952570"/>
            <a:ext cx="1405288" cy="921564"/>
          </a:xfrm>
          <a:prstGeom prst="curvedConnector3">
            <a:avLst>
              <a:gd name="adj1" fmla="val 59385"/>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58" name="Group 257"/>
          <p:cNvGrpSpPr/>
          <p:nvPr/>
        </p:nvGrpSpPr>
        <p:grpSpPr>
          <a:xfrm>
            <a:off x="2267746" y="2492896"/>
            <a:ext cx="754953" cy="762475"/>
            <a:chOff x="1739345" y="3048928"/>
            <a:chExt cx="658111" cy="658368"/>
          </a:xfrm>
          <a:solidFill>
            <a:schemeClr val="accent4"/>
          </a:solidFill>
        </p:grpSpPr>
        <p:sp>
          <p:nvSpPr>
            <p:cNvPr id="259" name="Oval 258"/>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60" name="TextBox 259"/>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cxnSp>
        <p:nvCxnSpPr>
          <p:cNvPr id="291" name="Curved Connector 290"/>
          <p:cNvCxnSpPr>
            <a:stCxn id="242" idx="1"/>
            <a:endCxn id="292" idx="0"/>
          </p:cNvCxnSpPr>
          <p:nvPr/>
        </p:nvCxnSpPr>
        <p:spPr>
          <a:xfrm flipV="1">
            <a:off x="5245879" y="1628801"/>
            <a:ext cx="1075662" cy="323769"/>
          </a:xfrm>
          <a:prstGeom prst="curvedConnector4">
            <a:avLst>
              <a:gd name="adj1" fmla="val 18444"/>
              <a:gd name="adj2" fmla="val 189426"/>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4155" name="Group 4154"/>
          <p:cNvGrpSpPr/>
          <p:nvPr/>
        </p:nvGrpSpPr>
        <p:grpSpPr>
          <a:xfrm>
            <a:off x="5652120" y="1628802"/>
            <a:ext cx="1338842" cy="1082719"/>
            <a:chOff x="6202818" y="2075462"/>
            <a:chExt cx="1338842" cy="1082719"/>
          </a:xfrm>
        </p:grpSpPr>
        <p:sp>
          <p:nvSpPr>
            <p:cNvPr id="292" name="Oval 291"/>
            <p:cNvSpPr/>
            <p:nvPr/>
          </p:nvSpPr>
          <p:spPr>
            <a:xfrm>
              <a:off x="6202818" y="2075462"/>
              <a:ext cx="1338842" cy="1082719"/>
            </a:xfrm>
            <a:prstGeom prst="ellips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pic>
          <p:nvPicPr>
            <p:cNvPr id="29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4826" y="2400681"/>
              <a:ext cx="1177494" cy="38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303" name="Curved Connector 302"/>
          <p:cNvCxnSpPr>
            <a:stCxn id="242" idx="2"/>
            <a:endCxn id="106" idx="6"/>
          </p:cNvCxnSpPr>
          <p:nvPr/>
        </p:nvCxnSpPr>
        <p:spPr>
          <a:xfrm flipH="1">
            <a:off x="4894907" y="2255436"/>
            <a:ext cx="304215" cy="2088473"/>
          </a:xfrm>
          <a:prstGeom prst="curvedConnector3">
            <a:avLst>
              <a:gd name="adj1" fmla="val -93622"/>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06" name="Curved Connector 305"/>
          <p:cNvCxnSpPr>
            <a:stCxn id="242" idx="2"/>
            <a:endCxn id="119" idx="6"/>
          </p:cNvCxnSpPr>
          <p:nvPr/>
        </p:nvCxnSpPr>
        <p:spPr>
          <a:xfrm flipH="1">
            <a:off x="3563888" y="2255436"/>
            <a:ext cx="1635232" cy="1728433"/>
          </a:xfrm>
          <a:prstGeom prst="curvedConnector3">
            <a:avLst>
              <a:gd name="adj1" fmla="val -13116"/>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08" name="Curved Connector 307"/>
          <p:cNvCxnSpPr>
            <a:stCxn id="242" idx="2"/>
            <a:endCxn id="102" idx="6"/>
          </p:cNvCxnSpPr>
          <p:nvPr/>
        </p:nvCxnSpPr>
        <p:spPr>
          <a:xfrm flipH="1">
            <a:off x="4427984" y="2255435"/>
            <a:ext cx="771136" cy="1050747"/>
          </a:xfrm>
          <a:prstGeom prst="curvedConnector3">
            <a:avLst>
              <a:gd name="adj1" fmla="val -16411"/>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111" name="Group 110"/>
          <p:cNvGrpSpPr/>
          <p:nvPr/>
        </p:nvGrpSpPr>
        <p:grpSpPr>
          <a:xfrm>
            <a:off x="2808937" y="3602629"/>
            <a:ext cx="754953" cy="762475"/>
            <a:chOff x="1739345" y="3048927"/>
            <a:chExt cx="658111" cy="658368"/>
          </a:xfrm>
        </p:grpSpPr>
        <p:sp>
          <p:nvSpPr>
            <p:cNvPr id="119" name="Oval 118"/>
            <p:cNvSpPr/>
            <p:nvPr/>
          </p:nvSpPr>
          <p:spPr>
            <a:xfrm>
              <a:off x="1739345" y="3048927"/>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22" name="TextBox 121"/>
            <p:cNvSpPr txBox="1"/>
            <p:nvPr/>
          </p:nvSpPr>
          <p:spPr>
            <a:xfrm>
              <a:off x="1858152" y="3234604"/>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sp>
        <p:nvSpPr>
          <p:cNvPr id="395" name="Rectangle 394"/>
          <p:cNvSpPr/>
          <p:nvPr/>
        </p:nvSpPr>
        <p:spPr>
          <a:xfrm>
            <a:off x="5947906" y="6311176"/>
            <a:ext cx="3200400" cy="548640"/>
          </a:xfrm>
          <a:prstGeom prst="rect">
            <a:avLst/>
          </a:prstGeom>
          <a:solidFill>
            <a:srgbClr val="000000">
              <a:alpha val="30196"/>
            </a:srgbClr>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7" name="Rectangle 396"/>
          <p:cNvSpPr/>
          <p:nvPr/>
        </p:nvSpPr>
        <p:spPr>
          <a:xfrm>
            <a:off x="5992524"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8" name="Rectangle 397"/>
          <p:cNvSpPr/>
          <p:nvPr/>
        </p:nvSpPr>
        <p:spPr>
          <a:xfrm>
            <a:off x="6523317"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9" name="Rectangle 398"/>
          <p:cNvSpPr/>
          <p:nvPr/>
        </p:nvSpPr>
        <p:spPr>
          <a:xfrm>
            <a:off x="7054110"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0" name="Rectangle 399"/>
          <p:cNvSpPr/>
          <p:nvPr/>
        </p:nvSpPr>
        <p:spPr>
          <a:xfrm>
            <a:off x="7584903"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89" name="TextBox 88"/>
          <p:cNvSpPr txBox="1"/>
          <p:nvPr/>
        </p:nvSpPr>
        <p:spPr>
          <a:xfrm>
            <a:off x="3310400" y="1168978"/>
            <a:ext cx="772647"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Next</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Processing Job</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
        <p:nvSpPr>
          <p:cNvPr id="90" name="TextBox 89"/>
          <p:cNvSpPr txBox="1"/>
          <p:nvPr/>
        </p:nvSpPr>
        <p:spPr>
          <a:xfrm>
            <a:off x="5406180" y="1030478"/>
            <a:ext cx="565860"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Save </a:t>
            </a:r>
          </a:p>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Image Info</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
        <p:nvSpPr>
          <p:cNvPr id="91" name="TextBox 90"/>
          <p:cNvSpPr txBox="1"/>
          <p:nvPr/>
        </p:nvSpPr>
        <p:spPr>
          <a:xfrm>
            <a:off x="5629445" y="3185382"/>
            <a:ext cx="726161"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Update</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Image in Blob</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13656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Process Job</a:t>
            </a:r>
            <a:endParaRPr lang="en-AU" dirty="0"/>
          </a:p>
        </p:txBody>
      </p:sp>
      <p:sp>
        <p:nvSpPr>
          <p:cNvPr id="3" name="Content Placeholder 2"/>
          <p:cNvSpPr>
            <a:spLocks noGrp="1"/>
          </p:cNvSpPr>
          <p:nvPr>
            <p:ph type="body" idx="1"/>
          </p:nvPr>
        </p:nvSpPr>
        <p:spPr>
          <a:xfrm>
            <a:off x="722313" y="2492898"/>
            <a:ext cx="7772400" cy="1914004"/>
          </a:xfrm>
        </p:spPr>
        <p:txBody>
          <a:bodyPr>
            <a:normAutofit fontScale="92500" lnSpcReduction="10000"/>
          </a:bodyPr>
          <a:lstStyle/>
          <a:p>
            <a:r>
              <a:rPr lang="en-AU" sz="4400" dirty="0"/>
              <a:t>demo</a:t>
            </a:r>
          </a:p>
          <a:p>
            <a:pPr marL="0" indent="0">
              <a:buNone/>
            </a:pPr>
            <a:r>
              <a:rPr lang="en-AU" dirty="0" smtClean="0"/>
              <a:t>Image Resizing</a:t>
            </a:r>
          </a:p>
          <a:p>
            <a:pPr marL="0" indent="0">
              <a:buNone/>
            </a:pPr>
            <a:r>
              <a:rPr lang="en-AU" sz="2000" dirty="0" smtClean="0"/>
              <a:t>Retrieve Job from Queue</a:t>
            </a:r>
            <a:br>
              <a:rPr lang="en-AU" sz="2000" dirty="0" smtClean="0"/>
            </a:br>
            <a:r>
              <a:rPr lang="en-AU" sz="2000" dirty="0" smtClean="0"/>
              <a:t>Update SQL Azure</a:t>
            </a:r>
            <a:br>
              <a:rPr lang="en-AU" sz="2000" dirty="0" smtClean="0"/>
            </a:br>
            <a:r>
              <a:rPr lang="en-AU" sz="2000" dirty="0" smtClean="0"/>
              <a:t>Update Blob with new Image</a:t>
            </a:r>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8" name="Text Placeholder 3"/>
          <p:cNvSpPr txBox="1">
            <a:spLocks/>
          </p:cNvSpPr>
          <p:nvPr/>
        </p:nvSpPr>
        <p:spPr>
          <a:xfrm>
            <a:off x="5508104" y="4653137"/>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352176989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40" y="212271"/>
            <a:ext cx="8363938" cy="609399"/>
          </a:xfrm>
        </p:spPr>
        <p:txBody>
          <a:bodyPr>
            <a:normAutofit fontScale="90000"/>
          </a:bodyPr>
          <a:lstStyle/>
          <a:p>
            <a:r>
              <a:rPr lang="en-US" dirty="0" smtClean="0"/>
              <a:t>Architecture</a:t>
            </a:r>
            <a:endParaRPr lang="en-US" sz="2800" dirty="0"/>
          </a:p>
        </p:txBody>
      </p:sp>
      <p:sp>
        <p:nvSpPr>
          <p:cNvPr id="86" name="Cloud 85"/>
          <p:cNvSpPr/>
          <p:nvPr/>
        </p:nvSpPr>
        <p:spPr>
          <a:xfrm>
            <a:off x="611560" y="692697"/>
            <a:ext cx="7289654" cy="4280695"/>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grpSp>
        <p:nvGrpSpPr>
          <p:cNvPr id="2075" name="Group 2074"/>
          <p:cNvGrpSpPr/>
          <p:nvPr/>
        </p:nvGrpSpPr>
        <p:grpSpPr>
          <a:xfrm>
            <a:off x="2356074" y="5157192"/>
            <a:ext cx="703758" cy="658368"/>
            <a:chOff x="1852776" y="5851220"/>
            <a:chExt cx="658111" cy="658368"/>
          </a:xfrm>
        </p:grpSpPr>
        <p:sp>
          <p:nvSpPr>
            <p:cNvPr id="172" name="Oval 171"/>
            <p:cNvSpPr/>
            <p:nvPr/>
          </p:nvSpPr>
          <p:spPr>
            <a:xfrm>
              <a:off x="1852776"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3" name="TextBox 172"/>
            <p:cNvSpPr txBox="1"/>
            <p:nvPr/>
          </p:nvSpPr>
          <p:spPr>
            <a:xfrm>
              <a:off x="1979761" y="6014205"/>
              <a:ext cx="404139"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spc="-30" dirty="0" smtClean="0">
                  <a:gradFill>
                    <a:gsLst>
                      <a:gs pos="70417">
                        <a:srgbClr val="4D4D4D"/>
                      </a:gs>
                      <a:gs pos="50000">
                        <a:srgbClr val="4D4D4D"/>
                      </a:gs>
                    </a:gsLst>
                    <a:lin ang="5400000" scaled="0"/>
                  </a:gradFill>
                </a:rPr>
                <a:t>Mobile</a:t>
              </a:r>
            </a:p>
            <a:p>
              <a:r>
                <a:rPr lang="en-US" spc="-30" dirty="0" smtClean="0">
                  <a:gradFill>
                    <a:gsLst>
                      <a:gs pos="70417">
                        <a:srgbClr val="4D4D4D"/>
                      </a:gs>
                      <a:gs pos="50000">
                        <a:srgbClr val="4D4D4D"/>
                      </a:gs>
                    </a:gsLst>
                    <a:lin ang="5400000" scaled="0"/>
                  </a:gradFill>
                </a:rPr>
                <a:t>Client</a:t>
              </a:r>
              <a:endParaRPr lang="en-US" spc="-30" dirty="0">
                <a:gradFill>
                  <a:gsLst>
                    <a:gs pos="70417">
                      <a:srgbClr val="4D4D4D"/>
                    </a:gs>
                    <a:gs pos="50000">
                      <a:srgbClr val="4D4D4D"/>
                    </a:gs>
                  </a:gsLst>
                  <a:lin ang="5400000" scaled="0"/>
                </a:gradFill>
              </a:endParaRPr>
            </a:p>
          </p:txBody>
        </p:sp>
      </p:grpSp>
      <p:grpSp>
        <p:nvGrpSpPr>
          <p:cNvPr id="4155" name="Group 4154"/>
          <p:cNvGrpSpPr/>
          <p:nvPr/>
        </p:nvGrpSpPr>
        <p:grpSpPr>
          <a:xfrm>
            <a:off x="5652120" y="1628802"/>
            <a:ext cx="1338842" cy="1082719"/>
            <a:chOff x="6202818" y="2075462"/>
            <a:chExt cx="1338842" cy="1082719"/>
          </a:xfrm>
        </p:grpSpPr>
        <p:sp>
          <p:nvSpPr>
            <p:cNvPr id="292" name="Oval 291"/>
            <p:cNvSpPr/>
            <p:nvPr/>
          </p:nvSpPr>
          <p:spPr>
            <a:xfrm>
              <a:off x="6202818" y="2075462"/>
              <a:ext cx="1338842" cy="1082719"/>
            </a:xfrm>
            <a:prstGeom prst="ellips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pic>
          <p:nvPicPr>
            <p:cNvPr id="29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4826" y="2400681"/>
              <a:ext cx="1177494" cy="38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296" name="Curved Connector 295"/>
          <p:cNvCxnSpPr>
            <a:stCxn id="292" idx="4"/>
            <a:endCxn id="298" idx="1"/>
          </p:cNvCxnSpPr>
          <p:nvPr/>
        </p:nvCxnSpPr>
        <p:spPr>
          <a:xfrm rot="16200000" flipH="1">
            <a:off x="6017965" y="3015096"/>
            <a:ext cx="865119" cy="257965"/>
          </a:xfrm>
          <a:prstGeom prst="curvedConnector4">
            <a:avLst>
              <a:gd name="adj1" fmla="val 29403"/>
              <a:gd name="adj2" fmla="val 348117"/>
            </a:avLst>
          </a:prstGeom>
          <a:ln w="38100">
            <a:solidFill>
              <a:srgbClr val="EEB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97" name="Group 296"/>
          <p:cNvGrpSpPr/>
          <p:nvPr/>
        </p:nvGrpSpPr>
        <p:grpSpPr>
          <a:xfrm>
            <a:off x="5824636" y="3220261"/>
            <a:ext cx="763588" cy="856811"/>
            <a:chOff x="8144735" y="1600894"/>
            <a:chExt cx="877481" cy="877824"/>
          </a:xfrm>
        </p:grpSpPr>
        <p:sp>
          <p:nvSpPr>
            <p:cNvPr id="298" name="Shape 297"/>
            <p:cNvSpPr/>
            <p:nvPr/>
          </p:nvSpPr>
          <p:spPr>
            <a:xfrm>
              <a:off x="8144735" y="1600894"/>
              <a:ext cx="877481" cy="877824"/>
            </a:xfrm>
            <a:prstGeom prst="gear9">
              <a:avLst/>
            </a:prstGeom>
            <a:solidFill>
              <a:srgbClr val="FFC82D"/>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99" name="TextBox 298"/>
            <p:cNvSpPr txBox="1"/>
            <p:nvPr/>
          </p:nvSpPr>
          <p:spPr>
            <a:xfrm>
              <a:off x="8312134" y="1869533"/>
              <a:ext cx="542683" cy="34055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9167">
                        <a:srgbClr val="503900"/>
                      </a:gs>
                      <a:gs pos="31000">
                        <a:srgbClr val="503900"/>
                      </a:gs>
                    </a:gsLst>
                    <a:lin ang="5400000" scaled="0"/>
                  </a:gradFill>
                  <a:ea typeface="Segoe UI" pitchFamily="34" charset="0"/>
                  <a:cs typeface="Segoe UI" pitchFamily="34" charset="0"/>
                </a:defRPr>
              </a:lvl1pPr>
            </a:lstStyle>
            <a:p>
              <a:r>
                <a:rPr lang="en-US" dirty="0" smtClean="0"/>
                <a:t>Worker</a:t>
              </a:r>
              <a:br>
                <a:rPr lang="en-US" dirty="0" smtClean="0"/>
              </a:br>
              <a:r>
                <a:rPr lang="en-US" dirty="0" smtClean="0"/>
                <a:t>Role</a:t>
              </a:r>
              <a:endParaRPr lang="en-US" dirty="0"/>
            </a:p>
          </p:txBody>
        </p:sp>
      </p:grpSp>
      <p:cxnSp>
        <p:nvCxnSpPr>
          <p:cNvPr id="312" name="Curved Connector 311"/>
          <p:cNvCxnSpPr>
            <a:stCxn id="298" idx="3"/>
            <a:endCxn id="143" idx="6"/>
          </p:cNvCxnSpPr>
          <p:nvPr/>
        </p:nvCxnSpPr>
        <p:spPr>
          <a:xfrm rot="5400000">
            <a:off x="4843677" y="4782816"/>
            <a:ext cx="2232087" cy="759211"/>
          </a:xfrm>
          <a:prstGeom prst="curvedConnector2">
            <a:avLst/>
          </a:prstGeom>
          <a:ln w="38100">
            <a:solidFill>
              <a:srgbClr val="FFC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15" name="Curved Connector 314"/>
          <p:cNvCxnSpPr>
            <a:stCxn id="298" idx="3"/>
            <a:endCxn id="172" idx="6"/>
          </p:cNvCxnSpPr>
          <p:nvPr/>
        </p:nvCxnSpPr>
        <p:spPr>
          <a:xfrm rot="5400000">
            <a:off x="3979581" y="3126632"/>
            <a:ext cx="1439999" cy="3279491"/>
          </a:xfrm>
          <a:prstGeom prst="curvedConnector2">
            <a:avLst/>
          </a:prstGeom>
          <a:ln w="38100">
            <a:solidFill>
              <a:srgbClr val="FFC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17" name="Curved Connector 316"/>
          <p:cNvCxnSpPr>
            <a:stCxn id="298" idx="3"/>
            <a:endCxn id="171" idx="3"/>
          </p:cNvCxnSpPr>
          <p:nvPr/>
        </p:nvCxnSpPr>
        <p:spPr>
          <a:xfrm rot="5400000">
            <a:off x="4235257" y="3958375"/>
            <a:ext cx="2016064" cy="2192069"/>
          </a:xfrm>
          <a:prstGeom prst="curvedConnector2">
            <a:avLst/>
          </a:prstGeom>
          <a:ln w="38100">
            <a:solidFill>
              <a:srgbClr val="FFC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074" name="Group 2073"/>
          <p:cNvGrpSpPr/>
          <p:nvPr/>
        </p:nvGrpSpPr>
        <p:grpSpPr>
          <a:xfrm>
            <a:off x="3578368" y="5733256"/>
            <a:ext cx="705600" cy="658368"/>
            <a:chOff x="2707774" y="5851220"/>
            <a:chExt cx="658111" cy="658368"/>
          </a:xfrm>
        </p:grpSpPr>
        <p:sp>
          <p:nvSpPr>
            <p:cNvPr id="170" name="Oval 169"/>
            <p:cNvSpPr/>
            <p:nvPr/>
          </p:nvSpPr>
          <p:spPr>
            <a:xfrm>
              <a:off x="2707774"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1" name="TextBox 170"/>
            <p:cNvSpPr txBox="1"/>
            <p:nvPr/>
          </p:nvSpPr>
          <p:spPr>
            <a:xfrm>
              <a:off x="2835289" y="6014205"/>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grpSp>
        <p:nvGrpSpPr>
          <p:cNvPr id="2073" name="Group 2072"/>
          <p:cNvGrpSpPr/>
          <p:nvPr/>
        </p:nvGrpSpPr>
        <p:grpSpPr>
          <a:xfrm>
            <a:off x="4874512" y="5949280"/>
            <a:ext cx="705600" cy="658368"/>
            <a:chOff x="3564653" y="5853098"/>
            <a:chExt cx="658111" cy="658368"/>
          </a:xfrm>
        </p:grpSpPr>
        <p:sp>
          <p:nvSpPr>
            <p:cNvPr id="143" name="Oval 142"/>
            <p:cNvSpPr/>
            <p:nvPr/>
          </p:nvSpPr>
          <p:spPr>
            <a:xfrm>
              <a:off x="3564653" y="5853098"/>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44" name="TextBox 143"/>
            <p:cNvSpPr txBox="1"/>
            <p:nvPr/>
          </p:nvSpPr>
          <p:spPr>
            <a:xfrm>
              <a:off x="3692166" y="6016083"/>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sp>
        <p:nvSpPr>
          <p:cNvPr id="395" name="Rectangle 394"/>
          <p:cNvSpPr/>
          <p:nvPr/>
        </p:nvSpPr>
        <p:spPr>
          <a:xfrm>
            <a:off x="5947906" y="6311176"/>
            <a:ext cx="3200400" cy="548640"/>
          </a:xfrm>
          <a:prstGeom prst="rect">
            <a:avLst/>
          </a:prstGeom>
          <a:solidFill>
            <a:srgbClr val="000000">
              <a:alpha val="30196"/>
            </a:srgbClr>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7" name="Rectangle 396"/>
          <p:cNvSpPr/>
          <p:nvPr/>
        </p:nvSpPr>
        <p:spPr>
          <a:xfrm>
            <a:off x="5992524"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8" name="Rectangle 397"/>
          <p:cNvSpPr/>
          <p:nvPr/>
        </p:nvSpPr>
        <p:spPr>
          <a:xfrm>
            <a:off x="6523317"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9" name="Rectangle 398"/>
          <p:cNvSpPr/>
          <p:nvPr/>
        </p:nvSpPr>
        <p:spPr>
          <a:xfrm>
            <a:off x="7054110"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0" name="Rectangle 399"/>
          <p:cNvSpPr/>
          <p:nvPr/>
        </p:nvSpPr>
        <p:spPr>
          <a:xfrm>
            <a:off x="7584903"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1" name="Rectangle 400"/>
          <p:cNvSpPr/>
          <p:nvPr/>
        </p:nvSpPr>
        <p:spPr>
          <a:xfrm>
            <a:off x="8115696"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89" name="TextBox 88"/>
          <p:cNvSpPr txBox="1"/>
          <p:nvPr/>
        </p:nvSpPr>
        <p:spPr>
          <a:xfrm>
            <a:off x="7164289" y="3356994"/>
            <a:ext cx="613950"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Next </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Tile Update</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
        <p:nvSpPr>
          <p:cNvPr id="90" name="TextBox 89"/>
          <p:cNvSpPr txBox="1"/>
          <p:nvPr/>
        </p:nvSpPr>
        <p:spPr>
          <a:xfrm>
            <a:off x="6368151" y="4782755"/>
            <a:ext cx="854401"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HTTP Post</a:t>
            </a:r>
            <a:br>
              <a:rPr lang="en-US" sz="1000" b="1" dirty="0" smtClean="0">
                <a:gradFill>
                  <a:gsLst>
                    <a:gs pos="20833">
                      <a:srgbClr val="4D4D4D"/>
                    </a:gs>
                    <a:gs pos="49000">
                      <a:srgbClr val="4D4D4D"/>
                    </a:gs>
                  </a:gsLst>
                  <a:lin ang="5400000" scaled="0"/>
                </a:gradFill>
                <a:ea typeface="Segoe UI" pitchFamily="34" charset="0"/>
                <a:cs typeface="Segoe UI" pitchFamily="34" charset="0"/>
              </a:rPr>
            </a:br>
            <a:r>
              <a:rPr lang="en-US" sz="1000" b="1" dirty="0" smtClean="0">
                <a:gradFill>
                  <a:gsLst>
                    <a:gs pos="20833">
                      <a:srgbClr val="4D4D4D"/>
                    </a:gs>
                    <a:gs pos="49000">
                      <a:srgbClr val="4D4D4D"/>
                    </a:gs>
                  </a:gsLst>
                  <a:lin ang="5400000" scaled="0"/>
                </a:gradFill>
                <a:ea typeface="Segoe UI" pitchFamily="34" charset="0"/>
                <a:cs typeface="Segoe UI" pitchFamily="34" charset="0"/>
              </a:rPr>
              <a:t>Tile Notification</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13656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AU" dirty="0" smtClean="0"/>
              <a:t>Connecting Phone applications to the cloud</a:t>
            </a:r>
            <a:endParaRPr lang="en-AU" dirty="0"/>
          </a:p>
        </p:txBody>
      </p:sp>
      <p:sp>
        <p:nvSpPr>
          <p:cNvPr id="3" name="Text Placeholder 2"/>
          <p:cNvSpPr>
            <a:spLocks noGrp="1"/>
          </p:cNvSpPr>
          <p:nvPr>
            <p:ph type="body" idx="1"/>
          </p:nvPr>
        </p:nvSpPr>
        <p:spPr/>
        <p:txBody>
          <a:bodyPr/>
          <a:lstStyle/>
          <a:p>
            <a:pPr lvl="0">
              <a:defRPr/>
            </a:pPr>
            <a:r>
              <a:rPr lang="en-US" dirty="0" smtClean="0"/>
              <a:t>Nick Randolph (Built to Roam)</a:t>
            </a:r>
          </a:p>
        </p:txBody>
      </p:sp>
      <p:sp>
        <p:nvSpPr>
          <p:cNvPr id="6" name="Title 1"/>
          <p:cNvSpPr txBox="1">
            <a:spLocks/>
          </p:cNvSpPr>
          <p:nvPr/>
        </p:nvSpPr>
        <p:spPr>
          <a:xfrm>
            <a:off x="334202" y="44736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COS-WPH208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Tile Notification</a:t>
            </a:r>
            <a:endParaRPr lang="en-AU" dirty="0"/>
          </a:p>
        </p:txBody>
      </p:sp>
      <p:sp>
        <p:nvSpPr>
          <p:cNvPr id="3" name="Content Placeholder 2"/>
          <p:cNvSpPr>
            <a:spLocks noGrp="1"/>
          </p:cNvSpPr>
          <p:nvPr>
            <p:ph type="body" idx="1"/>
          </p:nvPr>
        </p:nvSpPr>
        <p:spPr>
          <a:xfrm>
            <a:off x="722313" y="2276874"/>
            <a:ext cx="7772400" cy="2130028"/>
          </a:xfrm>
        </p:spPr>
        <p:txBody>
          <a:bodyPr>
            <a:normAutofit fontScale="92500" lnSpcReduction="10000"/>
          </a:bodyPr>
          <a:lstStyle/>
          <a:p>
            <a:pPr lvl="0"/>
            <a:r>
              <a:rPr lang="en-AU" sz="7800" spc="-642" dirty="0">
                <a:ln w="11430"/>
                <a:solidFill>
                  <a:schemeClr val="bg1">
                    <a:alpha val="99000"/>
                  </a:schemeClr>
                </a:solidFill>
                <a:latin typeface="Arial"/>
              </a:rPr>
              <a:t>demo</a:t>
            </a:r>
          </a:p>
          <a:p>
            <a:pPr marL="0" indent="0">
              <a:buNone/>
            </a:pPr>
            <a:r>
              <a:rPr lang="en-AU" dirty="0" smtClean="0"/>
              <a:t>Push Notification</a:t>
            </a:r>
          </a:p>
          <a:p>
            <a:pPr marL="0" indent="0">
              <a:buNone/>
            </a:pPr>
            <a:r>
              <a:rPr lang="en-AU" sz="2000" dirty="0" smtClean="0"/>
              <a:t>HTTP Post</a:t>
            </a:r>
            <a:br>
              <a:rPr lang="en-AU" sz="2000" dirty="0" smtClean="0"/>
            </a:br>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8" name="Text Placeholder 3"/>
          <p:cNvSpPr txBox="1">
            <a:spLocks/>
          </p:cNvSpPr>
          <p:nvPr/>
        </p:nvSpPr>
        <p:spPr>
          <a:xfrm>
            <a:off x="5508104" y="4653137"/>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352176989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40" y="212271"/>
            <a:ext cx="8363938" cy="609399"/>
          </a:xfrm>
        </p:spPr>
        <p:txBody>
          <a:bodyPr>
            <a:normAutofit fontScale="90000"/>
          </a:bodyPr>
          <a:lstStyle/>
          <a:p>
            <a:r>
              <a:rPr lang="en-US" dirty="0" smtClean="0"/>
              <a:t>Architecture</a:t>
            </a:r>
            <a:endParaRPr lang="en-US" sz="2800" dirty="0"/>
          </a:p>
        </p:txBody>
      </p:sp>
      <p:sp>
        <p:nvSpPr>
          <p:cNvPr id="86" name="Cloud 85"/>
          <p:cNvSpPr/>
          <p:nvPr/>
        </p:nvSpPr>
        <p:spPr>
          <a:xfrm>
            <a:off x="611560" y="692697"/>
            <a:ext cx="7289654" cy="4280695"/>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grpSp>
        <p:nvGrpSpPr>
          <p:cNvPr id="2075" name="Group 2074"/>
          <p:cNvGrpSpPr/>
          <p:nvPr/>
        </p:nvGrpSpPr>
        <p:grpSpPr>
          <a:xfrm>
            <a:off x="2356074" y="5157192"/>
            <a:ext cx="703758" cy="658368"/>
            <a:chOff x="1852776" y="5851220"/>
            <a:chExt cx="658111" cy="658368"/>
          </a:xfrm>
        </p:grpSpPr>
        <p:sp>
          <p:nvSpPr>
            <p:cNvPr id="172" name="Oval 171"/>
            <p:cNvSpPr/>
            <p:nvPr/>
          </p:nvSpPr>
          <p:spPr>
            <a:xfrm>
              <a:off x="1852776"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3" name="TextBox 172"/>
            <p:cNvSpPr txBox="1"/>
            <p:nvPr/>
          </p:nvSpPr>
          <p:spPr>
            <a:xfrm>
              <a:off x="1979761" y="6014205"/>
              <a:ext cx="404139"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spc="-30" dirty="0" smtClean="0">
                  <a:gradFill>
                    <a:gsLst>
                      <a:gs pos="70417">
                        <a:srgbClr val="4D4D4D"/>
                      </a:gs>
                      <a:gs pos="50000">
                        <a:srgbClr val="4D4D4D"/>
                      </a:gs>
                    </a:gsLst>
                    <a:lin ang="5400000" scaled="0"/>
                  </a:gradFill>
                </a:rPr>
                <a:t>Mobile</a:t>
              </a:r>
            </a:p>
            <a:p>
              <a:r>
                <a:rPr lang="en-US" spc="-30" dirty="0" smtClean="0">
                  <a:gradFill>
                    <a:gsLst>
                      <a:gs pos="70417">
                        <a:srgbClr val="4D4D4D"/>
                      </a:gs>
                      <a:gs pos="50000">
                        <a:srgbClr val="4D4D4D"/>
                      </a:gs>
                    </a:gsLst>
                    <a:lin ang="5400000" scaled="0"/>
                  </a:gradFill>
                </a:rPr>
                <a:t>Client</a:t>
              </a:r>
              <a:endParaRPr lang="en-US" spc="-30" dirty="0">
                <a:gradFill>
                  <a:gsLst>
                    <a:gs pos="70417">
                      <a:srgbClr val="4D4D4D"/>
                    </a:gs>
                    <a:gs pos="50000">
                      <a:srgbClr val="4D4D4D"/>
                    </a:gs>
                  </a:gsLst>
                  <a:lin ang="5400000" scaled="0"/>
                </a:gradFill>
              </a:endParaRPr>
            </a:p>
          </p:txBody>
        </p:sp>
      </p:grpSp>
      <p:grpSp>
        <p:nvGrpSpPr>
          <p:cNvPr id="56" name="Group 55"/>
          <p:cNvGrpSpPr/>
          <p:nvPr/>
        </p:nvGrpSpPr>
        <p:grpSpPr>
          <a:xfrm>
            <a:off x="1202704" y="2755021"/>
            <a:ext cx="833085" cy="1080000"/>
            <a:chOff x="8131403" y="1957801"/>
            <a:chExt cx="833085" cy="1080000"/>
          </a:xfrm>
        </p:grpSpPr>
        <p:sp>
          <p:nvSpPr>
            <p:cNvPr id="197" name="Rectangle 196"/>
            <p:cNvSpPr/>
            <p:nvPr/>
          </p:nvSpPr>
          <p:spPr>
            <a:xfrm>
              <a:off x="8535168" y="1957801"/>
              <a:ext cx="18000" cy="1080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Rectangle 54"/>
            <p:cNvSpPr/>
            <p:nvPr/>
          </p:nvSpPr>
          <p:spPr>
            <a:xfrm>
              <a:off x="8203411" y="2443737"/>
              <a:ext cx="713140" cy="18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9" name="Isosceles Triangle 188"/>
            <p:cNvSpPr/>
            <p:nvPr/>
          </p:nvSpPr>
          <p:spPr>
            <a:xfrm>
              <a:off x="8131403" y="2036130"/>
              <a:ext cx="833085" cy="804672"/>
            </a:xfrm>
            <a:prstGeom prst="triangl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sp>
          <p:nvSpPr>
            <p:cNvPr id="190" name="TextBox 189"/>
            <p:cNvSpPr txBox="1"/>
            <p:nvPr/>
          </p:nvSpPr>
          <p:spPr>
            <a:xfrm>
              <a:off x="8260903" y="2417370"/>
              <a:ext cx="61215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WCF</a:t>
              </a:r>
            </a:p>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Web Role</a:t>
              </a:r>
            </a:p>
          </p:txBody>
        </p:sp>
      </p:grpSp>
      <p:grpSp>
        <p:nvGrpSpPr>
          <p:cNvPr id="2074" name="Group 2073"/>
          <p:cNvGrpSpPr/>
          <p:nvPr/>
        </p:nvGrpSpPr>
        <p:grpSpPr>
          <a:xfrm>
            <a:off x="3578368" y="5733256"/>
            <a:ext cx="705600" cy="658368"/>
            <a:chOff x="2707774" y="5851220"/>
            <a:chExt cx="658111" cy="658368"/>
          </a:xfrm>
        </p:grpSpPr>
        <p:sp>
          <p:nvSpPr>
            <p:cNvPr id="170" name="Oval 169"/>
            <p:cNvSpPr/>
            <p:nvPr/>
          </p:nvSpPr>
          <p:spPr>
            <a:xfrm>
              <a:off x="2707774"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1" name="TextBox 170"/>
            <p:cNvSpPr txBox="1"/>
            <p:nvPr/>
          </p:nvSpPr>
          <p:spPr>
            <a:xfrm>
              <a:off x="2835289" y="6014205"/>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grpSp>
        <p:nvGrpSpPr>
          <p:cNvPr id="2073" name="Group 2072"/>
          <p:cNvGrpSpPr/>
          <p:nvPr/>
        </p:nvGrpSpPr>
        <p:grpSpPr>
          <a:xfrm>
            <a:off x="4874512" y="5949280"/>
            <a:ext cx="705600" cy="658368"/>
            <a:chOff x="3564653" y="5853098"/>
            <a:chExt cx="658111" cy="658368"/>
          </a:xfrm>
        </p:grpSpPr>
        <p:sp>
          <p:nvSpPr>
            <p:cNvPr id="143" name="Oval 142"/>
            <p:cNvSpPr/>
            <p:nvPr/>
          </p:nvSpPr>
          <p:spPr>
            <a:xfrm>
              <a:off x="3564653" y="5853098"/>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44" name="TextBox 143"/>
            <p:cNvSpPr txBox="1"/>
            <p:nvPr/>
          </p:nvSpPr>
          <p:spPr>
            <a:xfrm>
              <a:off x="3692166" y="6016083"/>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cxnSp>
        <p:nvCxnSpPr>
          <p:cNvPr id="377" name="Curved Connector 376"/>
          <p:cNvCxnSpPr>
            <a:stCxn id="55" idx="3"/>
            <a:endCxn id="172" idx="2"/>
          </p:cNvCxnSpPr>
          <p:nvPr/>
        </p:nvCxnSpPr>
        <p:spPr>
          <a:xfrm>
            <a:off x="1987850" y="3249957"/>
            <a:ext cx="368224" cy="2236419"/>
          </a:xfrm>
          <a:prstGeom prst="curvedConnector3">
            <a:avLst>
              <a:gd name="adj1" fmla="val 50000"/>
            </a:avLst>
          </a:prstGeom>
          <a:ln w="38100">
            <a:solidFill>
              <a:srgbClr val="43176E"/>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80" name="Curved Connector 379"/>
          <p:cNvCxnSpPr>
            <a:stCxn id="55" idx="3"/>
            <a:endCxn id="170" idx="2"/>
          </p:cNvCxnSpPr>
          <p:nvPr/>
        </p:nvCxnSpPr>
        <p:spPr>
          <a:xfrm>
            <a:off x="1987850" y="3249957"/>
            <a:ext cx="1590518" cy="2812483"/>
          </a:xfrm>
          <a:prstGeom prst="curvedConnector3">
            <a:avLst>
              <a:gd name="adj1" fmla="val 67689"/>
            </a:avLst>
          </a:prstGeom>
          <a:ln w="38100">
            <a:solidFill>
              <a:srgbClr val="43176E"/>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83" name="Curved Connector 382"/>
          <p:cNvCxnSpPr>
            <a:stCxn id="55" idx="3"/>
            <a:endCxn id="144" idx="1"/>
          </p:cNvCxnSpPr>
          <p:nvPr/>
        </p:nvCxnSpPr>
        <p:spPr>
          <a:xfrm>
            <a:off x="1987852" y="3249957"/>
            <a:ext cx="3023374" cy="3028508"/>
          </a:xfrm>
          <a:prstGeom prst="curvedConnector3">
            <a:avLst>
              <a:gd name="adj1" fmla="val 50000"/>
            </a:avLst>
          </a:prstGeom>
          <a:ln w="38100">
            <a:solidFill>
              <a:srgbClr val="43176E"/>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sp>
        <p:nvSpPr>
          <p:cNvPr id="395" name="Rectangle 394"/>
          <p:cNvSpPr/>
          <p:nvPr/>
        </p:nvSpPr>
        <p:spPr>
          <a:xfrm>
            <a:off x="5947906" y="6311176"/>
            <a:ext cx="3200400" cy="548640"/>
          </a:xfrm>
          <a:prstGeom prst="rect">
            <a:avLst/>
          </a:prstGeom>
          <a:solidFill>
            <a:srgbClr val="000000">
              <a:alpha val="30196"/>
            </a:srgbClr>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7" name="Rectangle 396"/>
          <p:cNvSpPr/>
          <p:nvPr/>
        </p:nvSpPr>
        <p:spPr>
          <a:xfrm>
            <a:off x="5992524"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8" name="Rectangle 397"/>
          <p:cNvSpPr/>
          <p:nvPr/>
        </p:nvSpPr>
        <p:spPr>
          <a:xfrm>
            <a:off x="6523317"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9" name="Rectangle 398"/>
          <p:cNvSpPr/>
          <p:nvPr/>
        </p:nvSpPr>
        <p:spPr>
          <a:xfrm>
            <a:off x="7054110"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0" name="Rectangle 399"/>
          <p:cNvSpPr/>
          <p:nvPr/>
        </p:nvSpPr>
        <p:spPr>
          <a:xfrm>
            <a:off x="7584903"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1" name="Rectangle 400"/>
          <p:cNvSpPr/>
          <p:nvPr/>
        </p:nvSpPr>
        <p:spPr>
          <a:xfrm>
            <a:off x="8115696"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2" name="Rectangle 401"/>
          <p:cNvSpPr/>
          <p:nvPr/>
        </p:nvSpPr>
        <p:spPr>
          <a:xfrm>
            <a:off x="8646489"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89" name="TextBox 88"/>
          <p:cNvSpPr txBox="1"/>
          <p:nvPr/>
        </p:nvSpPr>
        <p:spPr>
          <a:xfrm>
            <a:off x="1816064" y="2916426"/>
            <a:ext cx="413575"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Output</a:t>
            </a:r>
          </a:p>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Caching</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
        <p:nvSpPr>
          <p:cNvPr id="90" name="TextBox 89"/>
          <p:cNvSpPr txBox="1"/>
          <p:nvPr/>
        </p:nvSpPr>
        <p:spPr>
          <a:xfrm>
            <a:off x="3673644" y="3619150"/>
            <a:ext cx="926536"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Recent </a:t>
            </a:r>
          </a:p>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Images via OData</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spTree>
    <p:extLst>
      <p:ext uri="{BB962C8B-B14F-4D97-AF65-F5344CB8AC3E}">
        <p14:creationId xmlns:p14="http://schemas.microsoft.com/office/powerpoint/2010/main" val="4013656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Recent Images</a:t>
            </a:r>
            <a:endParaRPr lang="en-AU" dirty="0"/>
          </a:p>
        </p:txBody>
      </p:sp>
      <p:sp>
        <p:nvSpPr>
          <p:cNvPr id="3" name="Content Placeholder 2"/>
          <p:cNvSpPr>
            <a:spLocks noGrp="1"/>
          </p:cNvSpPr>
          <p:nvPr>
            <p:ph type="body" idx="1"/>
          </p:nvPr>
        </p:nvSpPr>
        <p:spPr/>
        <p:txBody>
          <a:bodyPr>
            <a:normAutofit/>
          </a:bodyPr>
          <a:lstStyle/>
          <a:p>
            <a:pPr lvl="0"/>
            <a:r>
              <a:rPr lang="en-AU" sz="5400" spc="-642" dirty="0">
                <a:ln w="11430"/>
                <a:solidFill>
                  <a:schemeClr val="bg1">
                    <a:alpha val="99000"/>
                  </a:schemeClr>
                </a:solidFill>
                <a:latin typeface="Arial"/>
              </a:rPr>
              <a:t>demo</a:t>
            </a:r>
          </a:p>
          <a:p>
            <a:pPr marL="0" indent="0">
              <a:buNone/>
            </a:pPr>
            <a:r>
              <a:rPr lang="en-AU" dirty="0" err="1" smtClean="0"/>
              <a:t>OData</a:t>
            </a:r>
            <a:r>
              <a:rPr lang="en-AU" dirty="0" smtClean="0"/>
              <a:t> Feed</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8" name="Text Placeholder 3"/>
          <p:cNvSpPr txBox="1">
            <a:spLocks/>
          </p:cNvSpPr>
          <p:nvPr/>
        </p:nvSpPr>
        <p:spPr>
          <a:xfrm>
            <a:off x="5508104" y="4653137"/>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352176989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1440" y="212271"/>
            <a:ext cx="8363938" cy="609399"/>
          </a:xfrm>
        </p:spPr>
        <p:txBody>
          <a:bodyPr>
            <a:normAutofit fontScale="90000"/>
          </a:bodyPr>
          <a:lstStyle/>
          <a:p>
            <a:r>
              <a:rPr lang="en-US" dirty="0" smtClean="0"/>
              <a:t>Architecture</a:t>
            </a:r>
            <a:endParaRPr lang="en-US" sz="2800" dirty="0"/>
          </a:p>
        </p:txBody>
      </p:sp>
      <p:sp>
        <p:nvSpPr>
          <p:cNvPr id="86" name="Cloud 85"/>
          <p:cNvSpPr/>
          <p:nvPr/>
        </p:nvSpPr>
        <p:spPr>
          <a:xfrm>
            <a:off x="611560" y="692697"/>
            <a:ext cx="7289654" cy="4280695"/>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cxnSp>
        <p:nvCxnSpPr>
          <p:cNvPr id="139" name="Curved Connector 138"/>
          <p:cNvCxnSpPr>
            <a:stCxn id="143" idx="0"/>
            <a:endCxn id="106" idx="4"/>
          </p:cNvCxnSpPr>
          <p:nvPr/>
        </p:nvCxnSpPr>
        <p:spPr>
          <a:xfrm rot="16200000" flipV="1">
            <a:off x="4260303" y="4982272"/>
            <a:ext cx="1224136" cy="709883"/>
          </a:xfrm>
          <a:prstGeom prst="curvedConnector3">
            <a:avLst>
              <a:gd name="adj1" fmla="val 5000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74" name="Curved Connector 173"/>
          <p:cNvCxnSpPr>
            <a:stCxn id="170" idx="0"/>
            <a:endCxn id="102" idx="4"/>
          </p:cNvCxnSpPr>
          <p:nvPr/>
        </p:nvCxnSpPr>
        <p:spPr>
          <a:xfrm rot="5400000" flipH="1" flipV="1">
            <a:off x="2967920" y="4650667"/>
            <a:ext cx="2045839" cy="119340"/>
          </a:xfrm>
          <a:prstGeom prst="curvedConnector3">
            <a:avLst>
              <a:gd name="adj1" fmla="val 5000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75" name="Curved Connector 174"/>
          <p:cNvCxnSpPr>
            <a:stCxn id="172" idx="0"/>
            <a:endCxn id="119" idx="4"/>
          </p:cNvCxnSpPr>
          <p:nvPr/>
        </p:nvCxnSpPr>
        <p:spPr>
          <a:xfrm rot="5400000" flipH="1" flipV="1">
            <a:off x="2551138" y="4521920"/>
            <a:ext cx="792088" cy="478459"/>
          </a:xfrm>
          <a:prstGeom prst="curvedConnector3">
            <a:avLst>
              <a:gd name="adj1" fmla="val 5000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075" name="Group 2074"/>
          <p:cNvGrpSpPr/>
          <p:nvPr/>
        </p:nvGrpSpPr>
        <p:grpSpPr>
          <a:xfrm>
            <a:off x="2356074" y="5157192"/>
            <a:ext cx="703758" cy="658368"/>
            <a:chOff x="1852776" y="5851220"/>
            <a:chExt cx="658111" cy="658368"/>
          </a:xfrm>
        </p:grpSpPr>
        <p:sp>
          <p:nvSpPr>
            <p:cNvPr id="172" name="Oval 171"/>
            <p:cNvSpPr/>
            <p:nvPr/>
          </p:nvSpPr>
          <p:spPr>
            <a:xfrm>
              <a:off x="1852776"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3" name="TextBox 172"/>
            <p:cNvSpPr txBox="1"/>
            <p:nvPr/>
          </p:nvSpPr>
          <p:spPr>
            <a:xfrm>
              <a:off x="1979761" y="6014205"/>
              <a:ext cx="404139"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spc="-30" dirty="0" smtClean="0">
                  <a:gradFill>
                    <a:gsLst>
                      <a:gs pos="70417">
                        <a:srgbClr val="4D4D4D"/>
                      </a:gs>
                      <a:gs pos="50000">
                        <a:srgbClr val="4D4D4D"/>
                      </a:gs>
                    </a:gsLst>
                    <a:lin ang="5400000" scaled="0"/>
                  </a:gradFill>
                </a:rPr>
                <a:t>Mobile</a:t>
              </a:r>
            </a:p>
            <a:p>
              <a:r>
                <a:rPr lang="en-US" spc="-30" dirty="0" smtClean="0">
                  <a:gradFill>
                    <a:gsLst>
                      <a:gs pos="70417">
                        <a:srgbClr val="4D4D4D"/>
                      </a:gs>
                      <a:gs pos="50000">
                        <a:srgbClr val="4D4D4D"/>
                      </a:gs>
                    </a:gsLst>
                    <a:lin ang="5400000" scaled="0"/>
                  </a:gradFill>
                </a:rPr>
                <a:t>Client</a:t>
              </a:r>
              <a:endParaRPr lang="en-US" spc="-30" dirty="0">
                <a:gradFill>
                  <a:gsLst>
                    <a:gs pos="70417">
                      <a:srgbClr val="4D4D4D"/>
                    </a:gs>
                    <a:gs pos="50000">
                      <a:srgbClr val="4D4D4D"/>
                    </a:gs>
                  </a:gsLst>
                  <a:lin ang="5400000" scaled="0"/>
                </a:gradFill>
              </a:endParaRPr>
            </a:p>
          </p:txBody>
        </p:sp>
      </p:grpSp>
      <p:grpSp>
        <p:nvGrpSpPr>
          <p:cNvPr id="101" name="Group 100"/>
          <p:cNvGrpSpPr/>
          <p:nvPr/>
        </p:nvGrpSpPr>
        <p:grpSpPr>
          <a:xfrm>
            <a:off x="3673033" y="2924944"/>
            <a:ext cx="754953" cy="762475"/>
            <a:chOff x="1739345" y="3048928"/>
            <a:chExt cx="658111" cy="658368"/>
          </a:xfrm>
        </p:grpSpPr>
        <p:sp>
          <p:nvSpPr>
            <p:cNvPr id="102" name="Oval 101"/>
            <p:cNvSpPr/>
            <p:nvPr/>
          </p:nvSpPr>
          <p:spPr>
            <a:xfrm>
              <a:off x="1739345" y="3048928"/>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03" name="TextBox 102"/>
            <p:cNvSpPr txBox="1"/>
            <p:nvPr/>
          </p:nvSpPr>
          <p:spPr>
            <a:xfrm>
              <a:off x="1858152" y="3234603"/>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grpSp>
        <p:nvGrpSpPr>
          <p:cNvPr id="104" name="Group 103"/>
          <p:cNvGrpSpPr/>
          <p:nvPr/>
        </p:nvGrpSpPr>
        <p:grpSpPr>
          <a:xfrm>
            <a:off x="4139954" y="3962669"/>
            <a:ext cx="754953" cy="762475"/>
            <a:chOff x="1739346" y="3048928"/>
            <a:chExt cx="658111" cy="658368"/>
          </a:xfrm>
        </p:grpSpPr>
        <p:sp>
          <p:nvSpPr>
            <p:cNvPr id="106" name="Oval 105"/>
            <p:cNvSpPr/>
            <p:nvPr/>
          </p:nvSpPr>
          <p:spPr>
            <a:xfrm>
              <a:off x="1739346" y="3048928"/>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07" name="TextBox 106"/>
            <p:cNvSpPr txBox="1"/>
            <p:nvPr/>
          </p:nvSpPr>
          <p:spPr>
            <a:xfrm>
              <a:off x="1858152" y="3234603"/>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cxnSp>
        <p:nvCxnSpPr>
          <p:cNvPr id="191" name="Curved Connector 190"/>
          <p:cNvCxnSpPr>
            <a:stCxn id="197" idx="2"/>
            <a:endCxn id="170" idx="3"/>
          </p:cNvCxnSpPr>
          <p:nvPr/>
        </p:nvCxnSpPr>
        <p:spPr>
          <a:xfrm rot="16200000" flipH="1">
            <a:off x="1418492" y="4031996"/>
            <a:ext cx="2460187" cy="2066234"/>
          </a:xfrm>
          <a:prstGeom prst="curvedConnector3">
            <a:avLst>
              <a:gd name="adj1" fmla="val 113211"/>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2" name="Curved Connector 191"/>
          <p:cNvCxnSpPr>
            <a:stCxn id="197" idx="2"/>
            <a:endCxn id="143" idx="3"/>
          </p:cNvCxnSpPr>
          <p:nvPr/>
        </p:nvCxnSpPr>
        <p:spPr>
          <a:xfrm rot="16200000" flipH="1">
            <a:off x="1958552" y="3491938"/>
            <a:ext cx="2676211" cy="3362378"/>
          </a:xfrm>
          <a:prstGeom prst="curvedConnector3">
            <a:avLst>
              <a:gd name="adj1" fmla="val 107874"/>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3" name="Curved Connector 192"/>
          <p:cNvCxnSpPr>
            <a:stCxn id="197" idx="2"/>
            <a:endCxn id="172" idx="3"/>
          </p:cNvCxnSpPr>
          <p:nvPr/>
        </p:nvCxnSpPr>
        <p:spPr>
          <a:xfrm rot="16200000" flipH="1">
            <a:off x="1095242" y="4355248"/>
            <a:ext cx="1884123" cy="843670"/>
          </a:xfrm>
          <a:prstGeom prst="curvedConnector3">
            <a:avLst>
              <a:gd name="adj1" fmla="val 117250"/>
            </a:avLst>
          </a:prstGeom>
          <a:ln w="38100">
            <a:solidFill>
              <a:schemeClr val="accent2"/>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4" name="Curved Connector 193"/>
          <p:cNvCxnSpPr>
            <a:stCxn id="172" idx="0"/>
            <a:endCxn id="55" idx="1"/>
          </p:cNvCxnSpPr>
          <p:nvPr/>
        </p:nvCxnSpPr>
        <p:spPr>
          <a:xfrm rot="16200000" flipV="1">
            <a:off x="1037716" y="3486955"/>
            <a:ext cx="1907235" cy="1433243"/>
          </a:xfrm>
          <a:prstGeom prst="curvedConnector4">
            <a:avLst>
              <a:gd name="adj1" fmla="val 49764"/>
              <a:gd name="adj2" fmla="val 115950"/>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5" name="Curved Connector 194"/>
          <p:cNvCxnSpPr>
            <a:stCxn id="143" idx="0"/>
            <a:endCxn id="55" idx="1"/>
          </p:cNvCxnSpPr>
          <p:nvPr/>
        </p:nvCxnSpPr>
        <p:spPr>
          <a:xfrm rot="16200000" flipV="1">
            <a:off x="1901351" y="2623318"/>
            <a:ext cx="2699323" cy="3952602"/>
          </a:xfrm>
          <a:prstGeom prst="curvedConnector4">
            <a:avLst>
              <a:gd name="adj1" fmla="val 49833"/>
              <a:gd name="adj2" fmla="val 105784"/>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196" name="Curved Connector 195"/>
          <p:cNvCxnSpPr>
            <a:stCxn id="170" idx="0"/>
            <a:endCxn id="55" idx="1"/>
          </p:cNvCxnSpPr>
          <p:nvPr/>
        </p:nvCxnSpPr>
        <p:spPr>
          <a:xfrm rot="16200000" flipV="1">
            <a:off x="1361291" y="3163378"/>
            <a:ext cx="2483299" cy="2656458"/>
          </a:xfrm>
          <a:prstGeom prst="curvedConnector4">
            <a:avLst>
              <a:gd name="adj1" fmla="val 36011"/>
              <a:gd name="adj2" fmla="val 108605"/>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56" name="Group 55"/>
          <p:cNvGrpSpPr/>
          <p:nvPr/>
        </p:nvGrpSpPr>
        <p:grpSpPr>
          <a:xfrm>
            <a:off x="1202704" y="2755021"/>
            <a:ext cx="833085" cy="1080000"/>
            <a:chOff x="8131403" y="1957801"/>
            <a:chExt cx="833085" cy="1080000"/>
          </a:xfrm>
        </p:grpSpPr>
        <p:sp>
          <p:nvSpPr>
            <p:cNvPr id="197" name="Rectangle 196"/>
            <p:cNvSpPr/>
            <p:nvPr/>
          </p:nvSpPr>
          <p:spPr>
            <a:xfrm>
              <a:off x="8535168" y="1957801"/>
              <a:ext cx="18000" cy="1080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55" name="Rectangle 54"/>
            <p:cNvSpPr/>
            <p:nvPr/>
          </p:nvSpPr>
          <p:spPr>
            <a:xfrm>
              <a:off x="8203411" y="2443737"/>
              <a:ext cx="713140" cy="18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89" name="Isosceles Triangle 188"/>
            <p:cNvSpPr/>
            <p:nvPr/>
          </p:nvSpPr>
          <p:spPr>
            <a:xfrm>
              <a:off x="8131403" y="2036130"/>
              <a:ext cx="833085" cy="804672"/>
            </a:xfrm>
            <a:prstGeom prst="triangl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sp>
          <p:nvSpPr>
            <p:cNvPr id="190" name="TextBox 189"/>
            <p:cNvSpPr txBox="1"/>
            <p:nvPr/>
          </p:nvSpPr>
          <p:spPr>
            <a:xfrm>
              <a:off x="8260903" y="2417370"/>
              <a:ext cx="61215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WCF</a:t>
              </a:r>
            </a:p>
            <a:p>
              <a:pPr algn="ctr">
                <a:lnSpc>
                  <a:spcPct val="90000"/>
                </a:lnSpc>
              </a:pPr>
              <a:r>
                <a:rPr lang="en-US" sz="1200" b="1" dirty="0">
                  <a:gradFill>
                    <a:gsLst>
                      <a:gs pos="0">
                        <a:srgbClr val="FFFFFF"/>
                      </a:gs>
                      <a:gs pos="86000">
                        <a:srgbClr val="FFFFFF"/>
                      </a:gs>
                    </a:gsLst>
                    <a:lin ang="5400000" scaled="0"/>
                  </a:gradFill>
                  <a:ea typeface="Segoe UI" pitchFamily="34" charset="0"/>
                  <a:cs typeface="Segoe UI" pitchFamily="34" charset="0"/>
                </a:rPr>
                <a:t>Web Role</a:t>
              </a:r>
            </a:p>
          </p:txBody>
        </p:sp>
      </p:grpSp>
      <p:grpSp>
        <p:nvGrpSpPr>
          <p:cNvPr id="4142" name="Group 4141"/>
          <p:cNvGrpSpPr/>
          <p:nvPr/>
        </p:nvGrpSpPr>
        <p:grpSpPr>
          <a:xfrm>
            <a:off x="6660232" y="4365105"/>
            <a:ext cx="1656184" cy="1388191"/>
            <a:chOff x="5724128" y="5255749"/>
            <a:chExt cx="1656184" cy="1388190"/>
          </a:xfrm>
        </p:grpSpPr>
        <p:sp>
          <p:nvSpPr>
            <p:cNvPr id="204" name="Cloud 203"/>
            <p:cNvSpPr/>
            <p:nvPr/>
          </p:nvSpPr>
          <p:spPr>
            <a:xfrm>
              <a:off x="5724128" y="5255749"/>
              <a:ext cx="1656184" cy="1388190"/>
            </a:xfrm>
            <a:prstGeom prst="cloud">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grpSp>
          <p:nvGrpSpPr>
            <p:cNvPr id="205" name="Group 204"/>
            <p:cNvGrpSpPr/>
            <p:nvPr/>
          </p:nvGrpSpPr>
          <p:grpSpPr>
            <a:xfrm>
              <a:off x="6114337" y="5474936"/>
              <a:ext cx="922781" cy="804672"/>
              <a:chOff x="8131403" y="2036130"/>
              <a:chExt cx="922781" cy="804672"/>
            </a:xfrm>
          </p:grpSpPr>
          <p:sp>
            <p:nvSpPr>
              <p:cNvPr id="207" name="Rectangle 206"/>
              <p:cNvSpPr/>
              <p:nvPr/>
            </p:nvSpPr>
            <p:spPr>
              <a:xfrm>
                <a:off x="8203411" y="2425229"/>
                <a:ext cx="778765" cy="18000"/>
              </a:xfrm>
              <a:prstGeom prst="rect">
                <a:avLst/>
              </a:prstGeom>
              <a:solidFill>
                <a:schemeClr val="tx1">
                  <a:lumMod val="50000"/>
                  <a:lumOff val="50000"/>
                </a:schemeClr>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08" name="Isosceles Triangle 207"/>
              <p:cNvSpPr/>
              <p:nvPr/>
            </p:nvSpPr>
            <p:spPr>
              <a:xfrm>
                <a:off x="8131403" y="2036130"/>
                <a:ext cx="922781" cy="804672"/>
              </a:xfrm>
              <a:prstGeom prst="triangl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a:solidFill>
                    <a:srgbClr val="FFFFFF"/>
                  </a:solidFill>
                </a:endParaRPr>
              </a:p>
            </p:txBody>
          </p:sp>
          <p:sp>
            <p:nvSpPr>
              <p:cNvPr id="209" name="TextBox 208"/>
              <p:cNvSpPr txBox="1"/>
              <p:nvPr/>
            </p:nvSpPr>
            <p:spPr>
              <a:xfrm>
                <a:off x="8393616" y="2452870"/>
                <a:ext cx="44454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200" b="1" dirty="0" err="1" smtClean="0">
                    <a:gradFill>
                      <a:gsLst>
                        <a:gs pos="0">
                          <a:srgbClr val="FFFFFF"/>
                        </a:gs>
                        <a:gs pos="86000">
                          <a:srgbClr val="FFFFFF"/>
                        </a:gs>
                      </a:gsLst>
                      <a:lin ang="5400000" scaled="0"/>
                    </a:gradFill>
                    <a:ea typeface="Segoe UI" pitchFamily="34" charset="0"/>
                    <a:cs typeface="Segoe UI" pitchFamily="34" charset="0"/>
                  </a:rPr>
                  <a:t>TechEd</a:t>
                </a:r>
                <a:r>
                  <a:rPr lang="en-US" sz="1200" b="1" dirty="0" smtClean="0">
                    <a:gradFill>
                      <a:gsLst>
                        <a:gs pos="0">
                          <a:srgbClr val="FFFFFF"/>
                        </a:gs>
                        <a:gs pos="86000">
                          <a:srgbClr val="FFFFFF"/>
                        </a:gs>
                      </a:gsLst>
                      <a:lin ang="5400000" scaled="0"/>
                    </a:gradFill>
                    <a:ea typeface="Segoe UI" pitchFamily="34" charset="0"/>
                    <a:cs typeface="Segoe UI" pitchFamily="34" charset="0"/>
                  </a:rPr>
                  <a:t/>
                </a:r>
                <a:br>
                  <a:rPr lang="en-US" sz="1200" b="1" dirty="0" smtClean="0">
                    <a:gradFill>
                      <a:gsLst>
                        <a:gs pos="0">
                          <a:srgbClr val="FFFFFF"/>
                        </a:gs>
                        <a:gs pos="86000">
                          <a:srgbClr val="FFFFFF"/>
                        </a:gs>
                      </a:gsLst>
                      <a:lin ang="5400000" scaled="0"/>
                    </a:gradFill>
                    <a:ea typeface="Segoe UI" pitchFamily="34" charset="0"/>
                    <a:cs typeface="Segoe UI" pitchFamily="34" charset="0"/>
                  </a:rPr>
                </a:br>
                <a:r>
                  <a:rPr lang="en-US" sz="1200" b="1" dirty="0" smtClean="0">
                    <a:gradFill>
                      <a:gsLst>
                        <a:gs pos="0">
                          <a:srgbClr val="FFFFFF"/>
                        </a:gs>
                        <a:gs pos="86000">
                          <a:srgbClr val="FFFFFF"/>
                        </a:gs>
                      </a:gsLst>
                      <a:lin ang="5400000" scaled="0"/>
                    </a:gradFill>
                    <a:ea typeface="Segoe UI" pitchFamily="34" charset="0"/>
                    <a:cs typeface="Segoe UI" pitchFamily="34" charset="0"/>
                  </a:rPr>
                  <a:t>OData</a:t>
                </a:r>
                <a:endParaRPr lang="en-US" sz="1200" b="1" dirty="0">
                  <a:gradFill>
                    <a:gsLst>
                      <a:gs pos="0">
                        <a:srgbClr val="FFFFFF"/>
                      </a:gs>
                      <a:gs pos="86000">
                        <a:srgbClr val="FFFFFF"/>
                      </a:gs>
                    </a:gsLst>
                    <a:lin ang="5400000" scaled="0"/>
                  </a:gradFill>
                  <a:ea typeface="Segoe UI" pitchFamily="34" charset="0"/>
                  <a:cs typeface="Segoe UI" pitchFamily="34" charset="0"/>
                </a:endParaRPr>
              </a:p>
            </p:txBody>
          </p:sp>
        </p:grpSp>
      </p:grpSp>
      <p:cxnSp>
        <p:nvCxnSpPr>
          <p:cNvPr id="213" name="Curved Connector 212"/>
          <p:cNvCxnSpPr>
            <a:stCxn id="207" idx="1"/>
            <a:endCxn id="143" idx="0"/>
          </p:cNvCxnSpPr>
          <p:nvPr/>
        </p:nvCxnSpPr>
        <p:spPr>
          <a:xfrm rot="10800000" flipV="1">
            <a:off x="5227315" y="4982389"/>
            <a:ext cx="1895137" cy="966891"/>
          </a:xfrm>
          <a:prstGeom prst="curvedConnector2">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16" name="Curved Connector 215"/>
          <p:cNvCxnSpPr>
            <a:stCxn id="207" idx="1"/>
            <a:endCxn id="172" idx="0"/>
          </p:cNvCxnSpPr>
          <p:nvPr/>
        </p:nvCxnSpPr>
        <p:spPr>
          <a:xfrm rot="10800000" flipV="1">
            <a:off x="2707953" y="4982389"/>
            <a:ext cx="4414496" cy="174803"/>
          </a:xfrm>
          <a:prstGeom prst="curvedConnector2">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18" name="Curved Connector 217"/>
          <p:cNvCxnSpPr>
            <a:stCxn id="207" idx="1"/>
            <a:endCxn id="170" idx="0"/>
          </p:cNvCxnSpPr>
          <p:nvPr/>
        </p:nvCxnSpPr>
        <p:spPr>
          <a:xfrm rot="10800000" flipV="1">
            <a:off x="3931171" y="4982389"/>
            <a:ext cx="3191281" cy="750867"/>
          </a:xfrm>
          <a:prstGeom prst="curvedConnector2">
            <a:avLst/>
          </a:prstGeom>
          <a:ln w="38100">
            <a:solidFill>
              <a:schemeClr val="accent1"/>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38" name="Curved Connector 237"/>
          <p:cNvCxnSpPr>
            <a:stCxn id="245" idx="6"/>
            <a:endCxn id="242" idx="6"/>
          </p:cNvCxnSpPr>
          <p:nvPr/>
        </p:nvCxnSpPr>
        <p:spPr>
          <a:xfrm>
            <a:off x="2994855" y="1550215"/>
            <a:ext cx="1433130" cy="402355"/>
          </a:xfrm>
          <a:prstGeom prst="curvedConnector3">
            <a:avLst>
              <a:gd name="adj1" fmla="val 50000"/>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41" name="Group 240"/>
          <p:cNvGrpSpPr/>
          <p:nvPr/>
        </p:nvGrpSpPr>
        <p:grpSpPr>
          <a:xfrm>
            <a:off x="4427986" y="1567866"/>
            <a:ext cx="827349" cy="925031"/>
            <a:chOff x="2964638" y="2002853"/>
            <a:chExt cx="877481" cy="877824"/>
          </a:xfrm>
          <a:solidFill>
            <a:srgbClr val="92D050"/>
          </a:solidFill>
        </p:grpSpPr>
        <p:sp>
          <p:nvSpPr>
            <p:cNvPr id="242" name="Shape 241"/>
            <p:cNvSpPr/>
            <p:nvPr/>
          </p:nvSpPr>
          <p:spPr>
            <a:xfrm>
              <a:off x="2964638" y="2002853"/>
              <a:ext cx="877481" cy="877824"/>
            </a:xfrm>
            <a:prstGeom prst="gear9">
              <a:avLst/>
            </a:prstGeom>
            <a:grpFill/>
            <a:ln w="25400" cap="flat" cmpd="sng" algn="ctr">
              <a:solidFill>
                <a:srgbClr val="92D050"/>
              </a:solid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43" name="TextBox 242"/>
            <p:cNvSpPr txBox="1"/>
            <p:nvPr/>
          </p:nvSpPr>
          <p:spPr>
            <a:xfrm>
              <a:off x="3152949" y="2284049"/>
              <a:ext cx="500860" cy="315436"/>
            </a:xfrm>
            <a:prstGeom prst="rect">
              <a:avLst/>
            </a:prstGeom>
            <a:grpFill/>
            <a:ln>
              <a:solidFill>
                <a:srgbClr val="92D050"/>
              </a:solid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9167">
                        <a:srgbClr val="503900"/>
                      </a:gs>
                      <a:gs pos="31000">
                        <a:srgbClr val="503900"/>
                      </a:gs>
                    </a:gsLst>
                    <a:lin ang="5400000" scaled="0"/>
                  </a:gradFill>
                  <a:ea typeface="Segoe UI" pitchFamily="34" charset="0"/>
                  <a:cs typeface="Segoe UI" pitchFamily="34" charset="0"/>
                </a:defRPr>
              </a:lvl1pPr>
            </a:lstStyle>
            <a:p>
              <a:r>
                <a:rPr lang="en-US" dirty="0" smtClean="0">
                  <a:gradFill>
                    <a:gsLst>
                      <a:gs pos="0">
                        <a:srgbClr val="FFFFFF"/>
                      </a:gs>
                      <a:gs pos="86000">
                        <a:srgbClr val="FFFFFF"/>
                      </a:gs>
                    </a:gsLst>
                    <a:lin ang="5400000" scaled="0"/>
                  </a:gradFill>
                </a:rPr>
                <a:t>Worker</a:t>
              </a:r>
              <a:br>
                <a:rPr lang="en-US" dirty="0" smtClean="0">
                  <a:gradFill>
                    <a:gsLst>
                      <a:gs pos="0">
                        <a:srgbClr val="FFFFFF"/>
                      </a:gs>
                      <a:gs pos="86000">
                        <a:srgbClr val="FFFFFF"/>
                      </a:gs>
                    </a:gsLst>
                    <a:lin ang="5400000" scaled="0"/>
                  </a:gradFill>
                </a:rPr>
              </a:br>
              <a:r>
                <a:rPr lang="en-US" dirty="0" smtClean="0">
                  <a:gradFill>
                    <a:gsLst>
                      <a:gs pos="0">
                        <a:srgbClr val="FFFFFF"/>
                      </a:gs>
                      <a:gs pos="86000">
                        <a:srgbClr val="FFFFFF"/>
                      </a:gs>
                    </a:gsLst>
                    <a:lin ang="5400000" scaled="0"/>
                  </a:gradFill>
                </a:rPr>
                <a:t>Role</a:t>
              </a:r>
              <a:endParaRPr lang="en-US" dirty="0">
                <a:gradFill>
                  <a:gsLst>
                    <a:gs pos="0">
                      <a:srgbClr val="FFFFFF"/>
                    </a:gs>
                    <a:gs pos="86000">
                      <a:srgbClr val="FFFFFF"/>
                    </a:gs>
                  </a:gsLst>
                  <a:lin ang="5400000" scaled="0"/>
                </a:gradFill>
              </a:endParaRPr>
            </a:p>
          </p:txBody>
        </p:sp>
      </p:grpSp>
      <p:grpSp>
        <p:nvGrpSpPr>
          <p:cNvPr id="244" name="Group 243"/>
          <p:cNvGrpSpPr/>
          <p:nvPr/>
        </p:nvGrpSpPr>
        <p:grpSpPr>
          <a:xfrm>
            <a:off x="2239904" y="1168977"/>
            <a:ext cx="754953" cy="762475"/>
            <a:chOff x="1739345" y="3048928"/>
            <a:chExt cx="658111" cy="658368"/>
          </a:xfrm>
          <a:solidFill>
            <a:schemeClr val="accent4"/>
          </a:solidFill>
        </p:grpSpPr>
        <p:sp>
          <p:nvSpPr>
            <p:cNvPr id="245" name="Oval 244"/>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46" name="TextBox 245"/>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cxnSp>
        <p:nvCxnSpPr>
          <p:cNvPr id="253" name="Curved Connector 252"/>
          <p:cNvCxnSpPr>
            <a:stCxn id="255" idx="6"/>
            <a:endCxn id="242" idx="6"/>
          </p:cNvCxnSpPr>
          <p:nvPr/>
        </p:nvCxnSpPr>
        <p:spPr>
          <a:xfrm flipV="1">
            <a:off x="3598761" y="1952569"/>
            <a:ext cx="829224" cy="231099"/>
          </a:xfrm>
          <a:prstGeom prst="curvedConnector3">
            <a:avLst>
              <a:gd name="adj1" fmla="val 38337"/>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54" name="Group 253"/>
          <p:cNvGrpSpPr/>
          <p:nvPr/>
        </p:nvGrpSpPr>
        <p:grpSpPr>
          <a:xfrm>
            <a:off x="2843810" y="1802429"/>
            <a:ext cx="754953" cy="762475"/>
            <a:chOff x="1739345" y="3048928"/>
            <a:chExt cx="658111" cy="658368"/>
          </a:xfrm>
          <a:solidFill>
            <a:schemeClr val="accent4"/>
          </a:solidFill>
        </p:grpSpPr>
        <p:sp>
          <p:nvSpPr>
            <p:cNvPr id="255" name="Oval 254"/>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56" name="TextBox 255"/>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cxnSp>
        <p:nvCxnSpPr>
          <p:cNvPr id="257" name="Curved Connector 256"/>
          <p:cNvCxnSpPr>
            <a:stCxn id="259" idx="6"/>
            <a:endCxn id="242" idx="6"/>
          </p:cNvCxnSpPr>
          <p:nvPr/>
        </p:nvCxnSpPr>
        <p:spPr>
          <a:xfrm flipV="1">
            <a:off x="3022697" y="1952570"/>
            <a:ext cx="1405288" cy="921564"/>
          </a:xfrm>
          <a:prstGeom prst="curvedConnector3">
            <a:avLst>
              <a:gd name="adj1" fmla="val 59385"/>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58" name="Group 257"/>
          <p:cNvGrpSpPr/>
          <p:nvPr/>
        </p:nvGrpSpPr>
        <p:grpSpPr>
          <a:xfrm>
            <a:off x="2267746" y="2492896"/>
            <a:ext cx="754953" cy="762475"/>
            <a:chOff x="1739345" y="3048928"/>
            <a:chExt cx="658111" cy="658368"/>
          </a:xfrm>
          <a:solidFill>
            <a:schemeClr val="accent4"/>
          </a:solidFill>
        </p:grpSpPr>
        <p:sp>
          <p:nvSpPr>
            <p:cNvPr id="259" name="Oval 258"/>
            <p:cNvSpPr/>
            <p:nvPr/>
          </p:nvSpPr>
          <p:spPr>
            <a:xfrm>
              <a:off x="1739345" y="3048928"/>
              <a:ext cx="658111" cy="658368"/>
            </a:xfrm>
            <a:prstGeom prst="ellipse">
              <a:avLst/>
            </a:prstGeom>
            <a:grp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60" name="TextBox 259"/>
            <p:cNvSpPr txBox="1"/>
            <p:nvPr/>
          </p:nvSpPr>
          <p:spPr>
            <a:xfrm>
              <a:off x="1882550" y="3234606"/>
              <a:ext cx="371702" cy="287014"/>
            </a:xfrm>
            <a:prstGeom prst="rect">
              <a:avLst/>
            </a:prstGeom>
            <a:grp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Azure</a:t>
              </a:r>
              <a:br>
                <a:rPr lang="en-US" dirty="0" smtClean="0"/>
              </a:br>
              <a:r>
                <a:rPr lang="en-US" dirty="0" smtClean="0"/>
                <a:t>Queue</a:t>
              </a:r>
              <a:endParaRPr lang="en-US" dirty="0"/>
            </a:p>
          </p:txBody>
        </p:sp>
      </p:grpSp>
      <p:cxnSp>
        <p:nvCxnSpPr>
          <p:cNvPr id="261" name="Curved Connector 260"/>
          <p:cNvCxnSpPr>
            <a:stCxn id="197" idx="0"/>
            <a:endCxn id="246" idx="1"/>
          </p:cNvCxnSpPr>
          <p:nvPr/>
        </p:nvCxnSpPr>
        <p:spPr>
          <a:xfrm rot="5400000" flipH="1" flipV="1">
            <a:off x="1407423" y="1758263"/>
            <a:ext cx="1204805" cy="788713"/>
          </a:xfrm>
          <a:prstGeom prst="curvedConnector2">
            <a:avLst/>
          </a:prstGeom>
          <a:ln w="38100">
            <a:solidFill>
              <a:schemeClr val="accent4"/>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64" name="Curved Connector 263"/>
          <p:cNvCxnSpPr>
            <a:stCxn id="197" idx="0"/>
            <a:endCxn id="259" idx="2"/>
          </p:cNvCxnSpPr>
          <p:nvPr/>
        </p:nvCxnSpPr>
        <p:spPr>
          <a:xfrm rot="16200000" flipH="1">
            <a:off x="1882049" y="2488440"/>
            <a:ext cx="119112" cy="652277"/>
          </a:xfrm>
          <a:prstGeom prst="curvedConnector4">
            <a:avLst>
              <a:gd name="adj1" fmla="val -191920"/>
              <a:gd name="adj2" fmla="val 50690"/>
            </a:avLst>
          </a:prstGeom>
          <a:ln w="38100">
            <a:solidFill>
              <a:schemeClr val="accent4"/>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66" name="Curved Connector 265"/>
          <p:cNvCxnSpPr>
            <a:stCxn id="197" idx="0"/>
            <a:endCxn id="255" idx="2"/>
          </p:cNvCxnSpPr>
          <p:nvPr/>
        </p:nvCxnSpPr>
        <p:spPr>
          <a:xfrm rot="5400000" flipH="1" flipV="1">
            <a:off x="1943960" y="1855175"/>
            <a:ext cx="571355" cy="1228341"/>
          </a:xfrm>
          <a:prstGeom prst="curvedConnector2">
            <a:avLst/>
          </a:prstGeom>
          <a:ln w="38100">
            <a:solidFill>
              <a:schemeClr val="accent4"/>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291" name="Curved Connector 290"/>
          <p:cNvCxnSpPr>
            <a:stCxn id="242" idx="1"/>
            <a:endCxn id="292" idx="0"/>
          </p:cNvCxnSpPr>
          <p:nvPr/>
        </p:nvCxnSpPr>
        <p:spPr>
          <a:xfrm flipV="1">
            <a:off x="5245879" y="1628801"/>
            <a:ext cx="1075662" cy="323769"/>
          </a:xfrm>
          <a:prstGeom prst="curvedConnector4">
            <a:avLst>
              <a:gd name="adj1" fmla="val 18444"/>
              <a:gd name="adj2" fmla="val 189426"/>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4155" name="Group 4154"/>
          <p:cNvGrpSpPr/>
          <p:nvPr/>
        </p:nvGrpSpPr>
        <p:grpSpPr>
          <a:xfrm>
            <a:off x="5652120" y="1628802"/>
            <a:ext cx="1338842" cy="1082719"/>
            <a:chOff x="6202818" y="2075462"/>
            <a:chExt cx="1338842" cy="1082719"/>
          </a:xfrm>
        </p:grpSpPr>
        <p:sp>
          <p:nvSpPr>
            <p:cNvPr id="292" name="Oval 291"/>
            <p:cNvSpPr/>
            <p:nvPr/>
          </p:nvSpPr>
          <p:spPr>
            <a:xfrm>
              <a:off x="6202818" y="2075462"/>
              <a:ext cx="1338842" cy="1082719"/>
            </a:xfrm>
            <a:prstGeom prst="ellipse">
              <a:avLst/>
            </a:prstGeom>
            <a:solidFill>
              <a:schemeClr val="accent6"/>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pic>
          <p:nvPicPr>
            <p:cNvPr id="29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74826" y="2400681"/>
              <a:ext cx="1177494" cy="380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cxnSp>
        <p:nvCxnSpPr>
          <p:cNvPr id="296" name="Curved Connector 295"/>
          <p:cNvCxnSpPr>
            <a:stCxn id="292" idx="4"/>
            <a:endCxn id="298" idx="1"/>
          </p:cNvCxnSpPr>
          <p:nvPr/>
        </p:nvCxnSpPr>
        <p:spPr>
          <a:xfrm rot="16200000" flipH="1">
            <a:off x="6017965" y="3015096"/>
            <a:ext cx="865119" cy="257965"/>
          </a:xfrm>
          <a:prstGeom prst="curvedConnector4">
            <a:avLst>
              <a:gd name="adj1" fmla="val 29403"/>
              <a:gd name="adj2" fmla="val 348117"/>
            </a:avLst>
          </a:prstGeom>
          <a:ln w="38100">
            <a:solidFill>
              <a:srgbClr val="EEB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97" name="Group 296"/>
          <p:cNvGrpSpPr/>
          <p:nvPr/>
        </p:nvGrpSpPr>
        <p:grpSpPr>
          <a:xfrm>
            <a:off x="5824636" y="3220261"/>
            <a:ext cx="763588" cy="856811"/>
            <a:chOff x="8144735" y="1600894"/>
            <a:chExt cx="877481" cy="877824"/>
          </a:xfrm>
        </p:grpSpPr>
        <p:sp>
          <p:nvSpPr>
            <p:cNvPr id="298" name="Shape 297"/>
            <p:cNvSpPr/>
            <p:nvPr/>
          </p:nvSpPr>
          <p:spPr>
            <a:xfrm>
              <a:off x="8144735" y="1600894"/>
              <a:ext cx="877481" cy="877824"/>
            </a:xfrm>
            <a:prstGeom prst="gear9">
              <a:avLst/>
            </a:prstGeom>
            <a:solidFill>
              <a:srgbClr val="FFC82D"/>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299" name="TextBox 298"/>
            <p:cNvSpPr txBox="1"/>
            <p:nvPr/>
          </p:nvSpPr>
          <p:spPr>
            <a:xfrm>
              <a:off x="8312134" y="1869533"/>
              <a:ext cx="542683" cy="34055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9167">
                        <a:srgbClr val="503900"/>
                      </a:gs>
                      <a:gs pos="31000">
                        <a:srgbClr val="503900"/>
                      </a:gs>
                    </a:gsLst>
                    <a:lin ang="5400000" scaled="0"/>
                  </a:gradFill>
                  <a:ea typeface="Segoe UI" pitchFamily="34" charset="0"/>
                  <a:cs typeface="Segoe UI" pitchFamily="34" charset="0"/>
                </a:defRPr>
              </a:lvl1pPr>
            </a:lstStyle>
            <a:p>
              <a:r>
                <a:rPr lang="en-US" dirty="0" smtClean="0"/>
                <a:t>Worker</a:t>
              </a:r>
              <a:br>
                <a:rPr lang="en-US" dirty="0" smtClean="0"/>
              </a:br>
              <a:r>
                <a:rPr lang="en-US" dirty="0" smtClean="0"/>
                <a:t>Role</a:t>
              </a:r>
              <a:endParaRPr lang="en-US" dirty="0"/>
            </a:p>
          </p:txBody>
        </p:sp>
      </p:grpSp>
      <p:cxnSp>
        <p:nvCxnSpPr>
          <p:cNvPr id="303" name="Curved Connector 302"/>
          <p:cNvCxnSpPr>
            <a:stCxn id="242" idx="2"/>
            <a:endCxn id="106" idx="6"/>
          </p:cNvCxnSpPr>
          <p:nvPr/>
        </p:nvCxnSpPr>
        <p:spPr>
          <a:xfrm flipH="1">
            <a:off x="4894907" y="2255436"/>
            <a:ext cx="304215" cy="2088473"/>
          </a:xfrm>
          <a:prstGeom prst="curvedConnector3">
            <a:avLst>
              <a:gd name="adj1" fmla="val -93622"/>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06" name="Curved Connector 305"/>
          <p:cNvCxnSpPr>
            <a:stCxn id="242" idx="2"/>
            <a:endCxn id="119" idx="6"/>
          </p:cNvCxnSpPr>
          <p:nvPr/>
        </p:nvCxnSpPr>
        <p:spPr>
          <a:xfrm flipH="1">
            <a:off x="3563888" y="2255436"/>
            <a:ext cx="1635232" cy="1728433"/>
          </a:xfrm>
          <a:prstGeom prst="curvedConnector3">
            <a:avLst>
              <a:gd name="adj1" fmla="val -13116"/>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08" name="Curved Connector 307"/>
          <p:cNvCxnSpPr>
            <a:stCxn id="242" idx="2"/>
            <a:endCxn id="102" idx="6"/>
          </p:cNvCxnSpPr>
          <p:nvPr/>
        </p:nvCxnSpPr>
        <p:spPr>
          <a:xfrm flipH="1">
            <a:off x="4427984" y="2255435"/>
            <a:ext cx="771136" cy="1050747"/>
          </a:xfrm>
          <a:prstGeom prst="curvedConnector3">
            <a:avLst>
              <a:gd name="adj1" fmla="val -16411"/>
            </a:avLst>
          </a:prstGeom>
          <a:ln w="38100">
            <a:solidFill>
              <a:srgbClr val="92D05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12" name="Curved Connector 311"/>
          <p:cNvCxnSpPr>
            <a:stCxn id="298" idx="3"/>
            <a:endCxn id="143" idx="6"/>
          </p:cNvCxnSpPr>
          <p:nvPr/>
        </p:nvCxnSpPr>
        <p:spPr>
          <a:xfrm rot="5400000">
            <a:off x="4843677" y="4782816"/>
            <a:ext cx="2232087" cy="759211"/>
          </a:xfrm>
          <a:prstGeom prst="curvedConnector2">
            <a:avLst/>
          </a:prstGeom>
          <a:ln w="38100">
            <a:solidFill>
              <a:srgbClr val="FFC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15" name="Curved Connector 314"/>
          <p:cNvCxnSpPr>
            <a:stCxn id="298" idx="3"/>
            <a:endCxn id="172" idx="6"/>
          </p:cNvCxnSpPr>
          <p:nvPr/>
        </p:nvCxnSpPr>
        <p:spPr>
          <a:xfrm rot="5400000">
            <a:off x="3979581" y="3126632"/>
            <a:ext cx="1439999" cy="3279491"/>
          </a:xfrm>
          <a:prstGeom prst="curvedConnector2">
            <a:avLst/>
          </a:prstGeom>
          <a:ln w="38100">
            <a:solidFill>
              <a:srgbClr val="FFC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17" name="Curved Connector 316"/>
          <p:cNvCxnSpPr>
            <a:stCxn id="298" idx="3"/>
            <a:endCxn id="171" idx="3"/>
          </p:cNvCxnSpPr>
          <p:nvPr/>
        </p:nvCxnSpPr>
        <p:spPr>
          <a:xfrm rot="5400000">
            <a:off x="4235257" y="3958375"/>
            <a:ext cx="2016064" cy="2192069"/>
          </a:xfrm>
          <a:prstGeom prst="curvedConnector2">
            <a:avLst/>
          </a:prstGeom>
          <a:ln w="38100">
            <a:solidFill>
              <a:srgbClr val="FFC000"/>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2074" name="Group 2073"/>
          <p:cNvGrpSpPr/>
          <p:nvPr/>
        </p:nvGrpSpPr>
        <p:grpSpPr>
          <a:xfrm>
            <a:off x="3578368" y="5733256"/>
            <a:ext cx="705600" cy="658368"/>
            <a:chOff x="2707774" y="5851220"/>
            <a:chExt cx="658111" cy="658368"/>
          </a:xfrm>
        </p:grpSpPr>
        <p:sp>
          <p:nvSpPr>
            <p:cNvPr id="170" name="Oval 169"/>
            <p:cNvSpPr/>
            <p:nvPr/>
          </p:nvSpPr>
          <p:spPr>
            <a:xfrm>
              <a:off x="2707774" y="5851220"/>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71" name="TextBox 170"/>
            <p:cNvSpPr txBox="1"/>
            <p:nvPr/>
          </p:nvSpPr>
          <p:spPr>
            <a:xfrm>
              <a:off x="2835289" y="6014205"/>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grpSp>
        <p:nvGrpSpPr>
          <p:cNvPr id="2073" name="Group 2072"/>
          <p:cNvGrpSpPr/>
          <p:nvPr/>
        </p:nvGrpSpPr>
        <p:grpSpPr>
          <a:xfrm>
            <a:off x="4874512" y="5949280"/>
            <a:ext cx="705600" cy="658368"/>
            <a:chOff x="3564653" y="5853098"/>
            <a:chExt cx="658111" cy="658368"/>
          </a:xfrm>
        </p:grpSpPr>
        <p:sp>
          <p:nvSpPr>
            <p:cNvPr id="143" name="Oval 142"/>
            <p:cNvSpPr/>
            <p:nvPr/>
          </p:nvSpPr>
          <p:spPr>
            <a:xfrm>
              <a:off x="3564653" y="5853098"/>
              <a:ext cx="658111" cy="658368"/>
            </a:xfrm>
            <a:prstGeom prst="ellipse">
              <a:avLst/>
            </a:prstGeom>
            <a:solidFill>
              <a:srgbClr val="EAEAEA"/>
            </a:solidFill>
            <a:ln>
              <a:noFill/>
              <a:headEnd type="none" w="med" len="med"/>
              <a:tailEnd type="none" w="med" len="med"/>
            </a:ln>
          </p:spPr>
          <p:style>
            <a:lnRef idx="1">
              <a:schemeClr val="accent6"/>
            </a:lnRef>
            <a:fillRef idx="2">
              <a:schemeClr val="accent6"/>
            </a:fillRef>
            <a:effectRef idx="1">
              <a:schemeClr val="accent6"/>
            </a:effectRef>
            <a:fontRef idx="minor">
              <a:schemeClr val="dk1"/>
            </a:fontRef>
          </p:style>
          <p:txBody>
            <a:bodyPr vert="horz" wrap="square" lIns="182880" tIns="182880" rIns="182880" bIns="182880" numCol="1" rtlCol="0" anchor="t" anchorCtr="0" compatLnSpc="1">
              <a:prstTxWarp prst="textNoShape">
                <a:avLst/>
              </a:prstTxWarp>
            </a:bodyPr>
            <a:lstStyle/>
            <a:p>
              <a:pPr defTabSz="914099" fontAlgn="base">
                <a:lnSpc>
                  <a:spcPct val="90000"/>
                </a:lnSpc>
                <a:spcBef>
                  <a:spcPts val="600"/>
                </a:spcBef>
                <a:spcAft>
                  <a:spcPct val="0"/>
                </a:spcAft>
              </a:pPr>
              <a:endParaRPr lang="en-US" b="1" kern="0" dirty="0">
                <a:solidFill>
                  <a:srgbClr val="FFFFFF"/>
                </a:solidFill>
              </a:endParaRPr>
            </a:p>
          </p:txBody>
        </p:sp>
        <p:sp>
          <p:nvSpPr>
            <p:cNvPr id="144" name="TextBox 143"/>
            <p:cNvSpPr txBox="1"/>
            <p:nvPr/>
          </p:nvSpPr>
          <p:spPr>
            <a:xfrm>
              <a:off x="3692166" y="6016083"/>
              <a:ext cx="403084" cy="3323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spc="-30">
                  <a:gradFill>
                    <a:gsLst>
                      <a:gs pos="70417">
                        <a:srgbClr val="4D4D4D"/>
                      </a:gs>
                      <a:gs pos="50000">
                        <a:srgbClr val="4D4D4D"/>
                      </a:gs>
                    </a:gsLst>
                    <a:lin ang="5400000" scaled="0"/>
                  </a:gradFill>
                  <a:ea typeface="Segoe UI" pitchFamily="34" charset="0"/>
                  <a:cs typeface="Segoe UI" pitchFamily="34" charset="0"/>
                </a:defRPr>
              </a:lvl1pPr>
            </a:lstStyle>
            <a:p>
              <a:r>
                <a:rPr lang="en-US" dirty="0" smtClean="0"/>
                <a:t>Mobile</a:t>
              </a:r>
            </a:p>
            <a:p>
              <a:r>
                <a:rPr lang="en-US" dirty="0" smtClean="0"/>
                <a:t>Client</a:t>
              </a:r>
              <a:endParaRPr lang="en-US" dirty="0"/>
            </a:p>
          </p:txBody>
        </p:sp>
      </p:grpSp>
      <p:sp>
        <p:nvSpPr>
          <p:cNvPr id="188" name="TextBox 187"/>
          <p:cNvSpPr txBox="1"/>
          <p:nvPr/>
        </p:nvSpPr>
        <p:spPr>
          <a:xfrm>
            <a:off x="1816064" y="2916426"/>
            <a:ext cx="413575" cy="27699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spAutoFit/>
          </a:bodyPr>
          <a:lstStyle/>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Output</a:t>
            </a:r>
          </a:p>
          <a:p>
            <a:pPr algn="ctr">
              <a:lnSpc>
                <a:spcPct val="90000"/>
              </a:lnSpc>
            </a:pPr>
            <a:r>
              <a:rPr lang="en-US" sz="1000" b="1" dirty="0" smtClean="0">
                <a:gradFill>
                  <a:gsLst>
                    <a:gs pos="20833">
                      <a:srgbClr val="4D4D4D"/>
                    </a:gs>
                    <a:gs pos="49000">
                      <a:srgbClr val="4D4D4D"/>
                    </a:gs>
                  </a:gsLst>
                  <a:lin ang="5400000" scaled="0"/>
                </a:gradFill>
                <a:ea typeface="Segoe UI" pitchFamily="34" charset="0"/>
                <a:cs typeface="Segoe UI" pitchFamily="34" charset="0"/>
              </a:rPr>
              <a:t>Caching</a:t>
            </a:r>
            <a:endParaRPr lang="en-US" sz="1000" b="1" dirty="0">
              <a:gradFill>
                <a:gsLst>
                  <a:gs pos="20833">
                    <a:srgbClr val="4D4D4D"/>
                  </a:gs>
                  <a:gs pos="49000">
                    <a:srgbClr val="4D4D4D"/>
                  </a:gs>
                </a:gsLst>
                <a:lin ang="5400000" scaled="0"/>
              </a:gradFill>
              <a:ea typeface="Segoe UI" pitchFamily="34" charset="0"/>
              <a:cs typeface="Segoe UI" pitchFamily="34" charset="0"/>
            </a:endParaRPr>
          </a:p>
        </p:txBody>
      </p:sp>
      <p:cxnSp>
        <p:nvCxnSpPr>
          <p:cNvPr id="377" name="Curved Connector 376"/>
          <p:cNvCxnSpPr>
            <a:stCxn id="55" idx="3"/>
            <a:endCxn id="172" idx="2"/>
          </p:cNvCxnSpPr>
          <p:nvPr/>
        </p:nvCxnSpPr>
        <p:spPr>
          <a:xfrm>
            <a:off x="1987850" y="3249957"/>
            <a:ext cx="368224" cy="2236419"/>
          </a:xfrm>
          <a:prstGeom prst="curvedConnector3">
            <a:avLst>
              <a:gd name="adj1" fmla="val 50000"/>
            </a:avLst>
          </a:prstGeom>
          <a:ln w="38100">
            <a:solidFill>
              <a:srgbClr val="43176E"/>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80" name="Curved Connector 379"/>
          <p:cNvCxnSpPr>
            <a:stCxn id="55" idx="3"/>
            <a:endCxn id="170" idx="2"/>
          </p:cNvCxnSpPr>
          <p:nvPr/>
        </p:nvCxnSpPr>
        <p:spPr>
          <a:xfrm>
            <a:off x="1987850" y="3249957"/>
            <a:ext cx="1590518" cy="2812483"/>
          </a:xfrm>
          <a:prstGeom prst="curvedConnector3">
            <a:avLst>
              <a:gd name="adj1" fmla="val 67689"/>
            </a:avLst>
          </a:prstGeom>
          <a:ln w="38100">
            <a:solidFill>
              <a:srgbClr val="43176E"/>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cxnSp>
        <p:nvCxnSpPr>
          <p:cNvPr id="383" name="Curved Connector 382"/>
          <p:cNvCxnSpPr>
            <a:stCxn id="55" idx="3"/>
            <a:endCxn id="144" idx="1"/>
          </p:cNvCxnSpPr>
          <p:nvPr/>
        </p:nvCxnSpPr>
        <p:spPr>
          <a:xfrm>
            <a:off x="1987852" y="3249957"/>
            <a:ext cx="3023374" cy="3028508"/>
          </a:xfrm>
          <a:prstGeom prst="curvedConnector3">
            <a:avLst>
              <a:gd name="adj1" fmla="val 50000"/>
            </a:avLst>
          </a:prstGeom>
          <a:ln w="38100">
            <a:solidFill>
              <a:srgbClr val="43176E"/>
            </a:solidFill>
            <a:prstDash val="sysDot"/>
            <a:tailEnd type="triangle" w="lg" len="lg"/>
          </a:ln>
          <a:effectLst/>
        </p:spPr>
        <p:style>
          <a:lnRef idx="2">
            <a:schemeClr val="accent1"/>
          </a:lnRef>
          <a:fillRef idx="0">
            <a:schemeClr val="accent1"/>
          </a:fillRef>
          <a:effectRef idx="1">
            <a:schemeClr val="accent1"/>
          </a:effectRef>
          <a:fontRef idx="minor">
            <a:schemeClr val="tx1"/>
          </a:fontRef>
        </p:style>
      </p:cxnSp>
      <p:grpSp>
        <p:nvGrpSpPr>
          <p:cNvPr id="111" name="Group 110"/>
          <p:cNvGrpSpPr/>
          <p:nvPr/>
        </p:nvGrpSpPr>
        <p:grpSpPr>
          <a:xfrm>
            <a:off x="2808937" y="3602629"/>
            <a:ext cx="754953" cy="762475"/>
            <a:chOff x="1739345" y="3048927"/>
            <a:chExt cx="658111" cy="658368"/>
          </a:xfrm>
        </p:grpSpPr>
        <p:sp>
          <p:nvSpPr>
            <p:cNvPr id="119" name="Oval 118"/>
            <p:cNvSpPr/>
            <p:nvPr/>
          </p:nvSpPr>
          <p:spPr>
            <a:xfrm>
              <a:off x="1739345" y="3048927"/>
              <a:ext cx="658111" cy="658368"/>
            </a:xfrm>
            <a:prstGeom prst="ellipse">
              <a:avLst/>
            </a:prstGeom>
            <a:solidFill>
              <a:srgbClr val="FF4819"/>
            </a:solidFill>
            <a:ln w="25400" cap="flat" cmpd="sng" algn="ctr">
              <a:noFill/>
              <a:prstDash val="solid"/>
              <a:headEnd type="none" w="med" len="med"/>
              <a:tailEnd type="none" w="med" len="med"/>
            </a:ln>
            <a:effectLst>
              <a:outerShdw blurRad="40005" dist="22860" dir="5400000" algn="t" rotWithShape="0">
                <a:prstClr val="black">
                  <a:alpha val="35000"/>
                </a:prstClr>
              </a:outerShdw>
            </a:effectLst>
          </p:spPr>
          <p:txBody>
            <a:bodyPr vert="horz" wrap="square" lIns="274320" tIns="18288" rIns="182880" bIns="0" numCol="1" rtlCol="0" anchor="ctr" anchorCtr="0" compatLnSpc="1">
              <a:prstTxWarp prst="textNoShape">
                <a:avLst/>
              </a:prstTxWarp>
            </a:bodyPr>
            <a:lstStyle/>
            <a:p>
              <a:pPr defTabSz="914099" fontAlgn="base">
                <a:lnSpc>
                  <a:spcPct val="80000"/>
                </a:lnSpc>
                <a:spcBef>
                  <a:spcPct val="0"/>
                </a:spcBef>
                <a:spcAft>
                  <a:spcPct val="0"/>
                </a:spcAft>
              </a:pPr>
              <a:endParaRPr lang="en-US" sz="2400" b="1" kern="0" dirty="0">
                <a:gradFill>
                  <a:gsLst>
                    <a:gs pos="0">
                      <a:schemeClr val="tx1"/>
                    </a:gs>
                    <a:gs pos="86000">
                      <a:schemeClr val="tx1"/>
                    </a:gs>
                  </a:gsLst>
                  <a:lin ang="5400000" scaled="0"/>
                </a:gradFill>
              </a:endParaRPr>
            </a:p>
          </p:txBody>
        </p:sp>
        <p:sp>
          <p:nvSpPr>
            <p:cNvPr id="122" name="TextBox 121"/>
            <p:cNvSpPr txBox="1"/>
            <p:nvPr/>
          </p:nvSpPr>
          <p:spPr>
            <a:xfrm>
              <a:off x="1858152" y="3234604"/>
              <a:ext cx="420499" cy="287014"/>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none" lIns="0" tIns="0" rIns="0" bIns="0" rtlCol="0" anchor="ctr" anchorCtr="0">
              <a:spAutoFit/>
            </a:bodyPr>
            <a:lstStyle>
              <a:defPPr>
                <a:defRPr lang="en-US"/>
              </a:defPPr>
              <a:lvl1pPr algn="ctr">
                <a:lnSpc>
                  <a:spcPct val="90000"/>
                </a:lnSpc>
                <a:defRPr sz="1200" b="1">
                  <a:gradFill>
                    <a:gsLst>
                      <a:gs pos="0">
                        <a:srgbClr val="FFFFFF"/>
                      </a:gs>
                      <a:gs pos="86000">
                        <a:srgbClr val="FFFFFF"/>
                      </a:gs>
                    </a:gsLst>
                    <a:lin ang="5400000" scaled="0"/>
                  </a:gradFill>
                  <a:ea typeface="Segoe UI" pitchFamily="34" charset="0"/>
                  <a:cs typeface="Segoe UI" pitchFamily="34" charset="0"/>
                </a:defRPr>
              </a:lvl1pPr>
            </a:lstStyle>
            <a:p>
              <a:r>
                <a:rPr lang="en-US" dirty="0" smtClean="0"/>
                <a:t>Blob</a:t>
              </a:r>
            </a:p>
            <a:p>
              <a:r>
                <a:rPr lang="en-US" dirty="0" smtClean="0"/>
                <a:t>Storage</a:t>
              </a:r>
              <a:endParaRPr lang="en-US" dirty="0"/>
            </a:p>
          </p:txBody>
        </p:sp>
      </p:grpSp>
      <p:sp>
        <p:nvSpPr>
          <p:cNvPr id="395" name="Rectangle 394"/>
          <p:cNvSpPr/>
          <p:nvPr/>
        </p:nvSpPr>
        <p:spPr>
          <a:xfrm>
            <a:off x="5947906" y="6311176"/>
            <a:ext cx="3200400" cy="548640"/>
          </a:xfrm>
          <a:prstGeom prst="rect">
            <a:avLst/>
          </a:prstGeom>
          <a:solidFill>
            <a:srgbClr val="000000">
              <a:alpha val="30196"/>
            </a:srgbClr>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7" name="Rectangle 396"/>
          <p:cNvSpPr/>
          <p:nvPr/>
        </p:nvSpPr>
        <p:spPr>
          <a:xfrm>
            <a:off x="5992524"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8" name="Rectangle 397"/>
          <p:cNvSpPr/>
          <p:nvPr/>
        </p:nvSpPr>
        <p:spPr>
          <a:xfrm>
            <a:off x="6523317"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9" name="Rectangle 398"/>
          <p:cNvSpPr/>
          <p:nvPr/>
        </p:nvSpPr>
        <p:spPr>
          <a:xfrm>
            <a:off x="7054110"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0" name="Rectangle 399"/>
          <p:cNvSpPr/>
          <p:nvPr/>
        </p:nvSpPr>
        <p:spPr>
          <a:xfrm>
            <a:off x="7584903"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1" name="Rectangle 400"/>
          <p:cNvSpPr/>
          <p:nvPr/>
        </p:nvSpPr>
        <p:spPr>
          <a:xfrm>
            <a:off x="8115696"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402" name="Rectangle 401"/>
          <p:cNvSpPr/>
          <p:nvPr/>
        </p:nvSpPr>
        <p:spPr>
          <a:xfrm>
            <a:off x="8646489" y="6356896"/>
            <a:ext cx="457200" cy="457200"/>
          </a:xfrm>
          <a:prstGeom prst="rect">
            <a:avLst/>
          </a:prstGeom>
          <a:solidFill>
            <a:schemeClr val="accent6"/>
          </a:solidFill>
          <a:ln w="25400" cap="flat" cmpd="sng" algn="ctr">
            <a:noFill/>
            <a:prstDash val="solid"/>
            <a:headEnd type="none" w="med" len="med"/>
            <a:tailEnd type="none" w="med" len="med"/>
          </a:ln>
          <a:effectLst/>
        </p:spPr>
        <p:txBody>
          <a:bodyPr vert="horz" wrap="square" lIns="182880" tIns="0" rIns="182880" bIns="0" numCol="1" rtlCol="0"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indent="-66675" defTabSz="914099" fontAlgn="base">
              <a:lnSpc>
                <a:spcPct val="90000"/>
              </a:lnSpc>
              <a:spcBef>
                <a:spcPts val="300"/>
              </a:spcBef>
              <a:spcAft>
                <a:spcPct val="0"/>
              </a:spcAft>
            </a:pPr>
            <a:endParaRPr lang="en-US" sz="3200" dirty="0">
              <a:solidFill>
                <a:schemeClr val="tx1">
                  <a:alpha val="99000"/>
                </a:schemeClr>
              </a:solidFill>
            </a:endParaRPr>
          </a:p>
        </p:txBody>
      </p:sp>
      <p:sp>
        <p:nvSpPr>
          <p:cNvPr id="394" name="Title 1"/>
          <p:cNvSpPr txBox="1">
            <a:spLocks/>
          </p:cNvSpPr>
          <p:nvPr/>
        </p:nvSpPr>
        <p:spPr>
          <a:xfrm>
            <a:off x="7170601" y="6438348"/>
            <a:ext cx="755015" cy="369332"/>
          </a:xfrm>
          <a:prstGeom prst="rect">
            <a:avLst/>
          </a:prstGeom>
        </p:spPr>
        <p:txBody>
          <a:bodyPr vert="horz" wrap="none" lIns="0" tIns="0" rIns="0" bIns="0" rtlCol="0" anchor="t">
            <a:spAutoFit/>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pPr algn="ctr"/>
            <a:r>
              <a:rPr lang="en-US" sz="2400" b="1" spc="0" dirty="0" smtClean="0">
                <a:gradFill flip="none" rotWithShape="1">
                  <a:gsLst>
                    <a:gs pos="6250">
                      <a:srgbClr val="C3D9F3"/>
                    </a:gs>
                    <a:gs pos="25000">
                      <a:srgbClr val="C3D9F3"/>
                    </a:gs>
                  </a:gsLst>
                  <a:lin ang="5400000" scaled="0"/>
                  <a:tileRect/>
                </a:gradFill>
                <a:effectLst>
                  <a:outerShdw blurRad="381000" algn="ctr" rotWithShape="0">
                    <a:prstClr val="black">
                      <a:alpha val="40000"/>
                    </a:prstClr>
                  </a:outerShdw>
                </a:effectLst>
                <a:latin typeface="+mn-lt"/>
              </a:rPr>
              <a:t>DONE</a:t>
            </a:r>
            <a:endParaRPr lang="en-US" sz="2400" b="1" spc="0" dirty="0">
              <a:gradFill flip="none" rotWithShape="1">
                <a:gsLst>
                  <a:gs pos="6250">
                    <a:srgbClr val="C3D9F3"/>
                  </a:gs>
                  <a:gs pos="25000">
                    <a:srgbClr val="C3D9F3"/>
                  </a:gs>
                </a:gsLst>
                <a:lin ang="5400000" scaled="0"/>
                <a:tileRect/>
              </a:gradFill>
              <a:effectLst>
                <a:outerShdw blurRad="381000" algn="ctr" rotWithShape="0">
                  <a:prstClr val="black">
                    <a:alpha val="40000"/>
                  </a:prstClr>
                </a:outerShdw>
              </a:effectLst>
              <a:latin typeface="+mn-lt"/>
            </a:endParaRPr>
          </a:p>
        </p:txBody>
      </p:sp>
    </p:spTree>
    <p:extLst>
      <p:ext uri="{BB962C8B-B14F-4D97-AF65-F5344CB8AC3E}">
        <p14:creationId xmlns:p14="http://schemas.microsoft.com/office/powerpoint/2010/main" val="8173796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WAZ Toolkit for WP</a:t>
            </a:r>
            <a:endParaRPr lang="en-AU" dirty="0"/>
          </a:p>
        </p:txBody>
      </p:sp>
      <p:sp>
        <p:nvSpPr>
          <p:cNvPr id="3" name="Content Placeholder 2"/>
          <p:cNvSpPr>
            <a:spLocks noGrp="1"/>
          </p:cNvSpPr>
          <p:nvPr>
            <p:ph idx="1"/>
          </p:nvPr>
        </p:nvSpPr>
        <p:spPr/>
        <p:txBody>
          <a:bodyPr/>
          <a:lstStyle/>
          <a:p>
            <a:r>
              <a:rPr lang="en-AU" dirty="0" smtClean="0"/>
              <a:t>ASP.NET Membership Via Table Storage</a:t>
            </a:r>
          </a:p>
          <a:p>
            <a:r>
              <a:rPr lang="en-AU" dirty="0" smtClean="0"/>
              <a:t>ACS</a:t>
            </a:r>
          </a:p>
          <a:p>
            <a:r>
              <a:rPr lang="en-AU" dirty="0" smtClean="0"/>
              <a:t>Push Notifications</a:t>
            </a:r>
          </a:p>
          <a:p>
            <a:r>
              <a:rPr lang="en-AU" dirty="0" smtClean="0"/>
              <a:t>Table, Blob and Queues</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bwMode="auto">
          <a:xfrm>
            <a:off x="0" y="5499005"/>
            <a:ext cx="9144000" cy="860619"/>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91436" bIns="0"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defTabSz="914099">
              <a:lnSpc>
                <a:spcPct val="90000"/>
              </a:lnSpc>
            </a:pPr>
            <a:r>
              <a:rPr lang="en-US" sz="2800" dirty="0" smtClean="0">
                <a:solidFill>
                  <a:schemeClr val="tx1">
                    <a:alpha val="99000"/>
                  </a:schemeClr>
                </a:solidFill>
              </a:rPr>
              <a:t>WP </a:t>
            </a:r>
            <a:r>
              <a:rPr lang="en-US" sz="2800" dirty="0">
                <a:solidFill>
                  <a:schemeClr val="tx1">
                    <a:alpha val="99000"/>
                  </a:schemeClr>
                </a:solidFill>
              </a:rPr>
              <a:t>and </a:t>
            </a:r>
            <a:r>
              <a:rPr lang="en-US" sz="2800" dirty="0" err="1">
                <a:solidFill>
                  <a:schemeClr val="tx1">
                    <a:alpha val="99000"/>
                  </a:schemeClr>
                </a:solidFill>
              </a:rPr>
              <a:t>iOS</a:t>
            </a:r>
            <a:r>
              <a:rPr lang="en-US" sz="2800" dirty="0">
                <a:solidFill>
                  <a:schemeClr val="tx1">
                    <a:alpha val="99000"/>
                  </a:schemeClr>
                </a:solidFill>
              </a:rPr>
              <a:t> available </a:t>
            </a:r>
            <a:r>
              <a:rPr lang="en-US" sz="2800" dirty="0" smtClean="0">
                <a:solidFill>
                  <a:schemeClr val="tx1">
                    <a:alpha val="99000"/>
                  </a:schemeClr>
                </a:solidFill>
              </a:rPr>
              <a:t>now!</a:t>
            </a:r>
          </a:p>
          <a:p>
            <a:pPr defTabSz="914099">
              <a:lnSpc>
                <a:spcPct val="90000"/>
              </a:lnSpc>
            </a:pPr>
            <a:r>
              <a:rPr lang="en-US" sz="2800" dirty="0" smtClean="0">
                <a:solidFill>
                  <a:schemeClr val="tx1">
                    <a:alpha val="99000"/>
                  </a:schemeClr>
                </a:solidFill>
              </a:rPr>
              <a:t>Android coming soon</a:t>
            </a:r>
            <a:endParaRPr lang="en-US" sz="2800" dirty="0">
              <a:solidFill>
                <a:schemeClr val="tx1">
                  <a:alpha val="99000"/>
                </a:schemeClr>
              </a:solidFill>
            </a:endParaRPr>
          </a:p>
        </p:txBody>
      </p:sp>
    </p:spTree>
    <p:extLst>
      <p:ext uri="{BB962C8B-B14F-4D97-AF65-F5344CB8AC3E}">
        <p14:creationId xmlns:p14="http://schemas.microsoft.com/office/powerpoint/2010/main" val="124657722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Windows Azure Toolkit</a:t>
            </a:r>
            <a:endParaRPr lang="en-AU" dirty="0"/>
          </a:p>
        </p:txBody>
      </p:sp>
      <p:sp>
        <p:nvSpPr>
          <p:cNvPr id="3" name="Content Placeholder 2"/>
          <p:cNvSpPr>
            <a:spLocks noGrp="1"/>
          </p:cNvSpPr>
          <p:nvPr>
            <p:ph type="body" idx="1"/>
          </p:nvPr>
        </p:nvSpPr>
        <p:spPr>
          <a:xfrm>
            <a:off x="722313" y="2348882"/>
            <a:ext cx="7772400" cy="2058020"/>
          </a:xfrm>
        </p:spPr>
        <p:txBody>
          <a:bodyPr>
            <a:normAutofit lnSpcReduction="10000"/>
          </a:bodyPr>
          <a:lstStyle/>
          <a:p>
            <a:pPr lvl="0"/>
            <a:r>
              <a:rPr lang="en-AU" sz="6500" spc="-642" dirty="0">
                <a:ln w="11430"/>
                <a:solidFill>
                  <a:schemeClr val="bg1">
                    <a:alpha val="99000"/>
                  </a:schemeClr>
                </a:solidFill>
                <a:latin typeface="Arial"/>
              </a:rPr>
              <a:t>demo</a:t>
            </a:r>
          </a:p>
          <a:p>
            <a:pPr marL="0" indent="0">
              <a:buNone/>
            </a:pPr>
            <a:r>
              <a:rPr lang="en-AU" dirty="0" smtClean="0"/>
              <a:t>Creating New Project</a:t>
            </a:r>
          </a:p>
          <a:p>
            <a:pPr marL="0" indent="0">
              <a:buNone/>
            </a:pPr>
            <a:r>
              <a:rPr lang="en-AU" sz="2000" dirty="0" smtClean="0"/>
              <a:t>Overview</a:t>
            </a:r>
            <a:br>
              <a:rPr lang="en-AU" sz="2000" dirty="0" smtClean="0"/>
            </a:br>
            <a:endParaRPr lang="en-AU" sz="20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8" name="Text Placeholder 3"/>
          <p:cNvSpPr txBox="1">
            <a:spLocks/>
          </p:cNvSpPr>
          <p:nvPr/>
        </p:nvSpPr>
        <p:spPr>
          <a:xfrm>
            <a:off x="5508104" y="4653137"/>
            <a:ext cx="3223416" cy="1378644"/>
          </a:xfrm>
          <a:prstGeom prst="rect">
            <a:avLst/>
          </a:prstGeom>
        </p:spPr>
        <p:txBody>
          <a:bodyPr vert="horz" wrap="square" lIns="0" tIns="0" rIns="0" bIns="0" rtlCol="0" anchor="t" anchorCtr="0">
            <a:noAutofit/>
            <a:scene3d>
              <a:camera prst="orthographicFront"/>
              <a:lightRig rig="flat" dir="t"/>
            </a:scene3d>
            <a:sp3d>
              <a:contourClr>
                <a:schemeClr val="tx2"/>
              </a:contourClr>
            </a:sp3d>
          </a:bodyPr>
          <a:lstStyle>
            <a:lvl1pPr marL="0" indent="0" algn="r" defTabSz="914363" rtl="0" eaLnBrk="1" latinLnBrk="0" hangingPunct="1">
              <a:lnSpc>
                <a:spcPct val="90000"/>
              </a:lnSpc>
              <a:spcBef>
                <a:spcPct val="20000"/>
              </a:spcBef>
              <a:buSzPct val="90000"/>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vl2pPr marL="855663" indent="-395288" algn="l" defTabSz="914363" rtl="0" eaLnBrk="1" latinLnBrk="0" hangingPunct="1">
              <a:lnSpc>
                <a:spcPct val="90000"/>
              </a:lnSpc>
              <a:spcBef>
                <a:spcPct val="20000"/>
              </a:spcBef>
              <a:buSzPct val="90000"/>
              <a:buFontTx/>
              <a:buBlip>
                <a:blip r:embed="rId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marR="0" lvl="0" indent="0" algn="r" defTabSz="914363" rtl="0" eaLnBrk="1" fontAlgn="auto" latinLnBrk="0" hangingPunct="1">
              <a:lnSpc>
                <a:spcPct val="90000"/>
              </a:lnSpc>
              <a:spcBef>
                <a:spcPct val="20000"/>
              </a:spcBef>
              <a:spcAft>
                <a:spcPts val="0"/>
              </a:spcAft>
              <a:buClrTx/>
              <a:buSzPct val="90000"/>
              <a:buFont typeface="Arial" pitchFamily="34" charset="0"/>
              <a:buNone/>
              <a:tabLst/>
              <a:defRPr/>
            </a:pPr>
            <a:endParaRPr kumimoji="0" lang="en-AU" sz="10000" b="0" i="1" u="none" strike="noStrike" kern="1200" cap="none" spc="-642" normalizeH="0" baseline="0" noProof="0" dirty="0">
              <a:ln w="11430"/>
              <a:solidFill>
                <a:srgbClr val="FFC000">
                  <a:alpha val="99000"/>
                </a:srgbClr>
              </a:solidFill>
              <a:effectLst/>
              <a:uLnTx/>
              <a:uFillTx/>
              <a:latin typeface="Arial"/>
              <a:ea typeface="+mn-ea"/>
              <a:cs typeface="+mn-cs"/>
            </a:endParaRPr>
          </a:p>
        </p:txBody>
      </p:sp>
    </p:spTree>
    <p:extLst>
      <p:ext uri="{BB962C8B-B14F-4D97-AF65-F5344CB8AC3E}">
        <p14:creationId xmlns:p14="http://schemas.microsoft.com/office/powerpoint/2010/main" val="173898450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9"/>
            <a:ext cx="8471316" cy="800219"/>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b="1" dirty="0" smtClean="0">
                <a:solidFill>
                  <a:srgbClr val="FFFFFF"/>
                </a:solidFill>
                <a:latin typeface="Segoe UI" pitchFamily="34" charset="0"/>
                <a:cs typeface="Segoe UI" pitchFamily="34" charset="0"/>
              </a:rPr>
              <a:t>Why Enroll, other than it being free?</a:t>
            </a:r>
          </a:p>
          <a:p>
            <a:r>
              <a:rPr lang="en-US" sz="1400" dirty="0" smtClean="0">
                <a:solidFill>
                  <a:srgbClr val="FFFFFF"/>
                </a:solidFill>
                <a:latin typeface="Segoe UI" pitchFamily="34" charset="0"/>
                <a:cs typeface="Segoe UI" pitchFamily="34" charset="0"/>
              </a:rPr>
              <a:t>The MVA helps improve </a:t>
            </a:r>
            <a:r>
              <a:rPr lang="en-US" sz="1400" dirty="0">
                <a:solidFill>
                  <a:srgbClr val="FFFFFF"/>
                </a:solidFill>
                <a:latin typeface="Segoe UI" pitchFamily="34" charset="0"/>
                <a:cs typeface="Segoe UI" pitchFamily="34" charset="0"/>
              </a:rPr>
              <a:t>your IT skill set and advance your career with </a:t>
            </a:r>
            <a:r>
              <a:rPr lang="en-US" sz="1400" dirty="0" smtClean="0">
                <a:solidFill>
                  <a:srgbClr val="FFFFFF"/>
                </a:solidFill>
                <a:latin typeface="Segoe UI" pitchFamily="34" charset="0"/>
                <a:cs typeface="Segoe UI" pitchFamily="34" charset="0"/>
              </a:rPr>
              <a:t>a </a:t>
            </a:r>
            <a:r>
              <a:rPr lang="en-US" sz="1400" dirty="0">
                <a:solidFill>
                  <a:srgbClr val="FFFFFF"/>
                </a:solidFill>
                <a:latin typeface="Segoe UI" pitchFamily="34" charset="0"/>
                <a:cs typeface="Segoe UI" pitchFamily="34" charset="0"/>
              </a:rPr>
              <a:t>free, easy to access training portal that allows you to learn at your own pace, focusing on Microsoft </a:t>
            </a:r>
            <a:r>
              <a:rPr lang="en-US" sz="1400" dirty="0" smtClean="0">
                <a:solidFill>
                  <a:srgbClr val="FFFFFF"/>
                </a:solidFill>
                <a:latin typeface="Segoe UI" pitchFamily="34" charset="0"/>
                <a:cs typeface="Segoe UI" pitchFamily="34" charset="0"/>
              </a:rPr>
              <a:t>technologies.</a:t>
            </a:r>
            <a:endParaRPr lang="en-GB" sz="1400" dirty="0">
              <a:solidFill>
                <a:srgbClr val="FFFFFF"/>
              </a:solidFill>
              <a:latin typeface="Segoe UI" pitchFamily="34" charset="0"/>
              <a:cs typeface="Segoe UI" pitchFamily="34" charset="0"/>
            </a:endParaRPr>
          </a:p>
        </p:txBody>
      </p:sp>
      <p:sp>
        <p:nvSpPr>
          <p:cNvPr id="9" name="TextBox 8"/>
          <p:cNvSpPr txBox="1"/>
          <p:nvPr/>
        </p:nvSpPr>
        <p:spPr>
          <a:xfrm>
            <a:off x="493177" y="2580818"/>
            <a:ext cx="8038829" cy="1144929"/>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What Do I </a:t>
            </a:r>
            <a:r>
              <a:rPr lang="en-GB" b="1" dirty="0" smtClean="0">
                <a:solidFill>
                  <a:srgbClr val="FFFFFF"/>
                </a:solidFill>
                <a:latin typeface="Segoe UI" pitchFamily="34" charset="0"/>
                <a:cs typeface="Segoe UI" pitchFamily="34" charset="0"/>
              </a:rPr>
              <a:t>get for enrolment?</a:t>
            </a:r>
            <a:r>
              <a:rPr lang="en-GB"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4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23902"/>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493172" y="5213559"/>
            <a:ext cx="7416824" cy="369332"/>
          </a:xfrm>
          <a:prstGeom prst="rect">
            <a:avLst/>
          </a:prstGeom>
          <a:noFill/>
        </p:spPr>
        <p:txBody>
          <a:bodyPr wrap="square" rtlCol="0">
            <a:spAutoFit/>
          </a:bodyPr>
          <a:lstStyle/>
          <a:p>
            <a:r>
              <a:rPr lang="en-GB" b="1" dirty="0">
                <a:solidFill>
                  <a:srgbClr val="FFFFFF"/>
                </a:solidFill>
                <a:latin typeface="Segoe UI" pitchFamily="34" charset="0"/>
                <a:cs typeface="Segoe UI" pitchFamily="34" charset="0"/>
              </a:rPr>
              <a:t>Then tell us what you </a:t>
            </a:r>
            <a:r>
              <a:rPr lang="en-GB" b="1" dirty="0" smtClean="0">
                <a:solidFill>
                  <a:srgbClr val="FFFFFF"/>
                </a:solidFill>
                <a:latin typeface="Segoe UI" pitchFamily="34" charset="0"/>
                <a:cs typeface="Segoe UI" pitchFamily="34" charset="0"/>
              </a:rPr>
              <a:t>think. </a:t>
            </a:r>
            <a:r>
              <a:rPr lang="en-GB" sz="14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3"/>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41084548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1" y="2666736"/>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r>
              <a:rPr lang="en-AU" sz="3600" dirty="0" smtClean="0">
                <a:solidFill>
                  <a:schemeClr val="accent2"/>
                </a:solidFill>
              </a:rPr>
              <a:t>Phone + Cloud</a:t>
            </a:r>
            <a:endParaRPr lang="en-US" dirty="0">
              <a:solidFill>
                <a:schemeClr val="accent2"/>
              </a:solidFill>
            </a:endParaRPr>
          </a:p>
        </p:txBody>
      </p:sp>
      <p:sp>
        <p:nvSpPr>
          <p:cNvPr id="3" name="Text Placeholder 2"/>
          <p:cNvSpPr>
            <a:spLocks noGrp="1"/>
          </p:cNvSpPr>
          <p:nvPr>
            <p:ph idx="1"/>
          </p:nvPr>
        </p:nvSpPr>
        <p:spPr>
          <a:xfrm>
            <a:off x="457200" y="2276872"/>
            <a:ext cx="8229600" cy="4032448"/>
          </a:xfrm>
        </p:spPr>
        <p:txBody>
          <a:bodyPr>
            <a:normAutofit/>
          </a:bodyPr>
          <a:lstStyle/>
          <a:p>
            <a:r>
              <a:rPr lang="en-US" dirty="0" smtClean="0"/>
              <a:t>Phone / Cloud Facts</a:t>
            </a:r>
          </a:p>
          <a:p>
            <a:r>
              <a:rPr lang="en-US" dirty="0" smtClean="0"/>
              <a:t>Data </a:t>
            </a:r>
          </a:p>
          <a:p>
            <a:pPr lvl="1"/>
            <a:r>
              <a:rPr lang="en-US" dirty="0" err="1" smtClean="0"/>
              <a:t>Odata</a:t>
            </a:r>
            <a:endParaRPr lang="en-US" dirty="0" smtClean="0"/>
          </a:p>
          <a:p>
            <a:pPr lvl="1"/>
            <a:r>
              <a:rPr lang="en-US" dirty="0" smtClean="0"/>
              <a:t>WCF Services</a:t>
            </a:r>
          </a:p>
          <a:p>
            <a:pPr lvl="1"/>
            <a:r>
              <a:rPr lang="en-US" dirty="0"/>
              <a:t>Blob Storage</a:t>
            </a:r>
          </a:p>
          <a:p>
            <a:r>
              <a:rPr lang="en-US" dirty="0" smtClean="0"/>
              <a:t>Notifications</a:t>
            </a:r>
          </a:p>
          <a:p>
            <a:r>
              <a:rPr lang="en-US" dirty="0" smtClean="0"/>
              <a:t>Azure Toolkit for Windows Phone</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Mobile </a:t>
            </a:r>
            <a:r>
              <a:rPr lang="en-AU" dirty="0"/>
              <a:t>≠ </a:t>
            </a:r>
            <a:r>
              <a:rPr lang="en-AU" dirty="0" smtClean="0"/>
              <a:t>Connected</a:t>
            </a:r>
            <a:endParaRPr lang="en-AU" dirty="0"/>
          </a:p>
        </p:txBody>
      </p:sp>
      <p:sp>
        <p:nvSpPr>
          <p:cNvPr id="4" name="Footer Placeholder 3"/>
          <p:cNvSpPr>
            <a:spLocks noGrp="1"/>
          </p:cNvSpPr>
          <p:nvPr>
            <p:ph type="ftr" sz="quarter" idx="11"/>
          </p:nvPr>
        </p:nvSpPr>
        <p:spPr>
          <a:ln>
            <a:noFill/>
          </a:ln>
        </p:spPr>
        <p:txBody>
          <a:bodyPr/>
          <a:lstStyle/>
          <a:p>
            <a:r>
              <a:rPr lang="en-AU" smtClean="0"/>
              <a:t>(c) 2011 Microsoft. All rights reserved.</a:t>
            </a:r>
            <a:endParaRPr lang="en-AU" dirty="0"/>
          </a:p>
        </p:txBody>
      </p:sp>
      <p:pic>
        <p:nvPicPr>
          <p:cNvPr id="5"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44776" y="2070410"/>
            <a:ext cx="3528392" cy="2276383"/>
          </a:xfrm>
          <a:prstGeom prst="rect">
            <a:avLst/>
          </a:prstGeom>
          <a:noFill/>
          <a:ln w="9525">
            <a:noFill/>
            <a:miter lim="800000"/>
            <a:headEnd/>
            <a:tailEnd/>
          </a:ln>
          <a:effectLst>
            <a:outerShdw blurRad="50800" dist="635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2050" name="Picture 2" descr="http://resources0.news.com.au/images/2010/03/22/1225843/893192-clem7-tunnel.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24896" y="4280323"/>
            <a:ext cx="2256474" cy="1692356"/>
          </a:xfrm>
          <a:prstGeom prst="rect">
            <a:avLst/>
          </a:prstGeom>
          <a:noFill/>
          <a:ln>
            <a:noFill/>
          </a:ln>
          <a:effectLst>
            <a:outerShdw blurRad="50800" dist="635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2" name="Picture 4" descr="http://static5.businessinsider.com/image/4b61b47a00000000009f71c5/elevator-bank.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1121" y="3855617"/>
            <a:ext cx="2784309" cy="2088232"/>
          </a:xfrm>
          <a:prstGeom prst="rect">
            <a:avLst/>
          </a:prstGeom>
          <a:noFill/>
          <a:ln>
            <a:noFill/>
          </a:ln>
          <a:effectLst>
            <a:outerShdw blurRad="50800" dist="635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2054" name="Picture 6" descr="http://australianaviation.com.au/wp-content/uploads/2010/05/A380_VH-OQA_03DEC2008_YMML_MARTIN-EADIE.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644008" y="2464614"/>
            <a:ext cx="2378532" cy="1487975"/>
          </a:xfrm>
          <a:prstGeom prst="rect">
            <a:avLst/>
          </a:prstGeom>
          <a:noFill/>
          <a:ln>
            <a:noFill/>
          </a:ln>
          <a:effectLst>
            <a:outerShdw blurRad="50800" dist="635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52442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Cloud ≠ High Availability</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2296431"/>
            <a:ext cx="4464496" cy="2315808"/>
          </a:xfrm>
          <a:prstGeom prst="rect">
            <a:avLst/>
          </a:prstGeom>
          <a:noFill/>
          <a:ln w="9525">
            <a:solidFill>
              <a:schemeClr val="tx1"/>
            </a:solidFill>
            <a:miter lim="800000"/>
            <a:headEnd/>
            <a:tailEnd/>
          </a:ln>
          <a:effectLst>
            <a:outerShdw blurRad="50800" dist="635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63890" y="3767749"/>
            <a:ext cx="4723159" cy="1688979"/>
          </a:xfrm>
          <a:prstGeom prst="rect">
            <a:avLst/>
          </a:prstGeom>
          <a:noFill/>
          <a:ln w="9525">
            <a:solidFill>
              <a:schemeClr val="tx1"/>
            </a:solidFill>
            <a:miter lim="800000"/>
            <a:headEnd/>
            <a:tailEnd/>
          </a:ln>
          <a:effectLst>
            <a:outerShdw blurRad="50800" dist="63500" dir="2700000" algn="tl" rotWithShape="0">
              <a:prstClr val="black">
                <a:alpha val="40000"/>
              </a:prstClr>
            </a:outerShdw>
          </a:effectLst>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4114755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More Challenges</a:t>
            </a:r>
            <a:endParaRPr lang="en-AU" dirty="0"/>
          </a:p>
        </p:txBody>
      </p:sp>
      <p:sp>
        <p:nvSpPr>
          <p:cNvPr id="3" name="Content Placeholder 2"/>
          <p:cNvSpPr>
            <a:spLocks noGrp="1"/>
          </p:cNvSpPr>
          <p:nvPr>
            <p:ph idx="1"/>
          </p:nvPr>
        </p:nvSpPr>
        <p:spPr/>
        <p:txBody>
          <a:bodyPr>
            <a:normAutofit/>
          </a:bodyPr>
          <a:lstStyle/>
          <a:p>
            <a:r>
              <a:rPr lang="en-AU" dirty="0" smtClean="0"/>
              <a:t>More subscribers (data, image, video)</a:t>
            </a:r>
          </a:p>
          <a:p>
            <a:r>
              <a:rPr lang="en-AU" dirty="0" smtClean="0"/>
              <a:t>Network congestion</a:t>
            </a:r>
          </a:p>
          <a:p>
            <a:pPr lvl="1"/>
            <a:r>
              <a:rPr lang="en-AU" dirty="0" smtClean="0"/>
              <a:t>Spectrum </a:t>
            </a:r>
            <a:r>
              <a:rPr lang="en-AU" dirty="0"/>
              <a:t>+ cell towers + </a:t>
            </a:r>
            <a:r>
              <a:rPr lang="en-AU" dirty="0" smtClean="0"/>
              <a:t>antennas</a:t>
            </a:r>
            <a:endParaRPr lang="en-AU" dirty="0"/>
          </a:p>
          <a:p>
            <a:r>
              <a:rPr lang="en-AU" dirty="0" smtClean="0"/>
              <a:t>Bandwidth </a:t>
            </a:r>
            <a:r>
              <a:rPr lang="en-AU" dirty="0"/>
              <a:t>caps</a:t>
            </a:r>
          </a:p>
          <a:p>
            <a:r>
              <a:rPr lang="en-AU" dirty="0" smtClean="0"/>
              <a:t>High Latency</a:t>
            </a:r>
          </a:p>
          <a:p>
            <a:pPr lvl="1"/>
            <a:r>
              <a:rPr lang="en-AU" dirty="0" smtClean="0"/>
              <a:t>Phone </a:t>
            </a:r>
            <a:r>
              <a:rPr lang="en-AU" dirty="0" smtClean="0">
                <a:sym typeface="Wingdings" pitchFamily="2" charset="2"/>
              </a:rPr>
              <a:t>Tower  Mobile Infrastructure  Internet </a:t>
            </a:r>
            <a:endParaRPr lang="en-AU" dirty="0" smtClean="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Rectangle 4"/>
          <p:cNvSpPr/>
          <p:nvPr/>
        </p:nvSpPr>
        <p:spPr bwMode="auto">
          <a:xfrm>
            <a:off x="0" y="5499005"/>
            <a:ext cx="9144000" cy="860619"/>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91436" bIns="0" numCol="1" rtlCol="0" anchor="ctr" anchorCtr="0" compatLnSpc="1">
            <a:prstTxWarp prst="textNoShape">
              <a:avLst/>
            </a:prstTxWarp>
          </a:bodyP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defTabSz="914099">
              <a:lnSpc>
                <a:spcPct val="90000"/>
              </a:lnSpc>
            </a:pPr>
            <a:r>
              <a:rPr lang="en-US" sz="2800" dirty="0" smtClean="0">
                <a:solidFill>
                  <a:schemeClr val="tx1">
                    <a:alpha val="99000"/>
                  </a:schemeClr>
                </a:solidFill>
              </a:rPr>
              <a:t>Mobile developers must solve these problems to delight the end user!</a:t>
            </a:r>
            <a:endParaRPr lang="en-US" sz="2800" dirty="0">
              <a:solidFill>
                <a:schemeClr val="tx1">
                  <a:alpha val="99000"/>
                </a:schemeClr>
              </a:solidFill>
            </a:endParaRPr>
          </a:p>
        </p:txBody>
      </p:sp>
    </p:spTree>
    <p:extLst>
      <p:ext uri="{BB962C8B-B14F-4D97-AF65-F5344CB8AC3E}">
        <p14:creationId xmlns:p14="http://schemas.microsoft.com/office/powerpoint/2010/main" val="194035906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Supporting Millions of Connected Devices</a:t>
            </a:r>
            <a:endParaRPr lang="en-US" sz="3200" dirty="0">
              <a:gradFill flip="none" rotWithShape="1">
                <a:gsLst>
                  <a:gs pos="0">
                    <a:schemeClr val="accent1"/>
                  </a:gs>
                  <a:gs pos="86000">
                    <a:schemeClr val="accent1"/>
                  </a:gs>
                </a:gsLst>
                <a:lin ang="5400000" scaled="0"/>
                <a:tileRect/>
              </a:gradFill>
            </a:endParaRPr>
          </a:p>
        </p:txBody>
      </p:sp>
      <p:sp>
        <p:nvSpPr>
          <p:cNvPr id="10" name="Rectangle 9"/>
          <p:cNvSpPr/>
          <p:nvPr/>
        </p:nvSpPr>
        <p:spPr bwMode="auto">
          <a:xfrm>
            <a:off x="1" y="1905000"/>
            <a:ext cx="6859786"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68604" bIns="0" numCol="1" rtlCol="0" anchor="ctr" anchorCtr="0" compatLnSpc="1">
            <a:prstTxWarp prst="textNoShape">
              <a:avLst/>
            </a:prstTxWarp>
          </a:bodyPr>
          <a:lstStyle/>
          <a:p>
            <a:pPr defTabSz="914099" fontAlgn="base">
              <a:lnSpc>
                <a:spcPct val="90000"/>
              </a:lnSpc>
              <a:spcBef>
                <a:spcPts val="300"/>
              </a:spcBef>
              <a:spcAft>
                <a:spcPct val="0"/>
              </a:spcAft>
            </a:pPr>
            <a:r>
              <a:rPr lang="en-US" sz="2400" dirty="0">
                <a:solidFill>
                  <a:schemeClr val="tx1">
                    <a:alpha val="99000"/>
                  </a:schemeClr>
                </a:solidFill>
              </a:rPr>
              <a:t>Database(s) that nobody touches</a:t>
            </a:r>
          </a:p>
        </p:txBody>
      </p:sp>
      <p:sp>
        <p:nvSpPr>
          <p:cNvPr id="11" name="Rectangle 10"/>
          <p:cNvSpPr/>
          <p:nvPr/>
        </p:nvSpPr>
        <p:spPr bwMode="auto">
          <a:xfrm>
            <a:off x="1" y="2537853"/>
            <a:ext cx="6859786"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68604" bIns="0" numCol="1" rtlCol="0" anchor="ctr" anchorCtr="0" compatLnSpc="1">
            <a:prstTxWarp prst="textNoShape">
              <a:avLst/>
            </a:prstTxWarp>
          </a:bodyPr>
          <a:lstStyle/>
          <a:p>
            <a:pPr defTabSz="914099" fontAlgn="base">
              <a:lnSpc>
                <a:spcPct val="90000"/>
              </a:lnSpc>
              <a:spcBef>
                <a:spcPts val="300"/>
              </a:spcBef>
              <a:spcAft>
                <a:spcPct val="0"/>
              </a:spcAft>
            </a:pPr>
            <a:r>
              <a:rPr lang="en-US" sz="2400" dirty="0">
                <a:solidFill>
                  <a:schemeClr val="tx1">
                    <a:alpha val="99000"/>
                  </a:schemeClr>
                </a:solidFill>
              </a:rPr>
              <a:t>Thousands of </a:t>
            </a:r>
            <a:r>
              <a:rPr lang="en-US" sz="2400" dirty="0" smtClean="0">
                <a:solidFill>
                  <a:schemeClr val="tx1">
                    <a:alpha val="99000"/>
                  </a:schemeClr>
                </a:solidFill>
              </a:rPr>
              <a:t>servers </a:t>
            </a:r>
            <a:r>
              <a:rPr lang="en-US" sz="2400" dirty="0">
                <a:solidFill>
                  <a:schemeClr val="tx1">
                    <a:alpha val="99000"/>
                  </a:schemeClr>
                </a:solidFill>
              </a:rPr>
              <a:t>on commodity </a:t>
            </a:r>
            <a:r>
              <a:rPr lang="en-US" sz="2400" dirty="0" smtClean="0">
                <a:solidFill>
                  <a:schemeClr val="tx1">
                    <a:alpha val="99000"/>
                  </a:schemeClr>
                </a:solidFill>
              </a:rPr>
              <a:t>hardware</a:t>
            </a:r>
            <a:endParaRPr lang="en-US" sz="2400" dirty="0">
              <a:solidFill>
                <a:schemeClr val="tx1">
                  <a:alpha val="99000"/>
                </a:schemeClr>
              </a:solidFill>
            </a:endParaRPr>
          </a:p>
        </p:txBody>
      </p:sp>
      <p:sp>
        <p:nvSpPr>
          <p:cNvPr id="12" name="Rectangle 11"/>
          <p:cNvSpPr/>
          <p:nvPr/>
        </p:nvSpPr>
        <p:spPr bwMode="auto">
          <a:xfrm>
            <a:off x="1" y="3170707"/>
            <a:ext cx="6859786" cy="82296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68604" bIns="0" numCol="1" rtlCol="0" anchor="ctr" anchorCtr="0" compatLnSpc="1">
            <a:prstTxWarp prst="textNoShape">
              <a:avLst/>
            </a:prstTxWarp>
          </a:bodyPr>
          <a:lstStyle/>
          <a:p>
            <a:pPr defTabSz="914099" fontAlgn="base">
              <a:lnSpc>
                <a:spcPct val="90000"/>
              </a:lnSpc>
              <a:spcBef>
                <a:spcPts val="300"/>
              </a:spcBef>
              <a:spcAft>
                <a:spcPct val="0"/>
              </a:spcAft>
            </a:pPr>
            <a:r>
              <a:rPr lang="en-US" sz="2400" dirty="0">
                <a:solidFill>
                  <a:schemeClr val="tx1">
                    <a:alpha val="99000"/>
                  </a:schemeClr>
                </a:solidFill>
              </a:rPr>
              <a:t>Replicated, horizontally-scaled </a:t>
            </a:r>
            <a:r>
              <a:rPr lang="en-US" sz="2400" dirty="0" err="1">
                <a:solidFill>
                  <a:schemeClr val="tx1">
                    <a:alpha val="99000"/>
                  </a:schemeClr>
                </a:solidFill>
              </a:rPr>
              <a:t>NoSQL</a:t>
            </a:r>
            <a:r>
              <a:rPr lang="en-US" sz="2400" dirty="0">
                <a:solidFill>
                  <a:schemeClr val="tx1">
                    <a:alpha val="99000"/>
                  </a:schemeClr>
                </a:solidFill>
              </a:rPr>
              <a:t> </a:t>
            </a:r>
            <a:r>
              <a:rPr lang="en-US" sz="2400" dirty="0" smtClean="0">
                <a:solidFill>
                  <a:schemeClr val="tx1">
                    <a:alpha val="99000"/>
                  </a:schemeClr>
                </a:solidFill>
              </a:rPr>
              <a:t>databases; Data </a:t>
            </a:r>
            <a:r>
              <a:rPr lang="en-US" sz="2400" dirty="0" err="1" smtClean="0">
                <a:solidFill>
                  <a:schemeClr val="tx1">
                    <a:alpha val="99000"/>
                  </a:schemeClr>
                </a:solidFill>
              </a:rPr>
              <a:t>sharding</a:t>
            </a:r>
            <a:r>
              <a:rPr lang="en-US" sz="2400" dirty="0" smtClean="0">
                <a:solidFill>
                  <a:schemeClr val="tx1">
                    <a:alpha val="99000"/>
                  </a:schemeClr>
                </a:solidFill>
              </a:rPr>
              <a:t> </a:t>
            </a:r>
            <a:r>
              <a:rPr lang="en-US" sz="2400" dirty="0">
                <a:solidFill>
                  <a:schemeClr val="tx1">
                    <a:alpha val="99000"/>
                  </a:schemeClr>
                </a:solidFill>
              </a:rPr>
              <a:t>using small tables for fast access</a:t>
            </a:r>
          </a:p>
        </p:txBody>
      </p:sp>
      <p:sp>
        <p:nvSpPr>
          <p:cNvPr id="13" name="Rectangle 12"/>
          <p:cNvSpPr/>
          <p:nvPr/>
        </p:nvSpPr>
        <p:spPr bwMode="auto">
          <a:xfrm>
            <a:off x="1" y="4169320"/>
            <a:ext cx="6859786"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68604" bIns="0" numCol="1" rtlCol="0" anchor="ctr" anchorCtr="0" compatLnSpc="1">
            <a:prstTxWarp prst="textNoShape">
              <a:avLst/>
            </a:prstTxWarp>
          </a:bodyPr>
          <a:lstStyle/>
          <a:p>
            <a:pPr defTabSz="914099" fontAlgn="base">
              <a:lnSpc>
                <a:spcPct val="90000"/>
              </a:lnSpc>
              <a:spcBef>
                <a:spcPts val="300"/>
              </a:spcBef>
              <a:spcAft>
                <a:spcPct val="0"/>
              </a:spcAft>
            </a:pPr>
            <a:r>
              <a:rPr lang="en-US" sz="2400" dirty="0">
                <a:solidFill>
                  <a:schemeClr val="tx1">
                    <a:alpha val="99000"/>
                  </a:schemeClr>
                </a:solidFill>
              </a:rPr>
              <a:t>Load-balancing at every tier</a:t>
            </a:r>
          </a:p>
        </p:txBody>
      </p:sp>
      <p:sp>
        <p:nvSpPr>
          <p:cNvPr id="14" name="Rectangle 13"/>
          <p:cNvSpPr/>
          <p:nvPr/>
        </p:nvSpPr>
        <p:spPr bwMode="auto">
          <a:xfrm>
            <a:off x="1" y="4802173"/>
            <a:ext cx="6859786"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68604" bIns="0" numCol="1" rtlCol="0" anchor="ctr" anchorCtr="0" compatLnSpc="1">
            <a:prstTxWarp prst="textNoShape">
              <a:avLst/>
            </a:prstTxWarp>
          </a:bodyPr>
          <a:lstStyle/>
          <a:p>
            <a:pPr defTabSz="914099" fontAlgn="base">
              <a:lnSpc>
                <a:spcPct val="90000"/>
              </a:lnSpc>
              <a:spcBef>
                <a:spcPts val="300"/>
              </a:spcBef>
              <a:spcAft>
                <a:spcPct val="0"/>
              </a:spcAft>
            </a:pPr>
            <a:r>
              <a:rPr lang="en-US" sz="2400" dirty="0" smtClean="0">
                <a:solidFill>
                  <a:schemeClr val="tx1">
                    <a:alpha val="99000"/>
                  </a:schemeClr>
                </a:solidFill>
              </a:rPr>
              <a:t>Terabytes in </a:t>
            </a:r>
            <a:r>
              <a:rPr lang="en-US" sz="2400" dirty="0">
                <a:solidFill>
                  <a:schemeClr val="tx1">
                    <a:alpha val="99000"/>
                  </a:schemeClr>
                </a:solidFill>
              </a:rPr>
              <a:t>an in-RAM, distributed cache</a:t>
            </a:r>
          </a:p>
        </p:txBody>
      </p:sp>
      <p:sp>
        <p:nvSpPr>
          <p:cNvPr id="16" name="Rectangle 15"/>
          <p:cNvSpPr/>
          <p:nvPr/>
        </p:nvSpPr>
        <p:spPr bwMode="auto">
          <a:xfrm>
            <a:off x="1" y="5420072"/>
            <a:ext cx="6859786"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68604" bIns="0" numCol="1" rtlCol="0" anchor="ctr" anchorCtr="0" compatLnSpc="1">
            <a:prstTxWarp prst="textNoShape">
              <a:avLst/>
            </a:prstTxWarp>
          </a:bodyPr>
          <a:lstStyle/>
          <a:p>
            <a:pPr defTabSz="914099" fontAlgn="base">
              <a:lnSpc>
                <a:spcPct val="90000"/>
              </a:lnSpc>
              <a:spcBef>
                <a:spcPts val="300"/>
              </a:spcBef>
              <a:spcAft>
                <a:spcPct val="0"/>
              </a:spcAft>
            </a:pPr>
            <a:r>
              <a:rPr lang="en-US" sz="2400" dirty="0" err="1">
                <a:solidFill>
                  <a:schemeClr val="tx1">
                    <a:alpha val="99000"/>
                  </a:schemeClr>
                </a:solidFill>
              </a:rPr>
              <a:t>MapReduce</a:t>
            </a:r>
            <a:r>
              <a:rPr lang="en-US" sz="2400" dirty="0">
                <a:solidFill>
                  <a:schemeClr val="tx1">
                    <a:alpha val="99000"/>
                  </a:schemeClr>
                </a:solidFill>
              </a:rPr>
              <a:t> for parallel analysis of </a:t>
            </a:r>
            <a:r>
              <a:rPr lang="en-US" sz="2400" dirty="0" smtClean="0">
                <a:solidFill>
                  <a:schemeClr val="tx1">
                    <a:alpha val="99000"/>
                  </a:schemeClr>
                </a:solidFill>
              </a:rPr>
              <a:t>“big data”</a:t>
            </a:r>
            <a:endParaRPr lang="en-US" sz="2400" dirty="0">
              <a:solidFill>
                <a:schemeClr val="tx1">
                  <a:alpha val="99000"/>
                </a:schemeClr>
              </a:solidFill>
            </a:endParaRP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71132" y="2276873"/>
            <a:ext cx="1641127" cy="3672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05884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500"/>
                                        <p:tgtEl>
                                          <p:spTgt spid="1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wipe(left)">
                                      <p:cBhvr>
                                        <p:cTn id="15" dur="500"/>
                                        <p:tgtEl>
                                          <p:spTgt spid="12"/>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wipe(left)">
                                      <p:cBhvr>
                                        <p:cTn id="19" dur="500"/>
                                        <p:tgtEl>
                                          <p:spTgt spid="13"/>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wipe(left)">
                                      <p:cBhvr>
                                        <p:cTn id="23" dur="500"/>
                                        <p:tgtEl>
                                          <p:spTgt spid="1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wipe(left)">
                                      <p:cBhvr>
                                        <p:cTn id="2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P spid="14" grpId="0" animBg="1"/>
      <p:bldP spid="16"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will You Scale?</a:t>
            </a:r>
            <a:br>
              <a:rPr lang="en-US" dirty="0" smtClean="0"/>
            </a:br>
            <a:r>
              <a:rPr lang="en-US" sz="3200" dirty="0">
                <a:gradFill flip="none" rotWithShape="1">
                  <a:gsLst>
                    <a:gs pos="0">
                      <a:schemeClr val="accent1"/>
                    </a:gs>
                    <a:gs pos="86000">
                      <a:schemeClr val="accent1"/>
                    </a:gs>
                  </a:gsLst>
                  <a:lin ang="5400000" scaled="0"/>
                  <a:tileRect/>
                </a:gradFill>
              </a:rPr>
              <a:t>Windows Azure</a:t>
            </a:r>
          </a:p>
        </p:txBody>
      </p:sp>
      <p:sp>
        <p:nvSpPr>
          <p:cNvPr id="4" name="Rectangle 3"/>
          <p:cNvSpPr/>
          <p:nvPr/>
        </p:nvSpPr>
        <p:spPr bwMode="auto">
          <a:xfrm>
            <a:off x="3" y="2467744"/>
            <a:ext cx="7682961"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91436" bIns="0" numCol="1" rtlCol="0" anchor="ctr" anchorCtr="0" compatLnSpc="1">
            <a:prstTxWarp prst="textNoShape">
              <a:avLst/>
            </a:prstTxWarp>
          </a:bodyPr>
          <a:lstStyle/>
          <a:p>
            <a:pPr defTabSz="914099">
              <a:lnSpc>
                <a:spcPct val="90000"/>
              </a:lnSpc>
            </a:pPr>
            <a:r>
              <a:rPr lang="en-US" sz="2800" dirty="0">
                <a:solidFill>
                  <a:schemeClr val="tx1">
                    <a:alpha val="99000"/>
                  </a:schemeClr>
                </a:solidFill>
              </a:rPr>
              <a:t>SQL Azure is never touched by devices</a:t>
            </a:r>
          </a:p>
        </p:txBody>
      </p:sp>
      <p:sp>
        <p:nvSpPr>
          <p:cNvPr id="5" name="Content Placeholder 7"/>
          <p:cNvSpPr txBox="1">
            <a:spLocks/>
          </p:cNvSpPr>
          <p:nvPr/>
        </p:nvSpPr>
        <p:spPr>
          <a:xfrm>
            <a:off x="389438" y="2996953"/>
            <a:ext cx="7293525" cy="1403461"/>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00050" indent="-400050"/>
            <a:r>
              <a:rPr lang="en-US" sz="2400" dirty="0"/>
              <a:t>Worker </a:t>
            </a:r>
            <a:r>
              <a:rPr lang="en-US" sz="2400" dirty="0" smtClean="0"/>
              <a:t>Roles </a:t>
            </a:r>
            <a:r>
              <a:rPr lang="en-US" sz="2400" dirty="0"/>
              <a:t>replicate outbound data from SQL Azure to </a:t>
            </a:r>
            <a:r>
              <a:rPr lang="en-US" sz="2400" dirty="0" err="1"/>
              <a:t>NoSQL</a:t>
            </a:r>
            <a:r>
              <a:rPr lang="en-US" sz="2400" dirty="0"/>
              <a:t> </a:t>
            </a:r>
            <a:r>
              <a:rPr lang="en-US" sz="2400" dirty="0" smtClean="0"/>
              <a:t>Table or Blob Storage</a:t>
            </a:r>
            <a:endParaRPr lang="en-US" sz="2400" dirty="0"/>
          </a:p>
          <a:p>
            <a:pPr marL="400050" indent="-400050"/>
            <a:r>
              <a:rPr lang="en-US" sz="2400" dirty="0"/>
              <a:t>Worker Roles move inbound data from Azure </a:t>
            </a:r>
            <a:r>
              <a:rPr lang="en-US" sz="2400" dirty="0" smtClean="0"/>
              <a:t>queues </a:t>
            </a:r>
            <a:r>
              <a:rPr lang="en-US" sz="2400" dirty="0"/>
              <a:t>to SQL Azure</a:t>
            </a:r>
          </a:p>
        </p:txBody>
      </p:sp>
      <p:sp>
        <p:nvSpPr>
          <p:cNvPr id="6" name="Rectangle 5"/>
          <p:cNvSpPr/>
          <p:nvPr/>
        </p:nvSpPr>
        <p:spPr bwMode="auto">
          <a:xfrm>
            <a:off x="3" y="1905000"/>
            <a:ext cx="7682961"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91436" bIns="0" numCol="1" rtlCol="0" anchor="ctr" anchorCtr="0" compatLnSpc="1">
            <a:prstTxWarp prst="textNoShape">
              <a:avLst/>
            </a:prstTxWarp>
          </a:bodyPr>
          <a:lstStyle/>
          <a:p>
            <a:pPr defTabSz="914099">
              <a:lnSpc>
                <a:spcPct val="90000"/>
              </a:lnSpc>
            </a:pPr>
            <a:r>
              <a:rPr lang="en-US" sz="2800" dirty="0">
                <a:solidFill>
                  <a:schemeClr val="tx1">
                    <a:alpha val="99000"/>
                  </a:schemeClr>
                </a:solidFill>
              </a:rPr>
              <a:t>Scale-out Windows Azure instances as needed</a:t>
            </a:r>
          </a:p>
        </p:txBody>
      </p:sp>
      <p:sp>
        <p:nvSpPr>
          <p:cNvPr id="7" name="Rectangle 6"/>
          <p:cNvSpPr/>
          <p:nvPr/>
        </p:nvSpPr>
        <p:spPr bwMode="auto">
          <a:xfrm>
            <a:off x="3" y="5096919"/>
            <a:ext cx="7682961" cy="82296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91436" bIns="0" numCol="1" rtlCol="0" anchor="ctr" anchorCtr="0" compatLnSpc="1">
            <a:prstTxWarp prst="textNoShape">
              <a:avLst/>
            </a:prstTxWarp>
          </a:bodyPr>
          <a:lstStyle/>
          <a:p>
            <a:pPr defTabSz="914099">
              <a:lnSpc>
                <a:spcPct val="90000"/>
              </a:lnSpc>
            </a:pPr>
            <a:r>
              <a:rPr lang="en-US" sz="2800" dirty="0">
                <a:solidFill>
                  <a:schemeClr val="tx1">
                    <a:alpha val="99000"/>
                  </a:schemeClr>
                </a:solidFill>
              </a:rPr>
              <a:t>Wireless efficiency is realized via Web Roles that </a:t>
            </a:r>
            <a:r>
              <a:rPr lang="en-US" sz="2800" dirty="0" smtClean="0">
                <a:solidFill>
                  <a:schemeClr val="tx1">
                    <a:alpha val="99000"/>
                  </a:schemeClr>
                </a:solidFill>
              </a:rPr>
              <a:t>use REST </a:t>
            </a:r>
            <a:r>
              <a:rPr lang="en-US" sz="2800" dirty="0">
                <a:solidFill>
                  <a:schemeClr val="tx1">
                    <a:alpha val="99000"/>
                  </a:schemeClr>
                </a:solidFill>
              </a:rPr>
              <a:t>+ JSON WCF Services</a:t>
            </a:r>
          </a:p>
        </p:txBody>
      </p:sp>
      <p:sp>
        <p:nvSpPr>
          <p:cNvPr id="8" name="Rectangle 7"/>
          <p:cNvSpPr/>
          <p:nvPr/>
        </p:nvSpPr>
        <p:spPr bwMode="auto">
          <a:xfrm>
            <a:off x="3" y="4440247"/>
            <a:ext cx="7682961"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91436" bIns="0" numCol="1" rtlCol="0" anchor="ctr" anchorCtr="0" compatLnSpc="1">
            <a:prstTxWarp prst="textNoShape">
              <a:avLst/>
            </a:prstTxWarp>
          </a:bodyPr>
          <a:lstStyle/>
          <a:p>
            <a:pPr defTabSz="914099">
              <a:lnSpc>
                <a:spcPct val="90000"/>
              </a:lnSpc>
            </a:pPr>
            <a:r>
              <a:rPr lang="en-US" sz="2800" dirty="0">
                <a:solidFill>
                  <a:schemeClr val="tx1">
                    <a:alpha val="99000"/>
                  </a:schemeClr>
                </a:solidFill>
              </a:rPr>
              <a:t>Distributed caching </a:t>
            </a:r>
            <a:r>
              <a:rPr lang="en-US" sz="2800" dirty="0" smtClean="0">
                <a:solidFill>
                  <a:schemeClr val="tx1">
                    <a:alpha val="99000"/>
                  </a:schemeClr>
                </a:solidFill>
              </a:rPr>
              <a:t>via </a:t>
            </a:r>
            <a:r>
              <a:rPr lang="en-US" sz="2800" dirty="0" err="1" smtClean="0">
                <a:solidFill>
                  <a:schemeClr val="tx1">
                    <a:alpha val="99000"/>
                  </a:schemeClr>
                </a:solidFill>
              </a:rPr>
              <a:t>AppFabric</a:t>
            </a:r>
            <a:r>
              <a:rPr lang="en-US" sz="2800" dirty="0" smtClean="0">
                <a:solidFill>
                  <a:schemeClr val="tx1">
                    <a:alpha val="99000"/>
                  </a:schemeClr>
                </a:solidFill>
              </a:rPr>
              <a:t> </a:t>
            </a:r>
            <a:r>
              <a:rPr lang="en-US" sz="2800" dirty="0">
                <a:solidFill>
                  <a:schemeClr val="tx1">
                    <a:alpha val="99000"/>
                  </a:schemeClr>
                </a:solidFill>
              </a:rPr>
              <a:t>Caching</a:t>
            </a:r>
          </a:p>
        </p:txBody>
      </p:sp>
      <p:sp>
        <p:nvSpPr>
          <p:cNvPr id="9" name="Rectangle 8"/>
          <p:cNvSpPr/>
          <p:nvPr/>
        </p:nvSpPr>
        <p:spPr bwMode="auto">
          <a:xfrm>
            <a:off x="3" y="6119351"/>
            <a:ext cx="7682961" cy="457200"/>
          </a:xfrm>
          <a:prstGeom prst="rect">
            <a:avLst/>
          </a:prstGeom>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vert="horz" wrap="square" lIns="521208" tIns="18288" rIns="91436" bIns="0" numCol="1" rtlCol="0" anchor="ctr" anchorCtr="0" compatLnSpc="1">
            <a:prstTxWarp prst="textNoShape">
              <a:avLst/>
            </a:prstTxWarp>
          </a:bodyPr>
          <a:lstStyle/>
          <a:p>
            <a:pPr defTabSz="914099">
              <a:lnSpc>
                <a:spcPct val="90000"/>
              </a:lnSpc>
            </a:pPr>
            <a:r>
              <a:rPr lang="en-US" sz="2800" dirty="0">
                <a:solidFill>
                  <a:schemeClr val="tx1">
                    <a:alpha val="99000"/>
                  </a:schemeClr>
                </a:solidFill>
              </a:rPr>
              <a:t>Devices cache data and work offline</a:t>
            </a:r>
          </a:p>
        </p:txBody>
      </p:sp>
    </p:spTree>
    <p:extLst>
      <p:ext uri="{BB962C8B-B14F-4D97-AF65-F5344CB8AC3E}">
        <p14:creationId xmlns:p14="http://schemas.microsoft.com/office/powerpoint/2010/main" val="20604351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500"/>
                                        <p:tgtEl>
                                          <p:spTgt spid="7"/>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left)">
                                      <p:cBhvr>
                                        <p:cTn id="2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Case Study: Capture </a:t>
            </a:r>
            <a:r>
              <a:rPr lang="en-AU" dirty="0" err="1" smtClean="0"/>
              <a:t>TechEd</a:t>
            </a:r>
            <a:endParaRPr lang="en-AU" dirty="0"/>
          </a:p>
        </p:txBody>
      </p:sp>
      <p:sp>
        <p:nvSpPr>
          <p:cNvPr id="3" name="Content Placeholder 2"/>
          <p:cNvSpPr>
            <a:spLocks noGrp="1"/>
          </p:cNvSpPr>
          <p:nvPr>
            <p:ph idx="1"/>
          </p:nvPr>
        </p:nvSpPr>
        <p:spPr/>
        <p:txBody>
          <a:bodyPr/>
          <a:lstStyle/>
          <a:p>
            <a:r>
              <a:rPr lang="en-AU" dirty="0" smtClean="0"/>
              <a:t>Image capture via Phone</a:t>
            </a:r>
          </a:p>
          <a:p>
            <a:r>
              <a:rPr lang="en-AU" dirty="0" smtClean="0"/>
              <a:t>Upload to Blob Storage</a:t>
            </a:r>
          </a:p>
          <a:p>
            <a:r>
              <a:rPr lang="en-AU" dirty="0" smtClean="0"/>
              <a:t>Tag image with </a:t>
            </a:r>
            <a:r>
              <a:rPr lang="en-AU" dirty="0" err="1" smtClean="0"/>
              <a:t>TechEd</a:t>
            </a:r>
            <a:r>
              <a:rPr lang="en-AU" dirty="0" smtClean="0"/>
              <a:t> Track</a:t>
            </a:r>
          </a:p>
          <a:p>
            <a:r>
              <a:rPr lang="en-AU" dirty="0" smtClean="0"/>
              <a:t>Queue image for processing</a:t>
            </a:r>
          </a:p>
          <a:p>
            <a:r>
              <a:rPr lang="en-AU" dirty="0" smtClean="0"/>
              <a:t>Receive tile notification of new images</a:t>
            </a:r>
          </a:p>
          <a:p>
            <a:r>
              <a:rPr lang="en-AU" dirty="0" smtClean="0"/>
              <a:t>Retrieve recent images list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3737690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7590</TotalTime>
  <Words>1200</Words>
  <Application>Microsoft Office PowerPoint</Application>
  <PresentationFormat>On-screen Show (4:3)</PresentationFormat>
  <Paragraphs>228</Paragraphs>
  <Slides>27</Slides>
  <Notes>5</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Office Theme</vt:lpstr>
      <vt:lpstr>1_Office Theme</vt:lpstr>
      <vt:lpstr>PowerPoint Presentation</vt:lpstr>
      <vt:lpstr>Connecting Phone applications to the cloud</vt:lpstr>
      <vt:lpstr>Agenda Phone + Cloud</vt:lpstr>
      <vt:lpstr>Mobile ≠ Connected</vt:lpstr>
      <vt:lpstr>Cloud ≠ High Availability</vt:lpstr>
      <vt:lpstr>More Challenges</vt:lpstr>
      <vt:lpstr>Supporting Millions of Connected Devices</vt:lpstr>
      <vt:lpstr>How will You Scale? Windows Azure</vt:lpstr>
      <vt:lpstr>Case Study: Capture TechEd</vt:lpstr>
      <vt:lpstr>Image Capture</vt:lpstr>
      <vt:lpstr>Architecture</vt:lpstr>
      <vt:lpstr>Image Upload</vt:lpstr>
      <vt:lpstr>Architecture</vt:lpstr>
      <vt:lpstr>Upload Processing Job </vt:lpstr>
      <vt:lpstr>Architecture</vt:lpstr>
      <vt:lpstr>Queue Processing Job</vt:lpstr>
      <vt:lpstr>Architecture</vt:lpstr>
      <vt:lpstr>Process Job</vt:lpstr>
      <vt:lpstr>Architecture</vt:lpstr>
      <vt:lpstr>Tile Notification</vt:lpstr>
      <vt:lpstr>Architecture</vt:lpstr>
      <vt:lpstr>Recent Images</vt:lpstr>
      <vt:lpstr>Architecture</vt:lpstr>
      <vt:lpstr>WAZ Toolkit for WP</vt:lpstr>
      <vt:lpstr>Windows Azure Toolkit</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289</cp:revision>
  <dcterms:created xsi:type="dcterms:W3CDTF">2011-04-01T05:55:34Z</dcterms:created>
  <dcterms:modified xsi:type="dcterms:W3CDTF">2011-09-02T01:16:24Z</dcterms:modified>
</cp:coreProperties>
</file>