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79" r:id="rId2"/>
    <p:sldId id="375" r:id="rId3"/>
    <p:sldId id="315" r:id="rId4"/>
    <p:sldId id="316" r:id="rId5"/>
    <p:sldId id="330" r:id="rId6"/>
    <p:sldId id="342" r:id="rId7"/>
    <p:sldId id="337" r:id="rId8"/>
    <p:sldId id="341" r:id="rId9"/>
    <p:sldId id="334" r:id="rId10"/>
    <p:sldId id="348" r:id="rId11"/>
    <p:sldId id="331" r:id="rId12"/>
    <p:sldId id="343" r:id="rId13"/>
    <p:sldId id="344" r:id="rId14"/>
    <p:sldId id="345" r:id="rId15"/>
    <p:sldId id="346" r:id="rId16"/>
    <p:sldId id="347" r:id="rId17"/>
    <p:sldId id="332" r:id="rId18"/>
    <p:sldId id="336" r:id="rId19"/>
    <p:sldId id="335" r:id="rId20"/>
    <p:sldId id="350" r:id="rId21"/>
    <p:sldId id="352" r:id="rId22"/>
    <p:sldId id="354" r:id="rId23"/>
    <p:sldId id="356" r:id="rId24"/>
    <p:sldId id="368" r:id="rId25"/>
    <p:sldId id="369" r:id="rId26"/>
    <p:sldId id="370" r:id="rId27"/>
    <p:sldId id="371" r:id="rId28"/>
    <p:sldId id="366" r:id="rId29"/>
    <p:sldId id="367" r:id="rId30"/>
    <p:sldId id="333" r:id="rId31"/>
    <p:sldId id="357" r:id="rId32"/>
    <p:sldId id="358" r:id="rId33"/>
    <p:sldId id="359" r:id="rId34"/>
    <p:sldId id="360" r:id="rId35"/>
    <p:sldId id="361" r:id="rId36"/>
    <p:sldId id="362" r:id="rId37"/>
    <p:sldId id="363" r:id="rId38"/>
    <p:sldId id="364" r:id="rId39"/>
    <p:sldId id="329" r:id="rId40"/>
    <p:sldId id="328" r:id="rId41"/>
    <p:sldId id="374" r:id="rId42"/>
    <p:sldId id="270" r:id="rId43"/>
    <p:sldId id="271"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77122" autoAdjust="0"/>
  </p:normalViewPr>
  <p:slideViewPr>
    <p:cSldViewPr>
      <p:cViewPr>
        <p:scale>
          <a:sx n="39" d="100"/>
          <a:sy n="39" d="100"/>
        </p:scale>
        <p:origin x="-996" y="-5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 Id="rId4"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4018158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4050475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111413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905001"/>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0122018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file:///C:\Users\gdurzi\Desktop\10.PNG"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2.bin"/><Relationship Id="rId10" Type="http://schemas.openxmlformats.org/officeDocument/2006/relationships/image" Target="../media/image11.emf"/><Relationship Id="rId4" Type="http://schemas.openxmlformats.org/officeDocument/2006/relationships/image" Target="../media/image8.emf"/><Relationship Id="rId9" Type="http://schemas.openxmlformats.org/officeDocument/2006/relationships/oleObject" Target="../embeddings/oleObject4.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blogs.msdn.com/b/cjohnson/archive/2011/05/14/part-2-headless-authentication-with-sharepoint-online-and-the-client-side-object-model.aspx" TargetMode="External"/><Relationship Id="rId2" Type="http://schemas.openxmlformats.org/officeDocument/2006/relationships/hyperlink" Target="http://msdn.microsoft.com/en-us/library/hh147177.asp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png"/><Relationship Id="rId11" Type="http://schemas.openxmlformats.org/officeDocument/2006/relationships/image" Target="../media/image14.png"/><Relationship Id="rId5" Type="http://schemas.openxmlformats.org/officeDocument/2006/relationships/image" Target="../media/image17.png"/><Relationship Id="rId10" Type="http://schemas.openxmlformats.org/officeDocument/2006/relationships/oleObject" Target="../embeddings/oleObject6.bin"/><Relationship Id="rId4" Type="http://schemas.openxmlformats.org/officeDocument/2006/relationships/image" Target="../media/image16.png"/><Relationship Id="rId9"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file:///G:\Courses\Metro\Labs\Metro\Images\Lab12%20Figure%203.png" TargetMode="External"/><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visualstudiogallery.msdn.microsoft.com/8e602a8c-6714-4549-9e95-f3700344b0d9" TargetMode="External"/><Relationship Id="rId2" Type="http://schemas.openxmlformats.org/officeDocument/2006/relationships/hyperlink" Target="http://www.microsoft.com/downloads/details.aspx?FamilyID=E731BF34-FF5C-444E-9AD8-962D804B4D6A&amp;amp;amp;displaylang=e&amp;displaylang=en" TargetMode="External"/><Relationship Id="rId1" Type="http://schemas.openxmlformats.org/officeDocument/2006/relationships/slideLayout" Target="../slideLayouts/slideLayout2.xml"/><Relationship Id="rId4" Type="http://schemas.openxmlformats.org/officeDocument/2006/relationships/hyperlink" Target="http://www.telstrabusiness.com/business/portal/online/site/productsservices2/microsoftoffice365.532006"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hyperlink" Target="http://technet.microsoft.com/en-au" TargetMode="External"/><Relationship Id="rId10" Type="http://schemas.openxmlformats.org/officeDocument/2006/relationships/image" Target="../media/image2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Branding Summary</a:t>
            </a:r>
            <a:endParaRPr lang="en-AU" dirty="0"/>
          </a:p>
        </p:txBody>
      </p:sp>
      <p:sp>
        <p:nvSpPr>
          <p:cNvPr id="7" name="Content Placeholder 6"/>
          <p:cNvSpPr>
            <a:spLocks noGrp="1"/>
          </p:cNvSpPr>
          <p:nvPr>
            <p:ph idx="1"/>
          </p:nvPr>
        </p:nvSpPr>
        <p:spPr/>
        <p:txBody>
          <a:bodyPr/>
          <a:lstStyle/>
          <a:p>
            <a:r>
              <a:rPr lang="en-AU" dirty="0" smtClean="0"/>
              <a:t>No site collection templates possible</a:t>
            </a:r>
          </a:p>
          <a:p>
            <a:endParaRPr lang="en-AU" dirty="0"/>
          </a:p>
          <a:p>
            <a:r>
              <a:rPr lang="en-AU" dirty="0" smtClean="0"/>
              <a:t>Use features for site collection or manual edit</a:t>
            </a:r>
          </a:p>
          <a:p>
            <a:endParaRPr lang="en-AU" dirty="0"/>
          </a:p>
          <a:p>
            <a:r>
              <a:rPr lang="en-AU" dirty="0" smtClean="0"/>
              <a:t>Use features or web templates for sub site customisation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533007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Business Process Automation</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12670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Starting a Business Process</a:t>
            </a:r>
            <a:endParaRPr lang="en-AU" dirty="0"/>
          </a:p>
        </p:txBody>
      </p:sp>
      <p:sp>
        <p:nvSpPr>
          <p:cNvPr id="6" name="Content Placeholder 5"/>
          <p:cNvSpPr>
            <a:spLocks noGrp="1"/>
          </p:cNvSpPr>
          <p:nvPr>
            <p:ph idx="1"/>
          </p:nvPr>
        </p:nvSpPr>
        <p:spPr/>
        <p:txBody>
          <a:bodyPr/>
          <a:lstStyle/>
          <a:p>
            <a:pPr>
              <a:spcBef>
                <a:spcPts val="0"/>
              </a:spcBef>
            </a:pPr>
            <a:r>
              <a:rPr lang="en-AU" dirty="0" smtClean="0"/>
              <a:t>InfoPath online form</a:t>
            </a:r>
          </a:p>
          <a:p>
            <a:pPr>
              <a:spcBef>
                <a:spcPts val="0"/>
              </a:spcBef>
            </a:pPr>
            <a:endParaRPr lang="en-AU" dirty="0"/>
          </a:p>
          <a:p>
            <a:pPr>
              <a:spcBef>
                <a:spcPts val="0"/>
              </a:spcBef>
            </a:pPr>
            <a:r>
              <a:rPr lang="en-AU" dirty="0" smtClean="0"/>
              <a:t>Adding /Editing list item</a:t>
            </a:r>
          </a:p>
          <a:p>
            <a:pPr>
              <a:spcBef>
                <a:spcPts val="0"/>
              </a:spcBef>
            </a:pPr>
            <a:endParaRPr lang="en-AU" dirty="0"/>
          </a:p>
          <a:p>
            <a:pPr>
              <a:spcBef>
                <a:spcPts val="0"/>
              </a:spcBef>
            </a:pPr>
            <a:r>
              <a:rPr lang="en-AU" dirty="0" smtClean="0"/>
              <a:t>Adding /Editing document</a:t>
            </a:r>
          </a:p>
          <a:p>
            <a:pPr>
              <a:spcBef>
                <a:spcPts val="0"/>
              </a:spcBef>
            </a:pPr>
            <a:endParaRPr lang="en-AU" dirty="0"/>
          </a:p>
          <a:p>
            <a:pPr>
              <a:spcBef>
                <a:spcPts val="0"/>
              </a:spcBef>
            </a:pPr>
            <a:r>
              <a:rPr lang="en-AU" dirty="0" smtClean="0"/>
              <a:t>InfoPath client or on premise application via web service</a:t>
            </a:r>
          </a:p>
          <a:p>
            <a:pPr>
              <a:spcBef>
                <a:spcPts val="0"/>
              </a:spcBef>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197051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Workflow in SharePoint Online</a:t>
            </a:r>
            <a:endParaRPr lang="en-AU" dirty="0"/>
          </a:p>
        </p:txBody>
      </p:sp>
      <p:sp>
        <p:nvSpPr>
          <p:cNvPr id="3" name="Content Placeholder 2"/>
          <p:cNvSpPr>
            <a:spLocks noGrp="1"/>
          </p:cNvSpPr>
          <p:nvPr>
            <p:ph idx="1"/>
          </p:nvPr>
        </p:nvSpPr>
        <p:spPr/>
        <p:txBody>
          <a:bodyPr>
            <a:normAutofit/>
          </a:bodyPr>
          <a:lstStyle/>
          <a:p>
            <a:pPr>
              <a:spcBef>
                <a:spcPts val="0"/>
              </a:spcBef>
            </a:pPr>
            <a:r>
              <a:rPr lang="en-US" dirty="0"/>
              <a:t>SharePoint Online supports declarative </a:t>
            </a:r>
            <a:r>
              <a:rPr lang="en-US" dirty="0" smtClean="0"/>
              <a:t>workflows</a:t>
            </a:r>
            <a:br>
              <a:rPr lang="en-US" dirty="0" smtClean="0"/>
            </a:br>
            <a:endParaRPr lang="en-US" dirty="0"/>
          </a:p>
          <a:p>
            <a:pPr>
              <a:spcBef>
                <a:spcPts val="0"/>
              </a:spcBef>
            </a:pPr>
            <a:r>
              <a:rPr lang="en-US" dirty="0" smtClean="0"/>
              <a:t>Prototyping </a:t>
            </a:r>
            <a:r>
              <a:rPr lang="en-US" dirty="0"/>
              <a:t>in Visio </a:t>
            </a:r>
            <a:r>
              <a:rPr lang="en-US" dirty="0" smtClean="0"/>
              <a:t>2010</a:t>
            </a:r>
            <a:br>
              <a:rPr lang="en-US" dirty="0" smtClean="0"/>
            </a:br>
            <a:endParaRPr lang="en-US" dirty="0"/>
          </a:p>
          <a:p>
            <a:pPr>
              <a:spcBef>
                <a:spcPts val="0"/>
              </a:spcBef>
            </a:pPr>
            <a:r>
              <a:rPr lang="en-US" dirty="0" smtClean="0"/>
              <a:t>Implement </a:t>
            </a:r>
            <a:r>
              <a:rPr lang="en-US" dirty="0"/>
              <a:t>in SharePoint Designer </a:t>
            </a:r>
            <a:r>
              <a:rPr lang="en-US" dirty="0" smtClean="0"/>
              <a:t>2010</a:t>
            </a:r>
            <a:br>
              <a:rPr lang="en-US" dirty="0" smtClean="0"/>
            </a:br>
            <a:endParaRPr lang="en-US" dirty="0"/>
          </a:p>
          <a:p>
            <a:pPr>
              <a:spcBef>
                <a:spcPts val="0"/>
              </a:spcBef>
            </a:pPr>
            <a:r>
              <a:rPr lang="en-US" dirty="0" smtClean="0"/>
              <a:t>Extend </a:t>
            </a:r>
            <a:r>
              <a:rPr lang="en-US" dirty="0"/>
              <a:t>with Visual Studio 2010</a:t>
            </a:r>
          </a:p>
          <a:p>
            <a:pPr>
              <a:spcBef>
                <a:spcPts val="0"/>
              </a:spcBef>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Oval 4"/>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386350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to Workflow in SP2010</a:t>
            </a:r>
            <a:endParaRPr lang="en-AU" dirty="0"/>
          </a:p>
        </p:txBody>
      </p:sp>
      <p:sp>
        <p:nvSpPr>
          <p:cNvPr id="3" name="Content Placeholder 2"/>
          <p:cNvSpPr>
            <a:spLocks noGrp="1"/>
          </p:cNvSpPr>
          <p:nvPr>
            <p:ph idx="1"/>
          </p:nvPr>
        </p:nvSpPr>
        <p:spPr/>
        <p:txBody>
          <a:bodyPr/>
          <a:lstStyle/>
          <a:p>
            <a:r>
              <a:rPr lang="en-US" dirty="0"/>
              <a:t>New Workflow targets</a:t>
            </a:r>
          </a:p>
          <a:p>
            <a:pPr lvl="1"/>
            <a:r>
              <a:rPr lang="en-US" dirty="0"/>
              <a:t>Reusable Workflows can be applied to any list</a:t>
            </a:r>
          </a:p>
          <a:p>
            <a:pPr lvl="1"/>
            <a:r>
              <a:rPr lang="en-US" dirty="0"/>
              <a:t>Site Workflows can execute on site </a:t>
            </a:r>
            <a:r>
              <a:rPr lang="en-US" dirty="0" smtClean="0"/>
              <a:t/>
            </a:r>
            <a:br>
              <a:rPr lang="en-US" dirty="0" smtClean="0"/>
            </a:br>
            <a:endParaRPr lang="en-US" dirty="0"/>
          </a:p>
          <a:p>
            <a:r>
              <a:rPr lang="en-US" dirty="0"/>
              <a:t>New Workflow events</a:t>
            </a:r>
          </a:p>
          <a:p>
            <a:pPr lvl="1"/>
            <a:r>
              <a:rPr lang="en-US" dirty="0"/>
              <a:t>Emitted by SharePoint Online (i.e. </a:t>
            </a:r>
            <a:r>
              <a:rPr lang="en-US" dirty="0" err="1"/>
              <a:t>WorkflowStarted</a:t>
            </a:r>
            <a:r>
              <a:rPr lang="en-US" dirty="0"/>
              <a:t>)</a:t>
            </a:r>
          </a:p>
          <a:p>
            <a:pPr lvl="1"/>
            <a:r>
              <a:rPr lang="en-US" dirty="0"/>
              <a:t>Custom Events, Event Receivers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Oval 4"/>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229620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Prototyping in Visio 2010</a:t>
            </a:r>
            <a:endParaRPr lang="nl-NL" dirty="0"/>
          </a:p>
        </p:txBody>
      </p:sp>
      <p:sp>
        <p:nvSpPr>
          <p:cNvPr id="3" name="Content Placeholder 2"/>
          <p:cNvSpPr>
            <a:spLocks noGrp="1"/>
          </p:cNvSpPr>
          <p:nvPr>
            <p:ph idx="1"/>
          </p:nvPr>
        </p:nvSpPr>
        <p:spPr>
          <a:xfrm>
            <a:off x="381000" y="1412875"/>
            <a:ext cx="8382000" cy="1865126"/>
          </a:xfrm>
        </p:spPr>
        <p:txBody>
          <a:bodyPr/>
          <a:lstStyle/>
          <a:p>
            <a:r>
              <a:rPr lang="en-US" dirty="0" smtClean="0"/>
              <a:t>SharePoint specific Workflow template</a:t>
            </a:r>
          </a:p>
          <a:p>
            <a:pPr lvl="1"/>
            <a:r>
              <a:rPr lang="en-US" dirty="0" smtClean="0"/>
              <a:t>Design in Visio using SharePoint shapes</a:t>
            </a:r>
          </a:p>
          <a:p>
            <a:pPr lvl="1"/>
            <a:r>
              <a:rPr lang="en-US" dirty="0" smtClean="0"/>
              <a:t>Provides workflow Visualization</a:t>
            </a:r>
          </a:p>
          <a:p>
            <a:pPr lvl="1"/>
            <a:endParaRPr lang="nl-NL" dirty="0"/>
          </a:p>
        </p:txBody>
      </p:sp>
      <p:pic>
        <p:nvPicPr>
          <p:cNvPr id="5" name="Picture 4"/>
          <p:cNvPicPr/>
          <p:nvPr/>
        </p:nvPicPr>
        <p:blipFill>
          <a:blip r:embed="rId2" r:link="rId3"/>
          <a:stretch>
            <a:fillRect/>
          </a:stretch>
        </p:blipFill>
        <p:spPr>
          <a:xfrm>
            <a:off x="533400" y="3048000"/>
            <a:ext cx="8054202" cy="2258705"/>
          </a:xfrm>
          <a:prstGeom prst="rect">
            <a:avLst/>
          </a:prstGeom>
        </p:spPr>
      </p:pic>
      <p:sp>
        <p:nvSpPr>
          <p:cNvPr id="6" name="Oval 5"/>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56469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to SharePoint Designer 2010</a:t>
            </a:r>
            <a:endParaRPr lang="en-US" dirty="0"/>
          </a:p>
        </p:txBody>
      </p:sp>
      <p:sp>
        <p:nvSpPr>
          <p:cNvPr id="3" name="Content Placeholder 2"/>
          <p:cNvSpPr>
            <a:spLocks noGrp="1"/>
          </p:cNvSpPr>
          <p:nvPr>
            <p:ph idx="1"/>
          </p:nvPr>
        </p:nvSpPr>
        <p:spPr/>
        <p:txBody>
          <a:bodyPr/>
          <a:lstStyle/>
          <a:p>
            <a:r>
              <a:rPr lang="en-US" dirty="0" smtClean="0"/>
              <a:t>Visio exports to a VWI file	</a:t>
            </a:r>
          </a:p>
          <a:p>
            <a:pPr lvl="1"/>
            <a:r>
              <a:rPr lang="en-US" dirty="0" smtClean="0"/>
              <a:t>Renamed zip file containing all workflow files</a:t>
            </a:r>
          </a:p>
          <a:p>
            <a:pPr lvl="1"/>
            <a:r>
              <a:rPr lang="en-US" dirty="0" smtClean="0"/>
              <a:t>.</a:t>
            </a:r>
            <a:r>
              <a:rPr lang="en-US" dirty="0" err="1" smtClean="0"/>
              <a:t>xoml</a:t>
            </a:r>
            <a:r>
              <a:rPr lang="en-US" dirty="0" smtClean="0"/>
              <a:t> and .</a:t>
            </a:r>
            <a:r>
              <a:rPr lang="en-US" dirty="0" err="1" smtClean="0"/>
              <a:t>xoml.rules</a:t>
            </a:r>
            <a:r>
              <a:rPr lang="en-US" dirty="0" smtClean="0"/>
              <a:t> define workflow</a:t>
            </a:r>
          </a:p>
          <a:p>
            <a:pPr lvl="1"/>
            <a:r>
              <a:rPr lang="en-US" dirty="0" smtClean="0"/>
              <a:t>.</a:t>
            </a:r>
            <a:r>
              <a:rPr lang="en-US" dirty="0" err="1" smtClean="0"/>
              <a:t>vdx</a:t>
            </a:r>
            <a:r>
              <a:rPr lang="en-US" dirty="0" smtClean="0"/>
              <a:t> file contains Visio drawing</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3200400" y="3582052"/>
            <a:ext cx="2209800" cy="2635647"/>
          </a:xfrm>
          <a:prstGeom prst="rect">
            <a:avLst/>
          </a:prstGeom>
          <a:noFill/>
          <a:ln w="9525">
            <a:noFill/>
            <a:miter lim="800000"/>
            <a:headEnd/>
            <a:tailEnd/>
          </a:ln>
        </p:spPr>
      </p:pic>
      <p:sp>
        <p:nvSpPr>
          <p:cNvPr id="5" name="Oval 4"/>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17790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FORMS/Workflow Demo</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862302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Business process summary</a:t>
            </a:r>
            <a:endParaRPr lang="en-AU" dirty="0"/>
          </a:p>
        </p:txBody>
      </p:sp>
      <p:sp>
        <p:nvSpPr>
          <p:cNvPr id="2" name="Content Placeholder 1"/>
          <p:cNvSpPr>
            <a:spLocks noGrp="1"/>
          </p:cNvSpPr>
          <p:nvPr>
            <p:ph idx="1"/>
          </p:nvPr>
        </p:nvSpPr>
        <p:spPr/>
        <p:txBody>
          <a:bodyPr/>
          <a:lstStyle/>
          <a:p>
            <a:pPr marL="0" indent="0">
              <a:buNone/>
            </a:pPr>
            <a:endParaRPr lang="en-AU" dirty="0" smtClean="0"/>
          </a:p>
          <a:p>
            <a:r>
              <a:rPr lang="en-AU" dirty="0" smtClean="0"/>
              <a:t>Multiple methods in 365 to start process, including off premise call</a:t>
            </a:r>
          </a:p>
          <a:p>
            <a:endParaRPr lang="en-AU" dirty="0"/>
          </a:p>
          <a:p>
            <a:r>
              <a:rPr lang="en-AU" dirty="0" smtClean="0"/>
              <a:t>Workflow can only be declarative</a:t>
            </a:r>
          </a:p>
          <a:p>
            <a:endParaRPr lang="en-AU" dirty="0"/>
          </a:p>
          <a:p>
            <a:r>
              <a:rPr lang="en-AU" dirty="0" smtClean="0"/>
              <a:t> External services can only be called from the client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182082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smtClean="0"/>
              <a:t>Exchange Integration</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39303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293096"/>
            <a:ext cx="7772400" cy="1362075"/>
          </a:xfrm>
        </p:spPr>
        <p:txBody>
          <a:bodyPr>
            <a:normAutofit fontScale="90000"/>
          </a:bodyPr>
          <a:lstStyle/>
          <a:p>
            <a:pPr lvl="0"/>
            <a:r>
              <a:rPr lang="en-US" dirty="0"/>
              <a:t>Exploring the Office Developer Story in Microsoft Office 365 </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COS-OFC307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4" name="Oval 3"/>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 Placeholder 2"/>
          <p:cNvSpPr txBox="1">
            <a:spLocks/>
          </p:cNvSpPr>
          <p:nvPr/>
        </p:nvSpPr>
        <p:spPr>
          <a:xfrm>
            <a:off x="722313" y="3212976"/>
            <a:ext cx="6721623" cy="1049908"/>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spcBef>
                <a:spcPts val="0"/>
              </a:spcBef>
              <a:defRPr/>
            </a:pPr>
            <a:r>
              <a:rPr lang="en-US" b="1" dirty="0" smtClean="0"/>
              <a:t>Ben Walters</a:t>
            </a:r>
            <a:r>
              <a:rPr lang="en-US" dirty="0" smtClean="0"/>
              <a:t>			</a:t>
            </a:r>
            <a:r>
              <a:rPr lang="en-US" b="1" dirty="0" smtClean="0"/>
              <a:t>Elaine van Bergen</a:t>
            </a:r>
          </a:p>
          <a:p>
            <a:pPr>
              <a:spcBef>
                <a:spcPts val="0"/>
              </a:spcBef>
              <a:defRPr/>
            </a:pPr>
            <a:r>
              <a:rPr lang="en-US" dirty="0" smtClean="0"/>
              <a:t>BPOS TSP			Architect</a:t>
            </a:r>
          </a:p>
          <a:p>
            <a:pPr>
              <a:spcBef>
                <a:spcPts val="0"/>
              </a:spcBef>
              <a:defRPr/>
            </a:pPr>
            <a:r>
              <a:rPr lang="en-US" dirty="0" smtClean="0"/>
              <a:t>Microsoft Australia		OBS</a:t>
            </a:r>
          </a:p>
        </p:txBody>
      </p:sp>
    </p:spTree>
    <p:extLst>
      <p:ext uri="{BB962C8B-B14F-4D97-AF65-F5344CB8AC3E}">
        <p14:creationId xmlns:p14="http://schemas.microsoft.com/office/powerpoint/2010/main" val="21436450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EWS MA 1.1 Overview</a:t>
            </a:r>
            <a:endParaRPr lang="en-AU" dirty="0"/>
          </a:p>
        </p:txBody>
      </p:sp>
      <p:sp>
        <p:nvSpPr>
          <p:cNvPr id="6" name="Content Placeholder 5"/>
          <p:cNvSpPr>
            <a:spLocks noGrp="1"/>
          </p:cNvSpPr>
          <p:nvPr>
            <p:ph idx="1"/>
          </p:nvPr>
        </p:nvSpPr>
        <p:spPr/>
        <p:txBody>
          <a:bodyPr>
            <a:normAutofit/>
          </a:bodyPr>
          <a:lstStyle/>
          <a:p>
            <a:r>
              <a:rPr lang="en-US" dirty="0"/>
              <a:t>Managed API for developing applications that use Exchange Web Services </a:t>
            </a:r>
          </a:p>
          <a:p>
            <a:r>
              <a:rPr lang="en-US" dirty="0"/>
              <a:t>Functional parity with </a:t>
            </a:r>
            <a:r>
              <a:rPr lang="en-US" dirty="0" smtClean="0"/>
              <a:t>EWS*</a:t>
            </a:r>
          </a:p>
          <a:p>
            <a:r>
              <a:rPr lang="en-US" dirty="0" smtClean="0"/>
              <a:t>Makes </a:t>
            </a:r>
            <a:r>
              <a:rPr lang="en-US" dirty="0"/>
              <a:t>EWS calls under the covers</a:t>
            </a:r>
          </a:p>
          <a:p>
            <a:r>
              <a:rPr lang="en-US" dirty="0" smtClean="0"/>
              <a:t>Backwards </a:t>
            </a:r>
            <a:r>
              <a:rPr lang="en-US" dirty="0"/>
              <a:t>compatible</a:t>
            </a:r>
          </a:p>
          <a:p>
            <a:pPr lvl="1"/>
            <a:r>
              <a:rPr lang="en-US" dirty="0"/>
              <a:t>Request versioning</a:t>
            </a:r>
          </a:p>
          <a:p>
            <a:pPr marL="517525" lvl="1" indent="0">
              <a:buNone/>
            </a:pPr>
            <a:r>
              <a:rPr lang="en-US" b="1" dirty="0">
                <a:solidFill>
                  <a:srgbClr val="FFC000"/>
                </a:solidFill>
              </a:rPr>
              <a:t>	new </a:t>
            </a:r>
            <a:r>
              <a:rPr lang="en-US" b="1" dirty="0" err="1">
                <a:solidFill>
                  <a:srgbClr val="FFC000"/>
                </a:solidFill>
              </a:rPr>
              <a:t>ExchangeService</a:t>
            </a:r>
            <a:r>
              <a:rPr lang="en-US" b="1" dirty="0">
                <a:solidFill>
                  <a:srgbClr val="FFC000"/>
                </a:solidFill>
              </a:rPr>
              <a:t>(</a:t>
            </a:r>
          </a:p>
          <a:p>
            <a:pPr marL="517525" lvl="1" indent="0">
              <a:buNone/>
            </a:pPr>
            <a:r>
              <a:rPr lang="en-US" b="1" dirty="0">
                <a:solidFill>
                  <a:srgbClr val="FFC000"/>
                </a:solidFill>
              </a:rPr>
              <a:t>		ExchangeVersion.Exchange2010_SP1);</a:t>
            </a:r>
          </a:p>
          <a:p>
            <a:r>
              <a:rPr lang="en-US" dirty="0"/>
              <a:t>Cloud compatible out of the box</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73502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err="1" smtClean="0"/>
              <a:t>Autodiscover</a:t>
            </a:r>
            <a:endParaRPr lang="en-AU" dirty="0"/>
          </a:p>
        </p:txBody>
      </p:sp>
      <p:sp>
        <p:nvSpPr>
          <p:cNvPr id="6" name="Content Placeholder 5"/>
          <p:cNvSpPr>
            <a:spLocks noGrp="1"/>
          </p:cNvSpPr>
          <p:nvPr>
            <p:ph idx="1"/>
          </p:nvPr>
        </p:nvSpPr>
        <p:spPr/>
        <p:txBody>
          <a:bodyPr>
            <a:normAutofit/>
          </a:bodyPr>
          <a:lstStyle/>
          <a:p>
            <a:r>
              <a:rPr lang="en-US" dirty="0" smtClean="0"/>
              <a:t>Don’t </a:t>
            </a:r>
            <a:r>
              <a:rPr lang="en-US" dirty="0"/>
              <a:t>hardcode EWS URL in your app!</a:t>
            </a:r>
          </a:p>
          <a:p>
            <a:r>
              <a:rPr lang="en-US" dirty="0"/>
              <a:t>Use </a:t>
            </a:r>
            <a:r>
              <a:rPr lang="en-US" dirty="0" err="1"/>
              <a:t>Autodiscover</a:t>
            </a:r>
            <a:r>
              <a:rPr lang="en-US" dirty="0"/>
              <a:t> to find most efficient Client Access Server URL for a given mailbox</a:t>
            </a:r>
          </a:p>
          <a:p>
            <a:pPr lvl="1"/>
            <a:r>
              <a:rPr lang="en-US" dirty="0"/>
              <a:t>On-Premise</a:t>
            </a:r>
          </a:p>
          <a:p>
            <a:pPr lvl="2"/>
            <a:r>
              <a:rPr lang="en-US" dirty="0"/>
              <a:t>Global &amp; distributed deployments</a:t>
            </a:r>
          </a:p>
          <a:p>
            <a:pPr lvl="1"/>
            <a:r>
              <a:rPr lang="en-US" dirty="0"/>
              <a:t>Cloud based</a:t>
            </a:r>
          </a:p>
          <a:p>
            <a:pPr lvl="2"/>
            <a:r>
              <a:rPr lang="en-US" dirty="0"/>
              <a:t>Office 365</a:t>
            </a:r>
          </a:p>
          <a:p>
            <a:pPr lvl="2"/>
            <a:r>
              <a:rPr lang="en-US" dirty="0"/>
              <a:t>Outlook Live</a:t>
            </a:r>
          </a:p>
          <a:p>
            <a:pPr lvl="2"/>
            <a:r>
              <a:rPr lang="en-US" dirty="0" err="1"/>
              <a:t>Live@EDU</a:t>
            </a:r>
            <a:endParaRPr lang="en-US"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1" name="Isosceles Triangle 10"/>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586694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bwMode="auto">
          <a:xfrm>
            <a:off x="6553200" y="1447799"/>
            <a:ext cx="304800" cy="4343399"/>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endParaRPr>
          </a:p>
        </p:txBody>
      </p:sp>
      <p:sp>
        <p:nvSpPr>
          <p:cNvPr id="19" name="Rectangle 18"/>
          <p:cNvSpPr/>
          <p:nvPr/>
        </p:nvSpPr>
        <p:spPr bwMode="auto">
          <a:xfrm>
            <a:off x="7162800" y="1447799"/>
            <a:ext cx="1447800" cy="4343400"/>
          </a:xfrm>
          <a:prstGeom prst="rect">
            <a:avLst/>
          </a:prstGeom>
          <a:solidFill>
            <a:schemeClr val="tx1">
              <a:lumMod val="6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endParaRPr>
          </a:p>
        </p:txBody>
      </p:sp>
      <p:sp>
        <p:nvSpPr>
          <p:cNvPr id="4" name="Title 3"/>
          <p:cNvSpPr>
            <a:spLocks noGrp="1"/>
          </p:cNvSpPr>
          <p:nvPr>
            <p:ph type="title"/>
          </p:nvPr>
        </p:nvSpPr>
        <p:spPr/>
        <p:txBody>
          <a:bodyPr/>
          <a:lstStyle/>
          <a:p>
            <a:r>
              <a:rPr lang="en-US" dirty="0" err="1" smtClean="0"/>
              <a:t>Autodiscover</a:t>
            </a:r>
            <a:r>
              <a:rPr lang="en-US" dirty="0" smtClean="0"/>
              <a:t> – Exchange Online	</a:t>
            </a:r>
            <a:endParaRPr lang="en-US" dirty="0"/>
          </a:p>
        </p:txBody>
      </p:sp>
      <p:grpSp>
        <p:nvGrpSpPr>
          <p:cNvPr id="6" name="Group 5"/>
          <p:cNvGrpSpPr/>
          <p:nvPr/>
        </p:nvGrpSpPr>
        <p:grpSpPr>
          <a:xfrm>
            <a:off x="7239000" y="2819400"/>
            <a:ext cx="1295400" cy="1713131"/>
            <a:chOff x="6781800" y="2971800"/>
            <a:chExt cx="1295400" cy="1713131"/>
          </a:xfrm>
        </p:grpSpPr>
        <p:graphicFrame>
          <p:nvGraphicFramePr>
            <p:cNvPr id="3" name="Object 2"/>
            <p:cNvGraphicFramePr>
              <a:graphicFrameLocks noChangeAspect="1"/>
            </p:cNvGraphicFramePr>
            <p:nvPr>
              <p:extLst>
                <p:ext uri="{D42A27DB-BD31-4B8C-83A1-F6EECF244321}">
                  <p14:modId xmlns:p14="http://schemas.microsoft.com/office/powerpoint/2010/main" val="3641775624"/>
                </p:ext>
              </p:extLst>
            </p:nvPr>
          </p:nvGraphicFramePr>
          <p:xfrm>
            <a:off x="7078662" y="2971800"/>
            <a:ext cx="701675" cy="1225550"/>
          </p:xfrm>
          <a:graphic>
            <a:graphicData uri="http://schemas.openxmlformats.org/presentationml/2006/ole">
              <mc:AlternateContent xmlns:mc="http://schemas.openxmlformats.org/markup-compatibility/2006">
                <mc:Choice xmlns:v="urn:schemas-microsoft-com:vml" Requires="v">
                  <p:oleObj spid="_x0000_s39990" name="Visio" r:id="rId3" imgW="701875" imgH="1225829" progId="Visio.Drawing.11">
                    <p:embed/>
                  </p:oleObj>
                </mc:Choice>
                <mc:Fallback>
                  <p:oleObj name="Visio" r:id="rId3" imgW="701875" imgH="1225829"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8662" y="2971800"/>
                          <a:ext cx="701675" cy="122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Box 10"/>
            <p:cNvSpPr txBox="1"/>
            <p:nvPr/>
          </p:nvSpPr>
          <p:spPr>
            <a:xfrm>
              <a:off x="6781800" y="4038600"/>
              <a:ext cx="1295400" cy="646331"/>
            </a:xfrm>
            <a:prstGeom prst="rect">
              <a:avLst/>
            </a:prstGeom>
            <a:noFill/>
          </p:spPr>
          <p:txBody>
            <a:bodyPr wrap="square" rtlCol="0">
              <a:spAutoFit/>
            </a:bodyPr>
            <a:lstStyle/>
            <a:p>
              <a:pPr algn="ctr"/>
              <a:r>
                <a:rPr lang="en-US" b="1" dirty="0" smtClean="0">
                  <a:solidFill>
                    <a:srgbClr val="FFFFFF"/>
                  </a:solidFill>
                </a:rPr>
                <a:t>EXO Office 365</a:t>
              </a:r>
              <a:endParaRPr lang="en-US" b="1" dirty="0">
                <a:solidFill>
                  <a:srgbClr val="FFFFFF"/>
                </a:solidFill>
              </a:endParaRPr>
            </a:p>
          </p:txBody>
        </p:sp>
      </p:grpSp>
      <p:grpSp>
        <p:nvGrpSpPr>
          <p:cNvPr id="30" name="Group 29"/>
          <p:cNvGrpSpPr/>
          <p:nvPr/>
        </p:nvGrpSpPr>
        <p:grpSpPr>
          <a:xfrm>
            <a:off x="381000" y="2819400"/>
            <a:ext cx="1447800" cy="1512313"/>
            <a:chOff x="609600" y="2715418"/>
            <a:chExt cx="1447800" cy="1512313"/>
          </a:xfrm>
        </p:grpSpPr>
        <p:graphicFrame>
          <p:nvGraphicFramePr>
            <p:cNvPr id="2" name="Object 1"/>
            <p:cNvGraphicFramePr>
              <a:graphicFrameLocks noChangeAspect="1"/>
            </p:cNvGraphicFramePr>
            <p:nvPr>
              <p:extLst>
                <p:ext uri="{D42A27DB-BD31-4B8C-83A1-F6EECF244321}">
                  <p14:modId xmlns:p14="http://schemas.microsoft.com/office/powerpoint/2010/main" val="1380399197"/>
                </p:ext>
              </p:extLst>
            </p:nvPr>
          </p:nvGraphicFramePr>
          <p:xfrm>
            <a:off x="990600" y="2715418"/>
            <a:ext cx="733425" cy="1122363"/>
          </p:xfrm>
          <a:graphic>
            <a:graphicData uri="http://schemas.openxmlformats.org/presentationml/2006/ole">
              <mc:AlternateContent xmlns:mc="http://schemas.openxmlformats.org/markup-compatibility/2006">
                <mc:Choice xmlns:v="urn:schemas-microsoft-com:vml" Requires="v">
                  <p:oleObj spid="_x0000_s39991" name="Visio" r:id="rId5" imgW="733447" imgH="1122573" progId="Visio.Drawing.11">
                    <p:embed/>
                  </p:oleObj>
                </mc:Choice>
                <mc:Fallback>
                  <p:oleObj name="Visio" r:id="rId5" imgW="733447" imgH="1122573"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2715418"/>
                          <a:ext cx="733425"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Box 12"/>
            <p:cNvSpPr txBox="1"/>
            <p:nvPr/>
          </p:nvSpPr>
          <p:spPr>
            <a:xfrm>
              <a:off x="609600" y="3581400"/>
              <a:ext cx="1447800" cy="646331"/>
            </a:xfrm>
            <a:prstGeom prst="rect">
              <a:avLst/>
            </a:prstGeom>
            <a:noFill/>
          </p:spPr>
          <p:txBody>
            <a:bodyPr wrap="square" rtlCol="0">
              <a:spAutoFit/>
            </a:bodyPr>
            <a:lstStyle/>
            <a:p>
              <a:pPr algn="ctr"/>
              <a:r>
                <a:rPr lang="en-US" b="1" dirty="0" smtClean="0">
                  <a:solidFill>
                    <a:srgbClr val="FFFFFF"/>
                  </a:solidFill>
                </a:rPr>
                <a:t>EWS MA</a:t>
              </a:r>
            </a:p>
            <a:p>
              <a:pPr algn="ctr"/>
              <a:r>
                <a:rPr lang="en-US" b="1" dirty="0" smtClean="0">
                  <a:solidFill>
                    <a:srgbClr val="FFFFFF"/>
                  </a:solidFill>
                </a:rPr>
                <a:t>Application</a:t>
              </a:r>
              <a:endParaRPr lang="en-US" b="1" dirty="0">
                <a:solidFill>
                  <a:srgbClr val="FFFFFF"/>
                </a:solidFill>
              </a:endParaRPr>
            </a:p>
          </p:txBody>
        </p:sp>
      </p:grpSp>
      <p:graphicFrame>
        <p:nvGraphicFramePr>
          <p:cNvPr id="18" name="Object 17"/>
          <p:cNvGraphicFramePr>
            <a:graphicFrameLocks noChangeAspect="1"/>
          </p:cNvGraphicFramePr>
          <p:nvPr>
            <p:extLst>
              <p:ext uri="{D42A27DB-BD31-4B8C-83A1-F6EECF244321}">
                <p14:modId xmlns:p14="http://schemas.microsoft.com/office/powerpoint/2010/main" val="2869282053"/>
              </p:ext>
            </p:extLst>
          </p:nvPr>
        </p:nvGraphicFramePr>
        <p:xfrm>
          <a:off x="2460171" y="1142999"/>
          <a:ext cx="3331029" cy="5029201"/>
        </p:xfrm>
        <a:graphic>
          <a:graphicData uri="http://schemas.openxmlformats.org/presentationml/2006/ole">
            <mc:AlternateContent xmlns:mc="http://schemas.openxmlformats.org/markup-compatibility/2006">
              <mc:Choice xmlns:v="urn:schemas-microsoft-com:vml" Requires="v">
                <p:oleObj spid="_x0000_s39992" name="Visio" r:id="rId7" imgW="950405" imgH="1304217" progId="Visio.Drawing.11">
                  <p:embed/>
                </p:oleObj>
              </mc:Choice>
              <mc:Fallback>
                <p:oleObj name="Visio" r:id="rId7" imgW="950405" imgH="130421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0171" y="1142999"/>
                        <a:ext cx="3331029" cy="5029201"/>
                      </a:xfrm>
                      <a:prstGeom prst="rect">
                        <a:avLst/>
                      </a:prstGeom>
                      <a:noFill/>
                      <a:ln>
                        <a:noFill/>
                      </a:ln>
                      <a:effectLst/>
                      <a:extLst/>
                    </p:spPr>
                  </p:pic>
                </p:oleObj>
              </mc:Fallback>
            </mc:AlternateContent>
          </a:graphicData>
        </a:graphic>
      </p:graphicFrame>
      <p:grpSp>
        <p:nvGrpSpPr>
          <p:cNvPr id="39" name="Group 38"/>
          <p:cNvGrpSpPr/>
          <p:nvPr/>
        </p:nvGrpSpPr>
        <p:grpSpPr>
          <a:xfrm>
            <a:off x="2057400" y="1676400"/>
            <a:ext cx="5029200" cy="738664"/>
            <a:chOff x="2057400" y="2417802"/>
            <a:chExt cx="5029200" cy="738664"/>
          </a:xfrm>
        </p:grpSpPr>
        <p:cxnSp>
          <p:nvCxnSpPr>
            <p:cNvPr id="21" name="Straight Arrow Connector 20"/>
            <p:cNvCxnSpPr/>
            <p:nvPr/>
          </p:nvCxnSpPr>
          <p:spPr>
            <a:xfrm>
              <a:off x="2057400" y="3124200"/>
              <a:ext cx="50292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200400" y="2417802"/>
              <a:ext cx="1981200" cy="738664"/>
            </a:xfrm>
            <a:prstGeom prst="rect">
              <a:avLst/>
            </a:prstGeom>
            <a:noFill/>
          </p:spPr>
          <p:txBody>
            <a:bodyPr wrap="square" rtlCol="0">
              <a:spAutoFit/>
            </a:bodyPr>
            <a:lstStyle/>
            <a:p>
              <a:pPr algn="ctr"/>
              <a:r>
                <a:rPr lang="en-US" sz="1400" b="1" dirty="0" smtClean="0">
                  <a:solidFill>
                    <a:srgbClr val="000000"/>
                  </a:solidFill>
                </a:rPr>
                <a:t>EWS MA client contacts </a:t>
              </a:r>
              <a:r>
                <a:rPr lang="en-US" sz="1400" b="1" dirty="0" err="1" smtClean="0">
                  <a:solidFill>
                    <a:srgbClr val="000000"/>
                  </a:solidFill>
                </a:rPr>
                <a:t>Autodiscoversevice</a:t>
              </a:r>
              <a:endParaRPr lang="en-US" sz="1400" b="1" dirty="0">
                <a:solidFill>
                  <a:srgbClr val="000000"/>
                </a:solidFill>
              </a:endParaRPr>
            </a:p>
          </p:txBody>
        </p:sp>
      </p:grpSp>
      <p:grpSp>
        <p:nvGrpSpPr>
          <p:cNvPr id="45" name="Group 44"/>
          <p:cNvGrpSpPr/>
          <p:nvPr/>
        </p:nvGrpSpPr>
        <p:grpSpPr>
          <a:xfrm>
            <a:off x="1981200" y="3680936"/>
            <a:ext cx="5029200" cy="738664"/>
            <a:chOff x="1981200" y="4114800"/>
            <a:chExt cx="5029200" cy="738664"/>
          </a:xfrm>
        </p:grpSpPr>
        <p:sp>
          <p:nvSpPr>
            <p:cNvPr id="24" name="TextBox 23"/>
            <p:cNvSpPr txBox="1"/>
            <p:nvPr/>
          </p:nvSpPr>
          <p:spPr>
            <a:xfrm>
              <a:off x="3124200" y="4114800"/>
              <a:ext cx="2209800" cy="738664"/>
            </a:xfrm>
            <a:prstGeom prst="rect">
              <a:avLst/>
            </a:prstGeom>
            <a:noFill/>
          </p:spPr>
          <p:txBody>
            <a:bodyPr wrap="square" rtlCol="0">
              <a:spAutoFit/>
            </a:bodyPr>
            <a:lstStyle/>
            <a:p>
              <a:pPr algn="ctr"/>
              <a:r>
                <a:rPr lang="en-US" sz="1400" b="1" dirty="0" err="1" smtClean="0">
                  <a:solidFill>
                    <a:srgbClr val="000000"/>
                  </a:solidFill>
                </a:rPr>
                <a:t>Autodiscover</a:t>
              </a:r>
              <a:r>
                <a:rPr lang="en-US" sz="1400" b="1" dirty="0" smtClean="0">
                  <a:solidFill>
                    <a:srgbClr val="000000"/>
                  </a:solidFill>
                </a:rPr>
                <a:t> service returns URL for EWS bindings</a:t>
              </a:r>
              <a:endParaRPr lang="en-US" sz="1400" b="1" dirty="0">
                <a:solidFill>
                  <a:srgbClr val="000000"/>
                </a:solidFill>
              </a:endParaRPr>
            </a:p>
          </p:txBody>
        </p:sp>
        <p:cxnSp>
          <p:nvCxnSpPr>
            <p:cNvPr id="25" name="Straight Arrow Connector 24"/>
            <p:cNvCxnSpPr/>
            <p:nvPr/>
          </p:nvCxnSpPr>
          <p:spPr>
            <a:xfrm>
              <a:off x="1981200" y="4853464"/>
              <a:ext cx="5029200" cy="0"/>
            </a:xfrm>
            <a:prstGeom prst="straightConnector1">
              <a:avLst/>
            </a:prstGeom>
            <a:ln w="38100">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1981200" y="4671536"/>
            <a:ext cx="5029200" cy="738664"/>
            <a:chOff x="1371600" y="4043072"/>
            <a:chExt cx="5029200" cy="738664"/>
          </a:xfrm>
        </p:grpSpPr>
        <p:cxnSp>
          <p:nvCxnSpPr>
            <p:cNvPr id="26" name="Straight Arrow Connector 25"/>
            <p:cNvCxnSpPr/>
            <p:nvPr/>
          </p:nvCxnSpPr>
          <p:spPr>
            <a:xfrm>
              <a:off x="1371600" y="4749470"/>
              <a:ext cx="50292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438400" y="4043072"/>
              <a:ext cx="2209800" cy="738664"/>
            </a:xfrm>
            <a:prstGeom prst="rect">
              <a:avLst/>
            </a:prstGeom>
            <a:noFill/>
          </p:spPr>
          <p:txBody>
            <a:bodyPr wrap="square" rtlCol="0">
              <a:spAutoFit/>
            </a:bodyPr>
            <a:lstStyle/>
            <a:p>
              <a:pPr algn="ctr"/>
              <a:r>
                <a:rPr lang="en-US" sz="1400" b="1" dirty="0" smtClean="0">
                  <a:solidFill>
                    <a:srgbClr val="000000"/>
                  </a:solidFill>
                </a:rPr>
                <a:t>EWS MA client connects to Exchange Web Services</a:t>
              </a:r>
              <a:endParaRPr lang="en-US" sz="1400" b="1" dirty="0">
                <a:solidFill>
                  <a:srgbClr val="000000"/>
                </a:solidFill>
              </a:endParaRPr>
            </a:p>
          </p:txBody>
        </p:sp>
      </p:grpSp>
      <p:graphicFrame>
        <p:nvGraphicFramePr>
          <p:cNvPr id="17" name="Object 16"/>
          <p:cNvGraphicFramePr>
            <a:graphicFrameLocks noChangeAspect="1"/>
          </p:cNvGraphicFramePr>
          <p:nvPr>
            <p:extLst>
              <p:ext uri="{D42A27DB-BD31-4B8C-83A1-F6EECF244321}">
                <p14:modId xmlns:p14="http://schemas.microsoft.com/office/powerpoint/2010/main" val="3937984341"/>
              </p:ext>
            </p:extLst>
          </p:nvPr>
        </p:nvGraphicFramePr>
        <p:xfrm>
          <a:off x="6438900" y="5562600"/>
          <a:ext cx="533400" cy="1041591"/>
        </p:xfrm>
        <a:graphic>
          <a:graphicData uri="http://schemas.openxmlformats.org/presentationml/2006/ole">
            <mc:AlternateContent xmlns:mc="http://schemas.openxmlformats.org/markup-compatibility/2006">
              <mc:Choice xmlns:v="urn:schemas-microsoft-com:vml" Requires="v">
                <p:oleObj spid="_x0000_s39993" name="Visio" r:id="rId9" imgW="638191" imgH="1246372" progId="Visio.Drawing.11">
                  <p:embed/>
                </p:oleObj>
              </mc:Choice>
              <mc:Fallback>
                <p:oleObj name="Visio" r:id="rId9" imgW="638191" imgH="1246372"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38900" y="5562600"/>
                        <a:ext cx="533400" cy="104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 name="TextBox 37"/>
          <p:cNvSpPr txBox="1"/>
          <p:nvPr/>
        </p:nvSpPr>
        <p:spPr>
          <a:xfrm>
            <a:off x="6858000" y="6062246"/>
            <a:ext cx="1066800" cy="338554"/>
          </a:xfrm>
          <a:prstGeom prst="rect">
            <a:avLst/>
          </a:prstGeom>
          <a:noFill/>
        </p:spPr>
        <p:txBody>
          <a:bodyPr wrap="square" rtlCol="0">
            <a:spAutoFit/>
          </a:bodyPr>
          <a:lstStyle/>
          <a:p>
            <a:pPr algn="ctr"/>
            <a:r>
              <a:rPr lang="en-US" sz="1600" b="1" dirty="0" smtClean="0">
                <a:solidFill>
                  <a:srgbClr val="FFFFFF"/>
                </a:solidFill>
              </a:rPr>
              <a:t>Firewall</a:t>
            </a:r>
            <a:endParaRPr lang="en-US" sz="1600" b="1" dirty="0">
              <a:solidFill>
                <a:srgbClr val="FFFFFF"/>
              </a:solidFill>
            </a:endParaRPr>
          </a:p>
        </p:txBody>
      </p:sp>
      <p:grpSp>
        <p:nvGrpSpPr>
          <p:cNvPr id="42" name="Group 41"/>
          <p:cNvGrpSpPr/>
          <p:nvPr/>
        </p:nvGrpSpPr>
        <p:grpSpPr>
          <a:xfrm>
            <a:off x="1981200" y="2690336"/>
            <a:ext cx="5105400" cy="738664"/>
            <a:chOff x="1981200" y="3299936"/>
            <a:chExt cx="5105400" cy="738664"/>
          </a:xfrm>
        </p:grpSpPr>
        <p:sp>
          <p:nvSpPr>
            <p:cNvPr id="36" name="TextBox 35"/>
            <p:cNvSpPr txBox="1"/>
            <p:nvPr/>
          </p:nvSpPr>
          <p:spPr>
            <a:xfrm>
              <a:off x="2971800" y="3299936"/>
              <a:ext cx="2514600" cy="738664"/>
            </a:xfrm>
            <a:prstGeom prst="rect">
              <a:avLst/>
            </a:prstGeom>
            <a:noFill/>
          </p:spPr>
          <p:txBody>
            <a:bodyPr wrap="square" rtlCol="0">
              <a:spAutoFit/>
            </a:bodyPr>
            <a:lstStyle/>
            <a:p>
              <a:pPr algn="ctr"/>
              <a:r>
                <a:rPr lang="en-US" sz="1400" b="1" dirty="0" smtClean="0">
                  <a:solidFill>
                    <a:srgbClr val="000000"/>
                  </a:solidFill>
                </a:rPr>
                <a:t>EWS MA client executes callback to Validate URL Redirection</a:t>
              </a:r>
              <a:endParaRPr lang="en-US" sz="1400" b="1" dirty="0">
                <a:solidFill>
                  <a:srgbClr val="000000"/>
                </a:solidFill>
              </a:endParaRPr>
            </a:p>
          </p:txBody>
        </p:sp>
        <p:cxnSp>
          <p:nvCxnSpPr>
            <p:cNvPr id="37" name="Straight Arrow Connector 36"/>
            <p:cNvCxnSpPr/>
            <p:nvPr/>
          </p:nvCxnSpPr>
          <p:spPr>
            <a:xfrm>
              <a:off x="1981200" y="3988831"/>
              <a:ext cx="5105400"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8" name="Isosceles Triangle 27"/>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91896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Impersonation</a:t>
            </a:r>
            <a:endParaRPr lang="en-AU" dirty="0"/>
          </a:p>
        </p:txBody>
      </p:sp>
      <p:sp>
        <p:nvSpPr>
          <p:cNvPr id="3" name="Content Placeholder 2"/>
          <p:cNvSpPr>
            <a:spLocks noGrp="1"/>
          </p:cNvSpPr>
          <p:nvPr>
            <p:ph idx="1"/>
          </p:nvPr>
        </p:nvSpPr>
        <p:spPr/>
        <p:txBody>
          <a:bodyPr/>
          <a:lstStyle/>
          <a:p>
            <a:r>
              <a:rPr lang="en-US" dirty="0"/>
              <a:t>Application performs actions using another user’s</a:t>
            </a:r>
          </a:p>
          <a:p>
            <a:pPr lvl="1"/>
            <a:r>
              <a:rPr lang="en-US" dirty="0"/>
              <a:t>Identity</a:t>
            </a:r>
          </a:p>
          <a:p>
            <a:pPr lvl="1"/>
            <a:r>
              <a:rPr lang="en-US" dirty="0"/>
              <a:t>Permissions</a:t>
            </a:r>
          </a:p>
          <a:p>
            <a:r>
              <a:rPr lang="en-US" dirty="0"/>
              <a:t>Exchange </a:t>
            </a:r>
            <a:r>
              <a:rPr lang="en-US" b="1" i="1" dirty="0" err="1" smtClean="0"/>
              <a:t>ApplicationImpersonation</a:t>
            </a:r>
            <a:r>
              <a:rPr lang="en-US" b="1" i="1" dirty="0" smtClean="0"/>
              <a:t> </a:t>
            </a:r>
            <a:r>
              <a:rPr lang="en-US" dirty="0" smtClean="0"/>
              <a:t>role </a:t>
            </a:r>
            <a:r>
              <a:rPr lang="en-US" dirty="0"/>
              <a:t>needs to be granted to a user</a:t>
            </a:r>
          </a:p>
          <a:p>
            <a:r>
              <a:rPr lang="en-US" dirty="0"/>
              <a:t>Service account is typically allowed to impersonate other </a:t>
            </a:r>
            <a:r>
              <a:rPr lang="en-US" dirty="0" smtClean="0"/>
              <a:t>accounts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507593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Office Client Integration</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7818383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smtClean="0"/>
              <a:t>Equivalent Objects</a:t>
            </a:r>
            <a:endParaRPr lang="en-US"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401864714"/>
              </p:ext>
            </p:extLst>
          </p:nvPr>
        </p:nvGraphicFramePr>
        <p:xfrm>
          <a:off x="457199" y="1700808"/>
          <a:ext cx="8229599" cy="3565377"/>
        </p:xfrm>
        <a:graphic>
          <a:graphicData uri="http://schemas.openxmlformats.org/drawingml/2006/table">
            <a:tbl>
              <a:tblPr firstRow="1" bandRow="1">
                <a:tableStyleId>{10A1B5D5-9B99-4C35-A422-299274C87663}</a:tableStyleId>
              </a:tblPr>
              <a:tblGrid>
                <a:gridCol w="1763486"/>
                <a:gridCol w="2258128"/>
                <a:gridCol w="2885372"/>
                <a:gridCol w="1322613"/>
              </a:tblGrid>
              <a:tr h="818657">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Server </a:t>
                      </a:r>
                      <a:r>
                        <a:rPr lang="en-US" sz="1200" dirty="0" smtClean="0"/>
                        <a:t/>
                      </a:r>
                      <a:br>
                        <a:rPr lang="en-US" sz="1200" dirty="0" smtClean="0"/>
                      </a:br>
                      <a:r>
                        <a:rPr lang="en-US" sz="1200" dirty="0" smtClean="0"/>
                        <a:t>(</a:t>
                      </a:r>
                      <a:r>
                        <a:rPr lang="en-US" sz="1200" dirty="0" err="1" smtClean="0"/>
                        <a:t>Microsoft.SharePoint</a:t>
                      </a:r>
                      <a:r>
                        <a:rPr lang="en-US" sz="1200" dirty="0" smtClean="0"/>
                        <a:t>)</a:t>
                      </a:r>
                      <a:endParaRPr lang="en-US" sz="12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a:t>.NET </a:t>
                      </a:r>
                      <a:r>
                        <a:rPr lang="en-US" sz="1600" dirty="0" smtClean="0"/>
                        <a:t>Managed</a:t>
                      </a:r>
                      <a:r>
                        <a:rPr lang="en-US" sz="1200" dirty="0" smtClean="0"/>
                        <a:t/>
                      </a:r>
                      <a:br>
                        <a:rPr lang="en-US" sz="1200" dirty="0" smtClean="0"/>
                      </a:br>
                      <a:r>
                        <a:rPr lang="en-US" sz="1200" dirty="0" smtClean="0"/>
                        <a:t>(</a:t>
                      </a:r>
                      <a:r>
                        <a:rPr lang="en-US" sz="1200" dirty="0" err="1" smtClean="0"/>
                        <a:t>Microsoft.SharePoint.Client</a:t>
                      </a:r>
                      <a:r>
                        <a:rPr lang="en-US" sz="1200" dirty="0" smtClean="0"/>
                        <a:t>)</a:t>
                      </a:r>
                      <a:endParaRPr lang="en-US" sz="12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Silverlight</a:t>
                      </a:r>
                      <a:r>
                        <a:rPr lang="en-US" sz="1200" dirty="0" smtClean="0"/>
                        <a:t/>
                      </a:r>
                      <a:br>
                        <a:rPr lang="en-US" sz="1200" dirty="0" smtClean="0"/>
                      </a:br>
                      <a:r>
                        <a:rPr lang="en-US" sz="1200" dirty="0" smtClean="0"/>
                        <a:t>(</a:t>
                      </a:r>
                      <a:r>
                        <a:rPr lang="en-US" sz="1200" dirty="0" err="1" smtClean="0"/>
                        <a:t>Microsoft.SharePoint.Client.Silverlight</a:t>
                      </a:r>
                      <a:r>
                        <a:rPr lang="en-US" sz="1200" dirty="0" smtClean="0"/>
                        <a:t>)</a:t>
                      </a:r>
                      <a:endParaRPr lang="en-US" sz="12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ECMAScript</a:t>
                      </a:r>
                      <a:r>
                        <a:rPr lang="en-US" sz="1200" dirty="0" smtClean="0"/>
                        <a:t/>
                      </a:r>
                      <a:br>
                        <a:rPr lang="en-US" sz="1200" dirty="0" smtClean="0"/>
                      </a:br>
                      <a:r>
                        <a:rPr lang="en-US" sz="1200" dirty="0" smtClean="0"/>
                        <a:t>(SP</a:t>
                      </a:r>
                      <a:r>
                        <a:rPr lang="en-US" sz="1200" baseline="0" dirty="0" smtClean="0"/>
                        <a:t>.js)</a:t>
                      </a:r>
                      <a:endParaRPr lang="en-US" sz="1200" dirty="0">
                        <a:latin typeface="Calibri"/>
                        <a:ea typeface="Times New Roman"/>
                        <a:cs typeface="Times New Roman"/>
                      </a:endParaRPr>
                    </a:p>
                  </a:txBody>
                  <a:tcPr marL="34065" marR="34065" marT="45408" marB="45408"/>
                </a:tc>
              </a:tr>
              <a:tr h="395088">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SPContext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ClientContext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ClientContext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ClientContext</a:t>
                      </a:r>
                      <a:endParaRPr lang="en-US" sz="1600" dirty="0">
                        <a:latin typeface="Calibri"/>
                        <a:ea typeface="Times New Roman"/>
                        <a:cs typeface="Times New Roman"/>
                      </a:endParaRPr>
                    </a:p>
                  </a:txBody>
                  <a:tcPr marL="34065" marR="34065" marT="45408" marB="45408"/>
                </a:tc>
              </a:tr>
              <a:tr h="453716">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SPSite</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Site</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Site</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Site</a:t>
                      </a:r>
                      <a:endParaRPr lang="en-US" sz="1600" dirty="0">
                        <a:latin typeface="Calibri"/>
                        <a:ea typeface="Times New Roman"/>
                        <a:cs typeface="Times New Roman"/>
                      </a:endParaRPr>
                    </a:p>
                  </a:txBody>
                  <a:tcPr marL="34065" marR="34065" marT="45408" marB="45408"/>
                </a:tc>
              </a:tr>
              <a:tr h="453716">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SPWeb</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Web</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Web</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Web</a:t>
                      </a:r>
                      <a:endParaRPr lang="en-US" sz="1600" dirty="0">
                        <a:latin typeface="Calibri"/>
                        <a:ea typeface="Times New Roman"/>
                        <a:cs typeface="Times New Roman"/>
                      </a:endParaRPr>
                    </a:p>
                  </a:txBody>
                  <a:tcPr marL="34065" marR="34065" marT="45408" marB="45408"/>
                </a:tc>
              </a:tr>
              <a:tr h="453716">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SPList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List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List</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List</a:t>
                      </a:r>
                      <a:endParaRPr lang="en-US" sz="1600" dirty="0">
                        <a:latin typeface="Calibri"/>
                        <a:ea typeface="Times New Roman"/>
                        <a:cs typeface="Times New Roman"/>
                      </a:endParaRPr>
                    </a:p>
                  </a:txBody>
                  <a:tcPr marL="34065" marR="34065" marT="45408" marB="45408"/>
                </a:tc>
              </a:tr>
              <a:tr h="453716">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SPListItem</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ListItem</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ListItem</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ListItem</a:t>
                      </a:r>
                      <a:endParaRPr lang="en-US" sz="1600" dirty="0">
                        <a:latin typeface="Calibri"/>
                        <a:ea typeface="Times New Roman"/>
                        <a:cs typeface="Times New Roman"/>
                      </a:endParaRPr>
                    </a:p>
                  </a:txBody>
                  <a:tcPr marL="34065" marR="34065" marT="45408" marB="45408"/>
                </a:tc>
              </a:tr>
              <a:tr h="536768">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err="1" smtClean="0"/>
                        <a:t>SPField</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Field</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Field</a:t>
                      </a:r>
                      <a:endParaRPr lang="en-US" sz="1600" dirty="0">
                        <a:latin typeface="Calibri"/>
                        <a:ea typeface="Times New Roman"/>
                        <a:cs typeface="Times New Roman"/>
                      </a:endParaRPr>
                    </a:p>
                  </a:txBody>
                  <a:tcPr marL="34065" marR="34065" marT="45408" marB="45408"/>
                </a:tc>
                <a:tc>
                  <a:txBody>
                    <a:bodyPr/>
                    <a:lstStyle>
                      <a:lvl1pPr marL="0" algn="l" defTabSz="914363" rtl="0" eaLnBrk="1" latinLnBrk="0" hangingPunct="1">
                        <a:defRPr sz="1800" kern="1200">
                          <a:solidFill>
                            <a:schemeClr val="dk1"/>
                          </a:solidFill>
                          <a:latin typeface="Segoe"/>
                        </a:defRPr>
                      </a:lvl1pPr>
                      <a:lvl2pPr marL="457182" algn="l" defTabSz="914363" rtl="0" eaLnBrk="1" latinLnBrk="0" hangingPunct="1">
                        <a:defRPr sz="1800" kern="1200">
                          <a:solidFill>
                            <a:schemeClr val="dk1"/>
                          </a:solidFill>
                          <a:latin typeface="Segoe"/>
                        </a:defRPr>
                      </a:lvl2pPr>
                      <a:lvl3pPr marL="914363" algn="l" defTabSz="914363" rtl="0" eaLnBrk="1" latinLnBrk="0" hangingPunct="1">
                        <a:defRPr sz="1800" kern="1200">
                          <a:solidFill>
                            <a:schemeClr val="dk1"/>
                          </a:solidFill>
                          <a:latin typeface="Segoe"/>
                        </a:defRPr>
                      </a:lvl3pPr>
                      <a:lvl4pPr marL="1371545" algn="l" defTabSz="914363" rtl="0" eaLnBrk="1" latinLnBrk="0" hangingPunct="1">
                        <a:defRPr sz="1800" kern="1200">
                          <a:solidFill>
                            <a:schemeClr val="dk1"/>
                          </a:solidFill>
                          <a:latin typeface="Segoe"/>
                        </a:defRPr>
                      </a:lvl4pPr>
                      <a:lvl5pPr marL="1828727" algn="l" defTabSz="914363" rtl="0" eaLnBrk="1" latinLnBrk="0" hangingPunct="1">
                        <a:defRPr sz="1800" kern="1200">
                          <a:solidFill>
                            <a:schemeClr val="dk1"/>
                          </a:solidFill>
                          <a:latin typeface="Segoe"/>
                        </a:defRPr>
                      </a:lvl5pPr>
                      <a:lvl6pPr marL="2285909" algn="l" defTabSz="914363" rtl="0" eaLnBrk="1" latinLnBrk="0" hangingPunct="1">
                        <a:defRPr sz="1800" kern="1200">
                          <a:solidFill>
                            <a:schemeClr val="dk1"/>
                          </a:solidFill>
                          <a:latin typeface="Segoe"/>
                        </a:defRPr>
                      </a:lvl6pPr>
                      <a:lvl7pPr marL="2743090" algn="l" defTabSz="914363" rtl="0" eaLnBrk="1" latinLnBrk="0" hangingPunct="1">
                        <a:defRPr sz="1800" kern="1200">
                          <a:solidFill>
                            <a:schemeClr val="dk1"/>
                          </a:solidFill>
                          <a:latin typeface="Segoe"/>
                        </a:defRPr>
                      </a:lvl7pPr>
                      <a:lvl8pPr marL="3200272" algn="l" defTabSz="914363" rtl="0" eaLnBrk="1" latinLnBrk="0" hangingPunct="1">
                        <a:defRPr sz="1800" kern="1200">
                          <a:solidFill>
                            <a:schemeClr val="dk1"/>
                          </a:solidFill>
                          <a:latin typeface="Segoe"/>
                        </a:defRPr>
                      </a:lvl8pPr>
                      <a:lvl9pPr marL="3657454" algn="l" defTabSz="914363" rtl="0" eaLnBrk="1" latinLnBrk="0" hangingPunct="1">
                        <a:defRPr sz="1800" kern="1200">
                          <a:solidFill>
                            <a:schemeClr val="dk1"/>
                          </a:solidFill>
                          <a:latin typeface="Segoe"/>
                        </a:defRPr>
                      </a:lvl9pPr>
                    </a:lstStyle>
                    <a:p>
                      <a:pPr marL="0" marR="0">
                        <a:spcBef>
                          <a:spcPts val="0"/>
                        </a:spcBef>
                        <a:spcAft>
                          <a:spcPts val="0"/>
                        </a:spcAft>
                      </a:pPr>
                      <a:r>
                        <a:rPr lang="en-US" sz="1600" dirty="0" smtClean="0"/>
                        <a:t>Field</a:t>
                      </a:r>
                      <a:endParaRPr lang="en-US" sz="1600" dirty="0">
                        <a:latin typeface="Calibri"/>
                        <a:ea typeface="Times New Roman"/>
                        <a:cs typeface="Times New Roman"/>
                      </a:endParaRPr>
                    </a:p>
                  </a:txBody>
                  <a:tcPr marL="34065" marR="34065" marT="45408" marB="45408"/>
                </a:tc>
              </a:tr>
            </a:tbl>
          </a:graphicData>
        </a:graphic>
      </p:graphicFrame>
      <p:sp>
        <p:nvSpPr>
          <p:cNvPr id="5" name="TextBox 4"/>
          <p:cNvSpPr txBox="1"/>
          <p:nvPr/>
        </p:nvSpPr>
        <p:spPr>
          <a:xfrm>
            <a:off x="609600" y="5369004"/>
            <a:ext cx="7924799" cy="984885"/>
          </a:xfrm>
          <a:prstGeom prst="rect">
            <a:avLst/>
          </a:prstGeom>
          <a:noFill/>
        </p:spPr>
        <p:txBody>
          <a:bodyPr wrap="square" rtlCol="0">
            <a:spAutoFit/>
          </a:bodyPr>
          <a:lstStyle/>
          <a:p>
            <a:pPr lvl="0"/>
            <a:r>
              <a:rPr lang="en-US" sz="2000" dirty="0" smtClean="0">
                <a:solidFill>
                  <a:schemeClr val="bg1"/>
                </a:solidFill>
              </a:rPr>
              <a:t>Member names mostly the same from server to client </a:t>
            </a:r>
            <a:br>
              <a:rPr lang="en-US" sz="2000" dirty="0" smtClean="0">
                <a:solidFill>
                  <a:schemeClr val="bg1"/>
                </a:solidFill>
              </a:rPr>
            </a:br>
            <a:r>
              <a:rPr lang="en-US" sz="2000" dirty="0" smtClean="0">
                <a:solidFill>
                  <a:schemeClr val="bg1"/>
                </a:solidFill>
              </a:rPr>
              <a:t>(e. g., </a:t>
            </a:r>
            <a:r>
              <a:rPr lang="en-US" sz="2000" dirty="0" err="1" smtClean="0">
                <a:solidFill>
                  <a:schemeClr val="bg1"/>
                </a:solidFill>
              </a:rPr>
              <a:t>SPWeb.QuickLaunchEnabled</a:t>
            </a:r>
            <a:r>
              <a:rPr lang="en-US" sz="2000" dirty="0" smtClean="0">
                <a:solidFill>
                  <a:schemeClr val="bg1"/>
                </a:solidFill>
              </a:rPr>
              <a:t> = </a:t>
            </a:r>
            <a:r>
              <a:rPr lang="en-US" sz="2000" dirty="0" err="1" smtClean="0">
                <a:solidFill>
                  <a:schemeClr val="bg1"/>
                </a:solidFill>
              </a:rPr>
              <a:t>Web.QuickLaunchEnabled</a:t>
            </a:r>
            <a:r>
              <a:rPr lang="en-US" sz="2000" dirty="0" smtClean="0">
                <a:solidFill>
                  <a:schemeClr val="bg1"/>
                </a:solidFill>
              </a:rPr>
              <a:t>)</a:t>
            </a:r>
          </a:p>
          <a:p>
            <a:endParaRPr lang="en-US" dirty="0">
              <a:solidFill>
                <a:schemeClr val="bg1"/>
              </a:solidFill>
            </a:endParaRPr>
          </a:p>
        </p:txBody>
      </p:sp>
    </p:spTree>
    <p:extLst>
      <p:ext uri="{BB962C8B-B14F-4D97-AF65-F5344CB8AC3E}">
        <p14:creationId xmlns:p14="http://schemas.microsoft.com/office/powerpoint/2010/main" val="2664767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Architecture/Execution</a:t>
            </a:r>
            <a:endParaRPr lang="en-US" dirty="0"/>
          </a:p>
        </p:txBody>
      </p:sp>
      <p:sp>
        <p:nvSpPr>
          <p:cNvPr id="3" name="Rounded Rectangle 2"/>
          <p:cNvSpPr/>
          <p:nvPr/>
        </p:nvSpPr>
        <p:spPr bwMode="auto">
          <a:xfrm>
            <a:off x="5352728" y="2101552"/>
            <a:ext cx="1676400" cy="3429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ysClr val="windowText" lastClr="000000"/>
                </a:solidFill>
                <a:effectLst>
                  <a:outerShdw blurRad="38100" dist="38100" dir="2700000" algn="tl">
                    <a:srgbClr val="000000">
                      <a:alpha val="43137"/>
                    </a:srgbClr>
                  </a:outerShdw>
                </a:effectLst>
                <a:latin typeface="Segoe" pitchFamily="34" charset="0"/>
              </a:rPr>
              <a:t>Client.svc</a:t>
            </a:r>
          </a:p>
        </p:txBody>
      </p:sp>
      <p:sp>
        <p:nvSpPr>
          <p:cNvPr id="4" name="Rounded Rectangle 3"/>
          <p:cNvSpPr/>
          <p:nvPr/>
        </p:nvSpPr>
        <p:spPr bwMode="auto">
          <a:xfrm>
            <a:off x="7410128" y="2101552"/>
            <a:ext cx="1676400" cy="13716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ysClr val="windowText" lastClr="000000"/>
                </a:solidFill>
                <a:effectLst>
                  <a:outerShdw blurRad="38100" dist="38100" dir="2700000" algn="tl">
                    <a:srgbClr val="000000">
                      <a:alpha val="43137"/>
                    </a:srgbClr>
                  </a:outerShdw>
                </a:effectLst>
                <a:latin typeface="Segoe" pitchFamily="34" charset="0"/>
              </a:rPr>
              <a:t>Server OM</a:t>
            </a:r>
          </a:p>
        </p:txBody>
      </p:sp>
      <p:sp>
        <p:nvSpPr>
          <p:cNvPr id="5" name="Can 4"/>
          <p:cNvSpPr/>
          <p:nvPr/>
        </p:nvSpPr>
        <p:spPr bwMode="auto">
          <a:xfrm>
            <a:off x="7486328" y="4006552"/>
            <a:ext cx="1676400" cy="1600200"/>
          </a:xfrm>
          <a:prstGeom prst="can">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ysClr val="windowText" lastClr="000000"/>
                </a:solidFill>
                <a:effectLst>
                  <a:outerShdw blurRad="38100" dist="38100" dir="2700000" algn="tl">
                    <a:srgbClr val="000000">
                      <a:alpha val="43137"/>
                    </a:srgbClr>
                  </a:outerShdw>
                </a:effectLst>
                <a:latin typeface="Segoe" pitchFamily="34" charset="0"/>
              </a:rPr>
              <a:t>Content</a:t>
            </a:r>
            <a:br>
              <a:rPr lang="en-US" sz="2300" dirty="0" smtClean="0">
                <a:solidFill>
                  <a:sysClr val="windowText" lastClr="000000"/>
                </a:solidFill>
                <a:effectLst>
                  <a:outerShdw blurRad="38100" dist="38100" dir="2700000" algn="tl">
                    <a:srgbClr val="000000">
                      <a:alpha val="43137"/>
                    </a:srgbClr>
                  </a:outerShdw>
                </a:effectLst>
                <a:latin typeface="Segoe" pitchFamily="34" charset="0"/>
              </a:rPr>
            </a:br>
            <a:r>
              <a:rPr lang="en-US" sz="2300" dirty="0" smtClean="0">
                <a:solidFill>
                  <a:sysClr val="windowText" lastClr="000000"/>
                </a:solidFill>
                <a:effectLst>
                  <a:outerShdw blurRad="38100" dist="38100" dir="2700000" algn="tl">
                    <a:srgbClr val="000000">
                      <a:alpha val="43137"/>
                    </a:srgbClr>
                  </a:outerShdw>
                </a:effectLst>
                <a:latin typeface="Segoe" pitchFamily="34" charset="0"/>
              </a:rPr>
              <a:t>database</a:t>
            </a:r>
          </a:p>
        </p:txBody>
      </p:sp>
      <p:sp>
        <p:nvSpPr>
          <p:cNvPr id="6" name="Left-Right Arrow 5"/>
          <p:cNvSpPr/>
          <p:nvPr/>
        </p:nvSpPr>
        <p:spPr bwMode="auto">
          <a:xfrm>
            <a:off x="6952928" y="2482552"/>
            <a:ext cx="609600" cy="381000"/>
          </a:xfrm>
          <a:prstGeom prst="lef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Left-Right Arrow 6"/>
          <p:cNvSpPr/>
          <p:nvPr/>
        </p:nvSpPr>
        <p:spPr bwMode="auto">
          <a:xfrm rot="5400000">
            <a:off x="7981628" y="3587452"/>
            <a:ext cx="609600" cy="381000"/>
          </a:xfrm>
          <a:prstGeom prst="lef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9" name="Straight Connector 8"/>
          <p:cNvCxnSpPr/>
          <p:nvPr/>
        </p:nvCxnSpPr>
        <p:spPr>
          <a:xfrm rot="5400000">
            <a:off x="4589934" y="2863552"/>
            <a:ext cx="305594" cy="794"/>
          </a:xfrm>
          <a:prstGeom prst="line">
            <a:avLst/>
          </a:prstGeom>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bwMode="auto">
          <a:xfrm>
            <a:off x="1237928" y="2406352"/>
            <a:ext cx="2286000" cy="381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2000" dirty="0" err="1" smtClean="0">
                <a:solidFill>
                  <a:sysClr val="windowText" lastClr="000000"/>
                </a:solidFill>
                <a:effectLst>
                  <a:outerShdw blurRad="38100" dist="38100" dir="2700000" algn="tl">
                    <a:srgbClr val="000000">
                      <a:alpha val="43137"/>
                    </a:srgbClr>
                  </a:outerShdw>
                </a:effectLst>
                <a:latin typeface="Segoe" pitchFamily="34" charset="0"/>
              </a:rPr>
              <a:t>ECMAScript</a:t>
            </a:r>
            <a:r>
              <a:rPr lang="en-US" sz="2000" dirty="0" smtClean="0">
                <a:solidFill>
                  <a:sysClr val="windowText" lastClr="000000"/>
                </a:solidFill>
                <a:effectLst>
                  <a:outerShdw blurRad="38100" dist="38100" dir="2700000" algn="tl">
                    <a:srgbClr val="000000">
                      <a:alpha val="43137"/>
                    </a:srgbClr>
                  </a:outerShdw>
                </a:effectLst>
                <a:latin typeface="Segoe" pitchFamily="34" charset="0"/>
              </a:rPr>
              <a:t> OM</a:t>
            </a:r>
          </a:p>
        </p:txBody>
      </p:sp>
      <p:sp>
        <p:nvSpPr>
          <p:cNvPr id="12" name="Rounded Rectangle 11"/>
          <p:cNvSpPr/>
          <p:nvPr/>
        </p:nvSpPr>
        <p:spPr bwMode="auto">
          <a:xfrm>
            <a:off x="1237928" y="4006552"/>
            <a:ext cx="2286000" cy="381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ysClr val="windowText" lastClr="000000"/>
                </a:solidFill>
                <a:effectLst>
                  <a:outerShdw blurRad="38100" dist="38100" dir="2700000" algn="tl">
                    <a:srgbClr val="000000">
                      <a:alpha val="43137"/>
                    </a:srgbClr>
                  </a:outerShdw>
                </a:effectLst>
                <a:latin typeface="Segoe" pitchFamily="34" charset="0"/>
              </a:rPr>
              <a:t>Proxy</a:t>
            </a:r>
          </a:p>
        </p:txBody>
      </p:sp>
      <p:sp>
        <p:nvSpPr>
          <p:cNvPr id="13" name="Rounded Rectangle 12"/>
          <p:cNvSpPr/>
          <p:nvPr/>
        </p:nvSpPr>
        <p:spPr bwMode="auto">
          <a:xfrm>
            <a:off x="1237928" y="4768552"/>
            <a:ext cx="2286000" cy="381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ysClr val="windowText" lastClr="000000"/>
                </a:solidFill>
                <a:effectLst>
                  <a:outerShdw blurRad="38100" dist="38100" dir="2700000" algn="tl">
                    <a:srgbClr val="000000">
                      <a:alpha val="43137"/>
                    </a:srgbClr>
                  </a:outerShdw>
                </a:effectLst>
                <a:latin typeface="Segoe" pitchFamily="34" charset="0"/>
              </a:rPr>
              <a:t>Managed OM</a:t>
            </a:r>
          </a:p>
        </p:txBody>
      </p:sp>
      <p:sp>
        <p:nvSpPr>
          <p:cNvPr id="14" name="Rounded Rectangle 13"/>
          <p:cNvSpPr/>
          <p:nvPr/>
        </p:nvSpPr>
        <p:spPr bwMode="auto">
          <a:xfrm>
            <a:off x="1237928" y="3092152"/>
            <a:ext cx="2286000" cy="381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ysClr val="windowText" lastClr="000000"/>
                </a:solidFill>
                <a:effectLst>
                  <a:outerShdw blurRad="38100" dist="38100" dir="2700000" algn="tl">
                    <a:srgbClr val="000000">
                      <a:alpha val="43137"/>
                    </a:srgbClr>
                  </a:outerShdw>
                </a:effectLst>
                <a:latin typeface="Segoe" pitchFamily="34" charset="0"/>
              </a:rPr>
              <a:t>Proxy</a:t>
            </a:r>
          </a:p>
        </p:txBody>
      </p:sp>
      <p:sp>
        <p:nvSpPr>
          <p:cNvPr id="15" name="Rounded Rectangle 14"/>
          <p:cNvSpPr/>
          <p:nvPr/>
        </p:nvSpPr>
        <p:spPr bwMode="auto">
          <a:xfrm>
            <a:off x="628328" y="5606752"/>
            <a:ext cx="3810000" cy="685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lumMod val="75000"/>
                    <a:lumOff val="25000"/>
                  </a:schemeClr>
                </a:solidFill>
                <a:effectLst>
                  <a:outerShdw blurRad="38100" dist="38100" dir="2700000" algn="tl">
                    <a:srgbClr val="000000">
                      <a:alpha val="43137"/>
                    </a:srgbClr>
                  </a:outerShdw>
                </a:effectLst>
                <a:latin typeface="Segoe" pitchFamily="34" charset="0"/>
              </a:rPr>
              <a:t>Managed Controls and Logic</a:t>
            </a:r>
          </a:p>
        </p:txBody>
      </p:sp>
      <p:sp>
        <p:nvSpPr>
          <p:cNvPr id="16" name="Rounded Rectangle 15"/>
          <p:cNvSpPr/>
          <p:nvPr/>
        </p:nvSpPr>
        <p:spPr bwMode="auto">
          <a:xfrm>
            <a:off x="552128" y="1339552"/>
            <a:ext cx="3886200" cy="6096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err="1">
                <a:solidFill>
                  <a:schemeClr val="bg1">
                    <a:lumMod val="75000"/>
                    <a:lumOff val="25000"/>
                  </a:schemeClr>
                </a:solidFill>
                <a:effectLst>
                  <a:outerShdw blurRad="38100" dist="38100" dir="2700000" algn="tl">
                    <a:srgbClr val="000000">
                      <a:alpha val="43137"/>
                    </a:srgbClr>
                  </a:outerShdw>
                </a:effectLst>
                <a:latin typeface="Segoe" pitchFamily="34" charset="0"/>
              </a:rPr>
              <a:t>ECMAScriptControls</a:t>
            </a:r>
            <a:r>
              <a:rPr lang="en-US" sz="2000" dirty="0" smtClean="0">
                <a:solidFill>
                  <a:schemeClr val="bg1">
                    <a:lumMod val="75000"/>
                    <a:lumOff val="25000"/>
                  </a:schemeClr>
                </a:solidFill>
                <a:effectLst>
                  <a:outerShdw blurRad="38100" dist="38100" dir="2700000" algn="tl">
                    <a:srgbClr val="000000">
                      <a:alpha val="43137"/>
                    </a:srgbClr>
                  </a:outerShdw>
                </a:effectLst>
                <a:latin typeface="Segoe" pitchFamily="34" charset="0"/>
              </a:rPr>
              <a:t>and Logic</a:t>
            </a:r>
          </a:p>
        </p:txBody>
      </p:sp>
      <p:cxnSp>
        <p:nvCxnSpPr>
          <p:cNvPr id="17" name="Straight Connector 16"/>
          <p:cNvCxnSpPr/>
          <p:nvPr/>
        </p:nvCxnSpPr>
        <p:spPr>
          <a:xfrm>
            <a:off x="552128" y="3701752"/>
            <a:ext cx="4191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4" name="Right Arrow 33"/>
          <p:cNvSpPr/>
          <p:nvPr/>
        </p:nvSpPr>
        <p:spPr bwMode="auto">
          <a:xfrm>
            <a:off x="3523928" y="4082752"/>
            <a:ext cx="1981200" cy="2286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ight Arrow 34"/>
          <p:cNvSpPr/>
          <p:nvPr/>
        </p:nvSpPr>
        <p:spPr bwMode="auto">
          <a:xfrm>
            <a:off x="3523928" y="3168352"/>
            <a:ext cx="1981200" cy="2286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6" name="Right Arrow 35"/>
          <p:cNvSpPr/>
          <p:nvPr/>
        </p:nvSpPr>
        <p:spPr bwMode="auto">
          <a:xfrm rot="10800000">
            <a:off x="3523928" y="4844752"/>
            <a:ext cx="1981200" cy="2286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7" name="Right Arrow 36"/>
          <p:cNvSpPr/>
          <p:nvPr/>
        </p:nvSpPr>
        <p:spPr bwMode="auto">
          <a:xfrm rot="10800000">
            <a:off x="3523928" y="2482552"/>
            <a:ext cx="1981200" cy="2286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8" name="Right Arrow 37"/>
          <p:cNvSpPr/>
          <p:nvPr/>
        </p:nvSpPr>
        <p:spPr bwMode="auto">
          <a:xfrm rot="16200000">
            <a:off x="2152328" y="4463752"/>
            <a:ext cx="419100" cy="2667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0" name="Right Arrow 39"/>
          <p:cNvSpPr/>
          <p:nvPr/>
        </p:nvSpPr>
        <p:spPr bwMode="auto">
          <a:xfrm rot="5400000">
            <a:off x="2152328" y="2863552"/>
            <a:ext cx="419100" cy="2667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1" name="Up-Down Arrow 40"/>
          <p:cNvSpPr/>
          <p:nvPr/>
        </p:nvSpPr>
        <p:spPr bwMode="auto">
          <a:xfrm>
            <a:off x="2152328" y="1872952"/>
            <a:ext cx="304800" cy="609600"/>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Up-Down Arrow 41"/>
          <p:cNvSpPr/>
          <p:nvPr/>
        </p:nvSpPr>
        <p:spPr bwMode="auto">
          <a:xfrm>
            <a:off x="2228528" y="5073352"/>
            <a:ext cx="304800" cy="609600"/>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3" name="TextBox 42"/>
          <p:cNvSpPr txBox="1"/>
          <p:nvPr/>
        </p:nvSpPr>
        <p:spPr>
          <a:xfrm>
            <a:off x="3600128" y="2939752"/>
            <a:ext cx="1412374" cy="369332"/>
          </a:xfrm>
          <a:prstGeom prst="rect">
            <a:avLst/>
          </a:prstGeom>
          <a:noFill/>
        </p:spPr>
        <p:txBody>
          <a:bodyPr wrap="none" rtlCol="0">
            <a:spAutoFit/>
          </a:bodyPr>
          <a:lstStyle/>
          <a:p>
            <a:r>
              <a:rPr lang="en-US" sz="1800" dirty="0" smtClean="0">
                <a:solidFill>
                  <a:schemeClr val="bg1"/>
                </a:solidFill>
              </a:rPr>
              <a:t>XML Request</a:t>
            </a:r>
            <a:endParaRPr lang="en-US" sz="1800" dirty="0">
              <a:solidFill>
                <a:schemeClr val="bg1"/>
              </a:solidFill>
            </a:endParaRPr>
          </a:p>
        </p:txBody>
      </p:sp>
      <p:sp>
        <p:nvSpPr>
          <p:cNvPr id="44" name="TextBox 43"/>
          <p:cNvSpPr txBox="1"/>
          <p:nvPr/>
        </p:nvSpPr>
        <p:spPr>
          <a:xfrm>
            <a:off x="3600128" y="3854152"/>
            <a:ext cx="1412374" cy="369332"/>
          </a:xfrm>
          <a:prstGeom prst="rect">
            <a:avLst/>
          </a:prstGeom>
          <a:noFill/>
        </p:spPr>
        <p:txBody>
          <a:bodyPr wrap="none" rtlCol="0">
            <a:spAutoFit/>
          </a:bodyPr>
          <a:lstStyle/>
          <a:p>
            <a:r>
              <a:rPr lang="en-US" sz="1800" dirty="0" smtClean="0">
                <a:solidFill>
                  <a:schemeClr val="bg1"/>
                </a:solidFill>
              </a:rPr>
              <a:t>XML Request</a:t>
            </a:r>
            <a:endParaRPr lang="en-US" sz="1800" dirty="0">
              <a:solidFill>
                <a:schemeClr val="bg1"/>
              </a:solidFill>
            </a:endParaRPr>
          </a:p>
        </p:txBody>
      </p:sp>
      <p:sp>
        <p:nvSpPr>
          <p:cNvPr id="45" name="TextBox 44"/>
          <p:cNvSpPr txBox="1"/>
          <p:nvPr/>
        </p:nvSpPr>
        <p:spPr>
          <a:xfrm>
            <a:off x="3523928" y="2253952"/>
            <a:ext cx="1905000" cy="369332"/>
          </a:xfrm>
          <a:prstGeom prst="rect">
            <a:avLst/>
          </a:prstGeom>
          <a:noFill/>
        </p:spPr>
        <p:txBody>
          <a:bodyPr wrap="square" rtlCol="0">
            <a:spAutoFit/>
          </a:bodyPr>
          <a:lstStyle/>
          <a:p>
            <a:r>
              <a:rPr lang="en-US" sz="1800" dirty="0" smtClean="0">
                <a:solidFill>
                  <a:schemeClr val="bg1"/>
                </a:solidFill>
              </a:rPr>
              <a:t>JSON Response</a:t>
            </a:r>
            <a:endParaRPr lang="en-US" sz="1800" dirty="0">
              <a:solidFill>
                <a:schemeClr val="bg1"/>
              </a:solidFill>
            </a:endParaRPr>
          </a:p>
        </p:txBody>
      </p:sp>
      <p:sp>
        <p:nvSpPr>
          <p:cNvPr id="46" name="TextBox 45"/>
          <p:cNvSpPr txBox="1"/>
          <p:nvPr/>
        </p:nvSpPr>
        <p:spPr>
          <a:xfrm>
            <a:off x="3523928" y="4616152"/>
            <a:ext cx="1905000" cy="369332"/>
          </a:xfrm>
          <a:prstGeom prst="rect">
            <a:avLst/>
          </a:prstGeom>
          <a:noFill/>
        </p:spPr>
        <p:txBody>
          <a:bodyPr wrap="square" rtlCol="0">
            <a:spAutoFit/>
          </a:bodyPr>
          <a:lstStyle/>
          <a:p>
            <a:r>
              <a:rPr lang="en-US" sz="1800" dirty="0" smtClean="0">
                <a:solidFill>
                  <a:schemeClr val="bg1"/>
                </a:solidFill>
              </a:rPr>
              <a:t>JSON Response</a:t>
            </a:r>
            <a:endParaRPr lang="en-US" sz="1800" dirty="0">
              <a:solidFill>
                <a:schemeClr val="bg1"/>
              </a:solidFill>
            </a:endParaRPr>
          </a:p>
        </p:txBody>
      </p:sp>
      <p:cxnSp>
        <p:nvCxnSpPr>
          <p:cNvPr id="48" name="Straight Connector 47"/>
          <p:cNvCxnSpPr/>
          <p:nvPr/>
        </p:nvCxnSpPr>
        <p:spPr>
          <a:xfrm rot="5400000">
            <a:off x="4362922" y="1872952"/>
            <a:ext cx="76120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4514925" y="3625155"/>
            <a:ext cx="45720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4553025" y="4501455"/>
            <a:ext cx="38100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3981525" y="5834955"/>
            <a:ext cx="1524000" cy="794"/>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79736" y="2025352"/>
            <a:ext cx="1066800" cy="369332"/>
          </a:xfrm>
          <a:prstGeom prst="rect">
            <a:avLst/>
          </a:prstGeom>
          <a:noFill/>
        </p:spPr>
        <p:txBody>
          <a:bodyPr wrap="square" rtlCol="0">
            <a:spAutoFit/>
          </a:bodyPr>
          <a:lstStyle/>
          <a:p>
            <a:r>
              <a:rPr lang="en-US" sz="1800" dirty="0" smtClean="0">
                <a:solidFill>
                  <a:schemeClr val="bg1"/>
                </a:solidFill>
              </a:rPr>
              <a:t>Browser</a:t>
            </a:r>
            <a:endParaRPr lang="en-US" sz="1800" dirty="0">
              <a:solidFill>
                <a:schemeClr val="bg1"/>
              </a:solidFill>
            </a:endParaRPr>
          </a:p>
        </p:txBody>
      </p:sp>
      <p:sp>
        <p:nvSpPr>
          <p:cNvPr id="63" name="TextBox 62"/>
          <p:cNvSpPr txBox="1"/>
          <p:nvPr/>
        </p:nvSpPr>
        <p:spPr>
          <a:xfrm>
            <a:off x="606788" y="5237420"/>
            <a:ext cx="1905000" cy="369332"/>
          </a:xfrm>
          <a:prstGeom prst="rect">
            <a:avLst/>
          </a:prstGeom>
          <a:noFill/>
        </p:spPr>
        <p:txBody>
          <a:bodyPr wrap="square" rtlCol="0">
            <a:spAutoFit/>
          </a:bodyPr>
          <a:lstStyle/>
          <a:p>
            <a:r>
              <a:rPr lang="en-US" sz="1800" dirty="0" smtClean="0">
                <a:solidFill>
                  <a:schemeClr val="bg1"/>
                </a:solidFill>
              </a:rPr>
              <a:t>Managed Client</a:t>
            </a:r>
            <a:endParaRPr lang="en-US" sz="1800" dirty="0">
              <a:solidFill>
                <a:schemeClr val="bg1"/>
              </a:solidFill>
            </a:endParaRPr>
          </a:p>
        </p:txBody>
      </p:sp>
      <p:sp>
        <p:nvSpPr>
          <p:cNvPr id="64" name="TextBox 63"/>
          <p:cNvSpPr txBox="1"/>
          <p:nvPr/>
        </p:nvSpPr>
        <p:spPr>
          <a:xfrm>
            <a:off x="5809928" y="5835352"/>
            <a:ext cx="2667000" cy="381000"/>
          </a:xfrm>
          <a:prstGeom prst="rect">
            <a:avLst/>
          </a:prstGeom>
          <a:noFill/>
        </p:spPr>
        <p:txBody>
          <a:bodyPr wrap="square" rtlCol="0">
            <a:spAutoFit/>
          </a:bodyPr>
          <a:lstStyle/>
          <a:p>
            <a:r>
              <a:rPr lang="en-US" dirty="0" smtClean="0">
                <a:solidFill>
                  <a:schemeClr val="bg1"/>
                </a:solidFill>
              </a:rPr>
              <a:t>SharePoint Server</a:t>
            </a:r>
            <a:endParaRPr lang="en-US" dirty="0">
              <a:solidFill>
                <a:schemeClr val="bg1"/>
              </a:solidFill>
            </a:endParaRPr>
          </a:p>
        </p:txBody>
      </p:sp>
    </p:spTree>
    <p:extLst>
      <p:ext uri="{BB962C8B-B14F-4D97-AF65-F5344CB8AC3E}">
        <p14:creationId xmlns:p14="http://schemas.microsoft.com/office/powerpoint/2010/main" val="998102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Authentication</a:t>
            </a:r>
            <a:endParaRPr lang="en-AU" dirty="0"/>
          </a:p>
        </p:txBody>
      </p:sp>
      <p:sp>
        <p:nvSpPr>
          <p:cNvPr id="3" name="Content Placeholder 2"/>
          <p:cNvSpPr>
            <a:spLocks noGrp="1"/>
          </p:cNvSpPr>
          <p:nvPr>
            <p:ph idx="1"/>
          </p:nvPr>
        </p:nvSpPr>
        <p:spPr/>
        <p:txBody>
          <a:bodyPr/>
          <a:lstStyle/>
          <a:p>
            <a:r>
              <a:rPr lang="en-US" dirty="0" smtClean="0"/>
              <a:t>Claims + Multiple Authentication Provides + High security = Complicated !</a:t>
            </a:r>
            <a:br>
              <a:rPr lang="en-US" dirty="0" smtClean="0"/>
            </a:br>
            <a:endParaRPr lang="en-US" dirty="0" smtClean="0"/>
          </a:p>
          <a:p>
            <a:r>
              <a:rPr lang="en-US" dirty="0" smtClean="0"/>
              <a:t>Use available samples/help</a:t>
            </a:r>
          </a:p>
          <a:p>
            <a:pPr marL="457200" lvl="1" indent="0">
              <a:buNone/>
            </a:pPr>
            <a:r>
              <a:rPr lang="en-US" dirty="0">
                <a:hlinkClick r:id="rId2"/>
              </a:rPr>
              <a:t>http://</a:t>
            </a:r>
            <a:r>
              <a:rPr lang="en-US" dirty="0" smtClean="0">
                <a:hlinkClick r:id="rId2"/>
              </a:rPr>
              <a:t>msdn.microsoft.com/en-us/library/hh147177.aspx</a:t>
            </a:r>
            <a:r>
              <a:rPr lang="en-US" dirty="0" smtClean="0"/>
              <a:t> </a:t>
            </a:r>
          </a:p>
          <a:p>
            <a:pPr marL="457200" lvl="1" indent="0">
              <a:buNone/>
            </a:pPr>
            <a:r>
              <a:rPr lang="en-US" dirty="0" smtClean="0">
                <a:hlinkClick r:id="rId3"/>
              </a:rPr>
              <a:t/>
            </a:r>
            <a:br>
              <a:rPr lang="en-US" dirty="0" smtClean="0">
                <a:hlinkClick r:id="rId3"/>
              </a:rPr>
            </a:br>
            <a:r>
              <a:rPr lang="en-US" dirty="0" smtClean="0">
                <a:hlinkClick r:id="rId3"/>
              </a:rPr>
              <a:t>http</a:t>
            </a:r>
            <a:r>
              <a:rPr lang="en-US" dirty="0">
                <a:hlinkClick r:id="rId3"/>
              </a:rPr>
              <a:t>://</a:t>
            </a:r>
            <a:r>
              <a:rPr lang="en-US" dirty="0" smtClean="0">
                <a:hlinkClick r:id="rId3"/>
              </a:rPr>
              <a:t>blogs.msdn.com/b/cjohnson/archive/2011/05/14/part-2-headless-authentication-with-sharepoint-online-and-the-client-side-object-model.aspx</a:t>
            </a:r>
            <a:r>
              <a:rPr lang="en-US" dirty="0" smtClean="0"/>
              <a:t> </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5364514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Office/Exchange Demo</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188593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Exchange/ Office Client Summary</a:t>
            </a:r>
            <a:endParaRPr lang="en-AU" dirty="0"/>
          </a:p>
        </p:txBody>
      </p:sp>
      <p:sp>
        <p:nvSpPr>
          <p:cNvPr id="3" name="Content Placeholder 2"/>
          <p:cNvSpPr>
            <a:spLocks noGrp="1"/>
          </p:cNvSpPr>
          <p:nvPr>
            <p:ph idx="1"/>
          </p:nvPr>
        </p:nvSpPr>
        <p:spPr/>
        <p:txBody>
          <a:bodyPr/>
          <a:lstStyle/>
          <a:p>
            <a:r>
              <a:rPr lang="en-US" dirty="0"/>
              <a:t>EWS MA </a:t>
            </a:r>
            <a:r>
              <a:rPr lang="en-US" dirty="0" smtClean="0"/>
              <a:t>1.1 for exchange integration</a:t>
            </a:r>
          </a:p>
          <a:p>
            <a:endParaRPr lang="en-US" dirty="0"/>
          </a:p>
          <a:p>
            <a:r>
              <a:rPr lang="en-US" dirty="0" smtClean="0"/>
              <a:t>SharePoint Client Object Model for SharePoint integration</a:t>
            </a:r>
          </a:p>
          <a:p>
            <a:endParaRPr lang="en-US" dirty="0"/>
          </a:p>
          <a:p>
            <a:r>
              <a:rPr lang="en-US" dirty="0" smtClean="0"/>
              <a:t>Authentication for SharePoint Online is complicated. Use samples as starting point</a:t>
            </a:r>
          </a:p>
          <a:p>
            <a:pPr marL="0" indent="0">
              <a:buNone/>
            </a:pPr>
            <a:endParaRPr lang="en-US" dirty="0" smtClean="0"/>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789348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Agenda</a:t>
            </a:r>
            <a:endParaRPr lang="en-AU" dirty="0"/>
          </a:p>
        </p:txBody>
      </p:sp>
      <p:sp>
        <p:nvSpPr>
          <p:cNvPr id="6" name="Content Placeholder 5"/>
          <p:cNvSpPr>
            <a:spLocks noGrp="1"/>
          </p:cNvSpPr>
          <p:nvPr>
            <p:ph idx="1"/>
          </p:nvPr>
        </p:nvSpPr>
        <p:spPr/>
        <p:txBody>
          <a:bodyPr>
            <a:normAutofit/>
          </a:bodyPr>
          <a:lstStyle/>
          <a:p>
            <a:pPr marL="342900" lvl="1" indent="-342900">
              <a:spcBef>
                <a:spcPts val="0"/>
              </a:spcBef>
              <a:buFont typeface="Segoe UI" pitchFamily="34" charset="0"/>
              <a:buChar char="►"/>
            </a:pPr>
            <a:r>
              <a:rPr lang="en-US" dirty="0" smtClean="0"/>
              <a:t>SharePoint Online Branding/Site Templates</a:t>
            </a:r>
            <a:br>
              <a:rPr lang="en-US" dirty="0" smtClean="0"/>
            </a:br>
            <a:endParaRPr lang="en-US" dirty="0" smtClean="0"/>
          </a:p>
          <a:p>
            <a:pPr marL="342900" lvl="1" indent="-342900">
              <a:spcBef>
                <a:spcPts val="0"/>
              </a:spcBef>
              <a:buFont typeface="Segoe UI" pitchFamily="34" charset="0"/>
              <a:buChar char="►"/>
            </a:pPr>
            <a:r>
              <a:rPr lang="en-US" dirty="0" smtClean="0"/>
              <a:t>Business Process Automation</a:t>
            </a:r>
            <a:br>
              <a:rPr lang="en-US" dirty="0" smtClean="0"/>
            </a:br>
            <a:endParaRPr lang="en-US" dirty="0" smtClean="0"/>
          </a:p>
          <a:p>
            <a:pPr marL="342900" lvl="1" indent="-342900">
              <a:spcBef>
                <a:spcPts val="0"/>
              </a:spcBef>
              <a:buFont typeface="Segoe UI" pitchFamily="34" charset="0"/>
              <a:buChar char="►"/>
            </a:pPr>
            <a:r>
              <a:rPr lang="en-US" dirty="0" smtClean="0"/>
              <a:t>Office Client Integration</a:t>
            </a:r>
          </a:p>
          <a:p>
            <a:pPr marL="342900" lvl="1" indent="-342900">
              <a:spcBef>
                <a:spcPts val="0"/>
              </a:spcBef>
              <a:buFont typeface="Segoe UI" pitchFamily="34" charset="0"/>
              <a:buChar char="►"/>
            </a:pPr>
            <a:endParaRPr lang="en-US" dirty="0" smtClean="0"/>
          </a:p>
          <a:p>
            <a:pPr marL="342900" lvl="1" indent="-342900">
              <a:spcBef>
                <a:spcPts val="0"/>
              </a:spcBef>
              <a:buFont typeface="Segoe UI" pitchFamily="34" charset="0"/>
              <a:buChar char="►"/>
            </a:pPr>
            <a:r>
              <a:rPr lang="en-US" dirty="0" smtClean="0"/>
              <a:t>Exchange Integration</a:t>
            </a:r>
            <a:br>
              <a:rPr lang="en-US" dirty="0" smtClean="0"/>
            </a:br>
            <a:endParaRPr lang="en-US" dirty="0" smtClean="0"/>
          </a:p>
          <a:p>
            <a:pPr marL="342900" lvl="1" indent="-342900">
              <a:spcBef>
                <a:spcPts val="0"/>
              </a:spcBef>
              <a:buFont typeface="Segoe UI" pitchFamily="34" charset="0"/>
              <a:buChar char="►"/>
            </a:pPr>
            <a:r>
              <a:rPr lang="en-US" dirty="0" smtClean="0"/>
              <a:t>Dashboards/Data </a:t>
            </a:r>
            <a:r>
              <a:rPr lang="en-US" dirty="0" err="1" smtClean="0"/>
              <a:t>visualisation</a:t>
            </a:r>
            <a:endParaRPr lang="en-US" dirty="0" smtClean="0"/>
          </a:p>
          <a:p>
            <a:pPr marL="342900" lvl="1" indent="-342900">
              <a:spcBef>
                <a:spcPts val="0"/>
              </a:spcBef>
              <a:buFont typeface="Segoe UI" pitchFamily="34" charset="0"/>
              <a:buChar char="►"/>
            </a:pPr>
            <a:endParaRPr lang="en-US" dirty="0"/>
          </a:p>
          <a:p>
            <a:pPr>
              <a:spcBef>
                <a:spcPts val="0"/>
              </a:spcBef>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225411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Dashboards/Data </a:t>
            </a:r>
            <a:r>
              <a:rPr lang="en-AU" dirty="0" err="1" smtClean="0"/>
              <a:t>VisualIsation</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393037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Excel Data Islands</a:t>
            </a:r>
            <a:endParaRPr lang="en-US" dirty="0"/>
          </a:p>
        </p:txBody>
      </p:sp>
      <p:sp>
        <p:nvSpPr>
          <p:cNvPr id="3" name="Content Placeholder 2"/>
          <p:cNvSpPr>
            <a:spLocks noGrp="1"/>
          </p:cNvSpPr>
          <p:nvPr>
            <p:ph idx="1"/>
          </p:nvPr>
        </p:nvSpPr>
        <p:spPr>
          <a:xfrm>
            <a:off x="381000" y="1412875"/>
            <a:ext cx="8382000" cy="1865126"/>
          </a:xfrm>
        </p:spPr>
        <p:txBody>
          <a:bodyPr/>
          <a:lstStyle/>
          <a:p>
            <a:pPr lvl="0"/>
            <a:r>
              <a:rPr lang="en-US" dirty="0" smtClean="0"/>
              <a:t>Data is trapped in</a:t>
            </a:r>
            <a:r>
              <a:rPr lang="en-US" baseline="0" dirty="0" smtClean="0"/>
              <a:t> Excel workbooks</a:t>
            </a:r>
          </a:p>
          <a:p>
            <a:pPr lvl="1"/>
            <a:r>
              <a:rPr lang="en-US" dirty="0" smtClean="0"/>
              <a:t>Excel Services</a:t>
            </a:r>
            <a:r>
              <a:rPr lang="en-US" baseline="0" dirty="0" smtClean="0"/>
              <a:t> lets us expose this information</a:t>
            </a:r>
          </a:p>
          <a:p>
            <a:pPr lvl="1"/>
            <a:r>
              <a:rPr lang="en-US" baseline="0" dirty="0" smtClean="0"/>
              <a:t>Users can interact and collaborate</a:t>
            </a:r>
          </a:p>
          <a:p>
            <a:pPr lvl="1"/>
            <a:r>
              <a:rPr lang="en-US" baseline="0" dirty="0" smtClean="0"/>
              <a:t>Excel “applications” can be exposed on web</a:t>
            </a:r>
          </a:p>
        </p:txBody>
      </p:sp>
      <p:pic>
        <p:nvPicPr>
          <p:cNvPr id="5" name="Picture 2"/>
          <p:cNvPicPr>
            <a:picLocks noChangeAspect="1" noChangeArrowheads="1"/>
          </p:cNvPicPr>
          <p:nvPr/>
        </p:nvPicPr>
        <p:blipFill>
          <a:blip r:embed="rId2" cstate="print"/>
          <a:srcRect/>
          <a:stretch>
            <a:fillRect/>
          </a:stretch>
        </p:blipFill>
        <p:spPr bwMode="auto">
          <a:xfrm>
            <a:off x="4114800" y="3580678"/>
            <a:ext cx="4297277" cy="28512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Isosceles Triangle 5"/>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880381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Excel Services?</a:t>
            </a:r>
            <a:endParaRPr lang="en-US" dirty="0"/>
          </a:p>
        </p:txBody>
      </p:sp>
      <p:sp>
        <p:nvSpPr>
          <p:cNvPr id="3" name="Content Placeholder 2"/>
          <p:cNvSpPr>
            <a:spLocks noGrp="1"/>
          </p:cNvSpPr>
          <p:nvPr>
            <p:ph idx="1"/>
          </p:nvPr>
        </p:nvSpPr>
        <p:spPr>
          <a:xfrm>
            <a:off x="381000" y="1412875"/>
            <a:ext cx="8382000" cy="2252924"/>
          </a:xfrm>
        </p:spPr>
        <p:txBody>
          <a:bodyPr/>
          <a:lstStyle/>
          <a:p>
            <a:r>
              <a:rPr lang="en-US" dirty="0" smtClean="0"/>
              <a:t>Server hosting of Excel calculation engine</a:t>
            </a:r>
            <a:endParaRPr lang="en-US" baseline="0" dirty="0" smtClean="0"/>
          </a:p>
          <a:p>
            <a:pPr lvl="1"/>
            <a:r>
              <a:rPr lang="en-US" dirty="0" smtClean="0"/>
              <a:t>Provides a web thin client for Excel workbooks</a:t>
            </a:r>
          </a:p>
          <a:p>
            <a:pPr lvl="1"/>
            <a:r>
              <a:rPr lang="en-US" dirty="0" smtClean="0"/>
              <a:t>Excel aggregates data from multiple sources</a:t>
            </a:r>
          </a:p>
          <a:p>
            <a:pPr lvl="1"/>
            <a:r>
              <a:rPr lang="en-US" dirty="0" smtClean="0"/>
              <a:t>Exposes data using Web Services, REST, and JavaScript</a:t>
            </a:r>
          </a:p>
        </p:txBody>
      </p:sp>
      <p:grpSp>
        <p:nvGrpSpPr>
          <p:cNvPr id="66" name="Group 65"/>
          <p:cNvGrpSpPr/>
          <p:nvPr/>
        </p:nvGrpSpPr>
        <p:grpSpPr>
          <a:xfrm>
            <a:off x="1295401" y="4480308"/>
            <a:ext cx="1295400" cy="1087113"/>
            <a:chOff x="392395" y="1612900"/>
            <a:chExt cx="1698467" cy="1397274"/>
          </a:xfrm>
        </p:grpSpPr>
        <p:sp>
          <p:nvSpPr>
            <p:cNvPr id="69" name="Rectangle 9"/>
            <p:cNvSpPr>
              <a:spLocks noChangeArrowheads="1"/>
            </p:cNvSpPr>
            <p:nvPr/>
          </p:nvSpPr>
          <p:spPr bwMode="auto">
            <a:xfrm>
              <a:off x="392395" y="2606675"/>
              <a:ext cx="1698467" cy="403499"/>
            </a:xfrm>
            <a:prstGeom prst="rect">
              <a:avLst/>
            </a:prstGeom>
            <a:noFill/>
            <a:ln w="9525" algn="ctr">
              <a:noFill/>
              <a:miter lim="800000"/>
              <a:headEnd/>
              <a:tailEnd/>
            </a:ln>
            <a:effectLst/>
          </p:spPr>
          <p:txBody>
            <a:bodyPr wrap="square">
              <a:spAutoFit/>
            </a:bodyPr>
            <a:lstStyle/>
            <a:p>
              <a:pPr eaLnBrk="0" hangingPunct="0">
                <a:lnSpc>
                  <a:spcPct val="90000"/>
                </a:lnSpc>
                <a:spcBef>
                  <a:spcPct val="30000"/>
                </a:spcBef>
                <a:spcAft>
                  <a:spcPct val="25000"/>
                </a:spcAft>
                <a:defRPr/>
              </a:pPr>
              <a:r>
                <a:rPr lang="en-US" sz="1600" b="1" dirty="0">
                  <a:solidFill>
                    <a:schemeClr val="accent1"/>
                  </a:solidFill>
                  <a:effectLst>
                    <a:outerShdw blurRad="38100" dist="38100" dir="2700000" algn="tl">
                      <a:srgbClr val="000000"/>
                    </a:outerShdw>
                  </a:effectLst>
                  <a:latin typeface="Segoe Semibold" pitchFamily="34" charset="0"/>
                  <a:cs typeface="Arial" charset="0"/>
                </a:rPr>
                <a:t>Excel </a:t>
              </a:r>
              <a:r>
                <a:rPr lang="en-US" sz="1600" b="1" dirty="0" smtClean="0">
                  <a:solidFill>
                    <a:schemeClr val="accent1"/>
                  </a:solidFill>
                  <a:effectLst>
                    <a:outerShdw blurRad="38100" dist="38100" dir="2700000" algn="tl">
                      <a:srgbClr val="000000"/>
                    </a:outerShdw>
                  </a:effectLst>
                  <a:latin typeface="Segoe Semibold" pitchFamily="34" charset="0"/>
                  <a:cs typeface="Arial" charset="0"/>
                </a:rPr>
                <a:t>2010</a:t>
              </a:r>
              <a:endParaRPr lang="en-US" sz="1600" b="1" dirty="0">
                <a:solidFill>
                  <a:schemeClr val="accent1"/>
                </a:solidFill>
                <a:effectLst>
                  <a:outerShdw blurRad="38100" dist="38100" dir="2700000" algn="tl">
                    <a:srgbClr val="000000"/>
                  </a:outerShdw>
                </a:effectLst>
                <a:latin typeface="Segoe Semibold" pitchFamily="34" charset="0"/>
                <a:cs typeface="Arial" charset="0"/>
              </a:endParaRPr>
            </a:p>
          </p:txBody>
        </p:sp>
        <p:pic>
          <p:nvPicPr>
            <p:cNvPr id="70" name="Picture 11" descr="sl03_excell12a"/>
            <p:cNvPicPr>
              <a:picLocks noChangeAspect="1" noChangeArrowheads="1"/>
            </p:cNvPicPr>
            <p:nvPr/>
          </p:nvPicPr>
          <p:blipFill>
            <a:blip r:embed="rId3" cstate="print"/>
            <a:srcRect/>
            <a:stretch>
              <a:fillRect/>
            </a:stretch>
          </p:blipFill>
          <p:spPr bwMode="auto">
            <a:xfrm>
              <a:off x="612299" y="1612900"/>
              <a:ext cx="1236655" cy="850900"/>
            </a:xfrm>
            <a:prstGeom prst="rect">
              <a:avLst/>
            </a:prstGeom>
            <a:noFill/>
            <a:ln w="9525">
              <a:noFill/>
              <a:miter lim="800000"/>
              <a:headEnd/>
              <a:tailEnd/>
            </a:ln>
          </p:spPr>
        </p:pic>
      </p:grpSp>
      <p:grpSp>
        <p:nvGrpSpPr>
          <p:cNvPr id="71" name="Group 70"/>
          <p:cNvGrpSpPr>
            <a:grpSpLocks noChangeAspect="1"/>
          </p:cNvGrpSpPr>
          <p:nvPr/>
        </p:nvGrpSpPr>
        <p:grpSpPr>
          <a:xfrm>
            <a:off x="6324600" y="5486400"/>
            <a:ext cx="1065796" cy="1121370"/>
            <a:chOff x="4705350" y="4354513"/>
            <a:chExt cx="1370012" cy="1441450"/>
          </a:xfrm>
        </p:grpSpPr>
        <p:pic>
          <p:nvPicPr>
            <p:cNvPr id="74" name="Picture 32" descr="sl03_visualstudio"/>
            <p:cNvPicPr>
              <a:picLocks noChangeAspect="1" noChangeArrowheads="1"/>
            </p:cNvPicPr>
            <p:nvPr/>
          </p:nvPicPr>
          <p:blipFill>
            <a:blip r:embed="rId4" cstate="print"/>
            <a:srcRect/>
            <a:stretch>
              <a:fillRect/>
            </a:stretch>
          </p:blipFill>
          <p:spPr bwMode="auto">
            <a:xfrm>
              <a:off x="4835525" y="4354513"/>
              <a:ext cx="1117600" cy="895350"/>
            </a:xfrm>
            <a:prstGeom prst="rect">
              <a:avLst/>
            </a:prstGeom>
            <a:noFill/>
            <a:ln w="9525">
              <a:noFill/>
              <a:miter lim="800000"/>
              <a:headEnd/>
              <a:tailEnd/>
            </a:ln>
          </p:spPr>
        </p:pic>
        <p:sp>
          <p:nvSpPr>
            <p:cNvPr id="75" name="Rectangle 33"/>
            <p:cNvSpPr>
              <a:spLocks noChangeArrowheads="1"/>
            </p:cNvSpPr>
            <p:nvPr/>
          </p:nvSpPr>
          <p:spPr bwMode="auto">
            <a:xfrm>
              <a:off x="4705350" y="5262563"/>
              <a:ext cx="1370012" cy="533400"/>
            </a:xfrm>
            <a:prstGeom prst="rect">
              <a:avLst/>
            </a:prstGeom>
            <a:noFill/>
            <a:ln w="9525" algn="ctr">
              <a:noFill/>
              <a:miter lim="800000"/>
              <a:headEnd/>
              <a:tailEnd/>
            </a:ln>
            <a:effectLst/>
          </p:spPr>
          <p:txBody>
            <a:bodyPr wrap="none">
              <a:spAutoFit/>
            </a:bodyPr>
            <a:lstStyle/>
            <a:p>
              <a:pPr algn="ctr" eaLnBrk="0" hangingPunct="0">
                <a:lnSpc>
                  <a:spcPct val="90000"/>
                </a:lnSpc>
                <a:spcBef>
                  <a:spcPct val="30000"/>
                </a:spcBef>
                <a:spcAft>
                  <a:spcPct val="25000"/>
                </a:spcAft>
                <a:defRPr/>
              </a:pPr>
              <a:r>
                <a:rPr lang="en-US" sz="1600" b="1" dirty="0">
                  <a:solidFill>
                    <a:schemeClr val="accent1"/>
                  </a:solidFill>
                  <a:effectLst>
                    <a:outerShdw blurRad="38100" dist="38100" dir="2700000" algn="tl">
                      <a:srgbClr val="000000"/>
                    </a:outerShdw>
                  </a:effectLst>
                  <a:latin typeface="Segoe Semibold" pitchFamily="34" charset="0"/>
                  <a:cs typeface="Arial" charset="0"/>
                </a:rPr>
                <a:t>Custom</a:t>
              </a:r>
              <a:br>
                <a:rPr lang="en-US" sz="1600" b="1" dirty="0">
                  <a:solidFill>
                    <a:schemeClr val="accent1"/>
                  </a:solidFill>
                  <a:effectLst>
                    <a:outerShdw blurRad="38100" dist="38100" dir="2700000" algn="tl">
                      <a:srgbClr val="000000"/>
                    </a:outerShdw>
                  </a:effectLst>
                  <a:latin typeface="Segoe Semibold" pitchFamily="34" charset="0"/>
                  <a:cs typeface="Arial" charset="0"/>
                </a:rPr>
              </a:br>
              <a:r>
                <a:rPr lang="en-US" sz="1600" b="1" dirty="0">
                  <a:solidFill>
                    <a:schemeClr val="accent1"/>
                  </a:solidFill>
                  <a:effectLst>
                    <a:outerShdw blurRad="38100" dist="38100" dir="2700000" algn="tl">
                      <a:srgbClr val="000000"/>
                    </a:outerShdw>
                  </a:effectLst>
                  <a:latin typeface="Segoe Semibold" pitchFamily="34" charset="0"/>
                  <a:cs typeface="Arial" charset="0"/>
                </a:rPr>
                <a:t>applications</a:t>
              </a:r>
            </a:p>
          </p:txBody>
        </p:sp>
      </p:grpSp>
      <p:grpSp>
        <p:nvGrpSpPr>
          <p:cNvPr id="76" name="Group 75"/>
          <p:cNvGrpSpPr>
            <a:grpSpLocks noChangeAspect="1"/>
          </p:cNvGrpSpPr>
          <p:nvPr/>
        </p:nvGrpSpPr>
        <p:grpSpPr>
          <a:xfrm>
            <a:off x="6324600" y="3810000"/>
            <a:ext cx="1066799" cy="1073347"/>
            <a:chOff x="4448748" y="1300163"/>
            <a:chExt cx="1371553" cy="1379972"/>
          </a:xfrm>
        </p:grpSpPr>
        <p:sp>
          <p:nvSpPr>
            <p:cNvPr id="79" name="Rectangle 20"/>
            <p:cNvSpPr>
              <a:spLocks noChangeArrowheads="1"/>
            </p:cNvSpPr>
            <p:nvPr/>
          </p:nvSpPr>
          <p:spPr bwMode="auto">
            <a:xfrm>
              <a:off x="4448748" y="2292350"/>
              <a:ext cx="1371553" cy="387785"/>
            </a:xfrm>
            <a:prstGeom prst="rect">
              <a:avLst/>
            </a:prstGeom>
            <a:noFill/>
            <a:ln w="9525">
              <a:noFill/>
              <a:miter lim="800000"/>
              <a:headEnd/>
              <a:tailEnd/>
            </a:ln>
            <a:effectLst/>
          </p:spPr>
          <p:txBody>
            <a:bodyPr wrap="square">
              <a:spAutoFit/>
            </a:bodyPr>
            <a:lstStyle/>
            <a:p>
              <a:pPr eaLnBrk="0" hangingPunct="0">
                <a:lnSpc>
                  <a:spcPct val="85000"/>
                </a:lnSpc>
                <a:spcAft>
                  <a:spcPct val="25000"/>
                </a:spcAft>
                <a:defRPr/>
              </a:pPr>
              <a:r>
                <a:rPr lang="en-US" sz="1600" b="1" dirty="0">
                  <a:solidFill>
                    <a:schemeClr val="accent1"/>
                  </a:solidFill>
                  <a:effectLst>
                    <a:outerShdw blurRad="38100" dist="38100" dir="2700000" algn="tl">
                      <a:srgbClr val="000000"/>
                    </a:outerShdw>
                  </a:effectLst>
                  <a:latin typeface="Segoe Semibold" pitchFamily="34" charset="0"/>
                  <a:cs typeface="Arial" charset="0"/>
                </a:rPr>
                <a:t>Browser</a:t>
              </a:r>
            </a:p>
          </p:txBody>
        </p:sp>
        <p:pic>
          <p:nvPicPr>
            <p:cNvPr id="80" name="Picture 23" descr="sl03_browser"/>
            <p:cNvPicPr>
              <a:picLocks noChangeAspect="1" noChangeArrowheads="1"/>
            </p:cNvPicPr>
            <p:nvPr/>
          </p:nvPicPr>
          <p:blipFill>
            <a:blip r:embed="rId5" cstate="print"/>
            <a:srcRect/>
            <a:stretch>
              <a:fillRect/>
            </a:stretch>
          </p:blipFill>
          <p:spPr bwMode="auto">
            <a:xfrm>
              <a:off x="4543425" y="1300163"/>
              <a:ext cx="1139825" cy="854075"/>
            </a:xfrm>
            <a:prstGeom prst="rect">
              <a:avLst/>
            </a:prstGeom>
            <a:noFill/>
            <a:ln w="9525">
              <a:noFill/>
              <a:miter lim="800000"/>
              <a:headEnd/>
              <a:tailEnd/>
            </a:ln>
          </p:spPr>
        </p:pic>
      </p:grpSp>
      <p:pic>
        <p:nvPicPr>
          <p:cNvPr id="81" name="Picture 35" descr="arrow06"/>
          <p:cNvPicPr>
            <a:picLocks noChangeAspect="1" noChangeArrowheads="1"/>
          </p:cNvPicPr>
          <p:nvPr/>
        </p:nvPicPr>
        <p:blipFill>
          <a:blip r:embed="rId6" cstate="print"/>
          <a:srcRect/>
          <a:stretch>
            <a:fillRect/>
          </a:stretch>
        </p:blipFill>
        <p:spPr bwMode="auto">
          <a:xfrm rot="9440208">
            <a:off x="2685694" y="4549833"/>
            <a:ext cx="1631241" cy="819444"/>
          </a:xfrm>
          <a:prstGeom prst="rect">
            <a:avLst/>
          </a:prstGeom>
          <a:noFill/>
          <a:ln w="9525">
            <a:noFill/>
            <a:miter lim="800000"/>
            <a:headEnd/>
            <a:tailEnd/>
          </a:ln>
        </p:spPr>
      </p:pic>
      <p:pic>
        <p:nvPicPr>
          <p:cNvPr id="82" name="Picture 35" descr="arrow06"/>
          <p:cNvPicPr>
            <a:picLocks noChangeAspect="1" noChangeArrowheads="1"/>
          </p:cNvPicPr>
          <p:nvPr/>
        </p:nvPicPr>
        <p:blipFill>
          <a:blip r:embed="rId6" cstate="print"/>
          <a:srcRect/>
          <a:stretch>
            <a:fillRect/>
          </a:stretch>
        </p:blipFill>
        <p:spPr bwMode="auto">
          <a:xfrm rot="21339184">
            <a:off x="4676908" y="5013641"/>
            <a:ext cx="1631241" cy="819444"/>
          </a:xfrm>
          <a:prstGeom prst="rect">
            <a:avLst/>
          </a:prstGeom>
          <a:noFill/>
          <a:ln w="9525">
            <a:noFill/>
            <a:miter lim="800000"/>
            <a:headEnd/>
            <a:tailEnd/>
          </a:ln>
        </p:spPr>
      </p:pic>
      <p:pic>
        <p:nvPicPr>
          <p:cNvPr id="83" name="Picture 35" descr="arrow06"/>
          <p:cNvPicPr>
            <a:picLocks noChangeAspect="1" noChangeArrowheads="1"/>
          </p:cNvPicPr>
          <p:nvPr/>
        </p:nvPicPr>
        <p:blipFill>
          <a:blip r:embed="rId6" cstate="print"/>
          <a:srcRect/>
          <a:stretch>
            <a:fillRect/>
          </a:stretch>
        </p:blipFill>
        <p:spPr bwMode="auto">
          <a:xfrm rot="19271399">
            <a:off x="4660004" y="4049658"/>
            <a:ext cx="1631241" cy="819444"/>
          </a:xfrm>
          <a:prstGeom prst="rect">
            <a:avLst/>
          </a:prstGeom>
          <a:noFill/>
          <a:ln w="9525">
            <a:noFill/>
            <a:miter lim="800000"/>
            <a:headEnd/>
            <a:tailEnd/>
          </a:ln>
        </p:spPr>
      </p:pic>
      <p:grpSp>
        <p:nvGrpSpPr>
          <p:cNvPr id="62" name="Group 61"/>
          <p:cNvGrpSpPr/>
          <p:nvPr/>
        </p:nvGrpSpPr>
        <p:grpSpPr>
          <a:xfrm>
            <a:off x="3810000" y="4191000"/>
            <a:ext cx="1150938" cy="1698625"/>
            <a:chOff x="2574925" y="3103563"/>
            <a:chExt cx="1150938" cy="1698625"/>
          </a:xfrm>
        </p:grpSpPr>
        <p:pic>
          <p:nvPicPr>
            <p:cNvPr id="63" name="Picture 62" descr="Server"/>
            <p:cNvPicPr>
              <a:picLocks noChangeAspect="1" noChangeArrowheads="1"/>
            </p:cNvPicPr>
            <p:nvPr/>
          </p:nvPicPr>
          <p:blipFill>
            <a:blip r:embed="rId7" cstate="print"/>
            <a:srcRect/>
            <a:stretch>
              <a:fillRect/>
            </a:stretch>
          </p:blipFill>
          <p:spPr bwMode="auto">
            <a:xfrm>
              <a:off x="2574925" y="3103563"/>
              <a:ext cx="1150938" cy="1698625"/>
            </a:xfrm>
            <a:prstGeom prst="rect">
              <a:avLst/>
            </a:prstGeom>
            <a:noFill/>
            <a:ln w="9525">
              <a:noFill/>
              <a:miter lim="800000"/>
              <a:headEnd/>
              <a:tailEnd/>
            </a:ln>
          </p:spPr>
        </p:pic>
        <p:graphicFrame>
          <p:nvGraphicFramePr>
            <p:cNvPr id="64" name="Object 63"/>
            <p:cNvGraphicFramePr>
              <a:graphicFrameLocks noChangeAspect="1"/>
            </p:cNvGraphicFramePr>
            <p:nvPr/>
          </p:nvGraphicFramePr>
          <p:xfrm>
            <a:off x="3089275" y="3752851"/>
            <a:ext cx="561975" cy="608013"/>
          </p:xfrm>
          <a:graphic>
            <a:graphicData uri="http://schemas.openxmlformats.org/presentationml/2006/ole">
              <mc:AlternateContent xmlns:mc="http://schemas.openxmlformats.org/markup-compatibility/2006">
                <mc:Choice xmlns:v="urn:schemas-microsoft-com:vml" Requires="v">
                  <p:oleObj spid="_x0000_s40988" r:id="rId8" imgW="685714" imgH="743054" progId="">
                    <p:embed/>
                  </p:oleObj>
                </mc:Choice>
                <mc:Fallback>
                  <p:oleObj r:id="rId8" imgW="685714" imgH="743054"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9275" y="3752851"/>
                          <a:ext cx="561975" cy="608013"/>
                        </a:xfrm>
                        <a:prstGeom prst="rect">
                          <a:avLst/>
                        </a:prstGeom>
                        <a:noFill/>
                        <a:ln>
                          <a:noFill/>
                        </a:ln>
                        <a:effectLst/>
                        <a:extLst>
                          <a:ext uri="{909E8E84-426E-40DD-AFC4-6F175D3DCCD1}">
                            <a14:hiddenFill xmlns:a14="http://schemas.microsoft.com/office/drawing/2010/main">
                              <a:gradFill rotWithShape="0">
                                <a:gsLst>
                                  <a:gs pos="0">
                                    <a:schemeClr val="accent2">
                                      <a:gamma/>
                                      <a:shade val="63529"/>
                                      <a:invGamma/>
                                    </a:schemeClr>
                                  </a:gs>
                                  <a:gs pos="50000">
                                    <a:schemeClr val="accent2"/>
                                  </a:gs>
                                  <a:gs pos="100000">
                                    <a:schemeClr val="accent2">
                                      <a:gamma/>
                                      <a:shade val="63529"/>
                                      <a:invGamma/>
                                    </a:schemeClr>
                                  </a:gs>
                                </a:gsLst>
                                <a:lin ang="2700000" scaled="1"/>
                              </a:gra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5" name="Object 64"/>
            <p:cNvGraphicFramePr>
              <a:graphicFrameLocks noChangeAspect="1"/>
            </p:cNvGraphicFramePr>
            <p:nvPr/>
          </p:nvGraphicFramePr>
          <p:xfrm>
            <a:off x="3103563" y="4357688"/>
            <a:ext cx="263525" cy="268288"/>
          </p:xfrm>
          <a:graphic>
            <a:graphicData uri="http://schemas.openxmlformats.org/presentationml/2006/ole">
              <mc:AlternateContent xmlns:mc="http://schemas.openxmlformats.org/markup-compatibility/2006">
                <mc:Choice xmlns:v="urn:schemas-microsoft-com:vml" Requires="v">
                  <p:oleObj spid="_x0000_s40989" r:id="rId10" imgW="466543" imgH="476316" progId="">
                    <p:embed/>
                  </p:oleObj>
                </mc:Choice>
                <mc:Fallback>
                  <p:oleObj r:id="rId10" imgW="466543" imgH="476316"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03563" y="4357688"/>
                          <a:ext cx="263525" cy="268288"/>
                        </a:xfrm>
                        <a:prstGeom prst="rect">
                          <a:avLst/>
                        </a:prstGeom>
                        <a:noFill/>
                        <a:ln>
                          <a:noFill/>
                        </a:ln>
                        <a:effectLst/>
                        <a:extLst>
                          <a:ext uri="{909E8E84-426E-40DD-AFC4-6F175D3DCCD1}">
                            <a14:hiddenFill xmlns:a14="http://schemas.microsoft.com/office/drawing/2010/main">
                              <a:gradFill rotWithShape="0">
                                <a:gsLst>
                                  <a:gs pos="0">
                                    <a:schemeClr val="accent2">
                                      <a:gamma/>
                                      <a:shade val="63529"/>
                                      <a:invGamma/>
                                    </a:schemeClr>
                                  </a:gs>
                                  <a:gs pos="50000">
                                    <a:schemeClr val="accent2"/>
                                  </a:gs>
                                  <a:gs pos="100000">
                                    <a:schemeClr val="accent2">
                                      <a:gamma/>
                                      <a:shade val="63529"/>
                                      <a:invGamma/>
                                    </a:schemeClr>
                                  </a:gs>
                                </a:gsLst>
                                <a:lin ang="2700000" scaled="1"/>
                              </a:gra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0" name="Isosceles Triangle 19"/>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114988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Chart Web Part</a:t>
            </a:r>
            <a:endParaRPr lang="en-US" dirty="0"/>
          </a:p>
        </p:txBody>
      </p:sp>
      <p:sp>
        <p:nvSpPr>
          <p:cNvPr id="5" name="Content Placeholder 4"/>
          <p:cNvSpPr>
            <a:spLocks noGrp="1"/>
          </p:cNvSpPr>
          <p:nvPr>
            <p:ph sz="half" idx="1"/>
          </p:nvPr>
        </p:nvSpPr>
        <p:spPr>
          <a:xfrm>
            <a:off x="381000" y="1411553"/>
            <a:ext cx="4724400" cy="3490186"/>
          </a:xfrm>
        </p:spPr>
        <p:txBody>
          <a:bodyPr>
            <a:normAutofit fontScale="92500" lnSpcReduction="10000"/>
          </a:bodyPr>
          <a:lstStyle/>
          <a:p>
            <a:r>
              <a:rPr lang="en-US" sz="3200" dirty="0" smtClean="0"/>
              <a:t>Connect to:</a:t>
            </a:r>
          </a:p>
          <a:p>
            <a:pPr lvl="1"/>
            <a:r>
              <a:rPr lang="en-US" sz="2800" dirty="0" smtClean="0"/>
              <a:t>SharePoint list</a:t>
            </a:r>
          </a:p>
          <a:p>
            <a:pPr lvl="1"/>
            <a:r>
              <a:rPr lang="en-US" sz="2800" dirty="0" smtClean="0"/>
              <a:t>Another web part</a:t>
            </a:r>
          </a:p>
          <a:p>
            <a:pPr lvl="1"/>
            <a:r>
              <a:rPr lang="en-US" sz="2800" dirty="0" smtClean="0"/>
              <a:t>Excel Services data</a:t>
            </a:r>
          </a:p>
          <a:p>
            <a:r>
              <a:rPr lang="en-US" sz="3200" dirty="0" smtClean="0"/>
              <a:t>Link chart to data</a:t>
            </a:r>
          </a:p>
          <a:p>
            <a:r>
              <a:rPr lang="en-US" sz="3200" dirty="0" smtClean="0"/>
              <a:t>Customize type</a:t>
            </a:r>
          </a:p>
          <a:p>
            <a:r>
              <a:rPr lang="en-US" sz="3200" dirty="0" smtClean="0"/>
              <a:t>Customize appearance</a:t>
            </a:r>
            <a:endParaRPr lang="en-US" sz="3200" dirty="0"/>
          </a:p>
        </p:txBody>
      </p:sp>
      <p:pic>
        <p:nvPicPr>
          <p:cNvPr id="7" name="Content Placeholder 6"/>
          <p:cNvPicPr>
            <a:picLocks noGrp="1"/>
          </p:cNvPicPr>
          <p:nvPr>
            <p:ph sz="half" idx="2"/>
          </p:nvPr>
        </p:nvPicPr>
        <p:blipFill>
          <a:blip r:embed="rId2" r:link="rId3" cstate="print"/>
          <a:stretch>
            <a:fillRect/>
          </a:stretch>
        </p:blipFill>
        <p:spPr>
          <a:xfrm>
            <a:off x="5530840" y="1905000"/>
            <a:ext cx="3384560" cy="32369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Isosceles Triangle 5"/>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84448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Exposing Excel Content</a:t>
            </a:r>
            <a:endParaRPr lang="en-US" dirty="0"/>
          </a:p>
        </p:txBody>
      </p:sp>
      <p:sp>
        <p:nvSpPr>
          <p:cNvPr id="3" name="Content Placeholder 2"/>
          <p:cNvSpPr>
            <a:spLocks noGrp="1"/>
          </p:cNvSpPr>
          <p:nvPr>
            <p:ph idx="1"/>
          </p:nvPr>
        </p:nvSpPr>
        <p:spPr>
          <a:xfrm>
            <a:off x="381000" y="1412875"/>
            <a:ext cx="8382000" cy="4776692"/>
          </a:xfrm>
        </p:spPr>
        <p:txBody>
          <a:bodyPr/>
          <a:lstStyle/>
          <a:p>
            <a:r>
              <a:rPr lang="en-US" dirty="0" smtClean="0"/>
              <a:t>Content can be exposed in a variety of ways</a:t>
            </a:r>
          </a:p>
          <a:p>
            <a:pPr lvl="1"/>
            <a:r>
              <a:rPr lang="en-US" dirty="0" smtClean="0"/>
              <a:t>Publish workbook to a SharePoint site</a:t>
            </a:r>
          </a:p>
          <a:p>
            <a:pPr lvl="2"/>
            <a:r>
              <a:rPr lang="en-US" dirty="0" smtClean="0"/>
              <a:t>Entire workbook, specific sheets, specific items</a:t>
            </a:r>
          </a:p>
          <a:p>
            <a:pPr lvl="1"/>
            <a:r>
              <a:rPr lang="en-US" dirty="0" smtClean="0"/>
              <a:t>Excel Web Services</a:t>
            </a:r>
          </a:p>
          <a:p>
            <a:pPr lvl="2"/>
            <a:r>
              <a:rPr lang="en-US" dirty="0" smtClean="0"/>
              <a:t>Access the Excel data from a rich client app</a:t>
            </a:r>
          </a:p>
          <a:p>
            <a:pPr lvl="1"/>
            <a:r>
              <a:rPr lang="en-US" dirty="0" smtClean="0"/>
              <a:t>REST Services</a:t>
            </a:r>
          </a:p>
          <a:p>
            <a:pPr lvl="2"/>
            <a:r>
              <a:rPr lang="en-US" dirty="0" smtClean="0"/>
              <a:t>Embed chart data in a web page</a:t>
            </a:r>
          </a:p>
          <a:p>
            <a:pPr lvl="1"/>
            <a:r>
              <a:rPr lang="en-US" dirty="0" err="1" smtClean="0"/>
              <a:t>ECMAScript</a:t>
            </a:r>
            <a:r>
              <a:rPr lang="en-US" dirty="0" smtClean="0"/>
              <a:t> Object Model</a:t>
            </a:r>
          </a:p>
          <a:p>
            <a:pPr lvl="2"/>
            <a:r>
              <a:rPr lang="en-US" dirty="0" smtClean="0"/>
              <a:t>Build dashboards that tie together Excel workbooks</a:t>
            </a:r>
          </a:p>
          <a:p>
            <a:pPr lvl="2"/>
            <a:r>
              <a:rPr lang="en-US" dirty="0" smtClean="0"/>
              <a:t>Compelling in a sandboxed solution</a:t>
            </a:r>
          </a:p>
          <a:p>
            <a:pPr lvl="2"/>
            <a:r>
              <a:rPr lang="en-US" dirty="0" smtClean="0"/>
              <a:t>No custom server side code</a:t>
            </a:r>
          </a:p>
        </p:txBody>
      </p:sp>
      <p:sp>
        <p:nvSpPr>
          <p:cNvPr id="4" name="Isosceles Triangle 3"/>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307813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Excel Web Services</a:t>
            </a:r>
            <a:endParaRPr lang="en-US" dirty="0"/>
          </a:p>
        </p:txBody>
      </p:sp>
      <p:sp>
        <p:nvSpPr>
          <p:cNvPr id="3" name="Content Placeholder 2"/>
          <p:cNvSpPr>
            <a:spLocks noGrp="1"/>
          </p:cNvSpPr>
          <p:nvPr>
            <p:ph idx="1"/>
          </p:nvPr>
        </p:nvSpPr>
        <p:spPr>
          <a:xfrm>
            <a:off x="381000" y="1412875"/>
            <a:ext cx="8382000" cy="3896451"/>
          </a:xfrm>
        </p:spPr>
        <p:txBody>
          <a:bodyPr/>
          <a:lstStyle/>
          <a:p>
            <a:r>
              <a:rPr lang="en-US" dirty="0" smtClean="0"/>
              <a:t>SOAP API</a:t>
            </a:r>
          </a:p>
          <a:p>
            <a:pPr lvl="1"/>
            <a:r>
              <a:rPr lang="en-US" sz="2400" dirty="0" smtClean="0"/>
              <a:t>http://&lt;server&gt;/&lt;site&gt;/_vti_bin/excelservice.asmx</a:t>
            </a:r>
          </a:p>
          <a:p>
            <a:r>
              <a:rPr lang="en-US" dirty="0" smtClean="0"/>
              <a:t>Add a service reference </a:t>
            </a:r>
          </a:p>
          <a:p>
            <a:r>
              <a:rPr lang="en-US" dirty="0" smtClean="0"/>
              <a:t>Program against SOAP API</a:t>
            </a:r>
          </a:p>
          <a:p>
            <a:pPr lvl="1"/>
            <a:r>
              <a:rPr lang="en-US" dirty="0" err="1" smtClean="0"/>
              <a:t>varexcelService</a:t>
            </a:r>
            <a:r>
              <a:rPr lang="en-US" dirty="0"/>
              <a:t>= new </a:t>
            </a:r>
            <a:r>
              <a:rPr lang="en-US" dirty="0" err="1"/>
              <a:t>ExcelService</a:t>
            </a:r>
            <a:r>
              <a:rPr lang="en-US" dirty="0" smtClean="0"/>
              <a:t>();</a:t>
            </a:r>
          </a:p>
          <a:p>
            <a:pPr lvl="1"/>
            <a:r>
              <a:rPr lang="en-US" dirty="0" err="1" smtClean="0"/>
              <a:t>excelService.OpenWorkbook</a:t>
            </a:r>
            <a:r>
              <a:rPr lang="en-US" dirty="0" smtClean="0"/>
              <a:t>( …</a:t>
            </a:r>
          </a:p>
          <a:p>
            <a:pPr lvl="1"/>
            <a:r>
              <a:rPr lang="en-US" dirty="0" err="1" smtClean="0"/>
              <a:t>excelService.GetRange</a:t>
            </a:r>
            <a:r>
              <a:rPr lang="en-US" dirty="0" smtClean="0"/>
              <a:t>( …</a:t>
            </a:r>
          </a:p>
          <a:p>
            <a:endParaRPr lang="en-US" dirty="0"/>
          </a:p>
        </p:txBody>
      </p:sp>
      <p:sp>
        <p:nvSpPr>
          <p:cNvPr id="4" name="Isosceles Triangle 3"/>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55763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Excel Services REST API</a:t>
            </a:r>
            <a:endParaRPr lang="en-US" dirty="0"/>
          </a:p>
        </p:txBody>
      </p:sp>
      <p:sp>
        <p:nvSpPr>
          <p:cNvPr id="3" name="Content Placeholder 2"/>
          <p:cNvSpPr>
            <a:spLocks noGrp="1"/>
          </p:cNvSpPr>
          <p:nvPr>
            <p:ph idx="1"/>
          </p:nvPr>
        </p:nvSpPr>
        <p:spPr>
          <a:xfrm>
            <a:off x="381000" y="1412875"/>
            <a:ext cx="8382000" cy="4635115"/>
          </a:xfrm>
        </p:spPr>
        <p:txBody>
          <a:bodyPr/>
          <a:lstStyle/>
          <a:p>
            <a:r>
              <a:rPr lang="en-US" dirty="0" smtClean="0"/>
              <a:t>Access workbook elements via URL</a:t>
            </a:r>
          </a:p>
          <a:p>
            <a:r>
              <a:rPr lang="en-US" dirty="0" smtClean="0"/>
              <a:t>Atom feed to expose:</a:t>
            </a:r>
          </a:p>
          <a:p>
            <a:pPr lvl="1"/>
            <a:r>
              <a:rPr lang="en-US" dirty="0" smtClean="0"/>
              <a:t>Charts</a:t>
            </a:r>
          </a:p>
          <a:p>
            <a:pPr lvl="1"/>
            <a:r>
              <a:rPr lang="en-US" dirty="0" smtClean="0"/>
              <a:t>PivotTables</a:t>
            </a:r>
          </a:p>
          <a:p>
            <a:pPr lvl="1"/>
            <a:r>
              <a:rPr lang="en-US" dirty="0" smtClean="0"/>
              <a:t>Tables</a:t>
            </a:r>
          </a:p>
          <a:p>
            <a:pPr lvl="1"/>
            <a:r>
              <a:rPr lang="en-US" dirty="0" smtClean="0"/>
              <a:t>Ranges</a:t>
            </a:r>
          </a:p>
          <a:p>
            <a:r>
              <a:rPr lang="en-US" dirty="0" smtClean="0"/>
              <a:t>URL elements</a:t>
            </a:r>
          </a:p>
          <a:p>
            <a:pPr lvl="1"/>
            <a:r>
              <a:rPr lang="en-US" sz="2400" dirty="0" smtClean="0"/>
              <a:t>http</a:t>
            </a:r>
            <a:r>
              <a:rPr lang="en-US" sz="2400" dirty="0"/>
              <a:t>://&lt;ServerName&gt;/_vti_bin/ExcelRest.aspx/&lt;DocumentLibrary&gt;/&lt;FileName&gt;/&lt;ResourceLocation</a:t>
            </a:r>
            <a:r>
              <a:rPr lang="en-US" sz="2400" dirty="0" smtClean="0"/>
              <a:t>&gt;</a:t>
            </a:r>
          </a:p>
          <a:p>
            <a:pPr lvl="1"/>
            <a:r>
              <a:rPr lang="en-US" sz="2400" dirty="0" smtClean="0"/>
              <a:t>…/</a:t>
            </a:r>
            <a:r>
              <a:rPr lang="en-US" sz="2400" dirty="0"/>
              <a:t>model/Charts('</a:t>
            </a:r>
            <a:r>
              <a:rPr lang="en-US" sz="2400" dirty="0" err="1"/>
              <a:t>SampleChart</a:t>
            </a:r>
            <a:r>
              <a:rPr lang="en-US" sz="2400" dirty="0"/>
              <a:t>')</a:t>
            </a:r>
          </a:p>
        </p:txBody>
      </p:sp>
      <p:sp>
        <p:nvSpPr>
          <p:cNvPr id="4" name="Isosceles Triangle 3"/>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74400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Dashboards  Demo</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9031971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Dashboards summary	</a:t>
            </a:r>
            <a:endParaRPr lang="en-AU" dirty="0"/>
          </a:p>
        </p:txBody>
      </p:sp>
      <p:sp>
        <p:nvSpPr>
          <p:cNvPr id="6" name="Content Placeholder 5"/>
          <p:cNvSpPr>
            <a:spLocks noGrp="1"/>
          </p:cNvSpPr>
          <p:nvPr>
            <p:ph idx="1"/>
          </p:nvPr>
        </p:nvSpPr>
        <p:spPr/>
        <p:txBody>
          <a:bodyPr/>
          <a:lstStyle/>
          <a:p>
            <a:r>
              <a:rPr lang="en-AU" dirty="0" smtClean="0"/>
              <a:t>Multiple visualisations to display dashboards</a:t>
            </a:r>
            <a:br>
              <a:rPr lang="en-AU" dirty="0" smtClean="0"/>
            </a:br>
            <a:endParaRPr lang="en-AU" dirty="0" smtClean="0"/>
          </a:p>
          <a:p>
            <a:r>
              <a:rPr lang="en-AU" dirty="0" smtClean="0"/>
              <a:t>Excel service content can be accessed remotely</a:t>
            </a:r>
          </a:p>
          <a:p>
            <a:endParaRPr lang="en-AU" dirty="0"/>
          </a:p>
          <a:p>
            <a:r>
              <a:rPr lang="en-AU" dirty="0" smtClean="0"/>
              <a:t>Silverlight and JavaScript can be used to integrate data from on premise or other locations such as azure</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092768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Key Takeaways</a:t>
            </a:r>
            <a:endParaRPr lang="en-AU" dirty="0"/>
          </a:p>
        </p:txBody>
      </p:sp>
      <p:sp>
        <p:nvSpPr>
          <p:cNvPr id="6" name="Content Placeholder 5"/>
          <p:cNvSpPr>
            <a:spLocks noGrp="1"/>
          </p:cNvSpPr>
          <p:nvPr>
            <p:ph idx="1"/>
          </p:nvPr>
        </p:nvSpPr>
        <p:spPr/>
        <p:txBody>
          <a:bodyPr>
            <a:normAutofit/>
          </a:bodyPr>
          <a:lstStyle/>
          <a:p>
            <a:r>
              <a:rPr lang="en-US" sz="2400" dirty="0" smtClean="0"/>
              <a:t>Office 365 has many extensibility points that developers can leverage to build solutions</a:t>
            </a:r>
            <a:endParaRPr lang="en-US" sz="2400" dirty="0"/>
          </a:p>
          <a:p>
            <a:endParaRPr lang="en-US" dirty="0" smtClean="0"/>
          </a:p>
          <a:p>
            <a:r>
              <a:rPr lang="en-US" sz="2400" dirty="0"/>
              <a:t>Start with simple </a:t>
            </a:r>
            <a:r>
              <a:rPr lang="en-US" sz="2400" dirty="0" err="1"/>
              <a:t>customisations</a:t>
            </a:r>
            <a:r>
              <a:rPr lang="en-US" sz="2400" dirty="0"/>
              <a:t> </a:t>
            </a:r>
            <a:r>
              <a:rPr lang="en-US" sz="2400" dirty="0" smtClean="0"/>
              <a:t>until </a:t>
            </a:r>
            <a:r>
              <a:rPr lang="en-US" sz="2400" dirty="0"/>
              <a:t>the platform evolves</a:t>
            </a:r>
          </a:p>
          <a:p>
            <a:pPr marL="342900" lvl="1" indent="-342900">
              <a:buFont typeface="Segoe UI" pitchFamily="34" charset="0"/>
              <a:buChar char="►"/>
            </a:pPr>
            <a:endParaRPr lang="en-US" dirty="0" smtClean="0"/>
          </a:p>
          <a:p>
            <a:pPr marL="342900" lvl="1" indent="-342900">
              <a:buFont typeface="Segoe UI" pitchFamily="34" charset="0"/>
              <a:buChar char="►"/>
            </a:pPr>
            <a:r>
              <a:rPr lang="en-US" dirty="0" smtClean="0"/>
              <a:t>Many solutions will leverage multiple parts of Office 365</a:t>
            </a:r>
            <a:endParaRPr lang="en-US" dirty="0"/>
          </a:p>
          <a:p>
            <a:endParaRPr lang="en-AU" dirty="0" smtClean="0"/>
          </a:p>
          <a:p>
            <a:r>
              <a:rPr lang="en-AU" sz="2400" dirty="0"/>
              <a:t>A large number of solutions will involved hybrid elements.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31638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Key Takeaways</a:t>
            </a:r>
            <a:endParaRPr lang="en-AU" dirty="0"/>
          </a:p>
        </p:txBody>
      </p:sp>
      <p:sp>
        <p:nvSpPr>
          <p:cNvPr id="6" name="Content Placeholder 5"/>
          <p:cNvSpPr>
            <a:spLocks noGrp="1"/>
          </p:cNvSpPr>
          <p:nvPr>
            <p:ph idx="1"/>
          </p:nvPr>
        </p:nvSpPr>
        <p:spPr/>
        <p:txBody>
          <a:bodyPr>
            <a:normAutofit/>
          </a:bodyPr>
          <a:lstStyle/>
          <a:p>
            <a:pPr>
              <a:spcBef>
                <a:spcPts val="0"/>
              </a:spcBef>
            </a:pPr>
            <a:r>
              <a:rPr lang="en-US" sz="2400" dirty="0" smtClean="0"/>
              <a:t>Office 365 has many extensibility points that developers can leverage to build solutions</a:t>
            </a:r>
            <a:endParaRPr lang="en-US" sz="2400" dirty="0"/>
          </a:p>
          <a:p>
            <a:pPr>
              <a:spcBef>
                <a:spcPts val="0"/>
              </a:spcBef>
            </a:pPr>
            <a:endParaRPr lang="en-US" dirty="0" smtClean="0"/>
          </a:p>
          <a:p>
            <a:pPr>
              <a:spcBef>
                <a:spcPts val="0"/>
              </a:spcBef>
            </a:pPr>
            <a:r>
              <a:rPr lang="en-US" sz="2400" dirty="0"/>
              <a:t>Start with simple </a:t>
            </a:r>
            <a:r>
              <a:rPr lang="en-US" sz="2400" dirty="0" err="1"/>
              <a:t>customisations</a:t>
            </a:r>
            <a:r>
              <a:rPr lang="en-US" sz="2400" dirty="0"/>
              <a:t> </a:t>
            </a:r>
            <a:r>
              <a:rPr lang="en-US" sz="2400" dirty="0" smtClean="0"/>
              <a:t>until </a:t>
            </a:r>
            <a:r>
              <a:rPr lang="en-US" sz="2400" dirty="0"/>
              <a:t>the platform evolves</a:t>
            </a:r>
          </a:p>
          <a:p>
            <a:pPr marL="342900" lvl="1" indent="-342900">
              <a:spcBef>
                <a:spcPts val="0"/>
              </a:spcBef>
              <a:buFont typeface="Segoe UI" pitchFamily="34" charset="0"/>
              <a:buChar char="►"/>
            </a:pPr>
            <a:endParaRPr lang="en-US" dirty="0" smtClean="0"/>
          </a:p>
          <a:p>
            <a:pPr marL="342900" lvl="1" indent="-342900">
              <a:spcBef>
                <a:spcPts val="0"/>
              </a:spcBef>
              <a:buFont typeface="Segoe UI" pitchFamily="34" charset="0"/>
              <a:buChar char="►"/>
            </a:pPr>
            <a:r>
              <a:rPr lang="en-US" dirty="0" smtClean="0"/>
              <a:t>Many solutions will leverage multiple parts of Office 365</a:t>
            </a:r>
            <a:endParaRPr lang="en-US" dirty="0"/>
          </a:p>
          <a:p>
            <a:pPr>
              <a:spcBef>
                <a:spcPts val="0"/>
              </a:spcBef>
            </a:pPr>
            <a:endParaRPr lang="en-AU" dirty="0" smtClean="0"/>
          </a:p>
          <a:p>
            <a:pPr>
              <a:spcBef>
                <a:spcPts val="0"/>
              </a:spcBef>
            </a:pPr>
            <a:r>
              <a:rPr lang="en-AU" sz="2400" dirty="0"/>
              <a:t>A large number of solutions will involved hybrid elements.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0036455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More Information</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Office 365 </a:t>
            </a:r>
            <a:r>
              <a:rPr lang="en-AU" dirty="0"/>
              <a:t>Developer Toolkit </a:t>
            </a:r>
            <a:br>
              <a:rPr lang="en-AU" dirty="0"/>
            </a:br>
            <a:r>
              <a:rPr lang="en-AU" sz="2400" dirty="0">
                <a:hlinkClick r:id="rId2"/>
              </a:rPr>
              <a:t>http://</a:t>
            </a:r>
            <a:r>
              <a:rPr lang="en-AU" sz="2400" dirty="0" smtClean="0">
                <a:hlinkClick r:id="rId2"/>
              </a:rPr>
              <a:t>www.microsoft.com/downloads/details.aspx?FamilyID=E731BF34-FF5C-444E-9AD8-962D804B4D6A&amp;amp;amp;displaylang=e&amp;displaylang=en</a:t>
            </a:r>
            <a:r>
              <a:rPr lang="en-AU" sz="2400" dirty="0" smtClean="0"/>
              <a:t> </a:t>
            </a:r>
            <a:br>
              <a:rPr lang="en-AU" sz="2400" dirty="0" smtClean="0"/>
            </a:br>
            <a:endParaRPr lang="en-AU" dirty="0" smtClean="0"/>
          </a:p>
          <a:p>
            <a:r>
              <a:rPr lang="en-AU" dirty="0" smtClean="0"/>
              <a:t>Visual Studio Power Tools</a:t>
            </a:r>
          </a:p>
          <a:p>
            <a:pPr marL="457200" lvl="1" indent="0">
              <a:buNone/>
            </a:pPr>
            <a:r>
              <a:rPr lang="en-AU" dirty="0">
                <a:hlinkClick r:id="rId3"/>
              </a:rPr>
              <a:t>http://</a:t>
            </a:r>
            <a:r>
              <a:rPr lang="en-AU" dirty="0" smtClean="0">
                <a:hlinkClick r:id="rId3"/>
              </a:rPr>
              <a:t>visualstudiogallery.msdn.microsoft.com/8e602a8c-6714-4549-9e95-f3700344b0d9</a:t>
            </a:r>
            <a:endParaRPr lang="en-AU" dirty="0" smtClean="0"/>
          </a:p>
          <a:p>
            <a:pPr marL="457200" lvl="1" indent="0">
              <a:buNone/>
            </a:pPr>
            <a:endParaRPr lang="en-AU" dirty="0" smtClean="0"/>
          </a:p>
          <a:p>
            <a:r>
              <a:rPr lang="en-AU" dirty="0" smtClean="0"/>
              <a:t>Office </a:t>
            </a:r>
            <a:r>
              <a:rPr lang="en-AU" dirty="0"/>
              <a:t>365 sign up</a:t>
            </a:r>
            <a:br>
              <a:rPr lang="en-AU" dirty="0"/>
            </a:br>
            <a:r>
              <a:rPr lang="en-AU" sz="2400" dirty="0">
                <a:hlinkClick r:id="rId4"/>
              </a:rPr>
              <a:t>http://www.telstrabusiness.com/business/portal/online/site/productsservices2/microsoftoffice365.532006</a:t>
            </a:r>
            <a:r>
              <a:rPr lang="en-AU" sz="2400" dirty="0"/>
              <a:t> </a:t>
            </a:r>
          </a:p>
          <a:p>
            <a:endParaRPr lang="en-AU" dirty="0"/>
          </a:p>
          <a:p>
            <a:endParaRPr lang="en-AU"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Oval 4"/>
          <p:cNvSpPr/>
          <p:nvPr/>
        </p:nvSpPr>
        <p:spPr>
          <a:xfrm>
            <a:off x="8460432" y="645333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5086961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7236810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Branding/ Templates</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1224063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Branding Options</a:t>
            </a:r>
            <a:endParaRPr lang="en-AU" dirty="0"/>
          </a:p>
        </p:txBody>
      </p:sp>
      <p:sp>
        <p:nvSpPr>
          <p:cNvPr id="3" name="Content Placeholder 2"/>
          <p:cNvSpPr>
            <a:spLocks noGrp="1"/>
          </p:cNvSpPr>
          <p:nvPr>
            <p:ph idx="1"/>
          </p:nvPr>
        </p:nvSpPr>
        <p:spPr/>
        <p:txBody>
          <a:bodyPr>
            <a:normAutofit/>
          </a:bodyPr>
          <a:lstStyle/>
          <a:p>
            <a:pPr>
              <a:spcBef>
                <a:spcPts val="0"/>
              </a:spcBef>
            </a:pPr>
            <a:r>
              <a:rPr lang="en-US" dirty="0" smtClean="0"/>
              <a:t>Site Logo/Theme</a:t>
            </a:r>
          </a:p>
          <a:p>
            <a:pPr>
              <a:spcBef>
                <a:spcPts val="0"/>
              </a:spcBef>
            </a:pPr>
            <a:endParaRPr lang="en-US" dirty="0"/>
          </a:p>
          <a:p>
            <a:pPr>
              <a:spcBef>
                <a:spcPts val="0"/>
              </a:spcBef>
            </a:pPr>
            <a:r>
              <a:rPr lang="en-US" dirty="0" smtClean="0"/>
              <a:t>Custom CSS</a:t>
            </a:r>
          </a:p>
          <a:p>
            <a:pPr>
              <a:spcBef>
                <a:spcPts val="0"/>
              </a:spcBef>
            </a:pPr>
            <a:endParaRPr lang="en-US" dirty="0"/>
          </a:p>
          <a:p>
            <a:pPr>
              <a:spcBef>
                <a:spcPts val="0"/>
              </a:spcBef>
            </a:pPr>
            <a:r>
              <a:rPr lang="en-US" dirty="0" smtClean="0"/>
              <a:t>Custom </a:t>
            </a:r>
            <a:r>
              <a:rPr lang="en-US" dirty="0" err="1" smtClean="0"/>
              <a:t>MasterPage</a:t>
            </a:r>
            <a:r>
              <a:rPr lang="en-US" dirty="0"/>
              <a:t/>
            </a:r>
            <a:br>
              <a:rPr lang="en-US" dirty="0"/>
            </a:br>
            <a:endParaRPr lang="en-US" dirty="0"/>
          </a:p>
          <a:p>
            <a:pPr>
              <a:spcBef>
                <a:spcPts val="0"/>
              </a:spcBef>
            </a:pPr>
            <a:r>
              <a:rPr lang="en-US" dirty="0" smtClean="0"/>
              <a:t>Custom Page Layouts and </a:t>
            </a:r>
            <a:r>
              <a:rPr lang="en-US" dirty="0" err="1" smtClean="0"/>
              <a:t>webparts</a:t>
            </a:r>
            <a:endParaRPr lang="en-US" dirty="0" smtClean="0"/>
          </a:p>
          <a:p>
            <a:pPr>
              <a:spcBef>
                <a:spcPts val="0"/>
              </a:spcBef>
            </a:pPr>
            <a:endParaRPr lang="en-US" dirty="0"/>
          </a:p>
          <a:p>
            <a:pPr>
              <a:spcBef>
                <a:spcPts val="0"/>
              </a:spcBef>
            </a:pPr>
            <a:r>
              <a:rPr lang="en-US" dirty="0" smtClean="0"/>
              <a:t>Silverlight and </a:t>
            </a:r>
            <a:r>
              <a:rPr lang="en-US" dirty="0" err="1" smtClean="0"/>
              <a:t>Javascript</a:t>
            </a:r>
            <a:endParaRPr lang="en-US" dirty="0"/>
          </a:p>
          <a:p>
            <a:pPr marL="0" indent="0">
              <a:spcBef>
                <a:spcPts val="0"/>
              </a:spcBef>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036696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Branding Limitation</a:t>
            </a:r>
            <a:endParaRPr lang="en-AU" dirty="0"/>
          </a:p>
        </p:txBody>
      </p:sp>
      <p:sp>
        <p:nvSpPr>
          <p:cNvPr id="3" name="Content Placeholder 2"/>
          <p:cNvSpPr>
            <a:spLocks noGrp="1"/>
          </p:cNvSpPr>
          <p:nvPr>
            <p:ph idx="1"/>
          </p:nvPr>
        </p:nvSpPr>
        <p:spPr/>
        <p:txBody>
          <a:bodyPr/>
          <a:lstStyle/>
          <a:p>
            <a:pPr>
              <a:spcBef>
                <a:spcPts val="0"/>
              </a:spcBef>
            </a:pPr>
            <a:r>
              <a:rPr lang="en-US" dirty="0"/>
              <a:t>Sandboxed </a:t>
            </a:r>
            <a:r>
              <a:rPr lang="en-US" dirty="0" smtClean="0"/>
              <a:t>Solutions</a:t>
            </a:r>
            <a:br>
              <a:rPr lang="en-US" dirty="0" smtClean="0"/>
            </a:br>
            <a:endParaRPr lang="en-US" dirty="0"/>
          </a:p>
          <a:p>
            <a:pPr>
              <a:spcBef>
                <a:spcPts val="0"/>
              </a:spcBef>
            </a:pPr>
            <a:r>
              <a:rPr lang="en-US" dirty="0"/>
              <a:t>No access to Layouts or other file system </a:t>
            </a:r>
            <a:r>
              <a:rPr lang="en-US" dirty="0" smtClean="0"/>
              <a:t>folders</a:t>
            </a:r>
            <a:br>
              <a:rPr lang="en-US" dirty="0" smtClean="0"/>
            </a:br>
            <a:endParaRPr lang="en-US" dirty="0"/>
          </a:p>
          <a:p>
            <a:pPr>
              <a:spcBef>
                <a:spcPts val="0"/>
              </a:spcBef>
            </a:pPr>
            <a:r>
              <a:rPr lang="en-US" dirty="0"/>
              <a:t>Style assets deployed to Site Collection or Site </a:t>
            </a:r>
            <a:r>
              <a:rPr lang="en-US" dirty="0" smtClean="0"/>
              <a:t>Libraries</a:t>
            </a:r>
            <a:br>
              <a:rPr lang="en-US" dirty="0" smtClean="0"/>
            </a:br>
            <a:endParaRPr lang="en-US" dirty="0"/>
          </a:p>
          <a:p>
            <a:pPr>
              <a:spcBef>
                <a:spcPts val="0"/>
              </a:spcBef>
            </a:pPr>
            <a:r>
              <a:rPr lang="en-US" dirty="0"/>
              <a:t>Custom Master Pages cannot have code-behind</a:t>
            </a:r>
          </a:p>
          <a:p>
            <a:pPr marL="0" indent="0">
              <a:spcBef>
                <a:spcPts val="0"/>
              </a:spcBef>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358934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Branding Deployment</a:t>
            </a:r>
            <a:endParaRPr lang="en-AU" dirty="0"/>
          </a:p>
        </p:txBody>
      </p:sp>
      <p:sp>
        <p:nvSpPr>
          <p:cNvPr id="3" name="Content Placeholder 2"/>
          <p:cNvSpPr>
            <a:spLocks noGrp="1"/>
          </p:cNvSpPr>
          <p:nvPr>
            <p:ph idx="1"/>
          </p:nvPr>
        </p:nvSpPr>
        <p:spPr/>
        <p:txBody>
          <a:bodyPr/>
          <a:lstStyle/>
          <a:p>
            <a:r>
              <a:rPr lang="en-AU" dirty="0" smtClean="0"/>
              <a:t>Manually edit in SPD</a:t>
            </a:r>
            <a:br>
              <a:rPr lang="en-AU" dirty="0" smtClean="0"/>
            </a:br>
            <a:endParaRPr lang="en-AU" dirty="0" smtClean="0"/>
          </a:p>
          <a:p>
            <a:r>
              <a:rPr lang="en-AU" dirty="0" smtClean="0"/>
              <a:t>Package in sandboxed features for multiple site collections or sites</a:t>
            </a:r>
            <a:br>
              <a:rPr lang="en-AU" dirty="0" smtClean="0"/>
            </a:br>
            <a:endParaRPr lang="en-AU" dirty="0" smtClean="0"/>
          </a:p>
          <a:p>
            <a:r>
              <a:rPr lang="en-AU" dirty="0" smtClean="0"/>
              <a:t>Consider web templates for complex sub sites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71308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Templates DEMO</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Isosceles Triangle 6"/>
          <p:cNvSpPr/>
          <p:nvPr/>
        </p:nvSpPr>
        <p:spPr>
          <a:xfrm>
            <a:off x="8460432" y="6381328"/>
            <a:ext cx="288032" cy="2880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63287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7575</TotalTime>
  <Words>1389</Words>
  <Application>Microsoft Office PowerPoint</Application>
  <PresentationFormat>On-screen Show (4:3)</PresentationFormat>
  <Paragraphs>314</Paragraphs>
  <Slides>43</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Office Theme</vt:lpstr>
      <vt:lpstr>Visio</vt:lpstr>
      <vt:lpstr>PowerPoint Presentation</vt:lpstr>
      <vt:lpstr>Exploring the Office Developer Story in Microsoft Office 365 </vt:lpstr>
      <vt:lpstr>Agenda</vt:lpstr>
      <vt:lpstr>Key Takeaways</vt:lpstr>
      <vt:lpstr>Branding/ Templates</vt:lpstr>
      <vt:lpstr>Branding Options</vt:lpstr>
      <vt:lpstr>Branding Limitation</vt:lpstr>
      <vt:lpstr>Branding Deployment</vt:lpstr>
      <vt:lpstr>Templates DEMO</vt:lpstr>
      <vt:lpstr>Branding Summary</vt:lpstr>
      <vt:lpstr>Business Process Automation</vt:lpstr>
      <vt:lpstr>Starting a Business Process</vt:lpstr>
      <vt:lpstr>Workflow in SharePoint Online</vt:lpstr>
      <vt:lpstr>New to Workflow in SP2010</vt:lpstr>
      <vt:lpstr>Prototyping in Visio 2010</vt:lpstr>
      <vt:lpstr>Export to SharePoint Designer 2010</vt:lpstr>
      <vt:lpstr>FORMS/Workflow Demo</vt:lpstr>
      <vt:lpstr>Business process summary</vt:lpstr>
      <vt:lpstr>Exchange Integration</vt:lpstr>
      <vt:lpstr>EWS MA 1.1 Overview</vt:lpstr>
      <vt:lpstr>Autodiscover</vt:lpstr>
      <vt:lpstr>Autodiscover – Exchange Online </vt:lpstr>
      <vt:lpstr>Impersonation</vt:lpstr>
      <vt:lpstr>Office Client Integration</vt:lpstr>
      <vt:lpstr>Equivalent Objects</vt:lpstr>
      <vt:lpstr>Architecture/Execution</vt:lpstr>
      <vt:lpstr>Authentication</vt:lpstr>
      <vt:lpstr>Office/Exchange Demo</vt:lpstr>
      <vt:lpstr>Exchange/ Office Client Summary</vt:lpstr>
      <vt:lpstr>Dashboards/Data VisualIsation</vt:lpstr>
      <vt:lpstr>Excel Data Islands</vt:lpstr>
      <vt:lpstr>What is Excel Services?</vt:lpstr>
      <vt:lpstr>Chart Web Part</vt:lpstr>
      <vt:lpstr>Exposing Excel Content</vt:lpstr>
      <vt:lpstr>Excel Web Services</vt:lpstr>
      <vt:lpstr>Excel Services REST API</vt:lpstr>
      <vt:lpstr>Dashboards  Demo</vt:lpstr>
      <vt:lpstr>Dashboards summary </vt:lpstr>
      <vt:lpstr>Key Takeaways</vt:lpstr>
      <vt:lpstr>More Information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301</cp:revision>
  <dcterms:created xsi:type="dcterms:W3CDTF">2011-04-01T05:55:34Z</dcterms:created>
  <dcterms:modified xsi:type="dcterms:W3CDTF">2011-09-01T04:42:40Z</dcterms:modified>
</cp:coreProperties>
</file>