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5" r:id="rId2"/>
    <p:sldMasterId id="2147483682" r:id="rId3"/>
  </p:sldMasterIdLst>
  <p:notesMasterIdLst>
    <p:notesMasterId r:id="rId24"/>
  </p:notesMasterIdLst>
  <p:sldIdLst>
    <p:sldId id="279" r:id="rId4"/>
    <p:sldId id="280" r:id="rId5"/>
    <p:sldId id="286" r:id="rId6"/>
    <p:sldId id="303" r:id="rId7"/>
    <p:sldId id="287" r:id="rId8"/>
    <p:sldId id="301" r:id="rId9"/>
    <p:sldId id="289" r:id="rId10"/>
    <p:sldId id="292" r:id="rId11"/>
    <p:sldId id="293" r:id="rId12"/>
    <p:sldId id="294" r:id="rId13"/>
    <p:sldId id="295" r:id="rId14"/>
    <p:sldId id="296" r:id="rId15"/>
    <p:sldId id="297" r:id="rId16"/>
    <p:sldId id="298" r:id="rId17"/>
    <p:sldId id="299" r:id="rId18"/>
    <p:sldId id="302" r:id="rId19"/>
    <p:sldId id="300" r:id="rId20"/>
    <p:sldId id="304" r:id="rId21"/>
    <p:sldId id="305" r:id="rId22"/>
    <p:sldId id="306"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3888"/>
    <a:srgbClr val="6600CC"/>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66" d="100"/>
          <a:sy n="66" d="100"/>
        </p:scale>
        <p:origin x="-594" y="-366"/>
      </p:cViewPr>
      <p:guideLst>
        <p:guide orient="horz" pos="2160"/>
        <p:guide pos="2880"/>
      </p:guideLst>
    </p:cSldViewPr>
  </p:slideViewPr>
  <p:notesTextViewPr>
    <p:cViewPr>
      <p:scale>
        <a:sx n="66" d="100"/>
        <a:sy n="66" d="100"/>
      </p:scale>
      <p:origin x="0" y="0"/>
    </p:cViewPr>
  </p:notesTextViewPr>
  <p:sorterViewPr>
    <p:cViewPr>
      <p:scale>
        <a:sx n="100" d="100"/>
        <a:sy n="100" d="100"/>
      </p:scale>
      <p:origin x="0" y="10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3211789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870004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346265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39548762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860675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19</a:t>
            </a:fld>
            <a:endParaRPr 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2:12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20</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1852342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7152" lvl="1" indent="0">
              <a:buNone/>
            </a:pPr>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39983865-EE72-44D0-BDE8-63421D26F762}" type="datetime1">
              <a:rPr lang="en-US" smtClean="0"/>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3426436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7152" lvl="1" indent="0">
              <a:buNone/>
            </a:pPr>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39983865-EE72-44D0-BDE8-63421D26F762}" type="datetime1">
              <a:rPr lang="en-US" smtClean="0"/>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3426436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39983865-EE72-44D0-BDE8-63421D26F762}" type="datetime1">
              <a:rPr lang="en-US" smtClean="0"/>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3426436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12338142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383941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346265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39548762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Demo Layout">
    <p:spTree>
      <p:nvGrpSpPr>
        <p:cNvPr id="1" name=""/>
        <p:cNvGrpSpPr/>
        <p:nvPr/>
      </p:nvGrpSpPr>
      <p:grpSpPr>
        <a:xfrm>
          <a:off x="0" y="0"/>
          <a:ext cx="0" cy="0"/>
          <a:chOff x="0" y="0"/>
          <a:chExt cx="0" cy="0"/>
        </a:xfrm>
      </p:grpSpPr>
      <p:sp>
        <p:nvSpPr>
          <p:cNvPr id="7" name="Title 1"/>
          <p:cNvSpPr>
            <a:spLocks noGrp="1"/>
          </p:cNvSpPr>
          <p:nvPr>
            <p:ph type="ctrTitle"/>
          </p:nvPr>
        </p:nvSpPr>
        <p:spPr>
          <a:xfrm>
            <a:off x="704091" y="2590800"/>
            <a:ext cx="8058909" cy="1295400"/>
          </a:xfrm>
        </p:spPr>
        <p:txBody>
          <a:bodyPr anchor="ctr">
            <a:noAutofit/>
          </a:bodyPr>
          <a:lstStyle>
            <a:lvl1pPr algn="l">
              <a:lnSpc>
                <a:spcPct val="90000"/>
              </a:lnSpc>
              <a:defRPr sz="7200" b="0" spc="-267" baseline="0">
                <a:effectLst/>
              </a:defRPr>
            </a:lvl1pPr>
          </a:lstStyle>
          <a:p>
            <a:r>
              <a:rPr lang="en-US" smtClean="0"/>
              <a:t>Click to edit Master title style</a:t>
            </a:r>
            <a:endParaRPr lang="en-US" dirty="0"/>
          </a:p>
        </p:txBody>
      </p:sp>
      <p:sp>
        <p:nvSpPr>
          <p:cNvPr id="8" name="Subtitle 2"/>
          <p:cNvSpPr>
            <a:spLocks noGrp="1"/>
          </p:cNvSpPr>
          <p:nvPr>
            <p:ph type="subTitle" idx="1" hasCustomPrompt="1"/>
          </p:nvPr>
        </p:nvSpPr>
        <p:spPr>
          <a:xfrm>
            <a:off x="704088" y="4648200"/>
            <a:ext cx="5020764" cy="920456"/>
          </a:xfrm>
        </p:spPr>
        <p:txBody>
          <a:bodyPr anchor="ctr">
            <a:noAutofit/>
          </a:bodyPr>
          <a:lstStyle>
            <a:lvl1pPr marL="0" indent="0" algn="l">
              <a:lnSpc>
                <a:spcPct val="90000"/>
              </a:lnSpc>
              <a:spcBef>
                <a:spcPts val="0"/>
              </a:spcBef>
              <a:buNone/>
              <a:defRPr sz="4300" spc="-67" baseline="0">
                <a:gradFill>
                  <a:gsLst>
                    <a:gs pos="0">
                      <a:schemeClr val="tx1"/>
                    </a:gs>
                    <a:gs pos="86000">
                      <a:schemeClr val="tx1"/>
                    </a:gs>
                  </a:gsLst>
                  <a:lin ang="5400000" scaled="0"/>
                </a:gradFill>
                <a:effectLst/>
              </a:defRPr>
            </a:lvl1pPr>
            <a:lvl2pPr marL="609469" indent="0" algn="ctr">
              <a:buNone/>
              <a:defRPr>
                <a:solidFill>
                  <a:schemeClr val="tx1">
                    <a:tint val="75000"/>
                  </a:schemeClr>
                </a:solidFill>
              </a:defRPr>
            </a:lvl2pPr>
            <a:lvl3pPr marL="1218937" indent="0" algn="ctr">
              <a:buNone/>
              <a:defRPr>
                <a:solidFill>
                  <a:schemeClr val="tx1">
                    <a:tint val="75000"/>
                  </a:schemeClr>
                </a:solidFill>
              </a:defRPr>
            </a:lvl3pPr>
            <a:lvl4pPr marL="1828407" indent="0" algn="ctr">
              <a:buNone/>
              <a:defRPr>
                <a:solidFill>
                  <a:schemeClr val="tx1">
                    <a:tint val="75000"/>
                  </a:schemeClr>
                </a:solidFill>
              </a:defRPr>
            </a:lvl4pPr>
            <a:lvl5pPr marL="2437876" indent="0" algn="ctr">
              <a:buNone/>
              <a:defRPr>
                <a:solidFill>
                  <a:schemeClr val="tx1">
                    <a:tint val="75000"/>
                  </a:schemeClr>
                </a:solidFill>
              </a:defRPr>
            </a:lvl5pPr>
            <a:lvl6pPr marL="3047345" indent="0" algn="ctr">
              <a:buNone/>
              <a:defRPr>
                <a:solidFill>
                  <a:schemeClr val="tx1">
                    <a:tint val="75000"/>
                  </a:schemeClr>
                </a:solidFill>
              </a:defRPr>
            </a:lvl6pPr>
            <a:lvl7pPr marL="3656813" indent="0" algn="ctr">
              <a:buNone/>
              <a:defRPr>
                <a:solidFill>
                  <a:schemeClr val="tx1">
                    <a:tint val="75000"/>
                  </a:schemeClr>
                </a:solidFill>
              </a:defRPr>
            </a:lvl7pPr>
            <a:lvl8pPr marL="4266283" indent="0" algn="ctr">
              <a:buNone/>
              <a:defRPr>
                <a:solidFill>
                  <a:schemeClr val="tx1">
                    <a:tint val="75000"/>
                  </a:schemeClr>
                </a:solidFill>
              </a:defRPr>
            </a:lvl8pPr>
            <a:lvl9pPr marL="4875752" indent="0" algn="ctr">
              <a:buNone/>
              <a:defRPr>
                <a:solidFill>
                  <a:schemeClr val="tx1">
                    <a:tint val="75000"/>
                  </a:schemeClr>
                </a:solidFill>
              </a:defRPr>
            </a:lvl9pPr>
          </a:lstStyle>
          <a:p>
            <a:r>
              <a:rPr lang="en-US" dirty="0" smtClean="0"/>
              <a:t>Click to edit Master title style</a:t>
            </a:r>
            <a:endParaRPr lang="en-US" dirty="0"/>
          </a:p>
        </p:txBody>
      </p:sp>
      <p:sp>
        <p:nvSpPr>
          <p:cNvPr id="9" name="Text Placeholder 6"/>
          <p:cNvSpPr>
            <a:spLocks noGrp="1"/>
          </p:cNvSpPr>
          <p:nvPr>
            <p:ph type="body" sz="quarter" idx="10" hasCustomPrompt="1"/>
          </p:nvPr>
        </p:nvSpPr>
        <p:spPr>
          <a:xfrm>
            <a:off x="1072886" y="228601"/>
            <a:ext cx="7690114" cy="1384995"/>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4700" b="1" i="1" u="none" strike="noStrike" kern="1200" cap="none" spc="-856" normalizeH="0" baseline="0" noProof="0" dirty="0" smtClean="0">
                <a:ln w="11430"/>
                <a:gradFill>
                  <a:gsLst>
                    <a:gs pos="0">
                      <a:schemeClr val="tx1"/>
                    </a:gs>
                    <a:gs pos="88000">
                      <a:schemeClr val="tx1">
                        <a:alpha val="50000"/>
                      </a:schemeClr>
                    </a:gs>
                  </a:gsLst>
                  <a:lin ang="5400000"/>
                </a:gradFill>
                <a:effectLst/>
                <a:uLnTx/>
                <a:uFillTx/>
                <a:latin typeface="Segoe UI" pitchFamily="34" charset="0"/>
                <a:ea typeface="+mn-ea"/>
                <a:cs typeface="+mn-cs"/>
              </a:defRPr>
            </a:lvl1pPr>
          </a:lstStyle>
          <a:p>
            <a:pPr marL="0" lvl="0" indent="0" algn="r" defTabSz="1218937" rtl="0" eaLnBrk="1" latinLnBrk="0" hangingPunct="1">
              <a:lnSpc>
                <a:spcPct val="90000"/>
              </a:lnSpc>
              <a:spcBef>
                <a:spcPct val="20000"/>
              </a:spcBef>
              <a:buSzPct val="85000"/>
              <a:buFont typeface="Arial" pitchFamily="34" charset="0"/>
              <a:buNone/>
            </a:pPr>
            <a:r>
              <a:rPr lang="en-US" dirty="0" smtClean="0"/>
              <a:t>click to…</a:t>
            </a:r>
          </a:p>
        </p:txBody>
      </p:sp>
    </p:spTree>
    <p:extLst>
      <p:ext uri="{BB962C8B-B14F-4D97-AF65-F5344CB8AC3E}">
        <p14:creationId xmlns:p14="http://schemas.microsoft.com/office/powerpoint/2010/main" val="4218569016"/>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iagram Layout">
    <p:spTree>
      <p:nvGrpSpPr>
        <p:cNvPr id="1" name=""/>
        <p:cNvGrpSpPr/>
        <p:nvPr/>
      </p:nvGrpSpPr>
      <p:grpSpPr>
        <a:xfrm>
          <a:off x="0" y="0"/>
          <a:ext cx="0" cy="0"/>
          <a:chOff x="0" y="0"/>
          <a:chExt cx="0" cy="0"/>
        </a:xfrm>
      </p:grpSpPr>
      <p:sp>
        <p:nvSpPr>
          <p:cNvPr id="5"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Tree>
    <p:extLst>
      <p:ext uri="{BB962C8B-B14F-4D97-AF65-F5344CB8AC3E}">
        <p14:creationId xmlns:p14="http://schemas.microsoft.com/office/powerpoint/2010/main" val="487983845"/>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image" Target="../media/image1.jpeg"/><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4" r:id="rId14"/>
    <p:sldLayoutId id="2147483663"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5.xml"/><Relationship Id="rId6" Type="http://schemas.openxmlformats.org/officeDocument/2006/relationships/image" Target="../media/image27.png"/><Relationship Id="rId11" Type="http://schemas.openxmlformats.org/officeDocument/2006/relationships/image" Target="../media/image30.png"/><Relationship Id="rId5" Type="http://schemas.openxmlformats.org/officeDocument/2006/relationships/hyperlink" Target="http://technet.microsoft.com/en-au" TargetMode="External"/><Relationship Id="rId10" Type="http://schemas.openxmlformats.org/officeDocument/2006/relationships/image" Target="../media/image2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notesSlide" Target="../notesSlides/notesSlide3.xml"/><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slideLayout" Target="../slideLayouts/slideLayout7.xml"/><Relationship Id="rId16" Type="http://schemas.openxmlformats.org/officeDocument/2006/relationships/image" Target="../media/image17.png"/><Relationship Id="rId1" Type="http://schemas.openxmlformats.org/officeDocument/2006/relationships/tags" Target="../tags/tag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8.png"/><Relationship Id="rId3" Type="http://schemas.openxmlformats.org/officeDocument/2006/relationships/notesSlide" Target="../notesSlides/notesSlide4.xml"/><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9.png"/><Relationship Id="rId2" Type="http://schemas.openxmlformats.org/officeDocument/2006/relationships/slideLayout" Target="../slideLayouts/slideLayout7.xml"/><Relationship Id="rId16" Type="http://schemas.openxmlformats.org/officeDocument/2006/relationships/image" Target="../media/image17.png"/><Relationship Id="rId1" Type="http://schemas.openxmlformats.org/officeDocument/2006/relationships/tags" Target="../tags/tag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image" Target="../media/image6.png"/><Relationship Id="rId7" Type="http://schemas.openxmlformats.org/officeDocument/2006/relationships/image" Target="../media/image16.png"/><Relationship Id="rId12"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4.png"/><Relationship Id="rId11" Type="http://schemas.openxmlformats.org/officeDocument/2006/relationships/image" Target="../media/image22.png"/><Relationship Id="rId5" Type="http://schemas.openxmlformats.org/officeDocument/2006/relationships/image" Target="../media/image10.png"/><Relationship Id="rId10" Type="http://schemas.openxmlformats.org/officeDocument/2006/relationships/image" Target="../media/image21.png"/><Relationship Id="rId4" Type="http://schemas.openxmlformats.org/officeDocument/2006/relationships/image" Target="../media/image8.png"/><Relationship Id="rId9"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Authoring Composite Applications</a:t>
            </a:r>
            <a:endParaRPr lang="en-US" dirty="0"/>
          </a:p>
        </p:txBody>
      </p:sp>
      <p:sp>
        <p:nvSpPr>
          <p:cNvPr id="10" name="Text Placeholder 9"/>
          <p:cNvSpPr>
            <a:spLocks noGrp="1"/>
          </p:cNvSpPr>
          <p:nvPr>
            <p:ph type="body" idx="1"/>
          </p:nvPr>
        </p:nvSpPr>
        <p:spPr/>
        <p:txBody>
          <a:bodyPr>
            <a:normAutofit/>
          </a:bodyPr>
          <a:lstStyle/>
          <a:p>
            <a:r>
              <a:rPr lang="en-US" sz="6000" dirty="0" smtClean="0">
                <a:solidFill>
                  <a:schemeClr val="bg1"/>
                </a:solidFill>
              </a:rPr>
              <a:t>Demo</a:t>
            </a:r>
            <a:endParaRPr lang="en-US" sz="6000" dirty="0">
              <a:solidFill>
                <a:schemeClr val="bg1"/>
              </a:solidFill>
            </a:endParaRPr>
          </a:p>
        </p:txBody>
      </p:sp>
    </p:spTree>
    <p:extLst>
      <p:ext uri="{BB962C8B-B14F-4D97-AF65-F5344CB8AC3E}">
        <p14:creationId xmlns:p14="http://schemas.microsoft.com/office/powerpoint/2010/main" val="1540928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Authoring Composite Applications</a:t>
            </a:r>
            <a:endParaRPr lang="en-US" dirty="0"/>
          </a:p>
        </p:txBody>
      </p:sp>
      <p:sp>
        <p:nvSpPr>
          <p:cNvPr id="2" name="Text Placeholder 1"/>
          <p:cNvSpPr>
            <a:spLocks noGrp="1"/>
          </p:cNvSpPr>
          <p:nvPr>
            <p:ph idx="1"/>
          </p:nvPr>
        </p:nvSpPr>
        <p:spPr/>
        <p:txBody>
          <a:bodyPr/>
          <a:lstStyle/>
          <a:p>
            <a:r>
              <a:rPr lang="en-US" dirty="0"/>
              <a:t>Simple way to represent all of the components of your application, including Azure services</a:t>
            </a:r>
          </a:p>
          <a:p>
            <a:r>
              <a:rPr lang="en-US" dirty="0"/>
              <a:t>Programming model to resolve deployed components</a:t>
            </a:r>
          </a:p>
          <a:p>
            <a:r>
              <a:rPr lang="en-US" dirty="0"/>
              <a:t>Local simulation environment</a:t>
            </a:r>
          </a:p>
          <a:p>
            <a:r>
              <a:rPr lang="en-US" dirty="0"/>
              <a:t>Familiar gestures </a:t>
            </a:r>
            <a:r>
              <a:rPr lang="en-US" dirty="0" smtClean="0"/>
              <a:t>work</a:t>
            </a:r>
            <a:endParaRPr lang="en-US" dirty="0"/>
          </a:p>
          <a:p>
            <a:r>
              <a:rPr lang="en-US" dirty="0"/>
              <a:t>Uniform representation of deployment and runtime configuration </a:t>
            </a:r>
          </a:p>
          <a:p>
            <a:pPr marL="0" indent="0">
              <a:buNone/>
            </a:pPr>
            <a:endParaRPr lang="en-US" sz="4000" dirty="0"/>
          </a:p>
        </p:txBody>
      </p:sp>
    </p:spTree>
    <p:extLst>
      <p:ext uri="{BB962C8B-B14F-4D97-AF65-F5344CB8AC3E}">
        <p14:creationId xmlns:p14="http://schemas.microsoft.com/office/powerpoint/2010/main" val="3676124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686400" y="1023259"/>
            <a:ext cx="4287296" cy="3929742"/>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t"/>
          <a:lstStyle/>
          <a:p>
            <a:pPr algn="ctr"/>
            <a:endParaRPr lang="en-US" sz="1600" dirty="0">
              <a:latin typeface="Segoe UI Light" pitchFamily="34" charset="0"/>
            </a:endParaRPr>
          </a:p>
        </p:txBody>
      </p:sp>
      <p:sp>
        <p:nvSpPr>
          <p:cNvPr id="12" name="Flowchart: Magnetic Disk 11"/>
          <p:cNvSpPr>
            <a:spLocks noChangeAspect="1"/>
          </p:cNvSpPr>
          <p:nvPr/>
        </p:nvSpPr>
        <p:spPr>
          <a:xfrm>
            <a:off x="6298834" y="5097880"/>
            <a:ext cx="1218223" cy="1074320"/>
          </a:xfrm>
          <a:prstGeom prst="flowChartMagneticDisk">
            <a:avLst/>
          </a:prstGeom>
          <a:solidFill>
            <a:schemeClr val="accent1"/>
          </a:solidFill>
          <a:ln>
            <a:solidFill>
              <a:schemeClr val="bg2">
                <a:lumMod val="20000"/>
                <a:lumOff val="8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200" dirty="0">
                <a:solidFill>
                  <a:schemeClr val="bg1"/>
                </a:solidFill>
                <a:latin typeface="Segoe UI Light" pitchFamily="34" charset="0"/>
              </a:rPr>
              <a:t>Container Metadata &amp; Runtime Store</a:t>
            </a:r>
            <a:endParaRPr lang="en-IN" sz="1200" dirty="0">
              <a:solidFill>
                <a:schemeClr val="bg1"/>
              </a:solidFill>
              <a:latin typeface="Segoe UI Light" pitchFamily="34" charset="0"/>
            </a:endParaRPr>
          </a:p>
        </p:txBody>
      </p:sp>
      <p:sp>
        <p:nvSpPr>
          <p:cNvPr id="9" name="Rounded Rectangle 8"/>
          <p:cNvSpPr/>
          <p:nvPr/>
        </p:nvSpPr>
        <p:spPr>
          <a:xfrm>
            <a:off x="4886477" y="4004766"/>
            <a:ext cx="1543453" cy="590295"/>
          </a:xfrm>
          <a:prstGeom prst="round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kern="0" dirty="0">
                <a:gradFill>
                  <a:gsLst>
                    <a:gs pos="0">
                      <a:srgbClr val="FFFFFF"/>
                    </a:gs>
                    <a:gs pos="100000">
                      <a:srgbClr val="FFFFFF"/>
                    </a:gs>
                  </a:gsLst>
                  <a:lin ang="5400000" scaled="0"/>
                </a:gradFill>
                <a:latin typeface="Segoe UI Light" pitchFamily="34" charset="0"/>
              </a:rPr>
              <a:t>Gateway</a:t>
            </a:r>
          </a:p>
        </p:txBody>
      </p:sp>
      <p:cxnSp>
        <p:nvCxnSpPr>
          <p:cNvPr id="21" name="Elbow Connector 20"/>
          <p:cNvCxnSpPr>
            <a:stCxn id="9" idx="3"/>
            <a:endCxn id="107" idx="1"/>
          </p:cNvCxnSpPr>
          <p:nvPr/>
        </p:nvCxnSpPr>
        <p:spPr>
          <a:xfrm flipV="1">
            <a:off x="6429930" y="2095501"/>
            <a:ext cx="600160" cy="2204413"/>
          </a:xfrm>
          <a:prstGeom prst="bentConnector3">
            <a:avLst>
              <a:gd name="adj1" fmla="val 50000"/>
            </a:avLst>
          </a:prstGeom>
          <a:ln w="12700">
            <a:solidFill>
              <a:schemeClr val="bg1"/>
            </a:solidFill>
            <a:tailEnd type="arrow"/>
          </a:ln>
          <a:effectLst/>
        </p:spPr>
        <p:style>
          <a:lnRef idx="2">
            <a:schemeClr val="accent5"/>
          </a:lnRef>
          <a:fillRef idx="0">
            <a:schemeClr val="accent5"/>
          </a:fillRef>
          <a:effectRef idx="1">
            <a:schemeClr val="accent5"/>
          </a:effectRef>
          <a:fontRef idx="minor">
            <a:schemeClr val="tx1"/>
          </a:fontRef>
        </p:style>
      </p:cxnSp>
      <p:cxnSp>
        <p:nvCxnSpPr>
          <p:cNvPr id="30" name="Elbow Connector 29"/>
          <p:cNvCxnSpPr>
            <a:stCxn id="74" idx="3"/>
          </p:cNvCxnSpPr>
          <p:nvPr/>
        </p:nvCxnSpPr>
        <p:spPr>
          <a:xfrm>
            <a:off x="6429930" y="3200402"/>
            <a:ext cx="485830" cy="2133599"/>
          </a:xfrm>
          <a:prstGeom prst="bentConnector2">
            <a:avLst/>
          </a:prstGeom>
          <a:ln>
            <a:solidFill>
              <a:schemeClr val="tx1"/>
            </a:solidFill>
            <a:tailEnd type="arrow"/>
          </a:ln>
          <a:effectLst/>
        </p:spPr>
        <p:style>
          <a:lnRef idx="2">
            <a:schemeClr val="accent3"/>
          </a:lnRef>
          <a:fillRef idx="0">
            <a:schemeClr val="accent3"/>
          </a:fillRef>
          <a:effectRef idx="1">
            <a:schemeClr val="accent3"/>
          </a:effectRef>
          <a:fontRef idx="minor">
            <a:schemeClr val="tx1"/>
          </a:fontRef>
        </p:style>
      </p:cxnSp>
      <p:sp>
        <p:nvSpPr>
          <p:cNvPr id="49" name="Rounded Rectangle 48"/>
          <p:cNvSpPr/>
          <p:nvPr/>
        </p:nvSpPr>
        <p:spPr>
          <a:xfrm>
            <a:off x="3624143" y="1023258"/>
            <a:ext cx="547702" cy="1905000"/>
          </a:xfrm>
          <a:prstGeom prst="roundRect">
            <a:avLst/>
          </a:prstGeom>
          <a:solidFill>
            <a:schemeClr val="accent4"/>
          </a:solidFill>
          <a:ln>
            <a:solidFill>
              <a:schemeClr val="bg2">
                <a:lumMod val="20000"/>
                <a:lumOff val="8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91436" tIns="45718" rIns="91436" bIns="45718" numCol="1" spcCol="0" rtlCol="0" fromWordArt="0" anchor="ctr" anchorCtr="1" forceAA="0" compatLnSpc="1">
            <a:prstTxWarp prst="textNoShape">
              <a:avLst/>
            </a:prstTxWarp>
            <a:noAutofit/>
          </a:bodyPr>
          <a:lstStyle/>
          <a:p>
            <a:pPr defTabSz="914099" fontAlgn="base">
              <a:spcBef>
                <a:spcPct val="0"/>
              </a:spcBef>
              <a:spcAft>
                <a:spcPct val="0"/>
              </a:spcAft>
            </a:pPr>
            <a:r>
              <a:rPr lang="en-US" sz="1600" dirty="0">
                <a:solidFill>
                  <a:schemeClr val="bg1"/>
                </a:solidFill>
                <a:latin typeface="Segoe UI Light" pitchFamily="34" charset="0"/>
              </a:rPr>
              <a:t>Comp App </a:t>
            </a:r>
          </a:p>
          <a:p>
            <a:pPr defTabSz="914099" fontAlgn="base">
              <a:spcBef>
                <a:spcPct val="0"/>
              </a:spcBef>
              <a:spcAft>
                <a:spcPct val="0"/>
              </a:spcAft>
            </a:pPr>
            <a:r>
              <a:rPr lang="en-US" sz="1600" dirty="0">
                <a:solidFill>
                  <a:schemeClr val="bg1"/>
                </a:solidFill>
                <a:latin typeface="Segoe UI Light" pitchFamily="34" charset="0"/>
              </a:rPr>
              <a:t>Service Portal</a:t>
            </a:r>
          </a:p>
        </p:txBody>
      </p:sp>
      <p:cxnSp>
        <p:nvCxnSpPr>
          <p:cNvPr id="43" name="Elbow Connector 42"/>
          <p:cNvCxnSpPr>
            <a:stCxn id="9" idx="3"/>
            <a:endCxn id="110" idx="1"/>
          </p:cNvCxnSpPr>
          <p:nvPr/>
        </p:nvCxnSpPr>
        <p:spPr>
          <a:xfrm flipV="1">
            <a:off x="6429930" y="3871161"/>
            <a:ext cx="600160" cy="428752"/>
          </a:xfrm>
          <a:prstGeom prst="bentConnector3">
            <a:avLst/>
          </a:prstGeom>
          <a:ln w="12700">
            <a:solidFill>
              <a:schemeClr val="bg1"/>
            </a:solidFill>
            <a:tailEnd type="arrow"/>
          </a:ln>
          <a:effectLst/>
        </p:spPr>
        <p:style>
          <a:lnRef idx="2">
            <a:schemeClr val="accent5"/>
          </a:lnRef>
          <a:fillRef idx="0">
            <a:schemeClr val="accent5"/>
          </a:fillRef>
          <a:effectRef idx="1">
            <a:schemeClr val="accent5"/>
          </a:effectRef>
          <a:fontRef idx="minor">
            <a:schemeClr val="tx1"/>
          </a:fontRef>
        </p:style>
      </p:cxnSp>
      <p:cxnSp>
        <p:nvCxnSpPr>
          <p:cNvPr id="16" name="Straight Connector 15"/>
          <p:cNvCxnSpPr>
            <a:stCxn id="41" idx="1"/>
          </p:cNvCxnSpPr>
          <p:nvPr/>
        </p:nvCxnSpPr>
        <p:spPr>
          <a:xfrm flipH="1" flipV="1">
            <a:off x="4457670" y="1975758"/>
            <a:ext cx="428808" cy="10558"/>
          </a:xfrm>
          <a:prstGeom prst="line">
            <a:avLst/>
          </a:prstGeom>
          <a:ln w="25400">
            <a:solidFill>
              <a:schemeClr val="tx1"/>
            </a:solidFill>
            <a:tailEnd type="oval" w="lg" len="lg"/>
          </a:ln>
          <a:effectLst/>
        </p:spPr>
        <p:style>
          <a:lnRef idx="1">
            <a:schemeClr val="accent3"/>
          </a:lnRef>
          <a:fillRef idx="0">
            <a:schemeClr val="accent3"/>
          </a:fillRef>
          <a:effectRef idx="0">
            <a:schemeClr val="accent3"/>
          </a:effectRef>
          <a:fontRef idx="minor">
            <a:schemeClr val="tx1"/>
          </a:fontRef>
        </p:style>
      </p:cxnSp>
      <p:sp>
        <p:nvSpPr>
          <p:cNvPr id="74" name="Rounded Rectangle 73"/>
          <p:cNvSpPr/>
          <p:nvPr/>
        </p:nvSpPr>
        <p:spPr>
          <a:xfrm>
            <a:off x="4886477" y="2895601"/>
            <a:ext cx="1543453" cy="609600"/>
          </a:xfrm>
          <a:prstGeom prst="round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b="1" kern="0" dirty="0">
                <a:gradFill>
                  <a:gsLst>
                    <a:gs pos="0">
                      <a:srgbClr val="FFFFFF"/>
                    </a:gs>
                    <a:gs pos="100000">
                      <a:srgbClr val="FFFFFF"/>
                    </a:gs>
                  </a:gsLst>
                  <a:lin ang="5400000" scaled="0"/>
                </a:gradFill>
                <a:latin typeface="Segoe UI Light" pitchFamily="34" charset="0"/>
              </a:rPr>
              <a:t>Address Resolution Service</a:t>
            </a:r>
          </a:p>
        </p:txBody>
      </p:sp>
      <p:cxnSp>
        <p:nvCxnSpPr>
          <p:cNvPr id="55" name="Elbow Connector 54"/>
          <p:cNvCxnSpPr>
            <a:stCxn id="41" idx="3"/>
            <a:endCxn id="12" idx="1"/>
          </p:cNvCxnSpPr>
          <p:nvPr/>
        </p:nvCxnSpPr>
        <p:spPr>
          <a:xfrm>
            <a:off x="6429930" y="1986316"/>
            <a:ext cx="478016" cy="3111564"/>
          </a:xfrm>
          <a:prstGeom prst="bentConnector2">
            <a:avLst/>
          </a:prstGeom>
          <a:ln>
            <a:solidFill>
              <a:schemeClr val="tx1"/>
            </a:solidFill>
            <a:tailEnd type="arrow"/>
          </a:ln>
          <a:effectLst/>
        </p:spPr>
        <p:style>
          <a:lnRef idx="2">
            <a:schemeClr val="accent3"/>
          </a:lnRef>
          <a:fillRef idx="0">
            <a:schemeClr val="accent3"/>
          </a:fillRef>
          <a:effectRef idx="1">
            <a:schemeClr val="accent3"/>
          </a:effectRef>
          <a:fontRef idx="minor">
            <a:schemeClr val="tx1"/>
          </a:fontRef>
        </p:style>
      </p:cxnSp>
      <p:sp>
        <p:nvSpPr>
          <p:cNvPr id="41" name="Rounded Rectangle 40"/>
          <p:cNvSpPr/>
          <p:nvPr/>
        </p:nvSpPr>
        <p:spPr>
          <a:xfrm>
            <a:off x="4886478" y="1414816"/>
            <a:ext cx="1543452" cy="1143000"/>
          </a:xfrm>
          <a:prstGeom prst="round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200" b="1" kern="0" dirty="0">
                <a:gradFill>
                  <a:gsLst>
                    <a:gs pos="0">
                      <a:srgbClr val="FFFFFF"/>
                    </a:gs>
                    <a:gs pos="100000">
                      <a:srgbClr val="FFFFFF"/>
                    </a:gs>
                  </a:gsLst>
                  <a:lin ang="5400000" scaled="0"/>
                </a:gradFill>
                <a:latin typeface="Segoe UI Light" pitchFamily="34" charset="0"/>
              </a:rPr>
              <a:t>Container Manager</a:t>
            </a:r>
          </a:p>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Infrastructure Mgmt</a:t>
            </a:r>
          </a:p>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App Lifecycle Mgmt</a:t>
            </a:r>
          </a:p>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Placement</a:t>
            </a:r>
          </a:p>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Monitoring</a:t>
            </a:r>
          </a:p>
        </p:txBody>
      </p:sp>
      <p:sp>
        <p:nvSpPr>
          <p:cNvPr id="3" name="Title 2"/>
          <p:cNvSpPr>
            <a:spLocks noGrp="1"/>
          </p:cNvSpPr>
          <p:nvPr>
            <p:ph type="title"/>
          </p:nvPr>
        </p:nvSpPr>
        <p:spPr>
          <a:xfrm>
            <a:off x="341798" y="228600"/>
            <a:ext cx="8363938" cy="609398"/>
          </a:xfrm>
        </p:spPr>
        <p:txBody>
          <a:bodyPr>
            <a:normAutofit fontScale="90000"/>
          </a:bodyPr>
          <a:lstStyle/>
          <a:p>
            <a:r>
              <a:rPr lang="en-US" dirty="0" smtClean="0"/>
              <a:t>Running Composite Applications</a:t>
            </a:r>
            <a:endParaRPr lang="en-US" dirty="0"/>
          </a:p>
        </p:txBody>
      </p:sp>
      <p:cxnSp>
        <p:nvCxnSpPr>
          <p:cNvPr id="23" name="Straight Arrow Connector 22"/>
          <p:cNvCxnSpPr>
            <a:stCxn id="9" idx="1"/>
          </p:cNvCxnSpPr>
          <p:nvPr/>
        </p:nvCxnSpPr>
        <p:spPr>
          <a:xfrm flipH="1">
            <a:off x="3447943" y="4299913"/>
            <a:ext cx="1438534" cy="0"/>
          </a:xfrm>
          <a:prstGeom prst="straightConnector1">
            <a:avLst/>
          </a:prstGeom>
          <a:ln>
            <a:tailEnd type="oval" w="lg" len="lg"/>
          </a:ln>
        </p:spPr>
        <p:style>
          <a:lnRef idx="1">
            <a:schemeClr val="dk1"/>
          </a:lnRef>
          <a:fillRef idx="0">
            <a:schemeClr val="dk1"/>
          </a:fillRef>
          <a:effectRef idx="0">
            <a:schemeClr val="dk1"/>
          </a:effectRef>
          <a:fontRef idx="minor">
            <a:schemeClr val="tx1"/>
          </a:fontRef>
        </p:style>
      </p:cxnSp>
      <p:sp>
        <p:nvSpPr>
          <p:cNvPr id="109" name="Rounded Rectangle 108"/>
          <p:cNvSpPr/>
          <p:nvPr/>
        </p:nvSpPr>
        <p:spPr bwMode="auto">
          <a:xfrm>
            <a:off x="7258608" y="1828800"/>
            <a:ext cx="1429263" cy="1143000"/>
          </a:xfrm>
          <a:prstGeom prst="roundRect">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kern="0" dirty="0">
                <a:gradFill>
                  <a:gsLst>
                    <a:gs pos="0">
                      <a:srgbClr val="FFFFFF"/>
                    </a:gs>
                    <a:gs pos="100000">
                      <a:srgbClr val="FFFFFF"/>
                    </a:gs>
                  </a:gsLst>
                  <a:lin ang="5400000" scaled="0"/>
                </a:gradFill>
                <a:latin typeface="Segoe UI Light" pitchFamily="34" charset="0"/>
              </a:rPr>
              <a:t>Stateless Module Hosts</a:t>
            </a:r>
          </a:p>
        </p:txBody>
      </p:sp>
      <p:sp>
        <p:nvSpPr>
          <p:cNvPr id="112" name="Rounded Rectangle 111"/>
          <p:cNvSpPr/>
          <p:nvPr/>
        </p:nvSpPr>
        <p:spPr bwMode="auto">
          <a:xfrm>
            <a:off x="7258749" y="3604461"/>
            <a:ext cx="1429263" cy="1143000"/>
          </a:xfrm>
          <a:prstGeom prst="roundRect">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kern="0" dirty="0" err="1">
                <a:gradFill>
                  <a:gsLst>
                    <a:gs pos="0">
                      <a:srgbClr val="FFFFFF"/>
                    </a:gs>
                    <a:gs pos="100000">
                      <a:srgbClr val="FFFFFF"/>
                    </a:gs>
                  </a:gsLst>
                  <a:lin ang="5400000" scaled="0"/>
                </a:gradFill>
                <a:latin typeface="Segoe UI Light" pitchFamily="34" charset="0"/>
              </a:rPr>
              <a:t>Stateful</a:t>
            </a:r>
            <a:r>
              <a:rPr lang="en-US" sz="1600" kern="0" dirty="0">
                <a:gradFill>
                  <a:gsLst>
                    <a:gs pos="0">
                      <a:srgbClr val="FFFFFF"/>
                    </a:gs>
                    <a:gs pos="100000">
                      <a:srgbClr val="FFFFFF"/>
                    </a:gs>
                  </a:gsLst>
                  <a:lin ang="5400000" scaled="0"/>
                </a:gradFill>
                <a:latin typeface="Segoe UI Light" pitchFamily="34" charset="0"/>
              </a:rPr>
              <a:t> Module Hosts</a:t>
            </a:r>
          </a:p>
        </p:txBody>
      </p:sp>
      <p:cxnSp>
        <p:nvCxnSpPr>
          <p:cNvPr id="131" name="Straight Arrow Connector 130"/>
          <p:cNvCxnSpPr>
            <a:stCxn id="49" idx="3"/>
          </p:cNvCxnSpPr>
          <p:nvPr/>
        </p:nvCxnSpPr>
        <p:spPr>
          <a:xfrm>
            <a:off x="4171845" y="1975758"/>
            <a:ext cx="285825" cy="0"/>
          </a:xfrm>
          <a:prstGeom prst="straightConnector1">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flipH="1">
            <a:off x="3271742" y="1956461"/>
            <a:ext cx="352401" cy="0"/>
          </a:xfrm>
          <a:prstGeom prst="straightConnector1">
            <a:avLst/>
          </a:prstGeom>
          <a:ln>
            <a:solidFill>
              <a:schemeClr val="tx1"/>
            </a:solidFill>
            <a:tailEnd type="oval" w="lg" len="lg"/>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a:off x="3481201" y="5651956"/>
            <a:ext cx="62881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0" name="TextBox 159"/>
          <p:cNvSpPr txBox="1"/>
          <p:nvPr/>
        </p:nvSpPr>
        <p:spPr>
          <a:xfrm>
            <a:off x="4167180" y="5537656"/>
            <a:ext cx="1371957" cy="430887"/>
          </a:xfrm>
          <a:prstGeom prst="rect">
            <a:avLst/>
          </a:prstGeom>
          <a:noFill/>
          <a:effectLst/>
        </p:spPr>
        <p:txBody>
          <a:bodyPr wrap="square" lIns="0" tIns="0" rIns="0" bIns="0" rtlCol="0">
            <a:spAutoFit/>
          </a:bodyPr>
          <a:lstStyle/>
          <a:p>
            <a:r>
              <a:rPr lang="en-US" sz="1400" dirty="0" smtClean="0">
                <a:solidFill>
                  <a:schemeClr val="bg1"/>
                </a:solidFill>
                <a:latin typeface="Segoe UI Light" pitchFamily="34" charset="0"/>
              </a:rPr>
              <a:t>Application Data Paths</a:t>
            </a:r>
          </a:p>
        </p:txBody>
      </p:sp>
      <p:cxnSp>
        <p:nvCxnSpPr>
          <p:cNvPr id="163" name="Straight Arrow Connector 162"/>
          <p:cNvCxnSpPr>
            <a:stCxn id="9" idx="0"/>
            <a:endCxn id="74" idx="2"/>
          </p:cNvCxnSpPr>
          <p:nvPr/>
        </p:nvCxnSpPr>
        <p:spPr>
          <a:xfrm flipV="1">
            <a:off x="5658204" y="3505201"/>
            <a:ext cx="0" cy="49956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485867" y="6172200"/>
            <a:ext cx="62881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171845" y="6063734"/>
            <a:ext cx="1486358" cy="430887"/>
          </a:xfrm>
          <a:prstGeom prst="rect">
            <a:avLst/>
          </a:prstGeom>
          <a:noFill/>
          <a:effectLst/>
        </p:spPr>
        <p:txBody>
          <a:bodyPr wrap="square" lIns="0" tIns="0" rIns="0" bIns="0" rtlCol="0">
            <a:spAutoFit/>
          </a:bodyPr>
          <a:lstStyle/>
          <a:p>
            <a:r>
              <a:rPr lang="en-US" sz="1400" dirty="0" smtClean="0">
                <a:latin typeface="Segoe UI Light" pitchFamily="34" charset="0"/>
              </a:rPr>
              <a:t>Application Control Paths</a:t>
            </a:r>
          </a:p>
        </p:txBody>
      </p:sp>
      <p:sp>
        <p:nvSpPr>
          <p:cNvPr id="20" name="TextBox 19"/>
          <p:cNvSpPr txBox="1"/>
          <p:nvPr/>
        </p:nvSpPr>
        <p:spPr>
          <a:xfrm>
            <a:off x="181019" y="1326136"/>
            <a:ext cx="3029740" cy="3323987"/>
          </a:xfrm>
          <a:prstGeom prst="rect">
            <a:avLst/>
          </a:prstGeom>
          <a:noFill/>
        </p:spPr>
        <p:txBody>
          <a:bodyPr wrap="square" lIns="0" tIns="0" rIns="0" bIns="0" rtlCol="0">
            <a:spAutoFit/>
          </a:bodyPr>
          <a:lstStyle/>
          <a:p>
            <a:pPr marL="457200" indent="-457200">
              <a:buFont typeface="Arial" pitchFamily="34" charset="0"/>
              <a:buChar char="•"/>
            </a:pPr>
            <a:r>
              <a:rPr lang="en-US" sz="2400" dirty="0" smtClean="0">
                <a:solidFill>
                  <a:schemeClr val="bg1"/>
                </a:solidFill>
                <a:effectLst>
                  <a:outerShdw blurRad="63500" algn="ctr" rotWithShape="0">
                    <a:schemeClr val="tx1">
                      <a:alpha val="60000"/>
                    </a:schemeClr>
                  </a:outerShdw>
                </a:effectLst>
              </a:rPr>
              <a:t>Manages Placement</a:t>
            </a:r>
          </a:p>
          <a:p>
            <a:pPr marL="457200" indent="-457200">
              <a:buFont typeface="Arial" pitchFamily="34" charset="0"/>
              <a:buChar char="•"/>
            </a:pPr>
            <a:r>
              <a:rPr lang="en-US" sz="2400" dirty="0" smtClean="0">
                <a:solidFill>
                  <a:schemeClr val="bg1"/>
                </a:solidFill>
                <a:effectLst>
                  <a:outerShdw blurRad="63500" algn="ctr" rotWithShape="0">
                    <a:schemeClr val="tx1">
                      <a:alpha val="60000"/>
                    </a:schemeClr>
                  </a:outerShdw>
                </a:effectLst>
              </a:rPr>
              <a:t>Execution Lifecycle</a:t>
            </a:r>
          </a:p>
          <a:p>
            <a:pPr marL="457200" indent="-457200">
              <a:buFont typeface="Arial" pitchFamily="34" charset="0"/>
              <a:buChar char="•"/>
            </a:pPr>
            <a:r>
              <a:rPr lang="en-US" sz="2400" dirty="0" smtClean="0">
                <a:solidFill>
                  <a:schemeClr val="bg1"/>
                </a:solidFill>
                <a:effectLst>
                  <a:outerShdw blurRad="63500" algn="ctr" rotWithShape="0">
                    <a:schemeClr val="tx1">
                      <a:alpha val="60000"/>
                    </a:schemeClr>
                  </a:outerShdw>
                </a:effectLst>
              </a:rPr>
              <a:t>Scale Out</a:t>
            </a:r>
          </a:p>
          <a:p>
            <a:pPr marL="457200" indent="-457200">
              <a:buFont typeface="Arial" pitchFamily="34" charset="0"/>
              <a:buChar char="•"/>
            </a:pPr>
            <a:r>
              <a:rPr lang="en-US" sz="2400" dirty="0" smtClean="0">
                <a:solidFill>
                  <a:schemeClr val="bg1"/>
                </a:solidFill>
                <a:effectLst>
                  <a:outerShdw blurRad="63500" algn="ctr" rotWithShape="0">
                    <a:schemeClr val="tx1">
                      <a:alpha val="60000"/>
                    </a:schemeClr>
                  </a:outerShdw>
                </a:effectLst>
              </a:rPr>
              <a:t>High Availability</a:t>
            </a:r>
          </a:p>
          <a:p>
            <a:pPr marL="457200" indent="-457200">
              <a:buFont typeface="Arial" pitchFamily="34" charset="0"/>
              <a:buChar char="•"/>
            </a:pPr>
            <a:r>
              <a:rPr lang="en-US" sz="2400" dirty="0" smtClean="0">
                <a:solidFill>
                  <a:schemeClr val="bg1"/>
                </a:solidFill>
                <a:effectLst>
                  <a:outerShdw blurRad="63500" algn="ctr" rotWithShape="0">
                    <a:schemeClr val="tx1">
                      <a:alpha val="60000"/>
                    </a:schemeClr>
                  </a:outerShdw>
                </a:effectLst>
              </a:rPr>
              <a:t>Isolation</a:t>
            </a:r>
          </a:p>
          <a:p>
            <a:pPr marL="457200" indent="-457200">
              <a:buFont typeface="Arial" pitchFamily="34" charset="0"/>
              <a:buChar char="•"/>
            </a:pPr>
            <a:r>
              <a:rPr lang="en-US" sz="2400" dirty="0" smtClean="0">
                <a:solidFill>
                  <a:schemeClr val="bg1"/>
                </a:solidFill>
                <a:effectLst>
                  <a:outerShdw blurRad="63500" algn="ctr" rotWithShape="0">
                    <a:schemeClr val="tx1">
                      <a:alpha val="60000"/>
                    </a:schemeClr>
                  </a:outerShdw>
                </a:effectLst>
              </a:rPr>
              <a:t>Resource Management</a:t>
            </a:r>
          </a:p>
          <a:p>
            <a:pPr marL="457200" indent="-457200">
              <a:buFont typeface="Arial" pitchFamily="34" charset="0"/>
              <a:buChar char="•"/>
            </a:pPr>
            <a:r>
              <a:rPr lang="en-US" sz="2400" dirty="0" smtClean="0">
                <a:solidFill>
                  <a:schemeClr val="bg1"/>
                </a:solidFill>
                <a:effectLst>
                  <a:outerShdw blurRad="63500" algn="ctr" rotWithShape="0">
                    <a:schemeClr val="tx1">
                      <a:alpha val="60000"/>
                    </a:schemeClr>
                  </a:outerShdw>
                </a:effectLst>
              </a:rPr>
              <a:t>Routing</a:t>
            </a:r>
          </a:p>
          <a:p>
            <a:pPr marL="457200" indent="-457200">
              <a:buFont typeface="Arial" pitchFamily="34" charset="0"/>
              <a:buChar char="•"/>
            </a:pPr>
            <a:r>
              <a:rPr lang="en-US" sz="2400" dirty="0" smtClean="0">
                <a:solidFill>
                  <a:schemeClr val="bg1"/>
                </a:solidFill>
                <a:effectLst>
                  <a:outerShdw blurRad="63500" algn="ctr" rotWithShape="0">
                    <a:schemeClr val="tx1">
                      <a:alpha val="60000"/>
                    </a:schemeClr>
                  </a:outerShdw>
                </a:effectLst>
              </a:rPr>
              <a:t>Usage Monitoring</a:t>
            </a:r>
          </a:p>
        </p:txBody>
      </p:sp>
      <p:sp>
        <p:nvSpPr>
          <p:cNvPr id="8" name="Rounded Rectangle 7"/>
          <p:cNvSpPr/>
          <p:nvPr/>
        </p:nvSpPr>
        <p:spPr bwMode="auto">
          <a:xfrm>
            <a:off x="7029949" y="1524000"/>
            <a:ext cx="1429122" cy="1143000"/>
          </a:xfrm>
          <a:prstGeom prst="roundRect">
            <a:avLst/>
          </a:prstGeom>
          <a:noFill/>
          <a:ln w="9525" cmpd="sng">
            <a:solidFill>
              <a:schemeClr val="accent1"/>
            </a:solidFill>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sp>
        <p:nvSpPr>
          <p:cNvPr id="34" name="Rounded Rectangle 33"/>
          <p:cNvSpPr/>
          <p:nvPr/>
        </p:nvSpPr>
        <p:spPr bwMode="auto">
          <a:xfrm>
            <a:off x="7258608" y="1828800"/>
            <a:ext cx="1429122" cy="1143000"/>
          </a:xfrm>
          <a:prstGeom prst="roundRect">
            <a:avLst/>
          </a:prstGeom>
          <a:noFill/>
          <a:ln w="25400">
            <a:solidFill>
              <a:schemeClr val="bg1"/>
            </a:solidFill>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sp>
        <p:nvSpPr>
          <p:cNvPr id="108" name="Rounded Rectangle 107"/>
          <p:cNvSpPr/>
          <p:nvPr/>
        </p:nvSpPr>
        <p:spPr bwMode="auto">
          <a:xfrm>
            <a:off x="7144420" y="1676400"/>
            <a:ext cx="1429122" cy="1143000"/>
          </a:xfrm>
          <a:prstGeom prst="roundRect">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kern="0" dirty="0">
                <a:gradFill>
                  <a:gsLst>
                    <a:gs pos="0">
                      <a:srgbClr val="FFFFFF"/>
                    </a:gs>
                    <a:gs pos="100000">
                      <a:srgbClr val="FFFFFF"/>
                    </a:gs>
                  </a:gsLst>
                  <a:lin ang="5400000" scaled="0"/>
                </a:gradFill>
                <a:latin typeface="Segoe UI Light" pitchFamily="34" charset="0"/>
              </a:rPr>
              <a:t>Stateless Module Hosts</a:t>
            </a:r>
          </a:p>
        </p:txBody>
      </p:sp>
      <p:sp>
        <p:nvSpPr>
          <p:cNvPr id="33" name="Rounded Rectangle 32"/>
          <p:cNvSpPr/>
          <p:nvPr/>
        </p:nvSpPr>
        <p:spPr bwMode="auto">
          <a:xfrm>
            <a:off x="7144420" y="1676400"/>
            <a:ext cx="1429122" cy="1143000"/>
          </a:xfrm>
          <a:prstGeom prst="roundRect">
            <a:avLst/>
          </a:prstGeom>
          <a:noFill/>
          <a:ln w="25400">
            <a:solidFill>
              <a:schemeClr val="bg1"/>
            </a:solidFill>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sp>
        <p:nvSpPr>
          <p:cNvPr id="107" name="Rounded Rectangle 106"/>
          <p:cNvSpPr/>
          <p:nvPr/>
        </p:nvSpPr>
        <p:spPr bwMode="auto">
          <a:xfrm>
            <a:off x="7030090" y="1524000"/>
            <a:ext cx="1429122" cy="1143000"/>
          </a:xfrm>
          <a:prstGeom prst="roundRect">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kern="0" dirty="0">
                <a:gradFill>
                  <a:gsLst>
                    <a:gs pos="0">
                      <a:srgbClr val="FFFFFF"/>
                    </a:gs>
                    <a:gs pos="100000">
                      <a:srgbClr val="FFFFFF"/>
                    </a:gs>
                  </a:gsLst>
                  <a:lin ang="5400000" scaled="0"/>
                </a:gradFill>
                <a:latin typeface="Segoe UI Light" pitchFamily="34" charset="0"/>
              </a:rPr>
              <a:t>Mid-tier Modules</a:t>
            </a:r>
          </a:p>
        </p:txBody>
      </p:sp>
      <p:sp>
        <p:nvSpPr>
          <p:cNvPr id="2" name="Rounded Rectangle 1"/>
          <p:cNvSpPr/>
          <p:nvPr/>
        </p:nvSpPr>
        <p:spPr bwMode="auto">
          <a:xfrm>
            <a:off x="7029949" y="1524000"/>
            <a:ext cx="1429122" cy="1143000"/>
          </a:xfrm>
          <a:prstGeom prst="roundRect">
            <a:avLst/>
          </a:prstGeom>
          <a:noFill/>
          <a:ln w="25400">
            <a:solidFill>
              <a:schemeClr val="bg1"/>
            </a:solidFill>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sp>
        <p:nvSpPr>
          <p:cNvPr id="40" name="Rounded Rectangle 39"/>
          <p:cNvSpPr/>
          <p:nvPr/>
        </p:nvSpPr>
        <p:spPr bwMode="auto">
          <a:xfrm>
            <a:off x="7144420" y="3428999"/>
            <a:ext cx="1428981" cy="1166061"/>
          </a:xfrm>
          <a:prstGeom prst="roundRect">
            <a:avLst/>
          </a:prstGeom>
          <a:noFill/>
          <a:ln w="25400">
            <a:solidFill>
              <a:schemeClr val="bg1"/>
            </a:solidFill>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sp>
        <p:nvSpPr>
          <p:cNvPr id="42" name="Rounded Rectangle 41"/>
          <p:cNvSpPr/>
          <p:nvPr/>
        </p:nvSpPr>
        <p:spPr bwMode="auto">
          <a:xfrm>
            <a:off x="7258749" y="3581400"/>
            <a:ext cx="1428981" cy="1166061"/>
          </a:xfrm>
          <a:prstGeom prst="roundRect">
            <a:avLst/>
          </a:prstGeom>
          <a:noFill/>
          <a:ln w="25400">
            <a:solidFill>
              <a:schemeClr val="bg1"/>
            </a:solidFill>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sp>
        <p:nvSpPr>
          <p:cNvPr id="111" name="Rounded Rectangle 110"/>
          <p:cNvSpPr/>
          <p:nvPr/>
        </p:nvSpPr>
        <p:spPr bwMode="auto">
          <a:xfrm>
            <a:off x="7144420" y="3452061"/>
            <a:ext cx="1429122" cy="1143000"/>
          </a:xfrm>
          <a:prstGeom prst="roundRect">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kern="0" dirty="0" err="1">
                <a:gradFill>
                  <a:gsLst>
                    <a:gs pos="0">
                      <a:srgbClr val="FFFFFF"/>
                    </a:gs>
                    <a:gs pos="100000">
                      <a:srgbClr val="FFFFFF"/>
                    </a:gs>
                  </a:gsLst>
                  <a:lin ang="5400000" scaled="0"/>
                </a:gradFill>
                <a:latin typeface="Segoe UI Light" pitchFamily="34" charset="0"/>
              </a:rPr>
              <a:t>Stateful</a:t>
            </a:r>
            <a:r>
              <a:rPr lang="en-US" sz="1600" kern="0" dirty="0">
                <a:gradFill>
                  <a:gsLst>
                    <a:gs pos="0">
                      <a:srgbClr val="FFFFFF"/>
                    </a:gs>
                    <a:gs pos="100000">
                      <a:srgbClr val="FFFFFF"/>
                    </a:gs>
                  </a:gsLst>
                  <a:lin ang="5400000" scaled="0"/>
                </a:gradFill>
                <a:latin typeface="Segoe UI Light" pitchFamily="34" charset="0"/>
              </a:rPr>
              <a:t> Module Hosts</a:t>
            </a:r>
          </a:p>
        </p:txBody>
      </p:sp>
      <p:sp>
        <p:nvSpPr>
          <p:cNvPr id="110" name="Rounded Rectangle 109"/>
          <p:cNvSpPr/>
          <p:nvPr/>
        </p:nvSpPr>
        <p:spPr bwMode="auto">
          <a:xfrm>
            <a:off x="7030090" y="3299661"/>
            <a:ext cx="1429122" cy="1143000"/>
          </a:xfrm>
          <a:prstGeom prst="roundRect">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kern="0" dirty="0">
                <a:gradFill>
                  <a:gsLst>
                    <a:gs pos="0">
                      <a:srgbClr val="FFFFFF"/>
                    </a:gs>
                    <a:gs pos="100000">
                      <a:srgbClr val="FFFFFF"/>
                    </a:gs>
                  </a:gsLst>
                  <a:lin ang="5400000" scaled="0"/>
                </a:gradFill>
                <a:latin typeface="Segoe UI Light" pitchFamily="34" charset="0"/>
              </a:rPr>
              <a:t>Mid-tier Modules</a:t>
            </a:r>
          </a:p>
        </p:txBody>
      </p:sp>
      <p:sp>
        <p:nvSpPr>
          <p:cNvPr id="6" name="Rounded Rectangle 5"/>
          <p:cNvSpPr/>
          <p:nvPr/>
        </p:nvSpPr>
        <p:spPr bwMode="auto">
          <a:xfrm>
            <a:off x="7030090" y="3276600"/>
            <a:ext cx="1428981" cy="1166061"/>
          </a:xfrm>
          <a:prstGeom prst="roundRect">
            <a:avLst/>
          </a:prstGeom>
          <a:noFill/>
          <a:ln w="25400">
            <a:solidFill>
              <a:schemeClr val="bg1"/>
            </a:solidFill>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cxnSp>
        <p:nvCxnSpPr>
          <p:cNvPr id="38" name="Elbow Connector 37"/>
          <p:cNvCxnSpPr>
            <a:stCxn id="110" idx="2"/>
            <a:endCxn id="12" idx="4"/>
          </p:cNvCxnSpPr>
          <p:nvPr/>
        </p:nvCxnSpPr>
        <p:spPr>
          <a:xfrm rot="5400000">
            <a:off x="7034665" y="4925053"/>
            <a:ext cx="1192379" cy="227594"/>
          </a:xfrm>
          <a:prstGeom prst="bentConnector2">
            <a:avLst/>
          </a:prstGeom>
          <a:ln>
            <a:solidFill>
              <a:schemeClr val="tx1"/>
            </a:solidFill>
            <a:tailEnd type="arrow"/>
          </a:ln>
          <a:effectLst/>
        </p:spPr>
        <p:style>
          <a:lnRef idx="2">
            <a:schemeClr val="accent3"/>
          </a:lnRef>
          <a:fillRef idx="0">
            <a:schemeClr val="accent3"/>
          </a:fillRef>
          <a:effectRef idx="1">
            <a:schemeClr val="accent3"/>
          </a:effectRef>
          <a:fontRef idx="minor">
            <a:schemeClr val="tx1"/>
          </a:fontRef>
        </p:style>
      </p:cxnSp>
      <p:cxnSp>
        <p:nvCxnSpPr>
          <p:cNvPr id="46" name="Elbow Connector 45"/>
          <p:cNvCxnSpPr>
            <a:stCxn id="107" idx="3"/>
            <a:endCxn id="12" idx="4"/>
          </p:cNvCxnSpPr>
          <p:nvPr/>
        </p:nvCxnSpPr>
        <p:spPr>
          <a:xfrm flipH="1">
            <a:off x="7517057" y="2095500"/>
            <a:ext cx="942155" cy="3539540"/>
          </a:xfrm>
          <a:prstGeom prst="bentConnector3">
            <a:avLst>
              <a:gd name="adj1" fmla="val -24264"/>
            </a:avLst>
          </a:prstGeom>
          <a:ln>
            <a:solidFill>
              <a:schemeClr val="tx1"/>
            </a:solidFill>
            <a:tailEnd type="arrow"/>
          </a:ln>
          <a:effectLst/>
        </p:spPr>
        <p:style>
          <a:lnRef idx="2">
            <a:schemeClr val="accent3"/>
          </a:lnRef>
          <a:fillRef idx="0">
            <a:schemeClr val="accent3"/>
          </a:fillRef>
          <a:effectRef idx="1">
            <a:schemeClr val="accent3"/>
          </a:effectRef>
          <a:fontRef idx="minor">
            <a:schemeClr val="tx1"/>
          </a:fontRef>
        </p:style>
      </p:cxnSp>
      <p:sp>
        <p:nvSpPr>
          <p:cNvPr id="4" name="Rectangle 3"/>
          <p:cNvSpPr/>
          <p:nvPr/>
        </p:nvSpPr>
        <p:spPr>
          <a:xfrm>
            <a:off x="5716269" y="1023258"/>
            <a:ext cx="2627642" cy="369332"/>
          </a:xfrm>
          <a:prstGeom prst="rect">
            <a:avLst/>
          </a:prstGeom>
        </p:spPr>
        <p:txBody>
          <a:bodyPr wrap="none">
            <a:spAutoFit/>
          </a:bodyPr>
          <a:lstStyle/>
          <a:p>
            <a:pPr algn="ctr"/>
            <a:r>
              <a:rPr lang="en-US" dirty="0">
                <a:latin typeface="Segoe UI Light" pitchFamily="34" charset="0"/>
              </a:rPr>
              <a:t>Container Building Blocks</a:t>
            </a:r>
          </a:p>
        </p:txBody>
      </p:sp>
    </p:spTree>
    <p:custDataLst>
      <p:tags r:id="rId1"/>
    </p:custDataLst>
    <p:extLst>
      <p:ext uri="{BB962C8B-B14F-4D97-AF65-F5344CB8AC3E}">
        <p14:creationId xmlns:p14="http://schemas.microsoft.com/office/powerpoint/2010/main" val="3111087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fade">
                                      <p:cBhvr>
                                        <p:cTn id="7" dur="5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xEl>
                                              <p:pRg st="1" end="1"/>
                                            </p:txEl>
                                          </p:spTgt>
                                        </p:tgtEl>
                                        <p:attrNameLst>
                                          <p:attrName>style.visibility</p:attrName>
                                        </p:attrNameLst>
                                      </p:cBhvr>
                                      <p:to>
                                        <p:strVal val="visible"/>
                                      </p:to>
                                    </p:set>
                                    <p:animEffect transition="in" filter="fade">
                                      <p:cBhvr>
                                        <p:cTn id="12" dur="500"/>
                                        <p:tgtEl>
                                          <p:spTgt spid="2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xEl>
                                              <p:pRg st="2" end="2"/>
                                            </p:txEl>
                                          </p:spTgt>
                                        </p:tgtEl>
                                        <p:attrNameLst>
                                          <p:attrName>style.visibility</p:attrName>
                                        </p:attrNameLst>
                                      </p:cBhvr>
                                      <p:to>
                                        <p:strVal val="visible"/>
                                      </p:to>
                                    </p:set>
                                    <p:animEffect transition="in" filter="fade">
                                      <p:cBhvr>
                                        <p:cTn id="17" dur="500"/>
                                        <p:tgtEl>
                                          <p:spTgt spid="20">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0">
                                            <p:txEl>
                                              <p:pRg st="3" end="3"/>
                                            </p:txEl>
                                          </p:spTgt>
                                        </p:tgtEl>
                                        <p:attrNameLst>
                                          <p:attrName>style.visibility</p:attrName>
                                        </p:attrNameLst>
                                      </p:cBhvr>
                                      <p:to>
                                        <p:strVal val="visible"/>
                                      </p:to>
                                    </p:set>
                                    <p:animEffect transition="in" filter="fade">
                                      <p:cBhvr>
                                        <p:cTn id="20" dur="500"/>
                                        <p:tgtEl>
                                          <p:spTgt spid="20">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0">
                                            <p:txEl>
                                              <p:pRg st="4" end="4"/>
                                            </p:txEl>
                                          </p:spTgt>
                                        </p:tgtEl>
                                        <p:attrNameLst>
                                          <p:attrName>style.visibility</p:attrName>
                                        </p:attrNameLst>
                                      </p:cBhvr>
                                      <p:to>
                                        <p:strVal val="visible"/>
                                      </p:to>
                                    </p:set>
                                    <p:animEffect transition="in" filter="fade">
                                      <p:cBhvr>
                                        <p:cTn id="25" dur="500"/>
                                        <p:tgtEl>
                                          <p:spTgt spid="20">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0">
                                            <p:txEl>
                                              <p:pRg st="5" end="5"/>
                                            </p:txEl>
                                          </p:spTgt>
                                        </p:tgtEl>
                                        <p:attrNameLst>
                                          <p:attrName>style.visibility</p:attrName>
                                        </p:attrNameLst>
                                      </p:cBhvr>
                                      <p:to>
                                        <p:strVal val="visible"/>
                                      </p:to>
                                    </p:set>
                                    <p:animEffect transition="in" filter="fade">
                                      <p:cBhvr>
                                        <p:cTn id="30" dur="500"/>
                                        <p:tgtEl>
                                          <p:spTgt spid="20">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0">
                                            <p:txEl>
                                              <p:pRg st="6" end="6"/>
                                            </p:txEl>
                                          </p:spTgt>
                                        </p:tgtEl>
                                        <p:attrNameLst>
                                          <p:attrName>style.visibility</p:attrName>
                                        </p:attrNameLst>
                                      </p:cBhvr>
                                      <p:to>
                                        <p:strVal val="visible"/>
                                      </p:to>
                                    </p:set>
                                    <p:animEffect transition="in" filter="fade">
                                      <p:cBhvr>
                                        <p:cTn id="35" dur="500"/>
                                        <p:tgtEl>
                                          <p:spTgt spid="20">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0">
                                            <p:txEl>
                                              <p:pRg st="7" end="7"/>
                                            </p:txEl>
                                          </p:spTgt>
                                        </p:tgtEl>
                                        <p:attrNameLst>
                                          <p:attrName>style.visibility</p:attrName>
                                        </p:attrNameLst>
                                      </p:cBhvr>
                                      <p:to>
                                        <p:strVal val="visible"/>
                                      </p:to>
                                    </p:set>
                                    <p:animEffect transition="in" filter="fade">
                                      <p:cBhvr>
                                        <p:cTn id="40" dur="500"/>
                                        <p:tgtEl>
                                          <p:spTgt spid="2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152400"/>
            <a:ext cx="8363938" cy="609398"/>
          </a:xfrm>
        </p:spPr>
        <p:txBody>
          <a:bodyPr>
            <a:normAutofit fontScale="90000"/>
          </a:bodyPr>
          <a:lstStyle/>
          <a:p>
            <a:r>
              <a:rPr lang="en-US" dirty="0" smtClean="0"/>
              <a:t>Managing Composite Applications</a:t>
            </a:r>
            <a:endParaRPr lang="en-US" dirty="0"/>
          </a:p>
        </p:txBody>
      </p:sp>
      <p:sp>
        <p:nvSpPr>
          <p:cNvPr id="20" name="TextBox 19"/>
          <p:cNvSpPr txBox="1"/>
          <p:nvPr/>
        </p:nvSpPr>
        <p:spPr>
          <a:xfrm>
            <a:off x="6648602" y="1557953"/>
            <a:ext cx="731710" cy="430887"/>
          </a:xfrm>
          <a:prstGeom prst="rect">
            <a:avLst/>
          </a:prstGeom>
          <a:noFill/>
        </p:spPr>
        <p:txBody>
          <a:bodyPr wrap="square" lIns="0" tIns="0" rIns="0" bIns="0" rtlCol="0">
            <a:spAutoFit/>
          </a:bodyPr>
          <a:lstStyle/>
          <a:p>
            <a:r>
              <a:rPr lang="en-US" sz="2800" dirty="0">
                <a:solidFill>
                  <a:schemeClr val="bg1"/>
                </a:solidFill>
              </a:rPr>
              <a:t>REST</a:t>
            </a:r>
          </a:p>
        </p:txBody>
      </p:sp>
      <p:sp>
        <p:nvSpPr>
          <p:cNvPr id="23" name="Rounded Rectangle 22"/>
          <p:cNvSpPr/>
          <p:nvPr/>
        </p:nvSpPr>
        <p:spPr bwMode="auto">
          <a:xfrm>
            <a:off x="3783124" y="2003620"/>
            <a:ext cx="1178752" cy="513373"/>
          </a:xfrm>
          <a:prstGeom prst="round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Upload App</a:t>
            </a:r>
          </a:p>
        </p:txBody>
      </p:sp>
      <p:sp>
        <p:nvSpPr>
          <p:cNvPr id="24" name="Rounded Rectangle 23"/>
          <p:cNvSpPr/>
          <p:nvPr/>
        </p:nvSpPr>
        <p:spPr bwMode="auto">
          <a:xfrm>
            <a:off x="3783124" y="2777074"/>
            <a:ext cx="1190185" cy="499527"/>
          </a:xfrm>
          <a:prstGeom prst="round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Configure (pre-deploy settings)</a:t>
            </a:r>
          </a:p>
        </p:txBody>
      </p:sp>
      <p:sp>
        <p:nvSpPr>
          <p:cNvPr id="25" name="Rounded Rectangle 24"/>
          <p:cNvSpPr/>
          <p:nvPr/>
        </p:nvSpPr>
        <p:spPr bwMode="auto">
          <a:xfrm>
            <a:off x="3783124" y="3553721"/>
            <a:ext cx="1190185" cy="482131"/>
          </a:xfrm>
          <a:prstGeom prst="round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Provision / Deploy App</a:t>
            </a:r>
          </a:p>
        </p:txBody>
      </p:sp>
      <p:sp>
        <p:nvSpPr>
          <p:cNvPr id="27" name="Oval 26"/>
          <p:cNvSpPr/>
          <p:nvPr/>
        </p:nvSpPr>
        <p:spPr bwMode="auto">
          <a:xfrm>
            <a:off x="6342884" y="1733166"/>
            <a:ext cx="171495" cy="157765"/>
          </a:xfrm>
          <a:prstGeom prst="ellipse">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cxnSp>
        <p:nvCxnSpPr>
          <p:cNvPr id="37" name="Elbow Connector 36"/>
          <p:cNvCxnSpPr>
            <a:stCxn id="23" idx="2"/>
            <a:endCxn id="24" idx="0"/>
          </p:cNvCxnSpPr>
          <p:nvPr/>
        </p:nvCxnSpPr>
        <p:spPr>
          <a:xfrm rot="16200000" flipH="1">
            <a:off x="4245319" y="2644174"/>
            <a:ext cx="260081" cy="5716"/>
          </a:xfrm>
          <a:prstGeom prst="bentConnector3">
            <a:avLst>
              <a:gd name="adj1" fmla="val 50000"/>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48" name="Straight Arrow Connector 47"/>
          <p:cNvCxnSpPr>
            <a:stCxn id="24" idx="2"/>
            <a:endCxn id="25" idx="0"/>
          </p:cNvCxnSpPr>
          <p:nvPr/>
        </p:nvCxnSpPr>
        <p:spPr>
          <a:xfrm>
            <a:off x="4378217" y="3276600"/>
            <a:ext cx="0" cy="277120"/>
          </a:xfrm>
          <a:prstGeom prst="straightConnector1">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50" name="Straight Arrow Connector 49"/>
          <p:cNvCxnSpPr>
            <a:stCxn id="25" idx="1"/>
            <a:endCxn id="51" idx="6"/>
          </p:cNvCxnSpPr>
          <p:nvPr/>
        </p:nvCxnSpPr>
        <p:spPr>
          <a:xfrm flipH="1" flipV="1">
            <a:off x="1656590" y="1574386"/>
            <a:ext cx="2126534" cy="2220400"/>
          </a:xfrm>
          <a:prstGeom prst="straightConnector1">
            <a:avLst/>
          </a:prstGeom>
          <a:ln>
            <a:solidFill>
              <a:schemeClr val="accent5">
                <a:lumMod val="20000"/>
                <a:lumOff val="80000"/>
              </a:schemeClr>
            </a:solidFill>
            <a:tailEnd type="arrow"/>
          </a:ln>
        </p:spPr>
        <p:style>
          <a:lnRef idx="1">
            <a:schemeClr val="accent2"/>
          </a:lnRef>
          <a:fillRef idx="0">
            <a:schemeClr val="accent2"/>
          </a:fillRef>
          <a:effectRef idx="0">
            <a:schemeClr val="accent2"/>
          </a:effectRef>
          <a:fontRef idx="minor">
            <a:schemeClr val="tx1"/>
          </a:fontRef>
        </p:style>
      </p:cxnSp>
      <p:sp>
        <p:nvSpPr>
          <p:cNvPr id="51" name="Oval 50"/>
          <p:cNvSpPr/>
          <p:nvPr/>
        </p:nvSpPr>
        <p:spPr bwMode="auto">
          <a:xfrm>
            <a:off x="513293" y="1210690"/>
            <a:ext cx="1143298" cy="727392"/>
          </a:xfrm>
          <a:prstGeom prst="ellipse">
            <a:avLst/>
          </a:prstGeom>
          <a:solidFill>
            <a:schemeClr val="accent1"/>
          </a:solidFill>
          <a:ln>
            <a:solidFill>
              <a:schemeClr val="bg2">
                <a:lumMod val="20000"/>
                <a:lumOff val="8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t" anchorCtr="0" forceAA="0" compatLnSpc="1">
            <a:prstTxWarp prst="textNoShape">
              <a:avLst/>
            </a:prstTxWarp>
            <a:noAutofit/>
          </a:bodyPr>
          <a:lstStyle/>
          <a:p>
            <a:pPr algn="ctr" defTabSz="914099" fontAlgn="base">
              <a:spcBef>
                <a:spcPct val="0"/>
              </a:spcBef>
              <a:spcAft>
                <a:spcPct val="0"/>
              </a:spcAft>
            </a:pPr>
            <a:r>
              <a:rPr lang="en-US" sz="1100" dirty="0">
                <a:solidFill>
                  <a:schemeClr val="bg1"/>
                </a:solidFill>
                <a:latin typeface="Segoe UI Light" pitchFamily="34" charset="0"/>
              </a:rPr>
              <a:t>AppFabric Container</a:t>
            </a:r>
          </a:p>
        </p:txBody>
      </p:sp>
      <p:sp>
        <p:nvSpPr>
          <p:cNvPr id="54" name="Oval 53"/>
          <p:cNvSpPr/>
          <p:nvPr/>
        </p:nvSpPr>
        <p:spPr bwMode="auto">
          <a:xfrm>
            <a:off x="513293" y="2003618"/>
            <a:ext cx="1143298" cy="691404"/>
          </a:xfrm>
          <a:prstGeom prst="ellipse">
            <a:avLst/>
          </a:prstGeom>
          <a:solidFill>
            <a:schemeClr val="accent1"/>
          </a:solidFill>
          <a:ln>
            <a:solidFill>
              <a:schemeClr val="bg2">
                <a:lumMod val="20000"/>
                <a:lumOff val="8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t" anchorCtr="0" forceAA="0" compatLnSpc="1">
            <a:prstTxWarp prst="textNoShape">
              <a:avLst/>
            </a:prstTxWarp>
            <a:noAutofit/>
          </a:bodyPr>
          <a:lstStyle/>
          <a:p>
            <a:pPr algn="ctr" defTabSz="914099" fontAlgn="base">
              <a:spcBef>
                <a:spcPct val="0"/>
              </a:spcBef>
              <a:spcAft>
                <a:spcPct val="0"/>
              </a:spcAft>
            </a:pPr>
            <a:r>
              <a:rPr lang="en-US" sz="1100" dirty="0">
                <a:solidFill>
                  <a:schemeClr val="bg1"/>
                </a:solidFill>
                <a:latin typeface="Segoe UI Light" pitchFamily="34" charset="0"/>
              </a:rPr>
              <a:t>Windows</a:t>
            </a:r>
          </a:p>
          <a:p>
            <a:pPr algn="ctr" defTabSz="914099" fontAlgn="base">
              <a:spcBef>
                <a:spcPct val="0"/>
              </a:spcBef>
              <a:spcAft>
                <a:spcPct val="0"/>
              </a:spcAft>
            </a:pPr>
            <a:r>
              <a:rPr lang="en-US" sz="1100" dirty="0">
                <a:solidFill>
                  <a:schemeClr val="bg1"/>
                </a:solidFill>
                <a:latin typeface="Segoe UI Light" pitchFamily="34" charset="0"/>
              </a:rPr>
              <a:t>Azure</a:t>
            </a:r>
          </a:p>
        </p:txBody>
      </p:sp>
      <p:sp>
        <p:nvSpPr>
          <p:cNvPr id="55" name="Can 54"/>
          <p:cNvSpPr/>
          <p:nvPr/>
        </p:nvSpPr>
        <p:spPr bwMode="auto">
          <a:xfrm>
            <a:off x="6286946" y="2409226"/>
            <a:ext cx="994669" cy="1233134"/>
          </a:xfrm>
          <a:prstGeom prst="can">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kern="0" dirty="0">
                <a:gradFill>
                  <a:gsLst>
                    <a:gs pos="0">
                      <a:srgbClr val="FFFFFF"/>
                    </a:gs>
                    <a:gs pos="100000">
                      <a:srgbClr val="FFFFFF"/>
                    </a:gs>
                  </a:gsLst>
                  <a:lin ang="5400000" scaled="0"/>
                </a:gradFill>
                <a:latin typeface="Segoe UI Light" pitchFamily="34" charset="0"/>
              </a:rPr>
              <a:t>AppFabric </a:t>
            </a:r>
            <a:r>
              <a:rPr lang="en-US" sz="1400" kern="0" dirty="0" err="1">
                <a:gradFill>
                  <a:gsLst>
                    <a:gs pos="0">
                      <a:srgbClr val="FFFFFF"/>
                    </a:gs>
                    <a:gs pos="100000">
                      <a:srgbClr val="FFFFFF"/>
                    </a:gs>
                  </a:gsLst>
                  <a:lin ang="5400000" scaled="0"/>
                </a:gradFill>
                <a:latin typeface="Segoe UI Light" pitchFamily="34" charset="0"/>
              </a:rPr>
              <a:t>Config</a:t>
            </a:r>
            <a:r>
              <a:rPr lang="en-US" sz="1400" kern="0" dirty="0">
                <a:gradFill>
                  <a:gsLst>
                    <a:gs pos="0">
                      <a:srgbClr val="FFFFFF"/>
                    </a:gs>
                    <a:gs pos="100000">
                      <a:srgbClr val="FFFFFF"/>
                    </a:gs>
                  </a:gsLst>
                  <a:lin ang="5400000" scaled="0"/>
                </a:gradFill>
                <a:latin typeface="Segoe UI Light" pitchFamily="34" charset="0"/>
              </a:rPr>
              <a:t> Store</a:t>
            </a:r>
          </a:p>
        </p:txBody>
      </p:sp>
      <p:cxnSp>
        <p:nvCxnSpPr>
          <p:cNvPr id="62" name="Elbow Connector 61"/>
          <p:cNvCxnSpPr>
            <a:stCxn id="24" idx="3"/>
            <a:endCxn id="55" idx="2"/>
          </p:cNvCxnSpPr>
          <p:nvPr/>
        </p:nvCxnSpPr>
        <p:spPr>
          <a:xfrm flipV="1">
            <a:off x="4973309" y="3025793"/>
            <a:ext cx="1313637" cy="1044"/>
          </a:xfrm>
          <a:prstGeom prst="bentConnector3">
            <a:avLst>
              <a:gd name="adj1" fmla="val 50000"/>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64" name="Elbow Connector 63"/>
          <p:cNvCxnSpPr>
            <a:stCxn id="23" idx="3"/>
            <a:endCxn id="55" idx="2"/>
          </p:cNvCxnSpPr>
          <p:nvPr/>
        </p:nvCxnSpPr>
        <p:spPr>
          <a:xfrm>
            <a:off x="4961876" y="2260307"/>
            <a:ext cx="1325070" cy="765487"/>
          </a:xfrm>
          <a:prstGeom prst="bentConnector3">
            <a:avLst>
              <a:gd name="adj1" fmla="val 50000"/>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67" name="Straight Arrow Connector 66"/>
          <p:cNvCxnSpPr>
            <a:stCxn id="25" idx="1"/>
            <a:endCxn id="54" idx="6"/>
          </p:cNvCxnSpPr>
          <p:nvPr/>
        </p:nvCxnSpPr>
        <p:spPr>
          <a:xfrm flipH="1" flipV="1">
            <a:off x="1656590" y="2349320"/>
            <a:ext cx="2126534" cy="1445466"/>
          </a:xfrm>
          <a:prstGeom prst="straightConnector1">
            <a:avLst/>
          </a:prstGeom>
          <a:ln>
            <a:solidFill>
              <a:schemeClr val="accent5">
                <a:lumMod val="20000"/>
                <a:lumOff val="80000"/>
              </a:schemeClr>
            </a:solidFill>
            <a:tailEnd type="arrow"/>
          </a:ln>
        </p:spPr>
        <p:style>
          <a:lnRef idx="1">
            <a:schemeClr val="accent2"/>
          </a:lnRef>
          <a:fillRef idx="0">
            <a:schemeClr val="accent2"/>
          </a:fillRef>
          <a:effectRef idx="0">
            <a:schemeClr val="accent2"/>
          </a:effectRef>
          <a:fontRef idx="minor">
            <a:schemeClr val="tx1"/>
          </a:fontRef>
        </p:style>
      </p:cxnSp>
      <p:sp>
        <p:nvSpPr>
          <p:cNvPr id="123" name="Rounded Rectangle 122"/>
          <p:cNvSpPr/>
          <p:nvPr/>
        </p:nvSpPr>
        <p:spPr bwMode="auto">
          <a:xfrm>
            <a:off x="3783124" y="5293830"/>
            <a:ext cx="1190185" cy="863131"/>
          </a:xfrm>
          <a:prstGeom prst="round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Monitor &amp; Troubleshoot App</a:t>
            </a:r>
          </a:p>
        </p:txBody>
      </p:sp>
      <p:sp>
        <p:nvSpPr>
          <p:cNvPr id="128" name="Can 127"/>
          <p:cNvSpPr/>
          <p:nvPr/>
        </p:nvSpPr>
        <p:spPr bwMode="auto">
          <a:xfrm>
            <a:off x="513293" y="2798417"/>
            <a:ext cx="1122117" cy="660166"/>
          </a:xfrm>
          <a:prstGeom prst="can">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kern="0" dirty="0">
                <a:gradFill>
                  <a:gsLst>
                    <a:gs pos="0">
                      <a:srgbClr val="FFFFFF"/>
                    </a:gs>
                    <a:gs pos="100000">
                      <a:srgbClr val="FFFFFF"/>
                    </a:gs>
                  </a:gsLst>
                  <a:lin ang="5400000" scaled="0"/>
                </a:gradFill>
                <a:latin typeface="Segoe UI Light" pitchFamily="34" charset="0"/>
              </a:rPr>
              <a:t>SQL Azure  DB</a:t>
            </a:r>
          </a:p>
        </p:txBody>
      </p:sp>
      <p:sp>
        <p:nvSpPr>
          <p:cNvPr id="129" name="Rounded Rectangle 128"/>
          <p:cNvSpPr/>
          <p:nvPr/>
        </p:nvSpPr>
        <p:spPr bwMode="auto">
          <a:xfrm>
            <a:off x="513293" y="4412701"/>
            <a:ext cx="1122117" cy="558330"/>
          </a:xfrm>
          <a:prstGeom prst="roundRect">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kern="0" dirty="0">
                <a:gradFill>
                  <a:gsLst>
                    <a:gs pos="0">
                      <a:srgbClr val="FFFFFF"/>
                    </a:gs>
                    <a:gs pos="100000">
                      <a:srgbClr val="FFFFFF"/>
                    </a:gs>
                  </a:gsLst>
                  <a:lin ang="5400000" scaled="0"/>
                </a:gradFill>
                <a:latin typeface="Segoe UI Light" pitchFamily="34" charset="0"/>
              </a:rPr>
              <a:t>SB Queue</a:t>
            </a:r>
          </a:p>
        </p:txBody>
      </p:sp>
      <p:sp>
        <p:nvSpPr>
          <p:cNvPr id="131" name="Rounded Rectangle 130"/>
          <p:cNvSpPr/>
          <p:nvPr/>
        </p:nvSpPr>
        <p:spPr bwMode="auto">
          <a:xfrm>
            <a:off x="513293" y="3651569"/>
            <a:ext cx="1122117" cy="574277"/>
          </a:xfrm>
          <a:prstGeom prst="roundRect">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kern="0" dirty="0">
                <a:gradFill>
                  <a:gsLst>
                    <a:gs pos="0">
                      <a:srgbClr val="FFFFFF"/>
                    </a:gs>
                    <a:gs pos="100000">
                      <a:srgbClr val="FFFFFF"/>
                    </a:gs>
                  </a:gsLst>
                  <a:lin ang="5400000" scaled="0"/>
                </a:gradFill>
                <a:latin typeface="Segoe UI Light" pitchFamily="34" charset="0"/>
              </a:rPr>
              <a:t>Named Cache</a:t>
            </a:r>
          </a:p>
        </p:txBody>
      </p:sp>
      <p:cxnSp>
        <p:nvCxnSpPr>
          <p:cNvPr id="133" name="Straight Arrow Connector 132"/>
          <p:cNvCxnSpPr>
            <a:stCxn id="25" idx="1"/>
            <a:endCxn id="128" idx="4"/>
          </p:cNvCxnSpPr>
          <p:nvPr/>
        </p:nvCxnSpPr>
        <p:spPr>
          <a:xfrm flipH="1" flipV="1">
            <a:off x="1635409" y="3128500"/>
            <a:ext cx="2147715" cy="666286"/>
          </a:xfrm>
          <a:prstGeom prst="straightConnector1">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141" name="Straight Arrow Connector 140"/>
          <p:cNvCxnSpPr>
            <a:stCxn id="25" idx="1"/>
            <a:endCxn id="131" idx="3"/>
          </p:cNvCxnSpPr>
          <p:nvPr/>
        </p:nvCxnSpPr>
        <p:spPr>
          <a:xfrm flipH="1">
            <a:off x="1635409" y="3794787"/>
            <a:ext cx="2147715" cy="143921"/>
          </a:xfrm>
          <a:prstGeom prst="straightConnector1">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145" name="Straight Arrow Connector 144"/>
          <p:cNvCxnSpPr>
            <a:stCxn id="25" idx="1"/>
            <a:endCxn id="129" idx="3"/>
          </p:cNvCxnSpPr>
          <p:nvPr/>
        </p:nvCxnSpPr>
        <p:spPr>
          <a:xfrm flipH="1">
            <a:off x="1635409" y="3794786"/>
            <a:ext cx="2147715" cy="897080"/>
          </a:xfrm>
          <a:prstGeom prst="straightConnector1">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cxnSp>
      <p:sp>
        <p:nvSpPr>
          <p:cNvPr id="148" name="Rectangle 147"/>
          <p:cNvSpPr/>
          <p:nvPr/>
        </p:nvSpPr>
        <p:spPr bwMode="auto">
          <a:xfrm>
            <a:off x="4972154" y="1051561"/>
            <a:ext cx="2915409" cy="318261"/>
          </a:xfrm>
          <a:prstGeom prst="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kern="0" dirty="0">
                <a:gradFill>
                  <a:gsLst>
                    <a:gs pos="0">
                      <a:srgbClr val="FFFFFF"/>
                    </a:gs>
                    <a:gs pos="100000">
                      <a:srgbClr val="FFFFFF"/>
                    </a:gs>
                  </a:gsLst>
                  <a:lin ang="5400000" scaled="0"/>
                </a:gradFill>
                <a:latin typeface="Segoe UI Light" pitchFamily="34" charset="0"/>
              </a:rPr>
              <a:t>AppFabric UI / PowerShell</a:t>
            </a:r>
          </a:p>
        </p:txBody>
      </p:sp>
      <p:cxnSp>
        <p:nvCxnSpPr>
          <p:cNvPr id="150" name="Straight Arrow Connector 149"/>
          <p:cNvCxnSpPr>
            <a:stCxn id="148" idx="2"/>
            <a:endCxn id="27" idx="0"/>
          </p:cNvCxnSpPr>
          <p:nvPr/>
        </p:nvCxnSpPr>
        <p:spPr>
          <a:xfrm flipH="1">
            <a:off x="6428632" y="1369821"/>
            <a:ext cx="1227" cy="363344"/>
          </a:xfrm>
          <a:prstGeom prst="straightConnector1">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161" name="Elbow Connector 160"/>
          <p:cNvCxnSpPr>
            <a:stCxn id="27" idx="2"/>
            <a:endCxn id="23" idx="0"/>
          </p:cNvCxnSpPr>
          <p:nvPr/>
        </p:nvCxnSpPr>
        <p:spPr>
          <a:xfrm rot="10800000" flipV="1">
            <a:off x="4372501" y="1812048"/>
            <a:ext cx="1970384" cy="191571"/>
          </a:xfrm>
          <a:prstGeom prst="bentConnector2">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sp>
        <p:nvSpPr>
          <p:cNvPr id="162" name="TextBox 161"/>
          <p:cNvSpPr txBox="1"/>
          <p:nvPr/>
        </p:nvSpPr>
        <p:spPr>
          <a:xfrm>
            <a:off x="2628394" y="4937761"/>
            <a:ext cx="857473" cy="492443"/>
          </a:xfrm>
          <a:prstGeom prst="rect">
            <a:avLst/>
          </a:prstGeom>
          <a:noFill/>
          <a:scene3d>
            <a:camera prst="orthographicFront">
              <a:rot lat="0" lon="0" rev="0"/>
            </a:camera>
            <a:lightRig rig="threePt" dir="t"/>
          </a:scene3d>
        </p:spPr>
        <p:txBody>
          <a:bodyPr wrap="square" lIns="0" tIns="0" rIns="0" bIns="0" rtlCol="0">
            <a:spAutoFit/>
          </a:bodyPr>
          <a:lstStyle/>
          <a:p>
            <a:r>
              <a:rPr lang="en-US" sz="1600" b="1" dirty="0" smtClean="0">
                <a:solidFill>
                  <a:schemeClr val="bg1"/>
                </a:solidFill>
                <a:effectLst>
                  <a:outerShdw blurRad="63500" algn="ctr" rotWithShape="0">
                    <a:schemeClr val="tx1">
                      <a:alpha val="60000"/>
                    </a:schemeClr>
                  </a:outerShdw>
                </a:effectLst>
                <a:latin typeface="Segoe UI Light" pitchFamily="34" charset="0"/>
              </a:rPr>
              <a:t>Updates</a:t>
            </a:r>
            <a:r>
              <a:rPr lang="en-US" sz="1600" b="1" dirty="0" smtClean="0">
                <a:gradFill>
                  <a:gsLst>
                    <a:gs pos="0">
                      <a:schemeClr val="tx1"/>
                    </a:gs>
                    <a:gs pos="86000">
                      <a:schemeClr val="tx1"/>
                    </a:gs>
                  </a:gsLst>
                  <a:lin ang="5400000" scaled="0"/>
                </a:gradFill>
                <a:effectLst>
                  <a:outerShdw blurRad="63500" algn="ctr" rotWithShape="0">
                    <a:schemeClr val="tx1">
                      <a:alpha val="60000"/>
                    </a:schemeClr>
                  </a:outerShdw>
                </a:effectLst>
                <a:latin typeface="Segoe UI Light" pitchFamily="34" charset="0"/>
              </a:rPr>
              <a:t> incl. SLAs</a:t>
            </a:r>
          </a:p>
        </p:txBody>
      </p:sp>
      <p:sp>
        <p:nvSpPr>
          <p:cNvPr id="163" name="Rounded Rectangle 162"/>
          <p:cNvSpPr/>
          <p:nvPr/>
        </p:nvSpPr>
        <p:spPr bwMode="auto">
          <a:xfrm>
            <a:off x="3783124" y="4346794"/>
            <a:ext cx="1189030" cy="668741"/>
          </a:xfrm>
          <a:prstGeom prst="round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Configure (runtime settings)</a:t>
            </a:r>
          </a:p>
        </p:txBody>
      </p:sp>
      <p:cxnSp>
        <p:nvCxnSpPr>
          <p:cNvPr id="178" name="Straight Arrow Connector 177"/>
          <p:cNvCxnSpPr>
            <a:stCxn id="25" idx="2"/>
            <a:endCxn id="163" idx="0"/>
          </p:cNvCxnSpPr>
          <p:nvPr/>
        </p:nvCxnSpPr>
        <p:spPr>
          <a:xfrm flipH="1">
            <a:off x="4377639" y="4035851"/>
            <a:ext cx="578" cy="310942"/>
          </a:xfrm>
          <a:prstGeom prst="straightConnector1">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181" name="Straight Arrow Connector 180"/>
          <p:cNvCxnSpPr>
            <a:stCxn id="163" idx="2"/>
            <a:endCxn id="123" idx="0"/>
          </p:cNvCxnSpPr>
          <p:nvPr/>
        </p:nvCxnSpPr>
        <p:spPr>
          <a:xfrm>
            <a:off x="4377639" y="5015535"/>
            <a:ext cx="578" cy="278295"/>
          </a:xfrm>
          <a:prstGeom prst="straightConnector1">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186" name="Elbow Connector 185"/>
          <p:cNvCxnSpPr>
            <a:stCxn id="163" idx="3"/>
            <a:endCxn id="55" idx="2"/>
          </p:cNvCxnSpPr>
          <p:nvPr/>
        </p:nvCxnSpPr>
        <p:spPr>
          <a:xfrm flipV="1">
            <a:off x="4972154" y="3025794"/>
            <a:ext cx="1314792" cy="1655371"/>
          </a:xfrm>
          <a:prstGeom prst="bentConnector3">
            <a:avLst>
              <a:gd name="adj1" fmla="val 50000"/>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sp>
        <p:nvSpPr>
          <p:cNvPr id="229" name="Rounded Rectangle 228"/>
          <p:cNvSpPr/>
          <p:nvPr/>
        </p:nvSpPr>
        <p:spPr bwMode="auto">
          <a:xfrm>
            <a:off x="513293" y="5166360"/>
            <a:ext cx="1122117" cy="558330"/>
          </a:xfrm>
          <a:prstGeom prst="roundRect">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kern="0" dirty="0">
                <a:gradFill>
                  <a:gsLst>
                    <a:gs pos="0">
                      <a:srgbClr val="FFFFFF"/>
                    </a:gs>
                    <a:gs pos="100000">
                      <a:srgbClr val="FFFFFF"/>
                    </a:gs>
                  </a:gsLst>
                  <a:lin ang="5400000" scaled="0"/>
                </a:gradFill>
                <a:latin typeface="Segoe UI Light" pitchFamily="34" charset="0"/>
              </a:rPr>
              <a:t>……</a:t>
            </a:r>
          </a:p>
        </p:txBody>
      </p:sp>
      <p:cxnSp>
        <p:nvCxnSpPr>
          <p:cNvPr id="230" name="Straight Arrow Connector 229"/>
          <p:cNvCxnSpPr>
            <a:stCxn id="25" idx="1"/>
            <a:endCxn id="229" idx="3"/>
          </p:cNvCxnSpPr>
          <p:nvPr/>
        </p:nvCxnSpPr>
        <p:spPr>
          <a:xfrm flipH="1">
            <a:off x="1635409" y="3794787"/>
            <a:ext cx="2147715" cy="1650739"/>
          </a:xfrm>
          <a:prstGeom prst="straightConnector1">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cxnSp>
      <p:sp>
        <p:nvSpPr>
          <p:cNvPr id="233" name="Can 232"/>
          <p:cNvSpPr/>
          <p:nvPr/>
        </p:nvSpPr>
        <p:spPr bwMode="auto">
          <a:xfrm>
            <a:off x="6286946" y="4314226"/>
            <a:ext cx="994669" cy="1233134"/>
          </a:xfrm>
          <a:prstGeom prst="can">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AppFabric Monitoring Store</a:t>
            </a:r>
          </a:p>
        </p:txBody>
      </p:sp>
      <p:cxnSp>
        <p:nvCxnSpPr>
          <p:cNvPr id="239" name="Elbow Connector 238"/>
          <p:cNvCxnSpPr>
            <a:stCxn id="123" idx="3"/>
            <a:endCxn id="233" idx="2"/>
          </p:cNvCxnSpPr>
          <p:nvPr/>
        </p:nvCxnSpPr>
        <p:spPr>
          <a:xfrm flipV="1">
            <a:off x="4973309" y="4930793"/>
            <a:ext cx="1313637" cy="794602"/>
          </a:xfrm>
          <a:prstGeom prst="bentConnector3">
            <a:avLst>
              <a:gd name="adj1" fmla="val 50000"/>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sp>
        <p:nvSpPr>
          <p:cNvPr id="245" name="Flowchart: Multidocument 244"/>
          <p:cNvSpPr/>
          <p:nvPr/>
        </p:nvSpPr>
        <p:spPr bwMode="auto">
          <a:xfrm>
            <a:off x="7581261" y="5023994"/>
            <a:ext cx="1429122" cy="828166"/>
          </a:xfrm>
          <a:prstGeom prst="flowChartMultidocumen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100" kern="0" dirty="0">
                <a:gradFill>
                  <a:gsLst>
                    <a:gs pos="0">
                      <a:srgbClr val="FFFFFF"/>
                    </a:gs>
                    <a:gs pos="100000">
                      <a:srgbClr val="FFFFFF"/>
                    </a:gs>
                  </a:gsLst>
                  <a:lin ang="5400000" scaled="0"/>
                </a:gradFill>
                <a:latin typeface="Segoe UI Light" pitchFamily="34" charset="0"/>
              </a:rPr>
              <a:t>Troubleshooting Logs</a:t>
            </a:r>
          </a:p>
        </p:txBody>
      </p:sp>
      <p:cxnSp>
        <p:nvCxnSpPr>
          <p:cNvPr id="246" name="Elbow Connector 245"/>
          <p:cNvCxnSpPr>
            <a:stCxn id="233" idx="4"/>
            <a:endCxn id="245" idx="1"/>
          </p:cNvCxnSpPr>
          <p:nvPr/>
        </p:nvCxnSpPr>
        <p:spPr>
          <a:xfrm>
            <a:off x="7281615" y="4930793"/>
            <a:ext cx="299646" cy="507284"/>
          </a:xfrm>
          <a:prstGeom prst="bentConnector3">
            <a:avLst>
              <a:gd name="adj1" fmla="val 50000"/>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255" name="Curved Connector 254"/>
          <p:cNvCxnSpPr>
            <a:stCxn id="123" idx="1"/>
            <a:endCxn id="163" idx="1"/>
          </p:cNvCxnSpPr>
          <p:nvPr/>
        </p:nvCxnSpPr>
        <p:spPr>
          <a:xfrm rot="10800000">
            <a:off x="3783124" y="4681166"/>
            <a:ext cx="9527" cy="1044231"/>
          </a:xfrm>
          <a:prstGeom prst="curvedConnector3">
            <a:avLst>
              <a:gd name="adj1" fmla="val 3600000"/>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dash"/>
            <a:headEnd type="none" w="med" len="med"/>
            <a:tailEnd type="none" w="med" len="med"/>
          </a:ln>
          <a:effectLst>
            <a:outerShdw blurRad="65500" dist="38100" dir="5400000" rotWithShape="0">
              <a:srgbClr val="000000">
                <a:alpha val="40000"/>
              </a:srgbClr>
            </a:outerShdw>
          </a:effectLst>
        </p:spPr>
      </p:cxnSp>
      <p:sp>
        <p:nvSpPr>
          <p:cNvPr id="261" name="Flowchart: Document 260"/>
          <p:cNvSpPr/>
          <p:nvPr/>
        </p:nvSpPr>
        <p:spPr bwMode="auto">
          <a:xfrm>
            <a:off x="4067793" y="1442528"/>
            <a:ext cx="1018690" cy="337368"/>
          </a:xfrm>
          <a:prstGeom prst="flowChartDocument">
            <a:avLst/>
          </a:prstGeom>
          <a:solidFill>
            <a:schemeClr val="accent1"/>
          </a:solidFill>
          <a:ln>
            <a:solidFill>
              <a:schemeClr val="bg2">
                <a:lumMod val="20000"/>
                <a:lumOff val="8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8" rIns="91436" bIns="45718" numCol="1" spcCol="0" rtlCol="0" fromWordArt="0" anchor="t" anchorCtr="0" forceAA="0" compatLnSpc="1">
            <a:prstTxWarp prst="textNoShape">
              <a:avLst/>
            </a:prstTxWarp>
            <a:noAutofit/>
          </a:bodyPr>
          <a:lstStyle/>
          <a:p>
            <a:pPr defTabSz="914099" fontAlgn="base">
              <a:spcBef>
                <a:spcPct val="0"/>
              </a:spcBef>
              <a:spcAft>
                <a:spcPct val="0"/>
              </a:spcAft>
            </a:pPr>
            <a:r>
              <a:rPr lang="en-US" sz="1050" dirty="0">
                <a:solidFill>
                  <a:schemeClr val="bg1"/>
                </a:solidFill>
                <a:latin typeface="Segoe UI Light" pitchFamily="34" charset="0"/>
              </a:rPr>
              <a:t>App Package</a:t>
            </a:r>
          </a:p>
        </p:txBody>
      </p:sp>
    </p:spTree>
    <p:custDataLst>
      <p:tags r:id="rId1"/>
    </p:custDataLst>
    <p:extLst>
      <p:ext uri="{BB962C8B-B14F-4D97-AF65-F5344CB8AC3E}">
        <p14:creationId xmlns:p14="http://schemas.microsoft.com/office/powerpoint/2010/main" val="2283614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500"/>
                                        <p:tgtEl>
                                          <p:spTgt spid="16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1"/>
                                        </p:tgtEl>
                                        <p:attrNameLst>
                                          <p:attrName>style.visibility</p:attrName>
                                        </p:attrNameLst>
                                      </p:cBhvr>
                                      <p:to>
                                        <p:strVal val="visible"/>
                                      </p:to>
                                    </p:set>
                                    <p:animEffect transition="in" filter="fade">
                                      <p:cBhvr>
                                        <p:cTn id="10" dur="500"/>
                                        <p:tgtEl>
                                          <p:spTgt spid="26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500"/>
                                        <p:tgtEl>
                                          <p:spTgt spid="6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500"/>
                                        <p:tgtEl>
                                          <p:spTgt spid="5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nodeType="with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fade">
                                      <p:cBhvr>
                                        <p:cTn id="32" dur="500"/>
                                        <p:tgtEl>
                                          <p:spTgt spid="6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500"/>
                                        <p:tgtEl>
                                          <p:spTgt spid="50"/>
                                        </p:tgtEl>
                                      </p:cBhvr>
                                    </p:animEffect>
                                  </p:childTnLst>
                                </p:cTn>
                              </p:par>
                              <p:par>
                                <p:cTn id="46" presetID="10" presetClass="entr" presetSubtype="0" fill="hold" nodeType="with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fade">
                                      <p:cBhvr>
                                        <p:cTn id="48" dur="500"/>
                                        <p:tgtEl>
                                          <p:spTgt spid="6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fade">
                                      <p:cBhvr>
                                        <p:cTn id="54" dur="500"/>
                                        <p:tgtEl>
                                          <p:spTgt spid="54"/>
                                        </p:tgtEl>
                                      </p:cBhvr>
                                    </p:animEffect>
                                  </p:childTnLst>
                                </p:cTn>
                              </p:par>
                              <p:par>
                                <p:cTn id="55" presetID="10" presetClass="entr" presetSubtype="0" fill="hold" nodeType="withEffect">
                                  <p:stCondLst>
                                    <p:cond delay="0"/>
                                  </p:stCondLst>
                                  <p:childTnLst>
                                    <p:set>
                                      <p:cBhvr>
                                        <p:cTn id="56" dur="1" fill="hold">
                                          <p:stCondLst>
                                            <p:cond delay="0"/>
                                          </p:stCondLst>
                                        </p:cTn>
                                        <p:tgtEl>
                                          <p:spTgt spid="133"/>
                                        </p:tgtEl>
                                        <p:attrNameLst>
                                          <p:attrName>style.visibility</p:attrName>
                                        </p:attrNameLst>
                                      </p:cBhvr>
                                      <p:to>
                                        <p:strVal val="visible"/>
                                      </p:to>
                                    </p:set>
                                    <p:animEffect transition="in" filter="fade">
                                      <p:cBhvr>
                                        <p:cTn id="57" dur="500"/>
                                        <p:tgtEl>
                                          <p:spTgt spid="13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28"/>
                                        </p:tgtEl>
                                        <p:attrNameLst>
                                          <p:attrName>style.visibility</p:attrName>
                                        </p:attrNameLst>
                                      </p:cBhvr>
                                      <p:to>
                                        <p:strVal val="visible"/>
                                      </p:to>
                                    </p:set>
                                    <p:animEffect transition="in" filter="fade">
                                      <p:cBhvr>
                                        <p:cTn id="60" dur="500"/>
                                        <p:tgtEl>
                                          <p:spTgt spid="128"/>
                                        </p:tgtEl>
                                      </p:cBhvr>
                                    </p:animEffect>
                                  </p:childTnLst>
                                </p:cTn>
                              </p:par>
                              <p:par>
                                <p:cTn id="61" presetID="10" presetClass="entr" presetSubtype="0" fill="hold" nodeType="withEffect">
                                  <p:stCondLst>
                                    <p:cond delay="0"/>
                                  </p:stCondLst>
                                  <p:childTnLst>
                                    <p:set>
                                      <p:cBhvr>
                                        <p:cTn id="62" dur="1" fill="hold">
                                          <p:stCondLst>
                                            <p:cond delay="0"/>
                                          </p:stCondLst>
                                        </p:cTn>
                                        <p:tgtEl>
                                          <p:spTgt spid="141"/>
                                        </p:tgtEl>
                                        <p:attrNameLst>
                                          <p:attrName>style.visibility</p:attrName>
                                        </p:attrNameLst>
                                      </p:cBhvr>
                                      <p:to>
                                        <p:strVal val="visible"/>
                                      </p:to>
                                    </p:set>
                                    <p:animEffect transition="in" filter="fade">
                                      <p:cBhvr>
                                        <p:cTn id="63" dur="500"/>
                                        <p:tgtEl>
                                          <p:spTgt spid="14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1"/>
                                        </p:tgtEl>
                                        <p:attrNameLst>
                                          <p:attrName>style.visibility</p:attrName>
                                        </p:attrNameLst>
                                      </p:cBhvr>
                                      <p:to>
                                        <p:strVal val="visible"/>
                                      </p:to>
                                    </p:set>
                                    <p:animEffect transition="in" filter="fade">
                                      <p:cBhvr>
                                        <p:cTn id="66" dur="500"/>
                                        <p:tgtEl>
                                          <p:spTgt spid="131"/>
                                        </p:tgtEl>
                                      </p:cBhvr>
                                    </p:animEffect>
                                  </p:childTnLst>
                                </p:cTn>
                              </p:par>
                              <p:par>
                                <p:cTn id="67" presetID="10" presetClass="entr" presetSubtype="0" fill="hold" nodeType="withEffect">
                                  <p:stCondLst>
                                    <p:cond delay="0"/>
                                  </p:stCondLst>
                                  <p:childTnLst>
                                    <p:set>
                                      <p:cBhvr>
                                        <p:cTn id="68" dur="1" fill="hold">
                                          <p:stCondLst>
                                            <p:cond delay="0"/>
                                          </p:stCondLst>
                                        </p:cTn>
                                        <p:tgtEl>
                                          <p:spTgt spid="145"/>
                                        </p:tgtEl>
                                        <p:attrNameLst>
                                          <p:attrName>style.visibility</p:attrName>
                                        </p:attrNameLst>
                                      </p:cBhvr>
                                      <p:to>
                                        <p:strVal val="visible"/>
                                      </p:to>
                                    </p:set>
                                    <p:animEffect transition="in" filter="fade">
                                      <p:cBhvr>
                                        <p:cTn id="69" dur="500"/>
                                        <p:tgtEl>
                                          <p:spTgt spid="14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29"/>
                                        </p:tgtEl>
                                        <p:attrNameLst>
                                          <p:attrName>style.visibility</p:attrName>
                                        </p:attrNameLst>
                                      </p:cBhvr>
                                      <p:to>
                                        <p:strVal val="visible"/>
                                      </p:to>
                                    </p:set>
                                    <p:animEffect transition="in" filter="fade">
                                      <p:cBhvr>
                                        <p:cTn id="72" dur="500"/>
                                        <p:tgtEl>
                                          <p:spTgt spid="129"/>
                                        </p:tgtEl>
                                      </p:cBhvr>
                                    </p:animEffect>
                                  </p:childTnLst>
                                </p:cTn>
                              </p:par>
                              <p:par>
                                <p:cTn id="73" presetID="10" presetClass="entr" presetSubtype="0" fill="hold" nodeType="withEffect">
                                  <p:stCondLst>
                                    <p:cond delay="0"/>
                                  </p:stCondLst>
                                  <p:childTnLst>
                                    <p:set>
                                      <p:cBhvr>
                                        <p:cTn id="74" dur="1" fill="hold">
                                          <p:stCondLst>
                                            <p:cond delay="0"/>
                                          </p:stCondLst>
                                        </p:cTn>
                                        <p:tgtEl>
                                          <p:spTgt spid="230"/>
                                        </p:tgtEl>
                                        <p:attrNameLst>
                                          <p:attrName>style.visibility</p:attrName>
                                        </p:attrNameLst>
                                      </p:cBhvr>
                                      <p:to>
                                        <p:strVal val="visible"/>
                                      </p:to>
                                    </p:set>
                                    <p:animEffect transition="in" filter="fade">
                                      <p:cBhvr>
                                        <p:cTn id="75" dur="500"/>
                                        <p:tgtEl>
                                          <p:spTgt spid="23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29"/>
                                        </p:tgtEl>
                                        <p:attrNameLst>
                                          <p:attrName>style.visibility</p:attrName>
                                        </p:attrNameLst>
                                      </p:cBhvr>
                                      <p:to>
                                        <p:strVal val="visible"/>
                                      </p:to>
                                    </p:set>
                                    <p:animEffect transition="in" filter="fade">
                                      <p:cBhvr>
                                        <p:cTn id="78" dur="500"/>
                                        <p:tgtEl>
                                          <p:spTgt spid="229"/>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178"/>
                                        </p:tgtEl>
                                        <p:attrNameLst>
                                          <p:attrName>style.visibility</p:attrName>
                                        </p:attrNameLst>
                                      </p:cBhvr>
                                      <p:to>
                                        <p:strVal val="visible"/>
                                      </p:to>
                                    </p:set>
                                    <p:animEffect transition="in" filter="fade">
                                      <p:cBhvr>
                                        <p:cTn id="83" dur="500"/>
                                        <p:tgtEl>
                                          <p:spTgt spid="17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63"/>
                                        </p:tgtEl>
                                        <p:attrNameLst>
                                          <p:attrName>style.visibility</p:attrName>
                                        </p:attrNameLst>
                                      </p:cBhvr>
                                      <p:to>
                                        <p:strVal val="visible"/>
                                      </p:to>
                                    </p:set>
                                    <p:animEffect transition="in" filter="fade">
                                      <p:cBhvr>
                                        <p:cTn id="86" dur="500"/>
                                        <p:tgtEl>
                                          <p:spTgt spid="163"/>
                                        </p:tgtEl>
                                      </p:cBhvr>
                                    </p:animEffect>
                                  </p:childTnLst>
                                </p:cTn>
                              </p:par>
                              <p:par>
                                <p:cTn id="87" presetID="10" presetClass="entr" presetSubtype="0" fill="hold" nodeType="withEffect">
                                  <p:stCondLst>
                                    <p:cond delay="0"/>
                                  </p:stCondLst>
                                  <p:childTnLst>
                                    <p:set>
                                      <p:cBhvr>
                                        <p:cTn id="88" dur="1" fill="hold">
                                          <p:stCondLst>
                                            <p:cond delay="0"/>
                                          </p:stCondLst>
                                        </p:cTn>
                                        <p:tgtEl>
                                          <p:spTgt spid="186"/>
                                        </p:tgtEl>
                                        <p:attrNameLst>
                                          <p:attrName>style.visibility</p:attrName>
                                        </p:attrNameLst>
                                      </p:cBhvr>
                                      <p:to>
                                        <p:strVal val="visible"/>
                                      </p:to>
                                    </p:set>
                                    <p:animEffect transition="in" filter="fade">
                                      <p:cBhvr>
                                        <p:cTn id="89" dur="500"/>
                                        <p:tgtEl>
                                          <p:spTgt spid="186"/>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181"/>
                                        </p:tgtEl>
                                        <p:attrNameLst>
                                          <p:attrName>style.visibility</p:attrName>
                                        </p:attrNameLst>
                                      </p:cBhvr>
                                      <p:to>
                                        <p:strVal val="visible"/>
                                      </p:to>
                                    </p:set>
                                    <p:animEffect transition="in" filter="fade">
                                      <p:cBhvr>
                                        <p:cTn id="94" dur="500"/>
                                        <p:tgtEl>
                                          <p:spTgt spid="18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23"/>
                                        </p:tgtEl>
                                        <p:attrNameLst>
                                          <p:attrName>style.visibility</p:attrName>
                                        </p:attrNameLst>
                                      </p:cBhvr>
                                      <p:to>
                                        <p:strVal val="visible"/>
                                      </p:to>
                                    </p:set>
                                    <p:animEffect transition="in" filter="fade">
                                      <p:cBhvr>
                                        <p:cTn id="97" dur="500"/>
                                        <p:tgtEl>
                                          <p:spTgt spid="123"/>
                                        </p:tgtEl>
                                      </p:cBhvr>
                                    </p:animEffect>
                                  </p:childTnLst>
                                </p:cTn>
                              </p:par>
                              <p:par>
                                <p:cTn id="98" presetID="10" presetClass="entr" presetSubtype="0" fill="hold" nodeType="withEffect">
                                  <p:stCondLst>
                                    <p:cond delay="0"/>
                                  </p:stCondLst>
                                  <p:childTnLst>
                                    <p:set>
                                      <p:cBhvr>
                                        <p:cTn id="99" dur="1" fill="hold">
                                          <p:stCondLst>
                                            <p:cond delay="0"/>
                                          </p:stCondLst>
                                        </p:cTn>
                                        <p:tgtEl>
                                          <p:spTgt spid="239"/>
                                        </p:tgtEl>
                                        <p:attrNameLst>
                                          <p:attrName>style.visibility</p:attrName>
                                        </p:attrNameLst>
                                      </p:cBhvr>
                                      <p:to>
                                        <p:strVal val="visible"/>
                                      </p:to>
                                    </p:set>
                                    <p:animEffect transition="in" filter="fade">
                                      <p:cBhvr>
                                        <p:cTn id="100" dur="500"/>
                                        <p:tgtEl>
                                          <p:spTgt spid="239"/>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33"/>
                                        </p:tgtEl>
                                        <p:attrNameLst>
                                          <p:attrName>style.visibility</p:attrName>
                                        </p:attrNameLst>
                                      </p:cBhvr>
                                      <p:to>
                                        <p:strVal val="visible"/>
                                      </p:to>
                                    </p:set>
                                    <p:animEffect transition="in" filter="fade">
                                      <p:cBhvr>
                                        <p:cTn id="103" dur="500"/>
                                        <p:tgtEl>
                                          <p:spTgt spid="233"/>
                                        </p:tgtEl>
                                      </p:cBhvr>
                                    </p:animEffect>
                                  </p:childTnLst>
                                </p:cTn>
                              </p:par>
                              <p:par>
                                <p:cTn id="104" presetID="10" presetClass="entr" presetSubtype="0" fill="hold" nodeType="withEffect">
                                  <p:stCondLst>
                                    <p:cond delay="0"/>
                                  </p:stCondLst>
                                  <p:childTnLst>
                                    <p:set>
                                      <p:cBhvr>
                                        <p:cTn id="105" dur="1" fill="hold">
                                          <p:stCondLst>
                                            <p:cond delay="0"/>
                                          </p:stCondLst>
                                        </p:cTn>
                                        <p:tgtEl>
                                          <p:spTgt spid="246"/>
                                        </p:tgtEl>
                                        <p:attrNameLst>
                                          <p:attrName>style.visibility</p:attrName>
                                        </p:attrNameLst>
                                      </p:cBhvr>
                                      <p:to>
                                        <p:strVal val="visible"/>
                                      </p:to>
                                    </p:set>
                                    <p:animEffect transition="in" filter="fade">
                                      <p:cBhvr>
                                        <p:cTn id="106" dur="500"/>
                                        <p:tgtEl>
                                          <p:spTgt spid="246"/>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245"/>
                                        </p:tgtEl>
                                        <p:attrNameLst>
                                          <p:attrName>style.visibility</p:attrName>
                                        </p:attrNameLst>
                                      </p:cBhvr>
                                      <p:to>
                                        <p:strVal val="visible"/>
                                      </p:to>
                                    </p:set>
                                    <p:animEffect transition="in" filter="fade">
                                      <p:cBhvr>
                                        <p:cTn id="109" dur="500"/>
                                        <p:tgtEl>
                                          <p:spTgt spid="245"/>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nodeType="clickEffect">
                                  <p:stCondLst>
                                    <p:cond delay="0"/>
                                  </p:stCondLst>
                                  <p:childTnLst>
                                    <p:set>
                                      <p:cBhvr>
                                        <p:cTn id="113" dur="1" fill="hold">
                                          <p:stCondLst>
                                            <p:cond delay="0"/>
                                          </p:stCondLst>
                                        </p:cTn>
                                        <p:tgtEl>
                                          <p:spTgt spid="255"/>
                                        </p:tgtEl>
                                        <p:attrNameLst>
                                          <p:attrName>style.visibility</p:attrName>
                                        </p:attrNameLst>
                                      </p:cBhvr>
                                      <p:to>
                                        <p:strVal val="visible"/>
                                      </p:to>
                                    </p:set>
                                    <p:animEffect transition="in" filter="fade">
                                      <p:cBhvr>
                                        <p:cTn id="114" dur="500"/>
                                        <p:tgtEl>
                                          <p:spTgt spid="255"/>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62"/>
                                        </p:tgtEl>
                                        <p:attrNameLst>
                                          <p:attrName>style.visibility</p:attrName>
                                        </p:attrNameLst>
                                      </p:cBhvr>
                                      <p:to>
                                        <p:strVal val="visible"/>
                                      </p:to>
                                    </p:set>
                                    <p:animEffect transition="in" filter="fade">
                                      <p:cBhvr>
                                        <p:cTn id="117" dur="5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51" grpId="0" animBg="1"/>
      <p:bldP spid="54" grpId="0" animBg="1"/>
      <p:bldP spid="55" grpId="0" animBg="1"/>
      <p:bldP spid="123" grpId="0" animBg="1"/>
      <p:bldP spid="128" grpId="0" animBg="1"/>
      <p:bldP spid="129" grpId="0" animBg="1"/>
      <p:bldP spid="131" grpId="0" animBg="1"/>
      <p:bldP spid="162" grpId="0"/>
      <p:bldP spid="163" grpId="0" animBg="1"/>
      <p:bldP spid="229" grpId="0" animBg="1"/>
      <p:bldP spid="233" grpId="0" animBg="1"/>
      <p:bldP spid="245" grpId="0" animBg="1"/>
      <p:bldP spid="26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04091" y="2590800"/>
            <a:ext cx="9916581" cy="1295400"/>
          </a:xfrm>
        </p:spPr>
        <p:txBody>
          <a:bodyPr/>
          <a:lstStyle/>
          <a:p>
            <a:r>
              <a:rPr lang="en-US" dirty="0" smtClean="0"/>
              <a:t>Managing Composite Applications</a:t>
            </a:r>
            <a:endParaRPr lang="en-US" dirty="0"/>
          </a:p>
        </p:txBody>
      </p:sp>
      <p:sp>
        <p:nvSpPr>
          <p:cNvPr id="10" name="Text Placeholder 9"/>
          <p:cNvSpPr>
            <a:spLocks noGrp="1"/>
          </p:cNvSpPr>
          <p:nvPr>
            <p:ph type="body" sz="quarter" idx="10"/>
          </p:nvPr>
        </p:nvSpPr>
        <p:spPr/>
        <p:txBody>
          <a:bodyPr/>
          <a:lstStyle/>
          <a:p>
            <a:r>
              <a:rPr lang="en-US" sz="8800" dirty="0" smtClean="0">
                <a:solidFill>
                  <a:schemeClr val="bg1"/>
                </a:solidFill>
              </a:rPr>
              <a:t>demo</a:t>
            </a:r>
            <a:endParaRPr lang="en-US" sz="8800" dirty="0">
              <a:solidFill>
                <a:schemeClr val="bg1"/>
              </a:solidFill>
            </a:endParaRPr>
          </a:p>
        </p:txBody>
      </p:sp>
    </p:spTree>
    <p:extLst>
      <p:ext uri="{BB962C8B-B14F-4D97-AF65-F5344CB8AC3E}">
        <p14:creationId xmlns:p14="http://schemas.microsoft.com/office/powerpoint/2010/main" val="3814799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Managing Composite Applications</a:t>
            </a:r>
            <a:endParaRPr lang="en-US" dirty="0"/>
          </a:p>
        </p:txBody>
      </p:sp>
      <p:sp>
        <p:nvSpPr>
          <p:cNvPr id="2" name="Text Placeholder 1"/>
          <p:cNvSpPr>
            <a:spLocks noGrp="1"/>
          </p:cNvSpPr>
          <p:nvPr>
            <p:ph idx="1"/>
          </p:nvPr>
        </p:nvSpPr>
        <p:spPr/>
        <p:txBody>
          <a:bodyPr>
            <a:normAutofit fontScale="85000" lnSpcReduction="10000"/>
          </a:bodyPr>
          <a:lstStyle/>
          <a:p>
            <a:pPr lvl="1"/>
            <a:r>
              <a:rPr lang="en-US" sz="3200" dirty="0" smtClean="0"/>
              <a:t>Deploy and manage end-to-end composite application rather than individually provisioning, configuring and managing services </a:t>
            </a:r>
          </a:p>
          <a:p>
            <a:pPr lvl="1"/>
            <a:r>
              <a:rPr lang="en-US" sz="3200" dirty="0" smtClean="0"/>
              <a:t>Builds on top of Azure infrastructure to provide rich management of scalable, highly available composite applications</a:t>
            </a:r>
          </a:p>
          <a:p>
            <a:pPr lvl="1"/>
            <a:r>
              <a:rPr lang="en-US" sz="3200" dirty="0" smtClean="0"/>
              <a:t>Management based on SLAs </a:t>
            </a:r>
          </a:p>
          <a:p>
            <a:pPr lvl="2"/>
            <a:r>
              <a:rPr lang="en-US" sz="2800" dirty="0" smtClean="0"/>
              <a:t>Abstract environment specifics from application owner/administrator</a:t>
            </a:r>
          </a:p>
          <a:p>
            <a:pPr lvl="2"/>
            <a:r>
              <a:rPr lang="en-US" sz="2800" dirty="0" smtClean="0"/>
              <a:t>Guarantee security, isolation and performance SLAs</a:t>
            </a:r>
          </a:p>
          <a:p>
            <a:endParaRPr lang="en-US" sz="4000" dirty="0"/>
          </a:p>
        </p:txBody>
      </p:sp>
    </p:spTree>
    <p:extLst>
      <p:ext uri="{BB962C8B-B14F-4D97-AF65-F5344CB8AC3E}">
        <p14:creationId xmlns:p14="http://schemas.microsoft.com/office/powerpoint/2010/main" val="4080325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Creating Custom Components</a:t>
            </a:r>
            <a:endParaRPr lang="en-US" dirty="0"/>
          </a:p>
        </p:txBody>
      </p:sp>
      <p:sp>
        <p:nvSpPr>
          <p:cNvPr id="5" name="Text Placeholder 4"/>
          <p:cNvSpPr>
            <a:spLocks noGrp="1"/>
          </p:cNvSpPr>
          <p:nvPr>
            <p:ph type="body" idx="1"/>
          </p:nvPr>
        </p:nvSpPr>
        <p:spPr/>
        <p:txBody>
          <a:bodyPr>
            <a:noAutofit/>
          </a:bodyPr>
          <a:lstStyle/>
          <a:p>
            <a:r>
              <a:rPr lang="en-US" sz="6000" dirty="0" smtClean="0">
                <a:solidFill>
                  <a:schemeClr val="bg1"/>
                </a:solidFill>
              </a:rPr>
              <a:t>Demo</a:t>
            </a:r>
            <a:endParaRPr lang="en-US" sz="6000" dirty="0">
              <a:solidFill>
                <a:schemeClr val="bg1"/>
              </a:solidFill>
            </a:endParaRPr>
          </a:p>
        </p:txBody>
      </p:sp>
    </p:spTree>
    <p:extLst>
      <p:ext uri="{BB962C8B-B14F-4D97-AF65-F5344CB8AC3E}">
        <p14:creationId xmlns:p14="http://schemas.microsoft.com/office/powerpoint/2010/main" val="852660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Summary and Takeaways</a:t>
            </a:r>
            <a:endParaRPr lang="en-US" dirty="0"/>
          </a:p>
        </p:txBody>
      </p:sp>
      <p:sp>
        <p:nvSpPr>
          <p:cNvPr id="4" name="Content Placeholder 3"/>
          <p:cNvSpPr>
            <a:spLocks noGrp="1"/>
          </p:cNvSpPr>
          <p:nvPr>
            <p:ph idx="1"/>
          </p:nvPr>
        </p:nvSpPr>
        <p:spPr>
          <a:xfrm>
            <a:off x="389436" y="1224734"/>
            <a:ext cx="8363938" cy="5804666"/>
          </a:xfrm>
        </p:spPr>
        <p:txBody>
          <a:bodyPr/>
          <a:lstStyle/>
          <a:p>
            <a:r>
              <a:rPr lang="en-US" dirty="0" smtClean="0"/>
              <a:t>Improved end-to-end experience for developing, deploying and managing composite applications</a:t>
            </a:r>
          </a:p>
          <a:p>
            <a:pPr lvl="1"/>
            <a:r>
              <a:rPr lang="en-US" dirty="0" smtClean="0"/>
              <a:t>Ease of development</a:t>
            </a:r>
          </a:p>
          <a:p>
            <a:pPr lvl="2"/>
            <a:r>
              <a:rPr lang="en-US" dirty="0" smtClean="0"/>
              <a:t>Extensible </a:t>
            </a:r>
            <a:r>
              <a:rPr lang="en-US" dirty="0"/>
              <a:t>.NET composition </a:t>
            </a:r>
            <a:r>
              <a:rPr lang="en-US" dirty="0" smtClean="0"/>
              <a:t>model and tools make it easy to develop composite applications</a:t>
            </a:r>
          </a:p>
          <a:p>
            <a:pPr lvl="2"/>
            <a:r>
              <a:rPr lang="en-US" dirty="0"/>
              <a:t>Greater developer productivity through  rapid assembly of services and end-to-end debugging and </a:t>
            </a:r>
            <a:r>
              <a:rPr lang="en-US" dirty="0" smtClean="0"/>
              <a:t>deployment</a:t>
            </a:r>
            <a:endParaRPr lang="en-US" dirty="0"/>
          </a:p>
          <a:p>
            <a:pPr lvl="1"/>
            <a:r>
              <a:rPr lang="en-US" dirty="0" smtClean="0"/>
              <a:t>Effortless scale</a:t>
            </a:r>
          </a:p>
          <a:p>
            <a:pPr lvl="2"/>
            <a:r>
              <a:rPr lang="en-US" dirty="0" smtClean="0"/>
              <a:t>Multi-tenant, high-density runtime provides scalability, isolation and availability for composite applications </a:t>
            </a:r>
          </a:p>
          <a:p>
            <a:pPr lvl="1"/>
            <a:r>
              <a:rPr lang="en-US" dirty="0" smtClean="0"/>
              <a:t>Lower TCO</a:t>
            </a:r>
          </a:p>
          <a:p>
            <a:pPr lvl="2"/>
            <a:r>
              <a:rPr lang="en-US" dirty="0" smtClean="0"/>
              <a:t>Centralized deployment, management and monitoring of distributed applications</a:t>
            </a:r>
          </a:p>
          <a:p>
            <a:endParaRPr lang="en-US" dirty="0"/>
          </a:p>
        </p:txBody>
      </p:sp>
    </p:spTree>
    <p:extLst>
      <p:ext uri="{BB962C8B-B14F-4D97-AF65-F5344CB8AC3E}">
        <p14:creationId xmlns:p14="http://schemas.microsoft.com/office/powerpoint/2010/main" val="4282243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155157"/>
            <a:ext cx="7772400" cy="1362075"/>
          </a:xfrm>
        </p:spPr>
        <p:txBody>
          <a:bodyPr>
            <a:normAutofit fontScale="90000"/>
          </a:bodyPr>
          <a:lstStyle/>
          <a:p>
            <a:pPr lvl="0">
              <a:defRPr/>
            </a:pPr>
            <a:r>
              <a:rPr lang="en-AU" dirty="0"/>
              <a:t>Introduction to Windows Azure </a:t>
            </a:r>
            <a:r>
              <a:rPr lang="en-AU" dirty="0" err="1" smtClean="0"/>
              <a:t>AppFabric</a:t>
            </a:r>
            <a:r>
              <a:rPr lang="en-AU" dirty="0" smtClean="0"/>
              <a:t> </a:t>
            </a:r>
            <a:r>
              <a:rPr lang="en-AU" dirty="0"/>
              <a:t>Composite Applications </a:t>
            </a:r>
            <a:endParaRPr lang="en-US" dirty="0"/>
          </a:p>
        </p:txBody>
      </p:sp>
      <p:sp>
        <p:nvSpPr>
          <p:cNvPr id="3" name="Text Placeholder 2"/>
          <p:cNvSpPr>
            <a:spLocks noGrp="1"/>
          </p:cNvSpPr>
          <p:nvPr>
            <p:ph type="body" idx="1"/>
          </p:nvPr>
        </p:nvSpPr>
        <p:spPr>
          <a:xfrm>
            <a:off x="539552" y="2570981"/>
            <a:ext cx="7772400" cy="1500187"/>
          </a:xfrm>
        </p:spPr>
        <p:txBody>
          <a:bodyPr/>
          <a:lstStyle/>
          <a:p>
            <a:pPr lvl="0">
              <a:defRPr/>
            </a:pPr>
            <a:r>
              <a:rPr lang="en-AU" dirty="0" smtClean="0"/>
              <a:t>Lewis </a:t>
            </a:r>
            <a:r>
              <a:rPr lang="en-AU" dirty="0" err="1" smtClean="0"/>
              <a:t>Benge</a:t>
            </a:r>
            <a:r>
              <a:rPr lang="en-AU" dirty="0" smtClean="0"/>
              <a:t> (@</a:t>
            </a:r>
            <a:r>
              <a:rPr lang="en-AU" dirty="0" err="1" smtClean="0"/>
              <a:t>LewisBenge</a:t>
            </a:r>
            <a:r>
              <a:rPr lang="en-AU" dirty="0" smtClean="0"/>
              <a:t>)</a:t>
            </a:r>
            <a:endParaRPr lang="en-US" dirty="0" smtClean="0"/>
          </a:p>
          <a:p>
            <a:pPr lvl="0">
              <a:defRPr/>
            </a:pPr>
            <a:r>
              <a:rPr lang="en-US" dirty="0" smtClean="0"/>
              <a:t>Creative Technologist</a:t>
            </a:r>
          </a:p>
          <a:p>
            <a:pPr lvl="0">
              <a:defRPr/>
            </a:pPr>
            <a:r>
              <a:rPr lang="en-US" dirty="0" err="1" smtClean="0"/>
              <a:t>Whybin</a:t>
            </a:r>
            <a:r>
              <a:rPr lang="en-US" dirty="0" smtClean="0"/>
              <a:t>\TBWA\Tequila</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COS-MID306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389436" y="1295400"/>
            <a:ext cx="8363938" cy="4571508"/>
          </a:xfrm>
        </p:spPr>
        <p:txBody>
          <a:bodyPr/>
          <a:lstStyle/>
          <a:p>
            <a:pPr marL="530352" indent="-530352">
              <a:spcBef>
                <a:spcPts val="768"/>
              </a:spcBef>
            </a:pPr>
            <a:r>
              <a:rPr lang="en-US" dirty="0"/>
              <a:t>What is </a:t>
            </a:r>
            <a:r>
              <a:rPr lang="en-US" dirty="0" smtClean="0"/>
              <a:t>Composite App in AppFabric?</a:t>
            </a:r>
            <a:endParaRPr lang="en-US" dirty="0"/>
          </a:p>
          <a:p>
            <a:pPr marL="530352" indent="-530352">
              <a:spcBef>
                <a:spcPts val="768"/>
              </a:spcBef>
            </a:pPr>
            <a:r>
              <a:rPr lang="en-US" dirty="0" smtClean="0"/>
              <a:t>End-to-end demo</a:t>
            </a:r>
            <a:endParaRPr lang="en-US" dirty="0"/>
          </a:p>
          <a:p>
            <a:pPr marL="530352" indent="-530352">
              <a:spcBef>
                <a:spcPts val="768"/>
              </a:spcBef>
            </a:pPr>
            <a:r>
              <a:rPr lang="en-US" dirty="0" smtClean="0"/>
              <a:t>AppFabric Composite App: Deep Dive</a:t>
            </a:r>
          </a:p>
          <a:p>
            <a:pPr marL="991704" lvl="1" indent="-530352">
              <a:spcBef>
                <a:spcPts val="768"/>
              </a:spcBef>
            </a:pPr>
            <a:r>
              <a:rPr lang="en-US" dirty="0" smtClean="0"/>
              <a:t>Composition and Authoring </a:t>
            </a:r>
          </a:p>
          <a:p>
            <a:pPr marL="991704" lvl="1" indent="-530352">
              <a:spcBef>
                <a:spcPts val="768"/>
              </a:spcBef>
            </a:pPr>
            <a:r>
              <a:rPr lang="en-US" dirty="0" smtClean="0"/>
              <a:t>Runtime</a:t>
            </a:r>
          </a:p>
          <a:p>
            <a:pPr marL="991704" lvl="1" indent="-530352">
              <a:spcBef>
                <a:spcPts val="768"/>
              </a:spcBef>
            </a:pPr>
            <a:r>
              <a:rPr lang="en-US" dirty="0" smtClean="0"/>
              <a:t>Management </a:t>
            </a:r>
            <a:endParaRPr lang="en-US" dirty="0"/>
          </a:p>
          <a:p>
            <a:pPr marL="591654" indent="-530352">
              <a:spcBef>
                <a:spcPts val="768"/>
              </a:spcBef>
            </a:pPr>
            <a:r>
              <a:rPr lang="en-US" dirty="0" smtClean="0"/>
              <a:t>Custom Components</a:t>
            </a:r>
            <a:endParaRPr lang="en-US" dirty="0"/>
          </a:p>
          <a:p>
            <a:pPr marL="530352" indent="-530352">
              <a:spcBef>
                <a:spcPts val="768"/>
              </a:spcBef>
            </a:pPr>
            <a:r>
              <a:rPr lang="en-US" dirty="0" smtClean="0"/>
              <a:t>Summary and Takeaways</a:t>
            </a:r>
          </a:p>
          <a:p>
            <a:pPr marL="530352" indent="-530352">
              <a:spcBef>
                <a:spcPts val="768"/>
              </a:spcBef>
            </a:pPr>
            <a:r>
              <a:rPr lang="en-US" dirty="0" smtClean="0"/>
              <a:t>Roadmap</a:t>
            </a:r>
          </a:p>
          <a:p>
            <a:endParaRPr lang="en-US" sz="2800" dirty="0"/>
          </a:p>
        </p:txBody>
      </p:sp>
    </p:spTree>
    <p:extLst>
      <p:ext uri="{BB962C8B-B14F-4D97-AF65-F5344CB8AC3E}">
        <p14:creationId xmlns:p14="http://schemas.microsoft.com/office/powerpoint/2010/main" val="1784702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504877"/>
            <a:ext cx="7772400" cy="1362075"/>
          </a:xfrm>
        </p:spPr>
        <p:txBody>
          <a:bodyPr/>
          <a:lstStyle/>
          <a:p>
            <a:r>
              <a:rPr lang="en-AU" dirty="0" smtClean="0"/>
              <a:t>Note:</a:t>
            </a:r>
            <a:endParaRPr lang="en-AU" dirty="0"/>
          </a:p>
        </p:txBody>
      </p:sp>
      <p:sp>
        <p:nvSpPr>
          <p:cNvPr id="3" name="Text Placeholder 2"/>
          <p:cNvSpPr>
            <a:spLocks noGrp="1"/>
          </p:cNvSpPr>
          <p:nvPr>
            <p:ph type="body" idx="1"/>
          </p:nvPr>
        </p:nvSpPr>
        <p:spPr>
          <a:xfrm>
            <a:off x="688032" y="3152949"/>
            <a:ext cx="6404248" cy="1500187"/>
          </a:xfrm>
        </p:spPr>
        <p:txBody>
          <a:bodyPr anchor="t">
            <a:noAutofit/>
          </a:bodyPr>
          <a:lstStyle/>
          <a:p>
            <a:r>
              <a:rPr lang="en-AU" sz="2400" dirty="0" smtClean="0"/>
              <a:t>This presentation is based on the </a:t>
            </a:r>
            <a:r>
              <a:rPr lang="en-AU" sz="2400" dirty="0" err="1" smtClean="0"/>
              <a:t>AppFabric</a:t>
            </a:r>
            <a:r>
              <a:rPr lang="en-AU" sz="2400" dirty="0" smtClean="0"/>
              <a:t> June CTP, with access to </a:t>
            </a:r>
            <a:r>
              <a:rPr lang="en-AU" sz="2400" dirty="0" err="1" smtClean="0"/>
              <a:t>AppFabric</a:t>
            </a:r>
            <a:r>
              <a:rPr lang="en-AU" sz="2400" dirty="0" smtClean="0"/>
              <a:t> labs portal. Content may change through the product development lifecycle prior to release. </a:t>
            </a:r>
            <a:endParaRPr lang="en-AU" sz="24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4564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81000" y="228602"/>
            <a:ext cx="8382000" cy="775597"/>
          </a:xfrm>
        </p:spPr>
        <p:txBody>
          <a:bodyPr>
            <a:normAutofit fontScale="90000"/>
          </a:bodyPr>
          <a:lstStyle/>
          <a:p>
            <a:r>
              <a:rPr lang="en-US" sz="3200" dirty="0" smtClean="0"/>
              <a:t>The Islands of Capability</a:t>
            </a:r>
            <a:br>
              <a:rPr lang="en-US" sz="3200" dirty="0" smtClean="0"/>
            </a:br>
            <a:r>
              <a:rPr lang="en-US" sz="2400" spc="0" dirty="0" smtClean="0">
                <a:solidFill>
                  <a:srgbClr val="92D050"/>
                </a:solidFill>
              </a:rPr>
              <a:t>Disjoint experience throughout the lifecycle…</a:t>
            </a:r>
            <a:endParaRPr lang="en-US" sz="3200" spc="0" dirty="0"/>
          </a:p>
        </p:txBody>
      </p:sp>
      <p:cxnSp>
        <p:nvCxnSpPr>
          <p:cNvPr id="14" name="Straight Connector 13"/>
          <p:cNvCxnSpPr/>
          <p:nvPr/>
        </p:nvCxnSpPr>
        <p:spPr>
          <a:xfrm>
            <a:off x="2067103"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3743967"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420831" y="1543783"/>
            <a:ext cx="0" cy="3289474"/>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7097695"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sp>
        <p:nvSpPr>
          <p:cNvPr id="141" name="Rectangle 140"/>
          <p:cNvSpPr/>
          <p:nvPr/>
        </p:nvSpPr>
        <p:spPr bwMode="auto">
          <a:xfrm>
            <a:off x="451716"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UI Light" pitchFamily="34" charset="0"/>
              </a:rPr>
              <a:t>Prog</a:t>
            </a:r>
            <a:r>
              <a:rPr lang="en-US" dirty="0" smtClean="0">
                <a:gradFill>
                  <a:gsLst>
                    <a:gs pos="0">
                      <a:srgbClr val="FFFFFF"/>
                    </a:gs>
                    <a:gs pos="100000">
                      <a:srgbClr val="FFFFFF"/>
                    </a:gs>
                  </a:gsLst>
                  <a:lin ang="5400000" scaled="0"/>
                </a:gradFill>
                <a:latin typeface="Segoe UI Light" pitchFamily="34" charset="0"/>
              </a:rPr>
              <a:t>. Models &amp; Tools</a:t>
            </a:r>
          </a:p>
        </p:txBody>
      </p:sp>
      <p:sp>
        <p:nvSpPr>
          <p:cNvPr id="57" name="Rectangle 56"/>
          <p:cNvSpPr/>
          <p:nvPr/>
        </p:nvSpPr>
        <p:spPr bwMode="auto">
          <a:xfrm>
            <a:off x="451716" y="3698634"/>
            <a:ext cx="1552798"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Management</a:t>
            </a:r>
            <a:endParaRPr lang="en-US" sz="2000" dirty="0" smtClean="0">
              <a:gradFill>
                <a:gsLst>
                  <a:gs pos="0">
                    <a:srgbClr val="FFFFFF"/>
                  </a:gs>
                  <a:gs pos="100000">
                    <a:srgbClr val="FFFFFF"/>
                  </a:gs>
                </a:gsLst>
                <a:lin ang="5400000" scaled="0"/>
              </a:gradFill>
              <a:latin typeface="Segoe UI Light" pitchFamily="34" charset="0"/>
            </a:endParaRPr>
          </a:p>
        </p:txBody>
      </p:sp>
      <p:sp>
        <p:nvSpPr>
          <p:cNvPr id="59" name="Rectangle 58"/>
          <p:cNvSpPr/>
          <p:nvPr/>
        </p:nvSpPr>
        <p:spPr bwMode="auto">
          <a:xfrm>
            <a:off x="451716"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pitchFamily="34" charset="0"/>
                <a:cs typeface="Segoe UI" pitchFamily="34" charset="0"/>
              </a:rPr>
              <a:t>Config &amp; Scaling</a:t>
            </a:r>
          </a:p>
        </p:txBody>
      </p:sp>
      <p:grpSp>
        <p:nvGrpSpPr>
          <p:cNvPr id="9" name="Group 8"/>
          <p:cNvGrpSpPr/>
          <p:nvPr/>
        </p:nvGrpSpPr>
        <p:grpSpPr>
          <a:xfrm>
            <a:off x="550137" y="2060848"/>
            <a:ext cx="1367788" cy="1152498"/>
            <a:chOff x="654928" y="1856400"/>
            <a:chExt cx="1823242" cy="1522010"/>
          </a:xfrm>
        </p:grpSpPr>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7577" y="1863306"/>
              <a:ext cx="477398" cy="47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Rounded Rectangle 66"/>
            <p:cNvSpPr/>
            <p:nvPr/>
          </p:nvSpPr>
          <p:spPr bwMode="auto">
            <a:xfrm>
              <a:off x="654928" y="3003844"/>
              <a:ext cx="1823242"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Webservices</a:t>
              </a:r>
            </a:p>
          </p:txBody>
        </p:sp>
        <p:pic>
          <p:nvPicPr>
            <p:cNvPr id="15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5262" y="1856400"/>
              <a:ext cx="768855" cy="7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4"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85475" y="2412628"/>
              <a:ext cx="577652" cy="57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 name="Group 9"/>
          <p:cNvGrpSpPr/>
          <p:nvPr/>
        </p:nvGrpSpPr>
        <p:grpSpPr>
          <a:xfrm>
            <a:off x="2483768" y="2066076"/>
            <a:ext cx="866133" cy="1147269"/>
            <a:chOff x="3280169" y="1797219"/>
            <a:chExt cx="1154543" cy="1581191"/>
          </a:xfrm>
        </p:grpSpPr>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54634" y="2323317"/>
              <a:ext cx="477398" cy="47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 name="Rounded Rectangle 67"/>
            <p:cNvSpPr/>
            <p:nvPr/>
          </p:nvSpPr>
          <p:spPr bwMode="auto">
            <a:xfrm>
              <a:off x="3280169" y="3003844"/>
              <a:ext cx="1154543"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Caches</a:t>
              </a:r>
            </a:p>
          </p:txBody>
        </p:sp>
        <p:pic>
          <p:nvPicPr>
            <p:cNvPr id="15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54222" y="1797219"/>
              <a:ext cx="635417" cy="635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926750" y="2540243"/>
              <a:ext cx="358676" cy="35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1" name="Group 10"/>
          <p:cNvGrpSpPr/>
          <p:nvPr/>
        </p:nvGrpSpPr>
        <p:grpSpPr>
          <a:xfrm>
            <a:off x="4014352" y="2060848"/>
            <a:ext cx="1205720" cy="1205415"/>
            <a:chOff x="5291928" y="1778451"/>
            <a:chExt cx="1607208" cy="1599959"/>
          </a:xfrm>
        </p:grpSpPr>
        <p:pic>
          <p:nvPicPr>
            <p:cNvPr id="1028"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38317" y="1778451"/>
              <a:ext cx="577652" cy="57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 name="Rounded Rectangle 68"/>
            <p:cNvSpPr/>
            <p:nvPr/>
          </p:nvSpPr>
          <p:spPr bwMode="auto">
            <a:xfrm>
              <a:off x="5291928" y="3003844"/>
              <a:ext cx="1607208"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Workflows</a:t>
              </a:r>
            </a:p>
          </p:txBody>
        </p:sp>
        <p:pic>
          <p:nvPicPr>
            <p:cNvPr id="162"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26982" y="2245937"/>
              <a:ext cx="768855" cy="7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265137" y="2355310"/>
              <a:ext cx="433998" cy="43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3" name="Group 12"/>
          <p:cNvGrpSpPr/>
          <p:nvPr/>
        </p:nvGrpSpPr>
        <p:grpSpPr>
          <a:xfrm>
            <a:off x="5519121" y="2159004"/>
            <a:ext cx="1452000" cy="1191197"/>
            <a:chOff x="7262865" y="1971928"/>
            <a:chExt cx="2104218" cy="1406482"/>
          </a:xfrm>
        </p:grpSpPr>
        <p:pic>
          <p:nvPicPr>
            <p:cNvPr id="1029" name="Picture 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05561" y="1971928"/>
              <a:ext cx="326069" cy="326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 name="Rounded Rectangle 69"/>
            <p:cNvSpPr/>
            <p:nvPr/>
          </p:nvSpPr>
          <p:spPr bwMode="auto">
            <a:xfrm>
              <a:off x="7262865" y="3003844"/>
              <a:ext cx="2104218" cy="374566"/>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Access Control</a:t>
              </a:r>
            </a:p>
          </p:txBody>
        </p:sp>
        <p:pic>
          <p:nvPicPr>
            <p:cNvPr id="164"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430995" y="2002988"/>
              <a:ext cx="433998" cy="43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5" name="Picture 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833832" y="2389908"/>
              <a:ext cx="577652" cy="577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0" name="Group 19"/>
          <p:cNvGrpSpPr/>
          <p:nvPr/>
        </p:nvGrpSpPr>
        <p:grpSpPr>
          <a:xfrm>
            <a:off x="7143718" y="2052952"/>
            <a:ext cx="1838491" cy="1316119"/>
            <a:chOff x="9300944" y="1740419"/>
            <a:chExt cx="2644590" cy="1774199"/>
          </a:xfrm>
        </p:grpSpPr>
        <p:pic>
          <p:nvPicPr>
            <p:cNvPr id="1030" name="Picture 6"/>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47304" y="1740419"/>
              <a:ext cx="525138" cy="52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Rounded Rectangle 70"/>
            <p:cNvSpPr/>
            <p:nvPr/>
          </p:nvSpPr>
          <p:spPr bwMode="auto">
            <a:xfrm>
              <a:off x="9300944" y="2867637"/>
              <a:ext cx="2644590" cy="646981"/>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Routing, Messages</a:t>
              </a:r>
            </a:p>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Transforms</a:t>
              </a:r>
            </a:p>
          </p:txBody>
        </p:sp>
        <p:pic>
          <p:nvPicPr>
            <p:cNvPr id="166" name="Picture 6"/>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0676693" y="1870507"/>
              <a:ext cx="698959" cy="698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7" name="Picture 6"/>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0206937" y="2325037"/>
              <a:ext cx="394544" cy="394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2" name="Group 21"/>
          <p:cNvGrpSpPr/>
          <p:nvPr/>
        </p:nvGrpSpPr>
        <p:grpSpPr>
          <a:xfrm>
            <a:off x="451716" y="4869160"/>
            <a:ext cx="8512771" cy="1351591"/>
            <a:chOff x="602131" y="4869159"/>
            <a:chExt cx="11347405" cy="1351591"/>
          </a:xfrm>
        </p:grpSpPr>
        <p:sp>
          <p:nvSpPr>
            <p:cNvPr id="61" name="Rectangle 60"/>
            <p:cNvSpPr/>
            <p:nvPr/>
          </p:nvSpPr>
          <p:spPr bwMode="auto">
            <a:xfrm>
              <a:off x="602131" y="4869159"/>
              <a:ext cx="11347405" cy="472132"/>
            </a:xfrm>
            <a:prstGeom prst="rect">
              <a:avLst/>
            </a:prstGeom>
            <a:solidFill>
              <a:schemeClr val="accent2"/>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a:gradFill>
                    <a:gsLst>
                      <a:gs pos="0">
                        <a:srgbClr val="FFFFFF"/>
                      </a:gs>
                      <a:gs pos="100000">
                        <a:srgbClr val="FFFFFF"/>
                      </a:gs>
                    </a:gsLst>
                    <a:lin ang="5400000" scaled="0"/>
                  </a:gradFill>
                  <a:latin typeface="Segoe UI Light" pitchFamily="34" charset="0"/>
                </a:rPr>
                <a:t>Complex Deployment to Operating System &amp; Physical/Virtual Environment</a:t>
              </a:r>
            </a:p>
          </p:txBody>
        </p:sp>
        <p:pic>
          <p:nvPicPr>
            <p:cNvPr id="83"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092838" y="56056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4"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673575" y="56056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 7"/>
            <p:cNvGrpSpPr/>
            <p:nvPr/>
          </p:nvGrpSpPr>
          <p:grpSpPr>
            <a:xfrm>
              <a:off x="9858520" y="5605664"/>
              <a:ext cx="1529433" cy="615086"/>
              <a:chOff x="3092723" y="5558164"/>
              <a:chExt cx="1529433" cy="615086"/>
            </a:xfrm>
          </p:grpSpPr>
          <p:pic>
            <p:nvPicPr>
              <p:cNvPr id="85"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092723"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6"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6740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7"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255471"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90"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131630" y="56056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5603370" y="5605664"/>
              <a:ext cx="947422" cy="615086"/>
              <a:chOff x="5650597" y="5558164"/>
              <a:chExt cx="947422" cy="615086"/>
            </a:xfrm>
          </p:grpSpPr>
          <p:pic>
            <p:nvPicPr>
              <p:cNvPr id="98"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6505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9"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231334"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02" name="Group 101"/>
            <p:cNvGrpSpPr/>
            <p:nvPr/>
          </p:nvGrpSpPr>
          <p:grpSpPr>
            <a:xfrm>
              <a:off x="3092724" y="5605664"/>
              <a:ext cx="1529433" cy="615086"/>
              <a:chOff x="3092723" y="5558164"/>
              <a:chExt cx="1529433" cy="615086"/>
            </a:xfrm>
          </p:grpSpPr>
          <p:pic>
            <p:nvPicPr>
              <p:cNvPr id="103"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092723"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6740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0" name="Picture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255471"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112" name="Rectangle 111"/>
          <p:cNvSpPr/>
          <p:nvPr/>
        </p:nvSpPr>
        <p:spPr bwMode="auto">
          <a:xfrm>
            <a:off x="2131619"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UI Light" pitchFamily="34" charset="0"/>
              </a:rPr>
              <a:t>Prog</a:t>
            </a:r>
            <a:r>
              <a:rPr lang="en-US" dirty="0" smtClean="0">
                <a:gradFill>
                  <a:gsLst>
                    <a:gs pos="0">
                      <a:srgbClr val="FFFFFF"/>
                    </a:gs>
                    <a:gs pos="100000">
                      <a:srgbClr val="FFFFFF"/>
                    </a:gs>
                  </a:gsLst>
                  <a:lin ang="5400000" scaled="0"/>
                </a:gradFill>
                <a:latin typeface="Segoe UI Light" pitchFamily="34" charset="0"/>
              </a:rPr>
              <a:t>. Models &amp; Tools</a:t>
            </a:r>
          </a:p>
        </p:txBody>
      </p:sp>
      <p:sp>
        <p:nvSpPr>
          <p:cNvPr id="113" name="Rectangle 112"/>
          <p:cNvSpPr/>
          <p:nvPr/>
        </p:nvSpPr>
        <p:spPr bwMode="auto">
          <a:xfrm>
            <a:off x="3811521"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UI Light" pitchFamily="34" charset="0"/>
              </a:rPr>
              <a:t>Prog</a:t>
            </a:r>
            <a:r>
              <a:rPr lang="en-US" dirty="0" smtClean="0">
                <a:gradFill>
                  <a:gsLst>
                    <a:gs pos="0">
                      <a:srgbClr val="FFFFFF"/>
                    </a:gs>
                    <a:gs pos="100000">
                      <a:srgbClr val="FFFFFF"/>
                    </a:gs>
                  </a:gsLst>
                  <a:lin ang="5400000" scaled="0"/>
                </a:gradFill>
                <a:latin typeface="Segoe UI Light" pitchFamily="34" charset="0"/>
              </a:rPr>
              <a:t>. Models &amp; Tools</a:t>
            </a:r>
          </a:p>
        </p:txBody>
      </p:sp>
      <p:sp>
        <p:nvSpPr>
          <p:cNvPr id="114" name="Rectangle 113"/>
          <p:cNvSpPr/>
          <p:nvPr/>
        </p:nvSpPr>
        <p:spPr bwMode="auto">
          <a:xfrm>
            <a:off x="5491424"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UI Light" pitchFamily="34" charset="0"/>
              </a:rPr>
              <a:t>Prog</a:t>
            </a:r>
            <a:r>
              <a:rPr lang="en-US" dirty="0" smtClean="0">
                <a:gradFill>
                  <a:gsLst>
                    <a:gs pos="0">
                      <a:srgbClr val="FFFFFF"/>
                    </a:gs>
                    <a:gs pos="100000">
                      <a:srgbClr val="FFFFFF"/>
                    </a:gs>
                  </a:gsLst>
                  <a:lin ang="5400000" scaled="0"/>
                </a:gradFill>
                <a:latin typeface="Segoe UI Light" pitchFamily="34" charset="0"/>
              </a:rPr>
              <a:t>. Models &amp; Tools</a:t>
            </a:r>
          </a:p>
        </p:txBody>
      </p:sp>
      <p:sp>
        <p:nvSpPr>
          <p:cNvPr id="131" name="Rectangle 130"/>
          <p:cNvSpPr/>
          <p:nvPr/>
        </p:nvSpPr>
        <p:spPr bwMode="auto">
          <a:xfrm>
            <a:off x="7171326" y="1190407"/>
            <a:ext cx="1793161"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UI Light" pitchFamily="34" charset="0"/>
              </a:rPr>
              <a:t>Prog</a:t>
            </a:r>
            <a:r>
              <a:rPr lang="en-US" dirty="0" smtClean="0">
                <a:gradFill>
                  <a:gsLst>
                    <a:gs pos="0">
                      <a:srgbClr val="FFFFFF"/>
                    </a:gs>
                    <a:gs pos="100000">
                      <a:srgbClr val="FFFFFF"/>
                    </a:gs>
                  </a:gsLst>
                  <a:lin ang="5400000" scaled="0"/>
                </a:gradFill>
                <a:latin typeface="Segoe UI Light" pitchFamily="34" charset="0"/>
              </a:rPr>
              <a:t>. Models &amp; Tools</a:t>
            </a:r>
          </a:p>
        </p:txBody>
      </p:sp>
      <p:sp>
        <p:nvSpPr>
          <p:cNvPr id="132" name="Rectangle 131"/>
          <p:cNvSpPr/>
          <p:nvPr/>
        </p:nvSpPr>
        <p:spPr bwMode="auto">
          <a:xfrm>
            <a:off x="2131619" y="3698634"/>
            <a:ext cx="1552798"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Management</a:t>
            </a:r>
            <a:endParaRPr lang="en-US" sz="2000" dirty="0" smtClean="0">
              <a:gradFill>
                <a:gsLst>
                  <a:gs pos="0">
                    <a:srgbClr val="FFFFFF"/>
                  </a:gs>
                  <a:gs pos="100000">
                    <a:srgbClr val="FFFFFF"/>
                  </a:gs>
                </a:gsLst>
                <a:lin ang="5400000" scaled="0"/>
              </a:gradFill>
              <a:latin typeface="Segoe UI Light" pitchFamily="34" charset="0"/>
            </a:endParaRPr>
          </a:p>
        </p:txBody>
      </p:sp>
      <p:sp>
        <p:nvSpPr>
          <p:cNvPr id="146" name="Rectangle 145"/>
          <p:cNvSpPr/>
          <p:nvPr/>
        </p:nvSpPr>
        <p:spPr bwMode="auto">
          <a:xfrm>
            <a:off x="2131619"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pitchFamily="34" charset="0"/>
                <a:cs typeface="Segoe UI" pitchFamily="34" charset="0"/>
              </a:rPr>
              <a:t>Config &amp; Scaling</a:t>
            </a:r>
          </a:p>
        </p:txBody>
      </p:sp>
      <p:sp>
        <p:nvSpPr>
          <p:cNvPr id="147" name="Rectangle 146"/>
          <p:cNvSpPr/>
          <p:nvPr/>
        </p:nvSpPr>
        <p:spPr bwMode="auto">
          <a:xfrm>
            <a:off x="3811521" y="3698634"/>
            <a:ext cx="1552798"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Management</a:t>
            </a:r>
          </a:p>
        </p:txBody>
      </p:sp>
      <p:sp>
        <p:nvSpPr>
          <p:cNvPr id="148" name="Rectangle 147"/>
          <p:cNvSpPr/>
          <p:nvPr/>
        </p:nvSpPr>
        <p:spPr bwMode="auto">
          <a:xfrm>
            <a:off x="3811521"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pitchFamily="34" charset="0"/>
                <a:cs typeface="Segoe UI" pitchFamily="34" charset="0"/>
              </a:rPr>
              <a:t>Config &amp; Scaling</a:t>
            </a:r>
          </a:p>
        </p:txBody>
      </p:sp>
      <p:sp>
        <p:nvSpPr>
          <p:cNvPr id="149" name="Rectangle 148"/>
          <p:cNvSpPr/>
          <p:nvPr/>
        </p:nvSpPr>
        <p:spPr bwMode="auto">
          <a:xfrm>
            <a:off x="5491424" y="3698634"/>
            <a:ext cx="1552798"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Management</a:t>
            </a:r>
          </a:p>
        </p:txBody>
      </p:sp>
      <p:sp>
        <p:nvSpPr>
          <p:cNvPr id="150" name="Rectangle 149"/>
          <p:cNvSpPr/>
          <p:nvPr/>
        </p:nvSpPr>
        <p:spPr bwMode="auto">
          <a:xfrm>
            <a:off x="5491424"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pitchFamily="34" charset="0"/>
                <a:cs typeface="Segoe UI" pitchFamily="34" charset="0"/>
              </a:rPr>
              <a:t>Config &amp; Scaling</a:t>
            </a:r>
          </a:p>
        </p:txBody>
      </p:sp>
      <p:sp>
        <p:nvSpPr>
          <p:cNvPr id="151" name="Rectangle 150"/>
          <p:cNvSpPr/>
          <p:nvPr/>
        </p:nvSpPr>
        <p:spPr bwMode="auto">
          <a:xfrm>
            <a:off x="7171327" y="3698634"/>
            <a:ext cx="1793160"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Management</a:t>
            </a:r>
          </a:p>
        </p:txBody>
      </p:sp>
      <p:sp>
        <p:nvSpPr>
          <p:cNvPr id="152" name="Rectangle 151"/>
          <p:cNvSpPr/>
          <p:nvPr/>
        </p:nvSpPr>
        <p:spPr bwMode="auto">
          <a:xfrm>
            <a:off x="7171327" y="4224037"/>
            <a:ext cx="1793160"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pitchFamily="34" charset="0"/>
                <a:cs typeface="Segoe UI" pitchFamily="34" charset="0"/>
              </a:rPr>
              <a:t>Config &amp; Scaling</a:t>
            </a:r>
          </a:p>
        </p:txBody>
      </p:sp>
    </p:spTree>
    <p:custDataLst>
      <p:tags r:id="rId1"/>
    </p:custDataLst>
    <p:extLst>
      <p:ext uri="{BB962C8B-B14F-4D97-AF65-F5344CB8AC3E}">
        <p14:creationId xmlns:p14="http://schemas.microsoft.com/office/powerpoint/2010/main" val="409564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300"/>
                                        <p:tgtEl>
                                          <p:spTgt spid="14"/>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107"/>
                                        </p:tgtEl>
                                        <p:attrNameLst>
                                          <p:attrName>style.visibility</p:attrName>
                                        </p:attrNameLst>
                                      </p:cBhvr>
                                      <p:to>
                                        <p:strVal val="visible"/>
                                      </p:to>
                                    </p:set>
                                    <p:animEffect transition="in" filter="fade">
                                      <p:cBhvr>
                                        <p:cTn id="11" dur="300"/>
                                        <p:tgtEl>
                                          <p:spTgt spid="107"/>
                                        </p:tgtEl>
                                      </p:cBhvr>
                                    </p:animEffect>
                                  </p:childTnLst>
                                </p:cTn>
                              </p:par>
                            </p:childTnLst>
                          </p:cTn>
                        </p:par>
                        <p:par>
                          <p:cTn id="12" fill="hold">
                            <p:stCondLst>
                              <p:cond delay="600"/>
                            </p:stCondLst>
                            <p:childTnLst>
                              <p:par>
                                <p:cTn id="13" presetID="10" presetClass="entr" presetSubtype="0" fill="hold" nodeType="afterEffect">
                                  <p:stCondLst>
                                    <p:cond delay="0"/>
                                  </p:stCondLst>
                                  <p:childTnLst>
                                    <p:set>
                                      <p:cBhvr>
                                        <p:cTn id="14" dur="1" fill="hold">
                                          <p:stCondLst>
                                            <p:cond delay="0"/>
                                          </p:stCondLst>
                                        </p:cTn>
                                        <p:tgtEl>
                                          <p:spTgt spid="108"/>
                                        </p:tgtEl>
                                        <p:attrNameLst>
                                          <p:attrName>style.visibility</p:attrName>
                                        </p:attrNameLst>
                                      </p:cBhvr>
                                      <p:to>
                                        <p:strVal val="visible"/>
                                      </p:to>
                                    </p:set>
                                    <p:animEffect transition="in" filter="fade">
                                      <p:cBhvr>
                                        <p:cTn id="15" dur="300"/>
                                        <p:tgtEl>
                                          <p:spTgt spid="108"/>
                                        </p:tgtEl>
                                      </p:cBhvr>
                                    </p:animEffect>
                                  </p:childTnLst>
                                </p:cTn>
                              </p:par>
                            </p:childTnLst>
                          </p:cTn>
                        </p:par>
                        <p:par>
                          <p:cTn id="16" fill="hold">
                            <p:stCondLst>
                              <p:cond delay="900"/>
                            </p:stCondLst>
                            <p:childTnLst>
                              <p:par>
                                <p:cTn id="17" presetID="10" presetClass="entr" presetSubtype="0" fill="hold" nodeType="afterEffect">
                                  <p:stCondLst>
                                    <p:cond delay="0"/>
                                  </p:stCondLst>
                                  <p:childTnLst>
                                    <p:set>
                                      <p:cBhvr>
                                        <p:cTn id="18" dur="1" fill="hold">
                                          <p:stCondLst>
                                            <p:cond delay="0"/>
                                          </p:stCondLst>
                                        </p:cTn>
                                        <p:tgtEl>
                                          <p:spTgt spid="109"/>
                                        </p:tgtEl>
                                        <p:attrNameLst>
                                          <p:attrName>style.visibility</p:attrName>
                                        </p:attrNameLst>
                                      </p:cBhvr>
                                      <p:to>
                                        <p:strVal val="visible"/>
                                      </p:to>
                                    </p:set>
                                    <p:animEffect transition="in" filter="fade">
                                      <p:cBhvr>
                                        <p:cTn id="19" dur="300"/>
                                        <p:tgtEl>
                                          <p:spTgt spid="109"/>
                                        </p:tgtEl>
                                      </p:cBhvr>
                                    </p:animEffect>
                                  </p:childTnLst>
                                </p:cTn>
                              </p:par>
                            </p:childTnLst>
                          </p:cTn>
                        </p:par>
                        <p:par>
                          <p:cTn id="20" fill="hold">
                            <p:stCondLst>
                              <p:cond delay="12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50"/>
                                        <p:tgtEl>
                                          <p:spTgt spid="9"/>
                                        </p:tgtEl>
                                      </p:cBhvr>
                                    </p:animEffect>
                                  </p:childTnLst>
                                </p:cTn>
                              </p:par>
                            </p:childTnLst>
                          </p:cTn>
                        </p:par>
                        <p:par>
                          <p:cTn id="24" fill="hold">
                            <p:stCondLst>
                              <p:cond delay="145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50"/>
                                        <p:tgtEl>
                                          <p:spTgt spid="10"/>
                                        </p:tgtEl>
                                      </p:cBhvr>
                                    </p:animEffect>
                                  </p:childTnLst>
                                </p:cTn>
                              </p:par>
                            </p:childTnLst>
                          </p:cTn>
                        </p:par>
                        <p:par>
                          <p:cTn id="28" fill="hold">
                            <p:stCondLst>
                              <p:cond delay="1700"/>
                            </p:stCondLst>
                            <p:childTnLst>
                              <p:par>
                                <p:cTn id="29" presetID="10"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childTnLst>
                                </p:cTn>
                              </p:par>
                            </p:childTnLst>
                          </p:cTn>
                        </p:par>
                        <p:par>
                          <p:cTn id="32" fill="hold">
                            <p:stCondLst>
                              <p:cond delay="1950"/>
                            </p:stCondLst>
                            <p:childTnLst>
                              <p:par>
                                <p:cTn id="33" presetID="10"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50"/>
                                        <p:tgtEl>
                                          <p:spTgt spid="13"/>
                                        </p:tgtEl>
                                      </p:cBhvr>
                                    </p:animEffect>
                                  </p:childTnLst>
                                </p:cTn>
                              </p:par>
                            </p:childTnLst>
                          </p:cTn>
                        </p:par>
                        <p:par>
                          <p:cTn id="36" fill="hold">
                            <p:stCondLst>
                              <p:cond delay="2200"/>
                            </p:stCondLst>
                            <p:childTnLst>
                              <p:par>
                                <p:cTn id="37" presetID="10" presetClass="entr" presetSubtype="0"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25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500"/>
                                        <p:tgtEl>
                                          <p:spTgt spid="59"/>
                                        </p:tgtEl>
                                      </p:cBhvr>
                                    </p:animEffec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146"/>
                                        </p:tgtEl>
                                        <p:attrNameLst>
                                          <p:attrName>style.visibility</p:attrName>
                                        </p:attrNameLst>
                                      </p:cBhvr>
                                      <p:to>
                                        <p:strVal val="visible"/>
                                      </p:to>
                                    </p:set>
                                    <p:animEffect transition="in" filter="fade">
                                      <p:cBhvr>
                                        <p:cTn id="53" dur="500"/>
                                        <p:tgtEl>
                                          <p:spTgt spid="146"/>
                                        </p:tgtEl>
                                      </p:cBhvr>
                                    </p:animEffect>
                                  </p:childTnLst>
                                </p:cTn>
                              </p:par>
                            </p:childTnLst>
                          </p:cTn>
                        </p:par>
                        <p:par>
                          <p:cTn id="54" fill="hold">
                            <p:stCondLst>
                              <p:cond delay="1000"/>
                            </p:stCondLst>
                            <p:childTnLst>
                              <p:par>
                                <p:cTn id="55" presetID="10" presetClass="entr" presetSubtype="0" fill="hold" grpId="0" nodeType="afterEffect">
                                  <p:stCondLst>
                                    <p:cond delay="0"/>
                                  </p:stCondLst>
                                  <p:childTnLst>
                                    <p:set>
                                      <p:cBhvr>
                                        <p:cTn id="56" dur="1" fill="hold">
                                          <p:stCondLst>
                                            <p:cond delay="0"/>
                                          </p:stCondLst>
                                        </p:cTn>
                                        <p:tgtEl>
                                          <p:spTgt spid="148"/>
                                        </p:tgtEl>
                                        <p:attrNameLst>
                                          <p:attrName>style.visibility</p:attrName>
                                        </p:attrNameLst>
                                      </p:cBhvr>
                                      <p:to>
                                        <p:strVal val="visible"/>
                                      </p:to>
                                    </p:set>
                                    <p:animEffect transition="in" filter="fade">
                                      <p:cBhvr>
                                        <p:cTn id="57" dur="500"/>
                                        <p:tgtEl>
                                          <p:spTgt spid="148"/>
                                        </p:tgtEl>
                                      </p:cBhvr>
                                    </p:animEffect>
                                  </p:childTnLst>
                                </p:cTn>
                              </p:par>
                            </p:childTnLst>
                          </p:cTn>
                        </p:par>
                        <p:par>
                          <p:cTn id="58" fill="hold">
                            <p:stCondLst>
                              <p:cond delay="1500"/>
                            </p:stCondLst>
                            <p:childTnLst>
                              <p:par>
                                <p:cTn id="59" presetID="10" presetClass="entr" presetSubtype="0" fill="hold" grpId="0" nodeType="afterEffect">
                                  <p:stCondLst>
                                    <p:cond delay="0"/>
                                  </p:stCondLst>
                                  <p:childTnLst>
                                    <p:set>
                                      <p:cBhvr>
                                        <p:cTn id="60" dur="1" fill="hold">
                                          <p:stCondLst>
                                            <p:cond delay="0"/>
                                          </p:stCondLst>
                                        </p:cTn>
                                        <p:tgtEl>
                                          <p:spTgt spid="150"/>
                                        </p:tgtEl>
                                        <p:attrNameLst>
                                          <p:attrName>style.visibility</p:attrName>
                                        </p:attrNameLst>
                                      </p:cBhvr>
                                      <p:to>
                                        <p:strVal val="visible"/>
                                      </p:to>
                                    </p:set>
                                    <p:animEffect transition="in" filter="fade">
                                      <p:cBhvr>
                                        <p:cTn id="61" dur="500"/>
                                        <p:tgtEl>
                                          <p:spTgt spid="150"/>
                                        </p:tgtEl>
                                      </p:cBhvr>
                                    </p:animEffect>
                                  </p:childTnLst>
                                </p:cTn>
                              </p:par>
                            </p:childTnLst>
                          </p:cTn>
                        </p:par>
                        <p:par>
                          <p:cTn id="62" fill="hold">
                            <p:stCondLst>
                              <p:cond delay="2000"/>
                            </p:stCondLst>
                            <p:childTnLst>
                              <p:par>
                                <p:cTn id="63" presetID="10" presetClass="entr" presetSubtype="0" fill="hold" grpId="0" nodeType="afterEffect">
                                  <p:stCondLst>
                                    <p:cond delay="0"/>
                                  </p:stCondLst>
                                  <p:childTnLst>
                                    <p:set>
                                      <p:cBhvr>
                                        <p:cTn id="64" dur="1" fill="hold">
                                          <p:stCondLst>
                                            <p:cond delay="0"/>
                                          </p:stCondLst>
                                        </p:cTn>
                                        <p:tgtEl>
                                          <p:spTgt spid="152"/>
                                        </p:tgtEl>
                                        <p:attrNameLst>
                                          <p:attrName>style.visibility</p:attrName>
                                        </p:attrNameLst>
                                      </p:cBhvr>
                                      <p:to>
                                        <p:strVal val="visible"/>
                                      </p:to>
                                    </p:set>
                                    <p:animEffect transition="in" filter="fade">
                                      <p:cBhvr>
                                        <p:cTn id="65" dur="500"/>
                                        <p:tgtEl>
                                          <p:spTgt spid="152"/>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childTnLst>
                          </p:cTn>
                        </p:par>
                        <p:par>
                          <p:cTn id="71" fill="hold">
                            <p:stCondLst>
                              <p:cond delay="500"/>
                            </p:stCondLst>
                            <p:childTnLst>
                              <p:par>
                                <p:cTn id="72" presetID="10" presetClass="entr" presetSubtype="0" fill="hold" grpId="0" nodeType="afterEffect">
                                  <p:stCondLst>
                                    <p:cond delay="0"/>
                                  </p:stCondLst>
                                  <p:childTnLst>
                                    <p:set>
                                      <p:cBhvr>
                                        <p:cTn id="73" dur="1" fill="hold">
                                          <p:stCondLst>
                                            <p:cond delay="0"/>
                                          </p:stCondLst>
                                        </p:cTn>
                                        <p:tgtEl>
                                          <p:spTgt spid="132"/>
                                        </p:tgtEl>
                                        <p:attrNameLst>
                                          <p:attrName>style.visibility</p:attrName>
                                        </p:attrNameLst>
                                      </p:cBhvr>
                                      <p:to>
                                        <p:strVal val="visible"/>
                                      </p:to>
                                    </p:set>
                                    <p:animEffect transition="in" filter="fade">
                                      <p:cBhvr>
                                        <p:cTn id="74" dur="500"/>
                                        <p:tgtEl>
                                          <p:spTgt spid="132"/>
                                        </p:tgtEl>
                                      </p:cBhvr>
                                    </p:animEffect>
                                  </p:childTnLst>
                                </p:cTn>
                              </p:par>
                            </p:childTnLst>
                          </p:cTn>
                        </p:par>
                        <p:par>
                          <p:cTn id="75" fill="hold">
                            <p:stCondLst>
                              <p:cond delay="1000"/>
                            </p:stCondLst>
                            <p:childTnLst>
                              <p:par>
                                <p:cTn id="76" presetID="10" presetClass="entr" presetSubtype="0" fill="hold" grpId="0" nodeType="afterEffect">
                                  <p:stCondLst>
                                    <p:cond delay="0"/>
                                  </p:stCondLst>
                                  <p:childTnLst>
                                    <p:set>
                                      <p:cBhvr>
                                        <p:cTn id="77" dur="1" fill="hold">
                                          <p:stCondLst>
                                            <p:cond delay="0"/>
                                          </p:stCondLst>
                                        </p:cTn>
                                        <p:tgtEl>
                                          <p:spTgt spid="147"/>
                                        </p:tgtEl>
                                        <p:attrNameLst>
                                          <p:attrName>style.visibility</p:attrName>
                                        </p:attrNameLst>
                                      </p:cBhvr>
                                      <p:to>
                                        <p:strVal val="visible"/>
                                      </p:to>
                                    </p:set>
                                    <p:animEffect transition="in" filter="fade">
                                      <p:cBhvr>
                                        <p:cTn id="78" dur="500"/>
                                        <p:tgtEl>
                                          <p:spTgt spid="147"/>
                                        </p:tgtEl>
                                      </p:cBhvr>
                                    </p:animEffect>
                                  </p:childTnLst>
                                </p:cTn>
                              </p:par>
                            </p:childTnLst>
                          </p:cTn>
                        </p:par>
                        <p:par>
                          <p:cTn id="79" fill="hold">
                            <p:stCondLst>
                              <p:cond delay="1500"/>
                            </p:stCondLst>
                            <p:childTnLst>
                              <p:par>
                                <p:cTn id="80" presetID="10" presetClass="entr" presetSubtype="0" fill="hold" grpId="0" nodeType="afterEffect">
                                  <p:stCondLst>
                                    <p:cond delay="0"/>
                                  </p:stCondLst>
                                  <p:childTnLst>
                                    <p:set>
                                      <p:cBhvr>
                                        <p:cTn id="81" dur="1" fill="hold">
                                          <p:stCondLst>
                                            <p:cond delay="0"/>
                                          </p:stCondLst>
                                        </p:cTn>
                                        <p:tgtEl>
                                          <p:spTgt spid="149"/>
                                        </p:tgtEl>
                                        <p:attrNameLst>
                                          <p:attrName>style.visibility</p:attrName>
                                        </p:attrNameLst>
                                      </p:cBhvr>
                                      <p:to>
                                        <p:strVal val="visible"/>
                                      </p:to>
                                    </p:set>
                                    <p:animEffect transition="in" filter="fade">
                                      <p:cBhvr>
                                        <p:cTn id="82" dur="500"/>
                                        <p:tgtEl>
                                          <p:spTgt spid="149"/>
                                        </p:tgtEl>
                                      </p:cBhvr>
                                    </p:animEffect>
                                  </p:childTnLst>
                                </p:cTn>
                              </p:par>
                            </p:childTnLst>
                          </p:cTn>
                        </p:par>
                        <p:par>
                          <p:cTn id="83" fill="hold">
                            <p:stCondLst>
                              <p:cond delay="2000"/>
                            </p:stCondLst>
                            <p:childTnLst>
                              <p:par>
                                <p:cTn id="84" presetID="10" presetClass="entr" presetSubtype="0" fill="hold" grpId="0" nodeType="afterEffect">
                                  <p:stCondLst>
                                    <p:cond delay="0"/>
                                  </p:stCondLst>
                                  <p:childTnLst>
                                    <p:set>
                                      <p:cBhvr>
                                        <p:cTn id="85" dur="1" fill="hold">
                                          <p:stCondLst>
                                            <p:cond delay="0"/>
                                          </p:stCondLst>
                                        </p:cTn>
                                        <p:tgtEl>
                                          <p:spTgt spid="151"/>
                                        </p:tgtEl>
                                        <p:attrNameLst>
                                          <p:attrName>style.visibility</p:attrName>
                                        </p:attrNameLst>
                                      </p:cBhvr>
                                      <p:to>
                                        <p:strVal val="visible"/>
                                      </p:to>
                                    </p:set>
                                    <p:animEffect transition="in" filter="fade">
                                      <p:cBhvr>
                                        <p:cTn id="86" dur="500"/>
                                        <p:tgtEl>
                                          <p:spTgt spid="151"/>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41"/>
                                        </p:tgtEl>
                                        <p:attrNameLst>
                                          <p:attrName>style.visibility</p:attrName>
                                        </p:attrNameLst>
                                      </p:cBhvr>
                                      <p:to>
                                        <p:strVal val="visible"/>
                                      </p:to>
                                    </p:set>
                                    <p:animEffect transition="in" filter="fade">
                                      <p:cBhvr>
                                        <p:cTn id="91" dur="500"/>
                                        <p:tgtEl>
                                          <p:spTgt spid="141"/>
                                        </p:tgtEl>
                                      </p:cBhvr>
                                    </p:animEffect>
                                  </p:childTnLst>
                                </p:cTn>
                              </p:par>
                            </p:childTnLst>
                          </p:cTn>
                        </p:par>
                        <p:par>
                          <p:cTn id="92" fill="hold">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112"/>
                                        </p:tgtEl>
                                        <p:attrNameLst>
                                          <p:attrName>style.visibility</p:attrName>
                                        </p:attrNameLst>
                                      </p:cBhvr>
                                      <p:to>
                                        <p:strVal val="visible"/>
                                      </p:to>
                                    </p:set>
                                    <p:animEffect transition="in" filter="fade">
                                      <p:cBhvr>
                                        <p:cTn id="95" dur="500"/>
                                        <p:tgtEl>
                                          <p:spTgt spid="112"/>
                                        </p:tgtEl>
                                      </p:cBhvr>
                                    </p:animEffect>
                                  </p:childTnLst>
                                </p:cTn>
                              </p:par>
                            </p:childTnLst>
                          </p:cTn>
                        </p:par>
                        <p:par>
                          <p:cTn id="96" fill="hold">
                            <p:stCondLst>
                              <p:cond delay="1000"/>
                            </p:stCondLst>
                            <p:childTnLst>
                              <p:par>
                                <p:cTn id="97" presetID="10" presetClass="entr" presetSubtype="0" fill="hold" grpId="0" nodeType="afterEffect">
                                  <p:stCondLst>
                                    <p:cond delay="0"/>
                                  </p:stCondLst>
                                  <p:childTnLst>
                                    <p:set>
                                      <p:cBhvr>
                                        <p:cTn id="98" dur="1" fill="hold">
                                          <p:stCondLst>
                                            <p:cond delay="0"/>
                                          </p:stCondLst>
                                        </p:cTn>
                                        <p:tgtEl>
                                          <p:spTgt spid="113"/>
                                        </p:tgtEl>
                                        <p:attrNameLst>
                                          <p:attrName>style.visibility</p:attrName>
                                        </p:attrNameLst>
                                      </p:cBhvr>
                                      <p:to>
                                        <p:strVal val="visible"/>
                                      </p:to>
                                    </p:set>
                                    <p:animEffect transition="in" filter="fade">
                                      <p:cBhvr>
                                        <p:cTn id="99" dur="500"/>
                                        <p:tgtEl>
                                          <p:spTgt spid="113"/>
                                        </p:tgtEl>
                                      </p:cBhvr>
                                    </p:animEffect>
                                  </p:childTnLst>
                                </p:cTn>
                              </p:par>
                            </p:childTnLst>
                          </p:cTn>
                        </p:par>
                        <p:par>
                          <p:cTn id="100" fill="hold">
                            <p:stCondLst>
                              <p:cond delay="1500"/>
                            </p:stCondLst>
                            <p:childTnLst>
                              <p:par>
                                <p:cTn id="101" presetID="10" presetClass="entr" presetSubtype="0" fill="hold" grpId="0" nodeType="afterEffect">
                                  <p:stCondLst>
                                    <p:cond delay="0"/>
                                  </p:stCondLst>
                                  <p:childTnLst>
                                    <p:set>
                                      <p:cBhvr>
                                        <p:cTn id="102" dur="1" fill="hold">
                                          <p:stCondLst>
                                            <p:cond delay="0"/>
                                          </p:stCondLst>
                                        </p:cTn>
                                        <p:tgtEl>
                                          <p:spTgt spid="114"/>
                                        </p:tgtEl>
                                        <p:attrNameLst>
                                          <p:attrName>style.visibility</p:attrName>
                                        </p:attrNameLst>
                                      </p:cBhvr>
                                      <p:to>
                                        <p:strVal val="visible"/>
                                      </p:to>
                                    </p:set>
                                    <p:animEffect transition="in" filter="fade">
                                      <p:cBhvr>
                                        <p:cTn id="103" dur="500"/>
                                        <p:tgtEl>
                                          <p:spTgt spid="114"/>
                                        </p:tgtEl>
                                      </p:cBhvr>
                                    </p:animEffect>
                                  </p:childTnLst>
                                </p:cTn>
                              </p:par>
                            </p:childTnLst>
                          </p:cTn>
                        </p:par>
                        <p:par>
                          <p:cTn id="104" fill="hold">
                            <p:stCondLst>
                              <p:cond delay="2000"/>
                            </p:stCondLst>
                            <p:childTnLst>
                              <p:par>
                                <p:cTn id="105" presetID="10" presetClass="entr" presetSubtype="0" fill="hold" grpId="0" nodeType="afterEffect">
                                  <p:stCondLst>
                                    <p:cond delay="0"/>
                                  </p:stCondLst>
                                  <p:childTnLst>
                                    <p:set>
                                      <p:cBhvr>
                                        <p:cTn id="106" dur="1" fill="hold">
                                          <p:stCondLst>
                                            <p:cond delay="0"/>
                                          </p:stCondLst>
                                        </p:cTn>
                                        <p:tgtEl>
                                          <p:spTgt spid="131"/>
                                        </p:tgtEl>
                                        <p:attrNameLst>
                                          <p:attrName>style.visibility</p:attrName>
                                        </p:attrNameLst>
                                      </p:cBhvr>
                                      <p:to>
                                        <p:strVal val="visible"/>
                                      </p:to>
                                    </p:set>
                                    <p:animEffect transition="in" filter="fade">
                                      <p:cBhvr>
                                        <p:cTn id="107"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57" grpId="0" animBg="1"/>
      <p:bldP spid="59" grpId="0" animBg="1"/>
      <p:bldP spid="112" grpId="0" animBg="1"/>
      <p:bldP spid="113" grpId="0" animBg="1"/>
      <p:bldP spid="114" grpId="0" animBg="1"/>
      <p:bldP spid="131" grpId="0" animBg="1"/>
      <p:bldP spid="132" grpId="0" animBg="1"/>
      <p:bldP spid="146" grpId="0" animBg="1"/>
      <p:bldP spid="147" grpId="0" animBg="1"/>
      <p:bldP spid="148" grpId="0" animBg="1"/>
      <p:bldP spid="149" grpId="0" animBg="1"/>
      <p:bldP spid="150" grpId="0" animBg="1"/>
      <p:bldP spid="151" grpId="0" animBg="1"/>
      <p:bldP spid="15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81000" y="228602"/>
            <a:ext cx="8382000" cy="775597"/>
          </a:xfrm>
        </p:spPr>
        <p:txBody>
          <a:bodyPr>
            <a:normAutofit fontScale="90000"/>
          </a:bodyPr>
          <a:lstStyle/>
          <a:p>
            <a:r>
              <a:rPr lang="en-US" sz="3200" dirty="0">
                <a:solidFill>
                  <a:schemeClr val="accent1"/>
                </a:solidFill>
              </a:rPr>
              <a:t>Solving for the Islands of Capability</a:t>
            </a:r>
            <a:r>
              <a:rPr lang="en-US" sz="3200" dirty="0" smtClean="0"/>
              <a:t/>
            </a:r>
            <a:br>
              <a:rPr lang="en-US" sz="3200" dirty="0" smtClean="0"/>
            </a:br>
            <a:r>
              <a:rPr lang="en-US" sz="2400" dirty="0" err="1">
                <a:solidFill>
                  <a:srgbClr val="92D050"/>
                </a:solidFill>
              </a:rPr>
              <a:t>AppFabric</a:t>
            </a:r>
            <a:r>
              <a:rPr lang="en-US" sz="2400" dirty="0">
                <a:solidFill>
                  <a:srgbClr val="92D050"/>
                </a:solidFill>
              </a:rPr>
              <a:t> Composition</a:t>
            </a:r>
            <a:endParaRPr lang="en-US" sz="3200" spc="0" dirty="0"/>
          </a:p>
        </p:txBody>
      </p:sp>
      <p:cxnSp>
        <p:nvCxnSpPr>
          <p:cNvPr id="14" name="Straight Connector 13"/>
          <p:cNvCxnSpPr/>
          <p:nvPr/>
        </p:nvCxnSpPr>
        <p:spPr>
          <a:xfrm>
            <a:off x="2067103"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3743967"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420831" y="1543783"/>
            <a:ext cx="0" cy="3289474"/>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7097695" y="1543783"/>
            <a:ext cx="0" cy="3291840"/>
          </a:xfrm>
          <a:prstGeom prst="line">
            <a:avLst/>
          </a:prstGeom>
          <a:ln w="38100">
            <a:gradFill>
              <a:gsLst>
                <a:gs pos="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sp>
        <p:nvSpPr>
          <p:cNvPr id="141" name="Rectangle 140"/>
          <p:cNvSpPr/>
          <p:nvPr/>
        </p:nvSpPr>
        <p:spPr bwMode="auto">
          <a:xfrm>
            <a:off x="451716"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UI Light" pitchFamily="34" charset="0"/>
              </a:rPr>
              <a:t>Prog</a:t>
            </a:r>
            <a:r>
              <a:rPr lang="en-US" dirty="0" smtClean="0">
                <a:gradFill>
                  <a:gsLst>
                    <a:gs pos="0">
                      <a:srgbClr val="FFFFFF"/>
                    </a:gs>
                    <a:gs pos="100000">
                      <a:srgbClr val="FFFFFF"/>
                    </a:gs>
                  </a:gsLst>
                  <a:lin ang="5400000" scaled="0"/>
                </a:gradFill>
                <a:latin typeface="Segoe UI Light" pitchFamily="34" charset="0"/>
              </a:rPr>
              <a:t>. Models &amp; Tools</a:t>
            </a:r>
          </a:p>
        </p:txBody>
      </p:sp>
      <p:sp>
        <p:nvSpPr>
          <p:cNvPr id="57" name="Rectangle 56"/>
          <p:cNvSpPr/>
          <p:nvPr/>
        </p:nvSpPr>
        <p:spPr bwMode="auto">
          <a:xfrm>
            <a:off x="451716" y="3698634"/>
            <a:ext cx="1552798"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Management</a:t>
            </a:r>
            <a:endParaRPr lang="en-US" sz="2000" dirty="0" smtClean="0">
              <a:gradFill>
                <a:gsLst>
                  <a:gs pos="0">
                    <a:srgbClr val="FFFFFF"/>
                  </a:gs>
                  <a:gs pos="100000">
                    <a:srgbClr val="FFFFFF"/>
                  </a:gs>
                </a:gsLst>
                <a:lin ang="5400000" scaled="0"/>
              </a:gradFill>
              <a:latin typeface="Segoe UI Light" pitchFamily="34" charset="0"/>
            </a:endParaRPr>
          </a:p>
        </p:txBody>
      </p:sp>
      <p:sp>
        <p:nvSpPr>
          <p:cNvPr id="59" name="Rectangle 58"/>
          <p:cNvSpPr/>
          <p:nvPr/>
        </p:nvSpPr>
        <p:spPr bwMode="auto">
          <a:xfrm>
            <a:off x="451716"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Light" pitchFamily="34" charset="0"/>
              </a:rPr>
              <a:t>Config &amp; Scaling</a:t>
            </a:r>
          </a:p>
        </p:txBody>
      </p:sp>
      <p:sp>
        <p:nvSpPr>
          <p:cNvPr id="67" name="Rounded Rectangle 66"/>
          <p:cNvSpPr/>
          <p:nvPr/>
        </p:nvSpPr>
        <p:spPr bwMode="auto">
          <a:xfrm>
            <a:off x="550137" y="2929717"/>
            <a:ext cx="1367788" cy="283629"/>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Webservices</a:t>
            </a:r>
          </a:p>
        </p:txBody>
      </p:sp>
      <p:grpSp>
        <p:nvGrpSpPr>
          <p:cNvPr id="2" name="Group 1"/>
          <p:cNvGrpSpPr/>
          <p:nvPr/>
        </p:nvGrpSpPr>
        <p:grpSpPr>
          <a:xfrm>
            <a:off x="807191" y="2060848"/>
            <a:ext cx="1025172" cy="858598"/>
            <a:chOff x="807191" y="2060848"/>
            <a:chExt cx="1025172" cy="858598"/>
          </a:xfrm>
        </p:grpSpPr>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191" y="2066077"/>
              <a:ext cx="358142" cy="361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5571" y="2060848"/>
              <a:ext cx="576792" cy="582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4"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8151" y="2482036"/>
              <a:ext cx="433352" cy="437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8" name="Rounded Rectangle 67"/>
          <p:cNvSpPr/>
          <p:nvPr/>
        </p:nvSpPr>
        <p:spPr bwMode="auto">
          <a:xfrm>
            <a:off x="2483768" y="2941570"/>
            <a:ext cx="866133" cy="271775"/>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Caches</a:t>
            </a:r>
          </a:p>
        </p:txBody>
      </p:sp>
      <p:grpSp>
        <p:nvGrpSpPr>
          <p:cNvPr id="3" name="Group 2"/>
          <p:cNvGrpSpPr/>
          <p:nvPr/>
        </p:nvGrpSpPr>
        <p:grpSpPr>
          <a:xfrm>
            <a:off x="2539631" y="2066076"/>
            <a:ext cx="776456" cy="799364"/>
            <a:chOff x="2539631" y="2066076"/>
            <a:chExt cx="776456" cy="799364"/>
          </a:xfrm>
        </p:grpSpPr>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39631" y="2447798"/>
              <a:ext cx="358142" cy="34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39400" y="2066076"/>
              <a:ext cx="476687" cy="461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968830" y="2605194"/>
              <a:ext cx="269077" cy="260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9" name="Rounded Rectangle 68"/>
          <p:cNvSpPr/>
          <p:nvPr/>
        </p:nvSpPr>
        <p:spPr bwMode="auto">
          <a:xfrm>
            <a:off x="4014352" y="2984064"/>
            <a:ext cx="1205720" cy="282199"/>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Workflows</a:t>
            </a:r>
          </a:p>
        </p:txBody>
      </p:sp>
      <p:grpSp>
        <p:nvGrpSpPr>
          <p:cNvPr id="4" name="Group 3"/>
          <p:cNvGrpSpPr/>
          <p:nvPr/>
        </p:nvGrpSpPr>
        <p:grpSpPr>
          <a:xfrm>
            <a:off x="4115669" y="2060848"/>
            <a:ext cx="954363" cy="931464"/>
            <a:chOff x="4115669" y="2060848"/>
            <a:chExt cx="954363" cy="931464"/>
          </a:xfrm>
        </p:grpSpPr>
        <p:pic>
          <p:nvPicPr>
            <p:cNvPr id="1028"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424250" y="2060848"/>
              <a:ext cx="433352" cy="435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2"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5669" y="2413054"/>
              <a:ext cx="576791" cy="579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744449" y="2495456"/>
              <a:ext cx="325583" cy="326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0" name="Rounded Rectangle 69"/>
          <p:cNvSpPr/>
          <p:nvPr/>
        </p:nvSpPr>
        <p:spPr bwMode="auto">
          <a:xfrm>
            <a:off x="5541823" y="2939683"/>
            <a:ext cx="1452000" cy="317233"/>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Access Control</a:t>
            </a:r>
          </a:p>
        </p:txBody>
      </p:sp>
      <p:grpSp>
        <p:nvGrpSpPr>
          <p:cNvPr id="5" name="Group 4"/>
          <p:cNvGrpSpPr/>
          <p:nvPr/>
        </p:nvGrpSpPr>
        <p:grpSpPr>
          <a:xfrm>
            <a:off x="5916306" y="2065719"/>
            <a:ext cx="731053" cy="843234"/>
            <a:chOff x="5893604" y="2159004"/>
            <a:chExt cx="731053" cy="843234"/>
          </a:xfrm>
        </p:grpSpPr>
        <p:pic>
          <p:nvPicPr>
            <p:cNvPr id="1029" name="Picture 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93604" y="2159004"/>
              <a:ext cx="225001" cy="276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4"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325180" y="2185310"/>
              <a:ext cx="299477" cy="367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5" name="Picture 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913113" y="2513005"/>
              <a:ext cx="398604" cy="489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1" name="Rounded Rectangle 70"/>
          <p:cNvSpPr/>
          <p:nvPr/>
        </p:nvSpPr>
        <p:spPr bwMode="auto">
          <a:xfrm>
            <a:off x="7143718" y="2889134"/>
            <a:ext cx="1838491" cy="479937"/>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Routing, Messages</a:t>
            </a:r>
          </a:p>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Semibold" pitchFamily="34" charset="0"/>
              </a:rPr>
              <a:t>Transforms</a:t>
            </a:r>
          </a:p>
        </p:txBody>
      </p:sp>
      <p:grpSp>
        <p:nvGrpSpPr>
          <p:cNvPr id="6" name="Group 5"/>
          <p:cNvGrpSpPr/>
          <p:nvPr/>
        </p:nvGrpSpPr>
        <p:grpSpPr>
          <a:xfrm>
            <a:off x="7662580" y="2052952"/>
            <a:ext cx="923453" cy="726353"/>
            <a:chOff x="7662580" y="2052952"/>
            <a:chExt cx="923453" cy="726353"/>
          </a:xfrm>
        </p:grpSpPr>
        <p:pic>
          <p:nvPicPr>
            <p:cNvPr id="1030" name="Picture 6"/>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662580" y="2052952"/>
              <a:ext cx="365070" cy="389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 name="Picture 6"/>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100124" y="2149453"/>
              <a:ext cx="485909" cy="518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7" name="Picture 6"/>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773555" y="2486628"/>
              <a:ext cx="274283" cy="292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2" name="Rectangle 111"/>
          <p:cNvSpPr/>
          <p:nvPr/>
        </p:nvSpPr>
        <p:spPr bwMode="auto">
          <a:xfrm>
            <a:off x="2131619"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UI Light" pitchFamily="34" charset="0"/>
              </a:rPr>
              <a:t>Prog</a:t>
            </a:r>
            <a:r>
              <a:rPr lang="en-US" dirty="0" smtClean="0">
                <a:gradFill>
                  <a:gsLst>
                    <a:gs pos="0">
                      <a:srgbClr val="FFFFFF"/>
                    </a:gs>
                    <a:gs pos="100000">
                      <a:srgbClr val="FFFFFF"/>
                    </a:gs>
                  </a:gsLst>
                  <a:lin ang="5400000" scaled="0"/>
                </a:gradFill>
                <a:latin typeface="Segoe UI Light" pitchFamily="34" charset="0"/>
              </a:rPr>
              <a:t>. Models &amp; Tools</a:t>
            </a:r>
          </a:p>
        </p:txBody>
      </p:sp>
      <p:sp>
        <p:nvSpPr>
          <p:cNvPr id="113" name="Rectangle 112"/>
          <p:cNvSpPr/>
          <p:nvPr/>
        </p:nvSpPr>
        <p:spPr bwMode="auto">
          <a:xfrm>
            <a:off x="3811521"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UI Light" pitchFamily="34" charset="0"/>
              </a:rPr>
              <a:t>Prog</a:t>
            </a:r>
            <a:r>
              <a:rPr lang="en-US" dirty="0" smtClean="0">
                <a:gradFill>
                  <a:gsLst>
                    <a:gs pos="0">
                      <a:srgbClr val="FFFFFF"/>
                    </a:gs>
                    <a:gs pos="100000">
                      <a:srgbClr val="FFFFFF"/>
                    </a:gs>
                  </a:gsLst>
                  <a:lin ang="5400000" scaled="0"/>
                </a:gradFill>
                <a:latin typeface="Segoe UI Light" pitchFamily="34" charset="0"/>
              </a:rPr>
              <a:t>. Models &amp; Tools</a:t>
            </a:r>
          </a:p>
        </p:txBody>
      </p:sp>
      <p:sp>
        <p:nvSpPr>
          <p:cNvPr id="114" name="Rectangle 113"/>
          <p:cNvSpPr/>
          <p:nvPr/>
        </p:nvSpPr>
        <p:spPr bwMode="auto">
          <a:xfrm>
            <a:off x="5491424" y="1190407"/>
            <a:ext cx="1552798"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UI Light" pitchFamily="34" charset="0"/>
              </a:rPr>
              <a:t>Prog</a:t>
            </a:r>
            <a:r>
              <a:rPr lang="en-US" dirty="0" smtClean="0">
                <a:gradFill>
                  <a:gsLst>
                    <a:gs pos="0">
                      <a:srgbClr val="FFFFFF"/>
                    </a:gs>
                    <a:gs pos="100000">
                      <a:srgbClr val="FFFFFF"/>
                    </a:gs>
                  </a:gsLst>
                  <a:lin ang="5400000" scaled="0"/>
                </a:gradFill>
                <a:latin typeface="Segoe UI Light" pitchFamily="34" charset="0"/>
              </a:rPr>
              <a:t>. Models &amp; Tools</a:t>
            </a:r>
          </a:p>
        </p:txBody>
      </p:sp>
      <p:sp>
        <p:nvSpPr>
          <p:cNvPr id="131" name="Rectangle 130"/>
          <p:cNvSpPr/>
          <p:nvPr/>
        </p:nvSpPr>
        <p:spPr bwMode="auto">
          <a:xfrm>
            <a:off x="7171326" y="1190407"/>
            <a:ext cx="1793161" cy="579040"/>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gradFill>
                  <a:gsLst>
                    <a:gs pos="0">
                      <a:srgbClr val="FFFFFF"/>
                    </a:gs>
                    <a:gs pos="100000">
                      <a:srgbClr val="FFFFFF"/>
                    </a:gs>
                  </a:gsLst>
                  <a:lin ang="5400000" scaled="0"/>
                </a:gradFill>
                <a:latin typeface="Segoe UI Light" pitchFamily="34" charset="0"/>
              </a:rPr>
              <a:t>Prog</a:t>
            </a:r>
            <a:r>
              <a:rPr lang="en-US" dirty="0" smtClean="0">
                <a:gradFill>
                  <a:gsLst>
                    <a:gs pos="0">
                      <a:srgbClr val="FFFFFF"/>
                    </a:gs>
                    <a:gs pos="100000">
                      <a:srgbClr val="FFFFFF"/>
                    </a:gs>
                  </a:gsLst>
                  <a:lin ang="5400000" scaled="0"/>
                </a:gradFill>
                <a:latin typeface="Segoe UI Light" pitchFamily="34" charset="0"/>
              </a:rPr>
              <a:t>. Models &amp; Tools</a:t>
            </a:r>
          </a:p>
        </p:txBody>
      </p:sp>
      <p:sp>
        <p:nvSpPr>
          <p:cNvPr id="132" name="Rectangle 131"/>
          <p:cNvSpPr/>
          <p:nvPr/>
        </p:nvSpPr>
        <p:spPr bwMode="auto">
          <a:xfrm>
            <a:off x="2131619" y="3698634"/>
            <a:ext cx="1552798"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Management</a:t>
            </a:r>
            <a:endParaRPr lang="en-US" sz="2000" dirty="0" smtClean="0">
              <a:gradFill>
                <a:gsLst>
                  <a:gs pos="0">
                    <a:srgbClr val="FFFFFF"/>
                  </a:gs>
                  <a:gs pos="100000">
                    <a:srgbClr val="FFFFFF"/>
                  </a:gs>
                </a:gsLst>
                <a:lin ang="5400000" scaled="0"/>
              </a:gradFill>
              <a:latin typeface="Segoe UI Light" pitchFamily="34" charset="0"/>
            </a:endParaRPr>
          </a:p>
        </p:txBody>
      </p:sp>
      <p:sp>
        <p:nvSpPr>
          <p:cNvPr id="146" name="Rectangle 145"/>
          <p:cNvSpPr/>
          <p:nvPr/>
        </p:nvSpPr>
        <p:spPr bwMode="auto">
          <a:xfrm>
            <a:off x="2131619"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Light" pitchFamily="34" charset="0"/>
              </a:rPr>
              <a:t>Config &amp; Scaling</a:t>
            </a:r>
          </a:p>
        </p:txBody>
      </p:sp>
      <p:sp>
        <p:nvSpPr>
          <p:cNvPr id="147" name="Rectangle 146"/>
          <p:cNvSpPr/>
          <p:nvPr/>
        </p:nvSpPr>
        <p:spPr bwMode="auto">
          <a:xfrm>
            <a:off x="3811521" y="3698634"/>
            <a:ext cx="1552798"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Management</a:t>
            </a:r>
          </a:p>
        </p:txBody>
      </p:sp>
      <p:sp>
        <p:nvSpPr>
          <p:cNvPr id="148" name="Rectangle 147"/>
          <p:cNvSpPr/>
          <p:nvPr/>
        </p:nvSpPr>
        <p:spPr bwMode="auto">
          <a:xfrm>
            <a:off x="3811521"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Light" pitchFamily="34" charset="0"/>
              </a:rPr>
              <a:t>Config &amp; Scaling</a:t>
            </a:r>
          </a:p>
        </p:txBody>
      </p:sp>
      <p:sp>
        <p:nvSpPr>
          <p:cNvPr id="149" name="Rectangle 148"/>
          <p:cNvSpPr/>
          <p:nvPr/>
        </p:nvSpPr>
        <p:spPr bwMode="auto">
          <a:xfrm>
            <a:off x="5491424" y="3698634"/>
            <a:ext cx="1552798"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Management</a:t>
            </a:r>
          </a:p>
        </p:txBody>
      </p:sp>
      <p:sp>
        <p:nvSpPr>
          <p:cNvPr id="150" name="Rectangle 149"/>
          <p:cNvSpPr/>
          <p:nvPr/>
        </p:nvSpPr>
        <p:spPr bwMode="auto">
          <a:xfrm>
            <a:off x="5491424" y="4224037"/>
            <a:ext cx="155279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Light" pitchFamily="34" charset="0"/>
              </a:rPr>
              <a:t>Config &amp; Scaling</a:t>
            </a:r>
          </a:p>
        </p:txBody>
      </p:sp>
      <p:sp>
        <p:nvSpPr>
          <p:cNvPr id="151" name="Rectangle 150"/>
          <p:cNvSpPr/>
          <p:nvPr/>
        </p:nvSpPr>
        <p:spPr bwMode="auto">
          <a:xfrm>
            <a:off x="7171327" y="3698634"/>
            <a:ext cx="1793160"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Management</a:t>
            </a:r>
          </a:p>
        </p:txBody>
      </p:sp>
      <p:sp>
        <p:nvSpPr>
          <p:cNvPr id="152" name="Rectangle 151"/>
          <p:cNvSpPr/>
          <p:nvPr/>
        </p:nvSpPr>
        <p:spPr bwMode="auto">
          <a:xfrm>
            <a:off x="7171327" y="4224037"/>
            <a:ext cx="1793160"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Light" pitchFamily="34" charset="0"/>
              </a:rPr>
              <a:t>Config &amp; Scaling</a:t>
            </a:r>
          </a:p>
        </p:txBody>
      </p:sp>
      <p:sp>
        <p:nvSpPr>
          <p:cNvPr id="77" name="Rectangle 76"/>
          <p:cNvSpPr/>
          <p:nvPr/>
        </p:nvSpPr>
        <p:spPr bwMode="auto">
          <a:xfrm>
            <a:off x="451716" y="4869160"/>
            <a:ext cx="8512770" cy="472132"/>
          </a:xfrm>
          <a:prstGeom prst="rect">
            <a:avLst/>
          </a:prstGeom>
          <a:solidFill>
            <a:schemeClr val="accent2"/>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a:gradFill>
                  <a:gsLst>
                    <a:gs pos="0">
                      <a:srgbClr val="FFFFFF"/>
                    </a:gs>
                    <a:gs pos="100000">
                      <a:srgbClr val="FFFFFF"/>
                    </a:gs>
                  </a:gsLst>
                  <a:lin ang="5400000" scaled="0"/>
                </a:gradFill>
                <a:latin typeface="Segoe UI Light" pitchFamily="34" charset="0"/>
              </a:rPr>
              <a:t>Complex Deployment to Operating System &amp; Physical/Virtual Environment</a:t>
            </a:r>
          </a:p>
        </p:txBody>
      </p:sp>
      <p:sp>
        <p:nvSpPr>
          <p:cNvPr id="100" name="Rectangle 99"/>
          <p:cNvSpPr/>
          <p:nvPr/>
        </p:nvSpPr>
        <p:spPr bwMode="auto">
          <a:xfrm>
            <a:off x="451716" y="1196752"/>
            <a:ext cx="8512771" cy="565179"/>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gradFill>
                  <a:gsLst>
                    <a:gs pos="0">
                      <a:srgbClr val="FFFFFF"/>
                    </a:gs>
                    <a:gs pos="100000">
                      <a:srgbClr val="FFFFFF"/>
                    </a:gs>
                  </a:gsLst>
                  <a:lin ang="5400000" scaled="0"/>
                </a:gradFill>
                <a:latin typeface="Segoe UI Light" pitchFamily="34" charset="0"/>
              </a:rPr>
              <a:t>Programming </a:t>
            </a:r>
            <a:r>
              <a:rPr lang="en-US" sz="2000" dirty="0">
                <a:gradFill>
                  <a:gsLst>
                    <a:gs pos="0">
                      <a:srgbClr val="FFFFFF"/>
                    </a:gs>
                    <a:gs pos="100000">
                      <a:srgbClr val="FFFFFF"/>
                    </a:gs>
                  </a:gsLst>
                  <a:lin ang="5400000" scaled="0"/>
                </a:gradFill>
                <a:latin typeface="Segoe UI Light" pitchFamily="34" charset="0"/>
              </a:rPr>
              <a:t>Model &amp; </a:t>
            </a:r>
            <a:r>
              <a:rPr lang="en-US" sz="2000" dirty="0" smtClean="0">
                <a:gradFill>
                  <a:gsLst>
                    <a:gs pos="0">
                      <a:srgbClr val="FFFFFF"/>
                    </a:gs>
                    <a:gs pos="100000">
                      <a:srgbClr val="FFFFFF"/>
                    </a:gs>
                  </a:gsLst>
                  <a:lin ang="5400000" scaled="0"/>
                </a:gradFill>
                <a:latin typeface="Segoe UI Light" pitchFamily="34" charset="0"/>
              </a:rPr>
              <a:t>Tool </a:t>
            </a:r>
            <a:r>
              <a:rPr lang="en-US" sz="2000" dirty="0">
                <a:gradFill>
                  <a:gsLst>
                    <a:gs pos="0">
                      <a:srgbClr val="FFFFFF"/>
                    </a:gs>
                    <a:gs pos="100000">
                      <a:srgbClr val="FFFFFF"/>
                    </a:gs>
                  </a:gsLst>
                  <a:lin ang="5400000" scaled="0"/>
                </a:gradFill>
                <a:latin typeface="Segoe UI Light" pitchFamily="34" charset="0"/>
              </a:rPr>
              <a:t>(Compose Apps, Simplify Approach across ALL Tiers)</a:t>
            </a:r>
          </a:p>
        </p:txBody>
      </p:sp>
      <p:pic>
        <p:nvPicPr>
          <p:cNvPr id="101"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9979" y="2096306"/>
            <a:ext cx="767710" cy="782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5"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75144" y="2000956"/>
            <a:ext cx="767710" cy="877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06928" y="2101928"/>
            <a:ext cx="634471" cy="687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1" name="Picture 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587880" y="1855276"/>
            <a:ext cx="697918" cy="930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5" name="Group 114"/>
          <p:cNvGrpSpPr/>
          <p:nvPr/>
        </p:nvGrpSpPr>
        <p:grpSpPr>
          <a:xfrm>
            <a:off x="1641170" y="2320433"/>
            <a:ext cx="803183" cy="184643"/>
            <a:chOff x="2187657" y="2320432"/>
            <a:chExt cx="1070632" cy="184643"/>
          </a:xfrm>
          <a:solidFill>
            <a:schemeClr val="bg1"/>
          </a:solidFill>
        </p:grpSpPr>
        <p:sp>
          <p:nvSpPr>
            <p:cNvPr id="116" name="Oval 115"/>
            <p:cNvSpPr/>
            <p:nvPr/>
          </p:nvSpPr>
          <p:spPr bwMode="auto">
            <a:xfrm>
              <a:off x="3073646" y="2320432"/>
              <a:ext cx="184643" cy="184643"/>
            </a:xfrm>
            <a:prstGeom prst="ellipse">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17" name="Oval 116"/>
            <p:cNvSpPr/>
            <p:nvPr/>
          </p:nvSpPr>
          <p:spPr bwMode="auto">
            <a:xfrm>
              <a:off x="2187657" y="2360640"/>
              <a:ext cx="104226" cy="104226"/>
            </a:xfrm>
            <a:prstGeom prst="ellipse">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cxnSp>
          <p:nvCxnSpPr>
            <p:cNvPr id="118" name="Straight Arrow Connector 117"/>
            <p:cNvCxnSpPr>
              <a:stCxn id="116" idx="2"/>
              <a:endCxn id="117" idx="6"/>
            </p:cNvCxnSpPr>
            <p:nvPr/>
          </p:nvCxnSpPr>
          <p:spPr>
            <a:xfrm flipH="1" flipV="1">
              <a:off x="2291883" y="2412753"/>
              <a:ext cx="781763" cy="1"/>
            </a:xfrm>
            <a:prstGeom prst="straightConnector1">
              <a:avLst/>
            </a:prstGeom>
            <a:grpFill/>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19" name="Group 118"/>
          <p:cNvGrpSpPr/>
          <p:nvPr/>
        </p:nvGrpSpPr>
        <p:grpSpPr>
          <a:xfrm>
            <a:off x="3340866" y="2320433"/>
            <a:ext cx="810339" cy="184643"/>
            <a:chOff x="4438814" y="2320432"/>
            <a:chExt cx="1080170" cy="184643"/>
          </a:xfrm>
        </p:grpSpPr>
        <p:sp>
          <p:nvSpPr>
            <p:cNvPr id="120" name="Oval 119"/>
            <p:cNvSpPr/>
            <p:nvPr/>
          </p:nvSpPr>
          <p:spPr bwMode="auto">
            <a:xfrm>
              <a:off x="4438814" y="2320432"/>
              <a:ext cx="184643" cy="184643"/>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21" name="Oval 120"/>
            <p:cNvSpPr/>
            <p:nvPr/>
          </p:nvSpPr>
          <p:spPr bwMode="auto">
            <a:xfrm>
              <a:off x="5414758" y="2360640"/>
              <a:ext cx="104226" cy="104226"/>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cxnSp>
          <p:nvCxnSpPr>
            <p:cNvPr id="122" name="Straight Arrow Connector 121"/>
            <p:cNvCxnSpPr>
              <a:stCxn id="120" idx="6"/>
              <a:endCxn id="121" idx="2"/>
            </p:cNvCxnSpPr>
            <p:nvPr/>
          </p:nvCxnSpPr>
          <p:spPr>
            <a:xfrm flipV="1">
              <a:off x="4623457" y="2412753"/>
              <a:ext cx="791301" cy="1"/>
            </a:xfrm>
            <a:prstGeom prst="straightConnector1">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23" name="Group 122"/>
          <p:cNvGrpSpPr/>
          <p:nvPr/>
        </p:nvGrpSpPr>
        <p:grpSpPr>
          <a:xfrm>
            <a:off x="5014079" y="1781174"/>
            <a:ext cx="2433677" cy="449581"/>
            <a:chOff x="6683698" y="1781174"/>
            <a:chExt cx="3244058" cy="449581"/>
          </a:xfrm>
        </p:grpSpPr>
        <p:sp>
          <p:nvSpPr>
            <p:cNvPr id="124" name="Oval 123"/>
            <p:cNvSpPr/>
            <p:nvPr/>
          </p:nvSpPr>
          <p:spPr bwMode="auto">
            <a:xfrm>
              <a:off x="6683698" y="2046112"/>
              <a:ext cx="184643" cy="184643"/>
            </a:xfrm>
            <a:prstGeom prst="ellipse">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25" name="Freeform 124"/>
            <p:cNvSpPr/>
            <p:nvPr/>
          </p:nvSpPr>
          <p:spPr>
            <a:xfrm>
              <a:off x="6772275" y="1781174"/>
              <a:ext cx="3155481" cy="409575"/>
            </a:xfrm>
            <a:custGeom>
              <a:avLst/>
              <a:gdLst>
                <a:gd name="connsiteX0" fmla="*/ 0 w 3257550"/>
                <a:gd name="connsiteY0" fmla="*/ 628650 h 628650"/>
                <a:gd name="connsiteX1" fmla="*/ 0 w 3257550"/>
                <a:gd name="connsiteY1" fmla="*/ 0 h 628650"/>
                <a:gd name="connsiteX2" fmla="*/ 2933700 w 3257550"/>
                <a:gd name="connsiteY2" fmla="*/ 0 h 628650"/>
                <a:gd name="connsiteX3" fmla="*/ 3257550 w 3257550"/>
                <a:gd name="connsiteY3" fmla="*/ 409575 h 628650"/>
                <a:gd name="connsiteX0" fmla="*/ 0 w 3257550"/>
                <a:gd name="connsiteY0" fmla="*/ 392430 h 409575"/>
                <a:gd name="connsiteX1" fmla="*/ 0 w 3257550"/>
                <a:gd name="connsiteY1" fmla="*/ 0 h 409575"/>
                <a:gd name="connsiteX2" fmla="*/ 2933700 w 3257550"/>
                <a:gd name="connsiteY2" fmla="*/ 0 h 409575"/>
                <a:gd name="connsiteX3" fmla="*/ 3257550 w 3257550"/>
                <a:gd name="connsiteY3" fmla="*/ 409575 h 409575"/>
              </a:gdLst>
              <a:ahLst/>
              <a:cxnLst>
                <a:cxn ang="0">
                  <a:pos x="connsiteX0" y="connsiteY0"/>
                </a:cxn>
                <a:cxn ang="0">
                  <a:pos x="connsiteX1" y="connsiteY1"/>
                </a:cxn>
                <a:cxn ang="0">
                  <a:pos x="connsiteX2" y="connsiteY2"/>
                </a:cxn>
                <a:cxn ang="0">
                  <a:pos x="connsiteX3" y="connsiteY3"/>
                </a:cxn>
              </a:cxnLst>
              <a:rect l="l" t="t" r="r" b="b"/>
              <a:pathLst>
                <a:path w="3257550" h="409575">
                  <a:moveTo>
                    <a:pt x="0" y="392430"/>
                  </a:moveTo>
                  <a:lnTo>
                    <a:pt x="0" y="0"/>
                  </a:lnTo>
                  <a:lnTo>
                    <a:pt x="2933700" y="0"/>
                  </a:lnTo>
                  <a:lnTo>
                    <a:pt x="3257550" y="409575"/>
                  </a:lnTo>
                </a:path>
              </a:pathLst>
            </a:cu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26" name="Group 125"/>
          <p:cNvGrpSpPr/>
          <p:nvPr/>
        </p:nvGrpSpPr>
        <p:grpSpPr>
          <a:xfrm>
            <a:off x="5072431" y="2579758"/>
            <a:ext cx="2444585" cy="943772"/>
            <a:chOff x="6761480" y="2579758"/>
            <a:chExt cx="3258598" cy="943772"/>
          </a:xfrm>
        </p:grpSpPr>
        <p:sp>
          <p:nvSpPr>
            <p:cNvPr id="127" name="Freeform 126"/>
            <p:cNvSpPr/>
            <p:nvPr/>
          </p:nvSpPr>
          <p:spPr>
            <a:xfrm>
              <a:off x="6761480" y="2602618"/>
              <a:ext cx="3186596" cy="920912"/>
            </a:xfrm>
            <a:custGeom>
              <a:avLst/>
              <a:gdLst>
                <a:gd name="connsiteX0" fmla="*/ 3238500 w 3238500"/>
                <a:gd name="connsiteY0" fmla="*/ 0 h 1168400"/>
                <a:gd name="connsiteX1" fmla="*/ 2451100 w 3238500"/>
                <a:gd name="connsiteY1" fmla="*/ 1168400 h 1168400"/>
                <a:gd name="connsiteX2" fmla="*/ 304800 w 3238500"/>
                <a:gd name="connsiteY2" fmla="*/ 1168400 h 1168400"/>
                <a:gd name="connsiteX3" fmla="*/ 0 w 3238500"/>
                <a:gd name="connsiteY3" fmla="*/ 431800 h 1168400"/>
                <a:gd name="connsiteX0" fmla="*/ 3212830 w 3212830"/>
                <a:gd name="connsiteY0" fmla="*/ 0 h 838200"/>
                <a:gd name="connsiteX1" fmla="*/ 2451100 w 3212830"/>
                <a:gd name="connsiteY1" fmla="*/ 838200 h 838200"/>
                <a:gd name="connsiteX2" fmla="*/ 304800 w 3212830"/>
                <a:gd name="connsiteY2" fmla="*/ 838200 h 838200"/>
                <a:gd name="connsiteX3" fmla="*/ 0 w 3212830"/>
                <a:gd name="connsiteY3" fmla="*/ 101600 h 838200"/>
                <a:gd name="connsiteX0" fmla="*/ 3212830 w 3212830"/>
                <a:gd name="connsiteY0" fmla="*/ 0 h 838200"/>
                <a:gd name="connsiteX1" fmla="*/ 2322748 w 3212830"/>
                <a:gd name="connsiteY1" fmla="*/ 825500 h 838200"/>
                <a:gd name="connsiteX2" fmla="*/ 304800 w 3212830"/>
                <a:gd name="connsiteY2" fmla="*/ 838200 h 838200"/>
                <a:gd name="connsiteX3" fmla="*/ 0 w 3212830"/>
                <a:gd name="connsiteY3" fmla="*/ 101600 h 838200"/>
                <a:gd name="connsiteX0" fmla="*/ 3220531 w 3220531"/>
                <a:gd name="connsiteY0" fmla="*/ 27940 h 866140"/>
                <a:gd name="connsiteX1" fmla="*/ 2330449 w 3220531"/>
                <a:gd name="connsiteY1" fmla="*/ 853440 h 866140"/>
                <a:gd name="connsiteX2" fmla="*/ 312501 w 3220531"/>
                <a:gd name="connsiteY2" fmla="*/ 866140 h 866140"/>
                <a:gd name="connsiteX3" fmla="*/ 0 w 3220531"/>
                <a:gd name="connsiteY3" fmla="*/ 0 h 866140"/>
                <a:gd name="connsiteX0" fmla="*/ 3220531 w 3220531"/>
                <a:gd name="connsiteY0" fmla="*/ 27940 h 871468"/>
                <a:gd name="connsiteX1" fmla="*/ 2330449 w 3220531"/>
                <a:gd name="connsiteY1" fmla="*/ 871468 h 871468"/>
                <a:gd name="connsiteX2" fmla="*/ 312501 w 3220531"/>
                <a:gd name="connsiteY2" fmla="*/ 866140 h 871468"/>
                <a:gd name="connsiteX3" fmla="*/ 0 w 3220531"/>
                <a:gd name="connsiteY3" fmla="*/ 0 h 871468"/>
              </a:gdLst>
              <a:ahLst/>
              <a:cxnLst>
                <a:cxn ang="0">
                  <a:pos x="connsiteX0" y="connsiteY0"/>
                </a:cxn>
                <a:cxn ang="0">
                  <a:pos x="connsiteX1" y="connsiteY1"/>
                </a:cxn>
                <a:cxn ang="0">
                  <a:pos x="connsiteX2" y="connsiteY2"/>
                </a:cxn>
                <a:cxn ang="0">
                  <a:pos x="connsiteX3" y="connsiteY3"/>
                </a:cxn>
              </a:cxnLst>
              <a:rect l="l" t="t" r="r" b="b"/>
              <a:pathLst>
                <a:path w="3220531" h="871468">
                  <a:moveTo>
                    <a:pt x="3220531" y="27940"/>
                  </a:moveTo>
                  <a:lnTo>
                    <a:pt x="2330449" y="871468"/>
                  </a:lnTo>
                  <a:lnTo>
                    <a:pt x="312501" y="866140"/>
                  </a:lnTo>
                  <a:lnTo>
                    <a:pt x="0" y="0"/>
                  </a:lnTo>
                </a:path>
              </a:pathLst>
            </a:cu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Oval 127"/>
            <p:cNvSpPr/>
            <p:nvPr/>
          </p:nvSpPr>
          <p:spPr bwMode="auto">
            <a:xfrm>
              <a:off x="9835435" y="2579758"/>
              <a:ext cx="184643" cy="184643"/>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grpSp>
        <p:nvGrpSpPr>
          <p:cNvPr id="129" name="Group 128"/>
          <p:cNvGrpSpPr/>
          <p:nvPr/>
        </p:nvGrpSpPr>
        <p:grpSpPr>
          <a:xfrm>
            <a:off x="6646349" y="2320433"/>
            <a:ext cx="821772" cy="184643"/>
            <a:chOff x="8859491" y="2320432"/>
            <a:chExt cx="1095410" cy="184643"/>
          </a:xfrm>
        </p:grpSpPr>
        <p:sp>
          <p:nvSpPr>
            <p:cNvPr id="130" name="Oval 129"/>
            <p:cNvSpPr/>
            <p:nvPr/>
          </p:nvSpPr>
          <p:spPr bwMode="auto">
            <a:xfrm>
              <a:off x="8859491" y="2320432"/>
              <a:ext cx="184643" cy="184643"/>
            </a:xfrm>
            <a:prstGeom prst="ellipse">
              <a:avLst/>
            </a:prstGeom>
            <a:solidFill>
              <a:schemeClr val="bg1"/>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33" name="Oval 132"/>
            <p:cNvSpPr/>
            <p:nvPr/>
          </p:nvSpPr>
          <p:spPr bwMode="auto">
            <a:xfrm>
              <a:off x="9850675" y="2360640"/>
              <a:ext cx="104226" cy="104226"/>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cxnSp>
          <p:nvCxnSpPr>
            <p:cNvPr id="134" name="Straight Arrow Connector 133"/>
            <p:cNvCxnSpPr>
              <a:stCxn id="130" idx="6"/>
              <a:endCxn id="133" idx="2"/>
            </p:cNvCxnSpPr>
            <p:nvPr/>
          </p:nvCxnSpPr>
          <p:spPr>
            <a:xfrm flipV="1">
              <a:off x="9044134" y="2412753"/>
              <a:ext cx="806541" cy="1"/>
            </a:xfrm>
            <a:prstGeom prst="straightConnector1">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35" name="Group 134"/>
          <p:cNvGrpSpPr/>
          <p:nvPr/>
        </p:nvGrpSpPr>
        <p:grpSpPr>
          <a:xfrm>
            <a:off x="5027094" y="2320433"/>
            <a:ext cx="778978" cy="184643"/>
            <a:chOff x="6701046" y="2320432"/>
            <a:chExt cx="1038367" cy="184643"/>
          </a:xfrm>
        </p:grpSpPr>
        <p:sp>
          <p:nvSpPr>
            <p:cNvPr id="136" name="Oval 135"/>
            <p:cNvSpPr/>
            <p:nvPr/>
          </p:nvSpPr>
          <p:spPr bwMode="auto">
            <a:xfrm>
              <a:off x="7554770" y="2320432"/>
              <a:ext cx="184643" cy="184643"/>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37" name="Oval 136"/>
            <p:cNvSpPr/>
            <p:nvPr/>
          </p:nvSpPr>
          <p:spPr bwMode="auto">
            <a:xfrm>
              <a:off x="6701046" y="2360640"/>
              <a:ext cx="104226" cy="104226"/>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cxnSp>
          <p:nvCxnSpPr>
            <p:cNvPr id="138" name="Straight Arrow Connector 137"/>
            <p:cNvCxnSpPr>
              <a:stCxn id="136" idx="2"/>
              <a:endCxn id="137" idx="6"/>
            </p:cNvCxnSpPr>
            <p:nvPr/>
          </p:nvCxnSpPr>
          <p:spPr>
            <a:xfrm flipH="1" flipV="1">
              <a:off x="6805272" y="2412753"/>
              <a:ext cx="749498" cy="1"/>
            </a:xfrm>
            <a:prstGeom prst="straightConnector1">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9" name="Rectangle 138"/>
          <p:cNvSpPr/>
          <p:nvPr/>
        </p:nvSpPr>
        <p:spPr bwMode="auto">
          <a:xfrm>
            <a:off x="451715" y="3698634"/>
            <a:ext cx="8512771"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a:gradFill>
                  <a:gsLst>
                    <a:gs pos="0">
                      <a:srgbClr val="FFFFFF"/>
                    </a:gs>
                    <a:gs pos="100000">
                      <a:srgbClr val="FFFFFF"/>
                    </a:gs>
                  </a:gsLst>
                  <a:lin ang="5400000" scaled="0"/>
                </a:gradFill>
                <a:latin typeface="Segoe UI Light" pitchFamily="34" charset="0"/>
              </a:rPr>
              <a:t>Deploy &amp; Management (As ONE</a:t>
            </a:r>
            <a:r>
              <a:rPr lang="en-US" sz="2000" dirty="0" smtClean="0">
                <a:gradFill>
                  <a:gsLst>
                    <a:gs pos="0">
                      <a:srgbClr val="FFFFFF"/>
                    </a:gs>
                    <a:gs pos="100000">
                      <a:srgbClr val="FFFFFF"/>
                    </a:gs>
                  </a:gsLst>
                  <a:lin ang="5400000" scaled="0"/>
                </a:gradFill>
                <a:latin typeface="Segoe UI Light" pitchFamily="34" charset="0"/>
              </a:rPr>
              <a:t>)</a:t>
            </a:r>
            <a:endParaRPr lang="en-US" sz="2000" dirty="0">
              <a:gradFill>
                <a:gsLst>
                  <a:gs pos="0">
                    <a:srgbClr val="FFFFFF"/>
                  </a:gs>
                  <a:gs pos="100000">
                    <a:srgbClr val="FFFFFF"/>
                  </a:gs>
                </a:gsLst>
                <a:lin ang="5400000" scaled="0"/>
              </a:gradFill>
              <a:latin typeface="Segoe UI Light" pitchFamily="34" charset="0"/>
            </a:endParaRPr>
          </a:p>
        </p:txBody>
      </p:sp>
      <p:sp>
        <p:nvSpPr>
          <p:cNvPr id="140" name="Rectangle 139"/>
          <p:cNvSpPr/>
          <p:nvPr/>
        </p:nvSpPr>
        <p:spPr bwMode="auto">
          <a:xfrm>
            <a:off x="451715" y="4224037"/>
            <a:ext cx="8512771"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a:gradFill>
                  <a:gsLst>
                    <a:gs pos="0">
                      <a:srgbClr val="FFFFFF"/>
                    </a:gs>
                    <a:gs pos="100000">
                      <a:srgbClr val="FFFFFF"/>
                    </a:gs>
                  </a:gsLst>
                  <a:lin ang="5400000" scaled="0"/>
                </a:gradFill>
                <a:latin typeface="Segoe UI Light" pitchFamily="34" charset="0"/>
              </a:rPr>
              <a:t>Multi-Tenant, Elastic, Horizontal Scale, </a:t>
            </a:r>
            <a:r>
              <a:rPr lang="en-US" sz="2000" dirty="0" err="1">
                <a:gradFill>
                  <a:gsLst>
                    <a:gs pos="0">
                      <a:srgbClr val="FFFFFF"/>
                    </a:gs>
                    <a:gs pos="100000">
                      <a:srgbClr val="FFFFFF"/>
                    </a:gs>
                  </a:gsLst>
                  <a:lin ang="5400000" scaled="0"/>
                </a:gradFill>
                <a:latin typeface="Segoe UI Light" pitchFamily="34" charset="0"/>
              </a:rPr>
              <a:t>Perf</a:t>
            </a:r>
            <a:r>
              <a:rPr lang="en-US" sz="2000" dirty="0">
                <a:gradFill>
                  <a:gsLst>
                    <a:gs pos="0">
                      <a:srgbClr val="FFFFFF"/>
                    </a:gs>
                    <a:gs pos="100000">
                      <a:srgbClr val="FFFFFF"/>
                    </a:gs>
                  </a:gsLst>
                  <a:lin ang="5400000" scaled="0"/>
                </a:gradFill>
                <a:latin typeface="Segoe UI Light" pitchFamily="34" charset="0"/>
              </a:rPr>
              <a:t>, Resilience</a:t>
            </a:r>
          </a:p>
        </p:txBody>
      </p:sp>
      <p:grpSp>
        <p:nvGrpSpPr>
          <p:cNvPr id="142" name="Group 141"/>
          <p:cNvGrpSpPr/>
          <p:nvPr/>
        </p:nvGrpSpPr>
        <p:grpSpPr>
          <a:xfrm>
            <a:off x="3510888" y="5013176"/>
            <a:ext cx="2787273" cy="985920"/>
            <a:chOff x="8362280" y="7005607"/>
            <a:chExt cx="2317921" cy="615085"/>
          </a:xfrm>
        </p:grpSpPr>
        <p:pic>
          <p:nvPicPr>
            <p:cNvPr id="143" name="Picture 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362280" y="7005607"/>
              <a:ext cx="1005426" cy="615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4" name="Rectangle 143"/>
            <p:cNvSpPr/>
            <p:nvPr/>
          </p:nvSpPr>
          <p:spPr bwMode="auto">
            <a:xfrm>
              <a:off x="9388195" y="7092335"/>
              <a:ext cx="1292006" cy="441626"/>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4000" dirty="0" smtClean="0">
                  <a:gradFill>
                    <a:gsLst>
                      <a:gs pos="0">
                        <a:srgbClr val="FFFFFF"/>
                      </a:gs>
                      <a:gs pos="100000">
                        <a:srgbClr val="FFFFFF"/>
                      </a:gs>
                    </a:gsLst>
                    <a:lin ang="5400000" scaled="0"/>
                  </a:gradFill>
                  <a:latin typeface="Segoe UI Semibold" pitchFamily="34" charset="0"/>
                </a:rPr>
                <a:t>Cloud</a:t>
              </a:r>
              <a:endParaRPr lang="en-US" sz="4000" dirty="0">
                <a:gradFill>
                  <a:gsLst>
                    <a:gs pos="0">
                      <a:srgbClr val="FFFFFF"/>
                    </a:gs>
                    <a:gs pos="100000">
                      <a:srgbClr val="FFFFFF"/>
                    </a:gs>
                  </a:gsLst>
                  <a:lin ang="5400000" scaled="0"/>
                </a:gradFill>
                <a:latin typeface="Segoe UI Semibold" pitchFamily="34" charset="0"/>
              </a:endParaRPr>
            </a:p>
          </p:txBody>
        </p:sp>
      </p:grpSp>
      <p:grpSp>
        <p:nvGrpSpPr>
          <p:cNvPr id="15" name="Group 14"/>
          <p:cNvGrpSpPr/>
          <p:nvPr/>
        </p:nvGrpSpPr>
        <p:grpSpPr>
          <a:xfrm>
            <a:off x="819842" y="5622226"/>
            <a:ext cx="7723348" cy="615086"/>
            <a:chOff x="819842" y="5460537"/>
            <a:chExt cx="7723348" cy="615086"/>
          </a:xfrm>
        </p:grpSpPr>
        <p:pic>
          <p:nvPicPr>
            <p:cNvPr id="78"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19842" y="5460537"/>
              <a:ext cx="2750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255508" y="5460537"/>
              <a:ext cx="2750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0" name="Group 79"/>
            <p:cNvGrpSpPr/>
            <p:nvPr/>
          </p:nvGrpSpPr>
          <p:grpSpPr>
            <a:xfrm>
              <a:off x="7395816" y="5460537"/>
              <a:ext cx="1147374" cy="615086"/>
              <a:chOff x="3092723" y="5558164"/>
              <a:chExt cx="1529433" cy="615086"/>
            </a:xfrm>
          </p:grpSpPr>
          <p:pic>
            <p:nvPicPr>
              <p:cNvPr id="95"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092723"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6740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255471"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81"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100311" y="5460537"/>
              <a:ext cx="2750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2" name="Group 81"/>
            <p:cNvGrpSpPr/>
            <p:nvPr/>
          </p:nvGrpSpPr>
          <p:grpSpPr>
            <a:xfrm>
              <a:off x="4203622" y="5460537"/>
              <a:ext cx="710752" cy="615086"/>
              <a:chOff x="5650597" y="5558164"/>
              <a:chExt cx="947422" cy="615086"/>
            </a:xfrm>
          </p:grpSpPr>
          <p:pic>
            <p:nvPicPr>
              <p:cNvPr id="93"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6505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4"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231334"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88" name="Group 87"/>
            <p:cNvGrpSpPr/>
            <p:nvPr/>
          </p:nvGrpSpPr>
          <p:grpSpPr>
            <a:xfrm>
              <a:off x="2320147" y="5460537"/>
              <a:ext cx="1147374" cy="615086"/>
              <a:chOff x="3092723" y="5558164"/>
              <a:chExt cx="1529433" cy="615086"/>
            </a:xfrm>
          </p:grpSpPr>
          <p:pic>
            <p:nvPicPr>
              <p:cNvPr id="89"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092723"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1"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674097"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 name="Picture 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255471" y="5558164"/>
                <a:ext cx="366685" cy="615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pic>
        <p:nvPicPr>
          <p:cNvPr id="16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0553" y="2021828"/>
            <a:ext cx="975124" cy="975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512961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41"/>
                                        </p:tgtEl>
                                      </p:cBhvr>
                                    </p:animEffect>
                                    <p:set>
                                      <p:cBhvr>
                                        <p:cTn id="7" dur="1" fill="hold">
                                          <p:stCondLst>
                                            <p:cond delay="499"/>
                                          </p:stCondLst>
                                        </p:cTn>
                                        <p:tgtEl>
                                          <p:spTgt spid="141"/>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112"/>
                                        </p:tgtEl>
                                      </p:cBhvr>
                                    </p:animEffect>
                                    <p:set>
                                      <p:cBhvr>
                                        <p:cTn id="11" dur="1" fill="hold">
                                          <p:stCondLst>
                                            <p:cond delay="499"/>
                                          </p:stCondLst>
                                        </p:cTn>
                                        <p:tgtEl>
                                          <p:spTgt spid="112"/>
                                        </p:tgtEl>
                                        <p:attrNameLst>
                                          <p:attrName>style.visibility</p:attrName>
                                        </p:attrNameLst>
                                      </p:cBhvr>
                                      <p:to>
                                        <p:strVal val="hidden"/>
                                      </p:to>
                                    </p:set>
                                  </p:childTnLst>
                                </p:cTn>
                              </p:par>
                            </p:childTnLst>
                          </p:cTn>
                        </p:par>
                        <p:par>
                          <p:cTn id="12" fill="hold">
                            <p:stCondLst>
                              <p:cond delay="1000"/>
                            </p:stCondLst>
                            <p:childTnLst>
                              <p:par>
                                <p:cTn id="13" presetID="10" presetClass="exit" presetSubtype="0" fill="hold" grpId="0" nodeType="afterEffect">
                                  <p:stCondLst>
                                    <p:cond delay="0"/>
                                  </p:stCondLst>
                                  <p:childTnLst>
                                    <p:animEffect transition="out" filter="fade">
                                      <p:cBhvr>
                                        <p:cTn id="14" dur="500"/>
                                        <p:tgtEl>
                                          <p:spTgt spid="113"/>
                                        </p:tgtEl>
                                      </p:cBhvr>
                                    </p:animEffect>
                                    <p:set>
                                      <p:cBhvr>
                                        <p:cTn id="15" dur="1" fill="hold">
                                          <p:stCondLst>
                                            <p:cond delay="499"/>
                                          </p:stCondLst>
                                        </p:cTn>
                                        <p:tgtEl>
                                          <p:spTgt spid="113"/>
                                        </p:tgtEl>
                                        <p:attrNameLst>
                                          <p:attrName>style.visibility</p:attrName>
                                        </p:attrNameLst>
                                      </p:cBhvr>
                                      <p:to>
                                        <p:strVal val="hidden"/>
                                      </p:to>
                                    </p:set>
                                  </p:childTnLst>
                                </p:cTn>
                              </p:par>
                            </p:childTnLst>
                          </p:cTn>
                        </p:par>
                        <p:par>
                          <p:cTn id="16" fill="hold">
                            <p:stCondLst>
                              <p:cond delay="1500"/>
                            </p:stCondLst>
                            <p:childTnLst>
                              <p:par>
                                <p:cTn id="17" presetID="10" presetClass="exit" presetSubtype="0" fill="hold" grpId="0" nodeType="afterEffect">
                                  <p:stCondLst>
                                    <p:cond delay="0"/>
                                  </p:stCondLst>
                                  <p:childTnLst>
                                    <p:animEffect transition="out" filter="fade">
                                      <p:cBhvr>
                                        <p:cTn id="18" dur="500"/>
                                        <p:tgtEl>
                                          <p:spTgt spid="114"/>
                                        </p:tgtEl>
                                      </p:cBhvr>
                                    </p:animEffect>
                                    <p:set>
                                      <p:cBhvr>
                                        <p:cTn id="19" dur="1" fill="hold">
                                          <p:stCondLst>
                                            <p:cond delay="499"/>
                                          </p:stCondLst>
                                        </p:cTn>
                                        <p:tgtEl>
                                          <p:spTgt spid="114"/>
                                        </p:tgtEl>
                                        <p:attrNameLst>
                                          <p:attrName>style.visibility</p:attrName>
                                        </p:attrNameLst>
                                      </p:cBhvr>
                                      <p:to>
                                        <p:strVal val="hidden"/>
                                      </p:to>
                                    </p:set>
                                  </p:childTnLst>
                                </p:cTn>
                              </p:par>
                            </p:childTnLst>
                          </p:cTn>
                        </p:par>
                        <p:par>
                          <p:cTn id="20" fill="hold">
                            <p:stCondLst>
                              <p:cond delay="2000"/>
                            </p:stCondLst>
                            <p:childTnLst>
                              <p:par>
                                <p:cTn id="21" presetID="10" presetClass="exit" presetSubtype="0" fill="hold" grpId="0" nodeType="afterEffect">
                                  <p:stCondLst>
                                    <p:cond delay="0"/>
                                  </p:stCondLst>
                                  <p:childTnLst>
                                    <p:animEffect transition="out" filter="fade">
                                      <p:cBhvr>
                                        <p:cTn id="22" dur="500"/>
                                        <p:tgtEl>
                                          <p:spTgt spid="131"/>
                                        </p:tgtEl>
                                      </p:cBhvr>
                                    </p:animEffect>
                                    <p:set>
                                      <p:cBhvr>
                                        <p:cTn id="23" dur="1" fill="hold">
                                          <p:stCondLst>
                                            <p:cond delay="499"/>
                                          </p:stCondLst>
                                        </p:cTn>
                                        <p:tgtEl>
                                          <p:spTgt spid="131"/>
                                        </p:tgtEl>
                                        <p:attrNameLst>
                                          <p:attrName>style.visibility</p:attrName>
                                        </p:attrNameLst>
                                      </p:cBhvr>
                                      <p:to>
                                        <p:strVal val="hidden"/>
                                      </p:to>
                                    </p:se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0"/>
                                        </p:tgtEl>
                                        <p:attrNameLst>
                                          <p:attrName>style.visibility</p:attrName>
                                        </p:attrNameLst>
                                      </p:cBhvr>
                                      <p:to>
                                        <p:strVal val="visible"/>
                                      </p:to>
                                    </p:set>
                                    <p:animEffect transition="in" filter="fade">
                                      <p:cBhvr>
                                        <p:cTn id="27" dur="500"/>
                                        <p:tgtEl>
                                          <p:spTgt spid="10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500"/>
                                        <p:tgtEl>
                                          <p:spTgt spid="2"/>
                                        </p:tgtEl>
                                      </p:cBhvr>
                                    </p:animEffect>
                                    <p:set>
                                      <p:cBhvr>
                                        <p:cTn id="32" dur="1" fill="hold">
                                          <p:stCondLst>
                                            <p:cond delay="499"/>
                                          </p:stCondLst>
                                        </p:cTn>
                                        <p:tgtEl>
                                          <p:spTgt spid="2"/>
                                        </p:tgtEl>
                                        <p:attrNameLst>
                                          <p:attrName>style.visibility</p:attrName>
                                        </p:attrNameLst>
                                      </p:cBhvr>
                                      <p:to>
                                        <p:strVal val="hidden"/>
                                      </p:to>
                                    </p:set>
                                  </p:childTnLst>
                                </p:cTn>
                              </p:par>
                            </p:childTnLst>
                          </p:cTn>
                        </p:par>
                        <p:par>
                          <p:cTn id="33" fill="hold">
                            <p:stCondLst>
                              <p:cond delay="500"/>
                            </p:stCondLst>
                            <p:childTnLst>
                              <p:par>
                                <p:cTn id="34" presetID="10" presetClass="exit" presetSubtype="0" fill="hold" nodeType="afterEffect">
                                  <p:stCondLst>
                                    <p:cond delay="0"/>
                                  </p:stCondLst>
                                  <p:childTnLst>
                                    <p:animEffect transition="out" filter="fade">
                                      <p:cBhvr>
                                        <p:cTn id="35" dur="500"/>
                                        <p:tgtEl>
                                          <p:spTgt spid="3"/>
                                        </p:tgtEl>
                                      </p:cBhvr>
                                    </p:animEffect>
                                    <p:set>
                                      <p:cBhvr>
                                        <p:cTn id="36" dur="1" fill="hold">
                                          <p:stCondLst>
                                            <p:cond delay="499"/>
                                          </p:stCondLst>
                                        </p:cTn>
                                        <p:tgtEl>
                                          <p:spTgt spid="3"/>
                                        </p:tgtEl>
                                        <p:attrNameLst>
                                          <p:attrName>style.visibility</p:attrName>
                                        </p:attrNameLst>
                                      </p:cBhvr>
                                      <p:to>
                                        <p:strVal val="hidden"/>
                                      </p:to>
                                    </p:set>
                                  </p:childTnLst>
                                </p:cTn>
                              </p:par>
                            </p:childTnLst>
                          </p:cTn>
                        </p:par>
                        <p:par>
                          <p:cTn id="37" fill="hold">
                            <p:stCondLst>
                              <p:cond delay="1250"/>
                            </p:stCondLst>
                            <p:childTnLst>
                              <p:par>
                                <p:cTn id="38" presetID="10" presetClass="exit" presetSubtype="0" fill="hold" nodeType="afterEffect">
                                  <p:stCondLst>
                                    <p:cond delay="0"/>
                                  </p:stCondLst>
                                  <p:childTnLst>
                                    <p:animEffect transition="out" filter="fade">
                                      <p:cBhvr>
                                        <p:cTn id="39" dur="500"/>
                                        <p:tgtEl>
                                          <p:spTgt spid="4"/>
                                        </p:tgtEl>
                                      </p:cBhvr>
                                    </p:animEffect>
                                    <p:set>
                                      <p:cBhvr>
                                        <p:cTn id="40" dur="1" fill="hold">
                                          <p:stCondLst>
                                            <p:cond delay="499"/>
                                          </p:stCondLst>
                                        </p:cTn>
                                        <p:tgtEl>
                                          <p:spTgt spid="4"/>
                                        </p:tgtEl>
                                        <p:attrNameLst>
                                          <p:attrName>style.visibility</p:attrName>
                                        </p:attrNameLst>
                                      </p:cBhvr>
                                      <p:to>
                                        <p:strVal val="hidden"/>
                                      </p:to>
                                    </p:set>
                                  </p:childTnLst>
                                </p:cTn>
                              </p:par>
                            </p:childTnLst>
                          </p:cTn>
                        </p:par>
                        <p:par>
                          <p:cTn id="41" fill="hold">
                            <p:stCondLst>
                              <p:cond delay="1750"/>
                            </p:stCondLst>
                            <p:childTnLst>
                              <p:par>
                                <p:cTn id="42" presetID="10" presetClass="exit" presetSubtype="0" fill="hold" nodeType="afterEffect">
                                  <p:stCondLst>
                                    <p:cond delay="0"/>
                                  </p:stCondLst>
                                  <p:childTnLst>
                                    <p:animEffect transition="out" filter="fade">
                                      <p:cBhvr>
                                        <p:cTn id="43" dur="500"/>
                                        <p:tgtEl>
                                          <p:spTgt spid="5"/>
                                        </p:tgtEl>
                                      </p:cBhvr>
                                    </p:animEffect>
                                    <p:set>
                                      <p:cBhvr>
                                        <p:cTn id="44" dur="1" fill="hold">
                                          <p:stCondLst>
                                            <p:cond delay="499"/>
                                          </p:stCondLst>
                                        </p:cTn>
                                        <p:tgtEl>
                                          <p:spTgt spid="5"/>
                                        </p:tgtEl>
                                        <p:attrNameLst>
                                          <p:attrName>style.visibility</p:attrName>
                                        </p:attrNameLst>
                                      </p:cBhvr>
                                      <p:to>
                                        <p:strVal val="hidden"/>
                                      </p:to>
                                    </p:set>
                                  </p:childTnLst>
                                </p:cTn>
                              </p:par>
                            </p:childTnLst>
                          </p:cTn>
                        </p:par>
                        <p:par>
                          <p:cTn id="45" fill="hold">
                            <p:stCondLst>
                              <p:cond delay="2250"/>
                            </p:stCondLst>
                            <p:childTnLst>
                              <p:par>
                                <p:cTn id="46" presetID="10" presetClass="exit" presetSubtype="0" fill="hold" nodeType="afterEffect">
                                  <p:stCondLst>
                                    <p:cond delay="0"/>
                                  </p:stCondLst>
                                  <p:childTnLst>
                                    <p:animEffect transition="out" filter="fade">
                                      <p:cBhvr>
                                        <p:cTn id="47" dur="500"/>
                                        <p:tgtEl>
                                          <p:spTgt spid="6"/>
                                        </p:tgtEl>
                                      </p:cBhvr>
                                    </p:animEffect>
                                    <p:set>
                                      <p:cBhvr>
                                        <p:cTn id="48" dur="1" fill="hold">
                                          <p:stCondLst>
                                            <p:cond delay="499"/>
                                          </p:stCondLst>
                                        </p:cTn>
                                        <p:tgtEl>
                                          <p:spTgt spid="6"/>
                                        </p:tgtEl>
                                        <p:attrNameLst>
                                          <p:attrName>style.visibility</p:attrName>
                                        </p:attrNameLst>
                                      </p:cBhvr>
                                      <p:to>
                                        <p:strVal val="hidden"/>
                                      </p:to>
                                    </p:set>
                                  </p:childTnLst>
                                </p:cTn>
                              </p:par>
                            </p:childTnLst>
                          </p:cTn>
                        </p:par>
                        <p:par>
                          <p:cTn id="49" fill="hold">
                            <p:stCondLst>
                              <p:cond delay="2750"/>
                            </p:stCondLst>
                            <p:childTnLst>
                              <p:par>
                                <p:cTn id="50" presetID="10" presetClass="entr" presetSubtype="0" fill="hold" nodeType="afterEffect">
                                  <p:stCondLst>
                                    <p:cond delay="0"/>
                                  </p:stCondLst>
                                  <p:childTnLst>
                                    <p:set>
                                      <p:cBhvr>
                                        <p:cTn id="51" dur="1" fill="hold">
                                          <p:stCondLst>
                                            <p:cond delay="0"/>
                                          </p:stCondLst>
                                        </p:cTn>
                                        <p:tgtEl>
                                          <p:spTgt spid="160"/>
                                        </p:tgtEl>
                                        <p:attrNameLst>
                                          <p:attrName>style.visibility</p:attrName>
                                        </p:attrNameLst>
                                      </p:cBhvr>
                                      <p:to>
                                        <p:strVal val="visible"/>
                                      </p:to>
                                    </p:set>
                                    <p:animEffect transition="in" filter="fade">
                                      <p:cBhvr>
                                        <p:cTn id="52" dur="250"/>
                                        <p:tgtEl>
                                          <p:spTgt spid="160"/>
                                        </p:tgtEl>
                                      </p:cBhvr>
                                    </p:animEffect>
                                  </p:childTnLst>
                                </p:cTn>
                              </p:par>
                            </p:childTnLst>
                          </p:cTn>
                        </p:par>
                        <p:par>
                          <p:cTn id="53" fill="hold">
                            <p:stCondLst>
                              <p:cond delay="3000"/>
                            </p:stCondLst>
                            <p:childTnLst>
                              <p:par>
                                <p:cTn id="54" presetID="10" presetClass="entr" presetSubtype="0" fill="hold" nodeType="afterEffect">
                                  <p:stCondLst>
                                    <p:cond delay="0"/>
                                  </p:stCondLst>
                                  <p:childTnLst>
                                    <p:set>
                                      <p:cBhvr>
                                        <p:cTn id="55" dur="1" fill="hold">
                                          <p:stCondLst>
                                            <p:cond delay="0"/>
                                          </p:stCondLst>
                                        </p:cTn>
                                        <p:tgtEl>
                                          <p:spTgt spid="101"/>
                                        </p:tgtEl>
                                        <p:attrNameLst>
                                          <p:attrName>style.visibility</p:attrName>
                                        </p:attrNameLst>
                                      </p:cBhvr>
                                      <p:to>
                                        <p:strVal val="visible"/>
                                      </p:to>
                                    </p:set>
                                    <p:animEffect transition="in" filter="fade">
                                      <p:cBhvr>
                                        <p:cTn id="56" dur="250"/>
                                        <p:tgtEl>
                                          <p:spTgt spid="101"/>
                                        </p:tgtEl>
                                      </p:cBhvr>
                                    </p:animEffect>
                                  </p:childTnLst>
                                </p:cTn>
                              </p:par>
                            </p:childTnLst>
                          </p:cTn>
                        </p:par>
                        <p:par>
                          <p:cTn id="57" fill="hold">
                            <p:stCondLst>
                              <p:cond delay="3250"/>
                            </p:stCondLst>
                            <p:childTnLst>
                              <p:par>
                                <p:cTn id="58" presetID="10" presetClass="entr" presetSubtype="0" fill="hold" nodeType="afterEffect">
                                  <p:stCondLst>
                                    <p:cond delay="0"/>
                                  </p:stCondLst>
                                  <p:childTnLst>
                                    <p:set>
                                      <p:cBhvr>
                                        <p:cTn id="59" dur="1" fill="hold">
                                          <p:stCondLst>
                                            <p:cond delay="0"/>
                                          </p:stCondLst>
                                        </p:cTn>
                                        <p:tgtEl>
                                          <p:spTgt spid="105"/>
                                        </p:tgtEl>
                                        <p:attrNameLst>
                                          <p:attrName>style.visibility</p:attrName>
                                        </p:attrNameLst>
                                      </p:cBhvr>
                                      <p:to>
                                        <p:strVal val="visible"/>
                                      </p:to>
                                    </p:set>
                                    <p:animEffect transition="in" filter="fade">
                                      <p:cBhvr>
                                        <p:cTn id="60" dur="250"/>
                                        <p:tgtEl>
                                          <p:spTgt spid="105"/>
                                        </p:tgtEl>
                                      </p:cBhvr>
                                    </p:animEffect>
                                  </p:childTnLst>
                                </p:cTn>
                              </p:par>
                            </p:childTnLst>
                          </p:cTn>
                        </p:par>
                        <p:par>
                          <p:cTn id="61" fill="hold">
                            <p:stCondLst>
                              <p:cond delay="3500"/>
                            </p:stCondLst>
                            <p:childTnLst>
                              <p:par>
                                <p:cTn id="62" presetID="10" presetClass="entr" presetSubtype="0" fill="hold" nodeType="afterEffect">
                                  <p:stCondLst>
                                    <p:cond delay="0"/>
                                  </p:stCondLst>
                                  <p:childTnLst>
                                    <p:set>
                                      <p:cBhvr>
                                        <p:cTn id="63" dur="1" fill="hold">
                                          <p:stCondLst>
                                            <p:cond delay="0"/>
                                          </p:stCondLst>
                                        </p:cTn>
                                        <p:tgtEl>
                                          <p:spTgt spid="106"/>
                                        </p:tgtEl>
                                        <p:attrNameLst>
                                          <p:attrName>style.visibility</p:attrName>
                                        </p:attrNameLst>
                                      </p:cBhvr>
                                      <p:to>
                                        <p:strVal val="visible"/>
                                      </p:to>
                                    </p:set>
                                    <p:animEffect transition="in" filter="fade">
                                      <p:cBhvr>
                                        <p:cTn id="64" dur="250"/>
                                        <p:tgtEl>
                                          <p:spTgt spid="106"/>
                                        </p:tgtEl>
                                      </p:cBhvr>
                                    </p:animEffect>
                                  </p:childTnLst>
                                </p:cTn>
                              </p:par>
                            </p:childTnLst>
                          </p:cTn>
                        </p:par>
                        <p:par>
                          <p:cTn id="65" fill="hold">
                            <p:stCondLst>
                              <p:cond delay="3750"/>
                            </p:stCondLst>
                            <p:childTnLst>
                              <p:par>
                                <p:cTn id="66" presetID="10" presetClass="entr" presetSubtype="0" fill="hold" nodeType="afterEffect">
                                  <p:stCondLst>
                                    <p:cond delay="0"/>
                                  </p:stCondLst>
                                  <p:childTnLst>
                                    <p:set>
                                      <p:cBhvr>
                                        <p:cTn id="67" dur="1" fill="hold">
                                          <p:stCondLst>
                                            <p:cond delay="0"/>
                                          </p:stCondLst>
                                        </p:cTn>
                                        <p:tgtEl>
                                          <p:spTgt spid="111"/>
                                        </p:tgtEl>
                                        <p:attrNameLst>
                                          <p:attrName>style.visibility</p:attrName>
                                        </p:attrNameLst>
                                      </p:cBhvr>
                                      <p:to>
                                        <p:strVal val="visible"/>
                                      </p:to>
                                    </p:set>
                                    <p:animEffect transition="in" filter="fade">
                                      <p:cBhvr>
                                        <p:cTn id="68" dur="250"/>
                                        <p:tgtEl>
                                          <p:spTgt spid="111"/>
                                        </p:tgtEl>
                                      </p:cBhvr>
                                    </p:animEffect>
                                  </p:childTnLst>
                                </p:cTn>
                              </p:par>
                            </p:childTnLst>
                          </p:cTn>
                        </p:par>
                        <p:par>
                          <p:cTn id="69" fill="hold">
                            <p:stCondLst>
                              <p:cond delay="4000"/>
                            </p:stCondLst>
                            <p:childTnLst>
                              <p:par>
                                <p:cTn id="70" presetID="10" presetClass="entr" presetSubtype="0" fill="hold" nodeType="afterEffect">
                                  <p:stCondLst>
                                    <p:cond delay="0"/>
                                  </p:stCondLst>
                                  <p:childTnLst>
                                    <p:set>
                                      <p:cBhvr>
                                        <p:cTn id="71" dur="1" fill="hold">
                                          <p:stCondLst>
                                            <p:cond delay="0"/>
                                          </p:stCondLst>
                                        </p:cTn>
                                        <p:tgtEl>
                                          <p:spTgt spid="115"/>
                                        </p:tgtEl>
                                        <p:attrNameLst>
                                          <p:attrName>style.visibility</p:attrName>
                                        </p:attrNameLst>
                                      </p:cBhvr>
                                      <p:to>
                                        <p:strVal val="visible"/>
                                      </p:to>
                                    </p:set>
                                    <p:animEffect transition="in" filter="fade">
                                      <p:cBhvr>
                                        <p:cTn id="72" dur="500"/>
                                        <p:tgtEl>
                                          <p:spTgt spid="115"/>
                                        </p:tgtEl>
                                      </p:cBhvr>
                                    </p:animEffect>
                                  </p:childTnLst>
                                </p:cTn>
                              </p:par>
                            </p:childTnLst>
                          </p:cTn>
                        </p:par>
                        <p:par>
                          <p:cTn id="73" fill="hold">
                            <p:stCondLst>
                              <p:cond delay="4500"/>
                            </p:stCondLst>
                            <p:childTnLst>
                              <p:par>
                                <p:cTn id="74" presetID="10" presetClass="entr" presetSubtype="0" fill="hold" nodeType="afterEffect">
                                  <p:stCondLst>
                                    <p:cond delay="0"/>
                                  </p:stCondLst>
                                  <p:childTnLst>
                                    <p:set>
                                      <p:cBhvr>
                                        <p:cTn id="75" dur="1" fill="hold">
                                          <p:stCondLst>
                                            <p:cond delay="0"/>
                                          </p:stCondLst>
                                        </p:cTn>
                                        <p:tgtEl>
                                          <p:spTgt spid="119"/>
                                        </p:tgtEl>
                                        <p:attrNameLst>
                                          <p:attrName>style.visibility</p:attrName>
                                        </p:attrNameLst>
                                      </p:cBhvr>
                                      <p:to>
                                        <p:strVal val="visible"/>
                                      </p:to>
                                    </p:set>
                                    <p:animEffect transition="in" filter="fade">
                                      <p:cBhvr>
                                        <p:cTn id="76" dur="500"/>
                                        <p:tgtEl>
                                          <p:spTgt spid="119"/>
                                        </p:tgtEl>
                                      </p:cBhvr>
                                    </p:animEffect>
                                  </p:childTnLst>
                                </p:cTn>
                              </p:par>
                            </p:childTnLst>
                          </p:cTn>
                        </p:par>
                        <p:par>
                          <p:cTn id="77" fill="hold">
                            <p:stCondLst>
                              <p:cond delay="5000"/>
                            </p:stCondLst>
                            <p:childTnLst>
                              <p:par>
                                <p:cTn id="78" presetID="10" presetClass="entr" presetSubtype="0" fill="hold" nodeType="afterEffect">
                                  <p:stCondLst>
                                    <p:cond delay="0"/>
                                  </p:stCondLst>
                                  <p:childTnLst>
                                    <p:set>
                                      <p:cBhvr>
                                        <p:cTn id="79" dur="1" fill="hold">
                                          <p:stCondLst>
                                            <p:cond delay="0"/>
                                          </p:stCondLst>
                                        </p:cTn>
                                        <p:tgtEl>
                                          <p:spTgt spid="123"/>
                                        </p:tgtEl>
                                        <p:attrNameLst>
                                          <p:attrName>style.visibility</p:attrName>
                                        </p:attrNameLst>
                                      </p:cBhvr>
                                      <p:to>
                                        <p:strVal val="visible"/>
                                      </p:to>
                                    </p:set>
                                    <p:animEffect transition="in" filter="fade">
                                      <p:cBhvr>
                                        <p:cTn id="80" dur="500"/>
                                        <p:tgtEl>
                                          <p:spTgt spid="123"/>
                                        </p:tgtEl>
                                      </p:cBhvr>
                                    </p:animEffect>
                                  </p:childTnLst>
                                </p:cTn>
                              </p:par>
                            </p:childTnLst>
                          </p:cTn>
                        </p:par>
                        <p:par>
                          <p:cTn id="81" fill="hold">
                            <p:stCondLst>
                              <p:cond delay="5500"/>
                            </p:stCondLst>
                            <p:childTnLst>
                              <p:par>
                                <p:cTn id="82" presetID="10" presetClass="entr" presetSubtype="0" fill="hold" nodeType="afterEffect">
                                  <p:stCondLst>
                                    <p:cond delay="0"/>
                                  </p:stCondLst>
                                  <p:childTnLst>
                                    <p:set>
                                      <p:cBhvr>
                                        <p:cTn id="83" dur="1" fill="hold">
                                          <p:stCondLst>
                                            <p:cond delay="0"/>
                                          </p:stCondLst>
                                        </p:cTn>
                                        <p:tgtEl>
                                          <p:spTgt spid="135"/>
                                        </p:tgtEl>
                                        <p:attrNameLst>
                                          <p:attrName>style.visibility</p:attrName>
                                        </p:attrNameLst>
                                      </p:cBhvr>
                                      <p:to>
                                        <p:strVal val="visible"/>
                                      </p:to>
                                    </p:set>
                                    <p:animEffect transition="in" filter="fade">
                                      <p:cBhvr>
                                        <p:cTn id="84" dur="500"/>
                                        <p:tgtEl>
                                          <p:spTgt spid="135"/>
                                        </p:tgtEl>
                                      </p:cBhvr>
                                    </p:animEffect>
                                  </p:childTnLst>
                                </p:cTn>
                              </p:par>
                            </p:childTnLst>
                          </p:cTn>
                        </p:par>
                        <p:par>
                          <p:cTn id="85" fill="hold">
                            <p:stCondLst>
                              <p:cond delay="6000"/>
                            </p:stCondLst>
                            <p:childTnLst>
                              <p:par>
                                <p:cTn id="86" presetID="10" presetClass="entr" presetSubtype="0" fill="hold" nodeType="afterEffect">
                                  <p:stCondLst>
                                    <p:cond delay="0"/>
                                  </p:stCondLst>
                                  <p:childTnLst>
                                    <p:set>
                                      <p:cBhvr>
                                        <p:cTn id="87" dur="1" fill="hold">
                                          <p:stCondLst>
                                            <p:cond delay="0"/>
                                          </p:stCondLst>
                                        </p:cTn>
                                        <p:tgtEl>
                                          <p:spTgt spid="129"/>
                                        </p:tgtEl>
                                        <p:attrNameLst>
                                          <p:attrName>style.visibility</p:attrName>
                                        </p:attrNameLst>
                                      </p:cBhvr>
                                      <p:to>
                                        <p:strVal val="visible"/>
                                      </p:to>
                                    </p:set>
                                    <p:animEffect transition="in" filter="fade">
                                      <p:cBhvr>
                                        <p:cTn id="88" dur="500"/>
                                        <p:tgtEl>
                                          <p:spTgt spid="129"/>
                                        </p:tgtEl>
                                      </p:cBhvr>
                                    </p:animEffect>
                                  </p:childTnLst>
                                </p:cTn>
                              </p:par>
                            </p:childTnLst>
                          </p:cTn>
                        </p:par>
                        <p:par>
                          <p:cTn id="89" fill="hold">
                            <p:stCondLst>
                              <p:cond delay="6500"/>
                            </p:stCondLst>
                            <p:childTnLst>
                              <p:par>
                                <p:cTn id="90" presetID="10" presetClass="entr" presetSubtype="0" fill="hold" nodeType="afterEffect">
                                  <p:stCondLst>
                                    <p:cond delay="0"/>
                                  </p:stCondLst>
                                  <p:childTnLst>
                                    <p:set>
                                      <p:cBhvr>
                                        <p:cTn id="91" dur="1" fill="hold">
                                          <p:stCondLst>
                                            <p:cond delay="0"/>
                                          </p:stCondLst>
                                        </p:cTn>
                                        <p:tgtEl>
                                          <p:spTgt spid="126"/>
                                        </p:tgtEl>
                                        <p:attrNameLst>
                                          <p:attrName>style.visibility</p:attrName>
                                        </p:attrNameLst>
                                      </p:cBhvr>
                                      <p:to>
                                        <p:strVal val="visible"/>
                                      </p:to>
                                    </p:set>
                                    <p:animEffect transition="in" filter="fade">
                                      <p:cBhvr>
                                        <p:cTn id="92" dur="500"/>
                                        <p:tgtEl>
                                          <p:spTgt spid="126"/>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xit" presetSubtype="0" fill="hold" grpId="0" nodeType="clickEffect">
                                  <p:stCondLst>
                                    <p:cond delay="0"/>
                                  </p:stCondLst>
                                  <p:childTnLst>
                                    <p:animEffect transition="out" filter="fade">
                                      <p:cBhvr>
                                        <p:cTn id="96" dur="500"/>
                                        <p:tgtEl>
                                          <p:spTgt spid="57"/>
                                        </p:tgtEl>
                                      </p:cBhvr>
                                    </p:animEffect>
                                    <p:set>
                                      <p:cBhvr>
                                        <p:cTn id="97" dur="1" fill="hold">
                                          <p:stCondLst>
                                            <p:cond delay="499"/>
                                          </p:stCondLst>
                                        </p:cTn>
                                        <p:tgtEl>
                                          <p:spTgt spid="57"/>
                                        </p:tgtEl>
                                        <p:attrNameLst>
                                          <p:attrName>style.visibility</p:attrName>
                                        </p:attrNameLst>
                                      </p:cBhvr>
                                      <p:to>
                                        <p:strVal val="hidden"/>
                                      </p:to>
                                    </p:set>
                                  </p:childTnLst>
                                </p:cTn>
                              </p:par>
                            </p:childTnLst>
                          </p:cTn>
                        </p:par>
                        <p:par>
                          <p:cTn id="98" fill="hold">
                            <p:stCondLst>
                              <p:cond delay="500"/>
                            </p:stCondLst>
                            <p:childTnLst>
                              <p:par>
                                <p:cTn id="99" presetID="10" presetClass="exit" presetSubtype="0" fill="hold" grpId="0" nodeType="afterEffect">
                                  <p:stCondLst>
                                    <p:cond delay="0"/>
                                  </p:stCondLst>
                                  <p:childTnLst>
                                    <p:animEffect transition="out" filter="fade">
                                      <p:cBhvr>
                                        <p:cTn id="100" dur="500"/>
                                        <p:tgtEl>
                                          <p:spTgt spid="132"/>
                                        </p:tgtEl>
                                      </p:cBhvr>
                                    </p:animEffect>
                                    <p:set>
                                      <p:cBhvr>
                                        <p:cTn id="101" dur="1" fill="hold">
                                          <p:stCondLst>
                                            <p:cond delay="499"/>
                                          </p:stCondLst>
                                        </p:cTn>
                                        <p:tgtEl>
                                          <p:spTgt spid="132"/>
                                        </p:tgtEl>
                                        <p:attrNameLst>
                                          <p:attrName>style.visibility</p:attrName>
                                        </p:attrNameLst>
                                      </p:cBhvr>
                                      <p:to>
                                        <p:strVal val="hidden"/>
                                      </p:to>
                                    </p:set>
                                  </p:childTnLst>
                                </p:cTn>
                              </p:par>
                            </p:childTnLst>
                          </p:cTn>
                        </p:par>
                        <p:par>
                          <p:cTn id="102" fill="hold">
                            <p:stCondLst>
                              <p:cond delay="1000"/>
                            </p:stCondLst>
                            <p:childTnLst>
                              <p:par>
                                <p:cTn id="103" presetID="10" presetClass="exit" presetSubtype="0" fill="hold" grpId="0" nodeType="afterEffect">
                                  <p:stCondLst>
                                    <p:cond delay="0"/>
                                  </p:stCondLst>
                                  <p:childTnLst>
                                    <p:animEffect transition="out" filter="fade">
                                      <p:cBhvr>
                                        <p:cTn id="104" dur="500"/>
                                        <p:tgtEl>
                                          <p:spTgt spid="147"/>
                                        </p:tgtEl>
                                      </p:cBhvr>
                                    </p:animEffect>
                                    <p:set>
                                      <p:cBhvr>
                                        <p:cTn id="105" dur="1" fill="hold">
                                          <p:stCondLst>
                                            <p:cond delay="499"/>
                                          </p:stCondLst>
                                        </p:cTn>
                                        <p:tgtEl>
                                          <p:spTgt spid="147"/>
                                        </p:tgtEl>
                                        <p:attrNameLst>
                                          <p:attrName>style.visibility</p:attrName>
                                        </p:attrNameLst>
                                      </p:cBhvr>
                                      <p:to>
                                        <p:strVal val="hidden"/>
                                      </p:to>
                                    </p:set>
                                  </p:childTnLst>
                                </p:cTn>
                              </p:par>
                            </p:childTnLst>
                          </p:cTn>
                        </p:par>
                        <p:par>
                          <p:cTn id="106" fill="hold">
                            <p:stCondLst>
                              <p:cond delay="1500"/>
                            </p:stCondLst>
                            <p:childTnLst>
                              <p:par>
                                <p:cTn id="107" presetID="10" presetClass="exit" presetSubtype="0" fill="hold" grpId="0" nodeType="afterEffect">
                                  <p:stCondLst>
                                    <p:cond delay="0"/>
                                  </p:stCondLst>
                                  <p:childTnLst>
                                    <p:animEffect transition="out" filter="fade">
                                      <p:cBhvr>
                                        <p:cTn id="108" dur="500"/>
                                        <p:tgtEl>
                                          <p:spTgt spid="149"/>
                                        </p:tgtEl>
                                      </p:cBhvr>
                                    </p:animEffect>
                                    <p:set>
                                      <p:cBhvr>
                                        <p:cTn id="109" dur="1" fill="hold">
                                          <p:stCondLst>
                                            <p:cond delay="499"/>
                                          </p:stCondLst>
                                        </p:cTn>
                                        <p:tgtEl>
                                          <p:spTgt spid="149"/>
                                        </p:tgtEl>
                                        <p:attrNameLst>
                                          <p:attrName>style.visibility</p:attrName>
                                        </p:attrNameLst>
                                      </p:cBhvr>
                                      <p:to>
                                        <p:strVal val="hidden"/>
                                      </p:to>
                                    </p:set>
                                  </p:childTnLst>
                                </p:cTn>
                              </p:par>
                            </p:childTnLst>
                          </p:cTn>
                        </p:par>
                        <p:par>
                          <p:cTn id="110" fill="hold">
                            <p:stCondLst>
                              <p:cond delay="2000"/>
                            </p:stCondLst>
                            <p:childTnLst>
                              <p:par>
                                <p:cTn id="111" presetID="10" presetClass="exit" presetSubtype="0" fill="hold" grpId="0" nodeType="afterEffect">
                                  <p:stCondLst>
                                    <p:cond delay="0"/>
                                  </p:stCondLst>
                                  <p:childTnLst>
                                    <p:animEffect transition="out" filter="fade">
                                      <p:cBhvr>
                                        <p:cTn id="112" dur="500"/>
                                        <p:tgtEl>
                                          <p:spTgt spid="151"/>
                                        </p:tgtEl>
                                      </p:cBhvr>
                                    </p:animEffect>
                                    <p:set>
                                      <p:cBhvr>
                                        <p:cTn id="113" dur="1" fill="hold">
                                          <p:stCondLst>
                                            <p:cond delay="499"/>
                                          </p:stCondLst>
                                        </p:cTn>
                                        <p:tgtEl>
                                          <p:spTgt spid="151"/>
                                        </p:tgtEl>
                                        <p:attrNameLst>
                                          <p:attrName>style.visibility</p:attrName>
                                        </p:attrNameLst>
                                      </p:cBhvr>
                                      <p:to>
                                        <p:strVal val="hidden"/>
                                      </p:to>
                                    </p:set>
                                  </p:childTnLst>
                                </p:cTn>
                              </p:par>
                            </p:childTnLst>
                          </p:cTn>
                        </p:par>
                        <p:par>
                          <p:cTn id="114" fill="hold">
                            <p:stCondLst>
                              <p:cond delay="2500"/>
                            </p:stCondLst>
                            <p:childTnLst>
                              <p:par>
                                <p:cTn id="115" presetID="10" presetClass="entr" presetSubtype="0" fill="hold" grpId="0" nodeType="afterEffect">
                                  <p:stCondLst>
                                    <p:cond delay="0"/>
                                  </p:stCondLst>
                                  <p:childTnLst>
                                    <p:set>
                                      <p:cBhvr>
                                        <p:cTn id="116" dur="1" fill="hold">
                                          <p:stCondLst>
                                            <p:cond delay="0"/>
                                          </p:stCondLst>
                                        </p:cTn>
                                        <p:tgtEl>
                                          <p:spTgt spid="139"/>
                                        </p:tgtEl>
                                        <p:attrNameLst>
                                          <p:attrName>style.visibility</p:attrName>
                                        </p:attrNameLst>
                                      </p:cBhvr>
                                      <p:to>
                                        <p:strVal val="visible"/>
                                      </p:to>
                                    </p:set>
                                    <p:animEffect transition="in" filter="fade">
                                      <p:cBhvr>
                                        <p:cTn id="117" dur="500"/>
                                        <p:tgtEl>
                                          <p:spTgt spid="139"/>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xit" presetSubtype="0" fill="hold" grpId="0" nodeType="clickEffect">
                                  <p:stCondLst>
                                    <p:cond delay="0"/>
                                  </p:stCondLst>
                                  <p:childTnLst>
                                    <p:animEffect transition="out" filter="fade">
                                      <p:cBhvr>
                                        <p:cTn id="121" dur="500"/>
                                        <p:tgtEl>
                                          <p:spTgt spid="59"/>
                                        </p:tgtEl>
                                      </p:cBhvr>
                                    </p:animEffect>
                                    <p:set>
                                      <p:cBhvr>
                                        <p:cTn id="122" dur="1" fill="hold">
                                          <p:stCondLst>
                                            <p:cond delay="499"/>
                                          </p:stCondLst>
                                        </p:cTn>
                                        <p:tgtEl>
                                          <p:spTgt spid="59"/>
                                        </p:tgtEl>
                                        <p:attrNameLst>
                                          <p:attrName>style.visibility</p:attrName>
                                        </p:attrNameLst>
                                      </p:cBhvr>
                                      <p:to>
                                        <p:strVal val="hidden"/>
                                      </p:to>
                                    </p:set>
                                  </p:childTnLst>
                                </p:cTn>
                              </p:par>
                            </p:childTnLst>
                          </p:cTn>
                        </p:par>
                        <p:par>
                          <p:cTn id="123" fill="hold">
                            <p:stCondLst>
                              <p:cond delay="500"/>
                            </p:stCondLst>
                            <p:childTnLst>
                              <p:par>
                                <p:cTn id="124" presetID="10" presetClass="exit" presetSubtype="0" fill="hold" grpId="0" nodeType="afterEffect">
                                  <p:stCondLst>
                                    <p:cond delay="0"/>
                                  </p:stCondLst>
                                  <p:childTnLst>
                                    <p:animEffect transition="out" filter="fade">
                                      <p:cBhvr>
                                        <p:cTn id="125" dur="500"/>
                                        <p:tgtEl>
                                          <p:spTgt spid="146"/>
                                        </p:tgtEl>
                                      </p:cBhvr>
                                    </p:animEffect>
                                    <p:set>
                                      <p:cBhvr>
                                        <p:cTn id="126" dur="1" fill="hold">
                                          <p:stCondLst>
                                            <p:cond delay="499"/>
                                          </p:stCondLst>
                                        </p:cTn>
                                        <p:tgtEl>
                                          <p:spTgt spid="146"/>
                                        </p:tgtEl>
                                        <p:attrNameLst>
                                          <p:attrName>style.visibility</p:attrName>
                                        </p:attrNameLst>
                                      </p:cBhvr>
                                      <p:to>
                                        <p:strVal val="hidden"/>
                                      </p:to>
                                    </p:set>
                                  </p:childTnLst>
                                </p:cTn>
                              </p:par>
                            </p:childTnLst>
                          </p:cTn>
                        </p:par>
                        <p:par>
                          <p:cTn id="127" fill="hold">
                            <p:stCondLst>
                              <p:cond delay="1000"/>
                            </p:stCondLst>
                            <p:childTnLst>
                              <p:par>
                                <p:cTn id="128" presetID="10" presetClass="exit" presetSubtype="0" fill="hold" grpId="0" nodeType="afterEffect">
                                  <p:stCondLst>
                                    <p:cond delay="0"/>
                                  </p:stCondLst>
                                  <p:childTnLst>
                                    <p:animEffect transition="out" filter="fade">
                                      <p:cBhvr>
                                        <p:cTn id="129" dur="500"/>
                                        <p:tgtEl>
                                          <p:spTgt spid="148"/>
                                        </p:tgtEl>
                                      </p:cBhvr>
                                    </p:animEffect>
                                    <p:set>
                                      <p:cBhvr>
                                        <p:cTn id="130" dur="1" fill="hold">
                                          <p:stCondLst>
                                            <p:cond delay="499"/>
                                          </p:stCondLst>
                                        </p:cTn>
                                        <p:tgtEl>
                                          <p:spTgt spid="148"/>
                                        </p:tgtEl>
                                        <p:attrNameLst>
                                          <p:attrName>style.visibility</p:attrName>
                                        </p:attrNameLst>
                                      </p:cBhvr>
                                      <p:to>
                                        <p:strVal val="hidden"/>
                                      </p:to>
                                    </p:set>
                                  </p:childTnLst>
                                </p:cTn>
                              </p:par>
                            </p:childTnLst>
                          </p:cTn>
                        </p:par>
                        <p:par>
                          <p:cTn id="131" fill="hold">
                            <p:stCondLst>
                              <p:cond delay="1500"/>
                            </p:stCondLst>
                            <p:childTnLst>
                              <p:par>
                                <p:cTn id="132" presetID="10" presetClass="exit" presetSubtype="0" fill="hold" grpId="0" nodeType="afterEffect">
                                  <p:stCondLst>
                                    <p:cond delay="0"/>
                                  </p:stCondLst>
                                  <p:childTnLst>
                                    <p:animEffect transition="out" filter="fade">
                                      <p:cBhvr>
                                        <p:cTn id="133" dur="500"/>
                                        <p:tgtEl>
                                          <p:spTgt spid="150"/>
                                        </p:tgtEl>
                                      </p:cBhvr>
                                    </p:animEffect>
                                    <p:set>
                                      <p:cBhvr>
                                        <p:cTn id="134" dur="1" fill="hold">
                                          <p:stCondLst>
                                            <p:cond delay="499"/>
                                          </p:stCondLst>
                                        </p:cTn>
                                        <p:tgtEl>
                                          <p:spTgt spid="150"/>
                                        </p:tgtEl>
                                        <p:attrNameLst>
                                          <p:attrName>style.visibility</p:attrName>
                                        </p:attrNameLst>
                                      </p:cBhvr>
                                      <p:to>
                                        <p:strVal val="hidden"/>
                                      </p:to>
                                    </p:set>
                                  </p:childTnLst>
                                </p:cTn>
                              </p:par>
                            </p:childTnLst>
                          </p:cTn>
                        </p:par>
                        <p:par>
                          <p:cTn id="135" fill="hold">
                            <p:stCondLst>
                              <p:cond delay="2000"/>
                            </p:stCondLst>
                            <p:childTnLst>
                              <p:par>
                                <p:cTn id="136" presetID="10" presetClass="exit" presetSubtype="0" fill="hold" grpId="0" nodeType="afterEffect">
                                  <p:stCondLst>
                                    <p:cond delay="0"/>
                                  </p:stCondLst>
                                  <p:childTnLst>
                                    <p:animEffect transition="out" filter="fade">
                                      <p:cBhvr>
                                        <p:cTn id="137" dur="500"/>
                                        <p:tgtEl>
                                          <p:spTgt spid="152"/>
                                        </p:tgtEl>
                                      </p:cBhvr>
                                    </p:animEffect>
                                    <p:set>
                                      <p:cBhvr>
                                        <p:cTn id="138" dur="1" fill="hold">
                                          <p:stCondLst>
                                            <p:cond delay="499"/>
                                          </p:stCondLst>
                                        </p:cTn>
                                        <p:tgtEl>
                                          <p:spTgt spid="152"/>
                                        </p:tgtEl>
                                        <p:attrNameLst>
                                          <p:attrName>style.visibility</p:attrName>
                                        </p:attrNameLst>
                                      </p:cBhvr>
                                      <p:to>
                                        <p:strVal val="hidden"/>
                                      </p:to>
                                    </p:set>
                                  </p:childTnLst>
                                </p:cTn>
                              </p:par>
                            </p:childTnLst>
                          </p:cTn>
                        </p:par>
                        <p:par>
                          <p:cTn id="139" fill="hold">
                            <p:stCondLst>
                              <p:cond delay="2500"/>
                            </p:stCondLst>
                            <p:childTnLst>
                              <p:par>
                                <p:cTn id="140" presetID="10" presetClass="entr" presetSubtype="0" fill="hold" grpId="0" nodeType="afterEffect">
                                  <p:stCondLst>
                                    <p:cond delay="0"/>
                                  </p:stCondLst>
                                  <p:childTnLst>
                                    <p:set>
                                      <p:cBhvr>
                                        <p:cTn id="141" dur="1" fill="hold">
                                          <p:stCondLst>
                                            <p:cond delay="0"/>
                                          </p:stCondLst>
                                        </p:cTn>
                                        <p:tgtEl>
                                          <p:spTgt spid="140"/>
                                        </p:tgtEl>
                                        <p:attrNameLst>
                                          <p:attrName>style.visibility</p:attrName>
                                        </p:attrNameLst>
                                      </p:cBhvr>
                                      <p:to>
                                        <p:strVal val="visible"/>
                                      </p:to>
                                    </p:set>
                                    <p:animEffect transition="in" filter="fade">
                                      <p:cBhvr>
                                        <p:cTn id="142" dur="500"/>
                                        <p:tgtEl>
                                          <p:spTgt spid="140"/>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xit" presetSubtype="0" fill="hold" grpId="0" nodeType="clickEffect">
                                  <p:stCondLst>
                                    <p:cond delay="0"/>
                                  </p:stCondLst>
                                  <p:childTnLst>
                                    <p:animEffect transition="out" filter="fade">
                                      <p:cBhvr>
                                        <p:cTn id="146" dur="500"/>
                                        <p:tgtEl>
                                          <p:spTgt spid="77"/>
                                        </p:tgtEl>
                                      </p:cBhvr>
                                    </p:animEffect>
                                    <p:set>
                                      <p:cBhvr>
                                        <p:cTn id="147" dur="1" fill="hold">
                                          <p:stCondLst>
                                            <p:cond delay="499"/>
                                          </p:stCondLst>
                                        </p:cTn>
                                        <p:tgtEl>
                                          <p:spTgt spid="77"/>
                                        </p:tgtEl>
                                        <p:attrNameLst>
                                          <p:attrName>style.visibility</p:attrName>
                                        </p:attrNameLst>
                                      </p:cBhvr>
                                      <p:to>
                                        <p:strVal val="hidden"/>
                                      </p:to>
                                    </p:set>
                                  </p:childTnLst>
                                </p:cTn>
                              </p:par>
                            </p:childTnLst>
                          </p:cTn>
                        </p:par>
                        <p:par>
                          <p:cTn id="148" fill="hold">
                            <p:stCondLst>
                              <p:cond delay="500"/>
                            </p:stCondLst>
                            <p:childTnLst>
                              <p:par>
                                <p:cTn id="149" presetID="10" presetClass="exit" presetSubtype="0" fill="hold" nodeType="afterEffect">
                                  <p:stCondLst>
                                    <p:cond delay="0"/>
                                  </p:stCondLst>
                                  <p:childTnLst>
                                    <p:animEffect transition="out" filter="fade">
                                      <p:cBhvr>
                                        <p:cTn id="150" dur="500"/>
                                        <p:tgtEl>
                                          <p:spTgt spid="15"/>
                                        </p:tgtEl>
                                      </p:cBhvr>
                                    </p:animEffect>
                                    <p:set>
                                      <p:cBhvr>
                                        <p:cTn id="151" dur="1" fill="hold">
                                          <p:stCondLst>
                                            <p:cond delay="499"/>
                                          </p:stCondLst>
                                        </p:cTn>
                                        <p:tgtEl>
                                          <p:spTgt spid="15"/>
                                        </p:tgtEl>
                                        <p:attrNameLst>
                                          <p:attrName>style.visibility</p:attrName>
                                        </p:attrNameLst>
                                      </p:cBhvr>
                                      <p:to>
                                        <p:strVal val="hidden"/>
                                      </p:to>
                                    </p:set>
                                  </p:childTnLst>
                                </p:cTn>
                              </p:par>
                            </p:childTnLst>
                          </p:cTn>
                        </p:par>
                        <p:par>
                          <p:cTn id="152" fill="hold">
                            <p:stCondLst>
                              <p:cond delay="1000"/>
                            </p:stCondLst>
                            <p:childTnLst>
                              <p:par>
                                <p:cTn id="153" presetID="10" presetClass="entr" presetSubtype="0" fill="hold" nodeType="afterEffect">
                                  <p:stCondLst>
                                    <p:cond delay="0"/>
                                  </p:stCondLst>
                                  <p:childTnLst>
                                    <p:set>
                                      <p:cBhvr>
                                        <p:cTn id="154" dur="1" fill="hold">
                                          <p:stCondLst>
                                            <p:cond delay="0"/>
                                          </p:stCondLst>
                                        </p:cTn>
                                        <p:tgtEl>
                                          <p:spTgt spid="142"/>
                                        </p:tgtEl>
                                        <p:attrNameLst>
                                          <p:attrName>style.visibility</p:attrName>
                                        </p:attrNameLst>
                                      </p:cBhvr>
                                      <p:to>
                                        <p:strVal val="visible"/>
                                      </p:to>
                                    </p:set>
                                    <p:animEffect transition="in" filter="fade">
                                      <p:cBhvr>
                                        <p:cTn id="155"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P spid="57" grpId="0" animBg="1"/>
      <p:bldP spid="59" grpId="0" animBg="1"/>
      <p:bldP spid="112" grpId="0" animBg="1"/>
      <p:bldP spid="113" grpId="0" animBg="1"/>
      <p:bldP spid="114" grpId="0" animBg="1"/>
      <p:bldP spid="131" grpId="0" animBg="1"/>
      <p:bldP spid="132" grpId="0" animBg="1"/>
      <p:bldP spid="146" grpId="0" animBg="1"/>
      <p:bldP spid="147" grpId="0" animBg="1"/>
      <p:bldP spid="148" grpId="0" animBg="1"/>
      <p:bldP spid="149" grpId="0" animBg="1"/>
      <p:bldP spid="150" grpId="0" animBg="1"/>
      <p:bldP spid="151" grpId="0" animBg="1"/>
      <p:bldP spid="152" grpId="0" animBg="1"/>
      <p:bldP spid="77" grpId="0" animBg="1"/>
      <p:bldP spid="100" grpId="0" animBg="1"/>
      <p:bldP spid="139" grpId="0" animBg="1"/>
      <p:bldP spid="14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7" name="Straight Connector 106"/>
          <p:cNvCxnSpPr/>
          <p:nvPr/>
        </p:nvCxnSpPr>
        <p:spPr>
          <a:xfrm>
            <a:off x="3779912" y="1857519"/>
            <a:ext cx="0" cy="3291840"/>
          </a:xfrm>
          <a:prstGeom prst="line">
            <a:avLst/>
          </a:prstGeom>
          <a:ln w="38100">
            <a:gradFill>
              <a:gsLst>
                <a:gs pos="0">
                  <a:schemeClr val="accent1">
                    <a:alpha val="0"/>
                  </a:schemeClr>
                </a:gs>
                <a:gs pos="5000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076056" y="1857519"/>
            <a:ext cx="0" cy="3291840"/>
          </a:xfrm>
          <a:prstGeom prst="line">
            <a:avLst/>
          </a:prstGeom>
          <a:ln w="38100">
            <a:gradFill>
              <a:gsLst>
                <a:gs pos="0">
                  <a:schemeClr val="accent1">
                    <a:alpha val="0"/>
                  </a:schemeClr>
                </a:gs>
                <a:gs pos="5000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6516216" y="1857519"/>
            <a:ext cx="0" cy="3291840"/>
          </a:xfrm>
          <a:prstGeom prst="line">
            <a:avLst/>
          </a:prstGeom>
          <a:ln w="38100">
            <a:gradFill>
              <a:gsLst>
                <a:gs pos="0">
                  <a:schemeClr val="accent1">
                    <a:alpha val="0"/>
                  </a:schemeClr>
                </a:gs>
                <a:gs pos="5000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2411760" y="1857519"/>
            <a:ext cx="0" cy="3291840"/>
          </a:xfrm>
          <a:prstGeom prst="line">
            <a:avLst/>
          </a:prstGeom>
          <a:ln w="38100">
            <a:gradFill>
              <a:gsLst>
                <a:gs pos="0">
                  <a:schemeClr val="accent1">
                    <a:alpha val="0"/>
                  </a:schemeClr>
                </a:gs>
                <a:gs pos="50000">
                  <a:schemeClr val="accent1"/>
                </a:gs>
                <a:gs pos="100000">
                  <a:schemeClr val="accent1">
                    <a:alpha val="0"/>
                  </a:schemeClr>
                </a:gs>
              </a:gsLst>
              <a:lin ang="5400000" scaled="0"/>
            </a:gradFill>
            <a:prstDash val="sysDot"/>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bwMode="auto">
          <a:xfrm>
            <a:off x="899592" y="1504143"/>
            <a:ext cx="7272808" cy="472132"/>
          </a:xfrm>
          <a:prstGeom prst="rect">
            <a:avLst/>
          </a:prstGeom>
          <a:solidFill>
            <a:schemeClr val="accent3"/>
          </a:solidFill>
          <a:ln w="19050">
            <a:noFill/>
            <a:prstDash val="dash"/>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gradFill>
                  <a:gsLst>
                    <a:gs pos="0">
                      <a:srgbClr val="FFFFFF"/>
                    </a:gs>
                    <a:gs pos="100000">
                      <a:srgbClr val="FFFFFF"/>
                    </a:gs>
                  </a:gsLst>
                  <a:lin ang="5400000" scaled="0"/>
                </a:gradFill>
                <a:latin typeface="Segoe UI Light" pitchFamily="34" charset="0"/>
              </a:rPr>
              <a:t>Programming </a:t>
            </a:r>
            <a:r>
              <a:rPr lang="en-US" sz="1600" dirty="0">
                <a:gradFill>
                  <a:gsLst>
                    <a:gs pos="0">
                      <a:srgbClr val="FFFFFF"/>
                    </a:gs>
                    <a:gs pos="100000">
                      <a:srgbClr val="FFFFFF"/>
                    </a:gs>
                  </a:gsLst>
                  <a:lin ang="5400000" scaled="0"/>
                </a:gradFill>
                <a:latin typeface="Segoe UI Light" pitchFamily="34" charset="0"/>
              </a:rPr>
              <a:t>Model &amp; Tools </a:t>
            </a:r>
            <a:r>
              <a:rPr lang="en-US" sz="1600" dirty="0" smtClean="0">
                <a:gradFill>
                  <a:gsLst>
                    <a:gs pos="0">
                      <a:srgbClr val="FFFFFF"/>
                    </a:gs>
                    <a:gs pos="100000">
                      <a:srgbClr val="FFFFFF"/>
                    </a:gs>
                  </a:gsLst>
                  <a:lin ang="5400000" scaled="0"/>
                </a:gradFill>
                <a:latin typeface="Segoe UI Light" pitchFamily="34" charset="0"/>
              </a:rPr>
              <a:t>(</a:t>
            </a:r>
            <a:r>
              <a:rPr lang="en-US" sz="1600" dirty="0">
                <a:gradFill>
                  <a:gsLst>
                    <a:gs pos="0">
                      <a:srgbClr val="FFFFFF"/>
                    </a:gs>
                    <a:gs pos="100000">
                      <a:srgbClr val="FFFFFF"/>
                    </a:gs>
                  </a:gsLst>
                  <a:lin ang="5400000" scaled="0"/>
                </a:gradFill>
                <a:latin typeface="Segoe UI Light" pitchFamily="34" charset="0"/>
              </a:rPr>
              <a:t>Compose Apps, Simplify Approach across ALL Tiers)</a:t>
            </a:r>
          </a:p>
        </p:txBody>
      </p:sp>
      <p:sp>
        <p:nvSpPr>
          <p:cNvPr id="12" name="Title 11"/>
          <p:cNvSpPr>
            <a:spLocks noGrp="1"/>
          </p:cNvSpPr>
          <p:nvPr>
            <p:ph type="title"/>
          </p:nvPr>
        </p:nvSpPr>
        <p:spPr>
          <a:xfrm>
            <a:off x="179512" y="125760"/>
            <a:ext cx="8229600" cy="1143000"/>
          </a:xfrm>
        </p:spPr>
        <p:txBody>
          <a:bodyPr>
            <a:normAutofit fontScale="90000"/>
          </a:bodyPr>
          <a:lstStyle/>
          <a:p>
            <a:r>
              <a:rPr lang="en-US" sz="3200" dirty="0">
                <a:gradFill flip="none" rotWithShape="1">
                  <a:gsLst>
                    <a:gs pos="0">
                      <a:srgbClr val="FFFFFF"/>
                    </a:gs>
                    <a:gs pos="86000">
                      <a:srgbClr val="FFFFFF"/>
                    </a:gs>
                  </a:gsLst>
                  <a:lin ang="5400000" scaled="0"/>
                  <a:tileRect/>
                </a:gradFill>
              </a:rPr>
              <a:t>AppFabric - The NEW Middle-Tier </a:t>
            </a:r>
            <a:br>
              <a:rPr lang="en-US" sz="3200" dirty="0">
                <a:gradFill flip="none" rotWithShape="1">
                  <a:gsLst>
                    <a:gs pos="0">
                      <a:srgbClr val="FFFFFF"/>
                    </a:gs>
                    <a:gs pos="86000">
                      <a:srgbClr val="FFFFFF"/>
                    </a:gs>
                  </a:gsLst>
                  <a:lin ang="5400000" scaled="0"/>
                  <a:tileRect/>
                </a:gradFill>
              </a:rPr>
            </a:br>
            <a:r>
              <a:rPr lang="en-US" sz="2400" dirty="0">
                <a:solidFill>
                  <a:srgbClr val="92D050"/>
                </a:solidFill>
              </a:rPr>
              <a:t>A platform and set of middle-tier services for distributed composite applications </a:t>
            </a:r>
            <a:endParaRPr lang="en-US" sz="3200" spc="0" dirty="0"/>
          </a:p>
        </p:txBody>
      </p:sp>
      <p:sp>
        <p:nvSpPr>
          <p:cNvPr id="118" name="Rectangle 117"/>
          <p:cNvSpPr/>
          <p:nvPr/>
        </p:nvSpPr>
        <p:spPr bwMode="auto">
          <a:xfrm>
            <a:off x="899592" y="4537773"/>
            <a:ext cx="7272808" cy="472132"/>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gradFill>
                  <a:gsLst>
                    <a:gs pos="0">
                      <a:srgbClr val="FFFFFF"/>
                    </a:gs>
                    <a:gs pos="100000">
                      <a:srgbClr val="FFFFFF"/>
                    </a:gs>
                  </a:gsLst>
                  <a:lin ang="5400000" scaled="0"/>
                </a:gradFill>
                <a:latin typeface="Segoe UI Light" pitchFamily="34" charset="0"/>
              </a:rPr>
              <a:t>Deploy &amp; Management (As ONE)</a:t>
            </a:r>
          </a:p>
        </p:txBody>
      </p:sp>
      <p:grpSp>
        <p:nvGrpSpPr>
          <p:cNvPr id="25" name="Group 24"/>
          <p:cNvGrpSpPr/>
          <p:nvPr/>
        </p:nvGrpSpPr>
        <p:grpSpPr>
          <a:xfrm>
            <a:off x="1043608" y="2560333"/>
            <a:ext cx="7231309" cy="1169675"/>
            <a:chOff x="1570677" y="1941762"/>
            <a:chExt cx="9639239" cy="1474510"/>
          </a:xfrm>
        </p:grpSpPr>
        <p:grpSp>
          <p:nvGrpSpPr>
            <p:cNvPr id="11" name="Group 10"/>
            <p:cNvGrpSpPr/>
            <p:nvPr/>
          </p:nvGrpSpPr>
          <p:grpSpPr>
            <a:xfrm>
              <a:off x="1570677" y="1941762"/>
              <a:ext cx="1628868" cy="1340544"/>
              <a:chOff x="160054" y="1804107"/>
              <a:chExt cx="1970930" cy="1622059"/>
            </a:xfrm>
          </p:grpSpPr>
          <p:sp>
            <p:nvSpPr>
              <p:cNvPr id="67" name="Rounded Rectangle 66"/>
              <p:cNvSpPr/>
              <p:nvPr/>
            </p:nvSpPr>
            <p:spPr bwMode="auto">
              <a:xfrm>
                <a:off x="160054" y="3014145"/>
                <a:ext cx="1970930" cy="412021"/>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Webservices</a:t>
                </a:r>
              </a:p>
            </p:txBody>
          </p:sp>
          <p:pic>
            <p:nvPicPr>
              <p:cNvPr id="12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370" y="1804107"/>
                <a:ext cx="1125681" cy="1125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3" name="Group 12"/>
            <p:cNvGrpSpPr/>
            <p:nvPr/>
          </p:nvGrpSpPr>
          <p:grpSpPr>
            <a:xfrm>
              <a:off x="3778348" y="2069589"/>
              <a:ext cx="1041352" cy="1217158"/>
              <a:chOff x="3027235" y="1953405"/>
              <a:chExt cx="1260037" cy="1472761"/>
            </a:xfrm>
          </p:grpSpPr>
          <p:sp>
            <p:nvSpPr>
              <p:cNvPr id="68" name="Rounded Rectangle 67"/>
              <p:cNvSpPr/>
              <p:nvPr/>
            </p:nvSpPr>
            <p:spPr bwMode="auto">
              <a:xfrm>
                <a:off x="3027235" y="3014145"/>
                <a:ext cx="1260037" cy="412021"/>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Caches</a:t>
                </a:r>
              </a:p>
            </p:txBody>
          </p:sp>
          <p:pic>
            <p:nvPicPr>
              <p:cNvPr id="12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376" y="1953405"/>
                <a:ext cx="1023346" cy="925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8" name="Group 17"/>
            <p:cNvGrpSpPr/>
            <p:nvPr/>
          </p:nvGrpSpPr>
          <p:grpSpPr>
            <a:xfrm>
              <a:off x="5409658" y="1988489"/>
              <a:ext cx="1440981" cy="1298257"/>
              <a:chOff x="5223740" y="1855275"/>
              <a:chExt cx="1743586" cy="1570891"/>
            </a:xfrm>
          </p:grpSpPr>
          <p:sp>
            <p:nvSpPr>
              <p:cNvPr id="69" name="Rounded Rectangle 68"/>
              <p:cNvSpPr/>
              <p:nvPr/>
            </p:nvSpPr>
            <p:spPr bwMode="auto">
              <a:xfrm>
                <a:off x="5223740" y="3014144"/>
                <a:ext cx="1743586" cy="41202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Workflows</a:t>
                </a:r>
              </a:p>
            </p:txBody>
          </p:sp>
          <p:pic>
            <p:nvPicPr>
              <p:cNvPr id="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5408"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9" name="Group 18"/>
            <p:cNvGrpSpPr/>
            <p:nvPr/>
          </p:nvGrpSpPr>
          <p:grpSpPr>
            <a:xfrm>
              <a:off x="6989814" y="2069587"/>
              <a:ext cx="1875778" cy="1224866"/>
              <a:chOff x="7363781" y="1944078"/>
              <a:chExt cx="2269693" cy="1482088"/>
            </a:xfrm>
          </p:grpSpPr>
          <p:sp>
            <p:nvSpPr>
              <p:cNvPr id="70" name="Rounded Rectangle 69"/>
              <p:cNvSpPr/>
              <p:nvPr/>
            </p:nvSpPr>
            <p:spPr bwMode="auto">
              <a:xfrm>
                <a:off x="7363781" y="3014145"/>
                <a:ext cx="2269693" cy="412021"/>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Access Control</a:t>
                </a:r>
              </a:p>
            </p:txBody>
          </p:sp>
          <p:pic>
            <p:nvPicPr>
              <p:cNvPr id="12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90877" y="1944078"/>
                <a:ext cx="845740" cy="8457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0" name="Group 19"/>
            <p:cNvGrpSpPr/>
            <p:nvPr/>
          </p:nvGrpSpPr>
          <p:grpSpPr>
            <a:xfrm>
              <a:off x="8865591" y="1998832"/>
              <a:ext cx="2344325" cy="1417440"/>
              <a:chOff x="9850762" y="1855275"/>
              <a:chExt cx="2836633" cy="1715103"/>
            </a:xfrm>
          </p:grpSpPr>
          <p:sp>
            <p:nvSpPr>
              <p:cNvPr id="71" name="Rounded Rectangle 70"/>
              <p:cNvSpPr/>
              <p:nvPr/>
            </p:nvSpPr>
            <p:spPr bwMode="auto">
              <a:xfrm>
                <a:off x="9850762" y="2869936"/>
                <a:ext cx="2836633" cy="70044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Routing, Messages</a:t>
                </a:r>
              </a:p>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Transforms</a:t>
                </a:r>
              </a:p>
            </p:txBody>
          </p:sp>
          <p:pic>
            <p:nvPicPr>
              <p:cNvPr id="12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94872" y="1855275"/>
                <a:ext cx="930316" cy="930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135" name="Group 134"/>
          <p:cNvGrpSpPr/>
          <p:nvPr/>
        </p:nvGrpSpPr>
        <p:grpSpPr>
          <a:xfrm>
            <a:off x="3030061" y="5301208"/>
            <a:ext cx="2706941" cy="841855"/>
            <a:chOff x="8362280" y="7005607"/>
            <a:chExt cx="2404757" cy="615085"/>
          </a:xfrm>
        </p:grpSpPr>
        <p:pic>
          <p:nvPicPr>
            <p:cNvPr id="136"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62280" y="7005607"/>
              <a:ext cx="1005426" cy="615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7" name="Rectangle 136"/>
            <p:cNvSpPr/>
            <p:nvPr/>
          </p:nvSpPr>
          <p:spPr bwMode="auto">
            <a:xfrm>
              <a:off x="9388195" y="7077037"/>
              <a:ext cx="1378842" cy="472226"/>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3600" dirty="0" smtClean="0">
                  <a:gradFill>
                    <a:gsLst>
                      <a:gs pos="0">
                        <a:srgbClr val="FFFFFF"/>
                      </a:gs>
                      <a:gs pos="100000">
                        <a:srgbClr val="FFFFFF"/>
                      </a:gs>
                    </a:gsLst>
                    <a:lin ang="5400000" scaled="0"/>
                  </a:gradFill>
                  <a:latin typeface="Segoe UI Semibold" pitchFamily="34" charset="0"/>
                </a:rPr>
                <a:t>Cloud</a:t>
              </a:r>
              <a:endParaRPr lang="en-US" sz="3600" dirty="0">
                <a:gradFill>
                  <a:gsLst>
                    <a:gs pos="0">
                      <a:srgbClr val="FFFFFF"/>
                    </a:gs>
                    <a:gs pos="100000">
                      <a:srgbClr val="FFFFFF"/>
                    </a:gs>
                  </a:gsLst>
                  <a:lin ang="5400000" scaled="0"/>
                </a:gradFill>
                <a:latin typeface="Segoe UI Semibold" pitchFamily="34" charset="0"/>
              </a:endParaRPr>
            </a:p>
          </p:txBody>
        </p:sp>
      </p:grpSp>
      <p:grpSp>
        <p:nvGrpSpPr>
          <p:cNvPr id="23" name="Group 22"/>
          <p:cNvGrpSpPr/>
          <p:nvPr/>
        </p:nvGrpSpPr>
        <p:grpSpPr>
          <a:xfrm>
            <a:off x="899592" y="5991214"/>
            <a:ext cx="7272807" cy="477398"/>
            <a:chOff x="2080424" y="5755993"/>
            <a:chExt cx="8177588" cy="477398"/>
          </a:xfrm>
        </p:grpSpPr>
        <p:grpSp>
          <p:nvGrpSpPr>
            <p:cNvPr id="10" name="Group 9"/>
            <p:cNvGrpSpPr/>
            <p:nvPr/>
          </p:nvGrpSpPr>
          <p:grpSpPr>
            <a:xfrm>
              <a:off x="2080424" y="5755993"/>
              <a:ext cx="2270690" cy="477398"/>
              <a:chOff x="2516720" y="5755993"/>
              <a:chExt cx="2270690" cy="477398"/>
            </a:xfrm>
          </p:grpSpPr>
          <p:pic>
            <p:nvPicPr>
              <p:cNvPr id="3074"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16720" y="5755993"/>
                <a:ext cx="477398" cy="47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4" name="Rectangle 143"/>
              <p:cNvSpPr/>
              <p:nvPr/>
            </p:nvSpPr>
            <p:spPr bwMode="auto">
              <a:xfrm>
                <a:off x="2955344" y="5794639"/>
                <a:ext cx="1832066" cy="400105"/>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2000" dirty="0" smtClean="0">
                    <a:gradFill>
                      <a:gsLst>
                        <a:gs pos="0">
                          <a:srgbClr val="FFFFFF"/>
                        </a:gs>
                        <a:gs pos="100000">
                          <a:srgbClr val="FFFFFF"/>
                        </a:gs>
                      </a:gsLst>
                      <a:lin ang="5400000" scaled="0"/>
                    </a:gradFill>
                    <a:latin typeface="Segoe UI Semibold" pitchFamily="34" charset="0"/>
                  </a:rPr>
                  <a:t>Datebases</a:t>
                </a:r>
                <a:endParaRPr lang="en-US" sz="2000" dirty="0">
                  <a:gradFill>
                    <a:gsLst>
                      <a:gs pos="0">
                        <a:srgbClr val="FFFFFF"/>
                      </a:gs>
                      <a:gs pos="100000">
                        <a:srgbClr val="FFFFFF"/>
                      </a:gs>
                    </a:gsLst>
                    <a:lin ang="5400000" scaled="0"/>
                  </a:gradFill>
                  <a:latin typeface="Segoe UI Semibold" pitchFamily="34" charset="0"/>
                </a:endParaRPr>
              </a:p>
            </p:txBody>
          </p:sp>
        </p:grpSp>
        <p:sp>
          <p:nvSpPr>
            <p:cNvPr id="158" name="Rectangle 157"/>
            <p:cNvSpPr/>
            <p:nvPr/>
          </p:nvSpPr>
          <p:spPr bwMode="auto">
            <a:xfrm>
              <a:off x="3893456" y="5961556"/>
              <a:ext cx="6364556" cy="124326"/>
            </a:xfrm>
            <a:prstGeom prst="rect">
              <a:avLst/>
            </a:prstGeom>
            <a:solidFill>
              <a:srgbClr val="FFFFFF">
                <a:alpha val="20000"/>
              </a:srgb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gradFill>
                  <a:gsLst>
                    <a:gs pos="0">
                      <a:srgbClr val="FFFFFF"/>
                    </a:gs>
                    <a:gs pos="100000">
                      <a:srgbClr val="FFFFFF"/>
                    </a:gs>
                  </a:gsLst>
                  <a:lin ang="5400000" scaled="0"/>
                </a:gradFill>
                <a:latin typeface="Segoe UI Light" pitchFamily="34" charset="0"/>
              </a:endParaRPr>
            </a:p>
          </p:txBody>
        </p:sp>
      </p:grpSp>
      <p:grpSp>
        <p:nvGrpSpPr>
          <p:cNvPr id="21" name="Group 20"/>
          <p:cNvGrpSpPr/>
          <p:nvPr/>
        </p:nvGrpSpPr>
        <p:grpSpPr>
          <a:xfrm>
            <a:off x="899592" y="1459159"/>
            <a:ext cx="7272808" cy="562100"/>
            <a:chOff x="2056554" y="1145423"/>
            <a:chExt cx="8201456" cy="562100"/>
          </a:xfrm>
        </p:grpSpPr>
        <p:grpSp>
          <p:nvGrpSpPr>
            <p:cNvPr id="9" name="Group 8"/>
            <p:cNvGrpSpPr/>
            <p:nvPr/>
          </p:nvGrpSpPr>
          <p:grpSpPr>
            <a:xfrm>
              <a:off x="2056554" y="1145423"/>
              <a:ext cx="2587564" cy="562100"/>
              <a:chOff x="3849816" y="5721418"/>
              <a:chExt cx="2587564" cy="562100"/>
            </a:xfrm>
          </p:grpSpPr>
          <p:pic>
            <p:nvPicPr>
              <p:cNvPr id="142"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49816" y="5721418"/>
                <a:ext cx="361700" cy="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 name="Rectangle 142"/>
              <p:cNvSpPr/>
              <p:nvPr/>
            </p:nvSpPr>
            <p:spPr bwMode="auto">
              <a:xfrm>
                <a:off x="4253002" y="5802415"/>
                <a:ext cx="2184378" cy="400105"/>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2000" dirty="0" smtClean="0">
                    <a:gradFill>
                      <a:gsLst>
                        <a:gs pos="0">
                          <a:srgbClr val="FFFFFF"/>
                        </a:gs>
                        <a:gs pos="100000">
                          <a:srgbClr val="FFFFFF"/>
                        </a:gs>
                      </a:gsLst>
                      <a:lin ang="5400000" scaled="0"/>
                    </a:gradFill>
                    <a:latin typeface="Segoe UI Semibold" pitchFamily="34" charset="0"/>
                  </a:rPr>
                  <a:t>Web Servers</a:t>
                </a:r>
                <a:endParaRPr lang="en-US" sz="2000" dirty="0">
                  <a:gradFill>
                    <a:gsLst>
                      <a:gs pos="0">
                        <a:srgbClr val="FFFFFF"/>
                      </a:gs>
                      <a:gs pos="100000">
                        <a:srgbClr val="FFFFFF"/>
                      </a:gs>
                    </a:gsLst>
                    <a:lin ang="5400000" scaled="0"/>
                  </a:gradFill>
                  <a:latin typeface="Segoe UI Semibold" pitchFamily="34" charset="0"/>
                </a:endParaRPr>
              </a:p>
            </p:txBody>
          </p:sp>
        </p:grpSp>
        <p:sp>
          <p:nvSpPr>
            <p:cNvPr id="159" name="Rectangle 158"/>
            <p:cNvSpPr/>
            <p:nvPr/>
          </p:nvSpPr>
          <p:spPr bwMode="auto">
            <a:xfrm>
              <a:off x="4154487" y="1393337"/>
              <a:ext cx="6103523" cy="124326"/>
            </a:xfrm>
            <a:prstGeom prst="rect">
              <a:avLst/>
            </a:prstGeom>
            <a:solidFill>
              <a:srgbClr val="FFFFFF">
                <a:alpha val="20000"/>
              </a:srgb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gradFill>
                  <a:gsLst>
                    <a:gs pos="0">
                      <a:srgbClr val="FFFFFF"/>
                    </a:gs>
                    <a:gs pos="100000">
                      <a:srgbClr val="FFFFFF"/>
                    </a:gs>
                  </a:gsLst>
                  <a:lin ang="5400000" scaled="0"/>
                </a:gradFill>
                <a:latin typeface="Segoe UI Light" pitchFamily="34" charset="0"/>
              </a:endParaRPr>
            </a:p>
          </p:txBody>
        </p:sp>
      </p:grpSp>
      <p:sp>
        <p:nvSpPr>
          <p:cNvPr id="168" name="Rectangle 167"/>
          <p:cNvSpPr/>
          <p:nvPr/>
        </p:nvSpPr>
        <p:spPr bwMode="auto">
          <a:xfrm rot="16200000">
            <a:off x="-2083044" y="3694693"/>
            <a:ext cx="5093109" cy="712012"/>
          </a:xfrm>
          <a:prstGeom prst="rect">
            <a:avLst/>
          </a:prstGeom>
          <a:solidFill>
            <a:schemeClr val="accent3"/>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a:gradFill>
                  <a:gsLst>
                    <a:gs pos="0">
                      <a:srgbClr val="FFFFFF"/>
                    </a:gs>
                    <a:gs pos="100000">
                      <a:srgbClr val="FFFFFF"/>
                    </a:gs>
                  </a:gsLst>
                  <a:lin ang="5400000" scaled="0"/>
                </a:gradFill>
                <a:latin typeface="Segoe UI Light" pitchFamily="34" charset="0"/>
              </a:rPr>
              <a:t>NET + AppFabric Composition Model &amp; Tools</a:t>
            </a:r>
          </a:p>
        </p:txBody>
      </p:sp>
      <p:sp>
        <p:nvSpPr>
          <p:cNvPr id="169" name="Rectangle 168"/>
          <p:cNvSpPr/>
          <p:nvPr/>
        </p:nvSpPr>
        <p:spPr bwMode="auto">
          <a:xfrm>
            <a:off x="899592" y="1504143"/>
            <a:ext cx="7272808" cy="472132"/>
          </a:xfrm>
          <a:prstGeom prst="rect">
            <a:avLst/>
          </a:prstGeom>
          <a:noFill/>
          <a:ln w="19050">
            <a:solidFill>
              <a:srgbClr val="CCFF33"/>
            </a:solidFill>
            <a:prstDash val="dash"/>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endParaRPr lang="en-US" sz="1600" dirty="0">
              <a:gradFill>
                <a:gsLst>
                  <a:gs pos="0">
                    <a:srgbClr val="FFFFFF"/>
                  </a:gs>
                  <a:gs pos="100000">
                    <a:srgbClr val="FFFFFF"/>
                  </a:gs>
                </a:gsLst>
                <a:lin ang="5400000" scaled="0"/>
              </a:gradFill>
              <a:latin typeface="Segoe UI Light" pitchFamily="34" charset="0"/>
            </a:endParaRPr>
          </a:p>
        </p:txBody>
      </p:sp>
      <p:sp>
        <p:nvSpPr>
          <p:cNvPr id="170" name="Rectangle 169"/>
          <p:cNvSpPr/>
          <p:nvPr/>
        </p:nvSpPr>
        <p:spPr bwMode="auto">
          <a:xfrm rot="16200000">
            <a:off x="6088792" y="3731768"/>
            <a:ext cx="5093208" cy="637960"/>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gradFill>
                  <a:gsLst>
                    <a:gs pos="0">
                      <a:srgbClr val="FFFFFF"/>
                    </a:gs>
                    <a:gs pos="100000">
                      <a:srgbClr val="FFFFFF"/>
                    </a:gs>
                  </a:gsLst>
                  <a:lin ang="5400000" scaled="0"/>
                </a:gradFill>
                <a:latin typeface="Segoe UI Light" pitchFamily="34" charset="0"/>
              </a:rPr>
              <a:t>AppFabric Management</a:t>
            </a:r>
          </a:p>
        </p:txBody>
      </p:sp>
      <p:sp>
        <p:nvSpPr>
          <p:cNvPr id="171" name="Rectangle 170"/>
          <p:cNvSpPr/>
          <p:nvPr/>
        </p:nvSpPr>
        <p:spPr bwMode="auto">
          <a:xfrm>
            <a:off x="899592" y="4537773"/>
            <a:ext cx="7272807" cy="472132"/>
          </a:xfrm>
          <a:prstGeom prst="rect">
            <a:avLst/>
          </a:prstGeom>
          <a:noFill/>
          <a:ln w="19050">
            <a:solidFill>
              <a:srgbClr val="00FFFF"/>
            </a:solidFill>
            <a:prstDash val="dash"/>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gradFill>
                <a:gsLst>
                  <a:gs pos="0">
                    <a:srgbClr val="FFFFFF"/>
                  </a:gs>
                  <a:gs pos="100000">
                    <a:srgbClr val="FFFFFF"/>
                  </a:gs>
                </a:gsLst>
                <a:lin ang="5400000" scaled="0"/>
              </a:gradFill>
              <a:latin typeface="Segoe UI Light" pitchFamily="34" charset="0"/>
            </a:endParaRPr>
          </a:p>
        </p:txBody>
      </p:sp>
      <p:sp>
        <p:nvSpPr>
          <p:cNvPr id="172" name="Rectangle 171"/>
          <p:cNvSpPr/>
          <p:nvPr/>
        </p:nvSpPr>
        <p:spPr bwMode="auto">
          <a:xfrm>
            <a:off x="899592" y="4012370"/>
            <a:ext cx="7272808" cy="472132"/>
          </a:xfrm>
          <a:prstGeom prst="rect">
            <a:avLst/>
          </a:prstGeom>
          <a:solidFill>
            <a:schemeClr val="accent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gradFill>
                  <a:gsLst>
                    <a:gs pos="0">
                      <a:srgbClr val="FFFFFF"/>
                    </a:gs>
                    <a:gs pos="100000">
                      <a:srgbClr val="FFFFFF"/>
                    </a:gs>
                  </a:gsLst>
                  <a:lin ang="5400000" scaled="0"/>
                </a:gradFill>
                <a:latin typeface="Segoe UI Light" pitchFamily="34" charset="0"/>
              </a:rPr>
              <a:t>Multi-Tenant, Elastic, Horizontal Scale, Perf, Resilience</a:t>
            </a:r>
          </a:p>
        </p:txBody>
      </p:sp>
      <p:sp>
        <p:nvSpPr>
          <p:cNvPr id="117" name="Rectangle 116"/>
          <p:cNvSpPr/>
          <p:nvPr/>
        </p:nvSpPr>
        <p:spPr bwMode="auto">
          <a:xfrm>
            <a:off x="899592" y="4012370"/>
            <a:ext cx="7272808" cy="997535"/>
          </a:xfrm>
          <a:prstGeom prst="rect">
            <a:avLst/>
          </a:prstGeom>
          <a:solidFill>
            <a:schemeClr val="accent4"/>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UI Light" pitchFamily="34" charset="0"/>
              </a:rPr>
              <a:t>AppFabric Container</a:t>
            </a:r>
            <a:endParaRPr lang="en-US" dirty="0">
              <a:gradFill>
                <a:gsLst>
                  <a:gs pos="0">
                    <a:srgbClr val="FFFFFF"/>
                  </a:gs>
                  <a:gs pos="100000">
                    <a:srgbClr val="FFFFFF"/>
                  </a:gs>
                </a:gsLst>
                <a:lin ang="5400000" scaled="0"/>
              </a:gradFill>
              <a:latin typeface="Segoe UI Light" pitchFamily="34" charset="0"/>
            </a:endParaRPr>
          </a:p>
        </p:txBody>
      </p:sp>
      <p:grpSp>
        <p:nvGrpSpPr>
          <p:cNvPr id="24" name="Group 23"/>
          <p:cNvGrpSpPr/>
          <p:nvPr/>
        </p:nvGrpSpPr>
        <p:grpSpPr>
          <a:xfrm>
            <a:off x="964678" y="2118079"/>
            <a:ext cx="7207721" cy="442254"/>
            <a:chOff x="2017573" y="1846492"/>
            <a:chExt cx="8240437" cy="442254"/>
          </a:xfrm>
        </p:grpSpPr>
        <p:grpSp>
          <p:nvGrpSpPr>
            <p:cNvPr id="174" name="Group 173"/>
            <p:cNvGrpSpPr/>
            <p:nvPr/>
          </p:nvGrpSpPr>
          <p:grpSpPr>
            <a:xfrm>
              <a:off x="2459740" y="1846492"/>
              <a:ext cx="7798270" cy="400105"/>
              <a:chOff x="2459740" y="1226420"/>
              <a:chExt cx="7798270" cy="400105"/>
            </a:xfrm>
          </p:grpSpPr>
          <p:sp>
            <p:nvSpPr>
              <p:cNvPr id="178" name="Rectangle 177"/>
              <p:cNvSpPr/>
              <p:nvPr/>
            </p:nvSpPr>
            <p:spPr bwMode="auto">
              <a:xfrm>
                <a:off x="2459740" y="1226420"/>
                <a:ext cx="3158579" cy="400105"/>
              </a:xfrm>
              <a:prstGeom prst="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defTabSz="914099" fontAlgn="base">
                  <a:spcBef>
                    <a:spcPct val="0"/>
                  </a:spcBef>
                  <a:spcAft>
                    <a:spcPct val="0"/>
                  </a:spcAft>
                </a:pPr>
                <a:r>
                  <a:rPr lang="en-US" sz="2000" dirty="0" smtClean="0">
                    <a:gradFill>
                      <a:gsLst>
                        <a:gs pos="0">
                          <a:srgbClr val="FFFFFF"/>
                        </a:gs>
                        <a:gs pos="100000">
                          <a:srgbClr val="FFFFFF"/>
                        </a:gs>
                      </a:gsLst>
                      <a:lin ang="5400000" scaled="0"/>
                    </a:gradFill>
                    <a:latin typeface="Segoe UI Semibold" pitchFamily="34" charset="0"/>
                  </a:rPr>
                  <a:t>AppFabric Services</a:t>
                </a:r>
                <a:endParaRPr lang="en-US" sz="2000" dirty="0">
                  <a:gradFill>
                    <a:gsLst>
                      <a:gs pos="0">
                        <a:srgbClr val="FFFFFF"/>
                      </a:gs>
                      <a:gs pos="100000">
                        <a:srgbClr val="FFFFFF"/>
                      </a:gs>
                    </a:gsLst>
                    <a:lin ang="5400000" scaled="0"/>
                  </a:gradFill>
                  <a:latin typeface="Segoe UI Semibold" pitchFamily="34" charset="0"/>
                </a:endParaRPr>
              </a:p>
            </p:txBody>
          </p:sp>
          <p:sp>
            <p:nvSpPr>
              <p:cNvPr id="176" name="Rectangle 175"/>
              <p:cNvSpPr/>
              <p:nvPr/>
            </p:nvSpPr>
            <p:spPr bwMode="auto">
              <a:xfrm>
                <a:off x="4917281" y="1393337"/>
                <a:ext cx="5340729" cy="124326"/>
              </a:xfrm>
              <a:prstGeom prst="rect">
                <a:avLst/>
              </a:prstGeom>
              <a:solidFill>
                <a:srgbClr val="FFFFFF">
                  <a:alpha val="20000"/>
                </a:srgbClr>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gradFill>
                    <a:gsLst>
                      <a:gs pos="0">
                        <a:srgbClr val="FFFFFF"/>
                      </a:gs>
                      <a:gs pos="100000">
                        <a:srgbClr val="FFFFFF"/>
                      </a:gs>
                    </a:gsLst>
                    <a:lin ang="5400000" scaled="0"/>
                  </a:gradFill>
                  <a:latin typeface="Segoe UI Light" pitchFamily="34" charset="0"/>
                </a:endParaRPr>
              </a:p>
            </p:txBody>
          </p:sp>
        </p:grpSp>
        <p:pic>
          <p:nvPicPr>
            <p:cNvPr id="3075"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17573" y="1846492"/>
              <a:ext cx="477398" cy="442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6" name="Group 25"/>
          <p:cNvGrpSpPr/>
          <p:nvPr/>
        </p:nvGrpSpPr>
        <p:grpSpPr>
          <a:xfrm>
            <a:off x="1059964" y="2766690"/>
            <a:ext cx="6968420" cy="1152729"/>
            <a:chOff x="2178169" y="2281410"/>
            <a:chExt cx="8011502" cy="1353301"/>
          </a:xfrm>
        </p:grpSpPr>
        <p:grpSp>
          <p:nvGrpSpPr>
            <p:cNvPr id="179" name="Group 178"/>
            <p:cNvGrpSpPr/>
            <p:nvPr/>
          </p:nvGrpSpPr>
          <p:grpSpPr>
            <a:xfrm>
              <a:off x="4310725" y="2281410"/>
              <a:ext cx="3002888" cy="1340544"/>
              <a:chOff x="475250" y="1804107"/>
              <a:chExt cx="3633495" cy="1622058"/>
            </a:xfrm>
          </p:grpSpPr>
          <p:sp>
            <p:nvSpPr>
              <p:cNvPr id="180" name="Rounded Rectangle 179"/>
              <p:cNvSpPr/>
              <p:nvPr/>
            </p:nvSpPr>
            <p:spPr bwMode="auto">
              <a:xfrm>
                <a:off x="475250" y="3014143"/>
                <a:ext cx="2269694" cy="41202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Access Control</a:t>
                </a:r>
              </a:p>
            </p:txBody>
          </p:sp>
          <p:pic>
            <p:nvPicPr>
              <p:cNvPr id="18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3064" y="1804107"/>
                <a:ext cx="1125681" cy="1125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82" name="Group 181"/>
            <p:cNvGrpSpPr/>
            <p:nvPr/>
          </p:nvGrpSpPr>
          <p:grpSpPr>
            <a:xfrm>
              <a:off x="2178169" y="2323698"/>
              <a:ext cx="943522" cy="1298257"/>
              <a:chOff x="3286610" y="1855275"/>
              <a:chExt cx="1141662" cy="1570891"/>
            </a:xfrm>
          </p:grpSpPr>
          <p:sp>
            <p:nvSpPr>
              <p:cNvPr id="183" name="Rounded Rectangle 182"/>
              <p:cNvSpPr/>
              <p:nvPr/>
            </p:nvSpPr>
            <p:spPr bwMode="auto">
              <a:xfrm>
                <a:off x="3286610" y="3014144"/>
                <a:ext cx="1141662" cy="41202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Cache</a:t>
                </a:r>
              </a:p>
            </p:txBody>
          </p:sp>
          <p:pic>
            <p:nvPicPr>
              <p:cNvPr id="18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5767"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85" name="Group 184"/>
            <p:cNvGrpSpPr/>
            <p:nvPr/>
          </p:nvGrpSpPr>
          <p:grpSpPr>
            <a:xfrm>
              <a:off x="4785856" y="2315990"/>
              <a:ext cx="4076400" cy="1305964"/>
              <a:chOff x="4781279" y="-4212286"/>
              <a:chExt cx="4076400" cy="1305964"/>
            </a:xfrm>
          </p:grpSpPr>
          <p:grpSp>
            <p:nvGrpSpPr>
              <p:cNvPr id="186" name="Group 185"/>
              <p:cNvGrpSpPr/>
              <p:nvPr/>
            </p:nvGrpSpPr>
            <p:grpSpPr>
              <a:xfrm>
                <a:off x="7522241" y="-4212286"/>
                <a:ext cx="1335438" cy="1298257"/>
                <a:chOff x="5287592" y="1855275"/>
                <a:chExt cx="1615880" cy="1570891"/>
              </a:xfrm>
            </p:grpSpPr>
            <p:sp>
              <p:nvSpPr>
                <p:cNvPr id="190" name="Rounded Rectangle 189"/>
                <p:cNvSpPr/>
                <p:nvPr/>
              </p:nvSpPr>
              <p:spPr bwMode="auto">
                <a:xfrm>
                  <a:off x="5287592" y="3014144"/>
                  <a:ext cx="1615880" cy="41202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Workflow</a:t>
                  </a:r>
                </a:p>
              </p:txBody>
            </p:sp>
            <p:pic>
              <p:nvPicPr>
                <p:cNvPr id="19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5408" y="1855275"/>
                  <a:ext cx="1023347" cy="1023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87" name="Group 186"/>
              <p:cNvGrpSpPr/>
              <p:nvPr/>
            </p:nvGrpSpPr>
            <p:grpSpPr>
              <a:xfrm>
                <a:off x="4781279" y="-4131188"/>
                <a:ext cx="2873356" cy="1224866"/>
                <a:chOff x="5881655" y="1944078"/>
                <a:chExt cx="3476764" cy="1482088"/>
              </a:xfrm>
            </p:grpSpPr>
            <p:sp>
              <p:nvSpPr>
                <p:cNvPr id="188" name="Rounded Rectangle 187"/>
                <p:cNvSpPr/>
                <p:nvPr/>
              </p:nvSpPr>
              <p:spPr bwMode="auto">
                <a:xfrm>
                  <a:off x="7271523" y="3014144"/>
                  <a:ext cx="2086896" cy="412022"/>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Web Services</a:t>
                  </a:r>
                </a:p>
              </p:txBody>
            </p:sp>
            <p:pic>
              <p:nvPicPr>
                <p:cNvPr id="18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81655" y="1944078"/>
                  <a:ext cx="845737" cy="845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192" name="Group 191"/>
            <p:cNvGrpSpPr/>
            <p:nvPr/>
          </p:nvGrpSpPr>
          <p:grpSpPr>
            <a:xfrm>
              <a:off x="3075721" y="2485688"/>
              <a:ext cx="1523038" cy="1136266"/>
              <a:chOff x="3762390" y="-4138449"/>
              <a:chExt cx="1523038" cy="1136266"/>
            </a:xfrm>
          </p:grpSpPr>
          <p:pic>
            <p:nvPicPr>
              <p:cNvPr id="193"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79313" y="-4138449"/>
                <a:ext cx="689185" cy="689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 name="Rounded Rectangle 193"/>
              <p:cNvSpPr/>
              <p:nvPr/>
            </p:nvSpPr>
            <p:spPr bwMode="auto">
              <a:xfrm>
                <a:off x="3762390" y="-3342697"/>
                <a:ext cx="1523038" cy="340514"/>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Service Bus</a:t>
                </a:r>
              </a:p>
            </p:txBody>
          </p:sp>
        </p:grpSp>
        <p:grpSp>
          <p:nvGrpSpPr>
            <p:cNvPr id="195" name="Group 194"/>
            <p:cNvGrpSpPr/>
            <p:nvPr/>
          </p:nvGrpSpPr>
          <p:grpSpPr>
            <a:xfrm>
              <a:off x="8697679" y="2374239"/>
              <a:ext cx="1491992" cy="1247715"/>
              <a:chOff x="8722014" y="-4151400"/>
              <a:chExt cx="1491991" cy="1247715"/>
            </a:xfrm>
          </p:grpSpPr>
          <p:sp>
            <p:nvSpPr>
              <p:cNvPr id="196" name="Rounded Rectangle 195"/>
              <p:cNvSpPr/>
              <p:nvPr/>
            </p:nvSpPr>
            <p:spPr bwMode="auto">
              <a:xfrm>
                <a:off x="8722014" y="-3244199"/>
                <a:ext cx="1491991" cy="340514"/>
              </a:xfrm>
              <a:prstGeom prst="roundRect">
                <a:avLst/>
              </a:prstGeom>
              <a:no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none" lIns="91436" tIns="45718" rIns="91436" bIns="45718" numCol="1" rtlCol="0" anchor="ctr" anchorCtr="0" compatLnSpc="1">
                <a:prstTxWarp prst="textNoShape">
                  <a:avLst/>
                </a:prstTxWarp>
                <a:spAutoFit/>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UI Semibold" pitchFamily="34" charset="0"/>
                  </a:rPr>
                  <a:t>Integration</a:t>
                </a:r>
              </a:p>
            </p:txBody>
          </p:sp>
          <p:pic>
            <p:nvPicPr>
              <p:cNvPr id="197"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083581" y="-4151400"/>
                <a:ext cx="768855" cy="76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98" name="Rectangle 197"/>
            <p:cNvSpPr/>
            <p:nvPr/>
          </p:nvSpPr>
          <p:spPr bwMode="auto">
            <a:xfrm>
              <a:off x="6129097" y="2303236"/>
              <a:ext cx="2530532" cy="1331475"/>
            </a:xfrm>
            <a:prstGeom prst="rect">
              <a:avLst/>
            </a:prstGeom>
            <a:noFill/>
            <a:ln>
              <a:solidFill>
                <a:schemeClr val="tx1"/>
              </a:solidFill>
              <a:prstDash val="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spTree>
    <p:extLst>
      <p:ext uri="{BB962C8B-B14F-4D97-AF65-F5344CB8AC3E}">
        <p14:creationId xmlns:p14="http://schemas.microsoft.com/office/powerpoint/2010/main" val="36119305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9"/>
                                        </p:tgtEl>
                                        <p:attrNameLst>
                                          <p:attrName>style.visibility</p:attrName>
                                        </p:attrNameLst>
                                      </p:cBhvr>
                                      <p:to>
                                        <p:strVal val="visible"/>
                                      </p:to>
                                    </p:set>
                                    <p:animEffect transition="in" filter="fade">
                                      <p:cBhvr>
                                        <p:cTn id="7" dur="500"/>
                                        <p:tgtEl>
                                          <p:spTgt spid="1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3"/>
                                        </p:tgtEl>
                                      </p:cBhvr>
                                    </p:animEffect>
                                    <p:set>
                                      <p:cBhvr>
                                        <p:cTn id="12" dur="1" fill="hold">
                                          <p:stCondLst>
                                            <p:cond delay="499"/>
                                          </p:stCondLst>
                                        </p:cTn>
                                        <p:tgtEl>
                                          <p:spTgt spid="63"/>
                                        </p:tgtEl>
                                        <p:attrNameLst>
                                          <p:attrName>style.visibility</p:attrName>
                                        </p:attrNameLst>
                                      </p:cBhvr>
                                      <p:to>
                                        <p:strVal val="hidden"/>
                                      </p:to>
                                    </p:set>
                                  </p:childTnLst>
                                </p:cTn>
                              </p:par>
                              <p:par>
                                <p:cTn id="13" presetID="10" presetClass="exit" presetSubtype="0" fill="hold" grpId="1" nodeType="withEffect">
                                  <p:stCondLst>
                                    <p:cond delay="0"/>
                                  </p:stCondLst>
                                  <p:childTnLst>
                                    <p:animEffect transition="out" filter="fade">
                                      <p:cBhvr>
                                        <p:cTn id="14" dur="500"/>
                                        <p:tgtEl>
                                          <p:spTgt spid="169"/>
                                        </p:tgtEl>
                                      </p:cBhvr>
                                    </p:animEffect>
                                    <p:set>
                                      <p:cBhvr>
                                        <p:cTn id="15" dur="1" fill="hold">
                                          <p:stCondLst>
                                            <p:cond delay="499"/>
                                          </p:stCondLst>
                                        </p:cTn>
                                        <p:tgtEl>
                                          <p:spTgt spid="169"/>
                                        </p:tgtEl>
                                        <p:attrNameLst>
                                          <p:attrName>style.visibility</p:attrName>
                                        </p:attrNameLst>
                                      </p:cBhvr>
                                      <p:to>
                                        <p:strVal val="hidden"/>
                                      </p:to>
                                    </p:se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168"/>
                                        </p:tgtEl>
                                        <p:attrNameLst>
                                          <p:attrName>style.visibility</p:attrName>
                                        </p:attrNameLst>
                                      </p:cBhvr>
                                      <p:to>
                                        <p:strVal val="visible"/>
                                      </p:to>
                                    </p:set>
                                    <p:animEffect transition="in" filter="fade">
                                      <p:cBhvr>
                                        <p:cTn id="19" dur="500"/>
                                        <p:tgtEl>
                                          <p:spTgt spid="168"/>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1"/>
                                        </p:tgtEl>
                                        <p:attrNameLst>
                                          <p:attrName>style.visibility</p:attrName>
                                        </p:attrNameLst>
                                      </p:cBhvr>
                                      <p:to>
                                        <p:strVal val="visible"/>
                                      </p:to>
                                    </p:set>
                                    <p:animEffect transition="in" filter="fade">
                                      <p:cBhvr>
                                        <p:cTn id="32" dur="500"/>
                                        <p:tgtEl>
                                          <p:spTgt spid="17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500"/>
                                        <p:tgtEl>
                                          <p:spTgt spid="118"/>
                                        </p:tgtEl>
                                      </p:cBhvr>
                                    </p:animEffect>
                                    <p:set>
                                      <p:cBhvr>
                                        <p:cTn id="37" dur="1" fill="hold">
                                          <p:stCondLst>
                                            <p:cond delay="499"/>
                                          </p:stCondLst>
                                        </p:cTn>
                                        <p:tgtEl>
                                          <p:spTgt spid="118"/>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171"/>
                                        </p:tgtEl>
                                      </p:cBhvr>
                                    </p:animEffect>
                                    <p:set>
                                      <p:cBhvr>
                                        <p:cTn id="40" dur="1" fill="hold">
                                          <p:stCondLst>
                                            <p:cond delay="499"/>
                                          </p:stCondLst>
                                        </p:cTn>
                                        <p:tgtEl>
                                          <p:spTgt spid="171"/>
                                        </p:tgtEl>
                                        <p:attrNameLst>
                                          <p:attrName>style.visibility</p:attrName>
                                        </p:attrNameLst>
                                      </p:cBhvr>
                                      <p:to>
                                        <p:strVal val="hidden"/>
                                      </p:to>
                                    </p:se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170"/>
                                        </p:tgtEl>
                                        <p:attrNameLst>
                                          <p:attrName>style.visibility</p:attrName>
                                        </p:attrNameLst>
                                      </p:cBhvr>
                                      <p:to>
                                        <p:strVal val="visible"/>
                                      </p:to>
                                    </p:set>
                                    <p:animEffect transition="in" filter="fade">
                                      <p:cBhvr>
                                        <p:cTn id="44" dur="500"/>
                                        <p:tgtEl>
                                          <p:spTgt spid="17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172"/>
                                        </p:tgtEl>
                                      </p:cBhvr>
                                    </p:animEffect>
                                    <p:set>
                                      <p:cBhvr>
                                        <p:cTn id="49" dur="1" fill="hold">
                                          <p:stCondLst>
                                            <p:cond delay="499"/>
                                          </p:stCondLst>
                                        </p:cTn>
                                        <p:tgtEl>
                                          <p:spTgt spid="172"/>
                                        </p:tgtEl>
                                        <p:attrNameLst>
                                          <p:attrName>style.visibility</p:attrName>
                                        </p:attrNameLst>
                                      </p:cBhvr>
                                      <p:to>
                                        <p:strVal val="hidden"/>
                                      </p:to>
                                    </p:set>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117"/>
                                        </p:tgtEl>
                                        <p:attrNameLst>
                                          <p:attrName>style.visibility</p:attrName>
                                        </p:attrNameLst>
                                      </p:cBhvr>
                                      <p:to>
                                        <p:strVal val="visible"/>
                                      </p:to>
                                    </p:set>
                                    <p:animEffect transition="in" filter="fade">
                                      <p:cBhvr>
                                        <p:cTn id="53" dur="500"/>
                                        <p:tgtEl>
                                          <p:spTgt spid="11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nodeType="clickEffect">
                                  <p:stCondLst>
                                    <p:cond delay="0"/>
                                  </p:stCondLst>
                                  <p:childTnLst>
                                    <p:animEffect transition="out" filter="fade">
                                      <p:cBhvr>
                                        <p:cTn id="57" dur="500"/>
                                        <p:tgtEl>
                                          <p:spTgt spid="109"/>
                                        </p:tgtEl>
                                      </p:cBhvr>
                                    </p:animEffect>
                                    <p:set>
                                      <p:cBhvr>
                                        <p:cTn id="58" dur="1" fill="hold">
                                          <p:stCondLst>
                                            <p:cond delay="499"/>
                                          </p:stCondLst>
                                        </p:cTn>
                                        <p:tgtEl>
                                          <p:spTgt spid="109"/>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108"/>
                                        </p:tgtEl>
                                      </p:cBhvr>
                                    </p:animEffect>
                                    <p:set>
                                      <p:cBhvr>
                                        <p:cTn id="61" dur="1" fill="hold">
                                          <p:stCondLst>
                                            <p:cond delay="499"/>
                                          </p:stCondLst>
                                        </p:cTn>
                                        <p:tgtEl>
                                          <p:spTgt spid="108"/>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107"/>
                                        </p:tgtEl>
                                      </p:cBhvr>
                                    </p:animEffect>
                                    <p:set>
                                      <p:cBhvr>
                                        <p:cTn id="64" dur="1" fill="hold">
                                          <p:stCondLst>
                                            <p:cond delay="499"/>
                                          </p:stCondLst>
                                        </p:cTn>
                                        <p:tgtEl>
                                          <p:spTgt spid="107"/>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157"/>
                                        </p:tgtEl>
                                      </p:cBhvr>
                                    </p:animEffect>
                                    <p:set>
                                      <p:cBhvr>
                                        <p:cTn id="67" dur="1" fill="hold">
                                          <p:stCondLst>
                                            <p:cond delay="499"/>
                                          </p:stCondLst>
                                        </p:cTn>
                                        <p:tgtEl>
                                          <p:spTgt spid="157"/>
                                        </p:tgtEl>
                                        <p:attrNameLst>
                                          <p:attrName>style.visibility</p:attrName>
                                        </p:attrNameLst>
                                      </p:cBhvr>
                                      <p:to>
                                        <p:strVal val="hidden"/>
                                      </p:to>
                                    </p:set>
                                  </p:childTnLst>
                                </p:cTn>
                              </p:par>
                            </p:childTnLst>
                          </p:cTn>
                        </p:par>
                        <p:par>
                          <p:cTn id="68" fill="hold">
                            <p:stCondLst>
                              <p:cond delay="500"/>
                            </p:stCondLst>
                            <p:childTnLst>
                              <p:par>
                                <p:cTn id="69" presetID="10" presetClass="exit" presetSubtype="0" fill="hold" nodeType="afterEffect">
                                  <p:stCondLst>
                                    <p:cond delay="0"/>
                                  </p:stCondLst>
                                  <p:childTnLst>
                                    <p:animEffect transition="out" filter="fade">
                                      <p:cBhvr>
                                        <p:cTn id="70" dur="500"/>
                                        <p:tgtEl>
                                          <p:spTgt spid="25"/>
                                        </p:tgtEl>
                                      </p:cBhvr>
                                    </p:animEffect>
                                    <p:set>
                                      <p:cBhvr>
                                        <p:cTn id="71" dur="1" fill="hold">
                                          <p:stCondLst>
                                            <p:cond delay="499"/>
                                          </p:stCondLst>
                                        </p:cTn>
                                        <p:tgtEl>
                                          <p:spTgt spid="25"/>
                                        </p:tgtEl>
                                        <p:attrNameLst>
                                          <p:attrName>style.visibility</p:attrName>
                                        </p:attrNameLst>
                                      </p:cBhvr>
                                      <p:to>
                                        <p:strVal val="hidden"/>
                                      </p:to>
                                    </p:set>
                                  </p:childTnLst>
                                </p:cTn>
                              </p:par>
                            </p:childTnLst>
                          </p:cTn>
                        </p:par>
                        <p:par>
                          <p:cTn id="72" fill="hold">
                            <p:stCondLst>
                              <p:cond delay="1000"/>
                            </p:stCondLst>
                            <p:childTnLst>
                              <p:par>
                                <p:cTn id="73" presetID="10" presetClass="entr" presetSubtype="0" fill="hold"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childTnLst>
                          </p:cTn>
                        </p:par>
                        <p:par>
                          <p:cTn id="76" fill="hold">
                            <p:stCondLst>
                              <p:cond delay="1500"/>
                            </p:stCondLst>
                            <p:childTnLst>
                              <p:par>
                                <p:cTn id="77" presetID="10" presetClass="entr" presetSubtype="0" fill="hold"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118" grpId="0" animBg="1"/>
      <p:bldP spid="168" grpId="0" animBg="1"/>
      <p:bldP spid="169" grpId="0" animBg="1"/>
      <p:bldP spid="169" grpId="1" animBg="1"/>
      <p:bldP spid="170" grpId="0" animBg="1"/>
      <p:bldP spid="171" grpId="0" animBg="1"/>
      <p:bldP spid="171" grpId="1" animBg="1"/>
      <p:bldP spid="172" grpId="0" animBg="1"/>
      <p:bldP spid="1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179512" y="1752600"/>
            <a:ext cx="8712968" cy="2286000"/>
          </a:xfrm>
          <a:prstGeom prst="roundRect">
            <a:avLst/>
          </a:prstGeom>
          <a:solidFill>
            <a:schemeClr val="bg2">
              <a:lumMod val="20000"/>
              <a:lumOff val="80000"/>
            </a:schemeClr>
          </a:solidFill>
          <a:ln>
            <a:solidFill>
              <a:schemeClr val="bg2">
                <a:lumMod val="20000"/>
                <a:lumOff val="80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200" dirty="0">
                <a:solidFill>
                  <a:schemeClr val="tx1"/>
                </a:solidFill>
                <a:latin typeface="Segoe UI Light" pitchFamily="34" charset="0"/>
              </a:rPr>
              <a:t>Application</a:t>
            </a:r>
          </a:p>
        </p:txBody>
      </p:sp>
      <p:sp>
        <p:nvSpPr>
          <p:cNvPr id="12" name="Rounded Rectangle 11"/>
          <p:cNvSpPr/>
          <p:nvPr/>
        </p:nvSpPr>
        <p:spPr bwMode="auto">
          <a:xfrm>
            <a:off x="2703090" y="2362200"/>
            <a:ext cx="3525094" cy="1295400"/>
          </a:xfrm>
          <a:prstGeom prst="roundRect">
            <a:avLst/>
          </a:prstGeom>
          <a:solidFill>
            <a:schemeClr val="accent4"/>
          </a:solidFill>
          <a:ln w="9525" cap="flat" cmpd="sng" algn="ctr">
            <a:solidFill>
              <a:schemeClr val="accent4"/>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1600" kern="0" dirty="0">
                <a:gradFill>
                  <a:gsLst>
                    <a:gs pos="0">
                      <a:srgbClr val="FFFFFF"/>
                    </a:gs>
                    <a:gs pos="100000">
                      <a:srgbClr val="FFFFFF"/>
                    </a:gs>
                  </a:gsLst>
                  <a:lin ang="5400000" scaled="0"/>
                </a:gradFill>
                <a:latin typeface="Segoe UI Light" pitchFamily="34" charset="0"/>
              </a:rPr>
              <a:t>Mid-tier Module</a:t>
            </a:r>
          </a:p>
        </p:txBody>
      </p:sp>
      <p:sp>
        <p:nvSpPr>
          <p:cNvPr id="13" name="Rounded Rectangle 12"/>
          <p:cNvSpPr/>
          <p:nvPr/>
        </p:nvSpPr>
        <p:spPr bwMode="auto">
          <a:xfrm>
            <a:off x="6666868" y="2362200"/>
            <a:ext cx="2009588" cy="1295400"/>
          </a:xfrm>
          <a:prstGeom prst="roundRect">
            <a:avLst/>
          </a:prstGeom>
          <a:solidFill>
            <a:schemeClr val="accent4"/>
          </a:solidFill>
          <a:ln w="9525" cap="flat" cmpd="sng" algn="ctr">
            <a:solidFill>
              <a:schemeClr val="accent4"/>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1600" kern="0" dirty="0">
                <a:gradFill>
                  <a:gsLst>
                    <a:gs pos="0">
                      <a:srgbClr val="FFFFFF"/>
                    </a:gs>
                    <a:gs pos="100000">
                      <a:srgbClr val="FFFFFF"/>
                    </a:gs>
                  </a:gsLst>
                  <a:lin ang="5400000" scaled="0"/>
                </a:gradFill>
                <a:latin typeface="Segoe UI Light" pitchFamily="34" charset="0"/>
              </a:rPr>
              <a:t>“External” Module</a:t>
            </a:r>
          </a:p>
        </p:txBody>
      </p:sp>
      <p:sp>
        <p:nvSpPr>
          <p:cNvPr id="11" name="Rounded Rectangle 10"/>
          <p:cNvSpPr/>
          <p:nvPr/>
        </p:nvSpPr>
        <p:spPr bwMode="auto">
          <a:xfrm>
            <a:off x="527459" y="2362200"/>
            <a:ext cx="1596269" cy="1295400"/>
          </a:xfrm>
          <a:prstGeom prst="roundRect">
            <a:avLst/>
          </a:prstGeom>
          <a:solidFill>
            <a:schemeClr val="accent4"/>
          </a:solidFill>
          <a:ln w="9525" cap="flat" cmpd="sng" algn="ctr">
            <a:solidFill>
              <a:schemeClr val="accent4"/>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t" anchorCtr="0" compatLnSpc="1">
            <a:prstTxWarp prst="textNoShape">
              <a:avLst/>
            </a:prstTxWarp>
          </a:bodyPr>
          <a:lstStyle/>
          <a:p>
            <a:pPr algn="ctr" defTabSz="914099" fontAlgn="base">
              <a:spcBef>
                <a:spcPct val="0"/>
              </a:spcBef>
              <a:spcAft>
                <a:spcPct val="0"/>
              </a:spcAft>
            </a:pPr>
            <a:r>
              <a:rPr lang="en-US" sz="1600" kern="0" dirty="0">
                <a:gradFill>
                  <a:gsLst>
                    <a:gs pos="0">
                      <a:srgbClr val="FFFFFF"/>
                    </a:gs>
                    <a:gs pos="100000">
                      <a:srgbClr val="FFFFFF"/>
                    </a:gs>
                  </a:gsLst>
                  <a:lin ang="5400000" scaled="0"/>
                </a:gradFill>
                <a:latin typeface="Segoe UI Light" pitchFamily="34" charset="0"/>
              </a:rPr>
              <a:t>Web Module</a:t>
            </a:r>
          </a:p>
        </p:txBody>
      </p:sp>
      <p:sp>
        <p:nvSpPr>
          <p:cNvPr id="2" name="Title 1"/>
          <p:cNvSpPr>
            <a:spLocks noGrp="1"/>
          </p:cNvSpPr>
          <p:nvPr>
            <p:ph type="title"/>
          </p:nvPr>
        </p:nvSpPr>
        <p:spPr/>
        <p:txBody>
          <a:bodyPr/>
          <a:lstStyle/>
          <a:p>
            <a:r>
              <a:rPr lang="en-US" dirty="0"/>
              <a:t>Composite Applications: </a:t>
            </a:r>
            <a:r>
              <a:rPr lang="en-US" dirty="0" smtClean="0"/>
              <a:t>Concepts</a:t>
            </a:r>
            <a:endParaRPr lang="en-US" dirty="0"/>
          </a:p>
        </p:txBody>
      </p:sp>
      <p:sp>
        <p:nvSpPr>
          <p:cNvPr id="5" name="Rounded Rectangle 4"/>
          <p:cNvSpPr/>
          <p:nvPr/>
        </p:nvSpPr>
        <p:spPr bwMode="auto">
          <a:xfrm>
            <a:off x="727918" y="2762250"/>
            <a:ext cx="1197202" cy="762000"/>
          </a:xfrm>
          <a:prstGeom prst="roundRect">
            <a:avLst/>
          </a:prstGeom>
          <a:solidFill>
            <a:schemeClr val="accent3"/>
          </a:solidFill>
          <a:ln w="9525" cap="flat" cmpd="sng" algn="ctr">
            <a:solidFill>
              <a:schemeClr val="accent3"/>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kern="0" dirty="0">
                <a:gradFill>
                  <a:gsLst>
                    <a:gs pos="0">
                      <a:srgbClr val="FFFFFF"/>
                    </a:gs>
                    <a:gs pos="100000">
                      <a:srgbClr val="FFFFFF"/>
                    </a:gs>
                  </a:gsLst>
                  <a:lin ang="5400000" scaled="0"/>
                </a:gradFill>
                <a:latin typeface="Segoe UI Light" pitchFamily="34" charset="0"/>
              </a:rPr>
              <a:t>ASP.NET</a:t>
            </a:r>
          </a:p>
        </p:txBody>
      </p:sp>
      <p:sp>
        <p:nvSpPr>
          <p:cNvPr id="10" name="Rounded Rectangle 9"/>
          <p:cNvSpPr/>
          <p:nvPr/>
        </p:nvSpPr>
        <p:spPr bwMode="auto">
          <a:xfrm>
            <a:off x="7191222" y="2762250"/>
            <a:ext cx="1197202" cy="762000"/>
          </a:xfrm>
          <a:prstGeom prst="roundRect">
            <a:avLst/>
          </a:prstGeom>
          <a:solidFill>
            <a:schemeClr val="accent3"/>
          </a:solidFill>
          <a:ln w="9525" cap="flat" cmpd="sng" algn="ctr">
            <a:solidFill>
              <a:schemeClr val="accent3"/>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kern="0" dirty="0">
                <a:gradFill>
                  <a:gsLst>
                    <a:gs pos="0">
                      <a:srgbClr val="FFFFFF"/>
                    </a:gs>
                    <a:gs pos="100000">
                      <a:srgbClr val="FFFFFF"/>
                    </a:gs>
                  </a:gsLst>
                  <a:lin ang="5400000" scaled="0"/>
                </a:gradFill>
                <a:latin typeface="Segoe UI Light" pitchFamily="34" charset="0"/>
              </a:rPr>
              <a:t>SQL Azure</a:t>
            </a:r>
          </a:p>
        </p:txBody>
      </p:sp>
      <p:sp>
        <p:nvSpPr>
          <p:cNvPr id="14" name="Oval 13"/>
          <p:cNvSpPr/>
          <p:nvPr/>
        </p:nvSpPr>
        <p:spPr bwMode="auto">
          <a:xfrm>
            <a:off x="4628397" y="2889614"/>
            <a:ext cx="159627" cy="182880"/>
          </a:xfrm>
          <a:prstGeom prst="ellipse">
            <a:avLst/>
          </a:prstGeom>
          <a:solidFill>
            <a:schemeClr val="accent3"/>
          </a:solidFill>
          <a:ln w="9525" cap="flat" cmpd="sng" algn="ctr">
            <a:solidFill>
              <a:schemeClr val="accent3"/>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kern="0" dirty="0">
              <a:gradFill>
                <a:gsLst>
                  <a:gs pos="0">
                    <a:srgbClr val="FFFFFF"/>
                  </a:gs>
                  <a:gs pos="100000">
                    <a:srgbClr val="FFFFFF"/>
                  </a:gs>
                </a:gsLst>
                <a:lin ang="5400000" scaled="0"/>
              </a:gradFill>
              <a:latin typeface="Segoe UI"/>
            </a:endParaRPr>
          </a:p>
        </p:txBody>
      </p:sp>
      <p:cxnSp>
        <p:nvCxnSpPr>
          <p:cNvPr id="16" name="Straight Connector 15"/>
          <p:cNvCxnSpPr>
            <a:stCxn id="14" idx="6"/>
          </p:cNvCxnSpPr>
          <p:nvPr/>
        </p:nvCxnSpPr>
        <p:spPr>
          <a:xfrm>
            <a:off x="4788024" y="2981054"/>
            <a:ext cx="103452" cy="0"/>
          </a:xfrm>
          <a:prstGeom prst="line">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sp>
        <p:nvSpPr>
          <p:cNvPr id="17" name="Oval 16"/>
          <p:cNvSpPr/>
          <p:nvPr/>
        </p:nvSpPr>
        <p:spPr bwMode="auto">
          <a:xfrm>
            <a:off x="4628397" y="3169920"/>
            <a:ext cx="159627" cy="182880"/>
          </a:xfrm>
          <a:prstGeom prst="ellipse">
            <a:avLst/>
          </a:prstGeom>
          <a:solidFill>
            <a:schemeClr val="accent3"/>
          </a:solidFill>
          <a:ln w="9525" cap="flat" cmpd="sng" algn="ctr">
            <a:solidFill>
              <a:schemeClr val="accent3"/>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a:gradFill>
                <a:gsLst>
                  <a:gs pos="0">
                    <a:srgbClr val="FFFFFF"/>
                  </a:gs>
                  <a:gs pos="100000">
                    <a:srgbClr val="FFFFFF"/>
                  </a:gs>
                </a:gsLst>
                <a:lin ang="5400000" scaled="0"/>
              </a:gradFill>
              <a:latin typeface="Segoe UI Light" pitchFamily="34" charset="0"/>
            </a:endParaRPr>
          </a:p>
        </p:txBody>
      </p:sp>
      <p:cxnSp>
        <p:nvCxnSpPr>
          <p:cNvPr id="18" name="Straight Connector 17"/>
          <p:cNvCxnSpPr>
            <a:stCxn id="17" idx="6"/>
          </p:cNvCxnSpPr>
          <p:nvPr/>
        </p:nvCxnSpPr>
        <p:spPr>
          <a:xfrm>
            <a:off x="4788024" y="3261360"/>
            <a:ext cx="103452" cy="0"/>
          </a:xfrm>
          <a:prstGeom prst="line">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sp>
        <p:nvSpPr>
          <p:cNvPr id="19" name="Oval 18"/>
          <p:cNvSpPr/>
          <p:nvPr/>
        </p:nvSpPr>
        <p:spPr bwMode="auto">
          <a:xfrm>
            <a:off x="2900205" y="3051809"/>
            <a:ext cx="159627" cy="182880"/>
          </a:xfrm>
          <a:prstGeom prst="ellipse">
            <a:avLst/>
          </a:prstGeom>
          <a:solidFill>
            <a:schemeClr val="accent3"/>
          </a:solidFill>
          <a:ln w="9525" cap="flat" cmpd="sng" algn="ctr">
            <a:solidFill>
              <a:schemeClr val="accent3"/>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kern="0" dirty="0">
              <a:gradFill>
                <a:gsLst>
                  <a:gs pos="0">
                    <a:srgbClr val="FFFFFF"/>
                  </a:gs>
                  <a:gs pos="100000">
                    <a:srgbClr val="FFFFFF"/>
                  </a:gs>
                </a:gsLst>
                <a:lin ang="5400000" scaled="0"/>
              </a:gradFill>
              <a:latin typeface="Segoe UI Light" pitchFamily="34" charset="0"/>
            </a:endParaRPr>
          </a:p>
        </p:txBody>
      </p:sp>
      <p:cxnSp>
        <p:nvCxnSpPr>
          <p:cNvPr id="20" name="Straight Connector 19"/>
          <p:cNvCxnSpPr>
            <a:stCxn id="19" idx="6"/>
          </p:cNvCxnSpPr>
          <p:nvPr/>
        </p:nvCxnSpPr>
        <p:spPr>
          <a:xfrm>
            <a:off x="3059832" y="3143249"/>
            <a:ext cx="108336" cy="2"/>
          </a:xfrm>
          <a:prstGeom prst="line">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sp>
        <p:nvSpPr>
          <p:cNvPr id="6" name="Rounded Rectangle 5"/>
          <p:cNvSpPr/>
          <p:nvPr/>
        </p:nvSpPr>
        <p:spPr bwMode="auto">
          <a:xfrm>
            <a:off x="3158774" y="2762250"/>
            <a:ext cx="1197202" cy="762000"/>
          </a:xfrm>
          <a:prstGeom prst="roundRect">
            <a:avLst/>
          </a:prstGeom>
          <a:solidFill>
            <a:schemeClr val="accent3"/>
          </a:solidFill>
          <a:ln w="9525" cap="flat" cmpd="sng" algn="ctr">
            <a:solidFill>
              <a:schemeClr val="accent3"/>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kern="0" dirty="0">
                <a:gradFill>
                  <a:gsLst>
                    <a:gs pos="0">
                      <a:srgbClr val="FFFFFF"/>
                    </a:gs>
                    <a:gs pos="100000">
                      <a:srgbClr val="FFFFFF"/>
                    </a:gs>
                  </a:gsLst>
                  <a:lin ang="5400000" scaled="0"/>
                </a:gradFill>
                <a:latin typeface="Segoe UI Light" pitchFamily="34" charset="0"/>
              </a:rPr>
              <a:t>Workflow</a:t>
            </a:r>
          </a:p>
        </p:txBody>
      </p:sp>
      <p:sp>
        <p:nvSpPr>
          <p:cNvPr id="7" name="Rounded Rectangle 6"/>
          <p:cNvSpPr/>
          <p:nvPr/>
        </p:nvSpPr>
        <p:spPr bwMode="auto">
          <a:xfrm>
            <a:off x="4886966" y="2762250"/>
            <a:ext cx="1197202" cy="762000"/>
          </a:xfrm>
          <a:prstGeom prst="roundRect">
            <a:avLst/>
          </a:prstGeom>
          <a:solidFill>
            <a:schemeClr val="accent3"/>
          </a:solidFill>
          <a:ln w="9525" cap="flat" cmpd="sng" algn="ctr">
            <a:solidFill>
              <a:schemeClr val="accent3"/>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kern="0" dirty="0">
                <a:gradFill>
                  <a:gsLst>
                    <a:gs pos="0">
                      <a:srgbClr val="FFFFFF"/>
                    </a:gs>
                    <a:gs pos="100000">
                      <a:srgbClr val="FFFFFF"/>
                    </a:gs>
                  </a:gsLst>
                  <a:lin ang="5400000" scaled="0"/>
                </a:gradFill>
                <a:latin typeface="Segoe UI Light" pitchFamily="34" charset="0"/>
              </a:rPr>
              <a:t>WCF Service</a:t>
            </a:r>
          </a:p>
        </p:txBody>
      </p:sp>
      <p:sp>
        <p:nvSpPr>
          <p:cNvPr id="22" name="Oval 21"/>
          <p:cNvSpPr/>
          <p:nvPr/>
        </p:nvSpPr>
        <p:spPr bwMode="auto">
          <a:xfrm>
            <a:off x="6788637" y="3049090"/>
            <a:ext cx="159627" cy="182881"/>
          </a:xfrm>
          <a:prstGeom prst="ellipse">
            <a:avLst/>
          </a:prstGeom>
          <a:solidFill>
            <a:schemeClr val="accent3"/>
          </a:solidFill>
          <a:ln w="9525" cap="flat" cmpd="sng" algn="ctr">
            <a:solidFill>
              <a:schemeClr val="accent3"/>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kern="0" dirty="0">
              <a:gradFill>
                <a:gsLst>
                  <a:gs pos="0">
                    <a:srgbClr val="FFFFFF"/>
                  </a:gs>
                  <a:gs pos="100000">
                    <a:srgbClr val="FFFFFF"/>
                  </a:gs>
                </a:gsLst>
                <a:lin ang="5400000" scaled="0"/>
              </a:gradFill>
              <a:latin typeface="Segoe UI"/>
            </a:endParaRPr>
          </a:p>
        </p:txBody>
      </p:sp>
      <p:cxnSp>
        <p:nvCxnSpPr>
          <p:cNvPr id="23" name="Straight Connector 22"/>
          <p:cNvCxnSpPr>
            <a:stCxn id="22" idx="6"/>
            <a:endCxn id="10" idx="1"/>
          </p:cNvCxnSpPr>
          <p:nvPr/>
        </p:nvCxnSpPr>
        <p:spPr>
          <a:xfrm>
            <a:off x="6948264" y="3140531"/>
            <a:ext cx="242958" cy="2719"/>
          </a:xfrm>
          <a:prstGeom prst="line">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cxnSp>
      <p:cxnSp>
        <p:nvCxnSpPr>
          <p:cNvPr id="26" name="Straight Arrow Connector 25"/>
          <p:cNvCxnSpPr>
            <a:endCxn id="14" idx="2"/>
          </p:cNvCxnSpPr>
          <p:nvPr/>
        </p:nvCxnSpPr>
        <p:spPr>
          <a:xfrm flipV="1">
            <a:off x="4355976" y="2981054"/>
            <a:ext cx="272421" cy="159476"/>
          </a:xfrm>
          <a:prstGeom prst="straightConnector1">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chemeClr val="accent6"/>
            </a:solidFill>
            <a:prstDash val="solid"/>
            <a:headEnd type="none" w="med" len="med"/>
            <a:tailEnd type="none" w="med" len="med"/>
          </a:ln>
          <a:effectLst>
            <a:outerShdw blurRad="65500" dist="38100" dir="5400000" rotWithShape="0">
              <a:srgbClr val="000000">
                <a:alpha val="40000"/>
              </a:srgbClr>
            </a:outerShdw>
          </a:effectLst>
        </p:spPr>
      </p:cxnSp>
      <p:cxnSp>
        <p:nvCxnSpPr>
          <p:cNvPr id="27" name="Straight Arrow Connector 26"/>
          <p:cNvCxnSpPr>
            <a:stCxn id="6" idx="3"/>
            <a:endCxn id="17" idx="2"/>
          </p:cNvCxnSpPr>
          <p:nvPr/>
        </p:nvCxnSpPr>
        <p:spPr>
          <a:xfrm>
            <a:off x="4355976" y="3143250"/>
            <a:ext cx="272421" cy="118110"/>
          </a:xfrm>
          <a:prstGeom prst="straightConnector1">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chemeClr val="accent6"/>
            </a:solidFill>
            <a:prstDash val="solid"/>
            <a:headEnd type="none" w="med" len="med"/>
            <a:tailEnd type="none" w="med" len="med"/>
          </a:ln>
          <a:effectLst>
            <a:outerShdw blurRad="65500" dist="38100" dir="5400000" rotWithShape="0">
              <a:srgbClr val="000000">
                <a:alpha val="40000"/>
              </a:srgbClr>
            </a:outerShdw>
          </a:effectLst>
        </p:spPr>
      </p:cxnSp>
      <p:cxnSp>
        <p:nvCxnSpPr>
          <p:cNvPr id="30" name="Straight Arrow Connector 29"/>
          <p:cNvCxnSpPr>
            <a:stCxn id="5" idx="3"/>
            <a:endCxn id="19" idx="2"/>
          </p:cNvCxnSpPr>
          <p:nvPr/>
        </p:nvCxnSpPr>
        <p:spPr>
          <a:xfrm flipV="1">
            <a:off x="1925120" y="3143249"/>
            <a:ext cx="975085" cy="1"/>
          </a:xfrm>
          <a:prstGeom prst="straightConnector1">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chemeClr val="accent6"/>
            </a:solidFill>
            <a:prstDash val="solid"/>
            <a:headEnd type="none" w="med" len="med"/>
            <a:tailEnd type="none" w="med" len="med"/>
          </a:ln>
          <a:effectLst>
            <a:outerShdw blurRad="65500" dist="38100" dir="5400000" rotWithShape="0">
              <a:srgbClr val="000000">
                <a:alpha val="40000"/>
              </a:srgbClr>
            </a:outerShdw>
          </a:effectLst>
        </p:spPr>
      </p:cxnSp>
      <p:cxnSp>
        <p:nvCxnSpPr>
          <p:cNvPr id="33" name="Straight Arrow Connector 32"/>
          <p:cNvCxnSpPr>
            <a:stCxn id="7" idx="3"/>
            <a:endCxn id="22" idx="2"/>
          </p:cNvCxnSpPr>
          <p:nvPr/>
        </p:nvCxnSpPr>
        <p:spPr>
          <a:xfrm flipV="1">
            <a:off x="6084168" y="3140531"/>
            <a:ext cx="704469" cy="2719"/>
          </a:xfrm>
          <a:prstGeom prst="straightConnector1">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chemeClr val="accent6"/>
            </a:solidFill>
            <a:prstDash val="solid"/>
            <a:headEnd type="none" w="med" len="med"/>
            <a:tailEnd type="none" w="med" len="med"/>
          </a:ln>
          <a:effectLst>
            <a:outerShdw blurRad="65500" dist="38100" dir="5400000" rotWithShape="0">
              <a:srgbClr val="000000">
                <a:alpha val="40000"/>
              </a:srgbClr>
            </a:outerShdw>
          </a:effectLst>
        </p:spPr>
      </p:cxnSp>
    </p:spTree>
    <p:custDataLst>
      <p:tags r:id="rId1"/>
    </p:custDataLst>
    <p:extLst>
      <p:ext uri="{BB962C8B-B14F-4D97-AF65-F5344CB8AC3E}">
        <p14:creationId xmlns:p14="http://schemas.microsoft.com/office/powerpoint/2010/main" val="10766721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Composite Applications: OOB Components</a:t>
            </a:r>
            <a:endParaRPr lang="en-US" dirty="0"/>
          </a:p>
        </p:txBody>
      </p:sp>
      <p:sp>
        <p:nvSpPr>
          <p:cNvPr id="3" name="Content Placeholder 2"/>
          <p:cNvSpPr>
            <a:spLocks noGrp="1"/>
          </p:cNvSpPr>
          <p:nvPr>
            <p:ph sz="half" idx="1"/>
          </p:nvPr>
        </p:nvSpPr>
        <p:spPr>
          <a:xfrm>
            <a:off x="446601" y="1667586"/>
            <a:ext cx="3953904" cy="2757678"/>
          </a:xfrm>
        </p:spPr>
        <p:txBody>
          <a:bodyPr>
            <a:normAutofit fontScale="92500" lnSpcReduction="10000"/>
          </a:bodyPr>
          <a:lstStyle/>
          <a:p>
            <a:r>
              <a:rPr lang="en-US" dirty="0" smtClean="0"/>
              <a:t>ASP.NET</a:t>
            </a:r>
          </a:p>
          <a:p>
            <a:r>
              <a:rPr lang="en-US" dirty="0" smtClean="0"/>
              <a:t>Silverlight</a:t>
            </a:r>
          </a:p>
          <a:p>
            <a:r>
              <a:rPr lang="en-US" dirty="0" smtClean="0"/>
              <a:t>WCF</a:t>
            </a:r>
          </a:p>
          <a:p>
            <a:r>
              <a:rPr lang="en-US" dirty="0" smtClean="0"/>
              <a:t>WCF RIA</a:t>
            </a:r>
          </a:p>
          <a:p>
            <a:r>
              <a:rPr lang="en-US" dirty="0" smtClean="0"/>
              <a:t>WF</a:t>
            </a:r>
          </a:p>
          <a:p>
            <a:r>
              <a:rPr lang="it-IT" dirty="0"/>
              <a:t>SQL </a:t>
            </a:r>
            <a:r>
              <a:rPr lang="it-IT" dirty="0" smtClean="0"/>
              <a:t>Azure</a:t>
            </a:r>
          </a:p>
        </p:txBody>
      </p:sp>
      <p:sp>
        <p:nvSpPr>
          <p:cNvPr id="5" name="Content Placeholder 4"/>
          <p:cNvSpPr>
            <a:spLocks noGrp="1"/>
          </p:cNvSpPr>
          <p:nvPr>
            <p:ph sz="half" idx="2"/>
          </p:nvPr>
        </p:nvSpPr>
        <p:spPr>
          <a:xfrm>
            <a:off x="4637501" y="1667586"/>
            <a:ext cx="4115872" cy="3705630"/>
          </a:xfrm>
        </p:spPr>
        <p:txBody>
          <a:bodyPr>
            <a:normAutofit fontScale="92500" lnSpcReduction="10000"/>
          </a:bodyPr>
          <a:lstStyle/>
          <a:p>
            <a:r>
              <a:rPr lang="it-IT" dirty="0"/>
              <a:t>Azure Blob Service</a:t>
            </a:r>
          </a:p>
          <a:p>
            <a:r>
              <a:rPr lang="it-IT" dirty="0"/>
              <a:t>AzureTable Service</a:t>
            </a:r>
          </a:p>
          <a:p>
            <a:r>
              <a:rPr lang="it-IT" dirty="0"/>
              <a:t>Azure Queue Service</a:t>
            </a:r>
          </a:p>
          <a:p>
            <a:r>
              <a:rPr lang="it-IT" dirty="0"/>
              <a:t>Cache Service</a:t>
            </a:r>
          </a:p>
          <a:p>
            <a:r>
              <a:rPr lang="it-IT" dirty="0"/>
              <a:t>ServiceBus Queue</a:t>
            </a:r>
          </a:p>
          <a:p>
            <a:r>
              <a:rPr lang="en-US" dirty="0" err="1"/>
              <a:t>ServiceBus</a:t>
            </a:r>
            <a:r>
              <a:rPr lang="en-US" dirty="0"/>
              <a:t> Topic</a:t>
            </a:r>
          </a:p>
          <a:p>
            <a:r>
              <a:rPr lang="en-US" dirty="0"/>
              <a:t>…</a:t>
            </a:r>
          </a:p>
          <a:p>
            <a:pPr marL="0" indent="0">
              <a:buNone/>
            </a:pPr>
            <a:endParaRPr lang="en-US" dirty="0"/>
          </a:p>
        </p:txBody>
      </p:sp>
    </p:spTree>
    <p:extLst>
      <p:ext uri="{BB962C8B-B14F-4D97-AF65-F5344CB8AC3E}">
        <p14:creationId xmlns:p14="http://schemas.microsoft.com/office/powerpoint/2010/main" val="2265107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3|.3|.3|.3|.1|0|0|0|.3|56|.5|.5|.5|.5|10.7|.5|.5|.5|.5|4.7|.5|.5|.5|.5"/>
</p:tagLst>
</file>

<file path=ppt/tags/tag2.xml><?xml version="1.0" encoding="utf-8"?>
<p:tagLst xmlns:a="http://schemas.openxmlformats.org/drawingml/2006/main" xmlns:r="http://schemas.openxmlformats.org/officeDocument/2006/relationships" xmlns:p="http://schemas.openxmlformats.org/presentationml/2006/main">
  <p:tag name="TIMING" val="|0|.3|.3|.3|.3|.1|0|0|0|.3|56|.5|.5|.5|.5|10.7|.5|.5|.5|.5|4.7|.5|.5|.5|.5"/>
</p:tagLst>
</file>

<file path=ppt/tags/tag3.xml><?xml version="1.0" encoding="utf-8"?>
<p:tagLst xmlns:a="http://schemas.openxmlformats.org/drawingml/2006/main" xmlns:r="http://schemas.openxmlformats.org/officeDocument/2006/relationships" xmlns:p="http://schemas.openxmlformats.org/presentationml/2006/main">
  <p:tag name="TIMING" val="|39.8|14|1.2|9.5|30.8|2.7|1.9|48.8"/>
</p:tagLst>
</file>

<file path=ppt/tags/tag4.xml><?xml version="1.0" encoding="utf-8"?>
<p:tagLst xmlns:a="http://schemas.openxmlformats.org/drawingml/2006/main" xmlns:r="http://schemas.openxmlformats.org/officeDocument/2006/relationships" xmlns:p="http://schemas.openxmlformats.org/presentationml/2006/main">
  <p:tag name="TIMING" val="|35.8|17.9|17.7|42.1|11.1|7.7|6.9"/>
</p:tagLst>
</file>

<file path=ppt/tags/tag5.xml><?xml version="1.0" encoding="utf-8"?>
<p:tagLst xmlns:a="http://schemas.openxmlformats.org/drawingml/2006/main" xmlns:r="http://schemas.openxmlformats.org/officeDocument/2006/relationships" xmlns:p="http://schemas.openxmlformats.org/presentationml/2006/main">
  <p:tag name="TIMING" val="|26.2|10|22|3.5|1.9|48.8|8.9|45.6"/>
</p:tagLst>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7854</TotalTime>
  <Words>1330</Words>
  <Application>Microsoft Office PowerPoint</Application>
  <PresentationFormat>On-screen Show (4:3)</PresentationFormat>
  <Paragraphs>248</Paragraphs>
  <Slides>20</Slides>
  <Notes>16</Notes>
  <HiddenSlides>0</HiddenSlides>
  <MMClips>0</MMClip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Office Theme</vt:lpstr>
      <vt:lpstr>1_Office Theme</vt:lpstr>
      <vt:lpstr>2_Office Theme</vt:lpstr>
      <vt:lpstr>PowerPoint Presentation</vt:lpstr>
      <vt:lpstr>Introduction to Windows Azure AppFabric Composite Applications </vt:lpstr>
      <vt:lpstr>Agenda</vt:lpstr>
      <vt:lpstr>Note:</vt:lpstr>
      <vt:lpstr>The Islands of Capability Disjoint experience throughout the lifecycle…</vt:lpstr>
      <vt:lpstr>Solving for the Islands of Capability AppFabric Composition</vt:lpstr>
      <vt:lpstr>AppFabric - The NEW Middle-Tier  A platform and set of middle-tier services for distributed composite applications </vt:lpstr>
      <vt:lpstr>Composite Applications: Concepts</vt:lpstr>
      <vt:lpstr>Composite Applications: OOB Components</vt:lpstr>
      <vt:lpstr>Authoring Composite Applications</vt:lpstr>
      <vt:lpstr>Authoring Composite Applications</vt:lpstr>
      <vt:lpstr>Running Composite Applications</vt:lpstr>
      <vt:lpstr>Managing Composite Applications</vt:lpstr>
      <vt:lpstr>Managing Composite Applications</vt:lpstr>
      <vt:lpstr>Managing Composite Applications</vt:lpstr>
      <vt:lpstr>Creating Custom Components</vt:lpstr>
      <vt:lpstr>Summary and Takeaways</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272</cp:revision>
  <dcterms:created xsi:type="dcterms:W3CDTF">2011-04-01T05:55:34Z</dcterms:created>
  <dcterms:modified xsi:type="dcterms:W3CDTF">2011-09-01T04:12:20Z</dcterms:modified>
</cp:coreProperties>
</file>