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36"/>
  </p:notesMasterIdLst>
  <p:sldIdLst>
    <p:sldId id="279" r:id="rId2"/>
    <p:sldId id="339" r:id="rId3"/>
    <p:sldId id="285" r:id="rId4"/>
    <p:sldId id="325" r:id="rId5"/>
    <p:sldId id="288" r:id="rId6"/>
    <p:sldId id="287" r:id="rId7"/>
    <p:sldId id="298" r:id="rId8"/>
    <p:sldId id="338" r:id="rId9"/>
    <p:sldId id="300" r:id="rId10"/>
    <p:sldId id="301" r:id="rId11"/>
    <p:sldId id="302" r:id="rId12"/>
    <p:sldId id="303" r:id="rId13"/>
    <p:sldId id="304" r:id="rId14"/>
    <p:sldId id="305" r:id="rId15"/>
    <p:sldId id="307" r:id="rId16"/>
    <p:sldId id="299" r:id="rId17"/>
    <p:sldId id="328" r:id="rId18"/>
    <p:sldId id="326" r:id="rId19"/>
    <p:sldId id="292" r:id="rId20"/>
    <p:sldId id="293" r:id="rId21"/>
    <p:sldId id="294" r:id="rId22"/>
    <p:sldId id="295" r:id="rId23"/>
    <p:sldId id="297" r:id="rId24"/>
    <p:sldId id="306" r:id="rId25"/>
    <p:sldId id="329" r:id="rId26"/>
    <p:sldId id="313" r:id="rId27"/>
    <p:sldId id="311" r:id="rId28"/>
    <p:sldId id="309" r:id="rId29"/>
    <p:sldId id="312" r:id="rId30"/>
    <p:sldId id="315" r:id="rId31"/>
    <p:sldId id="317" r:id="rId32"/>
    <p:sldId id="340" r:id="rId33"/>
    <p:sldId id="323" r:id="rId34"/>
    <p:sldId id="321" r:id="rId3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52" autoAdjust="0"/>
    <p:restoredTop sz="92411" autoAdjust="0"/>
  </p:normalViewPr>
  <p:slideViewPr>
    <p:cSldViewPr>
      <p:cViewPr>
        <p:scale>
          <a:sx n="100" d="100"/>
          <a:sy n="100" d="100"/>
        </p:scale>
        <p:origin x="-763" y="-144"/>
      </p:cViewPr>
      <p:guideLst>
        <p:guide orient="horz" pos="3122"/>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2/09/2011</a:t>
            </a:fld>
            <a:endParaRPr lang="en-AU"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4045925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3498444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1540278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796316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136853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830743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1796062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34984447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3730719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46FE1167-321C-40F1-BF99-B0E0A90445EF}" type="slidenum">
              <a:rPr lang="en-US" smtClean="0"/>
              <a:pPr/>
              <a:t>27</a:t>
            </a:fld>
            <a:endParaRPr lang="en-US"/>
          </a:p>
        </p:txBody>
      </p:sp>
    </p:spTree>
    <p:extLst>
      <p:ext uri="{BB962C8B-B14F-4D97-AF65-F5344CB8AC3E}">
        <p14:creationId xmlns:p14="http://schemas.microsoft.com/office/powerpoint/2010/main" val="1561826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11008789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FE1167-321C-40F1-BF99-B0E0A90445EF}" type="slidenum">
              <a:rPr lang="en-US" smtClean="0"/>
              <a:pPr/>
              <a:t>29</a:t>
            </a:fld>
            <a:endParaRPr lang="en-US" dirty="0"/>
          </a:p>
        </p:txBody>
      </p:sp>
    </p:spTree>
    <p:extLst>
      <p:ext uri="{BB962C8B-B14F-4D97-AF65-F5344CB8AC3E}">
        <p14:creationId xmlns:p14="http://schemas.microsoft.com/office/powerpoint/2010/main" val="864429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1345776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9/2/2011 11:12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33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11:12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defTabSz="915627">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2517678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FE1167-321C-40F1-BF99-B0E0A90445EF}" type="slidenum">
              <a:rPr lang="en-US" smtClean="0"/>
              <a:pPr/>
              <a:t>6</a:t>
            </a:fld>
            <a:endParaRPr lang="en-US" dirty="0"/>
          </a:p>
        </p:txBody>
      </p:sp>
    </p:spTree>
    <p:extLst>
      <p:ext uri="{BB962C8B-B14F-4D97-AF65-F5344CB8AC3E}">
        <p14:creationId xmlns:p14="http://schemas.microsoft.com/office/powerpoint/2010/main" val="864429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2373473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1973021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4045925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40459259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61660"/>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1823268"/>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14326999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3760" y="0"/>
            <a:ext cx="9136480" cy="51435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hasCustomPrompt="1"/>
          </p:nvPr>
        </p:nvSpPr>
        <p:spPr>
          <a:xfrm>
            <a:off x="722313" y="3305176"/>
            <a:ext cx="7772400" cy="1021556"/>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6019800" y="590550"/>
            <a:ext cx="2447922" cy="9957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4">
            <a:extLst>
              <a:ext uri="{BEBA8EAE-BF5A-486C-A8C5-ECC9F3942E4B}">
                <a14:imgProps xmlns:a14="http://schemas.microsoft.com/office/drawing/2010/main">
                  <a14:imgLayer r:embed="rId15">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5633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4767263"/>
            <a:ext cx="2895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t>(</a:t>
            </a:r>
            <a:r>
              <a:rPr lang="en-AU" dirty="0" err="1" smtClean="0"/>
              <a:t>c</a:t>
            </a:r>
            <a:r>
              <a:rPr lang="en-AU" dirty="0" smtClean="0"/>
              <a:t>) 2011 Microsoft. All rights reserved.</a:t>
            </a:r>
            <a:endParaRPr lang="en-AU" dirty="0"/>
          </a:p>
        </p:txBody>
      </p:sp>
      <p:pic>
        <p:nvPicPr>
          <p:cNvPr id="9" name="Picture 8" descr="Tech·Ed_LOGO.png"/>
          <p:cNvPicPr>
            <a:picLocks noChangeAspect="1"/>
          </p:cNvPicPr>
          <p:nvPr userDrawn="1"/>
        </p:nvPicPr>
        <p:blipFill>
          <a:blip r:embed="rId16"/>
          <a:stretch>
            <a:fillRect/>
          </a:stretch>
        </p:blipFill>
        <p:spPr>
          <a:xfrm>
            <a:off x="457201" y="4552951"/>
            <a:ext cx="990599" cy="40295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60" r:id="rId11"/>
    <p:sldLayoutId id="2147483663" r:id="rId12"/>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1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6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s>
</file>

<file path=ppt/slides/_rels/slide2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73.png"/><Relationship Id="rId4" Type="http://schemas.openxmlformats.org/officeDocument/2006/relationships/image" Target="../media/image33.png"/><Relationship Id="rId9"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6.png"/><Relationship Id="rId7" Type="http://schemas.openxmlformats.org/officeDocument/2006/relationships/image" Target="../media/image79.png"/><Relationship Id="rId12"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8.png"/><Relationship Id="rId11" Type="http://schemas.openxmlformats.org/officeDocument/2006/relationships/image" Target="../media/image82.png"/><Relationship Id="rId5" Type="http://schemas.openxmlformats.org/officeDocument/2006/relationships/image" Target="../media/image74.png"/><Relationship Id="rId10" Type="http://schemas.openxmlformats.org/officeDocument/2006/relationships/image" Target="../media/image81.png"/><Relationship Id="rId4" Type="http://schemas.openxmlformats.org/officeDocument/2006/relationships/image" Target="../media/image77.png"/><Relationship Id="rId9" Type="http://schemas.openxmlformats.org/officeDocument/2006/relationships/image" Target="../media/image80.png"/></Relationships>
</file>

<file path=ppt/slides/_rels/slide27.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84.png"/><Relationship Id="rId7" Type="http://schemas.openxmlformats.org/officeDocument/2006/relationships/image" Target="../media/image88.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 Id="rId14" Type="http://schemas.openxmlformats.org/officeDocument/2006/relationships/image" Target="../media/image10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hyperlink" Target="http://twitter.com/windowsintune" TargetMode="External"/><Relationship Id="rId3" Type="http://schemas.openxmlformats.org/officeDocument/2006/relationships/hyperlink" Target="http://www.windowsintune.com/" TargetMode="External"/><Relationship Id="rId7" Type="http://schemas.openxmlformats.org/officeDocument/2006/relationships/hyperlink" Target="http://www.facebook.com/WindowsIntune"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blogs.technet.com/windowsintune" TargetMode="External"/><Relationship Id="rId5" Type="http://schemas.openxmlformats.org/officeDocument/2006/relationships/hyperlink" Target="http://social.technet.microsoft.com/Forums/en-US/windowsintune/threads" TargetMode="External"/><Relationship Id="rId4" Type="http://schemas.openxmlformats.org/officeDocument/2006/relationships/hyperlink" Target="http://technet.microsoft.com/en-us/library/ff598451.aspx"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102.png"/><Relationship Id="rId7" Type="http://schemas.openxmlformats.org/officeDocument/2006/relationships/hyperlink" Target="http://www.microsoft.com/windowsserver/"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104.png"/><Relationship Id="rId7" Type="http://schemas.openxmlformats.org/officeDocument/2006/relationships/image" Target="../media/image106.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05.png"/><Relationship Id="rId11" Type="http://schemas.openxmlformats.org/officeDocument/2006/relationships/image" Target="../media/image108.png"/><Relationship Id="rId5" Type="http://schemas.openxmlformats.org/officeDocument/2006/relationships/hyperlink" Target="http://technet.microsoft.com/en-au" TargetMode="External"/><Relationship Id="rId10" Type="http://schemas.openxmlformats.org/officeDocument/2006/relationships/image" Target="../media/image107.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3" Type="http://schemas.openxmlformats.org/officeDocument/2006/relationships/image" Target="../media/image6.png"/><Relationship Id="rId21" Type="http://schemas.openxmlformats.org/officeDocument/2006/relationships/image" Target="../media/image24.png"/><Relationship Id="rId34" Type="http://schemas.openxmlformats.org/officeDocument/2006/relationships/image" Target="../media/image37.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2" Type="http://schemas.openxmlformats.org/officeDocument/2006/relationships/notesSlide" Target="../notesSlides/notesSlide3.xml"/><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27.png"/><Relationship Id="rId32" Type="http://schemas.openxmlformats.org/officeDocument/2006/relationships/image" Target="../media/image35.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10" Type="http://schemas.openxmlformats.org/officeDocument/2006/relationships/image" Target="../media/image13.png"/><Relationship Id="rId19" Type="http://schemas.openxmlformats.org/officeDocument/2006/relationships/image" Target="../media/image22.png"/><Relationship Id="rId31" Type="http://schemas.openxmlformats.org/officeDocument/2006/relationships/image" Target="../media/image34.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8" Type="http://schemas.openxmlformats.org/officeDocument/2006/relationships/image" Target="../media/image44.png"/><Relationship Id="rId13" Type="http://schemas.microsoft.com/office/2007/relationships/hdphoto" Target="../media/hdphoto4.wdp"/><Relationship Id="rId3" Type="http://schemas.openxmlformats.org/officeDocument/2006/relationships/image" Target="../media/image38.png"/><Relationship Id="rId7" Type="http://schemas.openxmlformats.org/officeDocument/2006/relationships/image" Target="../media/image43.png"/><Relationship Id="rId12"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2.png"/><Relationship Id="rId11" Type="http://schemas.microsoft.com/office/2007/relationships/hdphoto" Target="../media/hdphoto3.wdp"/><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Update Management</a:t>
            </a:r>
            <a:endParaRPr lang="en-US" dirty="0"/>
          </a:p>
        </p:txBody>
      </p:sp>
      <p:sp>
        <p:nvSpPr>
          <p:cNvPr id="9" name="Text Placeholder 8"/>
          <p:cNvSpPr>
            <a:spLocks noGrp="1"/>
          </p:cNvSpPr>
          <p:nvPr>
            <p:ph type="body" sz="quarter" idx="4294967295"/>
          </p:nvPr>
        </p:nvSpPr>
        <p:spPr>
          <a:xfrm>
            <a:off x="251520" y="987574"/>
            <a:ext cx="7326633" cy="4284250"/>
          </a:xfrm>
        </p:spPr>
        <p:txBody>
          <a:bodyPr>
            <a:normAutofit/>
          </a:bodyPr>
          <a:lstStyle/>
          <a:p>
            <a:r>
              <a:rPr lang="en-US" sz="2000" dirty="0">
                <a:solidFill>
                  <a:srgbClr val="FFFFFF"/>
                </a:solidFill>
              </a:rPr>
              <a:t>Builds on WSUS and </a:t>
            </a:r>
            <a:r>
              <a:rPr lang="en-US" sz="2000" dirty="0" smtClean="0">
                <a:solidFill>
                  <a:srgbClr val="FFFFFF"/>
                </a:solidFill>
              </a:rPr>
              <a:t/>
            </a:r>
            <a:br>
              <a:rPr lang="en-US" sz="2000" dirty="0" smtClean="0">
                <a:solidFill>
                  <a:srgbClr val="FFFFFF"/>
                </a:solidFill>
              </a:rPr>
            </a:br>
            <a:r>
              <a:rPr lang="en-US" sz="2000" dirty="0" smtClean="0">
                <a:solidFill>
                  <a:srgbClr val="FFFFFF"/>
                </a:solidFill>
              </a:rPr>
              <a:t>Microsoft </a:t>
            </a:r>
            <a:r>
              <a:rPr lang="en-US" sz="2000" dirty="0">
                <a:solidFill>
                  <a:srgbClr val="FFFFFF"/>
                </a:solidFill>
              </a:rPr>
              <a:t>Update </a:t>
            </a:r>
            <a:r>
              <a:rPr lang="en-US" sz="2000" dirty="0" smtClean="0">
                <a:solidFill>
                  <a:srgbClr val="FFFFFF"/>
                </a:solidFill>
              </a:rPr>
              <a:t/>
            </a:r>
            <a:br>
              <a:rPr lang="en-US" sz="2000" dirty="0" smtClean="0">
                <a:solidFill>
                  <a:srgbClr val="FFFFFF"/>
                </a:solidFill>
              </a:rPr>
            </a:br>
            <a:r>
              <a:rPr lang="en-US" sz="2000" dirty="0" smtClean="0">
                <a:solidFill>
                  <a:srgbClr val="FFFFFF"/>
                </a:solidFill>
              </a:rPr>
              <a:t>framework</a:t>
            </a:r>
            <a:endParaRPr lang="en-US" sz="2000" dirty="0" smtClean="0"/>
          </a:p>
          <a:p>
            <a:r>
              <a:rPr lang="en-US" sz="2000" dirty="0">
                <a:solidFill>
                  <a:srgbClr val="FFFFFF"/>
                </a:solidFill>
              </a:rPr>
              <a:t>Design your update </a:t>
            </a:r>
            <a:r>
              <a:rPr lang="en-US" sz="2000" dirty="0" smtClean="0">
                <a:solidFill>
                  <a:srgbClr val="FFFFFF"/>
                </a:solidFill>
              </a:rPr>
              <a:t/>
            </a:r>
            <a:br>
              <a:rPr lang="en-US" sz="2000" dirty="0" smtClean="0">
                <a:solidFill>
                  <a:srgbClr val="FFFFFF"/>
                </a:solidFill>
              </a:rPr>
            </a:br>
            <a:r>
              <a:rPr lang="en-US" sz="2000" dirty="0" smtClean="0">
                <a:solidFill>
                  <a:srgbClr val="FFFFFF"/>
                </a:solidFill>
              </a:rPr>
              <a:t>management </a:t>
            </a:r>
            <a:r>
              <a:rPr lang="en-US" sz="2000" dirty="0">
                <a:solidFill>
                  <a:srgbClr val="FFFFFF"/>
                </a:solidFill>
              </a:rPr>
              <a:t>workflows </a:t>
            </a:r>
          </a:p>
          <a:p>
            <a:r>
              <a:rPr lang="en-US" sz="2000" dirty="0">
                <a:solidFill>
                  <a:srgbClr val="FFFFFF"/>
                </a:solidFill>
              </a:rPr>
              <a:t>Easy ongoing </a:t>
            </a:r>
            <a:r>
              <a:rPr lang="en-US" sz="2000" dirty="0" smtClean="0">
                <a:solidFill>
                  <a:srgbClr val="FFFFFF"/>
                </a:solidFill>
              </a:rPr>
              <a:t/>
            </a:r>
            <a:br>
              <a:rPr lang="en-US" sz="2000" dirty="0" smtClean="0">
                <a:solidFill>
                  <a:srgbClr val="FFFFFF"/>
                </a:solidFill>
              </a:rPr>
            </a:br>
            <a:r>
              <a:rPr lang="en-US" sz="2000" dirty="0" smtClean="0">
                <a:solidFill>
                  <a:srgbClr val="FFFFFF"/>
                </a:solidFill>
              </a:rPr>
              <a:t>management (</a:t>
            </a:r>
            <a:r>
              <a:rPr lang="en-US" sz="2000" dirty="0">
                <a:solidFill>
                  <a:srgbClr val="FFFFFF"/>
                </a:solidFill>
              </a:rPr>
              <a:t>Patch Tuesdays </a:t>
            </a:r>
            <a:r>
              <a:rPr lang="en-US" sz="2000" dirty="0" smtClean="0">
                <a:solidFill>
                  <a:srgbClr val="FFFFFF"/>
                </a:solidFill>
              </a:rPr>
              <a:t/>
            </a:r>
            <a:br>
              <a:rPr lang="en-US" sz="2000" dirty="0" smtClean="0">
                <a:solidFill>
                  <a:srgbClr val="FFFFFF"/>
                </a:solidFill>
              </a:rPr>
            </a:br>
            <a:r>
              <a:rPr lang="en-US" sz="2000" dirty="0" smtClean="0">
                <a:solidFill>
                  <a:srgbClr val="FFFFFF"/>
                </a:solidFill>
              </a:rPr>
              <a:t>are </a:t>
            </a:r>
            <a:r>
              <a:rPr lang="en-US" sz="2000" dirty="0">
                <a:solidFill>
                  <a:srgbClr val="FFFFFF"/>
                </a:solidFill>
              </a:rPr>
              <a:t>easy</a:t>
            </a:r>
            <a:r>
              <a:rPr lang="en-US" sz="2000" dirty="0" smtClean="0">
                <a:solidFill>
                  <a:srgbClr val="FFFFFF"/>
                </a:solidFill>
              </a:rPr>
              <a:t>)</a:t>
            </a:r>
          </a:p>
          <a:p>
            <a:r>
              <a:rPr lang="en-US" sz="2000" dirty="0">
                <a:solidFill>
                  <a:srgbClr val="FFFFFF"/>
                </a:solidFill>
              </a:rPr>
              <a:t>Configuration options to choose updates to manage and customize the updates agent </a:t>
            </a:r>
          </a:p>
          <a:p>
            <a:pPr marL="0" indent="0">
              <a:buNone/>
            </a:pPr>
            <a:endParaRPr lang="en-US" dirty="0" smtClean="0">
              <a:solidFill>
                <a:srgbClr val="FFFFFF"/>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3848" y="915566"/>
            <a:ext cx="4562648" cy="2457450"/>
          </a:xfrm>
          <a:prstGeom prst="rect">
            <a:avLst/>
          </a:prstGeom>
          <a:effectLst>
            <a:outerShdw blurRad="50800" dist="38100" dir="2700000" algn="tl" rotWithShape="0">
              <a:prstClr val="black">
                <a:alpha val="40000"/>
              </a:prstClr>
            </a:outerShdw>
          </a:effectLst>
        </p:spPr>
      </p:pic>
      <p:sp>
        <p:nvSpPr>
          <p:cNvPr id="2" name="Title 1"/>
          <p:cNvSpPr txBox="1">
            <a:spLocks/>
          </p:cNvSpPr>
          <p:nvPr/>
        </p:nvSpPr>
        <p:spPr>
          <a:xfrm>
            <a:off x="389436" y="171450"/>
            <a:ext cx="8363938" cy="457049"/>
          </a:xfrm>
          <a:prstGeom prst="rect">
            <a:avLst/>
          </a:prstGeom>
        </p:spPr>
        <p:txBody>
          <a:bodyPr lIns="68589" tIns="34295" rIns="68589" bIns="34295">
            <a:normAutofit fontScale="77500" lnSpcReduction="20000"/>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p>
        </p:txBody>
      </p:sp>
    </p:spTree>
    <p:extLst>
      <p:ext uri="{BB962C8B-B14F-4D97-AF65-F5344CB8AC3E}">
        <p14:creationId xmlns:p14="http://schemas.microsoft.com/office/powerpoint/2010/main" val="3831885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Asset </a:t>
            </a:r>
            <a:r>
              <a:rPr lang="en-US" dirty="0" smtClean="0"/>
              <a:t>Management</a:t>
            </a:r>
            <a:endParaRPr lang="en-US" dirty="0"/>
          </a:p>
        </p:txBody>
      </p:sp>
      <p:sp>
        <p:nvSpPr>
          <p:cNvPr id="8" name="Text Placeholder 7"/>
          <p:cNvSpPr>
            <a:spLocks noGrp="1"/>
          </p:cNvSpPr>
          <p:nvPr>
            <p:ph idx="1"/>
          </p:nvPr>
        </p:nvSpPr>
        <p:spPr>
          <a:xfrm>
            <a:off x="251520" y="977478"/>
            <a:ext cx="4203935" cy="3394472"/>
          </a:xfrm>
          <a:prstGeom prst="rect">
            <a:avLst/>
          </a:prstGeom>
        </p:spPr>
        <p:txBody>
          <a:bodyPr lIns="68589" tIns="34295" rIns="68589" bIns="34295">
            <a:noAutofit/>
          </a:bodyPr>
          <a:lstStyle/>
          <a:p>
            <a:pPr>
              <a:lnSpc>
                <a:spcPct val="85000"/>
              </a:lnSpc>
            </a:pPr>
            <a:r>
              <a:rPr lang="en-US" sz="2000" dirty="0">
                <a:solidFill>
                  <a:srgbClr val="FFFFFF"/>
                </a:solidFill>
              </a:rPr>
              <a:t>Comprehensive software inventory</a:t>
            </a:r>
          </a:p>
          <a:p>
            <a:pPr lvl="1">
              <a:lnSpc>
                <a:spcPct val="85000"/>
              </a:lnSpc>
            </a:pPr>
            <a:r>
              <a:rPr lang="en-US" sz="2000" dirty="0">
                <a:solidFill>
                  <a:srgbClr val="FFFFFF"/>
                </a:solidFill>
              </a:rPr>
              <a:t>Crisp, uncluttered reporting based on software catalog </a:t>
            </a:r>
          </a:p>
          <a:p>
            <a:pPr>
              <a:lnSpc>
                <a:spcPct val="85000"/>
              </a:lnSpc>
            </a:pPr>
            <a:r>
              <a:rPr lang="en-US" sz="2000" dirty="0">
                <a:solidFill>
                  <a:srgbClr val="FFFFFF"/>
                </a:solidFill>
              </a:rPr>
              <a:t>Easy management of Microsoft Volume Licenses</a:t>
            </a:r>
          </a:p>
          <a:p>
            <a:pPr lvl="1">
              <a:lnSpc>
                <a:spcPct val="85000"/>
              </a:lnSpc>
            </a:pPr>
            <a:r>
              <a:rPr lang="en-US" sz="2000" dirty="0">
                <a:solidFill>
                  <a:srgbClr val="FFFFFF"/>
                </a:solidFill>
              </a:rPr>
              <a:t>Reports to compare licenses to software inventory</a:t>
            </a:r>
          </a:p>
          <a:p>
            <a:pPr>
              <a:lnSpc>
                <a:spcPct val="85000"/>
              </a:lnSpc>
            </a:pPr>
            <a:r>
              <a:rPr lang="en-US" sz="2000" dirty="0">
                <a:solidFill>
                  <a:srgbClr val="FFFFFF"/>
                </a:solidFill>
              </a:rPr>
              <a:t>In-depth Hardware Reporting</a:t>
            </a:r>
          </a:p>
          <a:p>
            <a:pPr lvl="1">
              <a:lnSpc>
                <a:spcPct val="85000"/>
              </a:lnSpc>
            </a:pPr>
            <a:r>
              <a:rPr lang="en-US" sz="2000" dirty="0">
                <a:solidFill>
                  <a:srgbClr val="FFFFFF"/>
                </a:solidFill>
              </a:rPr>
              <a:t>Physical and virtual</a:t>
            </a:r>
          </a:p>
          <a:p>
            <a:pPr lvl="1">
              <a:lnSpc>
                <a:spcPct val="85000"/>
              </a:lnSpc>
            </a:pPr>
            <a:r>
              <a:rPr lang="en-US" sz="2000" dirty="0">
                <a:solidFill>
                  <a:srgbClr val="FFFFFF"/>
                </a:solidFill>
              </a:rPr>
              <a:t>Grouping and status</a:t>
            </a:r>
          </a:p>
          <a:p>
            <a:pPr lvl="1">
              <a:lnSpc>
                <a:spcPct val="85000"/>
              </a:lnSpc>
            </a:pPr>
            <a:r>
              <a:rPr lang="en-US" sz="2000" dirty="0">
                <a:solidFill>
                  <a:srgbClr val="FFFFFF"/>
                </a:solidFill>
              </a:rPr>
              <a:t>Detailed system properties</a:t>
            </a:r>
          </a:p>
        </p:txBody>
      </p:sp>
      <p:sp>
        <p:nvSpPr>
          <p:cNvPr id="2" name="Title 1"/>
          <p:cNvSpPr txBox="1">
            <a:spLocks/>
          </p:cNvSpPr>
          <p:nvPr/>
        </p:nvSpPr>
        <p:spPr>
          <a:xfrm>
            <a:off x="389436" y="171450"/>
            <a:ext cx="8363938" cy="457049"/>
          </a:xfrm>
          <a:prstGeom prst="rect">
            <a:avLst/>
          </a:prstGeom>
        </p:spPr>
        <p:txBody>
          <a:bodyPr lIns="68589" tIns="34295" rIns="68589" bIns="34295">
            <a:normAutofit lnSpcReduction="10000"/>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sz="3000" dirty="0"/>
          </a:p>
        </p:txBody>
      </p:sp>
      <p:sp>
        <p:nvSpPr>
          <p:cNvPr id="3" name="Content Placeholder 2"/>
          <p:cNvSpPr txBox="1">
            <a:spLocks/>
          </p:cNvSpPr>
          <p:nvPr/>
        </p:nvSpPr>
        <p:spPr>
          <a:xfrm>
            <a:off x="381000" y="1085850"/>
            <a:ext cx="8382000" cy="1480171"/>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000" dirty="0">
              <a:solidFill>
                <a:schemeClr val="bg1"/>
              </a:solidFill>
              <a:latin typeface="Segoe UI" pitchFamily="34" charset="0"/>
              <a:ea typeface="Segoe UI" pitchFamily="34" charset="0"/>
              <a:cs typeface="Segoe UI" pitchFamily="34"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5455" y="1077852"/>
            <a:ext cx="4509033" cy="2922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3821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Security Policy Management</a:t>
            </a:r>
            <a:endParaRPr lang="en-US" dirty="0"/>
          </a:p>
        </p:txBody>
      </p:sp>
      <p:sp>
        <p:nvSpPr>
          <p:cNvPr id="8" name="Text Placeholder 7"/>
          <p:cNvSpPr>
            <a:spLocks noGrp="1"/>
          </p:cNvSpPr>
          <p:nvPr>
            <p:ph idx="1"/>
          </p:nvPr>
        </p:nvSpPr>
        <p:spPr>
          <a:xfrm>
            <a:off x="457200" y="1200151"/>
            <a:ext cx="3682752" cy="3394472"/>
          </a:xfrm>
          <a:prstGeom prst="rect">
            <a:avLst/>
          </a:prstGeom>
        </p:spPr>
        <p:txBody>
          <a:bodyPr lIns="68589" tIns="34295" rIns="68589" bIns="34295"/>
          <a:lstStyle/>
          <a:p>
            <a:r>
              <a:rPr lang="en-US" sz="2000" dirty="0" smtClean="0"/>
              <a:t>Set Update, Endpoint protection and Windows Firewall policies</a:t>
            </a:r>
          </a:p>
          <a:p>
            <a:r>
              <a:rPr lang="en-US" sz="2000" dirty="0" smtClean="0"/>
              <a:t>Deploy policies to computer groups</a:t>
            </a:r>
          </a:p>
          <a:p>
            <a:r>
              <a:rPr lang="en-US" sz="2000" dirty="0" smtClean="0"/>
              <a:t>Policies are enforced even on remote machines outside the corporate network</a:t>
            </a:r>
          </a:p>
          <a:p>
            <a:r>
              <a:rPr lang="en-US" sz="2000" dirty="0" smtClean="0"/>
              <a:t>Based on Microsoft Policy Platform</a:t>
            </a:r>
            <a:endParaRPr lang="en-US" sz="2000" dirty="0"/>
          </a:p>
        </p:txBody>
      </p:sp>
      <p:sp>
        <p:nvSpPr>
          <p:cNvPr id="2" name="Title 1"/>
          <p:cNvSpPr txBox="1">
            <a:spLocks/>
          </p:cNvSpPr>
          <p:nvPr/>
        </p:nvSpPr>
        <p:spPr>
          <a:xfrm>
            <a:off x="389436" y="171450"/>
            <a:ext cx="8363938" cy="457049"/>
          </a:xfrm>
          <a:prstGeom prst="rect">
            <a:avLst/>
          </a:prstGeom>
        </p:spPr>
        <p:txBody>
          <a:bodyPr lIns="68589" tIns="34295" rIns="68589" bIns="34295">
            <a:normAutofit lnSpcReduction="10000"/>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sz="3000" dirty="0"/>
          </a:p>
        </p:txBody>
      </p:sp>
      <p:sp>
        <p:nvSpPr>
          <p:cNvPr id="3" name="Content Placeholder 2"/>
          <p:cNvSpPr txBox="1">
            <a:spLocks/>
          </p:cNvSpPr>
          <p:nvPr/>
        </p:nvSpPr>
        <p:spPr>
          <a:xfrm>
            <a:off x="381000" y="1085850"/>
            <a:ext cx="8382000" cy="1480171"/>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500"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1402580"/>
            <a:ext cx="4787587" cy="2537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7873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Alerts and Monitoring</a:t>
            </a:r>
            <a:endParaRPr lang="en-US" dirty="0"/>
          </a:p>
        </p:txBody>
      </p:sp>
      <p:sp>
        <p:nvSpPr>
          <p:cNvPr id="8" name="Text Placeholder 7"/>
          <p:cNvSpPr>
            <a:spLocks noGrp="1"/>
          </p:cNvSpPr>
          <p:nvPr>
            <p:ph idx="1"/>
          </p:nvPr>
        </p:nvSpPr>
        <p:spPr>
          <a:xfrm>
            <a:off x="457200" y="1200151"/>
            <a:ext cx="3600316" cy="3394472"/>
          </a:xfrm>
          <a:prstGeom prst="rect">
            <a:avLst/>
          </a:prstGeom>
        </p:spPr>
        <p:txBody>
          <a:bodyPr lIns="68589" tIns="34295" rIns="68589" bIns="34295">
            <a:normAutofit fontScale="92500" lnSpcReduction="10000"/>
          </a:bodyPr>
          <a:lstStyle/>
          <a:p>
            <a:r>
              <a:rPr lang="en-US" sz="2100" dirty="0"/>
              <a:t>Predefined Alerts</a:t>
            </a:r>
          </a:p>
          <a:p>
            <a:pPr lvl="1"/>
            <a:r>
              <a:rPr lang="en-US" sz="1800" dirty="0"/>
              <a:t>Security</a:t>
            </a:r>
          </a:p>
          <a:p>
            <a:pPr lvl="1"/>
            <a:r>
              <a:rPr lang="en-US" sz="1800" dirty="0"/>
              <a:t>Update</a:t>
            </a:r>
          </a:p>
          <a:p>
            <a:pPr lvl="1"/>
            <a:r>
              <a:rPr lang="en-US" sz="1800" dirty="0"/>
              <a:t>Monitoring (e.g. low </a:t>
            </a:r>
            <a:br>
              <a:rPr lang="en-US" sz="1800" dirty="0"/>
            </a:br>
            <a:r>
              <a:rPr lang="en-US" sz="1800" dirty="0"/>
              <a:t>disk space)</a:t>
            </a:r>
          </a:p>
          <a:p>
            <a:pPr lvl="1"/>
            <a:r>
              <a:rPr lang="en-US" sz="1800" dirty="0"/>
              <a:t>Remote Assistance </a:t>
            </a:r>
          </a:p>
          <a:p>
            <a:r>
              <a:rPr lang="en-US" sz="2100" dirty="0"/>
              <a:t>View by alert type, computer groups, individual computer</a:t>
            </a:r>
          </a:p>
          <a:p>
            <a:r>
              <a:rPr lang="en-US" sz="2100" dirty="0"/>
              <a:t>Leverages System center Operations Manager 2007 R2 Agent</a:t>
            </a:r>
          </a:p>
        </p:txBody>
      </p:sp>
      <p:sp>
        <p:nvSpPr>
          <p:cNvPr id="2" name="Title 1"/>
          <p:cNvSpPr txBox="1">
            <a:spLocks/>
          </p:cNvSpPr>
          <p:nvPr/>
        </p:nvSpPr>
        <p:spPr>
          <a:xfrm>
            <a:off x="389436" y="171450"/>
            <a:ext cx="8363938" cy="457049"/>
          </a:xfrm>
          <a:prstGeom prst="rect">
            <a:avLst/>
          </a:prstGeom>
        </p:spPr>
        <p:txBody>
          <a:bodyPr lIns="68589" tIns="34295" rIns="68589" bIns="34295">
            <a:normAutofit lnSpcReduction="10000"/>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sz="3000" dirty="0"/>
          </a:p>
        </p:txBody>
      </p:sp>
      <p:sp>
        <p:nvSpPr>
          <p:cNvPr id="3" name="Content Placeholder 2"/>
          <p:cNvSpPr txBox="1">
            <a:spLocks/>
          </p:cNvSpPr>
          <p:nvPr/>
        </p:nvSpPr>
        <p:spPr>
          <a:xfrm>
            <a:off x="381000" y="1085850"/>
            <a:ext cx="8382000" cy="1480171"/>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500"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7516" y="1085851"/>
            <a:ext cx="4934045" cy="2710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930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Views and Reports</a:t>
            </a:r>
            <a:endParaRPr lang="en-US" dirty="0"/>
          </a:p>
        </p:txBody>
      </p:sp>
      <p:sp>
        <p:nvSpPr>
          <p:cNvPr id="3" name="Text Placeholder 2"/>
          <p:cNvSpPr>
            <a:spLocks noGrp="1"/>
          </p:cNvSpPr>
          <p:nvPr>
            <p:ph idx="1"/>
          </p:nvPr>
        </p:nvSpPr>
        <p:spPr>
          <a:xfrm>
            <a:off x="457200" y="1200151"/>
            <a:ext cx="3224760" cy="3394472"/>
          </a:xfrm>
          <a:prstGeom prst="rect">
            <a:avLst/>
          </a:prstGeom>
        </p:spPr>
        <p:txBody>
          <a:bodyPr lIns="68589" tIns="34295" rIns="68589" bIns="34295">
            <a:normAutofit fontScale="92500" lnSpcReduction="10000"/>
          </a:bodyPr>
          <a:lstStyle/>
          <a:p>
            <a:r>
              <a:rPr lang="en-US" sz="2400" dirty="0" smtClean="0"/>
              <a:t>Views</a:t>
            </a:r>
          </a:p>
          <a:p>
            <a:pPr lvl="1"/>
            <a:r>
              <a:rPr lang="en-US" sz="2000" dirty="0" smtClean="0"/>
              <a:t>Every workspace</a:t>
            </a:r>
          </a:p>
          <a:p>
            <a:pPr lvl="1"/>
            <a:r>
              <a:rPr lang="en-US" sz="2000" dirty="0" smtClean="0"/>
              <a:t>Filters, search</a:t>
            </a:r>
          </a:p>
          <a:p>
            <a:r>
              <a:rPr lang="en-US" sz="2400" dirty="0" smtClean="0"/>
              <a:t>Reports</a:t>
            </a:r>
          </a:p>
          <a:p>
            <a:pPr lvl="1"/>
            <a:r>
              <a:rPr lang="en-US" sz="2000" dirty="0" smtClean="0"/>
              <a:t>Update</a:t>
            </a:r>
          </a:p>
          <a:p>
            <a:pPr lvl="1"/>
            <a:r>
              <a:rPr lang="en-US" sz="2000" dirty="0" smtClean="0"/>
              <a:t>Software</a:t>
            </a:r>
          </a:p>
          <a:p>
            <a:pPr lvl="1"/>
            <a:r>
              <a:rPr lang="en-US" sz="2000" dirty="0" smtClean="0"/>
              <a:t>License purchase</a:t>
            </a:r>
          </a:p>
          <a:p>
            <a:pPr lvl="1"/>
            <a:r>
              <a:rPr lang="en-US" sz="2000" dirty="0" smtClean="0"/>
              <a:t>License installation</a:t>
            </a:r>
          </a:p>
          <a:p>
            <a:r>
              <a:rPr lang="en-US" sz="2400" dirty="0" smtClean="0"/>
              <a:t>Exportable</a:t>
            </a:r>
          </a:p>
          <a:p>
            <a:pPr lvl="1"/>
            <a:r>
              <a:rPr lang="en-US" sz="2000" dirty="0" smtClean="0"/>
              <a:t>CSV, HTML</a:t>
            </a: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5936" y="1076852"/>
            <a:ext cx="4697775" cy="3223090"/>
          </a:xfrm>
          <a:prstGeom prst="rect">
            <a:avLst/>
          </a:prstGeom>
        </p:spPr>
      </p:pic>
    </p:spTree>
    <p:extLst>
      <p:ext uri="{BB962C8B-B14F-4D97-AF65-F5344CB8AC3E}">
        <p14:creationId xmlns:p14="http://schemas.microsoft.com/office/powerpoint/2010/main" val="27259500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http://status.manage.microsoft.com</a:t>
            </a:r>
            <a:endParaRPr lang="en-US" dirty="0"/>
          </a:p>
        </p:txBody>
      </p:sp>
      <p:sp>
        <p:nvSpPr>
          <p:cNvPr id="4" name="Content Placeholder 3"/>
          <p:cNvSpPr>
            <a:spLocks noGrp="1"/>
          </p:cNvSpPr>
          <p:nvPr>
            <p:ph idx="1"/>
          </p:nvPr>
        </p:nvSpPr>
        <p:spPr>
          <a:xfrm>
            <a:off x="457200" y="1200151"/>
            <a:ext cx="3538736" cy="3394472"/>
          </a:xfrm>
        </p:spPr>
        <p:txBody>
          <a:bodyPr>
            <a:normAutofit/>
          </a:bodyPr>
          <a:lstStyle/>
          <a:p>
            <a:pPr marL="342900" lvl="1" indent="-342900">
              <a:buFont typeface="Wingdings" pitchFamily="2" charset="2"/>
              <a:buChar char="Ø"/>
            </a:pPr>
            <a:r>
              <a:rPr lang="en-US" altLang="zh-CN" sz="2000" dirty="0"/>
              <a:t>Service status page</a:t>
            </a:r>
          </a:p>
          <a:p>
            <a:pPr marL="342900" lvl="1" indent="-342900">
              <a:buFont typeface="Wingdings" pitchFamily="2" charset="2"/>
              <a:buChar char="Ø"/>
            </a:pPr>
            <a:r>
              <a:rPr lang="en-US" altLang="zh-CN" sz="2000" dirty="0"/>
              <a:t>Provides transparency of current and historical service issues</a:t>
            </a:r>
          </a:p>
          <a:p>
            <a:pPr marL="342900" lvl="1" indent="-342900">
              <a:buFont typeface="Wingdings" pitchFamily="2" charset="2"/>
              <a:buChar char="Ø"/>
            </a:pPr>
            <a:r>
              <a:rPr lang="en-US" altLang="zh-CN" sz="2000" dirty="0"/>
              <a:t>Goals: build trust, reduce need to call support</a:t>
            </a:r>
          </a:p>
          <a:p>
            <a:endParaRPr lang="en-AU" sz="2400" dirty="0"/>
          </a:p>
        </p:txBody>
      </p:sp>
      <p:sp>
        <p:nvSpPr>
          <p:cNvPr id="2" name="Title 1"/>
          <p:cNvSpPr txBox="1">
            <a:spLocks/>
          </p:cNvSpPr>
          <p:nvPr/>
        </p:nvSpPr>
        <p:spPr>
          <a:xfrm>
            <a:off x="389436" y="171450"/>
            <a:ext cx="8363938" cy="457049"/>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1092983"/>
            <a:ext cx="4613705" cy="3899076"/>
          </a:xfrm>
          <a:prstGeom prst="rect">
            <a:avLst/>
          </a:prstGeom>
        </p:spPr>
      </p:pic>
    </p:spTree>
    <p:extLst>
      <p:ext uri="{BB962C8B-B14F-4D97-AF65-F5344CB8AC3E}">
        <p14:creationId xmlns:p14="http://schemas.microsoft.com/office/powerpoint/2010/main" val="262152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your PCs</a:t>
            </a:r>
            <a:endParaRPr lang="en-US" dirty="0"/>
          </a:p>
        </p:txBody>
      </p:sp>
      <p:sp>
        <p:nvSpPr>
          <p:cNvPr id="4" name="Text Placeholder 3"/>
          <p:cNvSpPr>
            <a:spLocks noGrp="1"/>
          </p:cNvSpPr>
          <p:nvPr>
            <p:ph type="body" idx="1"/>
          </p:nvPr>
        </p:nvSpPr>
        <p:spPr/>
        <p:txBody>
          <a:bodyPr/>
          <a:lstStyle/>
          <a:p>
            <a:r>
              <a:rPr lang="en-US" smtClean="0"/>
              <a:t>Demo</a:t>
            </a:r>
            <a:endParaRPr lang="en-US" dirty="0"/>
          </a:p>
        </p:txBody>
      </p:sp>
    </p:spTree>
    <p:extLst>
      <p:ext uri="{BB962C8B-B14F-4D97-AF65-F5344CB8AC3E}">
        <p14:creationId xmlns:p14="http://schemas.microsoft.com/office/powerpoint/2010/main" val="3750148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Windows </a:t>
            </a:r>
            <a:r>
              <a:rPr lang="en-AU" dirty="0" err="1" smtClean="0"/>
              <a:t>InTune</a:t>
            </a:r>
            <a:r>
              <a:rPr lang="en-AU" dirty="0" smtClean="0"/>
              <a:t> Client</a:t>
            </a:r>
            <a:endParaRPr lang="en-US" dirty="0"/>
          </a:p>
        </p:txBody>
      </p:sp>
      <p:sp>
        <p:nvSpPr>
          <p:cNvPr id="2" name="Text Placeholder 1"/>
          <p:cNvSpPr>
            <a:spLocks noGrp="1"/>
          </p:cNvSpPr>
          <p:nvPr>
            <p:ph type="body" idx="1"/>
          </p:nvPr>
        </p:nvSpPr>
        <p:spPr/>
        <p:txBody>
          <a:bodyPr/>
          <a:lstStyle/>
          <a:p>
            <a:endParaRPr lang="en-AU"/>
          </a:p>
        </p:txBody>
      </p:sp>
    </p:spTree>
    <p:extLst>
      <p:ext uri="{BB962C8B-B14F-4D97-AF65-F5344CB8AC3E}">
        <p14:creationId xmlns:p14="http://schemas.microsoft.com/office/powerpoint/2010/main" val="4559225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77813" y="171450"/>
            <a:ext cx="8594725" cy="457049"/>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latin typeface="Segoe" pitchFamily="34" charset="0"/>
            </a:endParaRPr>
          </a:p>
        </p:txBody>
      </p:sp>
      <p:sp>
        <p:nvSpPr>
          <p:cNvPr id="3" name="Rounded Rectangle 2"/>
          <p:cNvSpPr/>
          <p:nvPr/>
        </p:nvSpPr>
        <p:spPr bwMode="ltGray">
          <a:xfrm>
            <a:off x="273050" y="2989898"/>
            <a:ext cx="2743200" cy="1920240"/>
          </a:xfrm>
          <a:prstGeom prst="roundRect">
            <a:avLst>
              <a:gd name="adj" fmla="val 2969"/>
            </a:avLst>
          </a:prstGeom>
          <a:solidFill>
            <a:srgbClr val="FFFFFF">
              <a:shade val="85000"/>
              <a:alpha val="7000"/>
            </a:srgbClr>
          </a:solidFill>
          <a:ln w="12700">
            <a:noFill/>
            <a:headEnd type="none" w="med" len="med"/>
            <a:tailEnd type="none" w="med" len="med"/>
          </a:ln>
          <a:effectLst>
            <a:outerShdw blurRad="63500" sx="102000" sy="102000" algn="ctr" rotWithShape="0">
              <a:prstClr val="black">
                <a:alpha val="40000"/>
              </a:prstClr>
            </a:outerShdw>
          </a:effectLst>
          <a:scene3d>
            <a:camera prst="orthographicFront">
              <a:rot lat="0" lon="0" rev="0"/>
            </a:camera>
            <a:lightRig rig="threePt" dir="t">
              <a:rot lat="0" lon="0" rev="1200000"/>
            </a:lightRig>
          </a:scene3d>
          <a:sp3d/>
        </p:spPr>
        <p:txBody>
          <a:bodyPr vert="horz" wrap="square" lIns="68589" tIns="34295" rIns="68589" bIns="34295" numCol="1" rtlCol="0" anchor="t" anchorCtr="0" compatLnSpc="1">
            <a:prstTxWarp prst="textNoShape">
              <a:avLst/>
            </a:prstTxWarp>
          </a:bodyPr>
          <a:lstStyle/>
          <a:p>
            <a:pPr lvl="0" algn="ctr"/>
            <a:r>
              <a:rPr lang="en-US" b="1" dirty="0" smtClean="0">
                <a:gradFill>
                  <a:gsLst>
                    <a:gs pos="0">
                      <a:srgbClr val="FFFFFF"/>
                    </a:gs>
                    <a:gs pos="100000">
                      <a:srgbClr val="FFFFFF"/>
                    </a:gs>
                  </a:gsLst>
                  <a:lin ang="5400000" scaled="0"/>
                </a:gradFill>
                <a:latin typeface="Segoe UI" pitchFamily="34" charset="0"/>
                <a:cs typeface="Segoe UI" pitchFamily="34" charset="0"/>
              </a:rPr>
              <a:t>Enroll your computers</a:t>
            </a:r>
          </a:p>
        </p:txBody>
      </p:sp>
      <p:pic>
        <p:nvPicPr>
          <p:cNvPr id="4" name="Picture 5" descr="C:\Users\Tyronc\Desktop\laptop.png"/>
          <p:cNvPicPr>
            <a:picLocks noChangeAspect="1" noChangeArrowheads="1"/>
          </p:cNvPicPr>
          <p:nvPr/>
        </p:nvPicPr>
        <p:blipFill>
          <a:blip r:embed="rId3"/>
          <a:srcRect/>
          <a:stretch>
            <a:fillRect/>
          </a:stretch>
        </p:blipFill>
        <p:spPr bwMode="auto">
          <a:xfrm>
            <a:off x="460012" y="3621420"/>
            <a:ext cx="707365" cy="457200"/>
          </a:xfrm>
          <a:prstGeom prst="rect">
            <a:avLst/>
          </a:prstGeom>
          <a:noFill/>
        </p:spPr>
      </p:pic>
      <p:pic>
        <p:nvPicPr>
          <p:cNvPr id="5" name="Picture 5" descr="C:\Users\Tyronc\Desktop\laptop.png"/>
          <p:cNvPicPr>
            <a:picLocks noChangeAspect="1" noChangeArrowheads="1"/>
          </p:cNvPicPr>
          <p:nvPr/>
        </p:nvPicPr>
        <p:blipFill>
          <a:blip r:embed="rId3"/>
          <a:srcRect/>
          <a:stretch>
            <a:fillRect/>
          </a:stretch>
        </p:blipFill>
        <p:spPr bwMode="auto">
          <a:xfrm>
            <a:off x="1967463" y="3615011"/>
            <a:ext cx="707365" cy="457200"/>
          </a:xfrm>
          <a:prstGeom prst="rect">
            <a:avLst/>
          </a:prstGeom>
          <a:noFill/>
        </p:spPr>
      </p:pic>
      <p:pic>
        <p:nvPicPr>
          <p:cNvPr id="6" name="Picture 5" descr="C:\Users\Tyronc\Desktop\laptop.png"/>
          <p:cNvPicPr>
            <a:picLocks noChangeAspect="1" noChangeArrowheads="1"/>
          </p:cNvPicPr>
          <p:nvPr/>
        </p:nvPicPr>
        <p:blipFill>
          <a:blip r:embed="rId4"/>
          <a:stretch>
            <a:fillRect/>
          </a:stretch>
        </p:blipFill>
        <p:spPr bwMode="auto">
          <a:xfrm>
            <a:off x="1281313" y="4361498"/>
            <a:ext cx="726677" cy="548640"/>
          </a:xfrm>
          <a:prstGeom prst="rect">
            <a:avLst/>
          </a:prstGeom>
          <a:noFill/>
        </p:spPr>
      </p:pic>
      <p:pic>
        <p:nvPicPr>
          <p:cNvPr id="7" name="Picture 6" descr="C:\Users\Tyronc\Desktop\monitor.png"/>
          <p:cNvPicPr>
            <a:picLocks noChangeAspect="1" noChangeArrowheads="1"/>
          </p:cNvPicPr>
          <p:nvPr/>
        </p:nvPicPr>
        <p:blipFill>
          <a:blip r:embed="rId4"/>
          <a:stretch>
            <a:fillRect/>
          </a:stretch>
        </p:blipFill>
        <p:spPr bwMode="auto">
          <a:xfrm>
            <a:off x="2153586" y="4134815"/>
            <a:ext cx="726676" cy="548640"/>
          </a:xfrm>
          <a:prstGeom prst="rect">
            <a:avLst/>
          </a:prstGeom>
          <a:noFill/>
        </p:spPr>
      </p:pic>
      <p:pic>
        <p:nvPicPr>
          <p:cNvPr id="8" name="Picture 6" descr="C:\Users\Tyronc\Desktop\monitor.png"/>
          <p:cNvPicPr>
            <a:picLocks noChangeAspect="1" noChangeArrowheads="1"/>
          </p:cNvPicPr>
          <p:nvPr/>
        </p:nvPicPr>
        <p:blipFill>
          <a:blip r:embed="rId4"/>
          <a:stretch>
            <a:fillRect/>
          </a:stretch>
        </p:blipFill>
        <p:spPr bwMode="auto">
          <a:xfrm>
            <a:off x="384440" y="4128406"/>
            <a:ext cx="726677" cy="548640"/>
          </a:xfrm>
          <a:prstGeom prst="rect">
            <a:avLst/>
          </a:prstGeom>
          <a:noFill/>
        </p:spPr>
      </p:pic>
      <p:pic>
        <p:nvPicPr>
          <p:cNvPr id="9" name="Picture 6" descr="C:\Users\Tyronc\Desktop\monitor.png"/>
          <p:cNvPicPr>
            <a:picLocks noChangeAspect="1" noChangeArrowheads="1"/>
          </p:cNvPicPr>
          <p:nvPr/>
        </p:nvPicPr>
        <p:blipFill>
          <a:blip r:embed="rId4"/>
          <a:stretch>
            <a:fillRect/>
          </a:stretch>
        </p:blipFill>
        <p:spPr bwMode="auto">
          <a:xfrm>
            <a:off x="1281313" y="3311416"/>
            <a:ext cx="726677" cy="548640"/>
          </a:xfrm>
          <a:prstGeom prst="rect">
            <a:avLst/>
          </a:prstGeom>
          <a:noFill/>
          <a:ln>
            <a:noFill/>
          </a:ln>
        </p:spPr>
      </p:pic>
      <p:grpSp>
        <p:nvGrpSpPr>
          <p:cNvPr id="10" name="Group 9"/>
          <p:cNvGrpSpPr/>
          <p:nvPr/>
        </p:nvGrpSpPr>
        <p:grpSpPr>
          <a:xfrm>
            <a:off x="3478138" y="2989898"/>
            <a:ext cx="2743200" cy="1920240"/>
            <a:chOff x="3478138" y="3986530"/>
            <a:chExt cx="2743200" cy="2560320"/>
          </a:xfrm>
        </p:grpSpPr>
        <p:sp>
          <p:nvSpPr>
            <p:cNvPr id="11" name="Rounded Rectangle 10"/>
            <p:cNvSpPr/>
            <p:nvPr/>
          </p:nvSpPr>
          <p:spPr bwMode="ltGray">
            <a:xfrm>
              <a:off x="3478138" y="3986530"/>
              <a:ext cx="2743200" cy="2560320"/>
            </a:xfrm>
            <a:prstGeom prst="roundRect">
              <a:avLst>
                <a:gd name="adj" fmla="val 2969"/>
              </a:avLst>
            </a:prstGeom>
            <a:solidFill>
              <a:srgbClr val="FFFFFF">
                <a:shade val="85000"/>
                <a:alpha val="7000"/>
              </a:srgbClr>
            </a:solidFill>
            <a:ln w="12700">
              <a:noFill/>
              <a:headEnd type="none" w="med" len="med"/>
              <a:tailEnd type="none" w="med" len="med"/>
            </a:ln>
            <a:effectLst>
              <a:outerShdw blurRad="63500" sx="102000" sy="102000" algn="ctr"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45720" rIns="91440" bIns="45720" numCol="1" rtlCol="0" anchor="t" anchorCtr="0" compatLnSpc="1">
              <a:prstTxWarp prst="textNoShape">
                <a:avLst/>
              </a:prstTxWarp>
            </a:bodyPr>
            <a:lstStyle/>
            <a:p>
              <a:pPr lvl="0" algn="ctr"/>
              <a:r>
                <a:rPr lang="en-US" b="1" dirty="0" smtClean="0">
                  <a:gradFill>
                    <a:gsLst>
                      <a:gs pos="0">
                        <a:srgbClr val="FFFFFF"/>
                      </a:gs>
                      <a:gs pos="100000">
                        <a:srgbClr val="FFFFFF"/>
                      </a:gs>
                    </a:gsLst>
                    <a:lin ang="5400000" scaled="0"/>
                  </a:gradFill>
                  <a:latin typeface="Segoe UI" pitchFamily="34" charset="0"/>
                  <a:cs typeface="Segoe UI" pitchFamily="34" charset="0"/>
                </a:rPr>
                <a:t>Download enrollment package from console</a:t>
              </a:r>
            </a:p>
          </p:txBody>
        </p:sp>
        <p:pic>
          <p:nvPicPr>
            <p:cNvPr id="12" name="Picture 2"/>
            <p:cNvPicPr>
              <a:picLocks noChangeAspect="1" noChangeArrowheads="1"/>
            </p:cNvPicPr>
            <p:nvPr/>
          </p:nvPicPr>
          <p:blipFill>
            <a:blip r:embed="rId5"/>
            <a:srcRect/>
            <a:stretch>
              <a:fillRect/>
            </a:stretch>
          </p:blipFill>
          <p:spPr bwMode="auto">
            <a:xfrm>
              <a:off x="4128595" y="4952378"/>
              <a:ext cx="1509823" cy="1244094"/>
            </a:xfrm>
            <a:prstGeom prst="rect">
              <a:avLst/>
            </a:prstGeom>
            <a:ln>
              <a:noFill/>
            </a:ln>
            <a:effectLst>
              <a:outerShdw blurRad="292100" dist="139700" dir="2700000" algn="tl" rotWithShape="0">
                <a:srgbClr val="333333">
                  <a:alpha val="65000"/>
                </a:srgbClr>
              </a:outerShdw>
            </a:effectLst>
          </p:spPr>
        </p:pic>
      </p:grpSp>
      <p:sp>
        <p:nvSpPr>
          <p:cNvPr id="13" name="Right Arrow 12"/>
          <p:cNvSpPr/>
          <p:nvPr/>
        </p:nvSpPr>
        <p:spPr bwMode="auto">
          <a:xfrm>
            <a:off x="170304" y="996256"/>
            <a:ext cx="1204790" cy="531632"/>
          </a:xfrm>
          <a:prstGeom prst="rightArrow">
            <a:avLst>
              <a:gd name="adj1" fmla="val 66807"/>
              <a:gd name="adj2" fmla="val 38676"/>
            </a:avLst>
          </a:prstGeom>
          <a:gradFill flip="none" rotWithShape="1">
            <a:gsLst>
              <a:gs pos="0">
                <a:schemeClr val="tx1"/>
              </a:gs>
              <a:gs pos="100000">
                <a:schemeClr val="tx1">
                  <a:lumMod val="65000"/>
                  <a:alpha val="70000"/>
                </a:schemeClr>
              </a:gs>
            </a:gsLst>
            <a:lin ang="5400000" scaled="1"/>
            <a:tileRect/>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fontAlgn="base">
              <a:spcBef>
                <a:spcPct val="0"/>
              </a:spcBef>
              <a:spcAft>
                <a:spcPct val="0"/>
              </a:spcAft>
              <a:defRPr/>
            </a:pPr>
            <a:r>
              <a:rPr lang="en-US" sz="1200" dirty="0">
                <a:gradFill>
                  <a:gsLst>
                    <a:gs pos="0">
                      <a:schemeClr val="bg1">
                        <a:lumMod val="85000"/>
                        <a:lumOff val="15000"/>
                      </a:schemeClr>
                    </a:gs>
                    <a:gs pos="100000">
                      <a:schemeClr val="bg1">
                        <a:lumMod val="85000"/>
                        <a:lumOff val="15000"/>
                      </a:schemeClr>
                    </a:gs>
                  </a:gsLst>
                  <a:lin ang="5400000" scaled="0"/>
                </a:gradFill>
                <a:latin typeface="Segoe UI" pitchFamily="34" charset="0"/>
                <a:cs typeface="Segoe UI" pitchFamily="34" charset="0"/>
              </a:rPr>
              <a:t>Sign Up</a:t>
            </a:r>
          </a:p>
        </p:txBody>
      </p:sp>
      <p:sp>
        <p:nvSpPr>
          <p:cNvPr id="14" name="Right Arrow 13"/>
          <p:cNvSpPr/>
          <p:nvPr/>
        </p:nvSpPr>
        <p:spPr bwMode="auto">
          <a:xfrm>
            <a:off x="4528277" y="996256"/>
            <a:ext cx="1097280" cy="480060"/>
          </a:xfrm>
          <a:prstGeom prst="rightArrow">
            <a:avLst>
              <a:gd name="adj1" fmla="val 66807"/>
              <a:gd name="adj2" fmla="val 37395"/>
            </a:avLst>
          </a:prstGeom>
          <a:gradFill flip="none" rotWithShape="1">
            <a:gsLst>
              <a:gs pos="0">
                <a:schemeClr val="tx1"/>
              </a:gs>
              <a:gs pos="100000">
                <a:schemeClr val="tx1">
                  <a:lumMod val="65000"/>
                  <a:alpha val="70000"/>
                </a:schemeClr>
              </a:gs>
            </a:gsLst>
            <a:lin ang="5400000" scaled="1"/>
            <a:tileRect/>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fontAlgn="base">
              <a:spcBef>
                <a:spcPct val="0"/>
              </a:spcBef>
              <a:spcAft>
                <a:spcPct val="0"/>
              </a:spcAft>
              <a:defRPr/>
            </a:pPr>
            <a:r>
              <a:rPr lang="en-US" sz="1200" dirty="0">
                <a:gradFill>
                  <a:gsLst>
                    <a:gs pos="0">
                      <a:schemeClr val="bg1">
                        <a:lumMod val="85000"/>
                        <a:lumOff val="15000"/>
                      </a:schemeClr>
                    </a:gs>
                    <a:gs pos="100000">
                      <a:schemeClr val="bg1">
                        <a:lumMod val="85000"/>
                        <a:lumOff val="15000"/>
                      </a:schemeClr>
                    </a:gs>
                  </a:gsLst>
                  <a:lin ang="5400000" scaled="0"/>
                </a:gradFill>
                <a:latin typeface="Segoe UI" pitchFamily="34" charset="0"/>
                <a:cs typeface="Segoe UI" pitchFamily="34" charset="0"/>
              </a:rPr>
              <a:t>Log In</a:t>
            </a:r>
          </a:p>
        </p:txBody>
      </p:sp>
      <p:grpSp>
        <p:nvGrpSpPr>
          <p:cNvPr id="15" name="Group 14"/>
          <p:cNvGrpSpPr/>
          <p:nvPr/>
        </p:nvGrpSpPr>
        <p:grpSpPr>
          <a:xfrm>
            <a:off x="5830550" y="996256"/>
            <a:ext cx="3030071" cy="480060"/>
            <a:chOff x="5830549" y="1328738"/>
            <a:chExt cx="3030071" cy="640080"/>
          </a:xfrm>
        </p:grpSpPr>
        <p:sp>
          <p:nvSpPr>
            <p:cNvPr id="16" name="Rounded Rectangle 15"/>
            <p:cNvSpPr/>
            <p:nvPr/>
          </p:nvSpPr>
          <p:spPr bwMode="auto">
            <a:xfrm>
              <a:off x="5830549" y="1328738"/>
              <a:ext cx="3030071" cy="640080"/>
            </a:xfrm>
            <a:prstGeom prst="roundRect">
              <a:avLst>
                <a:gd name="adj" fmla="val 10131"/>
              </a:avLst>
            </a:prstGeom>
            <a:gradFill flip="none" rotWithShape="1">
              <a:gsLst>
                <a:gs pos="0">
                  <a:schemeClr val="tx1"/>
                </a:gs>
                <a:gs pos="100000">
                  <a:schemeClr val="tx1">
                    <a:lumMod val="65000"/>
                    <a:alpha val="70000"/>
                  </a:schemeClr>
                </a:gs>
              </a:gsLst>
              <a:lin ang="5400000" scaled="1"/>
              <a:tileRect/>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fontAlgn="base">
                <a:spcBef>
                  <a:spcPct val="0"/>
                </a:spcBef>
                <a:spcAft>
                  <a:spcPct val="0"/>
                </a:spcAft>
                <a:defRPr/>
              </a:pPr>
              <a:endParaRPr lang="en-US" sz="900" dirty="0">
                <a:solidFill>
                  <a:schemeClr val="bg1"/>
                </a:solidFill>
                <a:latin typeface="Segoe UI" pitchFamily="34" charset="0"/>
                <a:cs typeface="Segoe UI" pitchFamily="34" charset="0"/>
              </a:endParaRPr>
            </a:p>
          </p:txBody>
        </p:sp>
        <p:pic>
          <p:nvPicPr>
            <p:cNvPr id="17" name="Picture 2"/>
            <p:cNvPicPr>
              <a:picLocks noChangeArrowheads="1"/>
            </p:cNvPicPr>
            <p:nvPr/>
          </p:nvPicPr>
          <p:blipFill>
            <a:blip r:embed="rId6">
              <a:duotone>
                <a:schemeClr val="accent1">
                  <a:shade val="45000"/>
                  <a:satMod val="135000"/>
                </a:schemeClr>
                <a:prstClr val="white"/>
              </a:duotone>
            </a:blip>
            <a:srcRect/>
            <a:stretch>
              <a:fillRect/>
            </a:stretch>
          </p:blipFill>
          <p:spPr bwMode="auto">
            <a:xfrm>
              <a:off x="6266825" y="1488758"/>
              <a:ext cx="2080440" cy="320040"/>
            </a:xfrm>
            <a:prstGeom prst="rect">
              <a:avLst/>
            </a:prstGeom>
            <a:noFill/>
            <a:ln w="9525">
              <a:noFill/>
              <a:miter lim="800000"/>
              <a:headEnd/>
              <a:tailEnd/>
            </a:ln>
            <a:effectLst/>
          </p:spPr>
        </p:pic>
      </p:grpSp>
      <p:sp>
        <p:nvSpPr>
          <p:cNvPr id="18" name="Isosceles Triangle 17"/>
          <p:cNvSpPr/>
          <p:nvPr/>
        </p:nvSpPr>
        <p:spPr bwMode="auto">
          <a:xfrm rot="16200000">
            <a:off x="2660297" y="3774848"/>
            <a:ext cx="1230593" cy="397892"/>
          </a:xfrm>
          <a:prstGeom prst="triangle">
            <a:avLst/>
          </a:prstGeom>
          <a:gradFill flip="none" rotWithShape="1">
            <a:gsLst>
              <a:gs pos="0">
                <a:schemeClr val="tx1"/>
              </a:gs>
              <a:gs pos="100000">
                <a:schemeClr val="tx1">
                  <a:lumMod val="65000"/>
                  <a:alpha val="70000"/>
                </a:schemeClr>
              </a:gs>
            </a:gsLst>
            <a:lin ang="5400000" scaled="1"/>
            <a:tileRect/>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fontAlgn="base">
              <a:spcBef>
                <a:spcPct val="0"/>
              </a:spcBef>
              <a:spcAft>
                <a:spcPct val="0"/>
              </a:spcAft>
              <a:defRPr/>
            </a:pPr>
            <a:endParaRPr lang="en-US" sz="1200" dirty="0">
              <a:gradFill>
                <a:gsLst>
                  <a:gs pos="0">
                    <a:schemeClr val="bg1">
                      <a:lumMod val="85000"/>
                      <a:lumOff val="15000"/>
                    </a:schemeClr>
                  </a:gs>
                  <a:gs pos="100000">
                    <a:schemeClr val="bg1">
                      <a:lumMod val="85000"/>
                      <a:lumOff val="15000"/>
                    </a:schemeClr>
                  </a:gs>
                </a:gsLst>
                <a:lin ang="5400000" scaled="0"/>
              </a:gradFill>
              <a:latin typeface="Segoe UI" pitchFamily="34" charset="0"/>
              <a:cs typeface="Segoe UI" pitchFamily="34" charset="0"/>
            </a:endParaRPr>
          </a:p>
        </p:txBody>
      </p:sp>
      <p:sp>
        <p:nvSpPr>
          <p:cNvPr id="19" name="Bent Arrow 18"/>
          <p:cNvSpPr/>
          <p:nvPr/>
        </p:nvSpPr>
        <p:spPr bwMode="auto">
          <a:xfrm rot="10800000">
            <a:off x="6266827" y="2993164"/>
            <a:ext cx="2604119" cy="1200014"/>
          </a:xfrm>
          <a:prstGeom prst="bentArrow">
            <a:avLst>
              <a:gd name="adj1" fmla="val 22237"/>
              <a:gd name="adj2" fmla="val 16357"/>
              <a:gd name="adj3" fmla="val 14941"/>
              <a:gd name="adj4" fmla="val 36859"/>
            </a:avLst>
          </a:prstGeom>
          <a:gradFill flip="none" rotWithShape="1">
            <a:gsLst>
              <a:gs pos="0">
                <a:schemeClr val="tx1"/>
              </a:gs>
              <a:gs pos="100000">
                <a:schemeClr val="tx1">
                  <a:lumMod val="65000"/>
                  <a:alpha val="70000"/>
                </a:schemeClr>
              </a:gs>
            </a:gsLst>
            <a:lin ang="5400000" scaled="1"/>
            <a:tileRect/>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fontAlgn="base">
              <a:spcBef>
                <a:spcPct val="0"/>
              </a:spcBef>
              <a:spcAft>
                <a:spcPct val="0"/>
              </a:spcAft>
              <a:defRPr/>
            </a:pPr>
            <a:endParaRPr lang="en-US" sz="900" dirty="0">
              <a:gradFill>
                <a:gsLst>
                  <a:gs pos="0">
                    <a:schemeClr val="bg1">
                      <a:lumMod val="85000"/>
                      <a:lumOff val="15000"/>
                    </a:schemeClr>
                  </a:gs>
                  <a:gs pos="100000">
                    <a:schemeClr val="bg1">
                      <a:lumMod val="85000"/>
                      <a:lumOff val="15000"/>
                    </a:schemeClr>
                  </a:gs>
                </a:gsLst>
                <a:lin ang="5400000" scaled="0"/>
              </a:gradFill>
              <a:latin typeface="Segoe UI" pitchFamily="34" charset="0"/>
              <a:cs typeface="Segoe UI" pitchFamily="34" charset="0"/>
            </a:endParaRPr>
          </a:p>
        </p:txBody>
      </p:sp>
      <p:grpSp>
        <p:nvGrpSpPr>
          <p:cNvPr id="20" name="Group 19"/>
          <p:cNvGrpSpPr/>
          <p:nvPr/>
        </p:nvGrpSpPr>
        <p:grpSpPr>
          <a:xfrm>
            <a:off x="1580085" y="996256"/>
            <a:ext cx="2743200" cy="480060"/>
            <a:chOff x="1580085" y="1327944"/>
            <a:chExt cx="2743200" cy="640080"/>
          </a:xfrm>
        </p:grpSpPr>
        <p:sp>
          <p:nvSpPr>
            <p:cNvPr id="21" name="Rounded Rectangle 20"/>
            <p:cNvSpPr/>
            <p:nvPr/>
          </p:nvSpPr>
          <p:spPr bwMode="auto">
            <a:xfrm>
              <a:off x="1580085" y="1327944"/>
              <a:ext cx="2743200" cy="640080"/>
            </a:xfrm>
            <a:prstGeom prst="roundRect">
              <a:avLst>
                <a:gd name="adj" fmla="val 10131"/>
              </a:avLst>
            </a:prstGeom>
            <a:gradFill flip="none" rotWithShape="1">
              <a:gsLst>
                <a:gs pos="0">
                  <a:schemeClr val="tx1"/>
                </a:gs>
                <a:gs pos="100000">
                  <a:schemeClr val="tx1">
                    <a:lumMod val="65000"/>
                    <a:alpha val="70000"/>
                  </a:schemeClr>
                </a:gs>
              </a:gsLst>
              <a:lin ang="5400000" scaled="1"/>
              <a:tileRect/>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fontAlgn="base">
                <a:spcBef>
                  <a:spcPct val="0"/>
                </a:spcBef>
                <a:spcAft>
                  <a:spcPct val="0"/>
                </a:spcAft>
                <a:defRPr/>
              </a:pPr>
              <a:endParaRPr lang="en-US" dirty="0" smtClean="0">
                <a:solidFill>
                  <a:schemeClr val="bg1"/>
                </a:solidFill>
                <a:latin typeface="Segoe UI" pitchFamily="34" charset="0"/>
                <a:cs typeface="Segoe UI" pitchFamily="34" charset="0"/>
              </a:endParaRPr>
            </a:p>
          </p:txBody>
        </p:sp>
        <p:pic>
          <p:nvPicPr>
            <p:cNvPr id="22" name="Picture 2"/>
            <p:cNvPicPr>
              <a:picLocks noChangeArrowheads="1"/>
            </p:cNvPicPr>
            <p:nvPr/>
          </p:nvPicPr>
          <p:blipFill>
            <a:blip r:embed="rId7">
              <a:duotone>
                <a:schemeClr val="accent2">
                  <a:shade val="45000"/>
                  <a:satMod val="135000"/>
                </a:schemeClr>
                <a:prstClr val="white"/>
              </a:duotone>
            </a:blip>
            <a:srcRect/>
            <a:stretch>
              <a:fillRect/>
            </a:stretch>
          </p:blipFill>
          <p:spPr bwMode="auto">
            <a:xfrm>
              <a:off x="2025168" y="1327944"/>
              <a:ext cx="1982164" cy="518159"/>
            </a:xfrm>
            <a:prstGeom prst="rect">
              <a:avLst/>
            </a:prstGeom>
            <a:noFill/>
            <a:ln w="9525">
              <a:noFill/>
              <a:miter lim="800000"/>
              <a:headEnd/>
              <a:tailEnd/>
            </a:ln>
            <a:effectLst/>
          </p:spPr>
        </p:pic>
      </p:grpSp>
      <p:sp>
        <p:nvSpPr>
          <p:cNvPr id="23" name="TextBox 22"/>
          <p:cNvSpPr txBox="1"/>
          <p:nvPr/>
        </p:nvSpPr>
        <p:spPr>
          <a:xfrm>
            <a:off x="1580086" y="1520221"/>
            <a:ext cx="2747158" cy="413741"/>
          </a:xfrm>
          <a:prstGeom prst="roundRect">
            <a:avLst/>
          </a:prstGeom>
          <a:gradFill flip="none" rotWithShape="1">
            <a:gsLst>
              <a:gs pos="0">
                <a:srgbClr val="FFFFFF">
                  <a:alpha val="0"/>
                </a:srgbClr>
              </a:gs>
              <a:gs pos="64000">
                <a:srgbClr val="000000">
                  <a:alpha val="62000"/>
                </a:srgb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68589" tIns="34295" rIns="68589" bIns="34295" numCol="1" rtlCol="0" anchor="ctr" anchorCtr="0" compatLnSpc="1">
            <a:prstTxWarp prst="textNoShape">
              <a:avLst/>
            </a:prstTxWarp>
            <a:spAutoFit/>
          </a:bodyPr>
          <a:lstStyle/>
          <a:p>
            <a:pPr marL="0" lvl="1" fontAlgn="base">
              <a:lnSpc>
                <a:spcPct val="90000"/>
              </a:lnSpc>
              <a:spcBef>
                <a:spcPct val="20000"/>
              </a:spcBef>
              <a:spcAft>
                <a:spcPct val="0"/>
              </a:spcAft>
              <a:buClr>
                <a:srgbClr val="FFFF99"/>
              </a:buClr>
              <a:buSzPct val="90000"/>
              <a:defRPr/>
            </a:pPr>
            <a:r>
              <a:rPr lang="en-US" altLang="zh-CN" sz="1100" dirty="0">
                <a:solidFill>
                  <a:schemeClr val="bg1"/>
                </a:solidFill>
                <a:latin typeface="Segoe UI" pitchFamily="34" charset="0"/>
                <a:cs typeface="Segoe UI" pitchFamily="34" charset="0"/>
              </a:rPr>
              <a:t>Create additional administrators (Tenant Admins)</a:t>
            </a:r>
          </a:p>
        </p:txBody>
      </p:sp>
      <p:grpSp>
        <p:nvGrpSpPr>
          <p:cNvPr id="24" name="Group 23"/>
          <p:cNvGrpSpPr/>
          <p:nvPr/>
        </p:nvGrpSpPr>
        <p:grpSpPr>
          <a:xfrm>
            <a:off x="5845874" y="1527888"/>
            <a:ext cx="3026664" cy="1417787"/>
            <a:chOff x="5845874" y="2037182"/>
            <a:chExt cx="3026664" cy="1890383"/>
          </a:xfrm>
        </p:grpSpPr>
        <p:sp>
          <p:nvSpPr>
            <p:cNvPr id="25" name="TextBox 24"/>
            <p:cNvSpPr txBox="1"/>
            <p:nvPr/>
          </p:nvSpPr>
          <p:spPr>
            <a:xfrm>
              <a:off x="5845874" y="2037182"/>
              <a:ext cx="3026664" cy="530352"/>
            </a:xfrm>
            <a:prstGeom prst="roundRect">
              <a:avLst/>
            </a:prstGeom>
            <a:gradFill flip="none" rotWithShape="1">
              <a:gsLst>
                <a:gs pos="0">
                  <a:srgbClr val="FFFFFF">
                    <a:alpha val="0"/>
                  </a:srgbClr>
                </a:gs>
                <a:gs pos="64000">
                  <a:srgbClr val="000000">
                    <a:alpha val="62000"/>
                  </a:srgb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45720" rIns="91440" bIns="45720" numCol="1" rtlCol="0" anchor="ctr" anchorCtr="0" compatLnSpc="1">
              <a:prstTxWarp prst="textNoShape">
                <a:avLst/>
              </a:prstTxWarp>
              <a:noAutofit/>
            </a:bodyPr>
            <a:lstStyle/>
            <a:p>
              <a:pPr marL="0" lvl="1" indent="-175046" fontAlgn="base">
                <a:lnSpc>
                  <a:spcPct val="90000"/>
                </a:lnSpc>
                <a:spcBef>
                  <a:spcPct val="20000"/>
                </a:spcBef>
                <a:spcAft>
                  <a:spcPct val="0"/>
                </a:spcAft>
                <a:buClr>
                  <a:srgbClr val="FFFF99"/>
                </a:buClr>
                <a:buSzPct val="90000"/>
                <a:defRPr/>
              </a:pPr>
              <a:r>
                <a:rPr lang="en-US" altLang="zh-CN" sz="1100" dirty="0">
                  <a:solidFill>
                    <a:schemeClr val="bg1"/>
                  </a:solidFill>
                  <a:latin typeface="Segoe UI" pitchFamily="34" charset="0"/>
                  <a:cs typeface="Segoe UI" pitchFamily="34" charset="0"/>
                </a:rPr>
                <a:t>Create additional administrators</a:t>
              </a:r>
            </a:p>
          </p:txBody>
        </p:sp>
        <p:sp>
          <p:nvSpPr>
            <p:cNvPr id="26" name="TextBox 25"/>
            <p:cNvSpPr txBox="1"/>
            <p:nvPr/>
          </p:nvSpPr>
          <p:spPr>
            <a:xfrm>
              <a:off x="5845874" y="2622398"/>
              <a:ext cx="3026664" cy="1305167"/>
            </a:xfrm>
            <a:prstGeom prst="roundRect">
              <a:avLst>
                <a:gd name="adj" fmla="val 5991"/>
              </a:avLst>
            </a:prstGeom>
            <a:gradFill flip="none" rotWithShape="1">
              <a:gsLst>
                <a:gs pos="0">
                  <a:srgbClr val="FFFFFF">
                    <a:alpha val="0"/>
                  </a:srgbClr>
                </a:gs>
                <a:gs pos="64000">
                  <a:srgbClr val="000000">
                    <a:alpha val="62000"/>
                  </a:srgb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45720" rIns="91440" bIns="45720" numCol="1" rtlCol="0" anchor="ctr" anchorCtr="0" compatLnSpc="1">
              <a:prstTxWarp prst="textNoShape">
                <a:avLst/>
              </a:prstTxWarp>
              <a:noAutofit/>
            </a:bodyPr>
            <a:lstStyle/>
            <a:p>
              <a:pPr marL="0" lvl="1" indent="-175046" fontAlgn="base">
                <a:lnSpc>
                  <a:spcPct val="90000"/>
                </a:lnSpc>
                <a:spcBef>
                  <a:spcPct val="20000"/>
                </a:spcBef>
                <a:spcAft>
                  <a:spcPct val="0"/>
                </a:spcAft>
                <a:buClr>
                  <a:srgbClr val="FFFF99"/>
                </a:buClr>
                <a:buSzPct val="90000"/>
                <a:defRPr/>
              </a:pPr>
              <a:r>
                <a:rPr lang="en-US" altLang="zh-CN" sz="1100" b="1" dirty="0">
                  <a:solidFill>
                    <a:schemeClr val="bg1"/>
                  </a:solidFill>
                  <a:latin typeface="Segoe UI" pitchFamily="34" charset="0"/>
                  <a:cs typeface="Segoe UI" pitchFamily="34" charset="0"/>
                </a:rPr>
                <a:t>Initial Configuration</a:t>
              </a:r>
            </a:p>
            <a:p>
              <a:pPr marL="342931" lvl="2" indent="-175046" fontAlgn="base">
                <a:lnSpc>
                  <a:spcPct val="90000"/>
                </a:lnSpc>
                <a:spcBef>
                  <a:spcPct val="20000"/>
                </a:spcBef>
                <a:spcAft>
                  <a:spcPct val="0"/>
                </a:spcAft>
                <a:buClr>
                  <a:srgbClr val="FFFF99"/>
                </a:buClr>
                <a:buSzPct val="90000"/>
                <a:defRPr/>
              </a:pPr>
              <a:r>
                <a:rPr lang="en-US" altLang="zh-CN" sz="900" dirty="0">
                  <a:solidFill>
                    <a:schemeClr val="bg1"/>
                  </a:solidFill>
                  <a:latin typeface="Segoe UI" pitchFamily="34" charset="0"/>
                  <a:cs typeface="Segoe UI" pitchFamily="34" charset="0"/>
                </a:rPr>
                <a:t>Update Products/Classifications</a:t>
              </a:r>
            </a:p>
            <a:p>
              <a:pPr marL="342931" lvl="2" indent="-175046" fontAlgn="base">
                <a:lnSpc>
                  <a:spcPct val="90000"/>
                </a:lnSpc>
                <a:spcBef>
                  <a:spcPct val="20000"/>
                </a:spcBef>
                <a:spcAft>
                  <a:spcPct val="0"/>
                </a:spcAft>
                <a:buClr>
                  <a:srgbClr val="FFFF99"/>
                </a:buClr>
                <a:buSzPct val="90000"/>
                <a:defRPr/>
              </a:pPr>
              <a:r>
                <a:rPr lang="en-US" altLang="zh-CN" sz="900" dirty="0">
                  <a:solidFill>
                    <a:schemeClr val="bg1"/>
                  </a:solidFill>
                  <a:latin typeface="Segoe UI" pitchFamily="34" charset="0"/>
                  <a:cs typeface="Segoe UI" pitchFamily="34" charset="0"/>
                </a:rPr>
                <a:t>Auto approval rules</a:t>
              </a:r>
            </a:p>
            <a:p>
              <a:pPr marL="342931" lvl="2" indent="-175046" fontAlgn="base">
                <a:lnSpc>
                  <a:spcPct val="90000"/>
                </a:lnSpc>
                <a:spcBef>
                  <a:spcPct val="20000"/>
                </a:spcBef>
                <a:spcAft>
                  <a:spcPct val="0"/>
                </a:spcAft>
                <a:buClr>
                  <a:srgbClr val="FFFF99"/>
                </a:buClr>
                <a:buSzPct val="90000"/>
                <a:defRPr/>
              </a:pPr>
              <a:r>
                <a:rPr lang="en-US" altLang="zh-CN" sz="900" dirty="0">
                  <a:solidFill>
                    <a:schemeClr val="bg1"/>
                  </a:solidFill>
                  <a:latin typeface="Segoe UI" pitchFamily="34" charset="0"/>
                  <a:cs typeface="Segoe UI" pitchFamily="34" charset="0"/>
                </a:rPr>
                <a:t>Agent policy</a:t>
              </a:r>
            </a:p>
            <a:p>
              <a:pPr marL="342931" lvl="2" indent="-175046" fontAlgn="base">
                <a:lnSpc>
                  <a:spcPct val="90000"/>
                </a:lnSpc>
                <a:spcBef>
                  <a:spcPct val="20000"/>
                </a:spcBef>
                <a:spcAft>
                  <a:spcPct val="0"/>
                </a:spcAft>
                <a:buClr>
                  <a:srgbClr val="FFFF99"/>
                </a:buClr>
                <a:buSzPct val="90000"/>
                <a:defRPr/>
              </a:pPr>
              <a:r>
                <a:rPr lang="en-US" altLang="zh-CN" sz="900" dirty="0">
                  <a:solidFill>
                    <a:schemeClr val="bg1"/>
                  </a:solidFill>
                  <a:latin typeface="Segoe UI" pitchFamily="34" charset="0"/>
                  <a:cs typeface="Segoe UI" pitchFamily="34" charset="0"/>
                </a:rPr>
                <a:t>Groups</a:t>
              </a:r>
            </a:p>
            <a:p>
              <a:pPr marL="342931" lvl="2" indent="-175046" fontAlgn="base">
                <a:lnSpc>
                  <a:spcPct val="90000"/>
                </a:lnSpc>
                <a:spcBef>
                  <a:spcPct val="20000"/>
                </a:spcBef>
                <a:spcAft>
                  <a:spcPct val="0"/>
                </a:spcAft>
                <a:buClr>
                  <a:srgbClr val="FFFF99"/>
                </a:buClr>
                <a:buSzPct val="90000"/>
                <a:defRPr/>
              </a:pPr>
              <a:r>
                <a:rPr lang="en-US" altLang="zh-CN" sz="900" dirty="0">
                  <a:solidFill>
                    <a:schemeClr val="bg1"/>
                  </a:solidFill>
                  <a:latin typeface="Segoe UI" pitchFamily="34" charset="0"/>
                  <a:cs typeface="Segoe UI" pitchFamily="34" charset="0"/>
                </a:rPr>
                <a:t>Alerts and notifications</a:t>
              </a:r>
            </a:p>
          </p:txBody>
        </p:sp>
      </p:grpSp>
      <p:sp>
        <p:nvSpPr>
          <p:cNvPr id="28" name="Title 27"/>
          <p:cNvSpPr>
            <a:spLocks noGrp="1"/>
          </p:cNvSpPr>
          <p:nvPr>
            <p:ph type="title"/>
          </p:nvPr>
        </p:nvSpPr>
        <p:spPr/>
        <p:txBody>
          <a:bodyPr/>
          <a:lstStyle/>
          <a:p>
            <a:r>
              <a:rPr lang="en-US" smtClean="0"/>
              <a:t>Getting Started</a:t>
            </a:r>
            <a:endParaRPr lang="en-US" dirty="0"/>
          </a:p>
        </p:txBody>
      </p:sp>
    </p:spTree>
    <p:extLst>
      <p:ext uri="{BB962C8B-B14F-4D97-AF65-F5344CB8AC3E}">
        <p14:creationId xmlns:p14="http://schemas.microsoft.com/office/powerpoint/2010/main" val="1422730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300"/>
                                        <p:tgtEl>
                                          <p:spTgt spid="14"/>
                                        </p:tgtEl>
                                      </p:cBhvr>
                                    </p:animEffect>
                                  </p:childTnLst>
                                </p:cTn>
                              </p:par>
                            </p:childTnLst>
                          </p:cTn>
                        </p:par>
                        <p:par>
                          <p:cTn id="17" fill="hold">
                            <p:stCondLst>
                              <p:cond delay="3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par>
                                <p:cTn id="28" presetID="53"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right)">
                                      <p:cBhvr>
                                        <p:cTn id="37" dur="500"/>
                                        <p:tgtEl>
                                          <p:spTgt spid="19"/>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right)">
                                      <p:cBhvr>
                                        <p:cTn id="46" dur="300"/>
                                        <p:tgtEl>
                                          <p:spTgt spid="18"/>
                                        </p:tgtEl>
                                      </p:cBhvr>
                                    </p:animEffect>
                                  </p:childTnLst>
                                </p:cTn>
                              </p:par>
                            </p:childTnLst>
                          </p:cTn>
                        </p:par>
                        <p:par>
                          <p:cTn id="47" fill="hold">
                            <p:stCondLst>
                              <p:cond delay="300"/>
                            </p:stCondLst>
                            <p:childTnLst>
                              <p:par>
                                <p:cTn id="48" presetID="10" presetClass="entr" presetSubtype="0"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500"/>
                                        <p:tgtEl>
                                          <p:spTgt spid="3"/>
                                        </p:tgtEl>
                                      </p:cBhvr>
                                    </p:animEffect>
                                  </p:childTnLst>
                                </p:cTn>
                              </p:par>
                            </p:childTnLst>
                          </p:cTn>
                        </p:par>
                        <p:par>
                          <p:cTn id="51" fill="hold">
                            <p:stCondLst>
                              <p:cond delay="800"/>
                            </p:stCondLst>
                            <p:childTnLst>
                              <p:par>
                                <p:cTn id="52" presetID="53" presetClass="entr" presetSubtype="0"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200" fill="hold"/>
                                        <p:tgtEl>
                                          <p:spTgt spid="5"/>
                                        </p:tgtEl>
                                        <p:attrNameLst>
                                          <p:attrName>ppt_w</p:attrName>
                                        </p:attrNameLst>
                                      </p:cBhvr>
                                      <p:tavLst>
                                        <p:tav tm="0">
                                          <p:val>
                                            <p:fltVal val="0"/>
                                          </p:val>
                                        </p:tav>
                                        <p:tav tm="100000">
                                          <p:val>
                                            <p:strVal val="#ppt_w"/>
                                          </p:val>
                                        </p:tav>
                                      </p:tavLst>
                                    </p:anim>
                                    <p:anim calcmode="lin" valueType="num">
                                      <p:cBhvr>
                                        <p:cTn id="55" dur="200" fill="hold"/>
                                        <p:tgtEl>
                                          <p:spTgt spid="5"/>
                                        </p:tgtEl>
                                        <p:attrNameLst>
                                          <p:attrName>ppt_h</p:attrName>
                                        </p:attrNameLst>
                                      </p:cBhvr>
                                      <p:tavLst>
                                        <p:tav tm="0">
                                          <p:val>
                                            <p:fltVal val="0"/>
                                          </p:val>
                                        </p:tav>
                                        <p:tav tm="100000">
                                          <p:val>
                                            <p:strVal val="#ppt_h"/>
                                          </p:val>
                                        </p:tav>
                                      </p:tavLst>
                                    </p:anim>
                                    <p:animEffect transition="in" filter="fade">
                                      <p:cBhvr>
                                        <p:cTn id="56" dur="200"/>
                                        <p:tgtEl>
                                          <p:spTgt spid="5"/>
                                        </p:tgtEl>
                                      </p:cBhvr>
                                    </p:animEffect>
                                  </p:childTnLst>
                                </p:cTn>
                              </p:par>
                            </p:childTnLst>
                          </p:cTn>
                        </p:par>
                        <p:par>
                          <p:cTn id="57" fill="hold">
                            <p:stCondLst>
                              <p:cond delay="1000"/>
                            </p:stCondLst>
                            <p:childTnLst>
                              <p:par>
                                <p:cTn id="58" presetID="53" presetClass="entr" presetSubtype="0"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200" fill="hold"/>
                                        <p:tgtEl>
                                          <p:spTgt spid="9"/>
                                        </p:tgtEl>
                                        <p:attrNameLst>
                                          <p:attrName>ppt_w</p:attrName>
                                        </p:attrNameLst>
                                      </p:cBhvr>
                                      <p:tavLst>
                                        <p:tav tm="0">
                                          <p:val>
                                            <p:fltVal val="0"/>
                                          </p:val>
                                        </p:tav>
                                        <p:tav tm="100000">
                                          <p:val>
                                            <p:strVal val="#ppt_w"/>
                                          </p:val>
                                        </p:tav>
                                      </p:tavLst>
                                    </p:anim>
                                    <p:anim calcmode="lin" valueType="num">
                                      <p:cBhvr>
                                        <p:cTn id="61" dur="200" fill="hold"/>
                                        <p:tgtEl>
                                          <p:spTgt spid="9"/>
                                        </p:tgtEl>
                                        <p:attrNameLst>
                                          <p:attrName>ppt_h</p:attrName>
                                        </p:attrNameLst>
                                      </p:cBhvr>
                                      <p:tavLst>
                                        <p:tav tm="0">
                                          <p:val>
                                            <p:fltVal val="0"/>
                                          </p:val>
                                        </p:tav>
                                        <p:tav tm="100000">
                                          <p:val>
                                            <p:strVal val="#ppt_h"/>
                                          </p:val>
                                        </p:tav>
                                      </p:tavLst>
                                    </p:anim>
                                    <p:animEffect transition="in" filter="fade">
                                      <p:cBhvr>
                                        <p:cTn id="62" dur="200"/>
                                        <p:tgtEl>
                                          <p:spTgt spid="9"/>
                                        </p:tgtEl>
                                      </p:cBhvr>
                                    </p:animEffect>
                                  </p:childTnLst>
                                </p:cTn>
                              </p:par>
                            </p:childTnLst>
                          </p:cTn>
                        </p:par>
                        <p:par>
                          <p:cTn id="63" fill="hold">
                            <p:stCondLst>
                              <p:cond delay="1200"/>
                            </p:stCondLst>
                            <p:childTnLst>
                              <p:par>
                                <p:cTn id="64" presetID="53" presetClass="entr" presetSubtype="0"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200" fill="hold"/>
                                        <p:tgtEl>
                                          <p:spTgt spid="4"/>
                                        </p:tgtEl>
                                        <p:attrNameLst>
                                          <p:attrName>ppt_w</p:attrName>
                                        </p:attrNameLst>
                                      </p:cBhvr>
                                      <p:tavLst>
                                        <p:tav tm="0">
                                          <p:val>
                                            <p:fltVal val="0"/>
                                          </p:val>
                                        </p:tav>
                                        <p:tav tm="100000">
                                          <p:val>
                                            <p:strVal val="#ppt_w"/>
                                          </p:val>
                                        </p:tav>
                                      </p:tavLst>
                                    </p:anim>
                                    <p:anim calcmode="lin" valueType="num">
                                      <p:cBhvr>
                                        <p:cTn id="67" dur="200" fill="hold"/>
                                        <p:tgtEl>
                                          <p:spTgt spid="4"/>
                                        </p:tgtEl>
                                        <p:attrNameLst>
                                          <p:attrName>ppt_h</p:attrName>
                                        </p:attrNameLst>
                                      </p:cBhvr>
                                      <p:tavLst>
                                        <p:tav tm="0">
                                          <p:val>
                                            <p:fltVal val="0"/>
                                          </p:val>
                                        </p:tav>
                                        <p:tav tm="100000">
                                          <p:val>
                                            <p:strVal val="#ppt_h"/>
                                          </p:val>
                                        </p:tav>
                                      </p:tavLst>
                                    </p:anim>
                                    <p:animEffect transition="in" filter="fade">
                                      <p:cBhvr>
                                        <p:cTn id="68" dur="200"/>
                                        <p:tgtEl>
                                          <p:spTgt spid="4"/>
                                        </p:tgtEl>
                                      </p:cBhvr>
                                    </p:animEffect>
                                  </p:childTnLst>
                                </p:cTn>
                              </p:par>
                            </p:childTnLst>
                          </p:cTn>
                        </p:par>
                        <p:par>
                          <p:cTn id="69" fill="hold">
                            <p:stCondLst>
                              <p:cond delay="1400"/>
                            </p:stCondLst>
                            <p:childTnLst>
                              <p:par>
                                <p:cTn id="70" presetID="53" presetClass="entr" presetSubtype="0" fill="hold" nodeType="after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p:cTn id="72" dur="200" fill="hold"/>
                                        <p:tgtEl>
                                          <p:spTgt spid="8"/>
                                        </p:tgtEl>
                                        <p:attrNameLst>
                                          <p:attrName>ppt_w</p:attrName>
                                        </p:attrNameLst>
                                      </p:cBhvr>
                                      <p:tavLst>
                                        <p:tav tm="0">
                                          <p:val>
                                            <p:fltVal val="0"/>
                                          </p:val>
                                        </p:tav>
                                        <p:tav tm="100000">
                                          <p:val>
                                            <p:strVal val="#ppt_w"/>
                                          </p:val>
                                        </p:tav>
                                      </p:tavLst>
                                    </p:anim>
                                    <p:anim calcmode="lin" valueType="num">
                                      <p:cBhvr>
                                        <p:cTn id="73" dur="200" fill="hold"/>
                                        <p:tgtEl>
                                          <p:spTgt spid="8"/>
                                        </p:tgtEl>
                                        <p:attrNameLst>
                                          <p:attrName>ppt_h</p:attrName>
                                        </p:attrNameLst>
                                      </p:cBhvr>
                                      <p:tavLst>
                                        <p:tav tm="0">
                                          <p:val>
                                            <p:fltVal val="0"/>
                                          </p:val>
                                        </p:tav>
                                        <p:tav tm="100000">
                                          <p:val>
                                            <p:strVal val="#ppt_h"/>
                                          </p:val>
                                        </p:tav>
                                      </p:tavLst>
                                    </p:anim>
                                    <p:animEffect transition="in" filter="fade">
                                      <p:cBhvr>
                                        <p:cTn id="74" dur="200"/>
                                        <p:tgtEl>
                                          <p:spTgt spid="8"/>
                                        </p:tgtEl>
                                      </p:cBhvr>
                                    </p:animEffect>
                                  </p:childTnLst>
                                </p:cTn>
                              </p:par>
                            </p:childTnLst>
                          </p:cTn>
                        </p:par>
                        <p:par>
                          <p:cTn id="75" fill="hold">
                            <p:stCondLst>
                              <p:cond delay="1600"/>
                            </p:stCondLst>
                            <p:childTnLst>
                              <p:par>
                                <p:cTn id="76" presetID="53" presetClass="entr" presetSubtype="0" fill="hold" nodeType="after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p:cTn id="78" dur="200" fill="hold"/>
                                        <p:tgtEl>
                                          <p:spTgt spid="6"/>
                                        </p:tgtEl>
                                        <p:attrNameLst>
                                          <p:attrName>ppt_w</p:attrName>
                                        </p:attrNameLst>
                                      </p:cBhvr>
                                      <p:tavLst>
                                        <p:tav tm="0">
                                          <p:val>
                                            <p:fltVal val="0"/>
                                          </p:val>
                                        </p:tav>
                                        <p:tav tm="100000">
                                          <p:val>
                                            <p:strVal val="#ppt_w"/>
                                          </p:val>
                                        </p:tav>
                                      </p:tavLst>
                                    </p:anim>
                                    <p:anim calcmode="lin" valueType="num">
                                      <p:cBhvr>
                                        <p:cTn id="79" dur="200" fill="hold"/>
                                        <p:tgtEl>
                                          <p:spTgt spid="6"/>
                                        </p:tgtEl>
                                        <p:attrNameLst>
                                          <p:attrName>ppt_h</p:attrName>
                                        </p:attrNameLst>
                                      </p:cBhvr>
                                      <p:tavLst>
                                        <p:tav tm="0">
                                          <p:val>
                                            <p:fltVal val="0"/>
                                          </p:val>
                                        </p:tav>
                                        <p:tav tm="100000">
                                          <p:val>
                                            <p:strVal val="#ppt_h"/>
                                          </p:val>
                                        </p:tav>
                                      </p:tavLst>
                                    </p:anim>
                                    <p:animEffect transition="in" filter="fade">
                                      <p:cBhvr>
                                        <p:cTn id="80" dur="200"/>
                                        <p:tgtEl>
                                          <p:spTgt spid="6"/>
                                        </p:tgtEl>
                                      </p:cBhvr>
                                    </p:animEffect>
                                  </p:childTnLst>
                                </p:cTn>
                              </p:par>
                            </p:childTnLst>
                          </p:cTn>
                        </p:par>
                        <p:par>
                          <p:cTn id="81" fill="hold">
                            <p:stCondLst>
                              <p:cond delay="1800"/>
                            </p:stCondLst>
                            <p:childTnLst>
                              <p:par>
                                <p:cTn id="82" presetID="53" presetClass="entr" presetSubtype="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p:cTn id="84" dur="200" fill="hold"/>
                                        <p:tgtEl>
                                          <p:spTgt spid="7"/>
                                        </p:tgtEl>
                                        <p:attrNameLst>
                                          <p:attrName>ppt_w</p:attrName>
                                        </p:attrNameLst>
                                      </p:cBhvr>
                                      <p:tavLst>
                                        <p:tav tm="0">
                                          <p:val>
                                            <p:fltVal val="0"/>
                                          </p:val>
                                        </p:tav>
                                        <p:tav tm="100000">
                                          <p:val>
                                            <p:strVal val="#ppt_w"/>
                                          </p:val>
                                        </p:tav>
                                      </p:tavLst>
                                    </p:anim>
                                    <p:anim calcmode="lin" valueType="num">
                                      <p:cBhvr>
                                        <p:cTn id="85" dur="200" fill="hold"/>
                                        <p:tgtEl>
                                          <p:spTgt spid="7"/>
                                        </p:tgtEl>
                                        <p:attrNameLst>
                                          <p:attrName>ppt_h</p:attrName>
                                        </p:attrNameLst>
                                      </p:cBhvr>
                                      <p:tavLst>
                                        <p:tav tm="0">
                                          <p:val>
                                            <p:fltVal val="0"/>
                                          </p:val>
                                        </p:tav>
                                        <p:tav tm="100000">
                                          <p:val>
                                            <p:strVal val="#ppt_h"/>
                                          </p:val>
                                        </p:tav>
                                      </p:tavLst>
                                    </p:anim>
                                    <p:animEffect transition="in" filter="fade">
                                      <p:cBhvr>
                                        <p:cTn id="86"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P spid="18" grpId="0" animBg="1"/>
      <p:bldP spid="19"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89437" y="1085851"/>
            <a:ext cx="7165628" cy="2677574"/>
          </a:xfrm>
          <a:prstGeom prst="rect">
            <a:avLst/>
          </a:prstGeom>
          <a:noFill/>
        </p:spPr>
      </p:pic>
      <p:sp>
        <p:nvSpPr>
          <p:cNvPr id="3" name="Title 1"/>
          <p:cNvSpPr txBox="1">
            <a:spLocks/>
          </p:cNvSpPr>
          <p:nvPr/>
        </p:nvSpPr>
        <p:spPr>
          <a:xfrm>
            <a:off x="457200" y="202360"/>
            <a:ext cx="8686800" cy="457049"/>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p>
        </p:txBody>
      </p:sp>
      <p:sp>
        <p:nvSpPr>
          <p:cNvPr id="4" name="TextBox 3"/>
          <p:cNvSpPr txBox="1"/>
          <p:nvPr/>
        </p:nvSpPr>
        <p:spPr>
          <a:xfrm>
            <a:off x="808365" y="3942422"/>
            <a:ext cx="4644646" cy="485849"/>
          </a:xfrm>
          <a:prstGeom prst="rect">
            <a:avLst/>
          </a:prstGeom>
          <a:noFill/>
        </p:spPr>
        <p:txBody>
          <a:bodyPr wrap="square" lIns="0" tIns="34295" rIns="68589" bIns="34295" rtlCol="0">
            <a:spAutoFit/>
          </a:bodyPr>
          <a:lstStyle/>
          <a:p>
            <a:pPr>
              <a:lnSpc>
                <a:spcPts val="1650"/>
              </a:lnSpc>
              <a:spcBef>
                <a:spcPts val="825"/>
              </a:spcBef>
              <a:buClr>
                <a:schemeClr val="accent2"/>
              </a:buClr>
            </a:pPr>
            <a:r>
              <a:rPr lang="en-US" sz="1200" u="sng" dirty="0">
                <a:solidFill>
                  <a:schemeClr val="bg1"/>
                </a:solidFill>
                <a:latin typeface="Segoe" pitchFamily="34" charset="0"/>
              </a:rPr>
              <a:t>The installation package includes a private certificate that is specific to the Windows Intune account</a:t>
            </a:r>
          </a:p>
        </p:txBody>
      </p:sp>
      <p:pic>
        <p:nvPicPr>
          <p:cNvPr id="5" name="Picture 2" descr="C:\ContentMaster\PPT_Library\PowerPoint\Certificate.png"/>
          <p:cNvPicPr>
            <a:picLocks noChangeAspect="1" noChangeArrowheads="1"/>
          </p:cNvPicPr>
          <p:nvPr/>
        </p:nvPicPr>
        <p:blipFill>
          <a:blip r:embed="rId4"/>
          <a:srcRect/>
          <a:stretch>
            <a:fillRect/>
          </a:stretch>
        </p:blipFill>
        <p:spPr bwMode="auto">
          <a:xfrm>
            <a:off x="6206561" y="3606136"/>
            <a:ext cx="1219531" cy="878063"/>
          </a:xfrm>
          <a:prstGeom prst="rect">
            <a:avLst/>
          </a:prstGeom>
          <a:noFill/>
          <a:effectLst>
            <a:outerShdw blurRad="76200" dir="18900000" sy="23000" kx="-1200000" algn="bl" rotWithShape="0">
              <a:prstClr val="black">
                <a:alpha val="2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71323" y="2117406"/>
            <a:ext cx="2989451" cy="351532"/>
          </a:xfrm>
          <a:prstGeom prst="rect">
            <a:avLst/>
          </a:prstGeom>
          <a:ln>
            <a:noFill/>
          </a:ln>
          <a:effectLst>
            <a:outerShdw blurRad="190500" algn="tl" rotWithShape="0">
              <a:srgbClr val="000000">
                <a:alpha val="70000"/>
              </a:srgbClr>
            </a:outerShdw>
          </a:effectLst>
        </p:spPr>
      </p:pic>
      <p:sp>
        <p:nvSpPr>
          <p:cNvPr id="7" name="Bent Arrow 6"/>
          <p:cNvSpPr/>
          <p:nvPr/>
        </p:nvSpPr>
        <p:spPr>
          <a:xfrm rot="5400000" flipH="1">
            <a:off x="4722682" y="1215939"/>
            <a:ext cx="91040" cy="2647652"/>
          </a:xfrm>
          <a:prstGeom prst="bentArrow">
            <a:avLst>
              <a:gd name="adj1" fmla="val 24860"/>
              <a:gd name="adj2" fmla="val 50000"/>
              <a:gd name="adj3" fmla="val 25000"/>
              <a:gd name="adj4" fmla="val 74999"/>
            </a:avLst>
          </a:prstGeom>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tx1"/>
              </a:solidFill>
            </a:endParaRPr>
          </a:p>
        </p:txBody>
      </p:sp>
      <p:sp>
        <p:nvSpPr>
          <p:cNvPr id="8" name="Rounded Rectangle 7"/>
          <p:cNvSpPr/>
          <p:nvPr/>
        </p:nvSpPr>
        <p:spPr>
          <a:xfrm>
            <a:off x="5571323" y="2344028"/>
            <a:ext cx="2989451" cy="69687"/>
          </a:xfrm>
          <a:prstGeom prst="roundRect">
            <a:avLst/>
          </a:prstGeom>
          <a:no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9" name="Down Arrow 8"/>
          <p:cNvSpPr/>
          <p:nvPr/>
        </p:nvSpPr>
        <p:spPr>
          <a:xfrm>
            <a:off x="6751711" y="2424637"/>
            <a:ext cx="64614" cy="122667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0" name="Title 9"/>
          <p:cNvSpPr>
            <a:spLocks noGrp="1"/>
          </p:cNvSpPr>
          <p:nvPr>
            <p:ph type="title"/>
          </p:nvPr>
        </p:nvSpPr>
        <p:spPr/>
        <p:txBody>
          <a:bodyPr>
            <a:normAutofit fontScale="90000"/>
          </a:bodyPr>
          <a:lstStyle/>
          <a:p>
            <a:r>
              <a:rPr lang="en-US" smtClean="0"/>
              <a:t>Windows Intune Client Enrollment Package</a:t>
            </a:r>
            <a:endParaRPr lang="en-US" dirty="0"/>
          </a:p>
        </p:txBody>
      </p:sp>
    </p:spTree>
    <p:extLst>
      <p:ext uri="{BB962C8B-B14F-4D97-AF65-F5344CB8AC3E}">
        <p14:creationId xmlns:p14="http://schemas.microsoft.com/office/powerpoint/2010/main" val="1979862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904803"/>
            <a:ext cx="7772400" cy="1021556"/>
          </a:xfrm>
        </p:spPr>
        <p:txBody>
          <a:bodyPr>
            <a:noAutofit/>
          </a:bodyPr>
          <a:lstStyle/>
          <a:p>
            <a:pPr lvl="0"/>
            <a:r>
              <a:rPr lang="en-US" sz="3200" dirty="0"/>
              <a:t>Windows </a:t>
            </a:r>
            <a:r>
              <a:rPr lang="en-US" sz="3200" dirty="0" err="1"/>
              <a:t>Intune</a:t>
            </a:r>
            <a:r>
              <a:rPr lang="en-US" sz="3200" dirty="0"/>
              <a:t>: PC Management with Cloud Services and Windows 7</a:t>
            </a:r>
            <a:endParaRPr lang="en-AU" sz="3200" dirty="0"/>
          </a:p>
        </p:txBody>
      </p:sp>
      <p:sp>
        <p:nvSpPr>
          <p:cNvPr id="3" name="Text Placeholder 2"/>
          <p:cNvSpPr>
            <a:spLocks noGrp="1"/>
          </p:cNvSpPr>
          <p:nvPr>
            <p:ph type="body" idx="1"/>
          </p:nvPr>
        </p:nvSpPr>
        <p:spPr>
          <a:xfrm>
            <a:off x="381000" y="1419622"/>
            <a:ext cx="7772400" cy="1485180"/>
          </a:xfrm>
        </p:spPr>
        <p:txBody>
          <a:bodyPr>
            <a:normAutofit fontScale="62500" lnSpcReduction="20000"/>
          </a:bodyPr>
          <a:lstStyle/>
          <a:p>
            <a:r>
              <a:rPr lang="en-AU" dirty="0"/>
              <a:t>John Pritchard</a:t>
            </a:r>
          </a:p>
          <a:p>
            <a:r>
              <a:rPr lang="en-AU" dirty="0"/>
              <a:t>Optimised Desktop Specialist</a:t>
            </a:r>
          </a:p>
          <a:p>
            <a:r>
              <a:rPr lang="en-AU" dirty="0" smtClean="0"/>
              <a:t>Microsoft</a:t>
            </a:r>
          </a:p>
          <a:p>
            <a:endParaRPr lang="en-AU" dirty="0" smtClean="0"/>
          </a:p>
          <a:p>
            <a:r>
              <a:rPr lang="en-AU" dirty="0" smtClean="0"/>
              <a:t>Jeff </a:t>
            </a:r>
            <a:r>
              <a:rPr lang="en-AU" dirty="0"/>
              <a:t>Alexander</a:t>
            </a:r>
          </a:p>
          <a:p>
            <a:r>
              <a:rPr lang="en-AU" dirty="0"/>
              <a:t>IT Pro Evangelist</a:t>
            </a:r>
          </a:p>
          <a:p>
            <a:r>
              <a:rPr lang="en-AU" dirty="0" smtClean="0"/>
              <a:t>Microsoft</a:t>
            </a:r>
            <a:endParaRPr lang="en-US" dirty="0"/>
          </a:p>
        </p:txBody>
      </p:sp>
      <p:sp>
        <p:nvSpPr>
          <p:cNvPr id="6" name="Title 1"/>
          <p:cNvSpPr txBox="1">
            <a:spLocks/>
          </p:cNvSpPr>
          <p:nvPr/>
        </p:nvSpPr>
        <p:spPr>
          <a:xfrm>
            <a:off x="334201" y="335525"/>
            <a:ext cx="3605471" cy="25391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t>
            </a: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CLI314</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4294967295"/>
          </p:nvPr>
        </p:nvSpPr>
        <p:spPr>
          <a:xfrm>
            <a:off x="5943600" y="4767263"/>
            <a:ext cx="2895600" cy="273844"/>
          </a:xfrm>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1225807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fontScale="90000"/>
          </a:bodyPr>
          <a:lstStyle/>
          <a:p>
            <a:r>
              <a:rPr lang="en-US" smtClean="0"/>
              <a:t>Using the Installation Executable File (.EXE)</a:t>
            </a:r>
            <a:endParaRPr lang="en-US" dirty="0"/>
          </a:p>
        </p:txBody>
      </p:sp>
      <p:sp>
        <p:nvSpPr>
          <p:cNvPr id="13" name="Text Placeholder 12"/>
          <p:cNvSpPr>
            <a:spLocks noGrp="1"/>
          </p:cNvSpPr>
          <p:nvPr>
            <p:ph type="body" sz="quarter" idx="4294967295"/>
          </p:nvPr>
        </p:nvSpPr>
        <p:spPr>
          <a:xfrm>
            <a:off x="387055" y="1091045"/>
            <a:ext cx="3553750" cy="3887391"/>
          </a:xfrm>
        </p:spPr>
        <p:txBody>
          <a:bodyPr>
            <a:normAutofit/>
          </a:bodyPr>
          <a:lstStyle/>
          <a:p>
            <a:pPr marL="0" indent="0">
              <a:buNone/>
            </a:pPr>
            <a:r>
              <a:rPr lang="en-US" sz="2100" dirty="0"/>
              <a:t>Windows_Intune_Setup.exe</a:t>
            </a:r>
          </a:p>
          <a:p>
            <a:r>
              <a:rPr lang="en-US" sz="1800" dirty="0"/>
              <a:t>Invokes Setup Wizard</a:t>
            </a:r>
          </a:p>
          <a:p>
            <a:r>
              <a:rPr lang="en-US" sz="1800" dirty="0"/>
              <a:t>Can operate in “Quiet” mode</a:t>
            </a:r>
          </a:p>
          <a:p>
            <a:r>
              <a:rPr lang="en-US" sz="1800" dirty="0"/>
              <a:t>Contains MSIs </a:t>
            </a:r>
          </a:p>
          <a:p>
            <a:r>
              <a:rPr lang="en-US" sz="1800" dirty="0"/>
              <a:t>Requires administrator privileges</a:t>
            </a:r>
          </a:p>
          <a:p>
            <a:r>
              <a:rPr lang="en-US" sz="1800" dirty="0"/>
              <a:t>Requires certificate</a:t>
            </a:r>
          </a:p>
          <a:p>
            <a:r>
              <a:rPr lang="en-US" sz="1800" dirty="0"/>
              <a:t>Works for both 64-bit and </a:t>
            </a:r>
            <a:br>
              <a:rPr lang="en-US" sz="1800" dirty="0"/>
            </a:br>
            <a:r>
              <a:rPr lang="en-US" sz="1800" dirty="0"/>
              <a:t>32-bit </a:t>
            </a:r>
            <a:r>
              <a:rPr lang="en-US" sz="1800" dirty="0" smtClean="0"/>
              <a:t>installations</a:t>
            </a:r>
            <a:endParaRPr lang="en-US" sz="1100" dirty="0"/>
          </a:p>
          <a:p>
            <a:pPr marL="0" indent="0">
              <a:buNone/>
            </a:pPr>
            <a:r>
              <a:rPr lang="en-US" sz="2100" dirty="0"/>
              <a:t>Command-line options</a:t>
            </a:r>
          </a:p>
          <a:p>
            <a:pPr marL="0" indent="0">
              <a:buNone/>
            </a:pPr>
            <a:r>
              <a:rPr lang="en-US" sz="1800" dirty="0"/>
              <a:t>	</a:t>
            </a:r>
            <a:r>
              <a:rPr lang="en-US" sz="1800" dirty="0" smtClean="0"/>
              <a:t>/Quiet /</a:t>
            </a:r>
            <a:r>
              <a:rPr lang="en-US" sz="1800" dirty="0"/>
              <a:t>Extract %temp%</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1756" y="1221582"/>
            <a:ext cx="4904762" cy="2892857"/>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6042" y="1221581"/>
            <a:ext cx="4876191" cy="2878572"/>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0634" y="1221582"/>
            <a:ext cx="4887007" cy="2879333"/>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31280" y="1221581"/>
            <a:ext cx="4885715" cy="2878572"/>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31280" y="1221582"/>
            <a:ext cx="4885715" cy="2885714"/>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07470" y="1221582"/>
            <a:ext cx="4933334" cy="2892857"/>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07470" y="1221582"/>
            <a:ext cx="4933334" cy="2892857"/>
          </a:xfrm>
          <a:prstGeom prst="rect">
            <a:avLst/>
          </a:prstGeom>
        </p:spPr>
      </p:pic>
      <p:pic>
        <p:nvPicPr>
          <p:cNvPr id="11" name="Picture 3" descr="C:\Users\richardh\AppData\Local\Microsoft\Windows\Temporary Internet Files\Content.IE5\M0F54I67\MC900441288[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86801" y="13284"/>
            <a:ext cx="359272" cy="269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226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500"/>
                                  </p:stCondLst>
                                  <p:childTnLst>
                                    <p:set>
                                      <p:cBhvr>
                                        <p:cTn id="6" dur="1" fill="hold">
                                          <p:stCondLst>
                                            <p:cond delay="0"/>
                                          </p:stCondLst>
                                        </p:cTn>
                                        <p:tgtEl>
                                          <p:spTgt spid="10"/>
                                        </p:tgtEl>
                                        <p:attrNameLst>
                                          <p:attrName>style.visibility</p:attrName>
                                        </p:attrNameLst>
                                      </p:cBhvr>
                                      <p:to>
                                        <p:strVal val="hidden"/>
                                      </p:to>
                                    </p:set>
                                  </p:childTnLst>
                                </p:cTn>
                              </p:par>
                            </p:childTnLst>
                          </p:cTn>
                        </p:par>
                        <p:par>
                          <p:cTn id="7" fill="hold">
                            <p:stCondLst>
                              <p:cond delay="500"/>
                            </p:stCondLst>
                            <p:childTnLst>
                              <p:par>
                                <p:cTn id="8" presetID="1" presetClass="exit" presetSubtype="0" fill="hold" nodeType="afterEffect">
                                  <p:stCondLst>
                                    <p:cond delay="1000"/>
                                  </p:stCondLst>
                                  <p:childTnLst>
                                    <p:set>
                                      <p:cBhvr>
                                        <p:cTn id="9" dur="1" fill="hold">
                                          <p:stCondLst>
                                            <p:cond delay="0"/>
                                          </p:stCondLst>
                                        </p:cTn>
                                        <p:tgtEl>
                                          <p:spTgt spid="9"/>
                                        </p:tgtEl>
                                        <p:attrNameLst>
                                          <p:attrName>style.visibility</p:attrName>
                                        </p:attrNameLst>
                                      </p:cBhvr>
                                      <p:to>
                                        <p:strVal val="hidden"/>
                                      </p:to>
                                    </p:set>
                                  </p:childTnLst>
                                </p:cTn>
                              </p:par>
                            </p:childTnLst>
                          </p:cTn>
                        </p:par>
                        <p:par>
                          <p:cTn id="10" fill="hold">
                            <p:stCondLst>
                              <p:cond delay="1500"/>
                            </p:stCondLst>
                            <p:childTnLst>
                              <p:par>
                                <p:cTn id="11" presetID="1" presetClass="exit" presetSubtype="0" fill="hold" nodeType="afterEffect">
                                  <p:stCondLst>
                                    <p:cond delay="1000"/>
                                  </p:stCondLst>
                                  <p:childTnLst>
                                    <p:set>
                                      <p:cBhvr>
                                        <p:cTn id="12" dur="1" fill="hold">
                                          <p:stCondLst>
                                            <p:cond delay="0"/>
                                          </p:stCondLst>
                                        </p:cTn>
                                        <p:tgtEl>
                                          <p:spTgt spid="8"/>
                                        </p:tgtEl>
                                        <p:attrNameLst>
                                          <p:attrName>style.visibility</p:attrName>
                                        </p:attrNameLst>
                                      </p:cBhvr>
                                      <p:to>
                                        <p:strVal val="hidden"/>
                                      </p:to>
                                    </p:set>
                                  </p:childTnLst>
                                </p:cTn>
                              </p:par>
                            </p:childTnLst>
                          </p:cTn>
                        </p:par>
                        <p:par>
                          <p:cTn id="13" fill="hold">
                            <p:stCondLst>
                              <p:cond delay="2500"/>
                            </p:stCondLst>
                            <p:childTnLst>
                              <p:par>
                                <p:cTn id="14" presetID="1" presetClass="exit" presetSubtype="0" fill="hold" nodeType="afterEffect">
                                  <p:stCondLst>
                                    <p:cond delay="1000"/>
                                  </p:stCondLst>
                                  <p:childTnLst>
                                    <p:set>
                                      <p:cBhvr>
                                        <p:cTn id="15" dur="1" fill="hold">
                                          <p:stCondLst>
                                            <p:cond delay="0"/>
                                          </p:stCondLst>
                                        </p:cTn>
                                        <p:tgtEl>
                                          <p:spTgt spid="5"/>
                                        </p:tgtEl>
                                        <p:attrNameLst>
                                          <p:attrName>style.visibility</p:attrName>
                                        </p:attrNameLst>
                                      </p:cBhvr>
                                      <p:to>
                                        <p:strVal val="hidden"/>
                                      </p:to>
                                    </p:set>
                                  </p:childTnLst>
                                </p:cTn>
                              </p:par>
                            </p:childTnLst>
                          </p:cTn>
                        </p:par>
                        <p:par>
                          <p:cTn id="16" fill="hold">
                            <p:stCondLst>
                              <p:cond delay="3500"/>
                            </p:stCondLst>
                            <p:childTnLst>
                              <p:par>
                                <p:cTn id="17" presetID="1" presetClass="exit" presetSubtype="0" fill="hold" nodeType="afterEffect">
                                  <p:stCondLst>
                                    <p:cond delay="1000"/>
                                  </p:stCondLst>
                                  <p:childTnLst>
                                    <p:set>
                                      <p:cBhvr>
                                        <p:cTn id="18" dur="1" fill="hold">
                                          <p:stCondLst>
                                            <p:cond delay="0"/>
                                          </p:stCondLst>
                                        </p:cTn>
                                        <p:tgtEl>
                                          <p:spTgt spid="4"/>
                                        </p:tgtEl>
                                        <p:attrNameLst>
                                          <p:attrName>style.visibility</p:attrName>
                                        </p:attrNameLst>
                                      </p:cBhvr>
                                      <p:to>
                                        <p:strVal val="hidden"/>
                                      </p:to>
                                    </p:set>
                                  </p:childTnLst>
                                </p:cTn>
                              </p:par>
                            </p:childTnLst>
                          </p:cTn>
                        </p:par>
                        <p:par>
                          <p:cTn id="19" fill="hold">
                            <p:stCondLst>
                              <p:cond delay="4500"/>
                            </p:stCondLst>
                            <p:childTnLst>
                              <p:par>
                                <p:cTn id="20" presetID="1" presetClass="exit" presetSubtype="0" fill="hold" nodeType="afterEffect">
                                  <p:stCondLst>
                                    <p:cond delay="1000"/>
                                  </p:stCondLst>
                                  <p:childTnLst>
                                    <p:set>
                                      <p:cBhvr>
                                        <p:cTn id="21" dur="1" fill="hold">
                                          <p:stCondLst>
                                            <p:cond delay="0"/>
                                          </p:stCondLst>
                                        </p:cTn>
                                        <p:tgtEl>
                                          <p:spTgt spid="3"/>
                                        </p:tgtEl>
                                        <p:attrNameLst>
                                          <p:attrName>style.visibility</p:attrName>
                                        </p:attrNameLst>
                                      </p:cBhvr>
                                      <p:to>
                                        <p:strVal val="hidden"/>
                                      </p:to>
                                    </p:set>
                                  </p:childTnLst>
                                </p:cTn>
                              </p:par>
                            </p:childTnLst>
                          </p:cTn>
                        </p:par>
                        <p:par>
                          <p:cTn id="22" fill="hold">
                            <p:stCondLst>
                              <p:cond delay="5500"/>
                            </p:stCondLst>
                            <p:childTnLst>
                              <p:par>
                                <p:cTn id="23" presetID="1"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itle 48"/>
          <p:cNvSpPr>
            <a:spLocks noGrp="1"/>
          </p:cNvSpPr>
          <p:nvPr>
            <p:ph type="title"/>
          </p:nvPr>
        </p:nvSpPr>
        <p:spPr/>
        <p:txBody>
          <a:bodyPr>
            <a:normAutofit fontScale="90000"/>
          </a:bodyPr>
          <a:lstStyle/>
          <a:p>
            <a:r>
              <a:rPr lang="en-US" smtClean="0"/>
              <a:t>Install with Windows Installer Files (.MSI)</a:t>
            </a:r>
            <a:endParaRPr lang="en-US" dirty="0"/>
          </a:p>
        </p:txBody>
      </p:sp>
      <p:sp>
        <p:nvSpPr>
          <p:cNvPr id="47" name="Text Placeholder 46"/>
          <p:cNvSpPr>
            <a:spLocks noGrp="1"/>
          </p:cNvSpPr>
          <p:nvPr>
            <p:ph idx="1"/>
          </p:nvPr>
        </p:nvSpPr>
        <p:spPr>
          <a:prstGeom prst="rect">
            <a:avLst/>
          </a:prstGeom>
        </p:spPr>
        <p:txBody>
          <a:bodyPr lIns="68589" tIns="34295" rIns="68589" bIns="34295">
            <a:normAutofit/>
          </a:bodyPr>
          <a:lstStyle/>
          <a:p>
            <a:r>
              <a:rPr lang="en-US" sz="2400" dirty="0" smtClean="0"/>
              <a:t>Two platform specific MSI files can be extracted from Windows_Intune_Setup.exe</a:t>
            </a:r>
            <a:br>
              <a:rPr lang="en-US" sz="2400" dirty="0" smtClean="0"/>
            </a:br>
            <a:r>
              <a:rPr lang="en-US" sz="2400" dirty="0" smtClean="0"/>
              <a:t/>
            </a:r>
            <a:br>
              <a:rPr lang="en-US" sz="2400" dirty="0" smtClean="0"/>
            </a:br>
            <a:r>
              <a:rPr lang="en-US" sz="2400" dirty="0" smtClean="0"/>
              <a:t>	</a:t>
            </a:r>
          </a:p>
          <a:p>
            <a:r>
              <a:rPr lang="en-US" sz="2400" dirty="0" smtClean="0"/>
              <a:t>Provided as an alternative to the Setup executable</a:t>
            </a:r>
          </a:p>
          <a:p>
            <a:r>
              <a:rPr lang="en-US" sz="2400" dirty="0" smtClean="0"/>
              <a:t>Deployment scripts must determine which version to run for operating system</a:t>
            </a:r>
            <a:endParaRPr lang="en-US" sz="2400" dirty="0"/>
          </a:p>
        </p:txBody>
      </p:sp>
      <p:sp>
        <p:nvSpPr>
          <p:cNvPr id="2" name="Title 1"/>
          <p:cNvSpPr txBox="1">
            <a:spLocks/>
          </p:cNvSpPr>
          <p:nvPr/>
        </p:nvSpPr>
        <p:spPr>
          <a:xfrm>
            <a:off x="457200" y="184548"/>
            <a:ext cx="8588777" cy="457049"/>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p>
        </p:txBody>
      </p:sp>
      <p:grpSp>
        <p:nvGrpSpPr>
          <p:cNvPr id="4" name="Group 3"/>
          <p:cNvGrpSpPr/>
          <p:nvPr/>
        </p:nvGrpSpPr>
        <p:grpSpPr>
          <a:xfrm>
            <a:off x="6693426" y="3627256"/>
            <a:ext cx="2055038" cy="1536781"/>
            <a:chOff x="4943178" y="1199048"/>
            <a:chExt cx="3896022" cy="2960956"/>
          </a:xfrm>
        </p:grpSpPr>
        <p:sp>
          <p:nvSpPr>
            <p:cNvPr id="5" name="Oval 4"/>
            <p:cNvSpPr/>
            <p:nvPr/>
          </p:nvSpPr>
          <p:spPr bwMode="auto">
            <a:xfrm>
              <a:off x="5442656" y="1199048"/>
              <a:ext cx="2960956" cy="2960956"/>
            </a:xfrm>
            <a:prstGeom prst="ellipse">
              <a:avLst/>
            </a:prstGeom>
            <a:gradFill flip="none" rotWithShape="1">
              <a:gsLst>
                <a:gs pos="0">
                  <a:srgbClr val="0E81BA"/>
                </a:gs>
                <a:gs pos="73000">
                  <a:srgbClr val="65BDFF"/>
                </a:gs>
                <a:gs pos="100000">
                  <a:srgbClr val="0F8AC7">
                    <a:alpha val="18824"/>
                  </a:srgbClr>
                </a:gs>
              </a:gsLst>
              <a:lin ang="8100000" scaled="1"/>
              <a:tileRect/>
            </a:gradFill>
            <a:ln w="6350">
              <a:noFill/>
              <a:headEnd type="none" w="med" len="med"/>
              <a:tailEnd type="none" w="med" len="med"/>
            </a:ln>
            <a:effectLst/>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66" fontAlgn="base">
                <a:lnSpc>
                  <a:spcPct val="90000"/>
                </a:lnSpc>
                <a:spcBef>
                  <a:spcPct val="0"/>
                </a:spcBef>
                <a:spcAft>
                  <a:spcPct val="0"/>
                </a:spcAft>
                <a:defRPr/>
              </a:pPr>
              <a:endParaRPr lang="en-US" sz="1700" dirty="0">
                <a:solidFill>
                  <a:srgbClr val="FFFFFF"/>
                </a:solidFill>
                <a:effectLst>
                  <a:outerShdw blurRad="38100" dist="38100" dir="2700000" algn="tl">
                    <a:srgbClr val="000000">
                      <a:alpha val="43137"/>
                    </a:srgbClr>
                  </a:outerShdw>
                </a:effectLst>
              </a:endParaRPr>
            </a:p>
          </p:txBody>
        </p:sp>
        <p:pic>
          <p:nvPicPr>
            <p:cNvPr id="6" name="Picture 2" descr="C:\Users\adi\Desktop\_Work_in_Progress\826\Picture3 copy.png"/>
            <p:cNvPicPr>
              <a:picLocks noChangeAspect="1" noChangeArrowheads="1"/>
            </p:cNvPicPr>
            <p:nvPr/>
          </p:nvPicPr>
          <p:blipFill>
            <a:blip r:embed="rId3" cstate="print"/>
            <a:srcRect r="21507" b="59789"/>
            <a:stretch>
              <a:fillRect/>
            </a:stretch>
          </p:blipFill>
          <p:spPr bwMode="auto">
            <a:xfrm>
              <a:off x="5410200" y="1302275"/>
              <a:ext cx="2867043" cy="1005415"/>
            </a:xfrm>
            <a:prstGeom prst="rect">
              <a:avLst/>
            </a:prstGeom>
            <a:noFill/>
          </p:spPr>
        </p:pic>
        <p:grpSp>
          <p:nvGrpSpPr>
            <p:cNvPr id="7" name="Group 101"/>
            <p:cNvGrpSpPr/>
            <p:nvPr/>
          </p:nvGrpSpPr>
          <p:grpSpPr>
            <a:xfrm>
              <a:off x="4943178" y="2245368"/>
              <a:ext cx="3896022" cy="1599377"/>
              <a:chOff x="1150802" y="2108199"/>
              <a:chExt cx="6898888" cy="2832099"/>
            </a:xfrm>
          </p:grpSpPr>
          <p:pic>
            <p:nvPicPr>
              <p:cNvPr id="8" name="Picture 7" descr="Laptop_4.png"/>
              <p:cNvPicPr>
                <a:picLocks noChangeAspect="1"/>
              </p:cNvPicPr>
              <p:nvPr/>
            </p:nvPicPr>
            <p:blipFill>
              <a:blip r:embed="rId4" cstate="print"/>
              <a:stretch>
                <a:fillRect/>
              </a:stretch>
            </p:blipFill>
            <p:spPr>
              <a:xfrm>
                <a:off x="5576207" y="2108199"/>
                <a:ext cx="704192" cy="493625"/>
              </a:xfrm>
              <a:prstGeom prst="rect">
                <a:avLst/>
              </a:prstGeom>
            </p:spPr>
          </p:pic>
          <p:pic>
            <p:nvPicPr>
              <p:cNvPr id="9" name="Picture 8" descr="Laptop_4.png"/>
              <p:cNvPicPr>
                <a:picLocks noChangeAspect="1"/>
              </p:cNvPicPr>
              <p:nvPr/>
            </p:nvPicPr>
            <p:blipFill>
              <a:blip r:embed="rId5" cstate="print"/>
              <a:stretch>
                <a:fillRect/>
              </a:stretch>
            </p:blipFill>
            <p:spPr>
              <a:xfrm>
                <a:off x="5577660" y="2108199"/>
                <a:ext cx="701287" cy="493625"/>
              </a:xfrm>
              <a:prstGeom prst="rect">
                <a:avLst/>
              </a:prstGeom>
            </p:spPr>
          </p:pic>
          <p:pic>
            <p:nvPicPr>
              <p:cNvPr id="10" name="Picture 9" descr="Laptop_4.png"/>
              <p:cNvPicPr>
                <a:picLocks noChangeAspect="1"/>
              </p:cNvPicPr>
              <p:nvPr/>
            </p:nvPicPr>
            <p:blipFill>
              <a:blip r:embed="rId5" cstate="print"/>
              <a:stretch>
                <a:fillRect/>
              </a:stretch>
            </p:blipFill>
            <p:spPr>
              <a:xfrm>
                <a:off x="4692288" y="2108199"/>
                <a:ext cx="701287" cy="493625"/>
              </a:xfrm>
              <a:prstGeom prst="rect">
                <a:avLst/>
              </a:prstGeom>
            </p:spPr>
          </p:pic>
          <p:pic>
            <p:nvPicPr>
              <p:cNvPr id="11" name="Picture 10" descr="Laptop_4.png"/>
              <p:cNvPicPr>
                <a:picLocks noChangeAspect="1"/>
              </p:cNvPicPr>
              <p:nvPr/>
            </p:nvPicPr>
            <p:blipFill>
              <a:blip r:embed="rId5" cstate="print"/>
              <a:stretch>
                <a:fillRect/>
              </a:stretch>
            </p:blipFill>
            <p:spPr>
              <a:xfrm>
                <a:off x="2921545" y="2108199"/>
                <a:ext cx="701287" cy="493625"/>
              </a:xfrm>
              <a:prstGeom prst="rect">
                <a:avLst/>
              </a:prstGeom>
            </p:spPr>
          </p:pic>
          <p:pic>
            <p:nvPicPr>
              <p:cNvPr id="12" name="Picture 11" descr="Laptop_4.png"/>
              <p:cNvPicPr>
                <a:picLocks noChangeAspect="1"/>
              </p:cNvPicPr>
              <p:nvPr/>
            </p:nvPicPr>
            <p:blipFill>
              <a:blip r:embed="rId5" cstate="print"/>
              <a:stretch>
                <a:fillRect/>
              </a:stretch>
            </p:blipFill>
            <p:spPr>
              <a:xfrm>
                <a:off x="2036174" y="2108199"/>
                <a:ext cx="701287" cy="493625"/>
              </a:xfrm>
              <a:prstGeom prst="rect">
                <a:avLst/>
              </a:prstGeom>
            </p:spPr>
          </p:pic>
          <p:pic>
            <p:nvPicPr>
              <p:cNvPr id="13" name="Picture 12" descr="Laptop_4.png"/>
              <p:cNvPicPr>
                <a:picLocks noChangeAspect="1"/>
              </p:cNvPicPr>
              <p:nvPr/>
            </p:nvPicPr>
            <p:blipFill>
              <a:blip r:embed="rId5" cstate="print"/>
              <a:stretch>
                <a:fillRect/>
              </a:stretch>
            </p:blipFill>
            <p:spPr>
              <a:xfrm>
                <a:off x="1150802" y="2108199"/>
                <a:ext cx="701287" cy="493625"/>
              </a:xfrm>
              <a:prstGeom prst="rect">
                <a:avLst/>
              </a:prstGeom>
            </p:spPr>
          </p:pic>
          <p:pic>
            <p:nvPicPr>
              <p:cNvPr id="14" name="Picture 13" descr="Laptop_4.png"/>
              <p:cNvPicPr>
                <a:picLocks noChangeAspect="1"/>
              </p:cNvPicPr>
              <p:nvPr/>
            </p:nvPicPr>
            <p:blipFill>
              <a:blip r:embed="rId6" cstate="print"/>
              <a:stretch>
                <a:fillRect/>
              </a:stretch>
            </p:blipFill>
            <p:spPr>
              <a:xfrm>
                <a:off x="5204945" y="2208681"/>
                <a:ext cx="793088" cy="558242"/>
              </a:xfrm>
              <a:prstGeom prst="rect">
                <a:avLst/>
              </a:prstGeom>
            </p:spPr>
          </p:pic>
          <p:pic>
            <p:nvPicPr>
              <p:cNvPr id="15" name="Picture 14" descr="Laptop_4.png"/>
              <p:cNvPicPr>
                <a:picLocks noChangeAspect="1"/>
              </p:cNvPicPr>
              <p:nvPr/>
            </p:nvPicPr>
            <p:blipFill>
              <a:blip r:embed="rId6" cstate="print"/>
              <a:stretch>
                <a:fillRect/>
              </a:stretch>
            </p:blipFill>
            <p:spPr>
              <a:xfrm>
                <a:off x="1290692" y="2208681"/>
                <a:ext cx="793090" cy="558244"/>
              </a:xfrm>
              <a:prstGeom prst="rect">
                <a:avLst/>
              </a:prstGeom>
            </p:spPr>
          </p:pic>
          <p:pic>
            <p:nvPicPr>
              <p:cNvPr id="16" name="Picture 15" descr="Laptop_4.png"/>
              <p:cNvPicPr>
                <a:picLocks noChangeAspect="1"/>
              </p:cNvPicPr>
              <p:nvPr/>
            </p:nvPicPr>
            <p:blipFill>
              <a:blip r:embed="rId7" cstate="print"/>
              <a:stretch>
                <a:fillRect/>
              </a:stretch>
            </p:blipFill>
            <p:spPr>
              <a:xfrm>
                <a:off x="1449369" y="2366188"/>
                <a:ext cx="827221" cy="582268"/>
              </a:xfrm>
              <a:prstGeom prst="rect">
                <a:avLst/>
              </a:prstGeom>
            </p:spPr>
          </p:pic>
          <p:pic>
            <p:nvPicPr>
              <p:cNvPr id="17" name="Picture 16" descr="Laptop_4.png"/>
              <p:cNvPicPr>
                <a:picLocks noChangeAspect="1"/>
              </p:cNvPicPr>
              <p:nvPr/>
            </p:nvPicPr>
            <p:blipFill>
              <a:blip r:embed="rId5" cstate="print"/>
              <a:stretch>
                <a:fillRect/>
              </a:stretch>
            </p:blipFill>
            <p:spPr>
              <a:xfrm>
                <a:off x="7348403" y="2108199"/>
                <a:ext cx="701287" cy="493625"/>
              </a:xfrm>
              <a:prstGeom prst="rect">
                <a:avLst/>
              </a:prstGeom>
            </p:spPr>
          </p:pic>
          <p:pic>
            <p:nvPicPr>
              <p:cNvPr id="18" name="Picture 17" descr="Laptop_4.png"/>
              <p:cNvPicPr>
                <a:picLocks noChangeAspect="1"/>
              </p:cNvPicPr>
              <p:nvPr/>
            </p:nvPicPr>
            <p:blipFill>
              <a:blip r:embed="rId5" cstate="print"/>
              <a:stretch>
                <a:fillRect/>
              </a:stretch>
            </p:blipFill>
            <p:spPr>
              <a:xfrm>
                <a:off x="6463031" y="2108199"/>
                <a:ext cx="701287" cy="493625"/>
              </a:xfrm>
              <a:prstGeom prst="rect">
                <a:avLst/>
              </a:prstGeom>
            </p:spPr>
          </p:pic>
          <p:pic>
            <p:nvPicPr>
              <p:cNvPr id="19" name="Picture 18" descr="Laptop_4.png"/>
              <p:cNvPicPr>
                <a:picLocks noChangeAspect="1"/>
              </p:cNvPicPr>
              <p:nvPr/>
            </p:nvPicPr>
            <p:blipFill>
              <a:blip r:embed="rId5" cstate="print"/>
              <a:stretch>
                <a:fillRect/>
              </a:stretch>
            </p:blipFill>
            <p:spPr>
              <a:xfrm>
                <a:off x="3806917" y="2108199"/>
                <a:ext cx="701287" cy="493625"/>
              </a:xfrm>
              <a:prstGeom prst="rect">
                <a:avLst/>
              </a:prstGeom>
            </p:spPr>
          </p:pic>
          <p:pic>
            <p:nvPicPr>
              <p:cNvPr id="20" name="Picture 19" descr="Laptop_4.png"/>
              <p:cNvPicPr>
                <a:picLocks noChangeAspect="1"/>
              </p:cNvPicPr>
              <p:nvPr/>
            </p:nvPicPr>
            <p:blipFill>
              <a:blip r:embed="rId6" cstate="print"/>
              <a:stretch>
                <a:fillRect/>
              </a:stretch>
            </p:blipFill>
            <p:spPr>
              <a:xfrm>
                <a:off x="7111016" y="2208681"/>
                <a:ext cx="793090" cy="558244"/>
              </a:xfrm>
              <a:prstGeom prst="rect">
                <a:avLst/>
              </a:prstGeom>
            </p:spPr>
          </p:pic>
          <p:pic>
            <p:nvPicPr>
              <p:cNvPr id="21" name="Picture 20" descr="Laptop_4.png"/>
              <p:cNvPicPr>
                <a:picLocks noChangeAspect="1"/>
              </p:cNvPicPr>
              <p:nvPr/>
            </p:nvPicPr>
            <p:blipFill>
              <a:blip r:embed="rId6" cstate="print"/>
              <a:stretch>
                <a:fillRect/>
              </a:stretch>
            </p:blipFill>
            <p:spPr>
              <a:xfrm>
                <a:off x="6140963" y="2208681"/>
                <a:ext cx="793090" cy="558244"/>
              </a:xfrm>
              <a:prstGeom prst="rect">
                <a:avLst/>
              </a:prstGeom>
            </p:spPr>
          </p:pic>
          <p:pic>
            <p:nvPicPr>
              <p:cNvPr id="22" name="Picture 21" descr="Laptop_4.png"/>
              <p:cNvPicPr>
                <a:picLocks noChangeAspect="1"/>
              </p:cNvPicPr>
              <p:nvPr/>
            </p:nvPicPr>
            <p:blipFill>
              <a:blip r:embed="rId6" cstate="print"/>
              <a:stretch>
                <a:fillRect/>
              </a:stretch>
            </p:blipFill>
            <p:spPr>
              <a:xfrm>
                <a:off x="4200854" y="2208681"/>
                <a:ext cx="793090" cy="558244"/>
              </a:xfrm>
              <a:prstGeom prst="rect">
                <a:avLst/>
              </a:prstGeom>
            </p:spPr>
          </p:pic>
          <p:pic>
            <p:nvPicPr>
              <p:cNvPr id="23" name="Picture 22" descr="Laptop_4.png"/>
              <p:cNvPicPr>
                <a:picLocks noChangeAspect="1"/>
              </p:cNvPicPr>
              <p:nvPr/>
            </p:nvPicPr>
            <p:blipFill>
              <a:blip r:embed="rId6" cstate="print"/>
              <a:stretch>
                <a:fillRect/>
              </a:stretch>
            </p:blipFill>
            <p:spPr>
              <a:xfrm>
                <a:off x="3230802" y="2208681"/>
                <a:ext cx="793090" cy="558244"/>
              </a:xfrm>
              <a:prstGeom prst="rect">
                <a:avLst/>
              </a:prstGeom>
            </p:spPr>
          </p:pic>
          <p:pic>
            <p:nvPicPr>
              <p:cNvPr id="24" name="Picture 23" descr="Laptop_4.png"/>
              <p:cNvPicPr>
                <a:picLocks noChangeAspect="1"/>
              </p:cNvPicPr>
              <p:nvPr/>
            </p:nvPicPr>
            <p:blipFill>
              <a:blip r:embed="rId6" cstate="print"/>
              <a:stretch>
                <a:fillRect/>
              </a:stretch>
            </p:blipFill>
            <p:spPr>
              <a:xfrm>
                <a:off x="2260747" y="2208681"/>
                <a:ext cx="793088" cy="558242"/>
              </a:xfrm>
              <a:prstGeom prst="rect">
                <a:avLst/>
              </a:prstGeom>
            </p:spPr>
          </p:pic>
          <p:pic>
            <p:nvPicPr>
              <p:cNvPr id="25" name="Picture 24" descr="Laptop_4.png"/>
              <p:cNvPicPr>
                <a:picLocks noChangeAspect="1"/>
              </p:cNvPicPr>
              <p:nvPr/>
            </p:nvPicPr>
            <p:blipFill>
              <a:blip r:embed="rId7" cstate="print"/>
              <a:stretch>
                <a:fillRect/>
              </a:stretch>
            </p:blipFill>
            <p:spPr>
              <a:xfrm>
                <a:off x="6928732" y="2366188"/>
                <a:ext cx="827219" cy="582266"/>
              </a:xfrm>
              <a:prstGeom prst="rect">
                <a:avLst/>
              </a:prstGeom>
            </p:spPr>
          </p:pic>
          <p:pic>
            <p:nvPicPr>
              <p:cNvPr id="26" name="Picture 25" descr="Laptop_4.png"/>
              <p:cNvPicPr>
                <a:picLocks noChangeAspect="1"/>
              </p:cNvPicPr>
              <p:nvPr/>
            </p:nvPicPr>
            <p:blipFill>
              <a:blip r:embed="rId7" cstate="print"/>
              <a:stretch>
                <a:fillRect/>
              </a:stretch>
            </p:blipFill>
            <p:spPr>
              <a:xfrm>
                <a:off x="5832858" y="2366188"/>
                <a:ext cx="827219" cy="582266"/>
              </a:xfrm>
              <a:prstGeom prst="rect">
                <a:avLst/>
              </a:prstGeom>
            </p:spPr>
          </p:pic>
          <p:pic>
            <p:nvPicPr>
              <p:cNvPr id="27" name="Picture 26" descr="Laptop_4.png"/>
              <p:cNvPicPr>
                <a:picLocks noChangeAspect="1"/>
              </p:cNvPicPr>
              <p:nvPr/>
            </p:nvPicPr>
            <p:blipFill>
              <a:blip r:embed="rId7" cstate="print"/>
              <a:stretch>
                <a:fillRect/>
              </a:stretch>
            </p:blipFill>
            <p:spPr>
              <a:xfrm>
                <a:off x="4736987" y="2366188"/>
                <a:ext cx="827221" cy="582268"/>
              </a:xfrm>
              <a:prstGeom prst="rect">
                <a:avLst/>
              </a:prstGeom>
            </p:spPr>
          </p:pic>
          <p:pic>
            <p:nvPicPr>
              <p:cNvPr id="28" name="Picture 27" descr="Laptop_4.png"/>
              <p:cNvPicPr>
                <a:picLocks noChangeAspect="1"/>
              </p:cNvPicPr>
              <p:nvPr/>
            </p:nvPicPr>
            <p:blipFill>
              <a:blip r:embed="rId7" cstate="print"/>
              <a:stretch>
                <a:fillRect/>
              </a:stretch>
            </p:blipFill>
            <p:spPr>
              <a:xfrm>
                <a:off x="3641114" y="2366188"/>
                <a:ext cx="827219" cy="582266"/>
              </a:xfrm>
              <a:prstGeom prst="rect">
                <a:avLst/>
              </a:prstGeom>
            </p:spPr>
          </p:pic>
          <p:pic>
            <p:nvPicPr>
              <p:cNvPr id="29" name="Picture 28" descr="Laptop_4.png"/>
              <p:cNvPicPr>
                <a:picLocks noChangeAspect="1"/>
              </p:cNvPicPr>
              <p:nvPr/>
            </p:nvPicPr>
            <p:blipFill>
              <a:blip r:embed="rId7" cstate="print"/>
              <a:stretch>
                <a:fillRect/>
              </a:stretch>
            </p:blipFill>
            <p:spPr>
              <a:xfrm>
                <a:off x="2545241" y="2366188"/>
                <a:ext cx="827219" cy="582266"/>
              </a:xfrm>
              <a:prstGeom prst="rect">
                <a:avLst/>
              </a:prstGeom>
            </p:spPr>
          </p:pic>
          <p:pic>
            <p:nvPicPr>
              <p:cNvPr id="30" name="Picture 29" descr="Laptop_4.png"/>
              <p:cNvPicPr>
                <a:picLocks noChangeAspect="1"/>
              </p:cNvPicPr>
              <p:nvPr/>
            </p:nvPicPr>
            <p:blipFill>
              <a:blip r:embed="rId8" cstate="print"/>
              <a:stretch>
                <a:fillRect/>
              </a:stretch>
            </p:blipFill>
            <p:spPr>
              <a:xfrm>
                <a:off x="5332824" y="2528461"/>
                <a:ext cx="949270" cy="668176"/>
              </a:xfrm>
              <a:prstGeom prst="rect">
                <a:avLst/>
              </a:prstGeom>
            </p:spPr>
          </p:pic>
          <p:pic>
            <p:nvPicPr>
              <p:cNvPr id="31" name="Picture 30" descr="Laptop_4.png"/>
              <p:cNvPicPr>
                <a:picLocks noChangeAspect="1"/>
              </p:cNvPicPr>
              <p:nvPr/>
            </p:nvPicPr>
            <p:blipFill>
              <a:blip r:embed="rId8" cstate="print"/>
              <a:stretch>
                <a:fillRect/>
              </a:stretch>
            </p:blipFill>
            <p:spPr>
              <a:xfrm>
                <a:off x="4128024" y="2528461"/>
                <a:ext cx="949270" cy="668176"/>
              </a:xfrm>
              <a:prstGeom prst="rect">
                <a:avLst/>
              </a:prstGeom>
            </p:spPr>
          </p:pic>
          <p:pic>
            <p:nvPicPr>
              <p:cNvPr id="32" name="Picture 31" descr="Laptop_4.png"/>
              <p:cNvPicPr>
                <a:picLocks noChangeAspect="1"/>
              </p:cNvPicPr>
              <p:nvPr/>
            </p:nvPicPr>
            <p:blipFill>
              <a:blip r:embed="rId8" cstate="print"/>
              <a:stretch>
                <a:fillRect/>
              </a:stretch>
            </p:blipFill>
            <p:spPr>
              <a:xfrm flipH="1">
                <a:off x="2923227" y="2528461"/>
                <a:ext cx="949270" cy="668176"/>
              </a:xfrm>
              <a:prstGeom prst="rect">
                <a:avLst/>
              </a:prstGeom>
            </p:spPr>
          </p:pic>
          <p:pic>
            <p:nvPicPr>
              <p:cNvPr id="33" name="Picture 32" descr="Laptop_4.png"/>
              <p:cNvPicPr>
                <a:picLocks noChangeAspect="1"/>
              </p:cNvPicPr>
              <p:nvPr/>
            </p:nvPicPr>
            <p:blipFill>
              <a:blip r:embed="rId9" cstate="print"/>
              <a:stretch>
                <a:fillRect/>
              </a:stretch>
            </p:blipFill>
            <p:spPr>
              <a:xfrm>
                <a:off x="4827066" y="2681187"/>
                <a:ext cx="1179814" cy="830452"/>
              </a:xfrm>
              <a:prstGeom prst="rect">
                <a:avLst/>
              </a:prstGeom>
            </p:spPr>
          </p:pic>
          <p:pic>
            <p:nvPicPr>
              <p:cNvPr id="34" name="Picture 33" descr="Laptop_4.png"/>
              <p:cNvPicPr>
                <a:picLocks noChangeAspect="1"/>
              </p:cNvPicPr>
              <p:nvPr/>
            </p:nvPicPr>
            <p:blipFill>
              <a:blip r:embed="rId9" cstate="print"/>
              <a:stretch>
                <a:fillRect/>
              </a:stretch>
            </p:blipFill>
            <p:spPr>
              <a:xfrm>
                <a:off x="3347526" y="2681187"/>
                <a:ext cx="1179814" cy="830452"/>
              </a:xfrm>
              <a:prstGeom prst="rect">
                <a:avLst/>
              </a:prstGeom>
            </p:spPr>
          </p:pic>
          <p:pic>
            <p:nvPicPr>
              <p:cNvPr id="35" name="Picture 34" descr="Laptop_4.png"/>
              <p:cNvPicPr>
                <a:picLocks noChangeAspect="1"/>
              </p:cNvPicPr>
              <p:nvPr/>
            </p:nvPicPr>
            <p:blipFill>
              <a:blip r:embed="rId9" cstate="print"/>
              <a:stretch>
                <a:fillRect/>
              </a:stretch>
            </p:blipFill>
            <p:spPr>
              <a:xfrm>
                <a:off x="3902212" y="2853006"/>
                <a:ext cx="1410348" cy="992721"/>
              </a:xfrm>
              <a:prstGeom prst="rect">
                <a:avLst/>
              </a:prstGeom>
            </p:spPr>
          </p:pic>
          <p:pic>
            <p:nvPicPr>
              <p:cNvPr id="36" name="Picture 35" descr="Laptop_4.png"/>
              <p:cNvPicPr>
                <a:picLocks noChangeAspect="1"/>
              </p:cNvPicPr>
              <p:nvPr/>
            </p:nvPicPr>
            <p:blipFill>
              <a:blip r:embed="rId8" cstate="print"/>
              <a:stretch>
                <a:fillRect/>
              </a:stretch>
            </p:blipFill>
            <p:spPr>
              <a:xfrm>
                <a:off x="6537623" y="2528461"/>
                <a:ext cx="949270" cy="668176"/>
              </a:xfrm>
              <a:prstGeom prst="rect">
                <a:avLst/>
              </a:prstGeom>
            </p:spPr>
          </p:pic>
          <p:pic>
            <p:nvPicPr>
              <p:cNvPr id="37" name="Picture 36" descr="Laptop_4.png"/>
              <p:cNvPicPr>
                <a:picLocks noChangeAspect="1"/>
              </p:cNvPicPr>
              <p:nvPr/>
            </p:nvPicPr>
            <p:blipFill>
              <a:blip r:embed="rId9" cstate="print"/>
              <a:stretch>
                <a:fillRect/>
              </a:stretch>
            </p:blipFill>
            <p:spPr>
              <a:xfrm>
                <a:off x="6039336" y="2681187"/>
                <a:ext cx="1179814" cy="830452"/>
              </a:xfrm>
              <a:prstGeom prst="rect">
                <a:avLst/>
              </a:prstGeom>
            </p:spPr>
          </p:pic>
          <p:pic>
            <p:nvPicPr>
              <p:cNvPr id="38" name="Picture 37" descr="Laptop_4.png"/>
              <p:cNvPicPr>
                <a:picLocks noChangeAspect="1"/>
              </p:cNvPicPr>
              <p:nvPr/>
            </p:nvPicPr>
            <p:blipFill>
              <a:blip r:embed="rId9" cstate="print"/>
              <a:stretch>
                <a:fillRect/>
              </a:stretch>
            </p:blipFill>
            <p:spPr>
              <a:xfrm>
                <a:off x="5476757" y="2853006"/>
                <a:ext cx="1410351" cy="992723"/>
              </a:xfrm>
              <a:prstGeom prst="rect">
                <a:avLst/>
              </a:prstGeom>
            </p:spPr>
          </p:pic>
          <p:pic>
            <p:nvPicPr>
              <p:cNvPr id="39" name="Picture 38" descr="Laptop_4.png"/>
              <p:cNvPicPr>
                <a:picLocks noChangeAspect="1"/>
              </p:cNvPicPr>
              <p:nvPr/>
            </p:nvPicPr>
            <p:blipFill>
              <a:blip r:embed="rId9" cstate="print"/>
              <a:stretch>
                <a:fillRect/>
              </a:stretch>
            </p:blipFill>
            <p:spPr>
              <a:xfrm>
                <a:off x="4715811" y="3053490"/>
                <a:ext cx="1749335" cy="1231328"/>
              </a:xfrm>
              <a:prstGeom prst="rect">
                <a:avLst/>
              </a:prstGeom>
            </p:spPr>
          </p:pic>
          <p:pic>
            <p:nvPicPr>
              <p:cNvPr id="40" name="Picture 39" descr="Laptop_4.png"/>
              <p:cNvPicPr>
                <a:picLocks noChangeAspect="1"/>
              </p:cNvPicPr>
              <p:nvPr/>
            </p:nvPicPr>
            <p:blipFill>
              <a:blip r:embed="rId8" cstate="print"/>
              <a:stretch>
                <a:fillRect/>
              </a:stretch>
            </p:blipFill>
            <p:spPr>
              <a:xfrm>
                <a:off x="1718427" y="2528461"/>
                <a:ext cx="949270" cy="668176"/>
              </a:xfrm>
              <a:prstGeom prst="rect">
                <a:avLst/>
              </a:prstGeom>
            </p:spPr>
          </p:pic>
          <p:pic>
            <p:nvPicPr>
              <p:cNvPr id="41" name="Picture 40" descr="Laptop_4.png"/>
              <p:cNvPicPr>
                <a:picLocks noChangeAspect="1"/>
              </p:cNvPicPr>
              <p:nvPr/>
            </p:nvPicPr>
            <p:blipFill>
              <a:blip r:embed="rId9" cstate="print"/>
              <a:stretch>
                <a:fillRect/>
              </a:stretch>
            </p:blipFill>
            <p:spPr>
              <a:xfrm>
                <a:off x="1986171" y="2681187"/>
                <a:ext cx="1179814" cy="830452"/>
              </a:xfrm>
              <a:prstGeom prst="rect">
                <a:avLst/>
              </a:prstGeom>
            </p:spPr>
          </p:pic>
          <p:pic>
            <p:nvPicPr>
              <p:cNvPr id="42" name="Picture 41" descr="Laptop_4.png"/>
              <p:cNvPicPr>
                <a:picLocks noChangeAspect="1"/>
              </p:cNvPicPr>
              <p:nvPr/>
            </p:nvPicPr>
            <p:blipFill>
              <a:blip r:embed="rId9" cstate="print"/>
              <a:stretch>
                <a:fillRect/>
              </a:stretch>
            </p:blipFill>
            <p:spPr>
              <a:xfrm>
                <a:off x="2318214" y="2853007"/>
                <a:ext cx="1410348" cy="992721"/>
              </a:xfrm>
              <a:prstGeom prst="rect">
                <a:avLst/>
              </a:prstGeom>
            </p:spPr>
          </p:pic>
          <p:pic>
            <p:nvPicPr>
              <p:cNvPr id="43" name="Picture 42" descr="Laptop_4.png"/>
              <p:cNvPicPr>
                <a:picLocks noChangeAspect="1"/>
              </p:cNvPicPr>
              <p:nvPr/>
            </p:nvPicPr>
            <p:blipFill>
              <a:blip r:embed="rId9" cstate="print"/>
              <a:stretch>
                <a:fillRect/>
              </a:stretch>
            </p:blipFill>
            <p:spPr>
              <a:xfrm>
                <a:off x="2740173" y="3053490"/>
                <a:ext cx="1749335" cy="1231328"/>
              </a:xfrm>
              <a:prstGeom prst="rect">
                <a:avLst/>
              </a:prstGeom>
            </p:spPr>
          </p:pic>
          <p:pic>
            <p:nvPicPr>
              <p:cNvPr id="44" name="Picture 43" descr="Laptop_4.png"/>
              <p:cNvPicPr>
                <a:picLocks noChangeAspect="1"/>
              </p:cNvPicPr>
              <p:nvPr/>
            </p:nvPicPr>
            <p:blipFill>
              <a:blip r:embed="rId9" cstate="print"/>
              <a:stretch>
                <a:fillRect/>
              </a:stretch>
            </p:blipFill>
            <p:spPr>
              <a:xfrm>
                <a:off x="3446430" y="3355758"/>
                <a:ext cx="2251139" cy="1584540"/>
              </a:xfrm>
              <a:prstGeom prst="rect">
                <a:avLst/>
              </a:prstGeom>
            </p:spPr>
          </p:pic>
        </p:grpSp>
      </p:grpSp>
      <p:pic>
        <p:nvPicPr>
          <p:cNvPr id="45" name="Picture 4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77451" y="2072858"/>
            <a:ext cx="6894949" cy="642908"/>
          </a:xfrm>
          <a:prstGeom prst="rect">
            <a:avLst/>
          </a:prstGeom>
          <a:effectLst>
            <a:glow rad="101600">
              <a:schemeClr val="accent1">
                <a:satMod val="175000"/>
                <a:alpha val="40000"/>
              </a:schemeClr>
            </a:glow>
            <a:outerShdw blurRad="50800" dist="38100" dir="2700000" algn="tl" rotWithShape="0">
              <a:prstClr val="black">
                <a:alpha val="40000"/>
              </a:prstClr>
            </a:outerShdw>
          </a:effectLst>
        </p:spPr>
      </p:pic>
    </p:spTree>
    <p:extLst>
      <p:ext uri="{BB962C8B-B14F-4D97-AF65-F5344CB8AC3E}">
        <p14:creationId xmlns:p14="http://schemas.microsoft.com/office/powerpoint/2010/main" val="1285574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202360"/>
            <a:ext cx="8573661" cy="457049"/>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p>
        </p:txBody>
      </p:sp>
      <p:grpSp>
        <p:nvGrpSpPr>
          <p:cNvPr id="3" name="Group 2"/>
          <p:cNvGrpSpPr/>
          <p:nvPr/>
        </p:nvGrpSpPr>
        <p:grpSpPr>
          <a:xfrm>
            <a:off x="401695" y="843559"/>
            <a:ext cx="8229599" cy="3728442"/>
            <a:chOff x="382147" y="1349349"/>
            <a:chExt cx="8229599" cy="4393014"/>
          </a:xfrm>
        </p:grpSpPr>
        <p:sp>
          <p:nvSpPr>
            <p:cNvPr id="4" name="Freeform 3"/>
            <p:cNvSpPr/>
            <p:nvPr/>
          </p:nvSpPr>
          <p:spPr>
            <a:xfrm>
              <a:off x="382147" y="1388086"/>
              <a:ext cx="1015409" cy="1450584"/>
            </a:xfrm>
            <a:custGeom>
              <a:avLst/>
              <a:gdLst>
                <a:gd name="connsiteX0" fmla="*/ 0 w 1450583"/>
                <a:gd name="connsiteY0" fmla="*/ 0 h 1015408"/>
                <a:gd name="connsiteX1" fmla="*/ 942879 w 1450583"/>
                <a:gd name="connsiteY1" fmla="*/ 0 h 1015408"/>
                <a:gd name="connsiteX2" fmla="*/ 1450583 w 1450583"/>
                <a:gd name="connsiteY2" fmla="*/ 507704 h 1015408"/>
                <a:gd name="connsiteX3" fmla="*/ 942879 w 1450583"/>
                <a:gd name="connsiteY3" fmla="*/ 1015408 h 1015408"/>
                <a:gd name="connsiteX4" fmla="*/ 0 w 1450583"/>
                <a:gd name="connsiteY4" fmla="*/ 1015408 h 1015408"/>
                <a:gd name="connsiteX5" fmla="*/ 507704 w 1450583"/>
                <a:gd name="connsiteY5" fmla="*/ 507704 h 1015408"/>
                <a:gd name="connsiteX6" fmla="*/ 0 w 1450583"/>
                <a:gd name="connsiteY6" fmla="*/ 0 h 101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0583" h="1015408">
                  <a:moveTo>
                    <a:pt x="1450582" y="0"/>
                  </a:moveTo>
                  <a:lnTo>
                    <a:pt x="1450582" y="660015"/>
                  </a:lnTo>
                  <a:lnTo>
                    <a:pt x="725292" y="1015408"/>
                  </a:lnTo>
                  <a:lnTo>
                    <a:pt x="1" y="660015"/>
                  </a:lnTo>
                  <a:lnTo>
                    <a:pt x="1" y="0"/>
                  </a:lnTo>
                  <a:lnTo>
                    <a:pt x="725292" y="355393"/>
                  </a:lnTo>
                  <a:lnTo>
                    <a:pt x="1450582" y="0"/>
                  </a:lnTo>
                  <a:close/>
                </a:path>
              </a:pathLst>
            </a:custGeom>
            <a:ln/>
          </p:spPr>
          <p:style>
            <a:lnRef idx="2">
              <a:schemeClr val="accent6">
                <a:shade val="50000"/>
              </a:schemeClr>
            </a:lnRef>
            <a:fillRef idx="1">
              <a:schemeClr val="accent6"/>
            </a:fillRef>
            <a:effectRef idx="0">
              <a:schemeClr val="accent6"/>
            </a:effectRef>
            <a:fontRef idx="minor">
              <a:schemeClr val="lt1"/>
            </a:fontRef>
          </p:style>
          <p:txBody>
            <a:bodyPr spcFirstLastPara="0" vert="horz" wrap="square" lIns="10161" tIns="517864" rIns="10160" bIns="517865" numCol="1" spcCol="1270" anchor="ctr" anchorCtr="0">
              <a:noAutofit/>
            </a:bodyPr>
            <a:lstStyle/>
            <a:p>
              <a:pPr algn="ctr" defTabSz="533471">
                <a:lnSpc>
                  <a:spcPct val="90000"/>
                </a:lnSpc>
                <a:spcBef>
                  <a:spcPct val="0"/>
                </a:spcBef>
                <a:spcAft>
                  <a:spcPct val="35000"/>
                </a:spcAft>
              </a:pPr>
              <a:r>
                <a:rPr lang="en-US" sz="1200" b="1" dirty="0">
                  <a:solidFill>
                    <a:schemeClr val="bg1"/>
                  </a:solidFill>
                </a:rPr>
                <a:t>Enrollment</a:t>
              </a:r>
            </a:p>
          </p:txBody>
        </p:sp>
        <p:sp>
          <p:nvSpPr>
            <p:cNvPr id="5" name="Freeform 4"/>
            <p:cNvSpPr/>
            <p:nvPr/>
          </p:nvSpPr>
          <p:spPr>
            <a:xfrm>
              <a:off x="1397555" y="1349349"/>
              <a:ext cx="7214191" cy="1020355"/>
            </a:xfrm>
            <a:custGeom>
              <a:avLst/>
              <a:gdLst>
                <a:gd name="connsiteX0" fmla="*/ 170063 w 1020355"/>
                <a:gd name="connsiteY0" fmla="*/ 0 h 7214191"/>
                <a:gd name="connsiteX1" fmla="*/ 850292 w 1020355"/>
                <a:gd name="connsiteY1" fmla="*/ 0 h 7214191"/>
                <a:gd name="connsiteX2" fmla="*/ 970545 w 1020355"/>
                <a:gd name="connsiteY2" fmla="*/ 49810 h 7214191"/>
                <a:gd name="connsiteX3" fmla="*/ 1020355 w 1020355"/>
                <a:gd name="connsiteY3" fmla="*/ 170063 h 7214191"/>
                <a:gd name="connsiteX4" fmla="*/ 1020355 w 1020355"/>
                <a:gd name="connsiteY4" fmla="*/ 7214191 h 7214191"/>
                <a:gd name="connsiteX5" fmla="*/ 1020355 w 1020355"/>
                <a:gd name="connsiteY5" fmla="*/ 7214191 h 7214191"/>
                <a:gd name="connsiteX6" fmla="*/ 1020355 w 1020355"/>
                <a:gd name="connsiteY6" fmla="*/ 7214191 h 7214191"/>
                <a:gd name="connsiteX7" fmla="*/ 0 w 1020355"/>
                <a:gd name="connsiteY7" fmla="*/ 7214191 h 7214191"/>
                <a:gd name="connsiteX8" fmla="*/ 0 w 1020355"/>
                <a:gd name="connsiteY8" fmla="*/ 7214191 h 7214191"/>
                <a:gd name="connsiteX9" fmla="*/ 0 w 1020355"/>
                <a:gd name="connsiteY9" fmla="*/ 7214191 h 7214191"/>
                <a:gd name="connsiteX10" fmla="*/ 0 w 1020355"/>
                <a:gd name="connsiteY10" fmla="*/ 170063 h 7214191"/>
                <a:gd name="connsiteX11" fmla="*/ 49810 w 1020355"/>
                <a:gd name="connsiteY11" fmla="*/ 49810 h 7214191"/>
                <a:gd name="connsiteX12" fmla="*/ 170063 w 1020355"/>
                <a:gd name="connsiteY12" fmla="*/ 0 h 721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0355" h="7214191">
                  <a:moveTo>
                    <a:pt x="1020355" y="1202395"/>
                  </a:moveTo>
                  <a:lnTo>
                    <a:pt x="1020355" y="6011796"/>
                  </a:lnTo>
                  <a:cubicBezTo>
                    <a:pt x="1020355" y="6330694"/>
                    <a:pt x="1017821" y="6636525"/>
                    <a:pt x="1013310" y="6862017"/>
                  </a:cubicBezTo>
                  <a:cubicBezTo>
                    <a:pt x="1008799" y="7087509"/>
                    <a:pt x="1002681" y="7214187"/>
                    <a:pt x="996302" y="7214187"/>
                  </a:cubicBezTo>
                  <a:lnTo>
                    <a:pt x="0" y="7214187"/>
                  </a:lnTo>
                  <a:lnTo>
                    <a:pt x="0" y="7214187"/>
                  </a:lnTo>
                  <a:lnTo>
                    <a:pt x="0" y="7214187"/>
                  </a:lnTo>
                  <a:lnTo>
                    <a:pt x="0" y="4"/>
                  </a:lnTo>
                  <a:lnTo>
                    <a:pt x="0" y="4"/>
                  </a:lnTo>
                  <a:lnTo>
                    <a:pt x="0" y="4"/>
                  </a:lnTo>
                  <a:lnTo>
                    <a:pt x="996302" y="4"/>
                  </a:lnTo>
                  <a:cubicBezTo>
                    <a:pt x="1002681" y="4"/>
                    <a:pt x="1008799" y="126682"/>
                    <a:pt x="1013310" y="352174"/>
                  </a:cubicBezTo>
                  <a:cubicBezTo>
                    <a:pt x="1017821" y="577666"/>
                    <a:pt x="1020355" y="883497"/>
                    <a:pt x="1020355" y="1202395"/>
                  </a:cubicBezTo>
                  <a:close/>
                </a:path>
              </a:pathLst>
            </a:custGeom>
            <a:noFill/>
            <a:ln>
              <a:solidFill>
                <a:schemeClr val="tx2">
                  <a:lumMod val="40000"/>
                  <a:lumOff val="6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3792" tIns="59970" rIns="59970" bIns="59970" numCol="1" spcCol="1270" anchor="ctr" anchorCtr="0">
              <a:noAutofit/>
            </a:bodyPr>
            <a:lstStyle/>
            <a:p>
              <a:pPr marL="171473" indent="-171473">
                <a:lnSpc>
                  <a:spcPct val="90000"/>
                </a:lnSpc>
                <a:spcBef>
                  <a:spcPct val="20000"/>
                </a:spcBef>
                <a:buSzPct val="90000"/>
                <a:buBlip>
                  <a:blip r:embed="rId3"/>
                </a:buBlip>
              </a:pPr>
              <a:r>
                <a:rPr lang="en-US" sz="1100" dirty="0">
                  <a:gradFill>
                    <a:gsLst>
                      <a:gs pos="0">
                        <a:srgbClr val="FFFFFF"/>
                      </a:gs>
                      <a:gs pos="86000">
                        <a:srgbClr val="FFFFFF"/>
                      </a:gs>
                    </a:gsLst>
                    <a:lin ang="5400000" scaled="0"/>
                  </a:gradFill>
                </a:rPr>
                <a:t>The Windows </a:t>
              </a:r>
              <a:r>
                <a:rPr lang="en-US" sz="1100" dirty="0" err="1">
                  <a:gradFill>
                    <a:gsLst>
                      <a:gs pos="0">
                        <a:srgbClr val="FFFFFF"/>
                      </a:gs>
                      <a:gs pos="86000">
                        <a:srgbClr val="FFFFFF"/>
                      </a:gs>
                    </a:gsLst>
                    <a:lin ang="5400000" scaled="0"/>
                  </a:gradFill>
                </a:rPr>
                <a:t>Intune</a:t>
              </a:r>
              <a:r>
                <a:rPr lang="en-US" sz="1100" dirty="0">
                  <a:gradFill>
                    <a:gsLst>
                      <a:gs pos="0">
                        <a:srgbClr val="FFFFFF"/>
                      </a:gs>
                      <a:gs pos="86000">
                        <a:srgbClr val="FFFFFF"/>
                      </a:gs>
                    </a:gsLst>
                    <a:lin ang="5400000" scaled="0"/>
                  </a:gradFill>
                </a:rPr>
                <a:t> agent starts</a:t>
              </a:r>
            </a:p>
            <a:p>
              <a:pPr marL="171473" indent="-171473">
                <a:lnSpc>
                  <a:spcPct val="90000"/>
                </a:lnSpc>
                <a:spcBef>
                  <a:spcPct val="20000"/>
                </a:spcBef>
                <a:buSzPct val="90000"/>
                <a:buBlip>
                  <a:blip r:embed="rId3"/>
                </a:buBlip>
              </a:pPr>
              <a:r>
                <a:rPr lang="en-US" sz="1100" dirty="0">
                  <a:gradFill>
                    <a:gsLst>
                      <a:gs pos="0">
                        <a:srgbClr val="FFFFFF"/>
                      </a:gs>
                      <a:gs pos="86000">
                        <a:srgbClr val="FFFFFF"/>
                      </a:gs>
                    </a:gsLst>
                    <a:lin ang="5400000" scaled="0"/>
                  </a:gradFill>
                </a:rPr>
                <a:t>It authenticates against the cloud service and enrolls the client computer</a:t>
              </a:r>
            </a:p>
            <a:p>
              <a:pPr marL="171473" indent="-171473">
                <a:lnSpc>
                  <a:spcPct val="90000"/>
                </a:lnSpc>
                <a:spcBef>
                  <a:spcPct val="20000"/>
                </a:spcBef>
                <a:buSzPct val="90000"/>
                <a:buBlip>
                  <a:blip r:embed="rId3"/>
                </a:buBlip>
              </a:pPr>
              <a:r>
                <a:rPr lang="en-US" sz="1100" dirty="0">
                  <a:gradFill>
                    <a:gsLst>
                      <a:gs pos="0">
                        <a:srgbClr val="FFFFFF"/>
                      </a:gs>
                      <a:gs pos="86000">
                        <a:srgbClr val="FFFFFF"/>
                      </a:gs>
                    </a:gsLst>
                    <a:lin ang="5400000" scaled="0"/>
                  </a:gradFill>
                </a:rPr>
                <a:t>The computer can be viewed in the Unassigned Computers group in the administrator console</a:t>
              </a:r>
            </a:p>
          </p:txBody>
        </p:sp>
        <p:sp>
          <p:nvSpPr>
            <p:cNvPr id="6" name="Freeform 5"/>
            <p:cNvSpPr/>
            <p:nvPr/>
          </p:nvSpPr>
          <p:spPr>
            <a:xfrm>
              <a:off x="382147" y="2777971"/>
              <a:ext cx="1015409" cy="1450584"/>
            </a:xfrm>
            <a:custGeom>
              <a:avLst/>
              <a:gdLst>
                <a:gd name="connsiteX0" fmla="*/ 0 w 1450583"/>
                <a:gd name="connsiteY0" fmla="*/ 0 h 1015408"/>
                <a:gd name="connsiteX1" fmla="*/ 942879 w 1450583"/>
                <a:gd name="connsiteY1" fmla="*/ 0 h 1015408"/>
                <a:gd name="connsiteX2" fmla="*/ 1450583 w 1450583"/>
                <a:gd name="connsiteY2" fmla="*/ 507704 h 1015408"/>
                <a:gd name="connsiteX3" fmla="*/ 942879 w 1450583"/>
                <a:gd name="connsiteY3" fmla="*/ 1015408 h 1015408"/>
                <a:gd name="connsiteX4" fmla="*/ 0 w 1450583"/>
                <a:gd name="connsiteY4" fmla="*/ 1015408 h 1015408"/>
                <a:gd name="connsiteX5" fmla="*/ 507704 w 1450583"/>
                <a:gd name="connsiteY5" fmla="*/ 507704 h 1015408"/>
                <a:gd name="connsiteX6" fmla="*/ 0 w 1450583"/>
                <a:gd name="connsiteY6" fmla="*/ 0 h 101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0583" h="1015408">
                  <a:moveTo>
                    <a:pt x="1450582" y="0"/>
                  </a:moveTo>
                  <a:lnTo>
                    <a:pt x="1450582" y="660015"/>
                  </a:lnTo>
                  <a:lnTo>
                    <a:pt x="725292" y="1015408"/>
                  </a:lnTo>
                  <a:lnTo>
                    <a:pt x="1" y="660015"/>
                  </a:lnTo>
                  <a:lnTo>
                    <a:pt x="1" y="0"/>
                  </a:lnTo>
                  <a:lnTo>
                    <a:pt x="725292" y="355393"/>
                  </a:lnTo>
                  <a:lnTo>
                    <a:pt x="1450582" y="0"/>
                  </a:lnTo>
                  <a:close/>
                </a:path>
              </a:pathLst>
            </a:custGeom>
            <a:ln/>
          </p:spPr>
          <p:style>
            <a:lnRef idx="2">
              <a:schemeClr val="accent6">
                <a:shade val="50000"/>
              </a:schemeClr>
            </a:lnRef>
            <a:fillRef idx="1">
              <a:schemeClr val="accent6"/>
            </a:fillRef>
            <a:effectRef idx="0">
              <a:schemeClr val="accent6"/>
            </a:effectRef>
            <a:fontRef idx="minor">
              <a:schemeClr val="lt1"/>
            </a:fontRef>
          </p:style>
          <p:txBody>
            <a:bodyPr spcFirstLastPara="0" vert="horz" wrap="square" lIns="10161" tIns="517864" rIns="10160" bIns="517865" numCol="1" spcCol="1270" anchor="ctr" anchorCtr="0">
              <a:noAutofit/>
            </a:bodyPr>
            <a:lstStyle/>
            <a:p>
              <a:pPr algn="ctr" defTabSz="533471">
                <a:lnSpc>
                  <a:spcPct val="90000"/>
                </a:lnSpc>
                <a:spcBef>
                  <a:spcPct val="0"/>
                </a:spcBef>
                <a:spcAft>
                  <a:spcPct val="35000"/>
                </a:spcAft>
              </a:pPr>
              <a:r>
                <a:rPr lang="en-US" sz="1200" b="1" dirty="0">
                  <a:solidFill>
                    <a:schemeClr val="bg1"/>
                  </a:solidFill>
                </a:rPr>
                <a:t>Agent installation</a:t>
              </a:r>
            </a:p>
          </p:txBody>
        </p:sp>
        <p:sp>
          <p:nvSpPr>
            <p:cNvPr id="7" name="Freeform 6"/>
            <p:cNvSpPr/>
            <p:nvPr/>
          </p:nvSpPr>
          <p:spPr>
            <a:xfrm>
              <a:off x="1397555" y="2662027"/>
              <a:ext cx="7214191" cy="1175265"/>
            </a:xfrm>
            <a:custGeom>
              <a:avLst/>
              <a:gdLst>
                <a:gd name="connsiteX0" fmla="*/ 195881 w 1175265"/>
                <a:gd name="connsiteY0" fmla="*/ 0 h 7214191"/>
                <a:gd name="connsiteX1" fmla="*/ 979384 w 1175265"/>
                <a:gd name="connsiteY1" fmla="*/ 0 h 7214191"/>
                <a:gd name="connsiteX2" fmla="*/ 1117893 w 1175265"/>
                <a:gd name="connsiteY2" fmla="*/ 57372 h 7214191"/>
                <a:gd name="connsiteX3" fmla="*/ 1175265 w 1175265"/>
                <a:gd name="connsiteY3" fmla="*/ 195881 h 7214191"/>
                <a:gd name="connsiteX4" fmla="*/ 1175265 w 1175265"/>
                <a:gd name="connsiteY4" fmla="*/ 7214191 h 7214191"/>
                <a:gd name="connsiteX5" fmla="*/ 1175265 w 1175265"/>
                <a:gd name="connsiteY5" fmla="*/ 7214191 h 7214191"/>
                <a:gd name="connsiteX6" fmla="*/ 1175265 w 1175265"/>
                <a:gd name="connsiteY6" fmla="*/ 7214191 h 7214191"/>
                <a:gd name="connsiteX7" fmla="*/ 0 w 1175265"/>
                <a:gd name="connsiteY7" fmla="*/ 7214191 h 7214191"/>
                <a:gd name="connsiteX8" fmla="*/ 0 w 1175265"/>
                <a:gd name="connsiteY8" fmla="*/ 7214191 h 7214191"/>
                <a:gd name="connsiteX9" fmla="*/ 0 w 1175265"/>
                <a:gd name="connsiteY9" fmla="*/ 7214191 h 7214191"/>
                <a:gd name="connsiteX10" fmla="*/ 0 w 1175265"/>
                <a:gd name="connsiteY10" fmla="*/ 195881 h 7214191"/>
                <a:gd name="connsiteX11" fmla="*/ 57372 w 1175265"/>
                <a:gd name="connsiteY11" fmla="*/ 57372 h 7214191"/>
                <a:gd name="connsiteX12" fmla="*/ 195881 w 1175265"/>
                <a:gd name="connsiteY12" fmla="*/ 0 h 721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5265" h="7214191">
                  <a:moveTo>
                    <a:pt x="1175265" y="1202387"/>
                  </a:moveTo>
                  <a:lnTo>
                    <a:pt x="1175265" y="6011804"/>
                  </a:lnTo>
                  <a:cubicBezTo>
                    <a:pt x="1175265" y="6330698"/>
                    <a:pt x="1171903" y="6636529"/>
                    <a:pt x="1165919" y="6862021"/>
                  </a:cubicBezTo>
                  <a:cubicBezTo>
                    <a:pt x="1159934" y="7087514"/>
                    <a:pt x="1151817" y="7214191"/>
                    <a:pt x="1143354" y="7214191"/>
                  </a:cubicBezTo>
                  <a:lnTo>
                    <a:pt x="0" y="7214191"/>
                  </a:lnTo>
                  <a:lnTo>
                    <a:pt x="0" y="7214191"/>
                  </a:lnTo>
                  <a:lnTo>
                    <a:pt x="0" y="7214191"/>
                  </a:lnTo>
                  <a:lnTo>
                    <a:pt x="0" y="0"/>
                  </a:lnTo>
                  <a:lnTo>
                    <a:pt x="0" y="0"/>
                  </a:lnTo>
                  <a:lnTo>
                    <a:pt x="0" y="0"/>
                  </a:lnTo>
                  <a:lnTo>
                    <a:pt x="1143354" y="0"/>
                  </a:lnTo>
                  <a:cubicBezTo>
                    <a:pt x="1151817" y="0"/>
                    <a:pt x="1159934" y="126683"/>
                    <a:pt x="1165919" y="352170"/>
                  </a:cubicBezTo>
                  <a:cubicBezTo>
                    <a:pt x="1171903" y="577662"/>
                    <a:pt x="1175265" y="883493"/>
                    <a:pt x="1175265" y="1202387"/>
                  </a:cubicBezTo>
                  <a:close/>
                </a:path>
              </a:pathLst>
            </a:custGeom>
            <a:noFill/>
            <a:ln>
              <a:solidFill>
                <a:schemeClr val="tx2">
                  <a:lumMod val="40000"/>
                  <a:lumOff val="6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3792" tIns="67532" rIns="67532" bIns="67532" numCol="1" spcCol="1270" anchor="ctr" anchorCtr="0">
              <a:noAutofit/>
            </a:bodyPr>
            <a:lstStyle/>
            <a:p>
              <a:pPr marL="171473" indent="-171473">
                <a:lnSpc>
                  <a:spcPct val="90000"/>
                </a:lnSpc>
                <a:spcBef>
                  <a:spcPct val="20000"/>
                </a:spcBef>
                <a:spcAft>
                  <a:spcPct val="15000"/>
                </a:spcAft>
                <a:buClr>
                  <a:schemeClr val="accent2"/>
                </a:buClr>
                <a:buSzPct val="90000"/>
                <a:buBlip>
                  <a:blip r:embed="rId3"/>
                </a:buBlip>
              </a:pPr>
              <a:r>
                <a:rPr lang="en-US" sz="1100" dirty="0">
                  <a:gradFill>
                    <a:gsLst>
                      <a:gs pos="0">
                        <a:srgbClr val="FFFFFF"/>
                      </a:gs>
                      <a:gs pos="86000">
                        <a:srgbClr val="FFFFFF"/>
                      </a:gs>
                    </a:gsLst>
                    <a:lin ang="5400000" scaled="0"/>
                  </a:gradFill>
                </a:rPr>
                <a:t>The installation downloads agents from the Windows Intune service</a:t>
              </a:r>
            </a:p>
            <a:p>
              <a:pPr marL="171473" indent="-171473">
                <a:lnSpc>
                  <a:spcPct val="90000"/>
                </a:lnSpc>
                <a:spcBef>
                  <a:spcPct val="20000"/>
                </a:spcBef>
                <a:spcAft>
                  <a:spcPct val="15000"/>
                </a:spcAft>
                <a:buClr>
                  <a:schemeClr val="accent2"/>
                </a:buClr>
                <a:buSzPct val="90000"/>
                <a:buBlip>
                  <a:blip r:embed="rId3"/>
                </a:buBlip>
              </a:pPr>
              <a:r>
                <a:rPr lang="en-US" sz="1100" dirty="0">
                  <a:gradFill>
                    <a:gsLst>
                      <a:gs pos="0">
                        <a:srgbClr val="FFFFFF"/>
                      </a:gs>
                      <a:gs pos="86000">
                        <a:srgbClr val="FFFFFF"/>
                      </a:gs>
                    </a:gsLst>
                    <a:lin ang="5400000" scaled="0"/>
                  </a:gradFill>
                </a:rPr>
                <a:t>Each agent starts up as it is downloaded and installed</a:t>
              </a:r>
            </a:p>
            <a:p>
              <a:pPr marL="171473" indent="-171473">
                <a:lnSpc>
                  <a:spcPct val="90000"/>
                </a:lnSpc>
                <a:spcBef>
                  <a:spcPct val="20000"/>
                </a:spcBef>
                <a:spcAft>
                  <a:spcPct val="15000"/>
                </a:spcAft>
                <a:buClr>
                  <a:schemeClr val="accent2"/>
                </a:buClr>
                <a:buSzPct val="90000"/>
                <a:buBlip>
                  <a:blip r:embed="rId3"/>
                </a:buBlip>
              </a:pPr>
              <a:r>
                <a:rPr lang="en-US" sz="1100" dirty="0">
                  <a:gradFill>
                    <a:gsLst>
                      <a:gs pos="0">
                        <a:srgbClr val="FFFFFF"/>
                      </a:gs>
                      <a:gs pos="86000">
                        <a:srgbClr val="FFFFFF"/>
                      </a:gs>
                    </a:gsLst>
                    <a:lin ang="5400000" scaled="0"/>
                  </a:gradFill>
                </a:rPr>
                <a:t>Each agent reports information to the Windows Intune service</a:t>
              </a:r>
            </a:p>
            <a:p>
              <a:pPr marL="171473" indent="-171473">
                <a:lnSpc>
                  <a:spcPct val="90000"/>
                </a:lnSpc>
                <a:spcBef>
                  <a:spcPct val="20000"/>
                </a:spcBef>
                <a:spcAft>
                  <a:spcPct val="15000"/>
                </a:spcAft>
                <a:buClr>
                  <a:schemeClr val="accent2"/>
                </a:buClr>
                <a:buSzPct val="90000"/>
                <a:buBlip>
                  <a:blip r:embed="rId3"/>
                </a:buBlip>
              </a:pPr>
              <a:r>
                <a:rPr lang="en-US" sz="1100" dirty="0">
                  <a:gradFill>
                    <a:gsLst>
                      <a:gs pos="0">
                        <a:srgbClr val="FFFFFF"/>
                      </a:gs>
                      <a:gs pos="86000">
                        <a:srgbClr val="FFFFFF"/>
                      </a:gs>
                    </a:gsLst>
                    <a:lin ang="5400000" scaled="0"/>
                  </a:gradFill>
                </a:rPr>
                <a:t>Agents with failed installations raise alerts on the administrator console</a:t>
              </a:r>
            </a:p>
          </p:txBody>
        </p:sp>
        <p:sp>
          <p:nvSpPr>
            <p:cNvPr id="8" name="Freeform 7"/>
            <p:cNvSpPr/>
            <p:nvPr/>
          </p:nvSpPr>
          <p:spPr>
            <a:xfrm>
              <a:off x="382147" y="4291779"/>
              <a:ext cx="1015409" cy="1450584"/>
            </a:xfrm>
            <a:custGeom>
              <a:avLst/>
              <a:gdLst>
                <a:gd name="connsiteX0" fmla="*/ 0 w 1450583"/>
                <a:gd name="connsiteY0" fmla="*/ 0 h 1015408"/>
                <a:gd name="connsiteX1" fmla="*/ 942879 w 1450583"/>
                <a:gd name="connsiteY1" fmla="*/ 0 h 1015408"/>
                <a:gd name="connsiteX2" fmla="*/ 1450583 w 1450583"/>
                <a:gd name="connsiteY2" fmla="*/ 507704 h 1015408"/>
                <a:gd name="connsiteX3" fmla="*/ 942879 w 1450583"/>
                <a:gd name="connsiteY3" fmla="*/ 1015408 h 1015408"/>
                <a:gd name="connsiteX4" fmla="*/ 0 w 1450583"/>
                <a:gd name="connsiteY4" fmla="*/ 1015408 h 1015408"/>
                <a:gd name="connsiteX5" fmla="*/ 507704 w 1450583"/>
                <a:gd name="connsiteY5" fmla="*/ 507704 h 1015408"/>
                <a:gd name="connsiteX6" fmla="*/ 0 w 1450583"/>
                <a:gd name="connsiteY6" fmla="*/ 0 h 101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0583" h="1015408">
                  <a:moveTo>
                    <a:pt x="1450582" y="0"/>
                  </a:moveTo>
                  <a:lnTo>
                    <a:pt x="1450582" y="660015"/>
                  </a:lnTo>
                  <a:lnTo>
                    <a:pt x="725292" y="1015408"/>
                  </a:lnTo>
                  <a:lnTo>
                    <a:pt x="1" y="660015"/>
                  </a:lnTo>
                  <a:lnTo>
                    <a:pt x="1" y="0"/>
                  </a:lnTo>
                  <a:lnTo>
                    <a:pt x="725292" y="355393"/>
                  </a:lnTo>
                  <a:lnTo>
                    <a:pt x="1450582" y="0"/>
                  </a:lnTo>
                  <a:close/>
                </a:path>
              </a:pathLst>
            </a:custGeom>
            <a:ln/>
          </p:spPr>
          <p:style>
            <a:lnRef idx="2">
              <a:schemeClr val="accent6">
                <a:shade val="50000"/>
              </a:schemeClr>
            </a:lnRef>
            <a:fillRef idx="1">
              <a:schemeClr val="accent6"/>
            </a:fillRef>
            <a:effectRef idx="0">
              <a:schemeClr val="accent6"/>
            </a:effectRef>
            <a:fontRef idx="minor">
              <a:schemeClr val="lt1"/>
            </a:fontRef>
          </p:style>
          <p:txBody>
            <a:bodyPr spcFirstLastPara="0" vert="horz" wrap="square" lIns="10161" tIns="517864" rIns="10160" bIns="517865" numCol="1" spcCol="1270" anchor="ctr" anchorCtr="0">
              <a:noAutofit/>
            </a:bodyPr>
            <a:lstStyle/>
            <a:p>
              <a:pPr algn="ctr" defTabSz="533471">
                <a:lnSpc>
                  <a:spcPct val="90000"/>
                </a:lnSpc>
                <a:spcBef>
                  <a:spcPct val="0"/>
                </a:spcBef>
                <a:spcAft>
                  <a:spcPct val="35000"/>
                </a:spcAft>
              </a:pPr>
              <a:r>
                <a:rPr lang="en-US" sz="1200" b="1" dirty="0">
                  <a:solidFill>
                    <a:schemeClr val="bg1"/>
                  </a:solidFill>
                </a:rPr>
                <a:t>Computer restart</a:t>
              </a:r>
            </a:p>
          </p:txBody>
        </p:sp>
        <p:sp>
          <p:nvSpPr>
            <p:cNvPr id="9" name="Freeform 8"/>
            <p:cNvSpPr/>
            <p:nvPr/>
          </p:nvSpPr>
          <p:spPr>
            <a:xfrm>
              <a:off x="1397555" y="4051912"/>
              <a:ext cx="7214191" cy="1422615"/>
            </a:xfrm>
            <a:custGeom>
              <a:avLst/>
              <a:gdLst>
                <a:gd name="connsiteX0" fmla="*/ 237107 w 1422615"/>
                <a:gd name="connsiteY0" fmla="*/ 0 h 7214191"/>
                <a:gd name="connsiteX1" fmla="*/ 1185508 w 1422615"/>
                <a:gd name="connsiteY1" fmla="*/ 0 h 7214191"/>
                <a:gd name="connsiteX2" fmla="*/ 1353168 w 1422615"/>
                <a:gd name="connsiteY2" fmla="*/ 69447 h 7214191"/>
                <a:gd name="connsiteX3" fmla="*/ 1422615 w 1422615"/>
                <a:gd name="connsiteY3" fmla="*/ 237107 h 7214191"/>
                <a:gd name="connsiteX4" fmla="*/ 1422615 w 1422615"/>
                <a:gd name="connsiteY4" fmla="*/ 7214191 h 7214191"/>
                <a:gd name="connsiteX5" fmla="*/ 1422615 w 1422615"/>
                <a:gd name="connsiteY5" fmla="*/ 7214191 h 7214191"/>
                <a:gd name="connsiteX6" fmla="*/ 1422615 w 1422615"/>
                <a:gd name="connsiteY6" fmla="*/ 7214191 h 7214191"/>
                <a:gd name="connsiteX7" fmla="*/ 0 w 1422615"/>
                <a:gd name="connsiteY7" fmla="*/ 7214191 h 7214191"/>
                <a:gd name="connsiteX8" fmla="*/ 0 w 1422615"/>
                <a:gd name="connsiteY8" fmla="*/ 7214191 h 7214191"/>
                <a:gd name="connsiteX9" fmla="*/ 0 w 1422615"/>
                <a:gd name="connsiteY9" fmla="*/ 7214191 h 7214191"/>
                <a:gd name="connsiteX10" fmla="*/ 0 w 1422615"/>
                <a:gd name="connsiteY10" fmla="*/ 237107 h 7214191"/>
                <a:gd name="connsiteX11" fmla="*/ 69447 w 1422615"/>
                <a:gd name="connsiteY11" fmla="*/ 69447 h 7214191"/>
                <a:gd name="connsiteX12" fmla="*/ 237107 w 1422615"/>
                <a:gd name="connsiteY12" fmla="*/ 0 h 721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2615" h="7214191">
                  <a:moveTo>
                    <a:pt x="1422615" y="1202388"/>
                  </a:moveTo>
                  <a:lnTo>
                    <a:pt x="1422615" y="6011803"/>
                  </a:lnTo>
                  <a:cubicBezTo>
                    <a:pt x="1422615" y="6330698"/>
                    <a:pt x="1417689" y="6636529"/>
                    <a:pt x="1408920" y="6862020"/>
                  </a:cubicBezTo>
                  <a:cubicBezTo>
                    <a:pt x="1400152" y="7087510"/>
                    <a:pt x="1388259" y="7214191"/>
                    <a:pt x="1375858" y="7214191"/>
                  </a:cubicBezTo>
                  <a:lnTo>
                    <a:pt x="0" y="7214191"/>
                  </a:lnTo>
                  <a:lnTo>
                    <a:pt x="0" y="7214191"/>
                  </a:lnTo>
                  <a:lnTo>
                    <a:pt x="0" y="7214191"/>
                  </a:lnTo>
                  <a:lnTo>
                    <a:pt x="0" y="0"/>
                  </a:lnTo>
                  <a:lnTo>
                    <a:pt x="0" y="0"/>
                  </a:lnTo>
                  <a:lnTo>
                    <a:pt x="0" y="0"/>
                  </a:lnTo>
                  <a:lnTo>
                    <a:pt x="1375858" y="0"/>
                  </a:lnTo>
                  <a:cubicBezTo>
                    <a:pt x="1388259" y="0"/>
                    <a:pt x="1400152" y="126681"/>
                    <a:pt x="1408920" y="352171"/>
                  </a:cubicBezTo>
                  <a:cubicBezTo>
                    <a:pt x="1417689" y="577662"/>
                    <a:pt x="1422615" y="883493"/>
                    <a:pt x="1422615" y="1202388"/>
                  </a:cubicBezTo>
                  <a:close/>
                </a:path>
              </a:pathLst>
            </a:custGeom>
            <a:noFill/>
            <a:ln>
              <a:solidFill>
                <a:schemeClr val="tx2">
                  <a:lumMod val="40000"/>
                  <a:lumOff val="6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3792" tIns="79606" rIns="79606" bIns="79606" numCol="1" spcCol="1270" anchor="ctr" anchorCtr="0">
              <a:noAutofit/>
            </a:bodyPr>
            <a:lstStyle/>
            <a:p>
              <a:pPr marL="171473" indent="-171473">
                <a:lnSpc>
                  <a:spcPct val="90000"/>
                </a:lnSpc>
                <a:spcBef>
                  <a:spcPct val="20000"/>
                </a:spcBef>
                <a:spcAft>
                  <a:spcPct val="15000"/>
                </a:spcAft>
                <a:buClr>
                  <a:schemeClr val="accent2"/>
                </a:buClr>
                <a:buSzPct val="90000"/>
                <a:buBlip>
                  <a:blip r:embed="rId3"/>
                </a:buBlip>
              </a:pPr>
              <a:r>
                <a:rPr lang="en-US" sz="1100" dirty="0">
                  <a:gradFill>
                    <a:gsLst>
                      <a:gs pos="0">
                        <a:srgbClr val="FFFFFF"/>
                      </a:gs>
                      <a:gs pos="86000">
                        <a:srgbClr val="FFFFFF"/>
                      </a:gs>
                    </a:gsLst>
                    <a:lin ang="5400000" scaled="0"/>
                  </a:gradFill>
                </a:rPr>
                <a:t>A restart is (most likely) required for the Windows Intune Endpoint Protection</a:t>
              </a:r>
            </a:p>
            <a:p>
              <a:pPr marL="171473" indent="-171473">
                <a:lnSpc>
                  <a:spcPct val="90000"/>
                </a:lnSpc>
                <a:spcBef>
                  <a:spcPct val="20000"/>
                </a:spcBef>
                <a:spcAft>
                  <a:spcPct val="15000"/>
                </a:spcAft>
                <a:buClr>
                  <a:schemeClr val="accent2"/>
                </a:buClr>
                <a:buSzPct val="90000"/>
                <a:buBlip>
                  <a:blip r:embed="rId3"/>
                </a:buBlip>
              </a:pPr>
              <a:r>
                <a:rPr lang="en-US" sz="1100" dirty="0">
                  <a:gradFill>
                    <a:gsLst>
                      <a:gs pos="0">
                        <a:srgbClr val="FFFFFF"/>
                      </a:gs>
                      <a:gs pos="86000">
                        <a:srgbClr val="FFFFFF"/>
                      </a:gs>
                    </a:gsLst>
                    <a:lin ang="5400000" scaled="0"/>
                  </a:gradFill>
                </a:rPr>
                <a:t>Installation completes and all agents report to Windows Intune within 30 minutes</a:t>
              </a:r>
            </a:p>
            <a:p>
              <a:pPr marL="171473" indent="-171473">
                <a:lnSpc>
                  <a:spcPct val="90000"/>
                </a:lnSpc>
                <a:spcBef>
                  <a:spcPct val="20000"/>
                </a:spcBef>
                <a:spcAft>
                  <a:spcPct val="15000"/>
                </a:spcAft>
                <a:buClr>
                  <a:schemeClr val="accent2"/>
                </a:buClr>
                <a:buSzPct val="90000"/>
                <a:buBlip>
                  <a:blip r:embed="rId3"/>
                </a:buBlip>
              </a:pPr>
              <a:r>
                <a:rPr lang="en-US" sz="1100" dirty="0">
                  <a:gradFill>
                    <a:gsLst>
                      <a:gs pos="0">
                        <a:srgbClr val="FFFFFF"/>
                      </a:gs>
                      <a:gs pos="86000">
                        <a:srgbClr val="FFFFFF"/>
                      </a:gs>
                    </a:gsLst>
                    <a:lin ang="5400000" scaled="0"/>
                  </a:gradFill>
                </a:rPr>
                <a:t>Check Control Panel on the managed computer for the installed services</a:t>
              </a:r>
            </a:p>
            <a:p>
              <a:pPr marL="171473" indent="-171473">
                <a:lnSpc>
                  <a:spcPct val="90000"/>
                </a:lnSpc>
                <a:spcBef>
                  <a:spcPct val="20000"/>
                </a:spcBef>
                <a:spcAft>
                  <a:spcPct val="15000"/>
                </a:spcAft>
                <a:buClr>
                  <a:schemeClr val="accent2"/>
                </a:buClr>
                <a:buSzPct val="90000"/>
                <a:buBlip>
                  <a:blip r:embed="rId3"/>
                </a:buBlip>
              </a:pPr>
              <a:r>
                <a:rPr lang="en-US" sz="1100" dirty="0">
                  <a:gradFill>
                    <a:gsLst>
                      <a:gs pos="0">
                        <a:srgbClr val="FFFFFF"/>
                      </a:gs>
                      <a:gs pos="86000">
                        <a:srgbClr val="FFFFFF"/>
                      </a:gs>
                    </a:gsLst>
                    <a:lin ang="5400000" scaled="0"/>
                  </a:gradFill>
                </a:rPr>
                <a:t>Check the Unassigned Computers group for newly enrolled computers</a:t>
              </a:r>
            </a:p>
          </p:txBody>
        </p:sp>
      </p:grpSp>
      <p:sp>
        <p:nvSpPr>
          <p:cNvPr id="10" name="Title 9"/>
          <p:cNvSpPr>
            <a:spLocks noGrp="1"/>
          </p:cNvSpPr>
          <p:nvPr>
            <p:ph type="title"/>
          </p:nvPr>
        </p:nvSpPr>
        <p:spPr>
          <a:xfrm>
            <a:off x="389436" y="171450"/>
            <a:ext cx="8363938" cy="415499"/>
          </a:xfrm>
        </p:spPr>
        <p:txBody>
          <a:bodyPr>
            <a:normAutofit fontScale="90000"/>
          </a:bodyPr>
          <a:lstStyle/>
          <a:p>
            <a:r>
              <a:rPr lang="en-US" sz="3000" dirty="0"/>
              <a:t>The Windows </a:t>
            </a:r>
            <a:r>
              <a:rPr lang="en-US" sz="3000" dirty="0" err="1"/>
              <a:t>Intune</a:t>
            </a:r>
            <a:r>
              <a:rPr lang="en-US" sz="3000" dirty="0"/>
              <a:t> Client Installation Process</a:t>
            </a:r>
          </a:p>
        </p:txBody>
      </p:sp>
    </p:spTree>
    <p:extLst>
      <p:ext uri="{BB962C8B-B14F-4D97-AF65-F5344CB8AC3E}">
        <p14:creationId xmlns:p14="http://schemas.microsoft.com/office/powerpoint/2010/main" val="1612013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Network Bandwidth Considerations</a:t>
            </a:r>
            <a:endParaRPr lang="en-US" dirty="0"/>
          </a:p>
        </p:txBody>
      </p:sp>
      <p:sp>
        <p:nvSpPr>
          <p:cNvPr id="8" name="Text Placeholder 7"/>
          <p:cNvSpPr>
            <a:spLocks noGrp="1"/>
          </p:cNvSpPr>
          <p:nvPr>
            <p:ph type="body" sz="quarter" idx="4294967295"/>
          </p:nvPr>
        </p:nvSpPr>
        <p:spPr>
          <a:xfrm>
            <a:off x="780063" y="3954066"/>
            <a:ext cx="8363937" cy="332184"/>
          </a:xfrm>
        </p:spPr>
        <p:txBody>
          <a:bodyPr>
            <a:normAutofit fontScale="62500" lnSpcReduction="20000"/>
          </a:bodyPr>
          <a:lstStyle/>
          <a:p>
            <a:pPr marL="0" indent="0">
              <a:buNone/>
            </a:pPr>
            <a:r>
              <a:rPr lang="en-US" dirty="0" smtClean="0"/>
              <a:t>Can reduce network load by deploying a caching proxy</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801132469"/>
              </p:ext>
            </p:extLst>
          </p:nvPr>
        </p:nvGraphicFramePr>
        <p:xfrm>
          <a:off x="513293" y="1120140"/>
          <a:ext cx="6459632" cy="2659380"/>
        </p:xfrm>
        <a:graphic>
          <a:graphicData uri="http://schemas.openxmlformats.org/drawingml/2006/table">
            <a:tbl>
              <a:tblPr firstRow="1" bandRow="1">
                <a:tableStyleId>{08FB837D-C827-4EFA-A057-4D05807E0F7C}</a:tableStyleId>
              </a:tblPr>
              <a:tblGrid>
                <a:gridCol w="1657782"/>
                <a:gridCol w="4801850"/>
              </a:tblGrid>
              <a:tr h="274320">
                <a:tc>
                  <a:txBody>
                    <a:bodyPr/>
                    <a:lstStyle/>
                    <a:p>
                      <a:r>
                        <a:rPr lang="en-US" sz="1400" dirty="0" smtClean="0"/>
                        <a:t>Scenario</a:t>
                      </a:r>
                      <a:endParaRPr lang="en-US" sz="1400" dirty="0">
                        <a:solidFill>
                          <a:sysClr val="windowText" lastClr="000000"/>
                        </a:solidFill>
                      </a:endParaRPr>
                    </a:p>
                  </a:txBody>
                  <a:tcPr marL="68598" marR="68598" marT="34290" marB="34290"/>
                </a:tc>
                <a:tc>
                  <a:txBody>
                    <a:bodyPr/>
                    <a:lstStyle/>
                    <a:p>
                      <a:r>
                        <a:rPr lang="en-US" sz="1400" dirty="0" smtClean="0"/>
                        <a:t>Content</a:t>
                      </a:r>
                      <a:r>
                        <a:rPr lang="en-US" sz="1400" baseline="0" dirty="0" smtClean="0"/>
                        <a:t> size per client</a:t>
                      </a:r>
                      <a:endParaRPr lang="en-US" sz="1400" dirty="0">
                        <a:solidFill>
                          <a:sysClr val="windowText" lastClr="000000"/>
                        </a:solidFill>
                      </a:endParaRPr>
                    </a:p>
                  </a:txBody>
                  <a:tcPr marL="68598" marR="68598" marT="34290" marB="34290"/>
                </a:tc>
              </a:tr>
              <a:tr h="697230">
                <a:tc>
                  <a:txBody>
                    <a:bodyPr/>
                    <a:lstStyle/>
                    <a:p>
                      <a:r>
                        <a:rPr lang="en-US" sz="1400" dirty="0" smtClean="0"/>
                        <a:t>Initial deployment</a:t>
                      </a:r>
                      <a:endParaRPr lang="en-US" sz="1400" b="1" i="0" dirty="0"/>
                    </a:p>
                  </a:txBody>
                  <a:tcPr marL="68598" marR="68598" marT="34290" marB="34290"/>
                </a:tc>
                <a:tc>
                  <a:txBody>
                    <a:bodyPr/>
                    <a:lstStyle/>
                    <a:p>
                      <a:pPr marL="0" indent="0" rtl="0" fontAlgn="ctr">
                        <a:buFont typeface="Arial" pitchFamily="34" charset="0"/>
                        <a:buNone/>
                      </a:pPr>
                      <a:r>
                        <a:rPr lang="en-US" sz="1400" kern="1200" baseline="0" dirty="0" smtClean="0">
                          <a:effectLst/>
                        </a:rPr>
                        <a:t>About 100 MB - one time</a:t>
                      </a:r>
                    </a:p>
                    <a:p>
                      <a:pPr marL="285750" indent="-285750" rtl="0" fontAlgn="ctr">
                        <a:buFont typeface="Arial" pitchFamily="34" charset="0"/>
                        <a:buChar char="•"/>
                      </a:pPr>
                      <a:r>
                        <a:rPr lang="en-US" sz="1200" kern="1200" baseline="0" dirty="0" smtClean="0">
                          <a:effectLst/>
                        </a:rPr>
                        <a:t>Initial client enrollment package: 15 MB</a:t>
                      </a:r>
                    </a:p>
                    <a:p>
                      <a:pPr marL="285750" indent="-285750" rtl="0" fontAlgn="ctr">
                        <a:buFont typeface="Arial" pitchFamily="34" charset="0"/>
                        <a:buChar char="•"/>
                      </a:pPr>
                      <a:r>
                        <a:rPr lang="en-US" sz="1200" kern="1200" baseline="0" dirty="0" smtClean="0">
                          <a:effectLst/>
                        </a:rPr>
                        <a:t>Boot-strapping additional agents: ~90MB (65MB for EP)</a:t>
                      </a:r>
                      <a:endParaRPr lang="en-US" sz="1400" b="0" i="0" kern="1200" baseline="0" dirty="0" smtClean="0">
                        <a:solidFill>
                          <a:schemeClr val="dk1"/>
                        </a:solidFill>
                        <a:effectLst/>
                        <a:latin typeface="+mn-lt"/>
                        <a:ea typeface="+mn-ea"/>
                        <a:cs typeface="+mn-cs"/>
                      </a:endParaRPr>
                    </a:p>
                  </a:txBody>
                  <a:tcPr marL="68598" marR="68598" marT="34290" marB="34290"/>
                </a:tc>
              </a:tr>
              <a:tr h="708660">
                <a:tc>
                  <a:txBody>
                    <a:bodyPr/>
                    <a:lstStyle/>
                    <a:p>
                      <a:r>
                        <a:rPr lang="en-US" sz="1400" dirty="0" smtClean="0"/>
                        <a:t>Endpoint</a:t>
                      </a:r>
                      <a:r>
                        <a:rPr lang="en-US" sz="1400" baseline="0" dirty="0" smtClean="0"/>
                        <a:t> protection</a:t>
                      </a:r>
                      <a:endParaRPr lang="en-US" sz="1400" b="1" dirty="0" smtClean="0"/>
                    </a:p>
                  </a:txBody>
                  <a:tcPr marL="68598" marR="68598" marT="34290" marB="34290"/>
                </a:tc>
                <a:tc>
                  <a:txBody>
                    <a:bodyPr/>
                    <a:lstStyle/>
                    <a:p>
                      <a:pPr lvl="0"/>
                      <a:r>
                        <a:rPr lang="en-US" sz="1400" kern="1200" dirty="0" smtClean="0">
                          <a:effectLst/>
                        </a:rPr>
                        <a:t>About 35</a:t>
                      </a:r>
                      <a:r>
                        <a:rPr lang="en-US" sz="1400" kern="1200" baseline="0" dirty="0" smtClean="0">
                          <a:effectLst/>
                        </a:rPr>
                        <a:t> MB per month</a:t>
                      </a:r>
                      <a:endParaRPr lang="en-US" sz="1400" kern="1200" dirty="0" smtClean="0">
                        <a:effectLst/>
                      </a:endParaRPr>
                    </a:p>
                    <a:p>
                      <a:pPr marL="285750" lvl="0" indent="-285750">
                        <a:buFont typeface="Arial" pitchFamily="34" charset="0"/>
                        <a:buChar char="•"/>
                      </a:pPr>
                      <a:r>
                        <a:rPr lang="en-US" sz="1200" kern="1200" dirty="0" smtClean="0">
                          <a:effectLst/>
                        </a:rPr>
                        <a:t>Daily (3x/day) signature updates: 40 KB</a:t>
                      </a:r>
                      <a:r>
                        <a:rPr lang="en-US" sz="1200" kern="1200" baseline="0" dirty="0" smtClean="0">
                          <a:effectLst/>
                        </a:rPr>
                        <a:t> – 2 MB range</a:t>
                      </a:r>
                    </a:p>
                    <a:p>
                      <a:pPr marL="285750" lvl="0" indent="-285750">
                        <a:buFont typeface="Arial" pitchFamily="34" charset="0"/>
                        <a:buChar char="•"/>
                      </a:pPr>
                      <a:r>
                        <a:rPr lang="en-US" sz="1200" kern="1200" dirty="0" smtClean="0">
                          <a:effectLst/>
                        </a:rPr>
                        <a:t>Monthly engine update: 5</a:t>
                      </a:r>
                      <a:r>
                        <a:rPr lang="en-US" sz="1200" kern="1200" baseline="0" dirty="0" smtClean="0">
                          <a:effectLst/>
                        </a:rPr>
                        <a:t> MB</a:t>
                      </a:r>
                      <a:endParaRPr lang="en-US" sz="1400" kern="1200" dirty="0" smtClean="0">
                        <a:solidFill>
                          <a:schemeClr val="dk1"/>
                        </a:solidFill>
                        <a:effectLst/>
                        <a:latin typeface="+mn-lt"/>
                        <a:ea typeface="+mn-ea"/>
                        <a:cs typeface="+mn-cs"/>
                      </a:endParaRPr>
                    </a:p>
                  </a:txBody>
                  <a:tcPr marL="68598" marR="68598" marT="34290" marB="34290"/>
                </a:tc>
              </a:tr>
              <a:tr h="491490">
                <a:tc>
                  <a:txBody>
                    <a:bodyPr/>
                    <a:lstStyle/>
                    <a:p>
                      <a:r>
                        <a:rPr lang="en-US" sz="1400" dirty="0" smtClean="0"/>
                        <a:t>Patch Tuesday</a:t>
                      </a:r>
                      <a:endParaRPr lang="en-US" sz="1400" b="1" dirty="0" smtClean="0"/>
                    </a:p>
                  </a:txBody>
                  <a:tcPr marL="68598" marR="68598" marT="34290" marB="34290"/>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400" baseline="0" dirty="0" smtClean="0"/>
                        <a:t>About 30 MB per month</a:t>
                      </a:r>
                    </a:p>
                    <a:p>
                      <a:pPr marL="285750" marR="0" indent="-2857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smtClean="0"/>
                        <a:t>Delivered twice a month (2</a:t>
                      </a:r>
                      <a:r>
                        <a:rPr lang="en-US" sz="1200" baseline="30000" dirty="0" smtClean="0"/>
                        <a:t>nd</a:t>
                      </a:r>
                      <a:r>
                        <a:rPr lang="en-US" sz="1200" baseline="0" dirty="0" smtClean="0"/>
                        <a:t>/4</a:t>
                      </a:r>
                      <a:r>
                        <a:rPr lang="en-US" sz="1200" baseline="30000" dirty="0" smtClean="0"/>
                        <a:t>th</a:t>
                      </a:r>
                      <a:r>
                        <a:rPr lang="en-US" sz="1200" baseline="0" dirty="0" smtClean="0"/>
                        <a:t> Tuesdays)</a:t>
                      </a:r>
                    </a:p>
                  </a:txBody>
                  <a:tcPr marL="68598" marR="68598" marT="34290" marB="34290"/>
                </a:tc>
              </a:tr>
              <a:tr h="480060">
                <a:tc>
                  <a:txBody>
                    <a:bodyPr/>
                    <a:lstStyle/>
                    <a:p>
                      <a:r>
                        <a:rPr lang="en-US" sz="1400" baseline="0" dirty="0" smtClean="0"/>
                        <a:t>Service pack</a:t>
                      </a:r>
                      <a:endParaRPr lang="en-US" sz="1400" b="1" dirty="0" smtClean="0"/>
                    </a:p>
                  </a:txBody>
                  <a:tcPr marL="68598" marR="68598" marT="34290" marB="34290"/>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400" baseline="0" dirty="0" smtClean="0"/>
                        <a:t>Depends on content</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Windows 7 SP1 (535 Mb for 32-bit and 900 Mb for 64-bit)</a:t>
                      </a:r>
                      <a:endParaRPr lang="en-US" sz="1400" baseline="0" dirty="0" smtClean="0"/>
                    </a:p>
                  </a:txBody>
                  <a:tcPr marL="68598" marR="68598" marT="34290" marB="34290"/>
                </a:tc>
              </a:tr>
            </a:tbl>
          </a:graphicData>
        </a:graphic>
      </p:graphicFrame>
    </p:spTree>
    <p:extLst>
      <p:ext uri="{BB962C8B-B14F-4D97-AF65-F5344CB8AC3E}">
        <p14:creationId xmlns:p14="http://schemas.microsoft.com/office/powerpoint/2010/main" val="2589766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4430461" y="1065068"/>
            <a:ext cx="4322912" cy="3594914"/>
          </a:xfrm>
          <a:prstGeom prst="rect">
            <a:avLst/>
          </a:prstGeom>
          <a:effectLst>
            <a:outerShdw blurRad="50800" dist="38100" dir="2700000" algn="tl" rotWithShape="0">
              <a:prstClr val="black">
                <a:alpha val="40000"/>
              </a:prstClr>
            </a:outerShdw>
          </a:effectLst>
        </p:spPr>
      </p:pic>
      <p:sp>
        <p:nvSpPr>
          <p:cNvPr id="8" name="Title 7"/>
          <p:cNvSpPr>
            <a:spLocks noGrp="1"/>
          </p:cNvSpPr>
          <p:nvPr>
            <p:ph type="title"/>
          </p:nvPr>
        </p:nvSpPr>
        <p:spPr/>
        <p:txBody>
          <a:bodyPr/>
          <a:lstStyle/>
          <a:p>
            <a:r>
              <a:rPr lang="en-US" smtClean="0"/>
              <a:t>The End-User Experience</a:t>
            </a:r>
            <a:endParaRPr lang="en-US" dirty="0"/>
          </a:p>
        </p:txBody>
      </p:sp>
      <p:sp>
        <p:nvSpPr>
          <p:cNvPr id="9" name="Text Placeholder 8"/>
          <p:cNvSpPr>
            <a:spLocks noGrp="1"/>
          </p:cNvSpPr>
          <p:nvPr>
            <p:ph idx="1"/>
          </p:nvPr>
        </p:nvSpPr>
        <p:spPr>
          <a:xfrm>
            <a:off x="457200" y="1200151"/>
            <a:ext cx="3973261" cy="3394472"/>
          </a:xfrm>
          <a:prstGeom prst="rect">
            <a:avLst/>
          </a:prstGeom>
        </p:spPr>
        <p:txBody>
          <a:bodyPr lIns="68589" tIns="34295" rIns="68589" bIns="34295">
            <a:normAutofit/>
          </a:bodyPr>
          <a:lstStyle/>
          <a:p>
            <a:pPr marL="342900" lvl="1" indent="-342900">
              <a:buFont typeface="Wingdings" pitchFamily="2" charset="2"/>
              <a:buChar char="Ø"/>
            </a:pPr>
            <a:r>
              <a:rPr lang="en-US" altLang="zh-CN" sz="2200" dirty="0"/>
              <a:t>Local application installed on managed PC</a:t>
            </a:r>
          </a:p>
          <a:p>
            <a:pPr marL="342900" lvl="1" indent="-342900">
              <a:buFont typeface="Wingdings" pitchFamily="2" charset="2"/>
              <a:buChar char="Ø"/>
            </a:pPr>
            <a:r>
              <a:rPr lang="en-US" altLang="zh-CN" sz="2200" dirty="0"/>
              <a:t>Update Management tasks for end users</a:t>
            </a:r>
          </a:p>
          <a:p>
            <a:pPr marL="342900" lvl="1" indent="-342900">
              <a:buFont typeface="Wingdings" pitchFamily="2" charset="2"/>
              <a:buChar char="Ø"/>
            </a:pPr>
            <a:r>
              <a:rPr lang="en-US" altLang="zh-CN" sz="2200" dirty="0"/>
              <a:t>Endpoint Protection options for end user</a:t>
            </a:r>
          </a:p>
          <a:p>
            <a:pPr marL="342900" lvl="1" indent="-342900">
              <a:buFont typeface="Wingdings" pitchFamily="2" charset="2"/>
              <a:buChar char="Ø"/>
            </a:pPr>
            <a:r>
              <a:rPr lang="en-US" altLang="zh-CN" sz="2200" dirty="0"/>
              <a:t>Remote Assistance initiated by end user</a:t>
            </a:r>
          </a:p>
        </p:txBody>
      </p:sp>
      <p:sp>
        <p:nvSpPr>
          <p:cNvPr id="2" name="Title 1"/>
          <p:cNvSpPr txBox="1">
            <a:spLocks/>
          </p:cNvSpPr>
          <p:nvPr/>
        </p:nvSpPr>
        <p:spPr>
          <a:xfrm>
            <a:off x="389436" y="171450"/>
            <a:ext cx="8363938" cy="457049"/>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p>
        </p:txBody>
      </p:sp>
    </p:spTree>
    <p:extLst>
      <p:ext uri="{BB962C8B-B14F-4D97-AF65-F5344CB8AC3E}">
        <p14:creationId xmlns:p14="http://schemas.microsoft.com/office/powerpoint/2010/main" val="3799326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t>
            </a:r>
            <a:r>
              <a:rPr lang="en-US" dirty="0" err="1" smtClean="0"/>
              <a:t>Intune</a:t>
            </a:r>
            <a:r>
              <a:rPr lang="en-US" dirty="0" smtClean="0"/>
              <a:t> Client</a:t>
            </a:r>
            <a:endParaRPr lang="en-US" dirty="0"/>
          </a:p>
        </p:txBody>
      </p:sp>
      <p:sp>
        <p:nvSpPr>
          <p:cNvPr id="4" name="Text Placeholder 3"/>
          <p:cNvSpPr>
            <a:spLocks noGrp="1"/>
          </p:cNvSpPr>
          <p:nvPr>
            <p:ph type="body" idx="1"/>
          </p:nvPr>
        </p:nvSpPr>
        <p:spPr/>
        <p:txBody>
          <a:bodyPr/>
          <a:lstStyle/>
          <a:p>
            <a:r>
              <a:rPr lang="en-US" smtClean="0"/>
              <a:t>Demo</a:t>
            </a:r>
            <a:endParaRPr lang="en-US" dirty="0"/>
          </a:p>
        </p:txBody>
      </p:sp>
    </p:spTree>
    <p:extLst>
      <p:ext uri="{BB962C8B-B14F-4D97-AF65-F5344CB8AC3E}">
        <p14:creationId xmlns:p14="http://schemas.microsoft.com/office/powerpoint/2010/main" val="3358255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3"/>
          <p:cNvSpPr txBox="1">
            <a:spLocks/>
          </p:cNvSpPr>
          <p:nvPr/>
        </p:nvSpPr>
        <p:spPr>
          <a:xfrm>
            <a:off x="389436" y="171450"/>
            <a:ext cx="8363938" cy="457049"/>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p>
        </p:txBody>
      </p:sp>
      <p:grpSp>
        <p:nvGrpSpPr>
          <p:cNvPr id="34" name="Group 33"/>
          <p:cNvGrpSpPr/>
          <p:nvPr/>
        </p:nvGrpSpPr>
        <p:grpSpPr>
          <a:xfrm>
            <a:off x="2146562" y="739335"/>
            <a:ext cx="7171864" cy="4347015"/>
            <a:chOff x="1644162" y="739335"/>
            <a:chExt cx="8760486" cy="4347015"/>
          </a:xfrm>
        </p:grpSpPr>
        <p:pic>
          <p:nvPicPr>
            <p:cNvPr id="2" name="Picture 2" descr="C:\Users\Sarah\Desktop\Bridge_Rebecca projects\Intune PPTs\art\ba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3363" y="739335"/>
              <a:ext cx="8293039" cy="88192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073363" y="2402858"/>
              <a:ext cx="8331285" cy="92940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Sarah\Desktop\Bridge_Rebecca projects\Intune PPTs\art\ba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3363" y="4348892"/>
              <a:ext cx="8293039" cy="73145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073363" y="3375235"/>
              <a:ext cx="8331285" cy="9294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Sarah\Desktop\Bridge_Rebecca projects\Intune PPTs\art\ba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3363" y="1621256"/>
              <a:ext cx="8293039" cy="73145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flipH="1">
              <a:off x="2739576" y="906976"/>
              <a:ext cx="6868790" cy="736355"/>
            </a:xfrm>
            <a:prstGeom prst="rect">
              <a:avLst/>
            </a:prstGeom>
            <a:no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68589" rIns="68589" bIns="68589" numCol="1" rtlCol="0" anchor="t" anchorCtr="0" compatLnSpc="1">
              <a:prstTxWarp prst="textNoShape">
                <a:avLst/>
              </a:prstTxWarp>
              <a:spAutoFit/>
            </a:bodyPr>
            <a:lstStyle/>
            <a:p>
              <a:pPr marL="171473" indent="-171473">
                <a:lnSpc>
                  <a:spcPct val="90000"/>
                </a:lnSpc>
                <a:spcBef>
                  <a:spcPct val="20000"/>
                </a:spcBef>
                <a:buSzPct val="90000"/>
                <a:buBlip>
                  <a:blip r:embed="rId5"/>
                </a:buBlip>
              </a:pPr>
              <a:r>
                <a:rPr lang="en-US" sz="1200" dirty="0">
                  <a:solidFill>
                    <a:schemeClr val="bg1"/>
                  </a:solidFill>
                </a:rPr>
                <a:t>Windows Intune: $</a:t>
              </a:r>
              <a:r>
                <a:rPr lang="en-US" sz="1200" dirty="0" smtClean="0">
                  <a:solidFill>
                    <a:schemeClr val="bg1"/>
                  </a:solidFill>
                </a:rPr>
                <a:t>15 AUD</a:t>
              </a:r>
              <a:r>
                <a:rPr lang="en-US" sz="1200" dirty="0">
                  <a:solidFill>
                    <a:schemeClr val="bg1"/>
                  </a:solidFill>
                </a:rPr>
                <a:t>*/Device/Month</a:t>
              </a:r>
            </a:p>
            <a:p>
              <a:pPr marL="171473" indent="-171473">
                <a:lnSpc>
                  <a:spcPct val="90000"/>
                </a:lnSpc>
                <a:spcBef>
                  <a:spcPct val="20000"/>
                </a:spcBef>
                <a:buSzPct val="90000"/>
                <a:buBlip>
                  <a:blip r:embed="rId5"/>
                </a:buBlip>
              </a:pPr>
              <a:r>
                <a:rPr lang="en-US" sz="1200" dirty="0">
                  <a:solidFill>
                    <a:schemeClr val="bg1"/>
                  </a:solidFill>
                </a:rPr>
                <a:t>Windows Intune Add-On SKU $5*/Device/Month (for customer existing Windows EA)</a:t>
              </a:r>
            </a:p>
            <a:p>
              <a:pPr marL="171473" indent="-171473">
                <a:lnSpc>
                  <a:spcPct val="90000"/>
                </a:lnSpc>
                <a:spcBef>
                  <a:spcPct val="20000"/>
                </a:spcBef>
                <a:buSzPct val="90000"/>
                <a:buBlip>
                  <a:blip r:embed="rId5"/>
                </a:buBlip>
              </a:pPr>
              <a:r>
                <a:rPr lang="en-US" sz="1200" dirty="0">
                  <a:solidFill>
                    <a:schemeClr val="bg1"/>
                  </a:solidFill>
                </a:rPr>
                <a:t>Microsoft Desktop Optimization Pack Add On: $1 </a:t>
              </a:r>
              <a:r>
                <a:rPr lang="en-US" sz="1200" dirty="0" smtClean="0">
                  <a:solidFill>
                    <a:schemeClr val="bg1"/>
                  </a:solidFill>
                </a:rPr>
                <a:t>AUD*/Device/Month</a:t>
              </a:r>
              <a:endParaRPr lang="en-US" sz="1200" dirty="0">
                <a:solidFill>
                  <a:schemeClr val="bg1"/>
                </a:solidFill>
              </a:endParaRPr>
            </a:p>
          </p:txBody>
        </p:sp>
        <p:sp>
          <p:nvSpPr>
            <p:cNvPr id="8" name="Rectangle 7"/>
            <p:cNvSpPr/>
            <p:nvPr/>
          </p:nvSpPr>
          <p:spPr bwMode="auto">
            <a:xfrm flipH="1">
              <a:off x="2739576" y="4608575"/>
              <a:ext cx="5867400" cy="304699"/>
            </a:xfrm>
            <a:prstGeom prst="rect">
              <a:avLst/>
            </a:prstGeom>
            <a:no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68589" rIns="68589" bIns="68589" numCol="1" rtlCol="0" anchor="t" anchorCtr="0" compatLnSpc="1">
              <a:prstTxWarp prst="textNoShape">
                <a:avLst/>
              </a:prstTxWarp>
              <a:spAutoFit/>
            </a:bodyPr>
            <a:lstStyle/>
            <a:p>
              <a:pPr marL="171473" indent="-171473" fontAlgn="base">
                <a:lnSpc>
                  <a:spcPct val="90000"/>
                </a:lnSpc>
                <a:spcBef>
                  <a:spcPct val="20000"/>
                </a:spcBef>
                <a:buSzPct val="90000"/>
                <a:buBlip>
                  <a:blip r:embed="rId5"/>
                </a:buBlip>
                <a:defRPr/>
              </a:pPr>
              <a:r>
                <a:rPr lang="en-US" sz="1200" dirty="0">
                  <a:solidFill>
                    <a:schemeClr val="bg1"/>
                  </a:solidFill>
                </a:rPr>
                <a:t>Windows Professional, Enterprise, or Ultimate SKU</a:t>
              </a:r>
            </a:p>
          </p:txBody>
        </p:sp>
        <p:sp>
          <p:nvSpPr>
            <p:cNvPr id="9" name="Rectangle 8"/>
            <p:cNvSpPr/>
            <p:nvPr/>
          </p:nvSpPr>
          <p:spPr bwMode="auto">
            <a:xfrm flipH="1">
              <a:off x="2739577" y="2575337"/>
              <a:ext cx="5402187" cy="692498"/>
            </a:xfrm>
            <a:prstGeom prst="rect">
              <a:avLst/>
            </a:prstGeom>
            <a:no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68589" rIns="68589" bIns="68589" numCol="1" rtlCol="0" anchor="t" anchorCtr="0" compatLnSpc="1">
              <a:prstTxWarp prst="textNoShape">
                <a:avLst/>
              </a:prstTxWarp>
              <a:spAutoFit/>
            </a:bodyPr>
            <a:lstStyle/>
            <a:p>
              <a:pPr marL="171473" indent="-171473" fontAlgn="base">
                <a:lnSpc>
                  <a:spcPct val="90000"/>
                </a:lnSpc>
                <a:spcBef>
                  <a:spcPct val="20000"/>
                </a:spcBef>
                <a:buSzPct val="90000"/>
                <a:buBlip>
                  <a:blip r:embed="rId5"/>
                </a:buBlip>
                <a:defRPr/>
              </a:pPr>
              <a:r>
                <a:rPr lang="en-US" sz="1200" dirty="0">
                  <a:solidFill>
                    <a:schemeClr val="bg1"/>
                  </a:solidFill>
                </a:rPr>
                <a:t>Microsoft Online Services Portal </a:t>
              </a:r>
            </a:p>
            <a:p>
              <a:pPr marL="171473" indent="-171473" fontAlgn="base">
                <a:lnSpc>
                  <a:spcPct val="90000"/>
                </a:lnSpc>
                <a:spcBef>
                  <a:spcPct val="20000"/>
                </a:spcBef>
                <a:buSzPct val="90000"/>
                <a:buBlip>
                  <a:blip r:embed="rId5"/>
                </a:buBlip>
                <a:defRPr/>
              </a:pPr>
              <a:r>
                <a:rPr lang="en-US" sz="1200" dirty="0">
                  <a:solidFill>
                    <a:schemeClr val="bg1"/>
                  </a:solidFill>
                </a:rPr>
                <a:t>Volume Licensing: Enterprise Agreement (EA and EAS) and Campus &amp; School Agreement (CASA)</a:t>
              </a:r>
            </a:p>
          </p:txBody>
        </p:sp>
        <p:sp>
          <p:nvSpPr>
            <p:cNvPr id="10" name="Rectangle 9"/>
            <p:cNvSpPr/>
            <p:nvPr/>
          </p:nvSpPr>
          <p:spPr bwMode="auto">
            <a:xfrm flipH="1">
              <a:off x="2739576" y="1797884"/>
              <a:ext cx="6477000" cy="507831"/>
            </a:xfrm>
            <a:prstGeom prst="rect">
              <a:avLst/>
            </a:prstGeom>
            <a:no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68589" rIns="68589" bIns="68589" numCol="1" rtlCol="0" anchor="t" anchorCtr="0" compatLnSpc="1">
              <a:prstTxWarp prst="textNoShape">
                <a:avLst/>
              </a:prstTxWarp>
              <a:spAutoFit/>
            </a:bodyPr>
            <a:lstStyle/>
            <a:p>
              <a:pPr marL="171473" indent="-171473" fontAlgn="base">
                <a:lnSpc>
                  <a:spcPct val="90000"/>
                </a:lnSpc>
                <a:spcBef>
                  <a:spcPct val="20000"/>
                </a:spcBef>
                <a:buSzPct val="90000"/>
                <a:buBlip>
                  <a:blip r:embed="rId5"/>
                </a:buBlip>
                <a:defRPr/>
              </a:pPr>
              <a:r>
                <a:rPr lang="en-US" sz="1200" dirty="0">
                  <a:solidFill>
                    <a:schemeClr val="bg1"/>
                  </a:solidFill>
                </a:rPr>
                <a:t>PCs Already Covered by Software Assurance</a:t>
              </a:r>
            </a:p>
            <a:p>
              <a:pPr marL="171473" indent="-171473" fontAlgn="base">
                <a:lnSpc>
                  <a:spcPct val="90000"/>
                </a:lnSpc>
                <a:spcBef>
                  <a:spcPct val="20000"/>
                </a:spcBef>
                <a:buSzPct val="90000"/>
                <a:buBlip>
                  <a:blip r:embed="rId5"/>
                </a:buBlip>
                <a:defRPr/>
              </a:pPr>
              <a:r>
                <a:rPr lang="en-US" sz="1200" dirty="0">
                  <a:solidFill>
                    <a:schemeClr val="bg1"/>
                  </a:solidFill>
                </a:rPr>
                <a:t>Volume Purchases (&gt;250 PCs)</a:t>
              </a:r>
            </a:p>
          </p:txBody>
        </p:sp>
        <p:sp>
          <p:nvSpPr>
            <p:cNvPr id="11" name="Rectangle 10"/>
            <p:cNvSpPr/>
            <p:nvPr/>
          </p:nvSpPr>
          <p:spPr bwMode="auto">
            <a:xfrm flipH="1">
              <a:off x="2739576" y="3561356"/>
              <a:ext cx="7510050" cy="710964"/>
            </a:xfrm>
            <a:prstGeom prst="rect">
              <a:avLst/>
            </a:prstGeom>
            <a:no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68589" rIns="68589" bIns="68589" numCol="1" rtlCol="0" anchor="t" anchorCtr="0" compatLnSpc="1">
              <a:prstTxWarp prst="textNoShape">
                <a:avLst/>
              </a:prstTxWarp>
              <a:spAutoFit/>
            </a:bodyPr>
            <a:lstStyle/>
            <a:p>
              <a:pPr marL="171473" indent="-171473" fontAlgn="base">
                <a:lnSpc>
                  <a:spcPct val="90000"/>
                </a:lnSpc>
                <a:spcBef>
                  <a:spcPct val="20000"/>
                </a:spcBef>
                <a:buSzPct val="90000"/>
                <a:buBlip>
                  <a:blip r:embed="rId5"/>
                </a:buBlip>
                <a:defRPr/>
              </a:pPr>
              <a:r>
                <a:rPr lang="en-US" sz="1200" dirty="0">
                  <a:solidFill>
                    <a:schemeClr val="bg1"/>
                  </a:solidFill>
                </a:rPr>
                <a:t>Windows Intune software &amp; services are non-perpetual, subscription licenses</a:t>
              </a:r>
            </a:p>
            <a:p>
              <a:pPr marL="171473" indent="-171473" fontAlgn="base">
                <a:lnSpc>
                  <a:spcPct val="90000"/>
                </a:lnSpc>
                <a:spcBef>
                  <a:spcPct val="20000"/>
                </a:spcBef>
                <a:buSzPct val="90000"/>
                <a:buBlip>
                  <a:blip r:embed="rId5"/>
                </a:buBlip>
                <a:defRPr/>
              </a:pPr>
              <a:r>
                <a:rPr lang="en-US" sz="1200" dirty="0">
                  <a:solidFill>
                    <a:schemeClr val="bg1"/>
                  </a:solidFill>
                </a:rPr>
                <a:t>“Buyout” available for Windows enterprise license</a:t>
              </a:r>
            </a:p>
            <a:p>
              <a:pPr marL="171473" indent="-171473" fontAlgn="base">
                <a:lnSpc>
                  <a:spcPct val="90000"/>
                </a:lnSpc>
                <a:spcBef>
                  <a:spcPct val="20000"/>
                </a:spcBef>
                <a:buSzPct val="90000"/>
                <a:buBlip>
                  <a:blip r:embed="rId5"/>
                </a:buBlip>
                <a:defRPr/>
              </a:pPr>
              <a:r>
                <a:rPr lang="en-US" sz="1200" dirty="0">
                  <a:solidFill>
                    <a:schemeClr val="bg1"/>
                  </a:solidFill>
                </a:rPr>
                <a:t>Device Subscription License (DSL)</a:t>
              </a:r>
            </a:p>
          </p:txBody>
        </p:sp>
        <p:sp>
          <p:nvSpPr>
            <p:cNvPr id="13" name="Rectangle 12"/>
            <p:cNvSpPr/>
            <p:nvPr/>
          </p:nvSpPr>
          <p:spPr bwMode="auto">
            <a:xfrm>
              <a:off x="2539566" y="3377954"/>
              <a:ext cx="2460561" cy="235446"/>
            </a:xfrm>
            <a:prstGeom prst="rect">
              <a:avLst/>
            </a:prstGeom>
            <a:no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68586" tIns="34293" rIns="68586" bIns="34293" numCol="1" rtlCol="0" anchor="t" anchorCtr="0" compatLnSpc="1">
              <a:prstTxWarp prst="textNoShape">
                <a:avLst/>
              </a:prstTxWarp>
              <a:spAutoFit/>
            </a:bodyPr>
            <a:lstStyle/>
            <a:p>
              <a:pPr marL="0" lvl="1" indent="-174767" defTabSz="685864" fontAlgn="base">
                <a:lnSpc>
                  <a:spcPct val="90000"/>
                </a:lnSpc>
                <a:spcBef>
                  <a:spcPct val="0"/>
                </a:spcBef>
                <a:spcAft>
                  <a:spcPct val="0"/>
                </a:spcAft>
                <a:buSzPct val="90000"/>
                <a:defRPr/>
              </a:pPr>
              <a:r>
                <a:rPr lang="en-US" sz="1200" b="1" dirty="0">
                  <a:ln w="3175">
                    <a:noFill/>
                  </a:ln>
                  <a:solidFill>
                    <a:schemeClr val="tx1"/>
                  </a:solidFill>
                  <a:cs typeface="Calibri" pitchFamily="34" charset="0"/>
                </a:rPr>
                <a:t>Terms </a:t>
              </a:r>
            </a:p>
          </p:txBody>
        </p:sp>
        <p:sp>
          <p:nvSpPr>
            <p:cNvPr id="14" name="Rectangle 13"/>
            <p:cNvSpPr/>
            <p:nvPr/>
          </p:nvSpPr>
          <p:spPr bwMode="auto">
            <a:xfrm>
              <a:off x="2539565" y="1625951"/>
              <a:ext cx="3581400" cy="235446"/>
            </a:xfrm>
            <a:prstGeom prst="rect">
              <a:avLst/>
            </a:prstGeom>
            <a:no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68586" tIns="34293" rIns="68586" bIns="34293" numCol="1" rtlCol="0" anchor="t" anchorCtr="0" compatLnSpc="1">
              <a:prstTxWarp prst="textNoShape">
                <a:avLst/>
              </a:prstTxWarp>
              <a:spAutoFit/>
            </a:bodyPr>
            <a:lstStyle/>
            <a:p>
              <a:pPr marL="0" lvl="1" indent="-174767" defTabSz="685864" fontAlgn="base">
                <a:lnSpc>
                  <a:spcPct val="90000"/>
                </a:lnSpc>
                <a:spcBef>
                  <a:spcPct val="0"/>
                </a:spcBef>
                <a:spcAft>
                  <a:spcPct val="0"/>
                </a:spcAft>
                <a:buSzPct val="90000"/>
                <a:defRPr/>
              </a:pPr>
              <a:r>
                <a:rPr lang="en-US" sz="1200" b="1" dirty="0">
                  <a:ln w="3175">
                    <a:noFill/>
                  </a:ln>
                  <a:solidFill>
                    <a:schemeClr val="bg1"/>
                  </a:solidFill>
                  <a:cs typeface="Calibri" pitchFamily="34" charset="0"/>
                </a:rPr>
                <a:t>Discounts </a:t>
              </a:r>
            </a:p>
          </p:txBody>
        </p:sp>
        <p:sp>
          <p:nvSpPr>
            <p:cNvPr id="15" name="Rectangle 14"/>
            <p:cNvSpPr/>
            <p:nvPr/>
          </p:nvSpPr>
          <p:spPr bwMode="auto">
            <a:xfrm>
              <a:off x="2539565" y="2400300"/>
              <a:ext cx="4648200" cy="235446"/>
            </a:xfrm>
            <a:prstGeom prst="rect">
              <a:avLst/>
            </a:prstGeom>
            <a:no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68586" tIns="34293" rIns="68586" bIns="34293" numCol="1" rtlCol="0" anchor="t" anchorCtr="0" compatLnSpc="1">
              <a:prstTxWarp prst="textNoShape">
                <a:avLst/>
              </a:prstTxWarp>
              <a:spAutoFit/>
            </a:bodyPr>
            <a:lstStyle/>
            <a:p>
              <a:pPr marL="0" lvl="1" indent="-174767" defTabSz="685864" fontAlgn="base">
                <a:lnSpc>
                  <a:spcPct val="90000"/>
                </a:lnSpc>
                <a:spcBef>
                  <a:spcPct val="0"/>
                </a:spcBef>
                <a:spcAft>
                  <a:spcPct val="0"/>
                </a:spcAft>
                <a:buSzPct val="90000"/>
                <a:defRPr/>
              </a:pPr>
              <a:r>
                <a:rPr lang="en-US" sz="1200" b="1" dirty="0">
                  <a:ln w="3175">
                    <a:noFill/>
                  </a:ln>
                  <a:solidFill>
                    <a:schemeClr val="bg1"/>
                  </a:solidFill>
                  <a:cs typeface="Calibri" pitchFamily="34" charset="0"/>
                </a:rPr>
                <a:t>Available to Purchase Through</a:t>
              </a:r>
            </a:p>
          </p:txBody>
        </p:sp>
        <p:sp>
          <p:nvSpPr>
            <p:cNvPr id="16" name="Rectangle 15"/>
            <p:cNvSpPr/>
            <p:nvPr/>
          </p:nvSpPr>
          <p:spPr bwMode="auto">
            <a:xfrm>
              <a:off x="2539565" y="4347257"/>
              <a:ext cx="5791200" cy="235446"/>
            </a:xfrm>
            <a:prstGeom prst="rect">
              <a:avLst/>
            </a:prstGeom>
            <a:no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68586" tIns="34293" rIns="68586" bIns="34293" numCol="1" rtlCol="0" anchor="t" anchorCtr="0" compatLnSpc="1">
              <a:prstTxWarp prst="textNoShape">
                <a:avLst/>
              </a:prstTxWarp>
              <a:spAutoFit/>
            </a:bodyPr>
            <a:lstStyle/>
            <a:p>
              <a:pPr marL="0" lvl="1" indent="-174767" defTabSz="685864" fontAlgn="base">
                <a:lnSpc>
                  <a:spcPct val="90000"/>
                </a:lnSpc>
                <a:spcBef>
                  <a:spcPct val="0"/>
                </a:spcBef>
                <a:spcAft>
                  <a:spcPct val="0"/>
                </a:spcAft>
                <a:buSzPct val="90000"/>
                <a:defRPr/>
              </a:pPr>
              <a:r>
                <a:rPr lang="en-US" sz="1200" b="1" dirty="0">
                  <a:ln w="3175">
                    <a:noFill/>
                  </a:ln>
                  <a:solidFill>
                    <a:schemeClr val="tx1"/>
                  </a:solidFill>
                  <a:cs typeface="Calibri" pitchFamily="34" charset="0"/>
                </a:rPr>
                <a:t>Qualified OS Requirements</a:t>
              </a:r>
            </a:p>
          </p:txBody>
        </p:sp>
        <p:sp>
          <p:nvSpPr>
            <p:cNvPr id="17" name="Rectangle 16"/>
            <p:cNvSpPr/>
            <p:nvPr/>
          </p:nvSpPr>
          <p:spPr bwMode="auto">
            <a:xfrm>
              <a:off x="2539566" y="741406"/>
              <a:ext cx="2460561" cy="235446"/>
            </a:xfrm>
            <a:prstGeom prst="rect">
              <a:avLst/>
            </a:prstGeom>
            <a:no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68586" tIns="34293" rIns="68586" bIns="34293" numCol="1" rtlCol="0" anchor="t" anchorCtr="0" compatLnSpc="1">
              <a:prstTxWarp prst="textNoShape">
                <a:avLst/>
              </a:prstTxWarp>
              <a:spAutoFit/>
            </a:bodyPr>
            <a:lstStyle/>
            <a:p>
              <a:pPr marL="0" lvl="1" defTabSz="685864" fontAlgn="base">
                <a:lnSpc>
                  <a:spcPct val="90000"/>
                </a:lnSpc>
                <a:spcBef>
                  <a:spcPct val="0"/>
                </a:spcBef>
                <a:spcAft>
                  <a:spcPct val="0"/>
                </a:spcAft>
                <a:buSzPct val="90000"/>
                <a:defRPr/>
              </a:pPr>
              <a:r>
                <a:rPr lang="en-US" sz="1200" b="1" dirty="0">
                  <a:ln w="3175">
                    <a:noFill/>
                  </a:ln>
                  <a:solidFill>
                    <a:schemeClr val="tx1"/>
                  </a:solidFill>
                  <a:cs typeface="Calibri" pitchFamily="34" charset="0"/>
                </a:rPr>
                <a:t>Pricing</a:t>
              </a:r>
              <a:endParaRPr lang="en-US" b="1" dirty="0">
                <a:ln w="3175">
                  <a:noFill/>
                </a:ln>
                <a:solidFill>
                  <a:schemeClr val="tx1"/>
                </a:solidFill>
                <a:cs typeface="Calibri" pitchFamily="34" charset="0"/>
              </a:endParaRPr>
            </a:p>
          </p:txBody>
        </p:sp>
        <p:pic>
          <p:nvPicPr>
            <p:cNvPr id="18" name="Picture 2" descr="C:\Documents and Settings\alyssaj\My Documents\My Pictures\DVD_ART34\Artwork_Imagery\Shapes\rings\circle frame round borders.png"/>
            <p:cNvPicPr>
              <a:picLocks noChangeAspect="1" noChangeArrowheads="1"/>
            </p:cNvPicPr>
            <p:nvPr/>
          </p:nvPicPr>
          <p:blipFill>
            <a:blip r:embed="rId6" cstate="print"/>
            <a:srcRect/>
            <a:stretch>
              <a:fillRect/>
            </a:stretch>
          </p:blipFill>
          <p:spPr bwMode="auto">
            <a:xfrm>
              <a:off x="1644162" y="2507720"/>
              <a:ext cx="941252" cy="701150"/>
            </a:xfrm>
            <a:prstGeom prst="rect">
              <a:avLst/>
            </a:prstGeom>
            <a:noFill/>
          </p:spPr>
        </p:pic>
        <p:pic>
          <p:nvPicPr>
            <p:cNvPr id="19" name="Picture 2" descr="C:\Documents and Settings\alyssaj\My Documents\My Pictures\DVD_ART34\Artwork_Imagery\Shapes\rings\circle frame round borders.png"/>
            <p:cNvPicPr>
              <a:picLocks noChangeAspect="1" noChangeArrowheads="1"/>
            </p:cNvPicPr>
            <p:nvPr/>
          </p:nvPicPr>
          <p:blipFill>
            <a:blip r:embed="rId6" cstate="print"/>
            <a:srcRect/>
            <a:stretch>
              <a:fillRect/>
            </a:stretch>
          </p:blipFill>
          <p:spPr bwMode="auto">
            <a:xfrm>
              <a:off x="1644162" y="3464982"/>
              <a:ext cx="941252" cy="701150"/>
            </a:xfrm>
            <a:prstGeom prst="rect">
              <a:avLst/>
            </a:prstGeom>
            <a:noFill/>
          </p:spPr>
        </p:pic>
        <p:pic>
          <p:nvPicPr>
            <p:cNvPr id="20" name="Picture 2" descr="C:\Documents and Settings\alyssaj\My Documents\My Pictures\DVD_ART34\Artwork_Imagery\Shapes\rings\circle frame round borders.png"/>
            <p:cNvPicPr>
              <a:picLocks noChangeAspect="1" noChangeArrowheads="1"/>
            </p:cNvPicPr>
            <p:nvPr/>
          </p:nvPicPr>
          <p:blipFill>
            <a:blip r:embed="rId6" cstate="print"/>
            <a:srcRect/>
            <a:stretch>
              <a:fillRect/>
            </a:stretch>
          </p:blipFill>
          <p:spPr bwMode="auto">
            <a:xfrm>
              <a:off x="1644162" y="4350808"/>
              <a:ext cx="941252" cy="701150"/>
            </a:xfrm>
            <a:prstGeom prst="rect">
              <a:avLst/>
            </a:prstGeom>
            <a:noFill/>
          </p:spPr>
        </p:pic>
        <p:pic>
          <p:nvPicPr>
            <p:cNvPr id="21" name="Picture 2" descr="C:\Documents and Settings\alyssaj\My Documents\My Pictures\DVD_ART34\Artwork_Imagery\Shapes\rings\circle frame round borders.png"/>
            <p:cNvPicPr>
              <a:picLocks noChangeAspect="1" noChangeArrowheads="1"/>
            </p:cNvPicPr>
            <p:nvPr/>
          </p:nvPicPr>
          <p:blipFill>
            <a:blip r:embed="rId6" cstate="print"/>
            <a:srcRect/>
            <a:stretch>
              <a:fillRect/>
            </a:stretch>
          </p:blipFill>
          <p:spPr bwMode="auto">
            <a:xfrm>
              <a:off x="1644162" y="1629039"/>
              <a:ext cx="941252" cy="701150"/>
            </a:xfrm>
            <a:prstGeom prst="rect">
              <a:avLst/>
            </a:prstGeom>
            <a:noFill/>
          </p:spPr>
        </p:pic>
        <p:pic>
          <p:nvPicPr>
            <p:cNvPr id="22" name="Picture 2" descr="C:\Documents and Settings\alyssaj\My Documents\My Pictures\DVD_ART34\Artwork_Imagery\Shapes\rings\circle frame round borders.png"/>
            <p:cNvPicPr>
              <a:picLocks noChangeAspect="1" noChangeArrowheads="1"/>
            </p:cNvPicPr>
            <p:nvPr/>
          </p:nvPicPr>
          <p:blipFill>
            <a:blip r:embed="rId6" cstate="print"/>
            <a:srcRect/>
            <a:stretch>
              <a:fillRect/>
            </a:stretch>
          </p:blipFill>
          <p:spPr bwMode="auto">
            <a:xfrm>
              <a:off x="1644162" y="750358"/>
              <a:ext cx="941252" cy="701150"/>
            </a:xfrm>
            <a:prstGeom prst="rect">
              <a:avLst/>
            </a:prstGeom>
            <a:noFill/>
          </p:spPr>
        </p:pic>
        <p:grpSp>
          <p:nvGrpSpPr>
            <p:cNvPr id="23" name="Group 22"/>
            <p:cNvGrpSpPr/>
            <p:nvPr/>
          </p:nvGrpSpPr>
          <p:grpSpPr>
            <a:xfrm>
              <a:off x="1680995" y="4522756"/>
              <a:ext cx="690581" cy="402731"/>
              <a:chOff x="449068" y="5916041"/>
              <a:chExt cx="690581" cy="536974"/>
            </a:xfrm>
          </p:grpSpPr>
          <p:pic>
            <p:nvPicPr>
              <p:cNvPr id="2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068" y="6065154"/>
                <a:ext cx="690581" cy="38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4" descr="black-laptop-icon.png"/>
              <p:cNvPicPr>
                <a:picLocks noChangeAspect="1"/>
              </p:cNvPicPr>
              <p:nvPr/>
            </p:nvPicPr>
            <p:blipFill>
              <a:blip r:embed="rId8" cstate="print"/>
              <a:stretch>
                <a:fillRect/>
              </a:stretch>
            </p:blipFill>
            <p:spPr>
              <a:xfrm>
                <a:off x="726368" y="5916041"/>
                <a:ext cx="413280" cy="298227"/>
              </a:xfrm>
              <a:prstGeom prst="rect">
                <a:avLst/>
              </a:prstGeom>
              <a:effectLst>
                <a:outerShdw blurRad="76200" dir="13500000" sy="23000" kx="1200000" algn="br" rotWithShape="0">
                  <a:prstClr val="black">
                    <a:alpha val="20000"/>
                  </a:prstClr>
                </a:outerShdw>
              </a:effectLst>
            </p:spPr>
          </p:pic>
        </p:grpSp>
        <p:pic>
          <p:nvPicPr>
            <p:cNvPr id="26" name="Picture 25" descr="dollar bill money.png"/>
            <p:cNvPicPr>
              <a:picLocks noChangeAspect="1"/>
            </p:cNvPicPr>
            <p:nvPr/>
          </p:nvPicPr>
          <p:blipFill>
            <a:blip r:embed="rId9" cstate="print"/>
            <a:srcRect t="26346"/>
            <a:stretch>
              <a:fillRect/>
            </a:stretch>
          </p:blipFill>
          <p:spPr>
            <a:xfrm>
              <a:off x="1790422" y="983579"/>
              <a:ext cx="671575" cy="349380"/>
            </a:xfrm>
            <a:prstGeom prst="rect">
              <a:avLst/>
            </a:prstGeom>
          </p:spPr>
        </p:pic>
        <p:pic>
          <p:nvPicPr>
            <p:cNvPr id="27" name="Picture 3" descr="C:\Users\Sarah\Desktop\Bridge_Rebecca projects\Intune PPTs\art\screen.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24125" y="2644148"/>
              <a:ext cx="663940" cy="42315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C:\Users\Sarah\Documents\_SSD_Business\Client_collateral\MICROSOFT_DVD_ART\Artwork_Imagery\Icons - Illustrations\_ SUPER VISTA STYLE\contract.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13178" y="3565135"/>
              <a:ext cx="597367" cy="4480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9" name="Group 28"/>
            <p:cNvGrpSpPr/>
            <p:nvPr/>
          </p:nvGrpSpPr>
          <p:grpSpPr>
            <a:xfrm>
              <a:off x="1881517" y="1869802"/>
              <a:ext cx="573119" cy="311267"/>
              <a:chOff x="649590" y="2340670"/>
              <a:chExt cx="573119" cy="415022"/>
            </a:xfrm>
          </p:grpSpPr>
          <p:pic>
            <p:nvPicPr>
              <p:cNvPr id="30" name="Picture 6" descr="C:\Users\Sarah\Desktop\Bridge_Rebecca projects\Intune PPTs\art\piggie.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9590" y="2340670"/>
                <a:ext cx="480350" cy="415022"/>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874076" y="2344431"/>
                <a:ext cx="348633" cy="348813"/>
              </a:xfrm>
              <a:prstGeom prst="rect">
                <a:avLst/>
              </a:prstGeom>
              <a:noFill/>
            </p:spPr>
            <p:txBody>
              <a:bodyPr wrap="square" rtlCol="0">
                <a:spAutoFit/>
              </a:bodyPr>
              <a:lstStyle/>
              <a:p>
                <a:r>
                  <a:rPr lang="en-US" sz="1100" b="1" dirty="0">
                    <a:effectLst>
                      <a:outerShdw blurRad="63500" sx="102000" sy="102000" algn="ctr" rotWithShape="0">
                        <a:prstClr val="black">
                          <a:alpha val="40000"/>
                        </a:prstClr>
                      </a:outerShdw>
                    </a:effectLst>
                  </a:rPr>
                  <a:t>$</a:t>
                </a:r>
              </a:p>
            </p:txBody>
          </p:sp>
        </p:grpSp>
        <p:sp>
          <p:nvSpPr>
            <p:cNvPr id="32" name="TextBox 31"/>
            <p:cNvSpPr txBox="1"/>
            <p:nvPr/>
          </p:nvSpPr>
          <p:spPr>
            <a:xfrm>
              <a:off x="6492370" y="4878601"/>
              <a:ext cx="3360738" cy="207749"/>
            </a:xfrm>
            <a:prstGeom prst="rect">
              <a:avLst/>
            </a:prstGeom>
            <a:noFill/>
          </p:spPr>
          <p:txBody>
            <a:bodyPr wrap="square" lIns="68589" tIns="34295" rIns="68589" bIns="34295" rtlCol="0">
              <a:spAutoFit/>
            </a:bodyPr>
            <a:lstStyle/>
            <a:p>
              <a:r>
                <a:rPr lang="en-US" sz="900" dirty="0">
                  <a:solidFill>
                    <a:schemeClr val="bg1"/>
                  </a:solidFill>
                </a:rPr>
                <a:t>* Pricing may vary by region</a:t>
              </a:r>
            </a:p>
          </p:txBody>
        </p:sp>
      </p:grpSp>
      <p:sp>
        <p:nvSpPr>
          <p:cNvPr id="33" name="Title 32"/>
          <p:cNvSpPr>
            <a:spLocks noGrp="1"/>
          </p:cNvSpPr>
          <p:nvPr>
            <p:ph type="title"/>
          </p:nvPr>
        </p:nvSpPr>
        <p:spPr>
          <a:xfrm>
            <a:off x="456605" y="27797"/>
            <a:ext cx="8229600" cy="857250"/>
          </a:xfrm>
        </p:spPr>
        <p:txBody>
          <a:bodyPr/>
          <a:lstStyle/>
          <a:p>
            <a:r>
              <a:rPr lang="en-US" dirty="0" smtClean="0"/>
              <a:t>Licensing &amp; Pricing</a:t>
            </a:r>
            <a:endParaRPr lang="en-US" dirty="0"/>
          </a:p>
        </p:txBody>
      </p:sp>
    </p:spTree>
    <p:extLst>
      <p:ext uri="{BB962C8B-B14F-4D97-AF65-F5344CB8AC3E}">
        <p14:creationId xmlns:p14="http://schemas.microsoft.com/office/powerpoint/2010/main" val="12650032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9436" y="171450"/>
            <a:ext cx="8363938" cy="623248"/>
          </a:xfrm>
        </p:spPr>
        <p:txBody>
          <a:bodyPr>
            <a:normAutofit fontScale="90000"/>
          </a:bodyPr>
          <a:lstStyle/>
          <a:p>
            <a:r>
              <a:rPr lang="en-US" sz="2700" dirty="0"/>
              <a:t>Opportunity for Windows </a:t>
            </a:r>
            <a:r>
              <a:rPr lang="en-US" sz="2700" dirty="0" err="1"/>
              <a:t>Intune</a:t>
            </a:r>
            <a:r>
              <a:rPr lang="en-US" sz="2700" dirty="0"/>
              <a:t> today in the Enterprise</a:t>
            </a:r>
            <a:r>
              <a:rPr lang="en-US" sz="2100" dirty="0">
                <a:gradFill flip="none" rotWithShape="1">
                  <a:gsLst>
                    <a:gs pos="0">
                      <a:schemeClr val="bg2"/>
                    </a:gs>
                    <a:gs pos="86000">
                      <a:schemeClr val="bg2"/>
                    </a:gs>
                  </a:gsLst>
                  <a:lin ang="5400000" scaled="0"/>
                  <a:tileRect/>
                </a:gradFill>
              </a:rPr>
              <a:t/>
            </a:r>
            <a:br>
              <a:rPr lang="en-US" sz="2100" dirty="0">
                <a:gradFill flip="none" rotWithShape="1">
                  <a:gsLst>
                    <a:gs pos="0">
                      <a:schemeClr val="bg2"/>
                    </a:gs>
                    <a:gs pos="86000">
                      <a:schemeClr val="bg2"/>
                    </a:gs>
                  </a:gsLst>
                  <a:lin ang="5400000" scaled="0"/>
                  <a:tileRect/>
                </a:gradFill>
              </a:rPr>
            </a:br>
            <a:r>
              <a:rPr lang="en-US" sz="1800" dirty="0">
                <a:gradFill flip="none" rotWithShape="1">
                  <a:gsLst>
                    <a:gs pos="0">
                      <a:schemeClr val="bg2"/>
                    </a:gs>
                    <a:gs pos="86000">
                      <a:schemeClr val="bg2"/>
                    </a:gs>
                  </a:gsLst>
                  <a:lin ang="5400000" scaled="0"/>
                  <a:tileRect/>
                </a:gradFill>
              </a:rPr>
              <a:t>A choice for every customer with unmanaged PC’s that needs  core management</a:t>
            </a:r>
          </a:p>
        </p:txBody>
      </p:sp>
      <p:grpSp>
        <p:nvGrpSpPr>
          <p:cNvPr id="47" name="Group 46"/>
          <p:cNvGrpSpPr/>
          <p:nvPr/>
        </p:nvGrpSpPr>
        <p:grpSpPr>
          <a:xfrm>
            <a:off x="1187624" y="1314451"/>
            <a:ext cx="2245362" cy="1668847"/>
            <a:chOff x="381000" y="1752600"/>
            <a:chExt cx="2636068" cy="2438400"/>
          </a:xfrm>
        </p:grpSpPr>
        <p:sp>
          <p:nvSpPr>
            <p:cNvPr id="6" name="Rounded Rectangle 5"/>
            <p:cNvSpPr/>
            <p:nvPr/>
          </p:nvSpPr>
          <p:spPr bwMode="auto">
            <a:xfrm>
              <a:off x="381000" y="1752600"/>
              <a:ext cx="2636068" cy="2438400"/>
            </a:xfrm>
            <a:prstGeom prst="roundRect">
              <a:avLst>
                <a:gd name="adj" fmla="val 0"/>
              </a:avLst>
            </a:prstGeom>
            <a:gradFill flip="none" rotWithShape="1">
              <a:gsLst>
                <a:gs pos="0">
                  <a:srgbClr val="FFFFFF">
                    <a:alpha val="0"/>
                  </a:srgbClr>
                </a:gs>
                <a:gs pos="64000">
                  <a:srgbClr val="000000">
                    <a:alpha val="62000"/>
                  </a:srgbClr>
                </a:gs>
              </a:gsLst>
              <a:lin ang="162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182880" rIns="91440" bIns="91440" numCol="1" rtlCol="0" anchor="t" anchorCtr="0" compatLnSpc="1">
              <a:prstTxWarp prst="textNoShape">
                <a:avLst/>
              </a:prstTxWarp>
            </a:bodyPr>
            <a:lstStyle/>
            <a:p>
              <a:pPr algn="ctr"/>
              <a:r>
                <a:rPr lang="en-US" sz="1200" dirty="0">
                  <a:solidFill>
                    <a:schemeClr val="bg1"/>
                  </a:solidFill>
                </a:rPr>
                <a:t>Non-domain joined PCs</a:t>
              </a:r>
            </a:p>
          </p:txBody>
        </p:sp>
        <p:pic>
          <p:nvPicPr>
            <p:cNvPr id="8" name="Picture 6" descr="C:\Users\adi\Pictures\Artwork_Imagery\Brand Photos\Scenarios\FY07-FY09 MS Hardware - no exp\Wireless Entertainment Desktop 8000 man home office worker PC computer desk side.png"/>
            <p:cNvPicPr>
              <a:picLocks noChangeAspect="1" noChangeArrowheads="1"/>
            </p:cNvPicPr>
            <p:nvPr/>
          </p:nvPicPr>
          <p:blipFill rotWithShape="1">
            <a:blip r:embed="rId3" cstate="print"/>
            <a:srcRect l="8777" t="7844" r="6885" b="14471"/>
            <a:stretch/>
          </p:blipFill>
          <p:spPr bwMode="auto">
            <a:xfrm>
              <a:off x="737325" y="2438400"/>
              <a:ext cx="1915798" cy="1578670"/>
            </a:xfrm>
            <a:prstGeom prst="rect">
              <a:avLst/>
            </a:prstGeom>
            <a:solidFill>
              <a:schemeClr val="accent4">
                <a:lumMod val="20000"/>
                <a:lumOff val="80000"/>
              </a:schemeClr>
            </a:solidFill>
            <a:ln>
              <a:noFill/>
            </a:ln>
          </p:spPr>
        </p:pic>
      </p:grpSp>
      <p:grpSp>
        <p:nvGrpSpPr>
          <p:cNvPr id="48" name="Group 47"/>
          <p:cNvGrpSpPr/>
          <p:nvPr/>
        </p:nvGrpSpPr>
        <p:grpSpPr>
          <a:xfrm>
            <a:off x="3644672" y="1314450"/>
            <a:ext cx="2245362" cy="1668847"/>
            <a:chOff x="3253966" y="1752600"/>
            <a:chExt cx="2636068" cy="2438400"/>
          </a:xfrm>
        </p:grpSpPr>
        <p:sp>
          <p:nvSpPr>
            <p:cNvPr id="28" name="Rounded Rectangle 27"/>
            <p:cNvSpPr/>
            <p:nvPr/>
          </p:nvSpPr>
          <p:spPr bwMode="auto">
            <a:xfrm>
              <a:off x="3253966" y="1752600"/>
              <a:ext cx="2636068" cy="2438400"/>
            </a:xfrm>
            <a:prstGeom prst="roundRect">
              <a:avLst>
                <a:gd name="adj" fmla="val 0"/>
              </a:avLst>
            </a:prstGeom>
            <a:gradFill flip="none" rotWithShape="1">
              <a:gsLst>
                <a:gs pos="0">
                  <a:srgbClr val="FFFFFF">
                    <a:alpha val="0"/>
                  </a:srgbClr>
                </a:gs>
                <a:gs pos="64000">
                  <a:srgbClr val="000000">
                    <a:alpha val="62000"/>
                  </a:srgbClr>
                </a:gs>
              </a:gsLst>
              <a:lin ang="162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182880" rIns="91440" bIns="91440" numCol="1" rtlCol="0" anchor="t" anchorCtr="0" compatLnSpc="1">
              <a:prstTxWarp prst="textNoShape">
                <a:avLst/>
              </a:prstTxWarp>
            </a:bodyPr>
            <a:lstStyle/>
            <a:p>
              <a:pPr algn="ctr"/>
              <a:r>
                <a:rPr lang="en-US" sz="1200" dirty="0">
                  <a:solidFill>
                    <a:schemeClr val="bg1"/>
                  </a:solidFill>
                </a:rPr>
                <a:t>Field Employees</a:t>
              </a:r>
            </a:p>
          </p:txBody>
        </p:sp>
        <p:pic>
          <p:nvPicPr>
            <p:cNvPr id="42" name="Picture 3" descr="C:\Users\adi\Pictures\Avenade\Customers1.jpg"/>
            <p:cNvPicPr>
              <a:picLocks noChangeAspect="1" noChangeArrowheads="1"/>
            </p:cNvPicPr>
            <p:nvPr/>
          </p:nvPicPr>
          <p:blipFill rotWithShape="1">
            <a:blip r:embed="rId4" cstate="print"/>
            <a:srcRect t="1707" b="57081"/>
            <a:stretch/>
          </p:blipFill>
          <p:spPr bwMode="auto">
            <a:xfrm>
              <a:off x="3627120" y="2438400"/>
              <a:ext cx="1880885" cy="1549896"/>
            </a:xfrm>
            <a:prstGeom prst="rect">
              <a:avLst/>
            </a:prstGeom>
            <a:noFill/>
            <a:ln>
              <a:noFill/>
            </a:ln>
          </p:spPr>
        </p:pic>
      </p:grpSp>
      <p:grpSp>
        <p:nvGrpSpPr>
          <p:cNvPr id="49" name="Group 48"/>
          <p:cNvGrpSpPr/>
          <p:nvPr/>
        </p:nvGrpSpPr>
        <p:grpSpPr>
          <a:xfrm>
            <a:off x="6084168" y="1314450"/>
            <a:ext cx="2222909" cy="1668847"/>
            <a:chOff x="6126932" y="1752600"/>
            <a:chExt cx="2636068" cy="2438400"/>
          </a:xfrm>
        </p:grpSpPr>
        <p:sp>
          <p:nvSpPr>
            <p:cNvPr id="31" name="Rounded Rectangle 30"/>
            <p:cNvSpPr/>
            <p:nvPr/>
          </p:nvSpPr>
          <p:spPr bwMode="auto">
            <a:xfrm>
              <a:off x="6126932" y="1752600"/>
              <a:ext cx="2636068" cy="2438400"/>
            </a:xfrm>
            <a:prstGeom prst="roundRect">
              <a:avLst>
                <a:gd name="adj" fmla="val 0"/>
              </a:avLst>
            </a:prstGeom>
            <a:gradFill flip="none" rotWithShape="1">
              <a:gsLst>
                <a:gs pos="0">
                  <a:srgbClr val="FFFFFF">
                    <a:alpha val="0"/>
                  </a:srgbClr>
                </a:gs>
                <a:gs pos="64000">
                  <a:srgbClr val="000000">
                    <a:alpha val="62000"/>
                  </a:srgbClr>
                </a:gs>
              </a:gsLst>
              <a:lin ang="162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182880" rIns="91440" bIns="91440" numCol="1" rtlCol="0" anchor="t" anchorCtr="0" compatLnSpc="1">
              <a:prstTxWarp prst="textNoShape">
                <a:avLst/>
              </a:prstTxWarp>
            </a:bodyPr>
            <a:lstStyle/>
            <a:p>
              <a:pPr algn="ctr"/>
              <a:r>
                <a:rPr lang="en-US" sz="1200" dirty="0">
                  <a:solidFill>
                    <a:schemeClr val="bg1"/>
                  </a:solidFill>
                </a:rPr>
                <a:t>Highly Distributed Office</a:t>
              </a:r>
            </a:p>
          </p:txBody>
        </p:sp>
        <p:pic>
          <p:nvPicPr>
            <p:cNvPr id="43" name="Picture 2" descr="C:\Users\adi\Pictures\Artwork_Imagery\Icons - Illustrations\Maps Globes\globe internet binary web worldwide developer earth world.png"/>
            <p:cNvPicPr>
              <a:picLocks noChangeAspect="1" noChangeArrowheads="1"/>
            </p:cNvPicPr>
            <p:nvPr/>
          </p:nvPicPr>
          <p:blipFill rotWithShape="1">
            <a:blip r:embed="rId5" cstate="print"/>
            <a:srcRect l="6761" t="6713" r="11198" b="66203"/>
            <a:stretch/>
          </p:blipFill>
          <p:spPr bwMode="auto">
            <a:xfrm>
              <a:off x="6466125" y="2438400"/>
              <a:ext cx="1949917" cy="1590714"/>
            </a:xfrm>
            <a:prstGeom prst="rect">
              <a:avLst/>
            </a:prstGeom>
            <a:solidFill>
              <a:schemeClr val="bg1">
                <a:lumMod val="85000"/>
                <a:lumOff val="15000"/>
              </a:schemeClr>
            </a:solidFill>
            <a:ln>
              <a:noFill/>
            </a:ln>
          </p:spPr>
        </p:pic>
      </p:grpSp>
      <p:grpSp>
        <p:nvGrpSpPr>
          <p:cNvPr id="50" name="Group 49"/>
          <p:cNvGrpSpPr/>
          <p:nvPr/>
        </p:nvGrpSpPr>
        <p:grpSpPr>
          <a:xfrm>
            <a:off x="1203754" y="2931790"/>
            <a:ext cx="2245362" cy="1668847"/>
            <a:chOff x="381000" y="4267200"/>
            <a:chExt cx="2636068" cy="2438400"/>
          </a:xfrm>
        </p:grpSpPr>
        <p:sp>
          <p:nvSpPr>
            <p:cNvPr id="34" name="Rounded Rectangle 33"/>
            <p:cNvSpPr/>
            <p:nvPr/>
          </p:nvSpPr>
          <p:spPr bwMode="auto">
            <a:xfrm>
              <a:off x="381000" y="4267200"/>
              <a:ext cx="2636068" cy="2438400"/>
            </a:xfrm>
            <a:prstGeom prst="roundRect">
              <a:avLst>
                <a:gd name="adj" fmla="val 0"/>
              </a:avLst>
            </a:prstGeom>
            <a:gradFill flip="none" rotWithShape="1">
              <a:gsLst>
                <a:gs pos="0">
                  <a:srgbClr val="FFFFFF">
                    <a:alpha val="0"/>
                  </a:srgbClr>
                </a:gs>
                <a:gs pos="64000">
                  <a:srgbClr val="000000">
                    <a:alpha val="62000"/>
                  </a:srgbClr>
                </a:gs>
              </a:gsLst>
              <a:lin ang="162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182880" rIns="91440" bIns="91440" numCol="1" rtlCol="0" anchor="t" anchorCtr="0" compatLnSpc="1">
              <a:prstTxWarp prst="textNoShape">
                <a:avLst/>
              </a:prstTxWarp>
            </a:bodyPr>
            <a:lstStyle/>
            <a:p>
              <a:pPr algn="ctr"/>
              <a:r>
                <a:rPr lang="en-US" sz="1200" dirty="0">
                  <a:solidFill>
                    <a:schemeClr val="bg1"/>
                  </a:solidFill>
                </a:rPr>
                <a:t>Contract Employees</a:t>
              </a:r>
            </a:p>
          </p:txBody>
        </p:sp>
        <p:pic>
          <p:nvPicPr>
            <p:cNvPr id="44" name="Picture 4" descr="C:\Users\adi\Pictures\Avenade\Partners1.jpg"/>
            <p:cNvPicPr>
              <a:picLocks noChangeAspect="1" noChangeArrowheads="1"/>
            </p:cNvPicPr>
            <p:nvPr/>
          </p:nvPicPr>
          <p:blipFill rotWithShape="1">
            <a:blip r:embed="rId6" cstate="print"/>
            <a:srcRect t="50382" b="8184"/>
            <a:stretch/>
          </p:blipFill>
          <p:spPr bwMode="auto">
            <a:xfrm>
              <a:off x="736071" y="4876800"/>
              <a:ext cx="1917052" cy="1579714"/>
            </a:xfrm>
            <a:prstGeom prst="rect">
              <a:avLst/>
            </a:prstGeom>
            <a:noFill/>
            <a:ln>
              <a:noFill/>
            </a:ln>
          </p:spPr>
        </p:pic>
      </p:grpSp>
      <p:grpSp>
        <p:nvGrpSpPr>
          <p:cNvPr id="51" name="Group 50"/>
          <p:cNvGrpSpPr/>
          <p:nvPr/>
        </p:nvGrpSpPr>
        <p:grpSpPr>
          <a:xfrm>
            <a:off x="3644672" y="2931790"/>
            <a:ext cx="2245362" cy="1668847"/>
            <a:chOff x="3253966" y="4267200"/>
            <a:chExt cx="2636068" cy="2438400"/>
          </a:xfrm>
        </p:grpSpPr>
        <p:sp>
          <p:nvSpPr>
            <p:cNvPr id="37" name="Rounded Rectangle 36"/>
            <p:cNvSpPr/>
            <p:nvPr/>
          </p:nvSpPr>
          <p:spPr bwMode="auto">
            <a:xfrm>
              <a:off x="3253966" y="4267200"/>
              <a:ext cx="2636068" cy="2438400"/>
            </a:xfrm>
            <a:prstGeom prst="roundRect">
              <a:avLst>
                <a:gd name="adj" fmla="val 0"/>
              </a:avLst>
            </a:prstGeom>
            <a:gradFill flip="none" rotWithShape="1">
              <a:gsLst>
                <a:gs pos="0">
                  <a:srgbClr val="FFFFFF">
                    <a:alpha val="0"/>
                  </a:srgbClr>
                </a:gs>
                <a:gs pos="64000">
                  <a:srgbClr val="000000">
                    <a:alpha val="62000"/>
                  </a:srgbClr>
                </a:gs>
              </a:gsLst>
              <a:lin ang="162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182880" rIns="91440" bIns="91440" numCol="1" rtlCol="0" anchor="t" anchorCtr="0" compatLnSpc="1">
              <a:prstTxWarp prst="textNoShape">
                <a:avLst/>
              </a:prstTxWarp>
            </a:bodyPr>
            <a:lstStyle/>
            <a:p>
              <a:pPr algn="ctr"/>
              <a:r>
                <a:rPr lang="en-US" sz="1200" dirty="0">
                  <a:solidFill>
                    <a:schemeClr val="bg1"/>
                  </a:solidFill>
                </a:rPr>
                <a:t>Mergers &amp; Acquisitions</a:t>
              </a:r>
            </a:p>
          </p:txBody>
        </p:sp>
        <p:pic>
          <p:nvPicPr>
            <p:cNvPr id="45" name="Picture 5" descr="C:\Users\adi\Pictures\Avenade\Customers2.jpg"/>
            <p:cNvPicPr>
              <a:picLocks noChangeAspect="1" noChangeArrowheads="1"/>
            </p:cNvPicPr>
            <p:nvPr/>
          </p:nvPicPr>
          <p:blipFill rotWithShape="1">
            <a:blip r:embed="rId7" cstate="print"/>
            <a:srcRect t="33568" r="31242" b="5193"/>
            <a:stretch/>
          </p:blipFill>
          <p:spPr bwMode="auto">
            <a:xfrm>
              <a:off x="3623138" y="4876800"/>
              <a:ext cx="1891306" cy="1548962"/>
            </a:xfrm>
            <a:prstGeom prst="rect">
              <a:avLst/>
            </a:prstGeom>
            <a:noFill/>
            <a:ln>
              <a:noFill/>
            </a:ln>
          </p:spPr>
        </p:pic>
      </p:grpSp>
      <p:grpSp>
        <p:nvGrpSpPr>
          <p:cNvPr id="3" name="Group 2"/>
          <p:cNvGrpSpPr/>
          <p:nvPr/>
        </p:nvGrpSpPr>
        <p:grpSpPr>
          <a:xfrm>
            <a:off x="6088076" y="2931790"/>
            <a:ext cx="2245362" cy="1668847"/>
            <a:chOff x="6126932" y="4267200"/>
            <a:chExt cx="2636068" cy="2438400"/>
          </a:xfrm>
        </p:grpSpPr>
        <p:sp>
          <p:nvSpPr>
            <p:cNvPr id="40" name="Rounded Rectangle 39"/>
            <p:cNvSpPr/>
            <p:nvPr/>
          </p:nvSpPr>
          <p:spPr bwMode="auto">
            <a:xfrm>
              <a:off x="6126932" y="4267200"/>
              <a:ext cx="2636068" cy="2438400"/>
            </a:xfrm>
            <a:prstGeom prst="roundRect">
              <a:avLst>
                <a:gd name="adj" fmla="val 0"/>
              </a:avLst>
            </a:prstGeom>
            <a:gradFill flip="none" rotWithShape="1">
              <a:gsLst>
                <a:gs pos="0">
                  <a:srgbClr val="FFFFFF">
                    <a:alpha val="0"/>
                  </a:srgbClr>
                </a:gs>
                <a:gs pos="64000">
                  <a:srgbClr val="000000">
                    <a:alpha val="62000"/>
                  </a:srgbClr>
                </a:gs>
              </a:gsLst>
              <a:lin ang="162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91440" tIns="182880" rIns="91440" bIns="91440" numCol="1" rtlCol="0" anchor="t" anchorCtr="0" compatLnSpc="1">
              <a:prstTxWarp prst="textNoShape">
                <a:avLst/>
              </a:prstTxWarp>
            </a:bodyPr>
            <a:lstStyle/>
            <a:p>
              <a:pPr algn="ctr"/>
              <a:r>
                <a:rPr lang="en-US" sz="1200" dirty="0">
                  <a:solidFill>
                    <a:schemeClr val="bg1"/>
                  </a:solidFill>
                </a:rPr>
                <a:t>Limited Staff</a:t>
              </a:r>
            </a:p>
          </p:txBody>
        </p:sp>
        <p:pic>
          <p:nvPicPr>
            <p:cNvPr id="1026" name="Picture 2" descr="C:\Users\adi\Pictures\Artwork_Imagery\iStock_000010646398Small_resize.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6478785" y="4876800"/>
              <a:ext cx="1904278" cy="15691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Group 52"/>
          <p:cNvGrpSpPr/>
          <p:nvPr/>
        </p:nvGrpSpPr>
        <p:grpSpPr>
          <a:xfrm>
            <a:off x="1187624" y="971551"/>
            <a:ext cx="7145814" cy="312910"/>
            <a:chOff x="381000" y="1066799"/>
            <a:chExt cx="8382000" cy="457201"/>
          </a:xfrm>
        </p:grpSpPr>
        <p:sp>
          <p:nvSpPr>
            <p:cNvPr id="5" name="Round Same Side Corner Rectangle 4"/>
            <p:cNvSpPr/>
            <p:nvPr/>
          </p:nvSpPr>
          <p:spPr bwMode="auto">
            <a:xfrm>
              <a:off x="381000" y="1066799"/>
              <a:ext cx="8382000" cy="457201"/>
            </a:xfrm>
            <a:prstGeom prst="round2SameRect">
              <a:avLst/>
            </a:prstGeom>
            <a:gradFill>
              <a:gsLst>
                <a:gs pos="0">
                  <a:schemeClr val="tx1"/>
                </a:gs>
                <a:gs pos="100000">
                  <a:schemeClr val="tx1">
                    <a:lumMod val="65000"/>
                    <a:alpha val="70000"/>
                  </a:schemeClr>
                </a:gs>
              </a:gsLst>
              <a:lin ang="5400000" scaled="1"/>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marL="0" lvl="1" algn="ctr" fontAlgn="base">
                <a:lnSpc>
                  <a:spcPct val="90000"/>
                </a:lnSpc>
                <a:spcBef>
                  <a:spcPct val="0"/>
                </a:spcBef>
                <a:spcAft>
                  <a:spcPct val="0"/>
                </a:spcAft>
                <a:buSzPct val="90000"/>
                <a:defRPr/>
              </a:pPr>
              <a:r>
                <a:rPr lang="en-US" sz="1200">
                  <a:solidFill>
                    <a:schemeClr val="bg1"/>
                  </a:solidFill>
                  <a:latin typeface="Segoe UI Semibold" pitchFamily="34" charset="0"/>
                  <a:cs typeface="Segoe UI" pitchFamily="34" charset="0"/>
                </a:rPr>
                <a:t>Delivering Management </a:t>
              </a:r>
              <a:r>
                <a:rPr lang="en-US" sz="1200" dirty="0">
                  <a:solidFill>
                    <a:schemeClr val="bg1"/>
                  </a:solidFill>
                  <a:latin typeface="Segoe UI Semibold" pitchFamily="34" charset="0"/>
                  <a:cs typeface="Segoe UI" pitchFamily="34" charset="0"/>
                </a:rPr>
                <a:t>&amp; Security Essentials For Unmanaged PCs Today</a:t>
              </a:r>
            </a:p>
          </p:txBody>
        </p:sp>
        <p:sp>
          <p:nvSpPr>
            <p:cNvPr id="25" name="Rectangle 24"/>
            <p:cNvSpPr/>
            <p:nvPr/>
          </p:nvSpPr>
          <p:spPr bwMode="auto">
            <a:xfrm>
              <a:off x="385326" y="1478281"/>
              <a:ext cx="8377674" cy="45719"/>
            </a:xfrm>
            <a:prstGeom prst="rect">
              <a:avLst/>
            </a:prstGeom>
            <a:gradFill>
              <a:gsLst>
                <a:gs pos="0">
                  <a:srgbClr val="DE7400"/>
                </a:gs>
                <a:gs pos="100000">
                  <a:srgbClr val="DE7400">
                    <a:lumMod val="75000"/>
                  </a:srgbClr>
                </a:gs>
              </a:gsLst>
              <a:lin ang="5400000" scaled="0"/>
            </a:gradFill>
            <a:ln w="3175">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algn="ctr" fontAlgn="base">
                <a:lnSpc>
                  <a:spcPct val="90000"/>
                </a:lnSpc>
                <a:spcBef>
                  <a:spcPct val="0"/>
                </a:spcBef>
                <a:spcAft>
                  <a:spcPct val="35000"/>
                </a:spcAft>
                <a:defRPr/>
              </a:pPr>
              <a:endParaRPr lang="en-US" dirty="0">
                <a:solidFill>
                  <a:schemeClr val="bg1"/>
                </a:solidFill>
                <a:latin typeface="Segoe UI" pitchFamily="34" charset="0"/>
                <a:cs typeface="Segoe UI" pitchFamily="34" charset="0"/>
              </a:endParaRPr>
            </a:p>
          </p:txBody>
        </p:sp>
      </p:grpSp>
    </p:spTree>
    <p:extLst>
      <p:ext uri="{BB962C8B-B14F-4D97-AF65-F5344CB8AC3E}">
        <p14:creationId xmlns:p14="http://schemas.microsoft.com/office/powerpoint/2010/main" val="1932333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20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nodeType="withEffect">
                                  <p:stCondLst>
                                    <p:cond delay="4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nodeType="withEffect">
                                  <p:stCondLst>
                                    <p:cond delay="6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nodeType="withEffect">
                                  <p:stCondLst>
                                    <p:cond delay="80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par>
                                <p:cTn id="20" presetID="10" presetClass="entr" presetSubtype="0" fill="hold" nodeType="withEffect">
                                  <p:stCondLst>
                                    <p:cond delay="100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nodeType="withEffect">
                                  <p:stCondLst>
                                    <p:cond delay="12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208003"/>
            <a:ext cx="3533614" cy="3378274"/>
          </a:xfrm>
          <a:prstGeom prst="rect">
            <a:avLst/>
          </a:prstGeom>
          <a:gradFill flip="none" rotWithShape="1">
            <a:gsLst>
              <a:gs pos="0">
                <a:schemeClr val="bg1">
                  <a:alpha val="50000"/>
                </a:schemeClr>
              </a:gs>
              <a:gs pos="100000">
                <a:schemeClr val="bg1">
                  <a:alpha val="0"/>
                </a:schemeClr>
              </a:gs>
            </a:gsLst>
            <a:lin ang="0" scaled="1"/>
            <a:tileRect/>
          </a:gradFill>
          <a:ln>
            <a:noFill/>
            <a:headEnd type="none" w="med" len="med"/>
            <a:tailEnd type="none" w="med" len="med"/>
          </a:ln>
          <a:effectLst/>
        </p:spPr>
        <p:style>
          <a:lnRef idx="1">
            <a:schemeClr val="accent5"/>
          </a:lnRef>
          <a:fillRef idx="2">
            <a:schemeClr val="accent5"/>
          </a:fillRef>
          <a:effectRef idx="1">
            <a:schemeClr val="accent5"/>
          </a:effectRef>
          <a:fontRef idx="minor">
            <a:schemeClr val="dk1"/>
          </a:fontRef>
        </p:style>
        <p:txBody>
          <a:bodyPr vert="horz" wrap="square" lIns="0" tIns="68589" rIns="0" bIns="0" numCol="1" rtlCol="0" anchor="t" anchorCtr="0" compatLnSpc="1">
            <a:prstTxWarp prst="textNoShape">
              <a:avLst/>
            </a:prstTxWarp>
          </a:bodyPr>
          <a:lstStyle/>
          <a:p>
            <a:pPr>
              <a:lnSpc>
                <a:spcPct val="90000"/>
              </a:lnSpc>
            </a:pPr>
            <a:r>
              <a:rPr lang="en-US" sz="2100" spc="-113" dirty="0">
                <a:solidFill>
                  <a:schemeClr val="bg1"/>
                </a:solidFill>
                <a:latin typeface="Segoe UI" pitchFamily="34" charset="0"/>
                <a:cs typeface="Segoe UI" pitchFamily="34" charset="0"/>
              </a:rPr>
              <a:t> </a:t>
            </a:r>
          </a:p>
        </p:txBody>
      </p:sp>
      <p:sp>
        <p:nvSpPr>
          <p:cNvPr id="3" name="Rounded Rectangle 2"/>
          <p:cNvSpPr/>
          <p:nvPr/>
        </p:nvSpPr>
        <p:spPr bwMode="auto">
          <a:xfrm rot="16200000">
            <a:off x="3917675" y="1788391"/>
            <a:ext cx="3808352" cy="1787418"/>
          </a:xfrm>
          <a:prstGeom prst="roundRect">
            <a:avLst>
              <a:gd name="adj" fmla="val 5348"/>
            </a:avLst>
          </a:prstGeom>
          <a:gradFill flip="none" rotWithShape="1">
            <a:gsLst>
              <a:gs pos="0">
                <a:srgbClr val="FFFFFF">
                  <a:alpha val="0"/>
                </a:srgbClr>
              </a:gs>
              <a:gs pos="64000">
                <a:schemeClr val="tx1">
                  <a:alpha val="7000"/>
                </a:schemeClr>
              </a:gs>
            </a:gsLst>
            <a:lin ang="10800000" scaled="1"/>
            <a:tileRect/>
          </a:gra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4" name="Rounded Rectangle 3"/>
          <p:cNvSpPr/>
          <p:nvPr/>
        </p:nvSpPr>
        <p:spPr bwMode="auto">
          <a:xfrm rot="10800000">
            <a:off x="4939910" y="2326941"/>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5" name="Rounded Rectangle 4"/>
          <p:cNvSpPr/>
          <p:nvPr/>
        </p:nvSpPr>
        <p:spPr bwMode="auto">
          <a:xfrm rot="16200000">
            <a:off x="5840442" y="1788392"/>
            <a:ext cx="3808354" cy="1787418"/>
          </a:xfrm>
          <a:prstGeom prst="roundRect">
            <a:avLst>
              <a:gd name="adj" fmla="val 5348"/>
            </a:avLst>
          </a:prstGeom>
          <a:gradFill flip="none" rotWithShape="1">
            <a:gsLst>
              <a:gs pos="0">
                <a:srgbClr val="FFFFFF">
                  <a:alpha val="0"/>
                </a:srgbClr>
              </a:gs>
              <a:gs pos="64000">
                <a:schemeClr val="tx1">
                  <a:alpha val="7000"/>
                </a:schemeClr>
              </a:gs>
            </a:gsLst>
            <a:lin ang="10800000" scaled="1"/>
            <a:tileRect/>
          </a:gra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6" name="Title 3"/>
          <p:cNvSpPr txBox="1">
            <a:spLocks/>
          </p:cNvSpPr>
          <p:nvPr/>
        </p:nvSpPr>
        <p:spPr>
          <a:xfrm>
            <a:off x="389436" y="171450"/>
            <a:ext cx="8363938" cy="457049"/>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	</a:t>
            </a:r>
            <a:endParaRPr lang="en-US"/>
          </a:p>
        </p:txBody>
      </p:sp>
      <p:grpSp>
        <p:nvGrpSpPr>
          <p:cNvPr id="7" name="Group 64"/>
          <p:cNvGrpSpPr/>
          <p:nvPr/>
        </p:nvGrpSpPr>
        <p:grpSpPr>
          <a:xfrm>
            <a:off x="4928142" y="991913"/>
            <a:ext cx="1787418" cy="268856"/>
            <a:chOff x="3633862" y="914399"/>
            <a:chExt cx="2478024" cy="643794"/>
          </a:xfrm>
        </p:grpSpPr>
        <p:sp>
          <p:nvSpPr>
            <p:cNvPr id="8" name="Round Same Side Corner Rectangle 7"/>
            <p:cNvSpPr/>
            <p:nvPr/>
          </p:nvSpPr>
          <p:spPr bwMode="auto">
            <a:xfrm>
              <a:off x="3633862" y="914399"/>
              <a:ext cx="2478024" cy="570641"/>
            </a:xfrm>
            <a:prstGeom prst="round2SameRect">
              <a:avLst>
                <a:gd name="adj1" fmla="val 12762"/>
                <a:gd name="adj2" fmla="val 0"/>
              </a:avLst>
            </a:prstGeom>
            <a:gradFill>
              <a:gsLst>
                <a:gs pos="0">
                  <a:schemeClr val="tx1"/>
                </a:gs>
                <a:gs pos="100000">
                  <a:schemeClr val="tx1">
                    <a:lumMod val="65000"/>
                    <a:alpha val="70000"/>
                  </a:schemeClr>
                </a:gs>
              </a:gsLst>
              <a:lin ang="5400000" scaled="1"/>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marL="0" lvl="1" algn="ctr" fontAlgn="base">
                <a:lnSpc>
                  <a:spcPct val="90000"/>
                </a:lnSpc>
                <a:spcBef>
                  <a:spcPct val="0"/>
                </a:spcBef>
                <a:spcAft>
                  <a:spcPct val="0"/>
                </a:spcAft>
                <a:buSzPct val="90000"/>
                <a:defRPr/>
              </a:pPr>
              <a:r>
                <a:rPr lang="en-US" sz="1200" dirty="0">
                  <a:solidFill>
                    <a:schemeClr val="bg1"/>
                  </a:solidFill>
                  <a:latin typeface="Segoe UI Semibold" pitchFamily="34" charset="0"/>
                  <a:cs typeface="Segoe UI" pitchFamily="34" charset="0"/>
                </a:rPr>
                <a:t>Cloud</a:t>
              </a:r>
            </a:p>
          </p:txBody>
        </p:sp>
        <p:sp>
          <p:nvSpPr>
            <p:cNvPr id="9" name="Rectangle 8"/>
            <p:cNvSpPr/>
            <p:nvPr/>
          </p:nvSpPr>
          <p:spPr bwMode="auto">
            <a:xfrm>
              <a:off x="3633862" y="1485041"/>
              <a:ext cx="2478024" cy="73152"/>
            </a:xfrm>
            <a:prstGeom prst="rect">
              <a:avLst/>
            </a:prstGeom>
            <a:gradFill>
              <a:gsLst>
                <a:gs pos="0">
                  <a:srgbClr val="DE7400"/>
                </a:gs>
                <a:gs pos="100000">
                  <a:srgbClr val="DE7400">
                    <a:lumMod val="75000"/>
                  </a:srgbClr>
                </a:gs>
              </a:gsLst>
              <a:lin ang="5400000" scaled="0"/>
            </a:gradFill>
            <a:ln w="3175">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algn="ctr" fontAlgn="base">
                <a:lnSpc>
                  <a:spcPct val="90000"/>
                </a:lnSpc>
                <a:spcBef>
                  <a:spcPct val="0"/>
                </a:spcBef>
                <a:spcAft>
                  <a:spcPct val="35000"/>
                </a:spcAft>
                <a:defRPr/>
              </a:pPr>
              <a:endParaRPr lang="en-US" dirty="0">
                <a:solidFill>
                  <a:schemeClr val="bg1"/>
                </a:solidFill>
                <a:latin typeface="Segoe UI" pitchFamily="34" charset="0"/>
                <a:cs typeface="Segoe UI" pitchFamily="34" charset="0"/>
              </a:endParaRPr>
            </a:p>
          </p:txBody>
        </p:sp>
      </p:grpSp>
      <p:sp>
        <p:nvSpPr>
          <p:cNvPr id="10" name="Rounded Rectangle 9"/>
          <p:cNvSpPr/>
          <p:nvPr/>
        </p:nvSpPr>
        <p:spPr bwMode="auto">
          <a:xfrm rot="16200000">
            <a:off x="4714576" y="2385888"/>
            <a:ext cx="2214549" cy="1434146"/>
          </a:xfrm>
          <a:prstGeom prst="roundRect">
            <a:avLst>
              <a:gd name="adj" fmla="val 4342"/>
            </a:avLst>
          </a:prstGeom>
          <a:solidFill>
            <a:schemeClr val="accent1">
              <a:lumMod val="75000"/>
            </a:schemeClr>
          </a:solidFill>
          <a:ln w="3175">
            <a:noFill/>
            <a:headEnd type="none" w="med" len="med"/>
            <a:tailEnd type="none" w="med" len="med"/>
          </a:ln>
          <a:effectLst>
            <a:innerShdw blurRad="63500" dist="50800" dir="5400000">
              <a:prstClr val="black">
                <a:alpha val="30000"/>
              </a:prstClr>
            </a:innerShdw>
          </a:effectLst>
        </p:spPr>
        <p:style>
          <a:lnRef idx="2">
            <a:schemeClr val="accent1"/>
          </a:lnRef>
          <a:fillRef idx="1">
            <a:schemeClr val="lt1"/>
          </a:fillRef>
          <a:effectRef idx="0">
            <a:schemeClr val="accent1"/>
          </a:effectRef>
          <a:fontRef idx="minor">
            <a:schemeClr val="dk1"/>
          </a:fontRef>
        </p:style>
        <p:txBody>
          <a:bodyPr vert="horz" wrap="square" lIns="68589" tIns="34295" rIns="68589" bIns="34295" numCol="1" rtlCol="0" anchor="ctr" anchorCtr="0" compatLnSpc="1">
            <a:prstTxWarp prst="textNoShape">
              <a:avLst/>
            </a:prstTxWarp>
          </a:bodyPr>
          <a:lstStyle/>
          <a:p>
            <a:pPr algn="ctr" fontAlgn="base">
              <a:lnSpc>
                <a:spcPct val="90000"/>
              </a:lnSpc>
              <a:spcBef>
                <a:spcPct val="0"/>
              </a:spcBef>
              <a:spcAft>
                <a:spcPct val="35000"/>
              </a:spcAft>
            </a:pPr>
            <a:endParaRPr lang="en-GB" dirty="0">
              <a:solidFill>
                <a:schemeClr val="bg1"/>
              </a:solidFill>
              <a:latin typeface="Segoe UI" pitchFamily="34" charset="0"/>
              <a:cs typeface="Segoe UI" pitchFamily="34" charset="0"/>
            </a:endParaRPr>
          </a:p>
        </p:txBody>
      </p:sp>
      <p:sp>
        <p:nvSpPr>
          <p:cNvPr id="11" name="Rounded Rectangle 10"/>
          <p:cNvSpPr/>
          <p:nvPr/>
        </p:nvSpPr>
        <p:spPr bwMode="auto">
          <a:xfrm rot="16200000">
            <a:off x="6249706" y="2032810"/>
            <a:ext cx="2946445" cy="1432038"/>
          </a:xfrm>
          <a:prstGeom prst="roundRect">
            <a:avLst>
              <a:gd name="adj" fmla="val 4855"/>
            </a:avLst>
          </a:prstGeom>
          <a:solidFill>
            <a:schemeClr val="accent4">
              <a:lumMod val="50000"/>
            </a:schemeClr>
          </a:solidFill>
          <a:ln w="3175">
            <a:noFill/>
            <a:headEnd type="none" w="med" len="med"/>
            <a:tailEnd type="none" w="med" len="med"/>
          </a:ln>
          <a:effectLst>
            <a:innerShdw blurRad="63500" dist="50800" dir="5400000">
              <a:prstClr val="black">
                <a:alpha val="30000"/>
              </a:prstClr>
            </a:innerShdw>
          </a:effectLst>
        </p:spPr>
        <p:style>
          <a:lnRef idx="2">
            <a:schemeClr val="accent1"/>
          </a:lnRef>
          <a:fillRef idx="1">
            <a:schemeClr val="lt1"/>
          </a:fillRef>
          <a:effectRef idx="0">
            <a:schemeClr val="accent1"/>
          </a:effectRef>
          <a:fontRef idx="minor">
            <a:schemeClr val="dk1"/>
          </a:fontRef>
        </p:style>
        <p:txBody>
          <a:bodyPr vert="horz" wrap="square" lIns="68589" tIns="34295" rIns="68589" bIns="34295" numCol="1" rtlCol="0" anchor="ctr" anchorCtr="0" compatLnSpc="1">
            <a:prstTxWarp prst="textNoShape">
              <a:avLst/>
            </a:prstTxWarp>
          </a:bodyPr>
          <a:lstStyle/>
          <a:p>
            <a:pPr algn="ctr" fontAlgn="base">
              <a:lnSpc>
                <a:spcPct val="90000"/>
              </a:lnSpc>
              <a:spcBef>
                <a:spcPct val="0"/>
              </a:spcBef>
              <a:spcAft>
                <a:spcPct val="35000"/>
              </a:spcAft>
            </a:pPr>
            <a:endParaRPr lang="en-GB" dirty="0">
              <a:solidFill>
                <a:schemeClr val="bg1"/>
              </a:solidFill>
              <a:latin typeface="Segoe UI" pitchFamily="34" charset="0"/>
              <a:cs typeface="Segoe UI" pitchFamily="34" charset="0"/>
            </a:endParaRPr>
          </a:p>
        </p:txBody>
      </p:sp>
      <p:sp>
        <p:nvSpPr>
          <p:cNvPr id="12" name="Rounded Rectangle 11"/>
          <p:cNvSpPr/>
          <p:nvPr/>
        </p:nvSpPr>
        <p:spPr bwMode="auto">
          <a:xfrm rot="10800000">
            <a:off x="6859575" y="1578023"/>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13" name="Rounded Rectangle 12"/>
          <p:cNvSpPr/>
          <p:nvPr/>
        </p:nvSpPr>
        <p:spPr bwMode="auto">
          <a:xfrm rot="10800000">
            <a:off x="6859575" y="1952482"/>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14" name="Rounded Rectangle 13"/>
          <p:cNvSpPr/>
          <p:nvPr/>
        </p:nvSpPr>
        <p:spPr bwMode="auto">
          <a:xfrm rot="10800000">
            <a:off x="6859575" y="2326940"/>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15" name="Rounded Rectangle 14"/>
          <p:cNvSpPr/>
          <p:nvPr/>
        </p:nvSpPr>
        <p:spPr bwMode="auto">
          <a:xfrm rot="10800000">
            <a:off x="6859575" y="2348463"/>
            <a:ext cx="1773936" cy="395982"/>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16" name="Rounded Rectangle 15"/>
          <p:cNvSpPr/>
          <p:nvPr/>
        </p:nvSpPr>
        <p:spPr bwMode="auto">
          <a:xfrm rot="10800000">
            <a:off x="6859575" y="3075857"/>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17" name="Rounded Rectangle 16"/>
          <p:cNvSpPr/>
          <p:nvPr/>
        </p:nvSpPr>
        <p:spPr bwMode="auto">
          <a:xfrm rot="10800000">
            <a:off x="6859575" y="3450316"/>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18" name="Rounded Rectangle 17"/>
          <p:cNvSpPr/>
          <p:nvPr/>
        </p:nvSpPr>
        <p:spPr bwMode="auto">
          <a:xfrm rot="10800000">
            <a:off x="6859575" y="3824774"/>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19" name="Rounded Rectangle 18"/>
          <p:cNvSpPr/>
          <p:nvPr/>
        </p:nvSpPr>
        <p:spPr bwMode="auto">
          <a:xfrm rot="10800000">
            <a:off x="4939910" y="1578024"/>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20" name="Rounded Rectangle 19"/>
          <p:cNvSpPr/>
          <p:nvPr/>
        </p:nvSpPr>
        <p:spPr bwMode="auto">
          <a:xfrm rot="10800000">
            <a:off x="4939910" y="1952482"/>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21" name="Rounded Rectangle 20"/>
          <p:cNvSpPr/>
          <p:nvPr/>
        </p:nvSpPr>
        <p:spPr bwMode="auto">
          <a:xfrm rot="10800000">
            <a:off x="4939910" y="2701399"/>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22" name="Rounded Rectangle 21"/>
          <p:cNvSpPr/>
          <p:nvPr/>
        </p:nvSpPr>
        <p:spPr bwMode="auto">
          <a:xfrm rot="10800000">
            <a:off x="4939910" y="3450316"/>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23" name="Rounded Rectangle 22"/>
          <p:cNvSpPr/>
          <p:nvPr/>
        </p:nvSpPr>
        <p:spPr bwMode="auto">
          <a:xfrm rot="10800000">
            <a:off x="4939910" y="3824775"/>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24" name="Rounded Rectangle 23"/>
          <p:cNvSpPr/>
          <p:nvPr/>
        </p:nvSpPr>
        <p:spPr bwMode="auto">
          <a:xfrm rot="10800000">
            <a:off x="4939910" y="4199233"/>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grpSp>
        <p:nvGrpSpPr>
          <p:cNvPr id="25" name="Group 65"/>
          <p:cNvGrpSpPr/>
          <p:nvPr/>
        </p:nvGrpSpPr>
        <p:grpSpPr>
          <a:xfrm>
            <a:off x="6850910" y="991913"/>
            <a:ext cx="1787418" cy="268856"/>
            <a:chOff x="6210184" y="914399"/>
            <a:chExt cx="2478024" cy="643794"/>
          </a:xfrm>
        </p:grpSpPr>
        <p:sp>
          <p:nvSpPr>
            <p:cNvPr id="26" name="Round Same Side Corner Rectangle 25"/>
            <p:cNvSpPr/>
            <p:nvPr/>
          </p:nvSpPr>
          <p:spPr bwMode="auto">
            <a:xfrm>
              <a:off x="6214756" y="914399"/>
              <a:ext cx="2473452" cy="570641"/>
            </a:xfrm>
            <a:prstGeom prst="round2SameRect">
              <a:avLst>
                <a:gd name="adj1" fmla="val 12762"/>
                <a:gd name="adj2" fmla="val 0"/>
              </a:avLst>
            </a:prstGeom>
            <a:gradFill>
              <a:gsLst>
                <a:gs pos="0">
                  <a:schemeClr val="tx1"/>
                </a:gs>
                <a:gs pos="100000">
                  <a:schemeClr val="tx1">
                    <a:lumMod val="65000"/>
                    <a:alpha val="70000"/>
                  </a:schemeClr>
                </a:gs>
              </a:gsLst>
              <a:lin ang="5400000" scaled="1"/>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marL="0" lvl="1" algn="ctr" fontAlgn="base">
                <a:lnSpc>
                  <a:spcPct val="90000"/>
                </a:lnSpc>
                <a:spcBef>
                  <a:spcPct val="0"/>
                </a:spcBef>
                <a:spcAft>
                  <a:spcPct val="0"/>
                </a:spcAft>
                <a:buSzPct val="90000"/>
                <a:defRPr/>
              </a:pPr>
              <a:r>
                <a:rPr lang="en-US" sz="1200" dirty="0">
                  <a:solidFill>
                    <a:schemeClr val="bg1"/>
                  </a:solidFill>
                  <a:latin typeface="Segoe UI Semibold" pitchFamily="34" charset="0"/>
                  <a:cs typeface="Segoe UI" pitchFamily="34" charset="0"/>
                </a:rPr>
                <a:t>On-premises</a:t>
              </a:r>
            </a:p>
          </p:txBody>
        </p:sp>
        <p:sp>
          <p:nvSpPr>
            <p:cNvPr id="27" name="Rectangle 26"/>
            <p:cNvSpPr/>
            <p:nvPr/>
          </p:nvSpPr>
          <p:spPr bwMode="auto">
            <a:xfrm>
              <a:off x="6210184" y="1485041"/>
              <a:ext cx="2478024" cy="73152"/>
            </a:xfrm>
            <a:prstGeom prst="rect">
              <a:avLst/>
            </a:prstGeom>
            <a:gradFill>
              <a:gsLst>
                <a:gs pos="0">
                  <a:srgbClr val="DE7400"/>
                </a:gs>
                <a:gs pos="100000">
                  <a:srgbClr val="DE7400">
                    <a:lumMod val="75000"/>
                  </a:srgbClr>
                </a:gs>
              </a:gsLst>
              <a:lin ang="5400000" scaled="0"/>
            </a:gradFill>
            <a:ln w="3175">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algn="ctr" fontAlgn="base">
                <a:lnSpc>
                  <a:spcPct val="90000"/>
                </a:lnSpc>
                <a:spcBef>
                  <a:spcPct val="0"/>
                </a:spcBef>
                <a:spcAft>
                  <a:spcPct val="35000"/>
                </a:spcAft>
                <a:defRPr/>
              </a:pPr>
              <a:endParaRPr lang="en-US" dirty="0">
                <a:solidFill>
                  <a:schemeClr val="bg1"/>
                </a:solidFill>
                <a:latin typeface="Segoe UI" pitchFamily="34" charset="0"/>
                <a:cs typeface="Segoe UI" pitchFamily="34" charset="0"/>
              </a:endParaRPr>
            </a:p>
          </p:txBody>
        </p:sp>
      </p:grpSp>
      <p:sp>
        <p:nvSpPr>
          <p:cNvPr id="28" name="Rounded Rectangle 27"/>
          <p:cNvSpPr/>
          <p:nvPr/>
        </p:nvSpPr>
        <p:spPr>
          <a:xfrm>
            <a:off x="460426" y="3873349"/>
            <a:ext cx="4340174" cy="336887"/>
          </a:xfrm>
          <a:prstGeom prst="roundRect">
            <a:avLst/>
          </a:prstGeom>
          <a:gradFill flip="none" rotWithShape="1">
            <a:gsLst>
              <a:gs pos="0">
                <a:srgbClr val="FFFFFF">
                  <a:alpha val="0"/>
                </a:srgbClr>
              </a:gs>
              <a:gs pos="35000">
                <a:schemeClr val="bg1">
                  <a:lumMod val="95000"/>
                  <a:lumOff val="5000"/>
                  <a:alpha val="63000"/>
                </a:scheme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05767" tIns="34295" rIns="0" bIns="34295" numCol="1" rtlCol="0" anchor="ctr" anchorCtr="0" compatLnSpc="1">
            <a:prstTxWarp prst="textNoShape">
              <a:avLst/>
            </a:prstTxWarp>
            <a:normAutofit/>
          </a:bodyPr>
          <a:lstStyle/>
          <a:p>
            <a:pPr defTabSz="685864">
              <a:defRPr/>
            </a:pPr>
            <a:r>
              <a:rPr lang="en-US" sz="1200" b="1" dirty="0">
                <a:solidFill>
                  <a:srgbClr val="0070C0"/>
                </a:solidFill>
              </a:rPr>
              <a:t>Microsoft Update management</a:t>
            </a:r>
          </a:p>
        </p:txBody>
      </p:sp>
      <p:sp>
        <p:nvSpPr>
          <p:cNvPr id="29" name="Rounded Rectangle 28"/>
          <p:cNvSpPr/>
          <p:nvPr/>
        </p:nvSpPr>
        <p:spPr>
          <a:xfrm>
            <a:off x="460426" y="3497308"/>
            <a:ext cx="4340174" cy="336887"/>
          </a:xfrm>
          <a:prstGeom prst="roundRect">
            <a:avLst/>
          </a:prstGeom>
          <a:gradFill flip="none" rotWithShape="1">
            <a:gsLst>
              <a:gs pos="0">
                <a:srgbClr val="FFFFFF">
                  <a:alpha val="0"/>
                </a:srgbClr>
              </a:gs>
              <a:gs pos="35000">
                <a:schemeClr val="bg1">
                  <a:lumMod val="95000"/>
                  <a:lumOff val="5000"/>
                  <a:alpha val="63000"/>
                </a:scheme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05767" tIns="34295" rIns="0" bIns="34295" numCol="1" rtlCol="0" anchor="ctr" anchorCtr="0" compatLnSpc="1">
            <a:prstTxWarp prst="textNoShape">
              <a:avLst/>
            </a:prstTxWarp>
            <a:normAutofit/>
          </a:bodyPr>
          <a:lstStyle/>
          <a:p>
            <a:pPr defTabSz="685864"/>
            <a:r>
              <a:rPr lang="en-US" sz="1200" b="1" dirty="0">
                <a:solidFill>
                  <a:srgbClr val="0070C0"/>
                </a:solidFill>
              </a:rPr>
              <a:t>Malware protection</a:t>
            </a:r>
          </a:p>
        </p:txBody>
      </p:sp>
      <p:sp>
        <p:nvSpPr>
          <p:cNvPr id="30" name="Rounded Rectangle 29"/>
          <p:cNvSpPr/>
          <p:nvPr/>
        </p:nvSpPr>
        <p:spPr>
          <a:xfrm>
            <a:off x="460426" y="3121267"/>
            <a:ext cx="4340174" cy="336887"/>
          </a:xfrm>
          <a:prstGeom prst="roundRect">
            <a:avLst/>
          </a:prstGeom>
          <a:gradFill flip="none" rotWithShape="1">
            <a:gsLst>
              <a:gs pos="0">
                <a:srgbClr val="FFFFFF">
                  <a:alpha val="0"/>
                </a:srgbClr>
              </a:gs>
              <a:gs pos="35000">
                <a:schemeClr val="bg1">
                  <a:lumMod val="95000"/>
                  <a:lumOff val="5000"/>
                  <a:alpha val="63000"/>
                </a:scheme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05767" tIns="34295" rIns="0" bIns="34295" numCol="1" rtlCol="0" anchor="ctr" anchorCtr="0" compatLnSpc="1">
            <a:prstTxWarp prst="textNoShape">
              <a:avLst/>
            </a:prstTxWarp>
            <a:normAutofit/>
          </a:bodyPr>
          <a:lstStyle/>
          <a:p>
            <a:pPr defTabSz="685864">
              <a:defRPr/>
            </a:pPr>
            <a:r>
              <a:rPr lang="en-US" sz="1200" b="1" dirty="0">
                <a:solidFill>
                  <a:srgbClr val="0070C0"/>
                </a:solidFill>
              </a:rPr>
              <a:t>Hardware, software, and license inventory</a:t>
            </a:r>
          </a:p>
        </p:txBody>
      </p:sp>
      <p:sp>
        <p:nvSpPr>
          <p:cNvPr id="31" name="Rounded Rectangle 30"/>
          <p:cNvSpPr/>
          <p:nvPr/>
        </p:nvSpPr>
        <p:spPr>
          <a:xfrm>
            <a:off x="460426" y="2745226"/>
            <a:ext cx="4340174" cy="336887"/>
          </a:xfrm>
          <a:prstGeom prst="roundRect">
            <a:avLst/>
          </a:prstGeom>
          <a:gradFill flip="none" rotWithShape="1">
            <a:gsLst>
              <a:gs pos="0">
                <a:srgbClr val="FFFFFF">
                  <a:alpha val="0"/>
                </a:srgbClr>
              </a:gs>
              <a:gs pos="35000">
                <a:schemeClr val="bg1">
                  <a:lumMod val="95000"/>
                  <a:lumOff val="5000"/>
                  <a:alpha val="63000"/>
                </a:scheme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05767" tIns="34295" rIns="0" bIns="34295" numCol="1" rtlCol="0" anchor="ctr" anchorCtr="0" compatLnSpc="1">
            <a:prstTxWarp prst="textNoShape">
              <a:avLst/>
            </a:prstTxWarp>
            <a:normAutofit/>
          </a:bodyPr>
          <a:lstStyle/>
          <a:p>
            <a:pPr defTabSz="685864">
              <a:defRPr/>
            </a:pPr>
            <a:r>
              <a:rPr lang="en-US" sz="1200" b="1" dirty="0">
                <a:solidFill>
                  <a:srgbClr val="0070C0"/>
                </a:solidFill>
              </a:rPr>
              <a:t>Remote Assistance</a:t>
            </a:r>
          </a:p>
        </p:txBody>
      </p:sp>
      <p:sp>
        <p:nvSpPr>
          <p:cNvPr id="32" name="Rounded Rectangle 31"/>
          <p:cNvSpPr/>
          <p:nvPr/>
        </p:nvSpPr>
        <p:spPr>
          <a:xfrm>
            <a:off x="467544" y="1635646"/>
            <a:ext cx="4340174" cy="336887"/>
          </a:xfrm>
          <a:prstGeom prst="roundRect">
            <a:avLst/>
          </a:prstGeom>
          <a:gradFill flip="none" rotWithShape="1">
            <a:gsLst>
              <a:gs pos="0">
                <a:srgbClr val="FFFFFF">
                  <a:alpha val="0"/>
                </a:srgbClr>
              </a:gs>
              <a:gs pos="35000">
                <a:schemeClr val="bg1">
                  <a:lumMod val="95000"/>
                  <a:lumOff val="5000"/>
                  <a:alpha val="63000"/>
                </a:scheme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05767" tIns="34295" rIns="0" bIns="34295" numCol="1" rtlCol="0" anchor="ctr" anchorCtr="0" compatLnSpc="1">
            <a:prstTxWarp prst="textNoShape">
              <a:avLst/>
            </a:prstTxWarp>
            <a:normAutofit/>
          </a:bodyPr>
          <a:lstStyle/>
          <a:p>
            <a:pPr defTabSz="685864"/>
            <a:r>
              <a:rPr lang="en-US" sz="1200" b="1" dirty="0">
                <a:solidFill>
                  <a:srgbClr val="0070C0"/>
                </a:solidFill>
              </a:rPr>
              <a:t>Full Group Policy Support</a:t>
            </a:r>
          </a:p>
        </p:txBody>
      </p:sp>
      <p:sp>
        <p:nvSpPr>
          <p:cNvPr id="33" name="Rounded Rectangle 32"/>
          <p:cNvSpPr/>
          <p:nvPr/>
        </p:nvSpPr>
        <p:spPr>
          <a:xfrm>
            <a:off x="460426" y="1995686"/>
            <a:ext cx="4340174" cy="336887"/>
          </a:xfrm>
          <a:prstGeom prst="roundRect">
            <a:avLst/>
          </a:prstGeom>
          <a:gradFill flip="none" rotWithShape="1">
            <a:gsLst>
              <a:gs pos="0">
                <a:srgbClr val="FFFFFF">
                  <a:alpha val="0"/>
                </a:srgbClr>
              </a:gs>
              <a:gs pos="35000">
                <a:schemeClr val="bg1">
                  <a:lumMod val="95000"/>
                  <a:lumOff val="5000"/>
                  <a:alpha val="63000"/>
                </a:scheme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05767" tIns="34295" rIns="0" bIns="34295" numCol="1" rtlCol="0" anchor="ctr" anchorCtr="0" compatLnSpc="1">
            <a:prstTxWarp prst="textNoShape">
              <a:avLst/>
            </a:prstTxWarp>
            <a:normAutofit/>
          </a:bodyPr>
          <a:lstStyle/>
          <a:p>
            <a:pPr defTabSz="685864"/>
            <a:r>
              <a:rPr lang="en-US" sz="1200" b="1" dirty="0">
                <a:solidFill>
                  <a:srgbClr val="0070C0"/>
                </a:solidFill>
              </a:rPr>
              <a:t>Software Deployment</a:t>
            </a:r>
          </a:p>
        </p:txBody>
      </p:sp>
      <p:sp>
        <p:nvSpPr>
          <p:cNvPr id="34" name="Rounded Rectangle 33"/>
          <p:cNvSpPr/>
          <p:nvPr/>
        </p:nvSpPr>
        <p:spPr>
          <a:xfrm>
            <a:off x="460426" y="1240834"/>
            <a:ext cx="4340174" cy="336887"/>
          </a:xfrm>
          <a:prstGeom prst="roundRect">
            <a:avLst/>
          </a:prstGeom>
          <a:gradFill flip="none" rotWithShape="1">
            <a:gsLst>
              <a:gs pos="0">
                <a:srgbClr val="FFFFFF">
                  <a:alpha val="0"/>
                </a:srgbClr>
              </a:gs>
              <a:gs pos="35000">
                <a:schemeClr val="bg1">
                  <a:lumMod val="95000"/>
                  <a:lumOff val="5000"/>
                  <a:alpha val="63000"/>
                </a:scheme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05767" tIns="34295" rIns="0" bIns="34295" numCol="1" rtlCol="0" anchor="ctr" anchorCtr="0" compatLnSpc="1">
            <a:prstTxWarp prst="textNoShape">
              <a:avLst/>
            </a:prstTxWarp>
            <a:normAutofit/>
          </a:bodyPr>
          <a:lstStyle/>
          <a:p>
            <a:pPr defTabSz="685864"/>
            <a:r>
              <a:rPr lang="en-US" sz="1200" b="1" dirty="0">
                <a:solidFill>
                  <a:srgbClr val="0070C0"/>
                </a:solidFill>
              </a:rPr>
              <a:t>Operating system distribution</a:t>
            </a:r>
          </a:p>
        </p:txBody>
      </p:sp>
      <p:sp>
        <p:nvSpPr>
          <p:cNvPr id="35" name="Rounded Rectangle 34"/>
          <p:cNvSpPr/>
          <p:nvPr/>
        </p:nvSpPr>
        <p:spPr>
          <a:xfrm>
            <a:off x="460426" y="2368956"/>
            <a:ext cx="4340174" cy="336887"/>
          </a:xfrm>
          <a:prstGeom prst="roundRect">
            <a:avLst/>
          </a:prstGeom>
          <a:gradFill flip="none" rotWithShape="1">
            <a:gsLst>
              <a:gs pos="0">
                <a:srgbClr val="FFFFFF">
                  <a:alpha val="0"/>
                </a:srgbClr>
              </a:gs>
              <a:gs pos="35000">
                <a:schemeClr val="bg1">
                  <a:lumMod val="95000"/>
                  <a:lumOff val="5000"/>
                  <a:alpha val="63000"/>
                </a:scheme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05767" tIns="34295" rIns="0" bIns="34295" numCol="1" rtlCol="0" anchor="ctr" anchorCtr="0" compatLnSpc="1">
            <a:prstTxWarp prst="textNoShape">
              <a:avLst/>
            </a:prstTxWarp>
            <a:normAutofit/>
          </a:bodyPr>
          <a:lstStyle/>
          <a:p>
            <a:pPr defTabSz="685864">
              <a:defRPr/>
            </a:pPr>
            <a:r>
              <a:rPr lang="en-US" sz="1200" b="1" dirty="0">
                <a:solidFill>
                  <a:srgbClr val="0070C0"/>
                </a:solidFill>
              </a:rPr>
              <a:t>Alerts &amp; Monitoring*</a:t>
            </a:r>
          </a:p>
        </p:txBody>
      </p:sp>
      <p:grpSp>
        <p:nvGrpSpPr>
          <p:cNvPr id="36" name="Group 48"/>
          <p:cNvGrpSpPr/>
          <p:nvPr/>
        </p:nvGrpSpPr>
        <p:grpSpPr>
          <a:xfrm>
            <a:off x="459663" y="991913"/>
            <a:ext cx="4325697" cy="268856"/>
            <a:chOff x="361188" y="914399"/>
            <a:chExt cx="3118104" cy="643794"/>
          </a:xfrm>
        </p:grpSpPr>
        <p:sp>
          <p:nvSpPr>
            <p:cNvPr id="37" name="Round Same Side Corner Rectangle 36"/>
            <p:cNvSpPr/>
            <p:nvPr/>
          </p:nvSpPr>
          <p:spPr bwMode="auto">
            <a:xfrm>
              <a:off x="361188" y="914399"/>
              <a:ext cx="3113532" cy="570641"/>
            </a:xfrm>
            <a:prstGeom prst="round2SameRect">
              <a:avLst>
                <a:gd name="adj1" fmla="val 12762"/>
                <a:gd name="adj2" fmla="val 0"/>
              </a:avLst>
            </a:prstGeom>
            <a:gradFill>
              <a:gsLst>
                <a:gs pos="0">
                  <a:schemeClr val="tx1"/>
                </a:gs>
                <a:gs pos="100000">
                  <a:schemeClr val="tx1">
                    <a:lumMod val="65000"/>
                    <a:alpha val="70000"/>
                  </a:schemeClr>
                </a:gs>
              </a:gsLst>
              <a:lin ang="5400000" scaled="1"/>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marL="0" lvl="1" algn="ctr" fontAlgn="base">
                <a:lnSpc>
                  <a:spcPct val="90000"/>
                </a:lnSpc>
                <a:spcBef>
                  <a:spcPct val="0"/>
                </a:spcBef>
                <a:spcAft>
                  <a:spcPct val="0"/>
                </a:spcAft>
                <a:buSzPct val="90000"/>
                <a:defRPr/>
              </a:pPr>
              <a:r>
                <a:rPr lang="en-US" sz="1200" dirty="0">
                  <a:solidFill>
                    <a:schemeClr val="bg1"/>
                  </a:solidFill>
                  <a:latin typeface="Segoe UI Semibold" pitchFamily="34" charset="0"/>
                  <a:cs typeface="Segoe UI" pitchFamily="34" charset="0"/>
                </a:rPr>
                <a:t>Key Benefits</a:t>
              </a:r>
            </a:p>
          </p:txBody>
        </p:sp>
        <p:sp>
          <p:nvSpPr>
            <p:cNvPr id="38" name="Rectangle 37"/>
            <p:cNvSpPr/>
            <p:nvPr/>
          </p:nvSpPr>
          <p:spPr bwMode="auto">
            <a:xfrm>
              <a:off x="361188" y="1485041"/>
              <a:ext cx="3118104" cy="73152"/>
            </a:xfrm>
            <a:prstGeom prst="rect">
              <a:avLst/>
            </a:prstGeom>
            <a:gradFill>
              <a:gsLst>
                <a:gs pos="0">
                  <a:srgbClr val="DE7400"/>
                </a:gs>
                <a:gs pos="100000">
                  <a:srgbClr val="DE7400">
                    <a:lumMod val="75000"/>
                  </a:srgbClr>
                </a:gs>
              </a:gsLst>
              <a:lin ang="5400000" scaled="0"/>
            </a:gradFill>
            <a:ln w="3175">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algn="ctr" fontAlgn="base">
                <a:lnSpc>
                  <a:spcPct val="90000"/>
                </a:lnSpc>
                <a:spcBef>
                  <a:spcPct val="0"/>
                </a:spcBef>
                <a:spcAft>
                  <a:spcPct val="35000"/>
                </a:spcAft>
                <a:defRPr/>
              </a:pPr>
              <a:endParaRPr lang="en-US" dirty="0">
                <a:solidFill>
                  <a:schemeClr val="bg1"/>
                </a:solidFill>
                <a:latin typeface="Segoe UI" pitchFamily="34" charset="0"/>
                <a:cs typeface="Segoe UI" pitchFamily="34" charset="0"/>
              </a:endParaRPr>
            </a:p>
          </p:txBody>
        </p:sp>
      </p:grpSp>
      <p:sp>
        <p:nvSpPr>
          <p:cNvPr id="39" name="Rounded Rectangle 38"/>
          <p:cNvSpPr/>
          <p:nvPr/>
        </p:nvSpPr>
        <p:spPr bwMode="auto">
          <a:xfrm rot="10800000">
            <a:off x="4939910" y="3075858"/>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40" name="Rounded Rectangle 39"/>
          <p:cNvSpPr/>
          <p:nvPr/>
        </p:nvSpPr>
        <p:spPr bwMode="auto">
          <a:xfrm rot="10800000">
            <a:off x="6850909" y="4199233"/>
            <a:ext cx="1773936" cy="43046"/>
          </a:xfrm>
          <a:prstGeom prst="roundRect">
            <a:avLst>
              <a:gd name="adj" fmla="val 5348"/>
            </a:avLst>
          </a:prstGeom>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68589" tIns="34295" rIns="0" bIns="34295" numCol="1" rtlCol="0" anchor="t" anchorCtr="0" compatLnSpc="1">
            <a:prstTxWarp prst="textNoShape">
              <a:avLst/>
            </a:prstTxWarp>
          </a:bodyPr>
          <a:lstStyle/>
          <a:p>
            <a:pPr marL="257209" indent="-257209">
              <a:lnSpc>
                <a:spcPct val="90000"/>
              </a:lnSpc>
              <a:spcBef>
                <a:spcPts val="900"/>
              </a:spcBef>
              <a:buFont typeface="+mj-lt"/>
              <a:buAutoNum type="alphaLcParenR" startAt="2"/>
            </a:pPr>
            <a:endParaRPr lang="en-GB" dirty="0">
              <a:solidFill>
                <a:schemeClr val="bg1"/>
              </a:solidFill>
            </a:endParaRPr>
          </a:p>
        </p:txBody>
      </p:sp>
      <p:sp>
        <p:nvSpPr>
          <p:cNvPr id="41" name="TextBox 40"/>
          <p:cNvSpPr txBox="1"/>
          <p:nvPr/>
        </p:nvSpPr>
        <p:spPr>
          <a:xfrm>
            <a:off x="1691680" y="4730234"/>
            <a:ext cx="7238564" cy="315481"/>
          </a:xfrm>
          <a:prstGeom prst="rect">
            <a:avLst/>
          </a:prstGeom>
          <a:noFill/>
        </p:spPr>
        <p:txBody>
          <a:bodyPr wrap="square" lIns="68589" tIns="34295" rIns="68589" bIns="34295" rtlCol="0">
            <a:spAutoFit/>
          </a:bodyPr>
          <a:lstStyle/>
          <a:p>
            <a:r>
              <a:rPr lang="en-US" sz="800" dirty="0">
                <a:solidFill>
                  <a:schemeClr val="bg1"/>
                </a:solidFill>
              </a:rPr>
              <a:t>*The “alerts” workspace within Windows Intune manages an optimized list of pre-defined system events. Access to comprehensive monitoring events is available in our on-premises solution.</a:t>
            </a:r>
          </a:p>
        </p:txBody>
      </p:sp>
      <p:sp>
        <p:nvSpPr>
          <p:cNvPr id="43" name="Rounded Rectangle 42"/>
          <p:cNvSpPr/>
          <p:nvPr/>
        </p:nvSpPr>
        <p:spPr>
          <a:xfrm>
            <a:off x="460426" y="4255063"/>
            <a:ext cx="8000211" cy="336887"/>
          </a:xfrm>
          <a:prstGeom prst="roundRect">
            <a:avLst/>
          </a:prstGeom>
          <a:gradFill flip="none" rotWithShape="1">
            <a:gsLst>
              <a:gs pos="0">
                <a:srgbClr val="FFFFFF">
                  <a:alpha val="0"/>
                </a:srgbClr>
              </a:gs>
              <a:gs pos="35000">
                <a:srgbClr val="000000">
                  <a:alpha val="62000"/>
                </a:srgbClr>
              </a:gs>
            </a:gsLst>
            <a:lin ang="10800000" scaled="1"/>
            <a:tileRect/>
          </a:gradFill>
          <a:ln w="38100">
            <a:solidFill>
              <a:schemeClr val="accent1">
                <a:lumMod val="60000"/>
                <a:lumOff val="40000"/>
              </a:schemeClr>
            </a:solid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05767" tIns="34295" rIns="0" bIns="34295" numCol="1" rtlCol="0" anchor="ctr" anchorCtr="0" compatLnSpc="1">
            <a:prstTxWarp prst="textNoShape">
              <a:avLst/>
            </a:prstTxWarp>
            <a:normAutofit/>
          </a:bodyPr>
          <a:lstStyle/>
          <a:p>
            <a:pPr algn="ctr" defTabSz="685864">
              <a:defRPr/>
            </a:pPr>
            <a:r>
              <a:rPr lang="en-US" sz="900" b="1" dirty="0">
                <a:solidFill>
                  <a:schemeClr val="bg1"/>
                </a:solidFill>
              </a:rPr>
              <a:t>Windows 7 Enterprise</a:t>
            </a:r>
          </a:p>
        </p:txBody>
      </p:sp>
      <p:sp>
        <p:nvSpPr>
          <p:cNvPr id="46" name="Title 45"/>
          <p:cNvSpPr>
            <a:spLocks noGrp="1"/>
          </p:cNvSpPr>
          <p:nvPr>
            <p:ph type="title"/>
          </p:nvPr>
        </p:nvSpPr>
        <p:spPr>
          <a:xfrm>
            <a:off x="389436" y="171451"/>
            <a:ext cx="8363938" cy="872546"/>
          </a:xfrm>
        </p:spPr>
        <p:txBody>
          <a:bodyPr>
            <a:normAutofit fontScale="90000"/>
          </a:bodyPr>
          <a:lstStyle/>
          <a:p>
            <a:r>
              <a:rPr lang="en-US" sz="2700" dirty="0"/>
              <a:t>Windows </a:t>
            </a:r>
            <a:r>
              <a:rPr lang="en-US" sz="2700" dirty="0" err="1"/>
              <a:t>Intune</a:t>
            </a:r>
            <a:r>
              <a:rPr lang="en-US" sz="2700" dirty="0"/>
              <a:t> Compared to On-Premises Solution</a:t>
            </a:r>
            <a:br>
              <a:rPr lang="en-US" sz="2700" dirty="0"/>
            </a:br>
            <a:r>
              <a:rPr lang="en-US" sz="1800" dirty="0">
                <a:gradFill flip="none" rotWithShape="1">
                  <a:gsLst>
                    <a:gs pos="0">
                      <a:schemeClr val="bg2"/>
                    </a:gs>
                    <a:gs pos="86000">
                      <a:schemeClr val="bg2"/>
                    </a:gs>
                  </a:gsLst>
                  <a:lin ang="5400000" scaled="0"/>
                  <a:tileRect/>
                </a:gradFill>
              </a:rPr>
              <a:t>Delivering a subset of rich functionality common to  on-premises solutions today </a:t>
            </a:r>
            <a:br>
              <a:rPr lang="en-US" sz="1800" dirty="0">
                <a:gradFill flip="none" rotWithShape="1">
                  <a:gsLst>
                    <a:gs pos="0">
                      <a:schemeClr val="bg2"/>
                    </a:gs>
                    <a:gs pos="86000">
                      <a:schemeClr val="bg2"/>
                    </a:gs>
                  </a:gsLst>
                  <a:lin ang="5400000" scaled="0"/>
                  <a:tileRect/>
                </a:gradFill>
              </a:rPr>
            </a:br>
            <a:endParaRPr lang="en-US" sz="1800" dirty="0">
              <a:gradFill flip="none" rotWithShape="1">
                <a:gsLst>
                  <a:gs pos="0">
                    <a:schemeClr val="bg2"/>
                  </a:gs>
                  <a:gs pos="86000">
                    <a:schemeClr val="bg2"/>
                  </a:gs>
                </a:gsLst>
                <a:lin ang="5400000" scaled="0"/>
                <a:tileRect/>
              </a:gradFill>
            </a:endParaRPr>
          </a:p>
        </p:txBody>
      </p:sp>
      <p:sp>
        <p:nvSpPr>
          <p:cNvPr id="42" name="TextBox 41"/>
          <p:cNvSpPr txBox="1"/>
          <p:nvPr/>
        </p:nvSpPr>
        <p:spPr>
          <a:xfrm>
            <a:off x="5292080" y="2427734"/>
            <a:ext cx="1080120" cy="369332"/>
          </a:xfrm>
          <a:prstGeom prst="rect">
            <a:avLst/>
          </a:prstGeom>
          <a:noFill/>
        </p:spPr>
        <p:txBody>
          <a:bodyPr wrap="square" rtlCol="0">
            <a:spAutoFit/>
          </a:bodyPr>
          <a:lstStyle/>
          <a:p>
            <a:r>
              <a:rPr lang="en-AU" sz="1200" dirty="0" err="1" smtClean="0"/>
              <a:t>VNext</a:t>
            </a:r>
            <a:r>
              <a:rPr lang="en-AU" sz="1200" dirty="0" smtClean="0"/>
              <a:t> Release</a:t>
            </a:r>
            <a:r>
              <a:rPr lang="en-AU" dirty="0" smtClean="0"/>
              <a:t> </a:t>
            </a:r>
            <a:endParaRPr lang="en-US" dirty="0"/>
          </a:p>
        </p:txBody>
      </p:sp>
      <p:sp>
        <p:nvSpPr>
          <p:cNvPr id="44" name="TextBox 43"/>
          <p:cNvSpPr txBox="1"/>
          <p:nvPr/>
        </p:nvSpPr>
        <p:spPr>
          <a:xfrm>
            <a:off x="7380312" y="2427734"/>
            <a:ext cx="864096" cy="307777"/>
          </a:xfrm>
          <a:prstGeom prst="rect">
            <a:avLst/>
          </a:prstGeom>
          <a:noFill/>
        </p:spPr>
        <p:txBody>
          <a:bodyPr wrap="square" rtlCol="0">
            <a:spAutoFit/>
          </a:bodyPr>
          <a:lstStyle/>
          <a:p>
            <a:r>
              <a:rPr lang="en-AU" sz="1400" dirty="0" smtClean="0"/>
              <a:t>SCCM</a:t>
            </a:r>
            <a:endParaRPr lang="en-US" sz="1400" dirty="0"/>
          </a:p>
        </p:txBody>
      </p:sp>
    </p:spTree>
    <p:extLst>
      <p:ext uri="{BB962C8B-B14F-4D97-AF65-F5344CB8AC3E}">
        <p14:creationId xmlns:p14="http://schemas.microsoft.com/office/powerpoint/2010/main" val="2205344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12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14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16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1750"/>
                                        <p:tgtEl>
                                          <p:spTgt spid="1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2700"/>
                                        <p:tgtEl>
                                          <p:spTgt spid="11"/>
                                        </p:tgtEl>
                                      </p:cBhvr>
                                    </p:animEffect>
                                  </p:childTnLst>
                                </p:cTn>
                              </p:par>
                              <p:par>
                                <p:cTn id="37" presetID="10" presetClass="entr" presetSubtype="0" fill="hold" grpId="0" nodeType="withEffect">
                                  <p:stCondLst>
                                    <p:cond delay="160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8" grpId="0" animBg="1"/>
      <p:bldP spid="29" grpId="0" animBg="1"/>
      <p:bldP spid="30" grpId="0" animBg="1"/>
      <p:bldP spid="31" grpId="0" animBg="1"/>
      <p:bldP spid="32" grpId="0" animBg="1"/>
      <p:bldP spid="33" grpId="0" animBg="1"/>
      <p:bldP spid="34" grpId="0" animBg="1"/>
      <p:bldP spid="35" grpId="0" animBg="1"/>
      <p:bldP spid="4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0670" y="202835"/>
            <a:ext cx="8600930" cy="684813"/>
          </a:xfrm>
          <a:prstGeom prst="rect">
            <a:avLst/>
          </a:prstGeom>
        </p:spPr>
        <p:txBody>
          <a:bodyPr wrap="square" lIns="68589" tIns="34295" rIns="68589" bIns="34295">
            <a:spAutoFit/>
          </a:bodyPr>
          <a:lstStyle/>
          <a:p>
            <a:r>
              <a:rPr lang="en-US" sz="2000" dirty="0">
                <a:solidFill>
                  <a:srgbClr val="03C2F1"/>
                </a:solidFill>
                <a:latin typeface="Segoe UI" pitchFamily="34" charset="0"/>
                <a:ea typeface="Segoe UI" pitchFamily="34" charset="0"/>
                <a:cs typeface="Segoe UI" pitchFamily="34" charset="0"/>
              </a:rPr>
              <a:t>WINDOWS INTUNE GIVES YOU</a:t>
            </a:r>
            <a:br>
              <a:rPr lang="en-US" sz="2000" dirty="0">
                <a:solidFill>
                  <a:srgbClr val="03C2F1"/>
                </a:solidFill>
                <a:latin typeface="Segoe UI" pitchFamily="34" charset="0"/>
                <a:ea typeface="Segoe UI" pitchFamily="34" charset="0"/>
                <a:cs typeface="Segoe UI" pitchFamily="34" charset="0"/>
              </a:rPr>
            </a:br>
            <a:r>
              <a:rPr lang="en-US" sz="2000" dirty="0">
                <a:solidFill>
                  <a:srgbClr val="03C2F1"/>
                </a:solidFill>
                <a:latin typeface="Segoe UI" pitchFamily="34" charset="0"/>
                <a:ea typeface="Segoe UI" pitchFamily="34" charset="0"/>
                <a:cs typeface="Segoe UI" pitchFamily="34" charset="0"/>
              </a:rPr>
              <a:t>THE BEST WINDOWS EXPERIENCE</a:t>
            </a:r>
          </a:p>
        </p:txBody>
      </p:sp>
      <p:grpSp>
        <p:nvGrpSpPr>
          <p:cNvPr id="53" name="Group 52"/>
          <p:cNvGrpSpPr>
            <a:grpSpLocks noChangeAspect="1"/>
          </p:cNvGrpSpPr>
          <p:nvPr/>
        </p:nvGrpSpPr>
        <p:grpSpPr>
          <a:xfrm>
            <a:off x="7653432" y="77843"/>
            <a:ext cx="1385072" cy="1039220"/>
            <a:chOff x="3653933" y="3970279"/>
            <a:chExt cx="1846763" cy="1846763"/>
          </a:xfrm>
        </p:grpSpPr>
        <p:pic>
          <p:nvPicPr>
            <p:cNvPr id="58" name="Picture 11" descr="C:\Users\Tany\Desktop\1 bubbl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3933" y="3970279"/>
              <a:ext cx="1846763" cy="184676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788783" y="4346434"/>
              <a:ext cx="1566435" cy="1157607"/>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Freeform 6"/>
          <p:cNvSpPr>
            <a:spLocks/>
          </p:cNvSpPr>
          <p:nvPr/>
        </p:nvSpPr>
        <p:spPr bwMode="auto">
          <a:xfrm>
            <a:off x="684787" y="2372018"/>
            <a:ext cx="7822700" cy="2303886"/>
          </a:xfrm>
          <a:custGeom>
            <a:avLst/>
            <a:gdLst/>
            <a:ahLst/>
            <a:cxnLst/>
            <a:rect l="l" t="t" r="r" b="b"/>
            <a:pathLst>
              <a:path w="8869680" h="3594490">
                <a:moveTo>
                  <a:pt x="3321677" y="0"/>
                </a:moveTo>
                <a:cubicBezTo>
                  <a:pt x="3321677" y="0"/>
                  <a:pt x="3321677" y="0"/>
                  <a:pt x="5552455" y="0"/>
                </a:cubicBezTo>
                <a:cubicBezTo>
                  <a:pt x="5730561" y="0"/>
                  <a:pt x="5837425" y="46400"/>
                  <a:pt x="5908667" y="90481"/>
                </a:cubicBezTo>
                <a:cubicBezTo>
                  <a:pt x="5908667" y="90481"/>
                  <a:pt x="5908667" y="90481"/>
                  <a:pt x="6238163" y="269122"/>
                </a:cubicBezTo>
                <a:cubicBezTo>
                  <a:pt x="6238163" y="269122"/>
                  <a:pt x="6238163" y="269122"/>
                  <a:pt x="8678216" y="269122"/>
                </a:cubicBezTo>
                <a:cubicBezTo>
                  <a:pt x="8785079" y="269122"/>
                  <a:pt x="8869680" y="313203"/>
                  <a:pt x="8869680" y="368883"/>
                </a:cubicBezTo>
                <a:cubicBezTo>
                  <a:pt x="8869680" y="368883"/>
                  <a:pt x="8869680" y="368883"/>
                  <a:pt x="8869680" y="598153"/>
                </a:cubicBezTo>
                <a:lnTo>
                  <a:pt x="8869680" y="640326"/>
                </a:lnTo>
                <a:lnTo>
                  <a:pt x="8869680" y="3594490"/>
                </a:lnTo>
                <a:lnTo>
                  <a:pt x="0" y="3594490"/>
                </a:lnTo>
                <a:lnTo>
                  <a:pt x="0" y="640326"/>
                </a:lnTo>
                <a:cubicBezTo>
                  <a:pt x="0" y="640324"/>
                  <a:pt x="0" y="640225"/>
                  <a:pt x="0" y="636085"/>
                </a:cubicBezTo>
                <a:lnTo>
                  <a:pt x="0" y="626012"/>
                </a:lnTo>
                <a:lnTo>
                  <a:pt x="0" y="606396"/>
                </a:lnTo>
                <a:lnTo>
                  <a:pt x="0" y="598153"/>
                </a:lnTo>
                <a:cubicBezTo>
                  <a:pt x="0" y="561878"/>
                  <a:pt x="0" y="494401"/>
                  <a:pt x="0" y="368883"/>
                </a:cubicBezTo>
                <a:cubicBezTo>
                  <a:pt x="0" y="313203"/>
                  <a:pt x="89053" y="269122"/>
                  <a:pt x="191464" y="269122"/>
                </a:cubicBezTo>
                <a:cubicBezTo>
                  <a:pt x="191464" y="269122"/>
                  <a:pt x="191464" y="269122"/>
                  <a:pt x="2631517" y="269122"/>
                </a:cubicBezTo>
                <a:cubicBezTo>
                  <a:pt x="2631517" y="269122"/>
                  <a:pt x="2631517" y="269122"/>
                  <a:pt x="2965465" y="90481"/>
                </a:cubicBezTo>
                <a:cubicBezTo>
                  <a:pt x="3036708" y="46400"/>
                  <a:pt x="3143571" y="0"/>
                  <a:pt x="3321677" y="0"/>
                </a:cubicBezTo>
                <a:close/>
              </a:path>
            </a:pathLst>
          </a:custGeom>
          <a:solidFill>
            <a:srgbClr val="006C92"/>
          </a:solidFill>
          <a:ln w="9525">
            <a:noFill/>
            <a:round/>
            <a:headEnd/>
            <a:tailEnd/>
          </a:ln>
          <a:effectLst>
            <a:outerShdw blurRad="50800" dist="38100" dir="16200000" rotWithShape="0">
              <a:prstClr val="black">
                <a:alpha val="20000"/>
              </a:prstClr>
            </a:outerShdw>
          </a:effectLst>
        </p:spPr>
        <p:txBody>
          <a:bodyPr vert="horz" wrap="square" lIns="68589" tIns="34295" rIns="68589" bIns="34295" numCol="1" anchor="t" anchorCtr="0" compatLnSpc="1">
            <a:prstTxWarp prst="textNoShape">
              <a:avLst/>
            </a:prstTxWarp>
          </a:bodyPr>
          <a:lstStyle/>
          <a:p>
            <a:pPr defTabSz="685891">
              <a:defRPr/>
            </a:pPr>
            <a:endParaRPr lang="en-US" sz="1400" kern="0">
              <a:solidFill>
                <a:sysClr val="windowText" lastClr="000000"/>
              </a:solidFill>
            </a:endParaRPr>
          </a:p>
        </p:txBody>
      </p:sp>
      <p:grpSp>
        <p:nvGrpSpPr>
          <p:cNvPr id="44" name="Group 43"/>
          <p:cNvGrpSpPr/>
          <p:nvPr/>
        </p:nvGrpSpPr>
        <p:grpSpPr>
          <a:xfrm>
            <a:off x="3742562" y="2447470"/>
            <a:ext cx="1766327" cy="409814"/>
            <a:chOff x="1463533" y="1050175"/>
            <a:chExt cx="3136566" cy="727918"/>
          </a:xfrm>
        </p:grpSpPr>
        <p:sp>
          <p:nvSpPr>
            <p:cNvPr id="45" name="TextBox 44"/>
            <p:cNvSpPr txBox="1"/>
            <p:nvPr/>
          </p:nvSpPr>
          <p:spPr>
            <a:xfrm>
              <a:off x="3461897" y="1450087"/>
              <a:ext cx="1138202" cy="328006"/>
            </a:xfrm>
            <a:prstGeom prst="rect">
              <a:avLst/>
            </a:prstGeom>
            <a:noFill/>
          </p:spPr>
          <p:txBody>
            <a:bodyPr wrap="none" lIns="0" tIns="0" rIns="0" bIns="0" rtlCol="0">
              <a:spAutoFit/>
            </a:bodyPr>
            <a:lstStyle/>
            <a:p>
              <a:r>
                <a:rPr lang="en-US" sz="1200" dirty="0">
                  <a:gradFill>
                    <a:gsLst>
                      <a:gs pos="0">
                        <a:schemeClr val="tx1"/>
                      </a:gs>
                      <a:gs pos="86000">
                        <a:schemeClr val="tx1"/>
                      </a:gs>
                    </a:gsLst>
                    <a:lin ang="5400000" scaled="0"/>
                  </a:gradFill>
                  <a:effectLst>
                    <a:outerShdw blurRad="38100" dist="38100" dir="2700000" algn="tl">
                      <a:srgbClr val="000000">
                        <a:alpha val="43137"/>
                      </a:srgbClr>
                    </a:outerShdw>
                  </a:effectLst>
                  <a:latin typeface="Segoe UI Light" pitchFamily="34" charset="0"/>
                  <a:ea typeface="Segoe UI" pitchFamily="34" charset="0"/>
                  <a:cs typeface="Segoe UI" pitchFamily="34" charset="0"/>
                </a:rPr>
                <a:t>Enterprise</a:t>
              </a:r>
            </a:p>
          </p:txBody>
        </p:sp>
        <p:pic>
          <p:nvPicPr>
            <p:cNvPr id="46" name="Picture 2" descr="C:\Documents and Settings\Eva\Desktop\Windows7_h_rgb_r.png"/>
            <p:cNvPicPr>
              <a:picLocks noChangeAspect="1" noChangeArrowheads="1"/>
            </p:cNvPicPr>
            <p:nvPr/>
          </p:nvPicPr>
          <p:blipFill>
            <a:blip r:embed="rId5"/>
            <a:srcRect/>
            <a:stretch>
              <a:fillRect/>
            </a:stretch>
          </p:blipFill>
          <p:spPr bwMode="auto">
            <a:xfrm>
              <a:off x="1463533" y="1050175"/>
              <a:ext cx="2574437" cy="406489"/>
            </a:xfrm>
            <a:prstGeom prst="rect">
              <a:avLst/>
            </a:prstGeom>
            <a:ln>
              <a:noFill/>
            </a:ln>
            <a:effectLst>
              <a:outerShdw blurRad="50800" dist="38100" dir="2700000" algn="tl" rotWithShape="0">
                <a:prstClr val="black">
                  <a:alpha val="40000"/>
                </a:prstClr>
              </a:outerShdw>
            </a:effectLst>
          </p:spPr>
        </p:pic>
      </p:grpSp>
      <p:sp>
        <p:nvSpPr>
          <p:cNvPr id="47" name="Rectangle 8"/>
          <p:cNvSpPr/>
          <p:nvPr/>
        </p:nvSpPr>
        <p:spPr>
          <a:xfrm>
            <a:off x="6457928" y="3965666"/>
            <a:ext cx="1772625" cy="664797"/>
          </a:xfrm>
          <a:prstGeom prst="rect">
            <a:avLst/>
          </a:prstGeom>
        </p:spPr>
        <p:txBody>
          <a:bodyPr wrap="square" lIns="0" tIns="0" rIns="0" bIns="0">
            <a:spAutoFit/>
          </a:bodyPr>
          <a:lstStyle/>
          <a:p>
            <a:pPr algn="ctr">
              <a:lnSpc>
                <a:spcPct val="80000"/>
              </a:lnSpc>
            </a:pPr>
            <a:r>
              <a:rPr lang="en-US" dirty="0">
                <a:gradFill>
                  <a:gsLst>
                    <a:gs pos="0">
                      <a:schemeClr val="tx1"/>
                    </a:gs>
                    <a:gs pos="86000">
                      <a:schemeClr val="tx1"/>
                    </a:gs>
                  </a:gsLst>
                  <a:lin ang="5400000" scaled="0"/>
                </a:gradFill>
                <a:latin typeface="Segoe Condensed" pitchFamily="34" charset="0"/>
              </a:rPr>
              <a:t>STREAMLINE PC </a:t>
            </a:r>
            <a:br>
              <a:rPr lang="en-US" dirty="0">
                <a:gradFill>
                  <a:gsLst>
                    <a:gs pos="0">
                      <a:schemeClr val="tx1"/>
                    </a:gs>
                    <a:gs pos="86000">
                      <a:schemeClr val="tx1"/>
                    </a:gs>
                  </a:gsLst>
                  <a:lin ang="5400000" scaled="0"/>
                </a:gradFill>
                <a:latin typeface="Segoe Condensed" pitchFamily="34" charset="0"/>
              </a:rPr>
            </a:br>
            <a:r>
              <a:rPr lang="en-US" dirty="0">
                <a:gradFill>
                  <a:gsLst>
                    <a:gs pos="0">
                      <a:schemeClr val="tx1"/>
                    </a:gs>
                    <a:gs pos="86000">
                      <a:schemeClr val="tx1"/>
                    </a:gs>
                  </a:gsLst>
                  <a:lin ang="5400000" scaled="0"/>
                </a:gradFill>
                <a:latin typeface="Segoe Condensed" pitchFamily="34" charset="0"/>
              </a:rPr>
              <a:t>MANAGEMENT</a:t>
            </a:r>
          </a:p>
        </p:txBody>
      </p:sp>
      <p:sp>
        <p:nvSpPr>
          <p:cNvPr id="48" name="Rectangle 8"/>
          <p:cNvSpPr/>
          <p:nvPr/>
        </p:nvSpPr>
        <p:spPr>
          <a:xfrm>
            <a:off x="1142107" y="3965666"/>
            <a:ext cx="1895649" cy="738664"/>
          </a:xfrm>
          <a:prstGeom prst="rect">
            <a:avLst/>
          </a:prstGeom>
        </p:spPr>
        <p:txBody>
          <a:bodyPr wrap="square" lIns="0" tIns="0" rIns="0" bIns="0">
            <a:spAutoFit/>
          </a:bodyPr>
          <a:lstStyle/>
          <a:p>
            <a:pPr algn="ctr">
              <a:lnSpc>
                <a:spcPct val="80000"/>
              </a:lnSpc>
              <a:defRPr sz="2400">
                <a:gradFill>
                  <a:gsLst>
                    <a:gs pos="0">
                      <a:schemeClr val="tx1"/>
                    </a:gs>
                    <a:gs pos="86000">
                      <a:schemeClr val="tx1"/>
                    </a:gs>
                  </a:gsLst>
                  <a:lin ang="5400000" scaled="0"/>
                </a:gradFill>
                <a:latin typeface="Segoe Condensed" pitchFamily="34" charset="0"/>
              </a:defRPr>
            </a:pPr>
            <a:r>
              <a:rPr lang="en-US" sz="2000" dirty="0" smtClean="0"/>
              <a:t>EVERYDAY TASKS EASIER, ANYWHERE</a:t>
            </a:r>
            <a:endParaRPr lang="en-US" sz="2000" dirty="0"/>
          </a:p>
        </p:txBody>
      </p:sp>
      <p:sp>
        <p:nvSpPr>
          <p:cNvPr id="49" name="Rectangle 8"/>
          <p:cNvSpPr/>
          <p:nvPr/>
        </p:nvSpPr>
        <p:spPr>
          <a:xfrm>
            <a:off x="3422058" y="3819113"/>
            <a:ext cx="2317713" cy="1181862"/>
          </a:xfrm>
          <a:prstGeom prst="rect">
            <a:avLst/>
          </a:prstGeom>
        </p:spPr>
        <p:txBody>
          <a:bodyPr wrap="square" lIns="0" tIns="0" rIns="0" bIns="0">
            <a:spAutoFit/>
          </a:bodyPr>
          <a:lstStyle/>
          <a:p>
            <a:pPr algn="ctr">
              <a:lnSpc>
                <a:spcPct val="80000"/>
              </a:lnSpc>
              <a:defRPr sz="2400">
                <a:gradFill>
                  <a:gsLst>
                    <a:gs pos="0">
                      <a:schemeClr val="tx1"/>
                    </a:gs>
                    <a:gs pos="86000">
                      <a:schemeClr val="tx1"/>
                    </a:gs>
                  </a:gsLst>
                  <a:lin ang="5400000" scaled="0"/>
                </a:gradFill>
                <a:latin typeface="Segoe Condensed" pitchFamily="34" charset="0"/>
              </a:defRPr>
            </a:pPr>
            <a:r>
              <a:rPr lang="en-US" dirty="0" smtClean="0"/>
              <a:t>NEXT-GENERATION</a:t>
            </a:r>
            <a:br>
              <a:rPr lang="en-US" dirty="0" smtClean="0"/>
            </a:br>
            <a:r>
              <a:rPr lang="en-US" dirty="0" smtClean="0"/>
              <a:t>SECURITY &amp; CONTROL</a:t>
            </a:r>
            <a:endParaRPr lang="en-US" dirty="0"/>
          </a:p>
        </p:txBody>
      </p:sp>
      <p:sp>
        <p:nvSpPr>
          <p:cNvPr id="50" name="&quot;RADIANT&quot; Orange to White to Transparent Radial; 1pt stroke;"/>
          <p:cNvSpPr/>
          <p:nvPr/>
        </p:nvSpPr>
        <p:spPr bwMode="auto">
          <a:xfrm>
            <a:off x="684788" y="3059439"/>
            <a:ext cx="7822699" cy="695564"/>
          </a:xfrm>
          <a:prstGeom prst="rect">
            <a:avLst/>
          </a:prstGeom>
          <a:gradFill flip="none" rotWithShape="1">
            <a:gsLst>
              <a:gs pos="7000">
                <a:srgbClr val="FFFFFF">
                  <a:alpha val="0"/>
                </a:srgbClr>
              </a:gs>
              <a:gs pos="39000">
                <a:srgbClr val="000B1E">
                  <a:alpha val="26000"/>
                </a:srgbClr>
              </a:gs>
              <a:gs pos="72000">
                <a:srgbClr val="000000">
                  <a:alpha val="47000"/>
                </a:srgbClr>
              </a:gs>
              <a:gs pos="100000">
                <a:srgbClr val="000000"/>
              </a:gs>
            </a:gsLst>
            <a:lin ang="5400000" scaled="1"/>
            <a:tileRect/>
          </a:gradFill>
          <a:ln w="6350" cap="flat" cmpd="sng" algn="ctr">
            <a:gradFill flip="none" rotWithShape="1">
              <a:gsLst>
                <a:gs pos="0">
                  <a:srgbClr val="FFFFFF">
                    <a:alpha val="35000"/>
                  </a:srgbClr>
                </a:gs>
                <a:gs pos="100000">
                  <a:schemeClr val="accent1">
                    <a:tint val="23500"/>
                    <a:satMod val="160000"/>
                    <a:alpha val="0"/>
                  </a:schemeClr>
                </a:gs>
              </a:gsLst>
              <a:lin ang="16200000" scaled="1"/>
              <a:tileRect/>
            </a:gra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indent="-217914" algn="ctr" defTabSz="685837" fontAlgn="base">
              <a:lnSpc>
                <a:spcPct val="88000"/>
              </a:lnSpc>
              <a:spcBef>
                <a:spcPct val="0"/>
              </a:spcBef>
              <a:spcAft>
                <a:spcPct val="0"/>
              </a:spcAft>
              <a:buClr>
                <a:srgbClr val="FFFF99"/>
              </a:buClr>
              <a:buSzPct val="120000"/>
              <a:buFont typeface="Arial" pitchFamily="34" charset="0"/>
              <a:buChar char="•"/>
              <a:tabLst>
                <a:tab pos="260782" algn="l"/>
              </a:tabLst>
              <a:defRPr/>
            </a:pPr>
            <a:endParaRPr lang="en-US" altLang="zh-CN" sz="2700" dirty="0">
              <a:gradFill>
                <a:gsLst>
                  <a:gs pos="0">
                    <a:srgbClr val="FFFFFF"/>
                  </a:gs>
                  <a:gs pos="45000">
                    <a:srgbClr val="FFFFFF"/>
                  </a:gs>
                </a:gsLst>
                <a:lin ang="16200000" scaled="1"/>
              </a:gradFill>
              <a:latin typeface="Segoe Condensed" pitchFamily="34" charset="0"/>
            </a:endParaRPr>
          </a:p>
        </p:txBody>
      </p:sp>
      <p:grpSp>
        <p:nvGrpSpPr>
          <p:cNvPr id="60" name="Group 8"/>
          <p:cNvGrpSpPr/>
          <p:nvPr/>
        </p:nvGrpSpPr>
        <p:grpSpPr>
          <a:xfrm>
            <a:off x="3556682" y="2970881"/>
            <a:ext cx="1668545" cy="788259"/>
            <a:chOff x="3898426" y="2014512"/>
            <a:chExt cx="2978259" cy="1407365"/>
          </a:xfrm>
        </p:grpSpPr>
        <p:pic>
          <p:nvPicPr>
            <p:cNvPr id="61" name="Picture 60" descr="C:\Users\maryfj\Desktop\Online_ART\DVD_ART36\Artwork_Imagery\Brand Photos\Scenarios\FY08 Brand - Business - No_exp\man hands typing laptop working developer IW mobility.png"/>
            <p:cNvPicPr>
              <a:picLocks noChangeAspect="1" noChangeArrowheads="1"/>
            </p:cNvPicPr>
            <p:nvPr/>
          </p:nvPicPr>
          <p:blipFill rotWithShape="1">
            <a:blip r:embed="rId6">
              <a:extLst/>
            </a:blip>
            <a:srcRect b="20852"/>
            <a:stretch/>
          </p:blipFill>
          <p:spPr bwMode="auto">
            <a:xfrm>
              <a:off x="4214610" y="2059370"/>
              <a:ext cx="2662075" cy="1362507"/>
            </a:xfrm>
            <a:prstGeom prst="rect">
              <a:avLst/>
            </a:prstGeom>
            <a:extLst/>
          </p:spPr>
        </p:pic>
        <p:pic>
          <p:nvPicPr>
            <p:cNvPr id="62" name="Picture 10" descr="C:\Users\mollie\AppData\Local\Microsoft\Windows\Temporary Internet Files\Content.IE5\02T384ZI\MPj04054280000[1].jpg"/>
            <p:cNvPicPr>
              <a:picLocks noChangeAspect="1" noChangeArrowheads="1"/>
            </p:cNvPicPr>
            <p:nvPr/>
          </p:nvPicPr>
          <p:blipFill>
            <a:blip r:embed="rId7"/>
            <a:srcRect b="17617"/>
            <a:stretch>
              <a:fillRect/>
            </a:stretch>
          </p:blipFill>
          <p:spPr bwMode="auto">
            <a:xfrm>
              <a:off x="3898426" y="2014512"/>
              <a:ext cx="944292" cy="1407365"/>
            </a:xfrm>
            <a:prstGeom prst="rect">
              <a:avLst/>
            </a:prstGeom>
            <a:noFill/>
          </p:spPr>
        </p:pic>
      </p:grpSp>
      <p:grpSp>
        <p:nvGrpSpPr>
          <p:cNvPr id="63" name="Group 9"/>
          <p:cNvGrpSpPr/>
          <p:nvPr/>
        </p:nvGrpSpPr>
        <p:grpSpPr>
          <a:xfrm>
            <a:off x="1338648" y="2774798"/>
            <a:ext cx="1507824" cy="986046"/>
            <a:chOff x="964136" y="1651084"/>
            <a:chExt cx="2692025" cy="1760914"/>
          </a:xfrm>
        </p:grpSpPr>
        <p:pic>
          <p:nvPicPr>
            <p:cNvPr id="64" name="Picture 3" descr="C:\Users\maryfj\Desktop\Online_ART\DVD_ART36\Artwork_Imagery\Brand Photos\Scenarios\FY08 Windows Mobile\Airport luggage cell phone walking talking light rail man woman.png"/>
            <p:cNvPicPr>
              <a:picLocks noChangeAspect="1" noChangeArrowheads="1"/>
            </p:cNvPicPr>
            <p:nvPr/>
          </p:nvPicPr>
          <p:blipFill rotWithShape="1">
            <a:blip r:embed="rId8">
              <a:extLst/>
            </a:blip>
            <a:srcRect b="13072"/>
            <a:stretch/>
          </p:blipFill>
          <p:spPr bwMode="auto">
            <a:xfrm>
              <a:off x="964136" y="1759752"/>
              <a:ext cx="2692025" cy="1649777"/>
            </a:xfrm>
            <a:prstGeom prst="rect">
              <a:avLst/>
            </a:prstGeom>
            <a:extLst/>
          </p:spPr>
        </p:pic>
        <p:pic>
          <p:nvPicPr>
            <p:cNvPr id="65" name="Picture 2" descr="D:\DVD_ART36\Artwork_Imagery\Brand Photos\Scenarios\FY09 Customer Business Center - no exp\man standing laptop business casual tie people.png"/>
            <p:cNvPicPr>
              <a:picLocks noChangeAspect="1" noChangeArrowheads="1"/>
            </p:cNvPicPr>
            <p:nvPr/>
          </p:nvPicPr>
          <p:blipFill rotWithShape="1">
            <a:blip r:embed="rId9"/>
            <a:srcRect b="4375"/>
            <a:stretch/>
          </p:blipFill>
          <p:spPr bwMode="auto">
            <a:xfrm>
              <a:off x="1793195" y="1651084"/>
              <a:ext cx="1230726" cy="1760914"/>
            </a:xfrm>
            <a:prstGeom prst="rect">
              <a:avLst/>
            </a:prstGeom>
            <a:noFill/>
            <a:ln>
              <a:noFill/>
            </a:ln>
          </p:spPr>
        </p:pic>
      </p:grpSp>
      <p:grpSp>
        <p:nvGrpSpPr>
          <p:cNvPr id="66" name="Group 65"/>
          <p:cNvGrpSpPr/>
          <p:nvPr/>
        </p:nvGrpSpPr>
        <p:grpSpPr>
          <a:xfrm>
            <a:off x="6504258" y="2928864"/>
            <a:ext cx="1623522" cy="878662"/>
            <a:chOff x="7182929" y="2028137"/>
            <a:chExt cx="2756215" cy="1492073"/>
          </a:xfrm>
        </p:grpSpPr>
        <p:pic>
          <p:nvPicPr>
            <p:cNvPr id="67" name="Picture 66"/>
            <p:cNvPicPr>
              <a:picLocks noChangeAspect="1"/>
            </p:cNvPicPr>
            <p:nvPr/>
          </p:nvPicPr>
          <p:blipFill>
            <a:blip r:embed="rId10">
              <a:extLst/>
            </a:blip>
            <a:stretch>
              <a:fillRect/>
            </a:stretch>
          </p:blipFill>
          <p:spPr>
            <a:xfrm>
              <a:off x="7587966" y="2028137"/>
              <a:ext cx="1936266" cy="197204"/>
            </a:xfrm>
            <a:prstGeom prst="rect">
              <a:avLst/>
            </a:prstGeom>
          </p:spPr>
        </p:pic>
        <p:pic>
          <p:nvPicPr>
            <p:cNvPr id="68" name="Picture 67"/>
            <p:cNvPicPr>
              <a:picLocks noChangeAspect="1"/>
            </p:cNvPicPr>
            <p:nvPr/>
          </p:nvPicPr>
          <p:blipFill>
            <a:blip r:embed="rId10">
              <a:extLst/>
            </a:blip>
            <a:stretch>
              <a:fillRect/>
            </a:stretch>
          </p:blipFill>
          <p:spPr>
            <a:xfrm>
              <a:off x="7212568" y="2184545"/>
              <a:ext cx="2687062" cy="273671"/>
            </a:xfrm>
            <a:prstGeom prst="rect">
              <a:avLst/>
            </a:prstGeom>
          </p:spPr>
        </p:pic>
        <p:pic>
          <p:nvPicPr>
            <p:cNvPr id="69" name="Picture 68"/>
            <p:cNvPicPr>
              <a:picLocks noChangeAspect="1"/>
            </p:cNvPicPr>
            <p:nvPr/>
          </p:nvPicPr>
          <p:blipFill rotWithShape="1">
            <a:blip r:embed="rId10">
              <a:extLst/>
            </a:blip>
            <a:srcRect l="15122" r="32545"/>
            <a:stretch/>
          </p:blipFill>
          <p:spPr>
            <a:xfrm>
              <a:off x="7182929" y="2339671"/>
              <a:ext cx="2756215" cy="536398"/>
            </a:xfrm>
            <a:prstGeom prst="rect">
              <a:avLst/>
            </a:prstGeom>
          </p:spPr>
        </p:pic>
        <p:grpSp>
          <p:nvGrpSpPr>
            <p:cNvPr id="70" name="Group 3"/>
            <p:cNvGrpSpPr/>
            <p:nvPr/>
          </p:nvGrpSpPr>
          <p:grpSpPr>
            <a:xfrm>
              <a:off x="7621640" y="2298316"/>
              <a:ext cx="1868918" cy="1221894"/>
              <a:chOff x="1187661" y="2821657"/>
              <a:chExt cx="4283285" cy="2800404"/>
            </a:xfrm>
          </p:grpSpPr>
          <p:grpSp>
            <p:nvGrpSpPr>
              <p:cNvPr id="71" name="Group 62"/>
              <p:cNvGrpSpPr/>
              <p:nvPr/>
            </p:nvGrpSpPr>
            <p:grpSpPr>
              <a:xfrm>
                <a:off x="1187661" y="2821657"/>
                <a:ext cx="4283285" cy="2800404"/>
                <a:chOff x="3084075" y="3002508"/>
                <a:chExt cx="4013818" cy="2624227"/>
              </a:xfrm>
            </p:grpSpPr>
            <p:pic>
              <p:nvPicPr>
                <p:cNvPr id="73" name="Picture 4" descr="C:\Users\sakuu\Desktop\U450p_image_2.png"/>
                <p:cNvPicPr>
                  <a:picLocks noChangeAspect="1" noChangeArrowheads="1"/>
                </p:cNvPicPr>
                <p:nvPr/>
              </p:nvPicPr>
              <p:blipFill>
                <a:blip r:embed="rId11" cstate="print"/>
                <a:stretch>
                  <a:fillRect/>
                </a:stretch>
              </p:blipFill>
              <p:spPr bwMode="auto">
                <a:xfrm>
                  <a:off x="3084075" y="3002508"/>
                  <a:ext cx="4013818" cy="2624227"/>
                </a:xfrm>
                <a:prstGeom prst="rect">
                  <a:avLst/>
                </a:prstGeom>
                <a:noFill/>
                <a:ln>
                  <a:noFill/>
                </a:ln>
              </p:spPr>
            </p:pic>
            <p:pic>
              <p:nvPicPr>
                <p:cNvPr id="74" name="Picture 73" descr="plain-blue-screens.png"/>
                <p:cNvPicPr>
                  <a:picLocks noChangeAspect="1"/>
                </p:cNvPicPr>
                <p:nvPr/>
              </p:nvPicPr>
              <p:blipFill>
                <a:blip r:embed="rId12"/>
                <a:srcRect l="24917" t="27759" r="51205" b="25488"/>
                <a:stretch>
                  <a:fillRect/>
                </a:stretch>
              </p:blipFill>
              <p:spPr>
                <a:xfrm>
                  <a:off x="3871356" y="3218213"/>
                  <a:ext cx="2458192" cy="1531917"/>
                </a:xfrm>
                <a:prstGeom prst="rect">
                  <a:avLst/>
                </a:prstGeom>
              </p:spPr>
            </p:pic>
          </p:grpSp>
          <p:pic>
            <p:nvPicPr>
              <p:cNvPr id="72" name="Picture 71"/>
              <p:cNvPicPr>
                <a:picLocks noChangeAspect="1"/>
              </p:cNvPicPr>
              <p:nvPr/>
            </p:nvPicPr>
            <p:blipFill rotWithShape="1">
              <a:blip r:embed="rId13">
                <a:extLst/>
              </a:blip>
              <a:srcRect l="24780" t="28690" r="50701" b="26750"/>
              <a:stretch/>
            </p:blipFill>
            <p:spPr>
              <a:xfrm>
                <a:off x="2018805" y="3099461"/>
                <a:ext cx="2683824" cy="1552408"/>
              </a:xfrm>
              <a:prstGeom prst="rect">
                <a:avLst/>
              </a:prstGeom>
            </p:spPr>
          </p:pic>
        </p:grpSp>
      </p:grpSp>
      <p:pic>
        <p:nvPicPr>
          <p:cNvPr id="75"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799636" y="3053679"/>
            <a:ext cx="1067782" cy="667034"/>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76" name="Rounded Rectangle 75"/>
          <p:cNvSpPr/>
          <p:nvPr/>
        </p:nvSpPr>
        <p:spPr bwMode="ltGray">
          <a:xfrm rot="5400000">
            <a:off x="1130790" y="866999"/>
            <a:ext cx="891540" cy="1783544"/>
          </a:xfrm>
          <a:prstGeom prst="roundRect">
            <a:avLst>
              <a:gd name="adj" fmla="val 5204"/>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37178" tIns="34295" rIns="68589" bIns="34295" numCol="1" rtlCol="0" anchor="ctr" anchorCtr="0" compatLnSpc="1">
            <a:prstTxWarp prst="textNoShape">
              <a:avLst/>
            </a:prstTxWarp>
            <a:noAutofit/>
          </a:bodyPr>
          <a:lstStyle/>
          <a:p>
            <a:pPr marL="0" lvl="1" indent="-174767" algn="ctr" fontAlgn="base">
              <a:lnSpc>
                <a:spcPct val="90000"/>
              </a:lnSpc>
              <a:spcBef>
                <a:spcPct val="0"/>
              </a:spcBef>
              <a:spcAft>
                <a:spcPct val="35000"/>
              </a:spcAft>
              <a:buClr>
                <a:srgbClr val="FFFF99"/>
              </a:buClr>
              <a:buSzPct val="90000"/>
              <a:defRPr/>
            </a:pPr>
            <a:endParaRPr lang="en-US" altLang="zh-CN" sz="1500" dirty="0">
              <a:solidFill>
                <a:schemeClr val="bg1"/>
              </a:solidFill>
              <a:latin typeface="+mj-lt"/>
              <a:cs typeface="Segoe UI" pitchFamily="34" charset="0"/>
            </a:endParaRPr>
          </a:p>
        </p:txBody>
      </p:sp>
      <p:sp>
        <p:nvSpPr>
          <p:cNvPr id="77" name="Rounded Rectangle 76"/>
          <p:cNvSpPr/>
          <p:nvPr/>
        </p:nvSpPr>
        <p:spPr bwMode="auto">
          <a:xfrm flipH="1">
            <a:off x="760517" y="1389078"/>
            <a:ext cx="1588822" cy="763351"/>
          </a:xfrm>
          <a:prstGeom prst="roundRect">
            <a:avLst>
              <a:gd name="adj" fmla="val 0"/>
            </a:avLst>
          </a:prstGeom>
          <a:noFill/>
          <a:ln w="25400">
            <a:noFill/>
            <a:headEnd type="none" w="med" len="med"/>
            <a:tailEnd type="none" w="med" len="med"/>
          </a:ln>
          <a:effectLst/>
        </p:spPr>
        <p:txBody>
          <a:bodyPr vert="horz" wrap="square" lIns="137178" tIns="34295" rIns="68589" bIns="34295" numCol="1" rtlCol="0" anchor="t" anchorCtr="0" compatLnSpc="1">
            <a:prstTxWarp prst="textNoShape">
              <a:avLst/>
            </a:prstTxWarp>
          </a:bodyPr>
          <a:lstStyle/>
          <a:p>
            <a:pPr marL="257209" indent="-257209" fontAlgn="base">
              <a:spcBef>
                <a:spcPct val="0"/>
              </a:spcBef>
              <a:spcAft>
                <a:spcPct val="35000"/>
              </a:spcAft>
              <a:buSzPct val="125000"/>
              <a:buFont typeface="Wingdings" pitchFamily="2" charset="2"/>
              <a:buChar char="ü"/>
              <a:defRPr/>
            </a:pPr>
            <a:r>
              <a:rPr lang="en-US" sz="1500" dirty="0">
                <a:solidFill>
                  <a:schemeClr val="bg1"/>
                </a:solidFill>
              </a:rPr>
              <a:t>Upgrade to </a:t>
            </a:r>
            <a:br>
              <a:rPr lang="en-US" sz="1500" dirty="0">
                <a:solidFill>
                  <a:schemeClr val="bg1"/>
                </a:solidFill>
              </a:rPr>
            </a:br>
            <a:r>
              <a:rPr lang="en-US" sz="1500" dirty="0">
                <a:solidFill>
                  <a:schemeClr val="bg1"/>
                </a:solidFill>
              </a:rPr>
              <a:t>Windows 7 </a:t>
            </a:r>
            <a:br>
              <a:rPr lang="en-US" sz="1500" dirty="0">
                <a:solidFill>
                  <a:schemeClr val="bg1"/>
                </a:solidFill>
              </a:rPr>
            </a:br>
            <a:r>
              <a:rPr lang="en-US" sz="1500" dirty="0">
                <a:solidFill>
                  <a:schemeClr val="bg1"/>
                </a:solidFill>
              </a:rPr>
              <a:t>Enterprise</a:t>
            </a:r>
          </a:p>
        </p:txBody>
      </p:sp>
      <p:sp>
        <p:nvSpPr>
          <p:cNvPr id="78" name="TextBox 77"/>
          <p:cNvSpPr txBox="1"/>
          <p:nvPr/>
        </p:nvSpPr>
        <p:spPr>
          <a:xfrm>
            <a:off x="3375761" y="2395685"/>
            <a:ext cx="1742432" cy="207759"/>
          </a:xfrm>
          <a:prstGeom prst="rect">
            <a:avLst/>
          </a:prstGeom>
          <a:noFill/>
        </p:spPr>
        <p:txBody>
          <a:bodyPr wrap="square" lIns="68589" tIns="34295" rIns="68589" bIns="34295" rtlCol="0">
            <a:spAutoFit/>
          </a:bodyPr>
          <a:lstStyle/>
          <a:p>
            <a:endParaRPr lang="en-US" sz="900" dirty="0"/>
          </a:p>
        </p:txBody>
      </p:sp>
      <p:sp>
        <p:nvSpPr>
          <p:cNvPr id="79" name="Rounded Rectangle 78"/>
          <p:cNvSpPr/>
          <p:nvPr/>
        </p:nvSpPr>
        <p:spPr bwMode="ltGray">
          <a:xfrm rot="5400000">
            <a:off x="3110252" y="866998"/>
            <a:ext cx="891540" cy="1783544"/>
          </a:xfrm>
          <a:prstGeom prst="roundRect">
            <a:avLst>
              <a:gd name="adj" fmla="val 5204"/>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37178" tIns="34295" rIns="68589" bIns="34295" numCol="1" rtlCol="0" anchor="ctr" anchorCtr="0" compatLnSpc="1">
            <a:prstTxWarp prst="textNoShape">
              <a:avLst/>
            </a:prstTxWarp>
            <a:noAutofit/>
          </a:bodyPr>
          <a:lstStyle/>
          <a:p>
            <a:pPr marL="0" lvl="1" indent="-174767" algn="ctr" fontAlgn="base">
              <a:lnSpc>
                <a:spcPct val="90000"/>
              </a:lnSpc>
              <a:spcBef>
                <a:spcPct val="0"/>
              </a:spcBef>
              <a:spcAft>
                <a:spcPct val="35000"/>
              </a:spcAft>
              <a:buClr>
                <a:srgbClr val="FFFF99"/>
              </a:buClr>
              <a:buSzPct val="90000"/>
              <a:defRPr/>
            </a:pPr>
            <a:endParaRPr lang="en-US" altLang="zh-CN" sz="1500" dirty="0">
              <a:solidFill>
                <a:schemeClr val="bg1"/>
              </a:solidFill>
              <a:latin typeface="+mj-lt"/>
              <a:cs typeface="Segoe UI" pitchFamily="34" charset="0"/>
            </a:endParaRPr>
          </a:p>
        </p:txBody>
      </p:sp>
      <p:sp>
        <p:nvSpPr>
          <p:cNvPr id="80" name="Rectangle 79"/>
          <p:cNvSpPr/>
          <p:nvPr/>
        </p:nvSpPr>
        <p:spPr>
          <a:xfrm>
            <a:off x="2736761" y="1414657"/>
            <a:ext cx="1714947" cy="530915"/>
          </a:xfrm>
          <a:prstGeom prst="rect">
            <a:avLst/>
          </a:prstGeom>
        </p:spPr>
        <p:txBody>
          <a:bodyPr lIns="68589" tIns="34295" rIns="68589" bIns="34295">
            <a:spAutoFit/>
          </a:bodyPr>
          <a:lstStyle/>
          <a:p>
            <a:pPr marL="257209" indent="-257209" fontAlgn="base">
              <a:spcBef>
                <a:spcPct val="0"/>
              </a:spcBef>
              <a:spcAft>
                <a:spcPct val="35000"/>
              </a:spcAft>
              <a:buSzPct val="125000"/>
              <a:buFont typeface="Wingdings" pitchFamily="2" charset="2"/>
              <a:buChar char="ü"/>
              <a:defRPr/>
            </a:pPr>
            <a:r>
              <a:rPr lang="en-US" sz="1500" dirty="0">
                <a:gradFill>
                  <a:gsLst>
                    <a:gs pos="0">
                      <a:srgbClr val="FFFFFF"/>
                    </a:gs>
                    <a:gs pos="100000">
                      <a:srgbClr val="FFFFFF"/>
                    </a:gs>
                  </a:gsLst>
                  <a:lin ang="5400000" scaled="0"/>
                </a:gradFill>
              </a:rPr>
              <a:t>Standardize</a:t>
            </a:r>
            <a:br>
              <a:rPr lang="en-US" sz="1500" dirty="0">
                <a:gradFill>
                  <a:gsLst>
                    <a:gs pos="0">
                      <a:srgbClr val="FFFFFF"/>
                    </a:gs>
                    <a:gs pos="100000">
                      <a:srgbClr val="FFFFFF"/>
                    </a:gs>
                  </a:gsLst>
                  <a:lin ang="5400000" scaled="0"/>
                </a:gradFill>
              </a:rPr>
            </a:br>
            <a:r>
              <a:rPr lang="en-US" sz="1500" dirty="0">
                <a:gradFill>
                  <a:gsLst>
                    <a:gs pos="0">
                      <a:srgbClr val="FFFFFF"/>
                    </a:gs>
                    <a:gs pos="100000">
                      <a:srgbClr val="FFFFFF"/>
                    </a:gs>
                  </a:gsLst>
                  <a:lin ang="5400000" scaled="0"/>
                </a:gradFill>
              </a:rPr>
              <a:t>on Single OS</a:t>
            </a:r>
          </a:p>
        </p:txBody>
      </p:sp>
      <p:sp>
        <p:nvSpPr>
          <p:cNvPr id="81" name="Rounded Rectangle 80"/>
          <p:cNvSpPr/>
          <p:nvPr/>
        </p:nvSpPr>
        <p:spPr bwMode="ltGray">
          <a:xfrm rot="5400000">
            <a:off x="5152426" y="866998"/>
            <a:ext cx="891540" cy="1783544"/>
          </a:xfrm>
          <a:prstGeom prst="roundRect">
            <a:avLst>
              <a:gd name="adj" fmla="val 5204"/>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37178" tIns="34295" rIns="68589" bIns="34295" numCol="1" rtlCol="0" anchor="ctr" anchorCtr="0" compatLnSpc="1">
            <a:prstTxWarp prst="textNoShape">
              <a:avLst/>
            </a:prstTxWarp>
            <a:noAutofit/>
          </a:bodyPr>
          <a:lstStyle/>
          <a:p>
            <a:pPr marL="0" lvl="1" indent="-174767" algn="ctr" fontAlgn="base">
              <a:lnSpc>
                <a:spcPct val="90000"/>
              </a:lnSpc>
              <a:spcBef>
                <a:spcPct val="0"/>
              </a:spcBef>
              <a:spcAft>
                <a:spcPct val="35000"/>
              </a:spcAft>
              <a:buClr>
                <a:srgbClr val="FFFF99"/>
              </a:buClr>
              <a:buSzPct val="90000"/>
              <a:defRPr/>
            </a:pPr>
            <a:endParaRPr lang="en-US" altLang="zh-CN" sz="1500" dirty="0">
              <a:solidFill>
                <a:schemeClr val="bg1"/>
              </a:solidFill>
              <a:latin typeface="+mj-lt"/>
              <a:cs typeface="Segoe UI" pitchFamily="34" charset="0"/>
            </a:endParaRPr>
          </a:p>
        </p:txBody>
      </p:sp>
      <p:sp>
        <p:nvSpPr>
          <p:cNvPr id="82" name="Rectangle 81"/>
          <p:cNvSpPr/>
          <p:nvPr/>
        </p:nvSpPr>
        <p:spPr>
          <a:xfrm>
            <a:off x="4783911" y="1390681"/>
            <a:ext cx="1714947" cy="530925"/>
          </a:xfrm>
          <a:prstGeom prst="rect">
            <a:avLst/>
          </a:prstGeom>
        </p:spPr>
        <p:txBody>
          <a:bodyPr lIns="68589" tIns="34295" rIns="68589" bIns="34295">
            <a:spAutoFit/>
          </a:bodyPr>
          <a:lstStyle/>
          <a:p>
            <a:pPr marL="257209" indent="-257209" fontAlgn="base">
              <a:spcBef>
                <a:spcPct val="0"/>
              </a:spcBef>
              <a:spcAft>
                <a:spcPct val="35000"/>
              </a:spcAft>
              <a:buSzPct val="125000"/>
              <a:buFont typeface="Wingdings" pitchFamily="2" charset="2"/>
              <a:buChar char="ü"/>
              <a:defRPr/>
            </a:pPr>
            <a:r>
              <a:rPr lang="en-US" sz="1500" dirty="0">
                <a:gradFill>
                  <a:gsLst>
                    <a:gs pos="0">
                      <a:srgbClr val="FFFFFF"/>
                    </a:gs>
                    <a:gs pos="100000">
                      <a:srgbClr val="FFFFFF"/>
                    </a:gs>
                  </a:gsLst>
                  <a:lin ang="5400000" scaled="0"/>
                </a:gradFill>
              </a:rPr>
              <a:t>Rights to Future Upgrades</a:t>
            </a:r>
          </a:p>
        </p:txBody>
      </p:sp>
      <p:sp>
        <p:nvSpPr>
          <p:cNvPr id="83" name="Rounded Rectangle 82"/>
          <p:cNvSpPr/>
          <p:nvPr/>
        </p:nvSpPr>
        <p:spPr bwMode="ltGray">
          <a:xfrm rot="5400000">
            <a:off x="7169945" y="868448"/>
            <a:ext cx="891540" cy="1783544"/>
          </a:xfrm>
          <a:prstGeom prst="roundRect">
            <a:avLst>
              <a:gd name="adj" fmla="val 5204"/>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37178" tIns="34295" rIns="68589" bIns="34295" numCol="1" rtlCol="0" anchor="ctr" anchorCtr="0" compatLnSpc="1">
            <a:prstTxWarp prst="textNoShape">
              <a:avLst/>
            </a:prstTxWarp>
            <a:noAutofit/>
          </a:bodyPr>
          <a:lstStyle/>
          <a:p>
            <a:pPr marL="0" lvl="1" indent="-174767" algn="ctr" fontAlgn="base">
              <a:lnSpc>
                <a:spcPct val="90000"/>
              </a:lnSpc>
              <a:spcBef>
                <a:spcPct val="0"/>
              </a:spcBef>
              <a:spcAft>
                <a:spcPct val="35000"/>
              </a:spcAft>
              <a:buClr>
                <a:srgbClr val="FFFF99"/>
              </a:buClr>
              <a:buSzPct val="90000"/>
              <a:defRPr/>
            </a:pPr>
            <a:endParaRPr lang="en-US" altLang="zh-CN" sz="1500" dirty="0">
              <a:solidFill>
                <a:schemeClr val="bg1"/>
              </a:solidFill>
              <a:latin typeface="+mj-lt"/>
              <a:cs typeface="Segoe UI" pitchFamily="34" charset="0"/>
            </a:endParaRPr>
          </a:p>
        </p:txBody>
      </p:sp>
      <p:sp>
        <p:nvSpPr>
          <p:cNvPr id="84" name="Rectangle 83"/>
          <p:cNvSpPr/>
          <p:nvPr/>
        </p:nvSpPr>
        <p:spPr>
          <a:xfrm>
            <a:off x="6801430" y="1392131"/>
            <a:ext cx="1820367" cy="835613"/>
          </a:xfrm>
          <a:prstGeom prst="rect">
            <a:avLst/>
          </a:prstGeom>
        </p:spPr>
        <p:txBody>
          <a:bodyPr wrap="square" lIns="68589" tIns="34295" rIns="68589" bIns="34295">
            <a:spAutoFit/>
          </a:bodyPr>
          <a:lstStyle/>
          <a:p>
            <a:pPr marL="257209" indent="-257209" fontAlgn="base">
              <a:lnSpc>
                <a:spcPct val="83000"/>
              </a:lnSpc>
              <a:spcBef>
                <a:spcPct val="0"/>
              </a:spcBef>
              <a:spcAft>
                <a:spcPct val="35000"/>
              </a:spcAft>
              <a:buSzPct val="125000"/>
              <a:buFont typeface="Wingdings" pitchFamily="2" charset="2"/>
              <a:buChar char="ü"/>
              <a:defRPr/>
            </a:pPr>
            <a:r>
              <a:rPr lang="en-US" sz="1500" dirty="0">
                <a:gradFill>
                  <a:gsLst>
                    <a:gs pos="0">
                      <a:srgbClr val="FFFFFF"/>
                    </a:gs>
                    <a:gs pos="100000">
                      <a:srgbClr val="FFFFFF"/>
                    </a:gs>
                  </a:gsLst>
                  <a:lin ang="5400000" scaled="0"/>
                </a:gradFill>
              </a:rPr>
              <a:t>Software Assurance &amp; Virtualization Benefits</a:t>
            </a:r>
          </a:p>
        </p:txBody>
      </p:sp>
    </p:spTree>
    <p:extLst>
      <p:ext uri="{BB962C8B-B14F-4D97-AF65-F5344CB8AC3E}">
        <p14:creationId xmlns:p14="http://schemas.microsoft.com/office/powerpoint/2010/main" val="3975527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Session Objectives and Takeaways</a:t>
            </a:r>
            <a:endParaRPr lang="en-US" dirty="0"/>
          </a:p>
        </p:txBody>
      </p:sp>
      <p:sp>
        <p:nvSpPr>
          <p:cNvPr id="5" name="Text Placeholder 4"/>
          <p:cNvSpPr>
            <a:spLocks noGrp="1"/>
          </p:cNvSpPr>
          <p:nvPr>
            <p:ph type="body" sz="quarter" idx="4294967295"/>
          </p:nvPr>
        </p:nvSpPr>
        <p:spPr>
          <a:xfrm>
            <a:off x="389436" y="1085850"/>
            <a:ext cx="8363938" cy="3286100"/>
          </a:xfrm>
          <a:prstGeom prst="rect">
            <a:avLst/>
          </a:prstGeom>
        </p:spPr>
        <p:txBody>
          <a:bodyPr lIns="68589" tIns="34295" rIns="68589" bIns="34295">
            <a:normAutofit/>
          </a:bodyPr>
          <a:lstStyle/>
          <a:p>
            <a:r>
              <a:rPr lang="en-US" dirty="0" smtClean="0">
                <a:solidFill>
                  <a:schemeClr val="tx1"/>
                </a:solidFill>
              </a:rPr>
              <a:t>Introduction to Windows </a:t>
            </a:r>
            <a:r>
              <a:rPr lang="en-US" dirty="0" err="1" smtClean="0">
                <a:solidFill>
                  <a:schemeClr val="tx1"/>
                </a:solidFill>
              </a:rPr>
              <a:t>Intune</a:t>
            </a:r>
            <a:r>
              <a:rPr lang="en-US" dirty="0" smtClean="0">
                <a:solidFill>
                  <a:schemeClr val="tx1"/>
                </a:solidFill>
              </a:rPr>
              <a:t> </a:t>
            </a:r>
          </a:p>
          <a:p>
            <a:r>
              <a:rPr lang="en-US" dirty="0" smtClean="0">
                <a:solidFill>
                  <a:schemeClr val="tx1"/>
                </a:solidFill>
              </a:rPr>
              <a:t>Closer look at the Windows </a:t>
            </a:r>
            <a:r>
              <a:rPr lang="en-US" dirty="0" err="1" smtClean="0">
                <a:solidFill>
                  <a:schemeClr val="tx1"/>
                </a:solidFill>
              </a:rPr>
              <a:t>Intune</a:t>
            </a:r>
            <a:r>
              <a:rPr lang="en-US" dirty="0" smtClean="0">
                <a:solidFill>
                  <a:schemeClr val="tx1"/>
                </a:solidFill>
              </a:rPr>
              <a:t> service (demo) </a:t>
            </a:r>
          </a:p>
          <a:p>
            <a:r>
              <a:rPr lang="en-US" dirty="0" smtClean="0">
                <a:solidFill>
                  <a:schemeClr val="tx1"/>
                </a:solidFill>
              </a:rPr>
              <a:t>Windows </a:t>
            </a:r>
            <a:r>
              <a:rPr lang="en-US" dirty="0" err="1" smtClean="0">
                <a:solidFill>
                  <a:schemeClr val="tx1"/>
                </a:solidFill>
              </a:rPr>
              <a:t>Intune</a:t>
            </a:r>
            <a:r>
              <a:rPr lang="en-US" dirty="0" smtClean="0">
                <a:solidFill>
                  <a:schemeClr val="tx1"/>
                </a:solidFill>
              </a:rPr>
              <a:t> Client</a:t>
            </a:r>
          </a:p>
          <a:p>
            <a:r>
              <a:rPr lang="en-US" dirty="0" smtClean="0">
                <a:solidFill>
                  <a:schemeClr val="tx1"/>
                </a:solidFill>
              </a:rPr>
              <a:t>Windows </a:t>
            </a:r>
            <a:r>
              <a:rPr lang="en-US" dirty="0" err="1" smtClean="0">
                <a:solidFill>
                  <a:schemeClr val="tx1"/>
                </a:solidFill>
              </a:rPr>
              <a:t>Intune</a:t>
            </a:r>
            <a:r>
              <a:rPr lang="en-US" dirty="0" smtClean="0">
                <a:solidFill>
                  <a:schemeClr val="tx1"/>
                </a:solidFill>
              </a:rPr>
              <a:t>: Purchase and the Enterprise</a:t>
            </a:r>
          </a:p>
          <a:p>
            <a:r>
              <a:rPr lang="en-AU" dirty="0" smtClean="0">
                <a:solidFill>
                  <a:schemeClr val="tx1"/>
                </a:solidFill>
              </a:rPr>
              <a:t>Call to Action</a:t>
            </a:r>
            <a:endParaRPr lang="en-US" dirty="0" smtClean="0">
              <a:solidFill>
                <a:schemeClr val="tx1"/>
              </a:solidFill>
            </a:endParaRPr>
          </a:p>
        </p:txBody>
      </p:sp>
    </p:spTree>
    <p:extLst>
      <p:ext uri="{BB962C8B-B14F-4D97-AF65-F5344CB8AC3E}">
        <p14:creationId xmlns:p14="http://schemas.microsoft.com/office/powerpoint/2010/main" val="2864541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Calls To Action</a:t>
            </a:r>
            <a:br>
              <a:rPr lang="en-US" smtClean="0"/>
            </a:br>
            <a:endParaRPr lang="en-US" dirty="0"/>
          </a:p>
        </p:txBody>
      </p:sp>
      <p:sp>
        <p:nvSpPr>
          <p:cNvPr id="3" name="Text Placeholder 2"/>
          <p:cNvSpPr>
            <a:spLocks noGrp="1"/>
          </p:cNvSpPr>
          <p:nvPr>
            <p:ph type="body" sz="quarter" idx="4294967295"/>
          </p:nvPr>
        </p:nvSpPr>
        <p:spPr>
          <a:xfrm>
            <a:off x="389436" y="1085850"/>
            <a:ext cx="8363938" cy="3646140"/>
          </a:xfrm>
          <a:prstGeom prst="rect">
            <a:avLst/>
          </a:prstGeom>
        </p:spPr>
        <p:txBody>
          <a:bodyPr lIns="68589" tIns="34295" rIns="68589" bIns="34295">
            <a:normAutofit fontScale="92500" lnSpcReduction="20000"/>
          </a:bodyPr>
          <a:lstStyle/>
          <a:p>
            <a:pPr lvl="0"/>
            <a:r>
              <a:rPr lang="en-US" sz="2300" dirty="0" smtClean="0">
                <a:solidFill>
                  <a:schemeClr val="tx1"/>
                </a:solidFill>
              </a:rPr>
              <a:t>Sign up for Windows </a:t>
            </a:r>
            <a:r>
              <a:rPr lang="en-US" sz="2300" dirty="0" err="1" smtClean="0">
                <a:solidFill>
                  <a:schemeClr val="tx1"/>
                </a:solidFill>
              </a:rPr>
              <a:t>Intune</a:t>
            </a:r>
            <a:r>
              <a:rPr lang="en-US" sz="2300" dirty="0" smtClean="0">
                <a:solidFill>
                  <a:schemeClr val="tx1"/>
                </a:solidFill>
              </a:rPr>
              <a:t>  trial and give it a try!!! </a:t>
            </a:r>
          </a:p>
          <a:p>
            <a:pPr lvl="0"/>
            <a:r>
              <a:rPr lang="en-US" sz="2300" dirty="0" smtClean="0">
                <a:solidFill>
                  <a:schemeClr val="tx1"/>
                </a:solidFill>
              </a:rPr>
              <a:t>Learn more about Windows </a:t>
            </a:r>
            <a:r>
              <a:rPr lang="en-US" sz="2300" dirty="0" err="1" smtClean="0">
                <a:solidFill>
                  <a:schemeClr val="tx1"/>
                </a:solidFill>
              </a:rPr>
              <a:t>Intune</a:t>
            </a:r>
            <a:endParaRPr lang="en-US" sz="2300" dirty="0" smtClean="0">
              <a:solidFill>
                <a:schemeClr val="tx1"/>
              </a:solidFill>
            </a:endParaRPr>
          </a:p>
          <a:p>
            <a:pPr lvl="1"/>
            <a:r>
              <a:rPr lang="en-US" sz="2300" dirty="0" smtClean="0">
                <a:solidFill>
                  <a:schemeClr val="tx1"/>
                </a:solidFill>
              </a:rPr>
              <a:t>Product Information: </a:t>
            </a:r>
            <a:r>
              <a:rPr lang="en-US" sz="2300" dirty="0" smtClean="0">
                <a:solidFill>
                  <a:schemeClr val="tx1"/>
                </a:solidFill>
                <a:hlinkClick r:id="rId3"/>
              </a:rPr>
              <a:t>http://www.windowsintune.com</a:t>
            </a:r>
            <a:r>
              <a:rPr lang="en-US" sz="2300" dirty="0" smtClean="0">
                <a:solidFill>
                  <a:schemeClr val="tx1"/>
                </a:solidFill>
              </a:rPr>
              <a:t> </a:t>
            </a:r>
          </a:p>
          <a:p>
            <a:pPr lvl="1"/>
            <a:r>
              <a:rPr lang="en-US" sz="2300" dirty="0" smtClean="0">
                <a:solidFill>
                  <a:schemeClr val="tx1"/>
                </a:solidFill>
              </a:rPr>
              <a:t>Technical resources: </a:t>
            </a:r>
            <a:r>
              <a:rPr lang="en-US" sz="2300" dirty="0" smtClean="0">
                <a:solidFill>
                  <a:schemeClr val="tx1"/>
                </a:solidFill>
                <a:hlinkClick r:id="rId4"/>
              </a:rPr>
              <a:t>http://technet.microsoft.com/en-us/library/ff598451.aspx</a:t>
            </a:r>
            <a:endParaRPr lang="en-US" sz="2300" dirty="0" smtClean="0">
              <a:solidFill>
                <a:schemeClr val="tx1"/>
              </a:solidFill>
            </a:endParaRPr>
          </a:p>
          <a:p>
            <a:pPr lvl="1"/>
            <a:r>
              <a:rPr lang="en-US" sz="2300" dirty="0" smtClean="0">
                <a:solidFill>
                  <a:schemeClr val="tx1"/>
                </a:solidFill>
              </a:rPr>
              <a:t>Forum: </a:t>
            </a:r>
            <a:r>
              <a:rPr lang="en-US" sz="2300" dirty="0" smtClean="0">
                <a:solidFill>
                  <a:schemeClr val="tx1"/>
                </a:solidFill>
                <a:hlinkClick r:id="rId5"/>
              </a:rPr>
              <a:t>http://social.technet.microsoft.com/Forums/en-US/windowsintune/threads</a:t>
            </a:r>
            <a:endParaRPr lang="en-US" sz="2300" dirty="0" smtClean="0">
              <a:solidFill>
                <a:schemeClr val="tx1"/>
              </a:solidFill>
            </a:endParaRPr>
          </a:p>
          <a:p>
            <a:pPr lvl="1"/>
            <a:r>
              <a:rPr lang="en-US" sz="2300" dirty="0" smtClean="0">
                <a:solidFill>
                  <a:schemeClr val="tx1"/>
                </a:solidFill>
              </a:rPr>
              <a:t>Team Blog: </a:t>
            </a:r>
            <a:r>
              <a:rPr lang="en-US" sz="2300" dirty="0" smtClean="0">
                <a:solidFill>
                  <a:schemeClr val="tx1"/>
                </a:solidFill>
                <a:hlinkClick r:id="rId6"/>
              </a:rPr>
              <a:t>http://blogs.technet.com/windowsintune</a:t>
            </a:r>
            <a:endParaRPr lang="en-US" sz="2300" dirty="0" smtClean="0">
              <a:solidFill>
                <a:schemeClr val="tx1"/>
              </a:solidFill>
            </a:endParaRPr>
          </a:p>
          <a:p>
            <a:pPr lvl="1"/>
            <a:r>
              <a:rPr lang="en-US" sz="2300" dirty="0" smtClean="0">
                <a:solidFill>
                  <a:schemeClr val="tx1"/>
                </a:solidFill>
              </a:rPr>
              <a:t>Facebook: </a:t>
            </a:r>
            <a:r>
              <a:rPr lang="en-US" sz="2300" dirty="0" smtClean="0">
                <a:solidFill>
                  <a:schemeClr val="tx1"/>
                </a:solidFill>
                <a:hlinkClick r:id="rId7"/>
              </a:rPr>
              <a:t>http://www.facebook.com/WindowsIntune</a:t>
            </a:r>
            <a:endParaRPr lang="en-US" sz="2300" dirty="0" smtClean="0">
              <a:solidFill>
                <a:schemeClr val="tx1"/>
              </a:solidFill>
            </a:endParaRPr>
          </a:p>
          <a:p>
            <a:pPr lvl="1"/>
            <a:r>
              <a:rPr lang="en-US" sz="2300" dirty="0" smtClean="0">
                <a:solidFill>
                  <a:schemeClr val="tx1"/>
                </a:solidFill>
              </a:rPr>
              <a:t>Twitter: </a:t>
            </a:r>
            <a:r>
              <a:rPr lang="en-US" sz="2300" dirty="0" smtClean="0">
                <a:solidFill>
                  <a:schemeClr val="tx1"/>
                </a:solidFill>
                <a:hlinkClick r:id="rId8"/>
              </a:rPr>
              <a:t>http://twitter.com/windowsintune</a:t>
            </a:r>
            <a:endParaRPr lang="en-US" sz="2300" dirty="0" smtClean="0">
              <a:solidFill>
                <a:schemeClr val="tx1"/>
              </a:solidFill>
            </a:endParaRPr>
          </a:p>
          <a:p>
            <a:pPr lvl="0"/>
            <a:r>
              <a:rPr lang="en-US" sz="2300" dirty="0" smtClean="0">
                <a:solidFill>
                  <a:schemeClr val="tx1"/>
                </a:solidFill>
              </a:rPr>
              <a:t>Give us your feedback</a:t>
            </a:r>
          </a:p>
          <a:p>
            <a:endParaRPr lang="en-US" sz="2000" dirty="0">
              <a:solidFill>
                <a:schemeClr val="tx1"/>
              </a:solidFill>
            </a:endParaRPr>
          </a:p>
        </p:txBody>
      </p:sp>
    </p:spTree>
    <p:extLst>
      <p:ext uri="{BB962C8B-B14F-4D97-AF65-F5344CB8AC3E}">
        <p14:creationId xmlns:p14="http://schemas.microsoft.com/office/powerpoint/2010/main" val="904678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381001" y="1085850"/>
            <a:ext cx="8372373" cy="722506"/>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a:lnSpc>
                <a:spcPct val="90000"/>
              </a:lnSpc>
              <a:spcAft>
                <a:spcPts val="450"/>
              </a:spcAft>
              <a:buSzPct val="100000"/>
            </a:pPr>
            <a:r>
              <a:rPr lang="en-US" sz="1500" spc="-23" dirty="0">
                <a:solidFill>
                  <a:schemeClr val="bg1"/>
                </a:solidFill>
              </a:rPr>
              <a:t>Don’t forget to visit the Cloud Power area within the TLC (Blue Section) to see product demos and speak with experts about the Server &amp; Cloud Platform solutions that help drive your business forward.</a:t>
            </a:r>
          </a:p>
          <a:p>
            <a:pPr lvl="0">
              <a:lnSpc>
                <a:spcPct val="90000"/>
              </a:lnSpc>
              <a:buSzPct val="100000"/>
            </a:pPr>
            <a:r>
              <a:rPr lang="en-US" sz="1500" spc="-23" dirty="0">
                <a:solidFill>
                  <a:schemeClr val="bg1"/>
                </a:solidFill>
              </a:rPr>
              <a:t>You can also find the latest information about our products at the following links:</a:t>
            </a:r>
            <a:r>
              <a:rPr lang="en-US" spc="-23" dirty="0">
                <a:solidFill>
                  <a:schemeClr val="bg1"/>
                </a:solidFill>
              </a:rPr>
              <a:t> </a:t>
            </a:r>
          </a:p>
        </p:txBody>
      </p:sp>
      <p:sp>
        <p:nvSpPr>
          <p:cNvPr id="14" name="Rectangle 13"/>
          <p:cNvSpPr/>
          <p:nvPr/>
        </p:nvSpPr>
        <p:spPr bwMode="auto">
          <a:xfrm>
            <a:off x="1619672" y="3374075"/>
            <a:ext cx="5904256"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102884" rIns="68586" bIns="102884" numCol="1" rtlCol="0" anchor="ctr" anchorCtr="0" compatLnSpc="1">
            <a:prstTxWarp prst="textNoShape">
              <a:avLst/>
            </a:prstTxWarp>
            <a:spAutoFit/>
          </a:bodyPr>
          <a:lstStyle/>
          <a:p>
            <a:pPr marL="260782" indent="-260782">
              <a:lnSpc>
                <a:spcPct val="90000"/>
              </a:lnSpc>
              <a:spcBef>
                <a:spcPct val="20000"/>
              </a:spcBef>
              <a:buSzPct val="90000"/>
              <a:buBlip>
                <a:blip r:embed="rId3"/>
              </a:buBlip>
            </a:pPr>
            <a:r>
              <a:rPr lang="en-US" sz="1500" dirty="0">
                <a:solidFill>
                  <a:schemeClr val="bg1"/>
                </a:solidFill>
              </a:rPr>
              <a:t>Windows Azure - </a:t>
            </a:r>
            <a:r>
              <a:rPr lang="en-US" sz="1500" u="sng" dirty="0">
                <a:solidFill>
                  <a:schemeClr val="bg1"/>
                </a:solidFill>
                <a:hlinkClick r:id="rId4"/>
              </a:rPr>
              <a:t>http://www.microsoft.com/windowsazure/</a:t>
            </a:r>
            <a:endParaRPr lang="en-US" sz="1500" dirty="0">
              <a:solidFill>
                <a:schemeClr val="bg1"/>
              </a:solidFill>
            </a:endParaRPr>
          </a:p>
        </p:txBody>
      </p:sp>
      <p:sp>
        <p:nvSpPr>
          <p:cNvPr id="15" name="Rectangle 14"/>
          <p:cNvSpPr/>
          <p:nvPr/>
        </p:nvSpPr>
        <p:spPr bwMode="auto">
          <a:xfrm>
            <a:off x="1617614" y="3881544"/>
            <a:ext cx="5905970"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102884" rIns="68586" bIns="102884" numCol="1" rtlCol="0" anchor="ctr" anchorCtr="0" compatLnSpc="1">
            <a:prstTxWarp prst="textNoShape">
              <a:avLst/>
            </a:prstTxWarp>
            <a:spAutoFit/>
          </a:bodyPr>
          <a:lstStyle/>
          <a:p>
            <a:pPr marL="260782" indent="-260782">
              <a:lnSpc>
                <a:spcPct val="90000"/>
              </a:lnSpc>
              <a:spcBef>
                <a:spcPct val="20000"/>
              </a:spcBef>
              <a:buSzPct val="90000"/>
              <a:buBlip>
                <a:blip r:embed="rId3"/>
              </a:buBlip>
            </a:pPr>
            <a:r>
              <a:rPr lang="en-US" sz="1500" dirty="0">
                <a:solidFill>
                  <a:schemeClr val="bg1"/>
                </a:solidFill>
              </a:rPr>
              <a:t>Microsoft System Center - </a:t>
            </a:r>
            <a:r>
              <a:rPr lang="en-US" sz="1500" u="sng" dirty="0">
                <a:solidFill>
                  <a:schemeClr val="bg1"/>
                </a:solidFill>
                <a:hlinkClick r:id="rId5"/>
              </a:rPr>
              <a:t>http://www.microsoft.com/systemcenter/</a:t>
            </a:r>
            <a:endParaRPr lang="en-US" sz="1500" dirty="0">
              <a:solidFill>
                <a:schemeClr val="bg1"/>
              </a:solidFill>
            </a:endParaRPr>
          </a:p>
        </p:txBody>
      </p:sp>
      <p:sp>
        <p:nvSpPr>
          <p:cNvPr id="17" name="Rectangle 16"/>
          <p:cNvSpPr/>
          <p:nvPr/>
        </p:nvSpPr>
        <p:spPr bwMode="auto">
          <a:xfrm>
            <a:off x="1622890" y="4389014"/>
            <a:ext cx="5901576"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102884" rIns="68586" bIns="102884" numCol="1" rtlCol="0" anchor="ctr" anchorCtr="0" compatLnSpc="1">
            <a:prstTxWarp prst="textNoShape">
              <a:avLst/>
            </a:prstTxWarp>
            <a:spAutoFit/>
          </a:bodyPr>
          <a:lstStyle/>
          <a:p>
            <a:pPr marL="260782" indent="-260782">
              <a:lnSpc>
                <a:spcPct val="90000"/>
              </a:lnSpc>
              <a:spcBef>
                <a:spcPct val="20000"/>
              </a:spcBef>
              <a:buSzPct val="90000"/>
              <a:buBlip>
                <a:blip r:embed="rId3"/>
              </a:buBlip>
            </a:pPr>
            <a:r>
              <a:rPr lang="en-US" sz="1500" dirty="0">
                <a:solidFill>
                  <a:schemeClr val="bg1"/>
                </a:solidFill>
              </a:rPr>
              <a:t>Microsoft Forefront - </a:t>
            </a:r>
            <a:r>
              <a:rPr lang="en-US" sz="1500" u="sng" dirty="0">
                <a:solidFill>
                  <a:schemeClr val="bg1"/>
                </a:solidFill>
                <a:hlinkClick r:id="rId6"/>
              </a:rPr>
              <a:t>http://www.microsoft.com/forefront/</a:t>
            </a:r>
            <a:endParaRPr lang="en-US" sz="1500" dirty="0">
              <a:solidFill>
                <a:schemeClr val="bg1"/>
              </a:solidFill>
            </a:endParaRPr>
          </a:p>
        </p:txBody>
      </p:sp>
      <p:sp>
        <p:nvSpPr>
          <p:cNvPr id="9" name="Rectangle 8"/>
          <p:cNvSpPr/>
          <p:nvPr/>
        </p:nvSpPr>
        <p:spPr bwMode="auto">
          <a:xfrm>
            <a:off x="1622067" y="2866607"/>
            <a:ext cx="5902261"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102884" rIns="68586" bIns="102884" numCol="1" rtlCol="0" anchor="ctr" anchorCtr="0" compatLnSpc="1">
            <a:prstTxWarp prst="textNoShape">
              <a:avLst/>
            </a:prstTxWarp>
            <a:spAutoFit/>
          </a:bodyPr>
          <a:lstStyle/>
          <a:p>
            <a:pPr marL="260782" indent="-260782">
              <a:lnSpc>
                <a:spcPct val="90000"/>
              </a:lnSpc>
              <a:spcBef>
                <a:spcPct val="20000"/>
              </a:spcBef>
              <a:buSzPct val="90000"/>
              <a:buBlip>
                <a:blip r:embed="rId3"/>
              </a:buBlip>
            </a:pPr>
            <a:r>
              <a:rPr lang="en-US" sz="1500" dirty="0">
                <a:solidFill>
                  <a:schemeClr val="bg1"/>
                </a:solidFill>
              </a:rPr>
              <a:t>Windows Server - </a:t>
            </a:r>
            <a:r>
              <a:rPr lang="en-US" sz="1500" u="sng" dirty="0">
                <a:solidFill>
                  <a:schemeClr val="bg1"/>
                </a:solidFill>
                <a:hlinkClick r:id="rId7"/>
              </a:rPr>
              <a:t>http://www.microsoft.com/windowsserver/</a:t>
            </a:r>
            <a:r>
              <a:rPr lang="en-US" sz="1500" dirty="0">
                <a:solidFill>
                  <a:schemeClr val="bg1"/>
                </a:solidFill>
              </a:rPr>
              <a:t> </a:t>
            </a:r>
          </a:p>
        </p:txBody>
      </p:sp>
      <p:sp>
        <p:nvSpPr>
          <p:cNvPr id="10" name="Rectangle 9"/>
          <p:cNvSpPr/>
          <p:nvPr/>
        </p:nvSpPr>
        <p:spPr bwMode="auto">
          <a:xfrm>
            <a:off x="1622068" y="1851669"/>
            <a:ext cx="5902260"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102884" rIns="68586" bIns="102884" numCol="1" rtlCol="0" anchor="ctr" anchorCtr="0" compatLnSpc="1">
            <a:prstTxWarp prst="textNoShape">
              <a:avLst/>
            </a:prstTxWarp>
            <a:spAutoFit/>
          </a:bodyPr>
          <a:lstStyle/>
          <a:p>
            <a:pPr marL="260782" indent="-260782">
              <a:lnSpc>
                <a:spcPct val="90000"/>
              </a:lnSpc>
              <a:spcBef>
                <a:spcPct val="20000"/>
              </a:spcBef>
              <a:buSzPct val="90000"/>
              <a:buBlip>
                <a:blip r:embed="rId3"/>
              </a:buBlip>
            </a:pPr>
            <a:r>
              <a:rPr lang="en-US" sz="1500" dirty="0">
                <a:solidFill>
                  <a:schemeClr val="bg1"/>
                </a:solidFill>
              </a:rPr>
              <a:t>Cloud Power - </a:t>
            </a:r>
            <a:r>
              <a:rPr lang="en-US" sz="1500" u="sng" dirty="0">
                <a:solidFill>
                  <a:schemeClr val="bg1"/>
                </a:solidFill>
                <a:hlinkClick r:id="rId8"/>
              </a:rPr>
              <a:t>http://www.microsoft.com/cloud/</a:t>
            </a:r>
            <a:r>
              <a:rPr lang="en-US" sz="1500" u="sng" dirty="0">
                <a:solidFill>
                  <a:schemeClr val="bg1"/>
                </a:solidFill>
              </a:rPr>
              <a:t>   </a:t>
            </a:r>
            <a:r>
              <a:rPr lang="en-US" sz="1500" dirty="0">
                <a:solidFill>
                  <a:schemeClr val="bg1"/>
                </a:solidFill>
              </a:rPr>
              <a:t> </a:t>
            </a:r>
          </a:p>
        </p:txBody>
      </p:sp>
      <p:sp>
        <p:nvSpPr>
          <p:cNvPr id="11" name="Rectangle 10"/>
          <p:cNvSpPr/>
          <p:nvPr/>
        </p:nvSpPr>
        <p:spPr bwMode="auto">
          <a:xfrm>
            <a:off x="1622067" y="2359138"/>
            <a:ext cx="5902261"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102884" rIns="68586" bIns="102884" numCol="1" rtlCol="0" anchor="ctr" anchorCtr="0" compatLnSpc="1">
            <a:prstTxWarp prst="textNoShape">
              <a:avLst/>
            </a:prstTxWarp>
            <a:spAutoFit/>
          </a:bodyPr>
          <a:lstStyle/>
          <a:p>
            <a:pPr marL="260782" indent="-260782">
              <a:lnSpc>
                <a:spcPct val="90000"/>
              </a:lnSpc>
              <a:spcBef>
                <a:spcPct val="20000"/>
              </a:spcBef>
              <a:buSzPct val="90000"/>
              <a:buBlip>
                <a:blip r:embed="rId3"/>
              </a:buBlip>
            </a:pPr>
            <a:r>
              <a:rPr lang="en-US" sz="1500" dirty="0">
                <a:solidFill>
                  <a:schemeClr val="bg1"/>
                </a:solidFill>
              </a:rPr>
              <a:t>Private Cloud - </a:t>
            </a:r>
            <a:r>
              <a:rPr lang="en-US" sz="1500" u="sng" dirty="0">
                <a:solidFill>
                  <a:schemeClr val="bg1"/>
                </a:solidFill>
                <a:hlinkClick r:id="rId7"/>
              </a:rPr>
              <a:t>http://www.microsoft.com/privatecloud/</a:t>
            </a:r>
            <a:r>
              <a:rPr lang="en-US" sz="1500" dirty="0">
                <a:solidFill>
                  <a:schemeClr val="bg1"/>
                </a:solidFill>
              </a:rPr>
              <a:t> </a:t>
            </a:r>
          </a:p>
        </p:txBody>
      </p:sp>
    </p:spTree>
    <p:extLst>
      <p:ext uri="{BB962C8B-B14F-4D97-AF65-F5344CB8AC3E}">
        <p14:creationId xmlns:p14="http://schemas.microsoft.com/office/powerpoint/2010/main" val="3584885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05978"/>
            <a:ext cx="8471316" cy="85725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059582"/>
            <a:ext cx="8471316" cy="800219"/>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b="1" dirty="0" smtClean="0">
                <a:solidFill>
                  <a:schemeClr val="bg1"/>
                </a:solidFill>
                <a:latin typeface="Segoe UI" pitchFamily="34" charset="0"/>
                <a:cs typeface="Segoe UI" pitchFamily="34" charset="0"/>
              </a:rPr>
              <a:t>Why Enroll, other than it being free?</a:t>
            </a:r>
          </a:p>
          <a:p>
            <a:r>
              <a:rPr lang="en-US" sz="1400" dirty="0" smtClean="0">
                <a:solidFill>
                  <a:schemeClr val="bg1"/>
                </a:solidFill>
                <a:latin typeface="Segoe UI" pitchFamily="34" charset="0"/>
                <a:cs typeface="Segoe UI" pitchFamily="34" charset="0"/>
              </a:rPr>
              <a:t>The MVA helps improve </a:t>
            </a:r>
            <a:r>
              <a:rPr lang="en-US" sz="1400" dirty="0">
                <a:solidFill>
                  <a:schemeClr val="bg1"/>
                </a:solidFill>
                <a:latin typeface="Segoe UI" pitchFamily="34" charset="0"/>
                <a:cs typeface="Segoe UI" pitchFamily="34" charset="0"/>
              </a:rPr>
              <a:t>your IT skill set and advance your career with </a:t>
            </a:r>
            <a:r>
              <a:rPr lang="en-US" sz="1400" dirty="0" smtClean="0">
                <a:solidFill>
                  <a:schemeClr val="bg1"/>
                </a:solidFill>
                <a:latin typeface="Segoe UI" pitchFamily="34" charset="0"/>
                <a:cs typeface="Segoe UI" pitchFamily="34" charset="0"/>
              </a:rPr>
              <a:t>a </a:t>
            </a:r>
            <a:r>
              <a:rPr lang="en-US" sz="1400" dirty="0">
                <a:solidFill>
                  <a:schemeClr val="bg1"/>
                </a:solidFill>
                <a:latin typeface="Segoe UI" pitchFamily="34" charset="0"/>
                <a:cs typeface="Segoe UI" pitchFamily="34" charset="0"/>
              </a:rPr>
              <a:t>free, easy to access training portal that allows you to learn at your own pace, focusing on Microsoft </a:t>
            </a:r>
            <a:r>
              <a:rPr lang="en-US" sz="1400" dirty="0" smtClean="0">
                <a:solidFill>
                  <a:schemeClr val="bg1"/>
                </a:solidFill>
                <a:latin typeface="Segoe UI" pitchFamily="34" charset="0"/>
                <a:cs typeface="Segoe UI" pitchFamily="34" charset="0"/>
              </a:rPr>
              <a:t>technologies.</a:t>
            </a:r>
            <a:endParaRPr lang="en-GB" sz="1400" dirty="0">
              <a:solidFill>
                <a:schemeClr val="bg1"/>
              </a:solidFill>
              <a:latin typeface="Segoe UI" pitchFamily="34" charset="0"/>
              <a:cs typeface="Segoe UI" pitchFamily="34" charset="0"/>
            </a:endParaRPr>
          </a:p>
        </p:txBody>
      </p:sp>
      <p:sp>
        <p:nvSpPr>
          <p:cNvPr id="9" name="TextBox 8"/>
          <p:cNvSpPr txBox="1"/>
          <p:nvPr/>
        </p:nvSpPr>
        <p:spPr>
          <a:xfrm>
            <a:off x="493172" y="1935611"/>
            <a:ext cx="8038829" cy="1144929"/>
          </a:xfrm>
          <a:prstGeom prst="rect">
            <a:avLst/>
          </a:prstGeom>
          <a:noFill/>
        </p:spPr>
        <p:txBody>
          <a:bodyPr wrap="square" rtlCol="0">
            <a:spAutoFit/>
          </a:bodyPr>
          <a:lstStyle/>
          <a:p>
            <a:r>
              <a:rPr lang="en-GB" b="1" dirty="0">
                <a:solidFill>
                  <a:schemeClr val="bg1"/>
                </a:solidFill>
                <a:latin typeface="Segoe UI" pitchFamily="34" charset="0"/>
                <a:cs typeface="Segoe UI" pitchFamily="34" charset="0"/>
              </a:rPr>
              <a:t>What Do I </a:t>
            </a:r>
            <a:r>
              <a:rPr lang="en-GB" b="1" dirty="0" smtClean="0">
                <a:solidFill>
                  <a:schemeClr val="bg1"/>
                </a:solidFill>
                <a:latin typeface="Segoe UI" pitchFamily="34" charset="0"/>
                <a:cs typeface="Segoe UI" pitchFamily="34" charset="0"/>
              </a:rPr>
              <a:t>get for enrolment?</a:t>
            </a:r>
            <a:r>
              <a:rPr lang="en-GB"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4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4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4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3092924"/>
            <a:ext cx="7416824" cy="817245"/>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493172" y="3910169"/>
            <a:ext cx="7416824" cy="369332"/>
          </a:xfrm>
          <a:prstGeom prst="rect">
            <a:avLst/>
          </a:prstGeom>
          <a:noFill/>
        </p:spPr>
        <p:txBody>
          <a:bodyPr wrap="square" rtlCol="0">
            <a:spAutoFit/>
          </a:bodyPr>
          <a:lstStyle/>
          <a:p>
            <a:r>
              <a:rPr lang="en-GB" b="1" dirty="0">
                <a:solidFill>
                  <a:schemeClr val="bg1"/>
                </a:solidFill>
                <a:latin typeface="Segoe UI" pitchFamily="34" charset="0"/>
                <a:cs typeface="Segoe UI" pitchFamily="34" charset="0"/>
              </a:rPr>
              <a:t>Then tell us what you </a:t>
            </a:r>
            <a:r>
              <a:rPr lang="en-GB" b="1" dirty="0" smtClean="0">
                <a:solidFill>
                  <a:schemeClr val="bg1"/>
                </a:solidFill>
                <a:latin typeface="Segoe UI" pitchFamily="34" charset="0"/>
                <a:cs typeface="Segoe UI" pitchFamily="34" charset="0"/>
              </a:rPr>
              <a:t>think. </a:t>
            </a:r>
            <a:r>
              <a:rPr lang="en-GB" sz="14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2715765"/>
            <a:ext cx="2549302" cy="943655"/>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4108454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7" y="257175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9" y="257175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9" y="95157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2" y="95157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9" y="2679762"/>
            <a:ext cx="3624263" cy="553641"/>
          </a:xfrm>
          <a:prstGeom prst="rect">
            <a:avLst/>
          </a:prstGeom>
          <a:noFill/>
          <a:ln w="9525">
            <a:noFill/>
            <a:miter lim="800000"/>
            <a:headEnd/>
            <a:tailEnd/>
          </a:ln>
        </p:spPr>
      </p:pic>
      <p:sp>
        <p:nvSpPr>
          <p:cNvPr id="30729" name="Rectangle 46"/>
          <p:cNvSpPr>
            <a:spLocks noChangeArrowheads="1"/>
          </p:cNvSpPr>
          <p:nvPr/>
        </p:nvSpPr>
        <p:spPr bwMode="auto">
          <a:xfrm>
            <a:off x="838200" y="1741885"/>
            <a:ext cx="3429000" cy="830997"/>
          </a:xfrm>
          <a:prstGeom prst="rect">
            <a:avLst/>
          </a:prstGeom>
          <a:noFill/>
          <a:ln w="9525">
            <a:noFill/>
            <a:miter lim="800000"/>
            <a:headEnd/>
            <a:tailEnd/>
          </a:ln>
        </p:spPr>
        <p:txBody>
          <a:bodyPr wrap="square">
            <a:spAutoFit/>
          </a:bodyPr>
          <a:lstStyle/>
          <a:p>
            <a:pPr>
              <a:spcBef>
                <a:spcPts val="600"/>
              </a:spcBef>
            </a:pPr>
            <a:r>
              <a:rPr lang="en-US" sz="1600" dirty="0" smtClean="0">
                <a:solidFill>
                  <a:schemeClr val="bg2"/>
                </a:solidFill>
                <a:latin typeface="Calibri" pitchFamily="34" charset="0"/>
                <a:hlinkClick r:id="rId4"/>
              </a:rPr>
              <a:t>www.msteched.com/Australia</a:t>
            </a:r>
            <a:r>
              <a:rPr lang="en-US" sz="1600"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endParaRPr lang="en-US" sz="1600" dirty="0">
              <a:solidFill>
                <a:schemeClr val="bg2"/>
              </a:solidFill>
              <a:latin typeface="Calibri" pitchFamily="34" charset="0"/>
            </a:endParaRPr>
          </a:p>
          <a:p>
            <a:pPr marL="0" lvl="1" indent="0"/>
            <a:r>
              <a:rPr lang="en-US" sz="1600"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6" y="3355182"/>
            <a:ext cx="4067175" cy="830997"/>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1600" dirty="0">
                <a:solidFill>
                  <a:schemeClr val="bg2"/>
                </a:solidFill>
                <a:latin typeface="Calibri" pitchFamily="34" charset="0"/>
                <a:hlinkClick r:id="rId5"/>
              </a:rPr>
              <a:t>http</a:t>
            </a:r>
            <a:r>
              <a:rPr lang="en-US" sz="1600" dirty="0" smtClean="0">
                <a:solidFill>
                  <a:schemeClr val="bg2"/>
                </a:solidFill>
                <a:latin typeface="Calibri" pitchFamily="34" charset="0"/>
                <a:hlinkClick r:id="rId5"/>
              </a:rPr>
              <a:t>://</a:t>
            </a:r>
            <a:r>
              <a:rPr lang="en-AU" sz="1600" dirty="0" smtClean="0">
                <a:solidFill>
                  <a:schemeClr val="bg2"/>
                </a:solidFill>
                <a:hlinkClick r:id="rId5"/>
              </a:rPr>
              <a:t> technet.microsoft.com/en-au</a:t>
            </a:r>
            <a:r>
              <a:rPr lang="en-US" sz="1600" b="1" dirty="0" smtClean="0">
                <a:solidFill>
                  <a:schemeClr val="bg2"/>
                </a:solidFill>
                <a:latin typeface="Calibri" pitchFamily="34" charset="0"/>
                <a:hlinkClick r:id="rId5"/>
              </a:rPr>
              <a:t>  </a:t>
            </a:r>
            <a:endParaRPr lang="en-US" sz="1600" dirty="0">
              <a:solidFill>
                <a:schemeClr val="bg2"/>
              </a:solidFill>
              <a:latin typeface="Calibri" pitchFamily="34" charset="0"/>
            </a:endParaRPr>
          </a:p>
          <a:p>
            <a:pPr marL="0" lvl="1" indent="0">
              <a:tabLst>
                <a:tab pos="1828800" algn="l"/>
              </a:tabLst>
            </a:pPr>
            <a:endParaRPr lang="en-US" sz="1600" dirty="0">
              <a:solidFill>
                <a:schemeClr val="bg2"/>
              </a:solidFill>
              <a:latin typeface="Calibri" pitchFamily="34" charset="0"/>
            </a:endParaRPr>
          </a:p>
          <a:p>
            <a:pPr marL="0" lvl="1" indent="0">
              <a:tabLst>
                <a:tab pos="1828800" algn="l"/>
              </a:tabLst>
            </a:pPr>
            <a:r>
              <a:rPr lang="en-US" sz="1600"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1" y="960835"/>
            <a:ext cx="2409825" cy="807244"/>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6" y="2687242"/>
            <a:ext cx="1857375" cy="707231"/>
          </a:xfrm>
          <a:prstGeom prst="rect">
            <a:avLst/>
          </a:prstGeom>
          <a:noFill/>
          <a:ln w="9525">
            <a:noFill/>
            <a:miter lim="800000"/>
            <a:headEnd/>
            <a:tailEnd/>
          </a:ln>
        </p:spPr>
      </p:pic>
      <p:sp>
        <p:nvSpPr>
          <p:cNvPr id="30734" name="Rectangle 27"/>
          <p:cNvSpPr>
            <a:spLocks noChangeArrowheads="1"/>
          </p:cNvSpPr>
          <p:nvPr/>
        </p:nvSpPr>
        <p:spPr bwMode="auto">
          <a:xfrm>
            <a:off x="5218112" y="3355181"/>
            <a:ext cx="3925888" cy="907941"/>
          </a:xfrm>
          <a:prstGeom prst="rect">
            <a:avLst/>
          </a:prstGeom>
          <a:noFill/>
          <a:ln w="9525">
            <a:noFill/>
            <a:miter lim="800000"/>
            <a:headEnd/>
            <a:tailEnd/>
          </a:ln>
        </p:spPr>
        <p:txBody>
          <a:bodyPr wrap="square">
            <a:spAutoFit/>
          </a:bodyPr>
          <a:lstStyle/>
          <a:p>
            <a:pPr>
              <a:spcBef>
                <a:spcPts val="600"/>
              </a:spcBef>
              <a:tabLst>
                <a:tab pos="1828800" algn="l"/>
              </a:tabLst>
            </a:pPr>
            <a:r>
              <a:rPr lang="en-US" sz="1600" dirty="0">
                <a:solidFill>
                  <a:schemeClr val="bg2"/>
                </a:solidFill>
                <a:latin typeface="Calibri" pitchFamily="34" charset="0"/>
                <a:hlinkClick r:id="rId8"/>
              </a:rPr>
              <a:t>http</a:t>
            </a:r>
            <a:r>
              <a:rPr lang="en-US" sz="1600" dirty="0" smtClean="0">
                <a:solidFill>
                  <a:schemeClr val="bg2"/>
                </a:solidFill>
                <a:latin typeface="Calibri" pitchFamily="34" charset="0"/>
                <a:hlinkClick r:id="rId8"/>
              </a:rPr>
              <a:t>://</a:t>
            </a:r>
            <a:r>
              <a:rPr lang="en-AU" sz="1600" dirty="0" smtClean="0">
                <a:solidFill>
                  <a:schemeClr val="bg2"/>
                </a:solidFill>
                <a:hlinkClick r:id="rId8"/>
              </a:rPr>
              <a:t>msdn.microsoft.com/en-au</a:t>
            </a:r>
            <a:endParaRPr lang="en-AU" sz="1600" dirty="0" smtClean="0">
              <a:solidFill>
                <a:schemeClr val="bg2"/>
              </a:solidFill>
            </a:endParaRPr>
          </a:p>
          <a:p>
            <a:pPr>
              <a:spcBef>
                <a:spcPts val="600"/>
              </a:spcBef>
              <a:tabLst>
                <a:tab pos="1828800" algn="l"/>
              </a:tabLst>
            </a:pPr>
            <a:r>
              <a:rPr lang="en-US" sz="1600" b="1"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tabLst>
                <a:tab pos="1828800" algn="l"/>
              </a:tabLst>
            </a:pPr>
            <a:r>
              <a:rPr lang="en-US" sz="1600"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953000" y="1741885"/>
            <a:ext cx="4514850" cy="830997"/>
          </a:xfrm>
          <a:prstGeom prst="rect">
            <a:avLst/>
          </a:prstGeom>
          <a:noFill/>
          <a:ln w="9525">
            <a:noFill/>
            <a:miter lim="800000"/>
            <a:headEnd/>
            <a:tailEnd/>
          </a:ln>
        </p:spPr>
        <p:txBody>
          <a:bodyPr>
            <a:spAutoFit/>
          </a:bodyPr>
          <a:lstStyle/>
          <a:p>
            <a:pPr>
              <a:spcBef>
                <a:spcPts val="600"/>
              </a:spcBef>
            </a:pPr>
            <a:r>
              <a:rPr lang="en-AU" sz="1600" dirty="0" smtClean="0">
                <a:solidFill>
                  <a:schemeClr val="bg2"/>
                </a:solidFill>
                <a:hlinkClick r:id="rId9"/>
              </a:rPr>
              <a:t>www.microsoft.com/australia/learning</a:t>
            </a:r>
            <a:r>
              <a:rPr lang="en-US" sz="1600"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endParaRPr lang="en-US" sz="1600" dirty="0">
              <a:solidFill>
                <a:schemeClr val="bg2"/>
              </a:solidFill>
              <a:latin typeface="Calibri" pitchFamily="34" charset="0"/>
            </a:endParaRPr>
          </a:p>
          <a:p>
            <a:r>
              <a:rPr lang="en-US" sz="1600"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5" y="951570"/>
            <a:ext cx="3476625" cy="578644"/>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48668275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2887191" y="2288462"/>
            <a:ext cx="3369619" cy="566576"/>
          </a:xfrm>
          <a:prstGeom prst="rect">
            <a:avLst/>
          </a:prstGeom>
          <a:noFill/>
          <a:ln>
            <a:noFill/>
          </a:ln>
        </p:spPr>
      </p:pic>
      <p:sp>
        <p:nvSpPr>
          <p:cNvPr id="5" name="Text Box 3"/>
          <p:cNvSpPr txBox="1">
            <a:spLocks noChangeArrowheads="1"/>
          </p:cNvSpPr>
          <p:nvPr/>
        </p:nvSpPr>
        <p:spPr bwMode="blackWhite">
          <a:xfrm>
            <a:off x="381000" y="4251067"/>
            <a:ext cx="8382000" cy="311613"/>
          </a:xfrm>
          <a:prstGeom prst="rect">
            <a:avLst/>
          </a:prstGeom>
          <a:noFill/>
          <a:ln w="12700">
            <a:noFill/>
            <a:miter lim="800000"/>
            <a:headEnd type="none" w="sm" len="sm"/>
            <a:tailEnd type="none" w="sm" len="sm"/>
          </a:ln>
          <a:effectLst/>
        </p:spPr>
        <p:txBody>
          <a:bodyPr vert="horz" wrap="square" lIns="68578" tIns="34289" rIns="68578" bIns="34289" numCol="1" anchor="t" anchorCtr="0" compatLnSpc="1">
            <a:prstTxWarp prst="textNoShape">
              <a:avLst/>
            </a:prstTxWarp>
            <a:spAutoFit/>
          </a:bodyPr>
          <a:lstStyle/>
          <a:p>
            <a:pPr algn="ctr" defTabSz="685666" eaLnBrk="0" hangingPunct="0"/>
            <a:r>
              <a:rPr lang="en-US" sz="500" dirty="0">
                <a:gradFill>
                  <a:gsLst>
                    <a:gs pos="0">
                      <a:schemeClr val="tx1"/>
                    </a:gs>
                    <a:gs pos="100000">
                      <a:schemeClr val="tx1"/>
                    </a:gs>
                  </a:gsLst>
                  <a:lin ang="5400000" scaled="0"/>
                </a:gradFill>
                <a:latin typeface="Segoe UI" pitchFamily="34" charset="0"/>
                <a:cs typeface="Arial" charset="0"/>
              </a:rPr>
              <a:t>© 2011 Microsoft Corporation. All rights reserved. Microsoft, Windows, Windows Vista and other product names are or may be registered trademarks and/or trademarks in the U.S. and/or other countries.</a:t>
            </a:r>
          </a:p>
          <a:p>
            <a:pPr algn="ctr" defTabSz="685666" eaLnBrk="0" hangingPunct="0"/>
            <a:r>
              <a:rPr lang="en-US" sz="5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br>
              <a:rPr lang="en-US" sz="500" dirty="0">
                <a:gradFill>
                  <a:gsLst>
                    <a:gs pos="0">
                      <a:schemeClr val="tx1"/>
                    </a:gs>
                    <a:gs pos="100000">
                      <a:schemeClr val="tx1"/>
                    </a:gs>
                  </a:gsLst>
                  <a:lin ang="5400000" scaled="0"/>
                </a:gradFill>
                <a:latin typeface="Segoe UI" pitchFamily="34" charset="0"/>
                <a:cs typeface="Arial" charset="0"/>
              </a:rPr>
            </a:br>
            <a:r>
              <a:rPr lang="en-US" sz="500" dirty="0">
                <a:gradFill>
                  <a:gsLst>
                    <a:gs pos="0">
                      <a:schemeClr val="tx1"/>
                    </a:gs>
                    <a:gs pos="100000">
                      <a:schemeClr val="tx1"/>
                    </a:gs>
                  </a:gsLst>
                  <a:lin ang="5400000" scaled="0"/>
                </a:gradFill>
                <a:latin typeface="Segoe UI" pitchFamily="34" charset="0"/>
                <a:cs typeface="Arial" charset="0"/>
              </a:rPr>
              <a:t>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714129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ectangle 101"/>
          <p:cNvSpPr/>
          <p:nvPr/>
        </p:nvSpPr>
        <p:spPr bwMode="auto">
          <a:xfrm>
            <a:off x="0" y="0"/>
            <a:ext cx="4587944" cy="5143500"/>
          </a:xfrm>
          <a:prstGeom prst="rect">
            <a:avLst/>
          </a:prstGeom>
          <a:gradFill flip="none" rotWithShape="1">
            <a:gsLst>
              <a:gs pos="0">
                <a:schemeClr val="bg1">
                  <a:alpha val="50000"/>
                </a:schemeClr>
              </a:gs>
              <a:gs pos="100000">
                <a:schemeClr val="bg1">
                  <a:alpha val="0"/>
                </a:schemeClr>
              </a:gs>
            </a:gsLst>
            <a:lin ang="0" scaled="1"/>
            <a:tileRect/>
          </a:gradFill>
          <a:ln>
            <a:noFill/>
            <a:headEnd type="none" w="med" len="med"/>
            <a:tailEnd type="none" w="med" len="med"/>
          </a:ln>
          <a:effectLst/>
        </p:spPr>
        <p:style>
          <a:lnRef idx="1">
            <a:schemeClr val="accent5"/>
          </a:lnRef>
          <a:fillRef idx="2">
            <a:schemeClr val="accent5"/>
          </a:fillRef>
          <a:effectRef idx="1">
            <a:schemeClr val="accent5"/>
          </a:effectRef>
          <a:fontRef idx="minor">
            <a:schemeClr val="dk1"/>
          </a:fontRef>
        </p:style>
        <p:txBody>
          <a:bodyPr vert="horz" wrap="square" lIns="0" tIns="91440" rIns="0" bIns="0" numCol="1" rtlCol="0" anchor="t" anchorCtr="0" compatLnSpc="1">
            <a:prstTxWarp prst="textNoShape">
              <a:avLst/>
            </a:prstTxWarp>
          </a:bodyPr>
          <a:lstStyle/>
          <a:p>
            <a:pPr>
              <a:lnSpc>
                <a:spcPct val="90000"/>
              </a:lnSpc>
            </a:pPr>
            <a:r>
              <a:rPr lang="en-US" sz="2800" spc="-150" dirty="0" smtClean="0">
                <a:gradFill>
                  <a:gsLst>
                    <a:gs pos="0">
                      <a:srgbClr val="FFFFFF"/>
                    </a:gs>
                    <a:gs pos="100000">
                      <a:srgbClr val="FFFFFF">
                        <a:lumMod val="65000"/>
                      </a:srgbClr>
                    </a:gs>
                  </a:gsLst>
                  <a:lin ang="5400000" scaled="0"/>
                </a:gradFill>
                <a:latin typeface="Segoe UI" pitchFamily="34" charset="0"/>
                <a:cs typeface="Segoe UI" pitchFamily="34" charset="0"/>
              </a:rPr>
              <a:t> </a:t>
            </a:r>
            <a:endParaRPr lang="en-US" sz="2800" spc="-150" dirty="0">
              <a:gradFill>
                <a:gsLst>
                  <a:gs pos="0">
                    <a:srgbClr val="FFFFFF"/>
                  </a:gs>
                  <a:gs pos="100000">
                    <a:srgbClr val="FFFFFF">
                      <a:lumMod val="65000"/>
                    </a:srgbClr>
                  </a:gs>
                </a:gsLst>
                <a:lin ang="5400000" scaled="0"/>
              </a:gradFill>
              <a:latin typeface="Segoe UI" pitchFamily="34" charset="0"/>
              <a:cs typeface="Segoe UI" pitchFamily="34" charset="0"/>
            </a:endParaRPr>
          </a:p>
        </p:txBody>
      </p:sp>
      <p:sp>
        <p:nvSpPr>
          <p:cNvPr id="103" name="Rectangle 102"/>
          <p:cNvSpPr/>
          <p:nvPr/>
        </p:nvSpPr>
        <p:spPr bwMode="auto">
          <a:xfrm>
            <a:off x="4604275" y="-1"/>
            <a:ext cx="4539726" cy="5143501"/>
          </a:xfrm>
          <a:prstGeom prst="rect">
            <a:avLst/>
          </a:prstGeom>
          <a:gradFill flip="none" rotWithShape="1">
            <a:gsLst>
              <a:gs pos="0">
                <a:schemeClr val="tx1"/>
              </a:gs>
              <a:gs pos="100000">
                <a:schemeClr val="tx1">
                  <a:lumMod val="50000"/>
                  <a:alpha val="0"/>
                </a:schemeClr>
              </a:gs>
            </a:gsLst>
            <a:lin ang="0" scaled="1"/>
            <a:tileRect/>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defRPr/>
            </a:pPr>
            <a:r>
              <a:rPr lang="en-US" sz="2300" dirty="0" smtClean="0">
                <a:solidFill>
                  <a:srgbClr val="FFFFFF"/>
                </a:solidFill>
                <a:effectLst>
                  <a:outerShdw blurRad="38100" dist="38100" dir="2700000" algn="tl">
                    <a:srgbClr val="000000">
                      <a:alpha val="43137"/>
                    </a:srgbClr>
                  </a:outerShdw>
                </a:effectLst>
                <a:latin typeface="Segoe" pitchFamily="34" charset="0"/>
              </a:rPr>
              <a:t> </a:t>
            </a:r>
          </a:p>
        </p:txBody>
      </p:sp>
      <p:grpSp>
        <p:nvGrpSpPr>
          <p:cNvPr id="2" name="Group 106"/>
          <p:cNvGrpSpPr/>
          <p:nvPr/>
        </p:nvGrpSpPr>
        <p:grpSpPr>
          <a:xfrm>
            <a:off x="430924" y="954772"/>
            <a:ext cx="3887948" cy="1654421"/>
            <a:chOff x="303212" y="926178"/>
            <a:chExt cx="5322649" cy="2946485"/>
          </a:xfrm>
        </p:grpSpPr>
        <p:sp>
          <p:nvSpPr>
            <p:cNvPr id="108" name="Oval 107"/>
            <p:cNvSpPr/>
            <p:nvPr/>
          </p:nvSpPr>
          <p:spPr bwMode="auto">
            <a:xfrm>
              <a:off x="1381315" y="1968501"/>
              <a:ext cx="1889507" cy="1889999"/>
            </a:xfrm>
            <a:prstGeom prst="ellipse">
              <a:avLst/>
            </a:prstGeom>
            <a:gradFill flip="none" rotWithShape="1">
              <a:gsLst>
                <a:gs pos="0">
                  <a:srgbClr val="FFFFFF">
                    <a:alpha val="0"/>
                  </a:srgbClr>
                </a:gs>
                <a:gs pos="64000">
                  <a:srgbClr val="000000">
                    <a:alpha val="62000"/>
                  </a:srgbClr>
                </a:gs>
              </a:gsLst>
              <a:lin ang="16200000" scaled="1"/>
              <a:tileRect/>
            </a:gradFill>
            <a:ln w="12700">
              <a:gradFill flip="none" rotWithShape="1">
                <a:gsLst>
                  <a:gs pos="0">
                    <a:schemeClr val="tx1">
                      <a:alpha val="0"/>
                    </a:schemeClr>
                  </a:gs>
                  <a:gs pos="100000">
                    <a:schemeClr val="tx1">
                      <a:alpha val="45000"/>
                    </a:schemeClr>
                  </a:gs>
                </a:gsLst>
                <a:lin ang="5400000" scaled="1"/>
                <a:tileRect/>
              </a:gradFill>
              <a:headEnd type="none" w="med" len="med"/>
              <a:tailEnd type="none" w="med" len="med"/>
            </a:ln>
            <a:effectLst/>
            <a:scene3d>
              <a:camera prst="orthographicFront">
                <a:rot lat="0" lon="0" rev="0"/>
              </a:camera>
              <a:lightRig rig="threePt" dir="t">
                <a:rot lat="0" lon="0" rev="1200000"/>
              </a:lightRig>
            </a:scene3d>
            <a:sp3d/>
          </p:spPr>
          <p:txBody>
            <a:bodyPr vert="horz" wrap="square" lIns="91440" tIns="45720" rIns="91440" bIns="45720" numCol="1" rtlCol="0" anchor="ctr" anchorCtr="0" compatLnSpc="1">
              <a:prstTxWarp prst="textNoShape">
                <a:avLst/>
              </a:prstTxWarp>
            </a:bodyPr>
            <a:lstStyle/>
            <a:p>
              <a:pPr algn="ctr" defTabSz="2400300" fontAlgn="base">
                <a:lnSpc>
                  <a:spcPct val="90000"/>
                </a:lnSpc>
                <a:spcBef>
                  <a:spcPct val="0"/>
                </a:spcBef>
                <a:spcAft>
                  <a:spcPct val="35000"/>
                </a:spcAft>
                <a:defRPr/>
              </a:pPr>
              <a:endParaRPr lang="en-US" sz="3200" dirty="0">
                <a:solidFill>
                  <a:srgbClr val="FFFFFF"/>
                </a:solidFill>
                <a:effectLst>
                  <a:outerShdw blurRad="50800" dist="38100" dir="2700000" algn="tl" rotWithShape="0">
                    <a:prstClr val="black">
                      <a:alpha val="40000"/>
                    </a:prstClr>
                  </a:outerShdw>
                </a:effectLst>
                <a:latin typeface="Segoe UI" pitchFamily="34" charset="0"/>
              </a:endParaRPr>
            </a:p>
          </p:txBody>
        </p:sp>
        <p:pic>
          <p:nvPicPr>
            <p:cNvPr id="109" name="Picture 108" descr="black-laptop-icon.png"/>
            <p:cNvPicPr>
              <a:picLocks noChangeAspect="1"/>
            </p:cNvPicPr>
            <p:nvPr/>
          </p:nvPicPr>
          <p:blipFill>
            <a:blip r:embed="rId3" cstate="print"/>
            <a:stretch>
              <a:fillRect/>
            </a:stretch>
          </p:blipFill>
          <p:spPr>
            <a:xfrm rot="21116391">
              <a:off x="1625115" y="2154023"/>
              <a:ext cx="426701" cy="300426"/>
            </a:xfrm>
            <a:prstGeom prst="rect">
              <a:avLst/>
            </a:prstGeom>
            <a:effectLst>
              <a:outerShdw blurRad="76200" dir="13500000" sy="23000" kx="1200000" algn="br" rotWithShape="0">
                <a:prstClr val="black">
                  <a:alpha val="20000"/>
                </a:prstClr>
              </a:outerShdw>
            </a:effectLst>
          </p:spPr>
        </p:pic>
        <p:pic>
          <p:nvPicPr>
            <p:cNvPr id="110" name="Picture 109" descr="black-laptop-icon.png"/>
            <p:cNvPicPr>
              <a:picLocks noChangeAspect="1"/>
            </p:cNvPicPr>
            <p:nvPr/>
          </p:nvPicPr>
          <p:blipFill>
            <a:blip r:embed="rId4" cstate="print"/>
            <a:stretch>
              <a:fillRect/>
            </a:stretch>
          </p:blipFill>
          <p:spPr>
            <a:xfrm rot="471591">
              <a:off x="2169779" y="1903805"/>
              <a:ext cx="355330" cy="249145"/>
            </a:xfrm>
            <a:prstGeom prst="rect">
              <a:avLst/>
            </a:prstGeom>
            <a:effectLst>
              <a:outerShdw blurRad="76200" dir="13500000" sy="23000" kx="1200000" algn="br" rotWithShape="0">
                <a:prstClr val="black">
                  <a:alpha val="20000"/>
                </a:prstClr>
              </a:outerShdw>
            </a:effectLst>
          </p:spPr>
        </p:pic>
        <p:pic>
          <p:nvPicPr>
            <p:cNvPr id="111" name="Picture 110" descr="black-laptop-icon.png"/>
            <p:cNvPicPr>
              <a:picLocks noChangeAspect="1"/>
            </p:cNvPicPr>
            <p:nvPr/>
          </p:nvPicPr>
          <p:blipFill>
            <a:blip r:embed="rId5" cstate="print"/>
            <a:stretch>
              <a:fillRect/>
            </a:stretch>
          </p:blipFill>
          <p:spPr>
            <a:xfrm rot="20306509">
              <a:off x="1856886" y="2238413"/>
              <a:ext cx="574253" cy="402645"/>
            </a:xfrm>
            <a:prstGeom prst="rect">
              <a:avLst/>
            </a:prstGeom>
            <a:effectLst>
              <a:outerShdw blurRad="76200" dir="13500000" sy="23000" kx="1200000" algn="br" rotWithShape="0">
                <a:prstClr val="black">
                  <a:alpha val="20000"/>
                </a:prstClr>
              </a:outerShdw>
            </a:effectLst>
          </p:spPr>
        </p:pic>
        <p:pic>
          <p:nvPicPr>
            <p:cNvPr id="112" name="Picture 111" descr="black-laptop-icon.png"/>
            <p:cNvPicPr>
              <a:picLocks noChangeAspect="1"/>
            </p:cNvPicPr>
            <p:nvPr/>
          </p:nvPicPr>
          <p:blipFill>
            <a:blip r:embed="rId6" cstate="print"/>
            <a:stretch>
              <a:fillRect/>
            </a:stretch>
          </p:blipFill>
          <p:spPr>
            <a:xfrm rot="1032150">
              <a:off x="2558081" y="2312975"/>
              <a:ext cx="451275" cy="316417"/>
            </a:xfrm>
            <a:prstGeom prst="rect">
              <a:avLst/>
            </a:prstGeom>
            <a:effectLst>
              <a:outerShdw blurRad="76200" dir="13500000" sy="23000" kx="1200000" algn="br" rotWithShape="0">
                <a:prstClr val="black">
                  <a:alpha val="20000"/>
                </a:prstClr>
              </a:outerShdw>
            </a:effectLst>
          </p:spPr>
        </p:pic>
        <p:pic>
          <p:nvPicPr>
            <p:cNvPr id="113" name="Picture 112" descr="black-laptop-icon.png"/>
            <p:cNvPicPr>
              <a:picLocks noChangeAspect="1"/>
            </p:cNvPicPr>
            <p:nvPr/>
          </p:nvPicPr>
          <p:blipFill>
            <a:blip r:embed="rId7" cstate="print"/>
            <a:stretch>
              <a:fillRect/>
            </a:stretch>
          </p:blipFill>
          <p:spPr>
            <a:xfrm rot="324509">
              <a:off x="2149503" y="2467584"/>
              <a:ext cx="600397" cy="420976"/>
            </a:xfrm>
            <a:prstGeom prst="rect">
              <a:avLst/>
            </a:prstGeom>
            <a:effectLst>
              <a:outerShdw blurRad="76200" dir="13500000" sy="23000" kx="1200000" algn="br" rotWithShape="0">
                <a:prstClr val="black">
                  <a:alpha val="20000"/>
                </a:prstClr>
              </a:outerShdw>
            </a:effectLst>
          </p:spPr>
        </p:pic>
        <p:pic>
          <p:nvPicPr>
            <p:cNvPr id="114" name="Picture 113" descr="black-laptop-icon.png"/>
            <p:cNvPicPr>
              <a:picLocks noChangeAspect="1"/>
            </p:cNvPicPr>
            <p:nvPr/>
          </p:nvPicPr>
          <p:blipFill>
            <a:blip r:embed="rId8" cstate="print"/>
            <a:stretch>
              <a:fillRect/>
            </a:stretch>
          </p:blipFill>
          <p:spPr>
            <a:xfrm rot="20978242">
              <a:off x="2322589" y="2867813"/>
              <a:ext cx="738792" cy="520159"/>
            </a:xfrm>
            <a:prstGeom prst="rect">
              <a:avLst/>
            </a:prstGeom>
            <a:effectLst>
              <a:outerShdw blurRad="76200" dir="13500000" sy="23000" kx="1200000" algn="br" rotWithShape="0">
                <a:prstClr val="black">
                  <a:alpha val="20000"/>
                </a:prstClr>
              </a:outerShdw>
            </a:effectLst>
          </p:spPr>
        </p:pic>
        <p:pic>
          <p:nvPicPr>
            <p:cNvPr id="123" name="Picture 122" descr="black-laptop-icon.png"/>
            <p:cNvPicPr>
              <a:picLocks noChangeAspect="1"/>
            </p:cNvPicPr>
            <p:nvPr/>
          </p:nvPicPr>
          <p:blipFill>
            <a:blip r:embed="rId9" cstate="print"/>
            <a:stretch>
              <a:fillRect/>
            </a:stretch>
          </p:blipFill>
          <p:spPr>
            <a:xfrm rot="21128115">
              <a:off x="1339120" y="2763387"/>
              <a:ext cx="861022" cy="606217"/>
            </a:xfrm>
            <a:prstGeom prst="rect">
              <a:avLst/>
            </a:prstGeom>
            <a:effectLst>
              <a:outerShdw blurRad="76200" dir="13500000" sy="23000" kx="1200000" algn="br" rotWithShape="0">
                <a:prstClr val="black">
                  <a:alpha val="20000"/>
                </a:prstClr>
              </a:outerShdw>
            </a:effectLst>
          </p:spPr>
        </p:pic>
        <p:pic>
          <p:nvPicPr>
            <p:cNvPr id="129" name="Picture 128" descr="black-laptop-icon.png"/>
            <p:cNvPicPr>
              <a:picLocks noChangeAspect="1"/>
            </p:cNvPicPr>
            <p:nvPr/>
          </p:nvPicPr>
          <p:blipFill>
            <a:blip r:embed="rId8" cstate="print"/>
            <a:stretch>
              <a:fillRect/>
            </a:stretch>
          </p:blipFill>
          <p:spPr>
            <a:xfrm rot="268007">
              <a:off x="1684007" y="3000935"/>
              <a:ext cx="1112745" cy="783447"/>
            </a:xfrm>
            <a:prstGeom prst="rect">
              <a:avLst/>
            </a:prstGeom>
            <a:effectLst>
              <a:outerShdw blurRad="76200" dir="13500000" sy="23000" kx="1200000" algn="br" rotWithShape="0">
                <a:prstClr val="black">
                  <a:alpha val="20000"/>
                </a:prstClr>
              </a:outerShdw>
            </a:effectLst>
          </p:spPr>
        </p:pic>
        <p:grpSp>
          <p:nvGrpSpPr>
            <p:cNvPr id="3" name="Group 102"/>
            <p:cNvGrpSpPr/>
            <p:nvPr/>
          </p:nvGrpSpPr>
          <p:grpSpPr>
            <a:xfrm>
              <a:off x="303212" y="2241829"/>
              <a:ext cx="1347497" cy="1361470"/>
              <a:chOff x="455612" y="2241829"/>
              <a:chExt cx="1195097" cy="1207490"/>
            </a:xfrm>
          </p:grpSpPr>
          <p:sp>
            <p:nvSpPr>
              <p:cNvPr id="166" name="Oval 165"/>
              <p:cNvSpPr/>
              <p:nvPr/>
            </p:nvSpPr>
            <p:spPr bwMode="auto">
              <a:xfrm flipV="1">
                <a:off x="455612" y="2241829"/>
                <a:ext cx="1195097" cy="1195408"/>
              </a:xfrm>
              <a:prstGeom prst="ellipse">
                <a:avLst/>
              </a:prstGeom>
              <a:gradFill flip="none" rotWithShape="1">
                <a:gsLst>
                  <a:gs pos="0">
                    <a:srgbClr val="163FB2">
                      <a:alpha val="9804"/>
                    </a:srgbClr>
                  </a:gs>
                  <a:gs pos="65000">
                    <a:srgbClr val="0078D2">
                      <a:alpha val="69804"/>
                    </a:srgbClr>
                  </a:gs>
                  <a:gs pos="100000">
                    <a:srgbClr val="0F60C3"/>
                  </a:gs>
                </a:gsLst>
                <a:lin ang="8100000" scaled="1"/>
                <a:tileRect/>
              </a:gradFill>
              <a:ln w="6350">
                <a:noFill/>
                <a:headEnd type="none" w="med" len="med"/>
                <a:tailEnd type="none" w="med" len="med"/>
              </a:ln>
              <a:effectLst/>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167" name="Picture 166" descr="black-laptop-icon.png"/>
              <p:cNvPicPr>
                <a:picLocks noChangeAspect="1"/>
              </p:cNvPicPr>
              <p:nvPr/>
            </p:nvPicPr>
            <p:blipFill>
              <a:blip r:embed="rId10" cstate="print"/>
              <a:stretch>
                <a:fillRect/>
              </a:stretch>
            </p:blipFill>
            <p:spPr>
              <a:xfrm rot="1032150">
                <a:off x="1072801" y="2466232"/>
                <a:ext cx="449413" cy="316417"/>
              </a:xfrm>
              <a:prstGeom prst="rect">
                <a:avLst/>
              </a:prstGeom>
              <a:effectLst>
                <a:outerShdw blurRad="76200" dir="13500000" sy="23000" kx="1200000" algn="br" rotWithShape="0">
                  <a:prstClr val="black">
                    <a:alpha val="20000"/>
                  </a:prstClr>
                </a:outerShdw>
              </a:effectLst>
            </p:spPr>
          </p:pic>
          <p:pic>
            <p:nvPicPr>
              <p:cNvPr id="168" name="Picture 167" descr="black-laptop-icon.png"/>
              <p:cNvPicPr>
                <a:picLocks noChangeAspect="1"/>
              </p:cNvPicPr>
              <p:nvPr/>
            </p:nvPicPr>
            <p:blipFill>
              <a:blip r:embed="rId11" cstate="print"/>
              <a:stretch>
                <a:fillRect/>
              </a:stretch>
            </p:blipFill>
            <p:spPr>
              <a:xfrm rot="20868724">
                <a:off x="841402" y="2649513"/>
                <a:ext cx="483434" cy="338964"/>
              </a:xfrm>
              <a:prstGeom prst="rect">
                <a:avLst/>
              </a:prstGeom>
              <a:effectLst>
                <a:outerShdw blurRad="76200" dir="13500000" sy="23000" kx="1200000" algn="br" rotWithShape="0">
                  <a:prstClr val="black">
                    <a:alpha val="20000"/>
                  </a:prstClr>
                </a:outerShdw>
              </a:effectLst>
            </p:spPr>
          </p:pic>
          <p:pic>
            <p:nvPicPr>
              <p:cNvPr id="169" name="Picture 168" descr="black-laptop-icon.png"/>
              <p:cNvPicPr>
                <a:picLocks noChangeAspect="1"/>
              </p:cNvPicPr>
              <p:nvPr/>
            </p:nvPicPr>
            <p:blipFill>
              <a:blip r:embed="rId6" cstate="print"/>
              <a:stretch>
                <a:fillRect/>
              </a:stretch>
            </p:blipFill>
            <p:spPr>
              <a:xfrm rot="21175031">
                <a:off x="842044" y="3132902"/>
                <a:ext cx="451275" cy="316417"/>
              </a:xfrm>
              <a:prstGeom prst="rect">
                <a:avLst/>
              </a:prstGeom>
              <a:effectLst>
                <a:outerShdw blurRad="76200" dir="13500000" sy="23000" kx="1200000" algn="br" rotWithShape="0">
                  <a:prstClr val="black">
                    <a:alpha val="20000"/>
                  </a:prstClr>
                </a:outerShdw>
              </a:effectLst>
            </p:spPr>
          </p:pic>
        </p:grpSp>
        <p:sp>
          <p:nvSpPr>
            <p:cNvPr id="131" name="Oval 130"/>
            <p:cNvSpPr/>
            <p:nvPr/>
          </p:nvSpPr>
          <p:spPr bwMode="auto">
            <a:xfrm>
              <a:off x="2255086" y="935773"/>
              <a:ext cx="1417137" cy="1417506"/>
            </a:xfrm>
            <a:prstGeom prst="ellipse">
              <a:avLst/>
            </a:prstGeom>
            <a:gradFill flip="none" rotWithShape="1">
              <a:gsLst>
                <a:gs pos="0">
                  <a:srgbClr val="1091D2">
                    <a:alpha val="10000"/>
                  </a:srgbClr>
                </a:gs>
                <a:gs pos="65000">
                  <a:srgbClr val="65BDFF">
                    <a:alpha val="40000"/>
                  </a:srgbClr>
                </a:gs>
                <a:gs pos="100000">
                  <a:srgbClr val="1091D2">
                    <a:alpha val="0"/>
                  </a:srgbClr>
                </a:gs>
              </a:gsLst>
              <a:lin ang="8100000" scaled="1"/>
              <a:tileRect/>
            </a:gradFill>
            <a:ln w="6350">
              <a:noFill/>
              <a:headEnd type="none" w="med" len="med"/>
              <a:tailEnd type="none" w="med" len="med"/>
            </a:ln>
            <a:effectLst/>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defRPr/>
              </a:pPr>
              <a:endParaRPr lang="en-US" sz="2300" dirty="0">
                <a:solidFill>
                  <a:srgbClr val="FFFFFF"/>
                </a:solidFill>
                <a:effectLst>
                  <a:outerShdw blurRad="38100" dist="38100" dir="2700000" algn="tl">
                    <a:srgbClr val="000000">
                      <a:alpha val="43137"/>
                    </a:srgbClr>
                  </a:outerShdw>
                </a:effectLst>
              </a:endParaRPr>
            </a:p>
          </p:txBody>
        </p:sp>
        <p:sp>
          <p:nvSpPr>
            <p:cNvPr id="132" name="Oval 131"/>
            <p:cNvSpPr/>
            <p:nvPr/>
          </p:nvSpPr>
          <p:spPr bwMode="auto">
            <a:xfrm>
              <a:off x="2968720" y="2413221"/>
              <a:ext cx="1008270" cy="1008532"/>
            </a:xfrm>
            <a:prstGeom prst="ellipse">
              <a:avLst/>
            </a:prstGeom>
            <a:gradFill flip="none" rotWithShape="1">
              <a:gsLst>
                <a:gs pos="0">
                  <a:srgbClr val="FFFFFF">
                    <a:alpha val="0"/>
                  </a:srgbClr>
                </a:gs>
                <a:gs pos="64000">
                  <a:srgbClr val="000000">
                    <a:alpha val="62000"/>
                  </a:srgbClr>
                </a:gs>
              </a:gsLst>
              <a:lin ang="16200000" scaled="1"/>
              <a:tileRect/>
            </a:gradFill>
            <a:ln w="12700">
              <a:gradFill flip="none" rotWithShape="1">
                <a:gsLst>
                  <a:gs pos="0">
                    <a:schemeClr val="tx1">
                      <a:alpha val="0"/>
                    </a:schemeClr>
                  </a:gs>
                  <a:gs pos="100000">
                    <a:schemeClr val="tx1">
                      <a:alpha val="45000"/>
                    </a:schemeClr>
                  </a:gs>
                </a:gsLst>
                <a:lin ang="5400000" scaled="1"/>
                <a:tileRect/>
              </a:gradFill>
              <a:headEnd type="none" w="med" len="med"/>
              <a:tailEnd type="none" w="med" len="med"/>
            </a:ln>
            <a:effectLst/>
            <a:scene3d>
              <a:camera prst="orthographicFront">
                <a:rot lat="0" lon="0" rev="0"/>
              </a:camera>
              <a:lightRig rig="threePt" dir="t">
                <a:rot lat="0" lon="0" rev="1200000"/>
              </a:lightRig>
            </a:scene3d>
            <a:sp3d/>
          </p:spPr>
          <p:txBody>
            <a:bodyPr vert="horz" wrap="square" lIns="91440" tIns="45720" rIns="91440" bIns="45720" numCol="1" rtlCol="0" anchor="ctr" anchorCtr="0" compatLnSpc="1">
              <a:prstTxWarp prst="textNoShape">
                <a:avLst/>
              </a:prstTxWarp>
            </a:bodyPr>
            <a:lstStyle/>
            <a:p>
              <a:pPr algn="ctr" defTabSz="2400300">
                <a:lnSpc>
                  <a:spcPct val="90000"/>
                </a:lnSpc>
                <a:spcBef>
                  <a:spcPct val="0"/>
                </a:spcBef>
                <a:spcAft>
                  <a:spcPct val="35000"/>
                </a:spcAft>
                <a:defRPr/>
              </a:pPr>
              <a:endParaRPr lang="en-US" sz="3200" dirty="0">
                <a:solidFill>
                  <a:srgbClr val="FFFFFF"/>
                </a:solidFill>
                <a:effectLst>
                  <a:outerShdw blurRad="50800" dist="38100" dir="2700000" algn="tl" rotWithShape="0">
                    <a:prstClr val="black">
                      <a:alpha val="40000"/>
                    </a:prstClr>
                  </a:outerShdw>
                </a:effectLst>
                <a:latin typeface="Segoe UI" pitchFamily="34" charset="0"/>
              </a:endParaRPr>
            </a:p>
          </p:txBody>
        </p:sp>
        <p:pic>
          <p:nvPicPr>
            <p:cNvPr id="133" name="Picture 132" descr="black-laptop-icon.png"/>
            <p:cNvPicPr>
              <a:picLocks noChangeAspect="1"/>
            </p:cNvPicPr>
            <p:nvPr/>
          </p:nvPicPr>
          <p:blipFill>
            <a:blip r:embed="rId12" cstate="print"/>
            <a:stretch>
              <a:fillRect/>
            </a:stretch>
          </p:blipFill>
          <p:spPr>
            <a:xfrm rot="1339484">
              <a:off x="2355856" y="966527"/>
              <a:ext cx="471784" cy="332168"/>
            </a:xfrm>
            <a:prstGeom prst="rect">
              <a:avLst/>
            </a:prstGeom>
            <a:effectLst>
              <a:outerShdw blurRad="76200" dir="13500000" sy="23000" kx="1200000" algn="br" rotWithShape="0">
                <a:prstClr val="black">
                  <a:alpha val="20000"/>
                </a:prstClr>
              </a:outerShdw>
            </a:effectLst>
          </p:spPr>
        </p:pic>
        <p:pic>
          <p:nvPicPr>
            <p:cNvPr id="134" name="Picture 133" descr="black-laptop-icon.png"/>
            <p:cNvPicPr>
              <a:picLocks noChangeAspect="1"/>
            </p:cNvPicPr>
            <p:nvPr/>
          </p:nvPicPr>
          <p:blipFill>
            <a:blip r:embed="rId13" cstate="print"/>
            <a:stretch>
              <a:fillRect/>
            </a:stretch>
          </p:blipFill>
          <p:spPr>
            <a:xfrm rot="20802597">
              <a:off x="2975905" y="940121"/>
              <a:ext cx="304143" cy="213253"/>
            </a:xfrm>
            <a:prstGeom prst="rect">
              <a:avLst/>
            </a:prstGeom>
            <a:effectLst>
              <a:outerShdw blurRad="76200" dir="13500000" sy="23000" kx="1200000" algn="br" rotWithShape="0">
                <a:prstClr val="black">
                  <a:alpha val="20000"/>
                </a:prstClr>
              </a:outerShdw>
            </a:effectLst>
          </p:spPr>
        </p:pic>
        <p:pic>
          <p:nvPicPr>
            <p:cNvPr id="135" name="Picture 134" descr="black-laptop-icon.png"/>
            <p:cNvPicPr>
              <a:picLocks noChangeAspect="1"/>
            </p:cNvPicPr>
            <p:nvPr/>
          </p:nvPicPr>
          <p:blipFill>
            <a:blip r:embed="rId14" cstate="print"/>
            <a:stretch>
              <a:fillRect/>
            </a:stretch>
          </p:blipFill>
          <p:spPr>
            <a:xfrm rot="472110">
              <a:off x="3164983" y="1030050"/>
              <a:ext cx="418213" cy="293235"/>
            </a:xfrm>
            <a:prstGeom prst="rect">
              <a:avLst/>
            </a:prstGeom>
            <a:effectLst>
              <a:outerShdw blurRad="76200" dir="13500000" sy="23000" kx="1200000" algn="br" rotWithShape="0">
                <a:prstClr val="black">
                  <a:alpha val="20000"/>
                </a:prstClr>
              </a:outerShdw>
            </a:effectLst>
          </p:spPr>
        </p:pic>
        <p:pic>
          <p:nvPicPr>
            <p:cNvPr id="136" name="Picture 135" descr="black-laptop-icon.png"/>
            <p:cNvPicPr>
              <a:picLocks noChangeAspect="1"/>
            </p:cNvPicPr>
            <p:nvPr/>
          </p:nvPicPr>
          <p:blipFill>
            <a:blip r:embed="rId9" cstate="print"/>
            <a:stretch>
              <a:fillRect/>
            </a:stretch>
          </p:blipFill>
          <p:spPr>
            <a:xfrm rot="20501943">
              <a:off x="2380342" y="1202150"/>
              <a:ext cx="718971" cy="506204"/>
            </a:xfrm>
            <a:prstGeom prst="rect">
              <a:avLst/>
            </a:prstGeom>
            <a:effectLst>
              <a:outerShdw blurRad="76200" dir="13500000" sy="23000" kx="1200000" algn="br" rotWithShape="0">
                <a:prstClr val="black">
                  <a:alpha val="20000"/>
                </a:prstClr>
              </a:outerShdw>
            </a:effectLst>
          </p:spPr>
        </p:pic>
        <p:pic>
          <p:nvPicPr>
            <p:cNvPr id="137" name="Picture 136" descr="black-laptop-icon.png"/>
            <p:cNvPicPr>
              <a:picLocks noChangeAspect="1"/>
            </p:cNvPicPr>
            <p:nvPr/>
          </p:nvPicPr>
          <p:blipFill>
            <a:blip r:embed="rId15" cstate="print"/>
            <a:stretch>
              <a:fillRect/>
            </a:stretch>
          </p:blipFill>
          <p:spPr>
            <a:xfrm rot="690380">
              <a:off x="2866164" y="2292942"/>
              <a:ext cx="595581" cy="419329"/>
            </a:xfrm>
            <a:prstGeom prst="rect">
              <a:avLst/>
            </a:prstGeom>
            <a:effectLst>
              <a:outerShdw blurRad="76200" dir="13500000" sy="23000" kx="1200000" algn="br" rotWithShape="0">
                <a:prstClr val="black">
                  <a:alpha val="20000"/>
                </a:prstClr>
              </a:outerShdw>
            </a:effectLst>
          </p:spPr>
        </p:pic>
        <p:pic>
          <p:nvPicPr>
            <p:cNvPr id="138" name="Picture 137" descr="black-laptop-icon.png"/>
            <p:cNvPicPr>
              <a:picLocks noChangeAspect="1"/>
            </p:cNvPicPr>
            <p:nvPr/>
          </p:nvPicPr>
          <p:blipFill>
            <a:blip r:embed="rId16" cstate="print"/>
            <a:stretch>
              <a:fillRect/>
            </a:stretch>
          </p:blipFill>
          <p:spPr>
            <a:xfrm rot="1182306">
              <a:off x="2925945" y="2745978"/>
              <a:ext cx="722391" cy="506513"/>
            </a:xfrm>
            <a:prstGeom prst="rect">
              <a:avLst/>
            </a:prstGeom>
            <a:effectLst>
              <a:outerShdw blurRad="76200" dir="13500000" sy="23000" kx="1200000" algn="br" rotWithShape="0">
                <a:prstClr val="black">
                  <a:alpha val="20000"/>
                </a:prstClr>
              </a:outerShdw>
            </a:effectLst>
          </p:spPr>
        </p:pic>
        <p:grpSp>
          <p:nvGrpSpPr>
            <p:cNvPr id="4" name="Group 105"/>
            <p:cNvGrpSpPr/>
            <p:nvPr/>
          </p:nvGrpSpPr>
          <p:grpSpPr>
            <a:xfrm>
              <a:off x="3579812" y="1600200"/>
              <a:ext cx="1440551" cy="1397472"/>
              <a:chOff x="3345338" y="1498128"/>
              <a:chExt cx="1169957" cy="1134970"/>
            </a:xfrm>
          </p:grpSpPr>
          <p:sp>
            <p:nvSpPr>
              <p:cNvPr id="156" name="Oval 155"/>
              <p:cNvSpPr/>
              <p:nvPr/>
            </p:nvSpPr>
            <p:spPr bwMode="auto">
              <a:xfrm>
                <a:off x="3345338" y="1498128"/>
                <a:ext cx="1134675" cy="1134970"/>
              </a:xfrm>
              <a:prstGeom prst="ellipse">
                <a:avLst/>
              </a:prstGeom>
              <a:gradFill flip="none" rotWithShape="1">
                <a:gsLst>
                  <a:gs pos="0">
                    <a:srgbClr val="1091D2">
                      <a:alpha val="10000"/>
                    </a:srgbClr>
                  </a:gs>
                  <a:gs pos="65000">
                    <a:srgbClr val="65BDFF">
                      <a:alpha val="70000"/>
                    </a:srgbClr>
                  </a:gs>
                  <a:gs pos="100000">
                    <a:srgbClr val="1091D2">
                      <a:alpha val="0"/>
                    </a:srgbClr>
                  </a:gs>
                </a:gsLst>
                <a:lin ang="8100000" scaled="1"/>
                <a:tileRect/>
              </a:gradFill>
              <a:ln w="6350">
                <a:noFill/>
                <a:headEnd type="none" w="med" len="med"/>
                <a:tailEnd type="none" w="med" len="med"/>
              </a:ln>
              <a:effectLst/>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162" name="Picture 161" descr="black-laptop-icon.png"/>
              <p:cNvPicPr>
                <a:picLocks noChangeAspect="1"/>
              </p:cNvPicPr>
              <p:nvPr/>
            </p:nvPicPr>
            <p:blipFill>
              <a:blip r:embed="rId17" cstate="print"/>
              <a:stretch>
                <a:fillRect/>
              </a:stretch>
            </p:blipFill>
            <p:spPr>
              <a:xfrm rot="20700000">
                <a:off x="3777340" y="1648268"/>
                <a:ext cx="260497" cy="182651"/>
              </a:xfrm>
              <a:prstGeom prst="rect">
                <a:avLst/>
              </a:prstGeom>
              <a:effectLst>
                <a:outerShdw blurRad="76200" dir="13500000" sy="23000" kx="1200000" algn="br" rotWithShape="0">
                  <a:prstClr val="black">
                    <a:alpha val="20000"/>
                  </a:prstClr>
                </a:outerShdw>
              </a:effectLst>
            </p:spPr>
          </p:pic>
          <p:pic>
            <p:nvPicPr>
              <p:cNvPr id="163" name="Picture 162" descr="black-laptop-icon.png"/>
              <p:cNvPicPr>
                <a:picLocks noChangeAspect="1"/>
              </p:cNvPicPr>
              <p:nvPr/>
            </p:nvPicPr>
            <p:blipFill>
              <a:blip r:embed="rId18" cstate="print"/>
              <a:stretch>
                <a:fillRect/>
              </a:stretch>
            </p:blipFill>
            <p:spPr>
              <a:xfrm rot="899428">
                <a:off x="3725760" y="2060874"/>
                <a:ext cx="446571" cy="313118"/>
              </a:xfrm>
              <a:prstGeom prst="rect">
                <a:avLst/>
              </a:prstGeom>
              <a:effectLst>
                <a:outerShdw blurRad="76200" dir="13500000" sy="23000" kx="1200000" algn="br" rotWithShape="0">
                  <a:prstClr val="black">
                    <a:alpha val="20000"/>
                  </a:prstClr>
                </a:outerShdw>
              </a:effectLst>
            </p:spPr>
          </p:pic>
          <p:pic>
            <p:nvPicPr>
              <p:cNvPr id="164" name="Picture 163" descr="black-laptop-icon.png"/>
              <p:cNvPicPr>
                <a:picLocks noChangeAspect="1"/>
              </p:cNvPicPr>
              <p:nvPr/>
            </p:nvPicPr>
            <p:blipFill>
              <a:blip r:embed="rId19" cstate="print"/>
              <a:stretch>
                <a:fillRect/>
              </a:stretch>
            </p:blipFill>
            <p:spPr>
              <a:xfrm rot="1110776">
                <a:off x="3936966" y="1754779"/>
                <a:ext cx="344536" cy="241576"/>
              </a:xfrm>
              <a:prstGeom prst="rect">
                <a:avLst/>
              </a:prstGeom>
              <a:effectLst>
                <a:outerShdw blurRad="76200" dir="13500000" sy="23000" kx="1200000" algn="br" rotWithShape="0">
                  <a:prstClr val="black">
                    <a:alpha val="20000"/>
                  </a:prstClr>
                </a:outerShdw>
              </a:effectLst>
            </p:spPr>
          </p:pic>
          <p:pic>
            <p:nvPicPr>
              <p:cNvPr id="165" name="Picture 164" descr="black-laptop-icon.png"/>
              <p:cNvPicPr>
                <a:picLocks noChangeAspect="1"/>
              </p:cNvPicPr>
              <p:nvPr/>
            </p:nvPicPr>
            <p:blipFill>
              <a:blip r:embed="rId9" cstate="print"/>
              <a:stretch>
                <a:fillRect/>
              </a:stretch>
            </p:blipFill>
            <p:spPr>
              <a:xfrm rot="20794767">
                <a:off x="3844192" y="2080964"/>
                <a:ext cx="671103" cy="472502"/>
              </a:xfrm>
              <a:prstGeom prst="rect">
                <a:avLst/>
              </a:prstGeom>
              <a:effectLst>
                <a:outerShdw blurRad="76200" dir="13500000" sy="23000" kx="1200000" algn="br" rotWithShape="0">
                  <a:prstClr val="black">
                    <a:alpha val="20000"/>
                  </a:prstClr>
                </a:outerShdw>
              </a:effectLst>
            </p:spPr>
          </p:pic>
        </p:grpSp>
        <p:grpSp>
          <p:nvGrpSpPr>
            <p:cNvPr id="5" name="Group 104"/>
            <p:cNvGrpSpPr/>
            <p:nvPr/>
          </p:nvGrpSpPr>
          <p:grpSpPr>
            <a:xfrm>
              <a:off x="4494212" y="2133600"/>
              <a:ext cx="1131649" cy="1211503"/>
              <a:chOff x="4429363" y="2238151"/>
              <a:chExt cx="861096" cy="921859"/>
            </a:xfrm>
          </p:grpSpPr>
          <p:sp>
            <p:nvSpPr>
              <p:cNvPr id="152" name="Oval 151"/>
              <p:cNvSpPr/>
              <p:nvPr/>
            </p:nvSpPr>
            <p:spPr bwMode="auto">
              <a:xfrm>
                <a:off x="4459749" y="2238151"/>
                <a:ext cx="830710" cy="830926"/>
              </a:xfrm>
              <a:prstGeom prst="ellipse">
                <a:avLst/>
              </a:prstGeom>
              <a:gradFill flip="none" rotWithShape="1">
                <a:gsLst>
                  <a:gs pos="0">
                    <a:srgbClr val="FFFFFF">
                      <a:alpha val="0"/>
                    </a:srgbClr>
                  </a:gs>
                  <a:gs pos="64000">
                    <a:srgbClr val="000000">
                      <a:alpha val="62000"/>
                    </a:srgbClr>
                  </a:gs>
                </a:gsLst>
                <a:lin ang="16200000" scaled="1"/>
                <a:tileRect/>
              </a:gradFill>
              <a:ln w="12700">
                <a:gradFill flip="none" rotWithShape="1">
                  <a:gsLst>
                    <a:gs pos="0">
                      <a:schemeClr val="tx1">
                        <a:alpha val="0"/>
                      </a:schemeClr>
                    </a:gs>
                    <a:gs pos="100000">
                      <a:schemeClr val="tx1">
                        <a:alpha val="45000"/>
                      </a:schemeClr>
                    </a:gs>
                  </a:gsLst>
                  <a:lin ang="5400000" scaled="1"/>
                  <a:tileRect/>
                </a:gradFill>
                <a:headEnd type="none" w="med" len="med"/>
                <a:tailEnd type="none" w="med" len="med"/>
              </a:ln>
              <a:effectLst/>
              <a:scene3d>
                <a:camera prst="orthographicFront">
                  <a:rot lat="0" lon="0" rev="0"/>
                </a:camera>
                <a:lightRig rig="threePt" dir="t">
                  <a:rot lat="0" lon="0" rev="1200000"/>
                </a:lightRig>
              </a:scene3d>
              <a:sp3d/>
            </p:spPr>
            <p:txBody>
              <a:bodyPr vert="horz" wrap="square" lIns="91440" tIns="45720" rIns="91440" bIns="45720" numCol="1" rtlCol="0" anchor="ctr" anchorCtr="0" compatLnSpc="1">
                <a:prstTxWarp prst="textNoShape">
                  <a:avLst/>
                </a:prstTxWarp>
              </a:bodyPr>
              <a:lstStyle/>
              <a:p>
                <a:pPr algn="ctr" defTabSz="2400300" fontAlgn="base">
                  <a:lnSpc>
                    <a:spcPct val="90000"/>
                  </a:lnSpc>
                  <a:spcBef>
                    <a:spcPct val="0"/>
                  </a:spcBef>
                  <a:spcAft>
                    <a:spcPct val="35000"/>
                  </a:spcAft>
                  <a:defRPr/>
                </a:pPr>
                <a:endParaRPr lang="en-US" sz="3200" dirty="0">
                  <a:solidFill>
                    <a:srgbClr val="FFFFFF"/>
                  </a:solidFill>
                  <a:effectLst>
                    <a:outerShdw blurRad="50800" dist="38100" dir="2700000" algn="tl" rotWithShape="0">
                      <a:prstClr val="black">
                        <a:alpha val="40000"/>
                      </a:prstClr>
                    </a:outerShdw>
                  </a:effectLst>
                  <a:latin typeface="Segoe UI" pitchFamily="34" charset="0"/>
                </a:endParaRPr>
              </a:p>
            </p:txBody>
          </p:sp>
          <p:pic>
            <p:nvPicPr>
              <p:cNvPr id="153" name="Picture 152" descr="black-laptop-icon.png"/>
              <p:cNvPicPr>
                <a:picLocks noChangeAspect="1"/>
              </p:cNvPicPr>
              <p:nvPr/>
            </p:nvPicPr>
            <p:blipFill>
              <a:blip r:embed="rId20" cstate="print"/>
              <a:stretch>
                <a:fillRect/>
              </a:stretch>
            </p:blipFill>
            <p:spPr>
              <a:xfrm rot="21114236">
                <a:off x="4600640" y="2294533"/>
                <a:ext cx="302887" cy="213253"/>
              </a:xfrm>
              <a:prstGeom prst="rect">
                <a:avLst/>
              </a:prstGeom>
              <a:effectLst>
                <a:outerShdw blurRad="76200" dir="13500000" sy="23000" kx="1200000" algn="br" rotWithShape="0">
                  <a:prstClr val="black">
                    <a:alpha val="20000"/>
                  </a:prstClr>
                </a:outerShdw>
              </a:effectLst>
            </p:spPr>
          </p:pic>
          <p:pic>
            <p:nvPicPr>
              <p:cNvPr id="154" name="Picture 153" descr="black-laptop-icon.png"/>
              <p:cNvPicPr>
                <a:picLocks noChangeAspect="1"/>
              </p:cNvPicPr>
              <p:nvPr/>
            </p:nvPicPr>
            <p:blipFill>
              <a:blip r:embed="rId21" cstate="print"/>
              <a:stretch>
                <a:fillRect/>
              </a:stretch>
            </p:blipFill>
            <p:spPr>
              <a:xfrm rot="707195">
                <a:off x="4924161" y="2621999"/>
                <a:ext cx="359050" cy="251752"/>
              </a:xfrm>
              <a:prstGeom prst="rect">
                <a:avLst/>
              </a:prstGeom>
              <a:effectLst>
                <a:outerShdw blurRad="76200" dir="13500000" sy="23000" kx="1200000" algn="br" rotWithShape="0">
                  <a:prstClr val="black">
                    <a:alpha val="20000"/>
                  </a:prstClr>
                </a:outerShdw>
              </a:effectLst>
            </p:spPr>
          </p:pic>
          <p:pic>
            <p:nvPicPr>
              <p:cNvPr id="155" name="Picture 154" descr="black-laptop-icon.png"/>
              <p:cNvPicPr>
                <a:picLocks noChangeAspect="1"/>
              </p:cNvPicPr>
              <p:nvPr/>
            </p:nvPicPr>
            <p:blipFill>
              <a:blip r:embed="rId22" cstate="print"/>
              <a:stretch>
                <a:fillRect/>
              </a:stretch>
            </p:blipFill>
            <p:spPr>
              <a:xfrm rot="375077">
                <a:off x="4429363" y="2720383"/>
                <a:ext cx="624410" cy="439627"/>
              </a:xfrm>
              <a:prstGeom prst="rect">
                <a:avLst/>
              </a:prstGeom>
              <a:effectLst>
                <a:outerShdw blurRad="76200" dir="13500000" sy="23000" kx="1200000" algn="br" rotWithShape="0">
                  <a:prstClr val="black">
                    <a:alpha val="20000"/>
                  </a:prstClr>
                </a:outerShdw>
              </a:effectLst>
            </p:spPr>
          </p:pic>
        </p:grpSp>
        <p:pic>
          <p:nvPicPr>
            <p:cNvPr id="141" name="Picture 140" descr="black-laptop-icon.png"/>
            <p:cNvPicPr>
              <a:picLocks noChangeAspect="1"/>
            </p:cNvPicPr>
            <p:nvPr/>
          </p:nvPicPr>
          <p:blipFill>
            <a:blip r:embed="rId23" cstate="print"/>
            <a:stretch>
              <a:fillRect/>
            </a:stretch>
          </p:blipFill>
          <p:spPr>
            <a:xfrm rot="899428">
              <a:off x="3982525" y="2740422"/>
              <a:ext cx="431061" cy="302243"/>
            </a:xfrm>
            <a:prstGeom prst="rect">
              <a:avLst/>
            </a:prstGeom>
            <a:effectLst>
              <a:outerShdw blurRad="76200" dir="13500000" sy="23000" kx="1200000" algn="br" rotWithShape="0">
                <a:prstClr val="black">
                  <a:alpha val="20000"/>
                </a:prstClr>
              </a:outerShdw>
            </a:effectLst>
          </p:spPr>
        </p:pic>
        <p:pic>
          <p:nvPicPr>
            <p:cNvPr id="142" name="Picture 141" descr="black-laptop-icon.png"/>
            <p:cNvPicPr>
              <a:picLocks noChangeAspect="1"/>
            </p:cNvPicPr>
            <p:nvPr/>
          </p:nvPicPr>
          <p:blipFill>
            <a:blip r:embed="rId17" cstate="print"/>
            <a:stretch>
              <a:fillRect/>
            </a:stretch>
          </p:blipFill>
          <p:spPr>
            <a:xfrm rot="20700000">
              <a:off x="3532247" y="2479608"/>
              <a:ext cx="260497" cy="182651"/>
            </a:xfrm>
            <a:prstGeom prst="rect">
              <a:avLst/>
            </a:prstGeom>
            <a:effectLst>
              <a:outerShdw blurRad="76200" dir="13500000" sy="23000" kx="1200000" algn="br" rotWithShape="0">
                <a:prstClr val="black">
                  <a:alpha val="20000"/>
                </a:prstClr>
              </a:outerShdw>
            </a:effectLst>
          </p:spPr>
        </p:pic>
        <p:pic>
          <p:nvPicPr>
            <p:cNvPr id="143" name="Picture 142" descr="black-laptop-icon.png"/>
            <p:cNvPicPr>
              <a:picLocks noChangeAspect="1"/>
            </p:cNvPicPr>
            <p:nvPr/>
          </p:nvPicPr>
          <p:blipFill>
            <a:blip r:embed="rId24" cstate="print"/>
            <a:stretch>
              <a:fillRect/>
            </a:stretch>
          </p:blipFill>
          <p:spPr>
            <a:xfrm>
              <a:off x="4084474" y="926178"/>
              <a:ext cx="365803" cy="257550"/>
            </a:xfrm>
            <a:prstGeom prst="rect">
              <a:avLst/>
            </a:prstGeom>
            <a:effectLst>
              <a:outerShdw blurRad="76200" dir="13500000" sy="23000" kx="1200000" algn="br" rotWithShape="0">
                <a:prstClr val="black">
                  <a:alpha val="20000"/>
                </a:prstClr>
              </a:outerShdw>
            </a:effectLst>
          </p:spPr>
        </p:pic>
        <p:pic>
          <p:nvPicPr>
            <p:cNvPr id="144" name="Picture 143" descr="black-laptop-icon.png"/>
            <p:cNvPicPr>
              <a:picLocks noChangeAspect="1"/>
            </p:cNvPicPr>
            <p:nvPr/>
          </p:nvPicPr>
          <p:blipFill>
            <a:blip r:embed="rId25" cstate="print"/>
            <a:stretch>
              <a:fillRect/>
            </a:stretch>
          </p:blipFill>
          <p:spPr>
            <a:xfrm rot="20808530">
              <a:off x="3831997" y="1103609"/>
              <a:ext cx="446979" cy="314703"/>
            </a:xfrm>
            <a:prstGeom prst="rect">
              <a:avLst/>
            </a:prstGeom>
            <a:effectLst>
              <a:outerShdw blurRad="76200" dir="13500000" sy="23000" kx="1200000" algn="br" rotWithShape="0">
                <a:prstClr val="black">
                  <a:alpha val="20000"/>
                </a:prstClr>
              </a:outerShdw>
            </a:effectLst>
          </p:spPr>
        </p:pic>
        <p:pic>
          <p:nvPicPr>
            <p:cNvPr id="145" name="Picture 144" descr="black-laptop-icon.png"/>
            <p:cNvPicPr>
              <a:picLocks noChangeAspect="1"/>
            </p:cNvPicPr>
            <p:nvPr/>
          </p:nvPicPr>
          <p:blipFill>
            <a:blip r:embed="rId26" cstate="print"/>
            <a:stretch>
              <a:fillRect/>
            </a:stretch>
          </p:blipFill>
          <p:spPr>
            <a:xfrm rot="1317309">
              <a:off x="4006433" y="1296916"/>
              <a:ext cx="481164" cy="337374"/>
            </a:xfrm>
            <a:prstGeom prst="rect">
              <a:avLst/>
            </a:prstGeom>
            <a:effectLst>
              <a:outerShdw blurRad="76200" dir="13500000" sy="23000" kx="1200000" algn="br" rotWithShape="0">
                <a:prstClr val="black">
                  <a:alpha val="20000"/>
                </a:prstClr>
              </a:outerShdw>
            </a:effectLst>
          </p:spPr>
        </p:pic>
        <p:pic>
          <p:nvPicPr>
            <p:cNvPr id="146" name="Picture 145" descr="black-laptop-icon.png"/>
            <p:cNvPicPr>
              <a:picLocks noChangeAspect="1"/>
            </p:cNvPicPr>
            <p:nvPr/>
          </p:nvPicPr>
          <p:blipFill>
            <a:blip r:embed="rId8" cstate="print"/>
            <a:stretch>
              <a:fillRect/>
            </a:stretch>
          </p:blipFill>
          <p:spPr>
            <a:xfrm>
              <a:off x="2894012" y="1524000"/>
              <a:ext cx="956474" cy="673422"/>
            </a:xfrm>
            <a:prstGeom prst="rect">
              <a:avLst/>
            </a:prstGeom>
            <a:effectLst>
              <a:outerShdw blurRad="76200" dir="13500000" sy="23000" kx="1200000" algn="br" rotWithShape="0">
                <a:prstClr val="black">
                  <a:alpha val="20000"/>
                </a:prstClr>
              </a:outerShdw>
            </a:effectLst>
          </p:spPr>
        </p:pic>
        <p:grpSp>
          <p:nvGrpSpPr>
            <p:cNvPr id="6" name="Group 106"/>
            <p:cNvGrpSpPr/>
            <p:nvPr/>
          </p:nvGrpSpPr>
          <p:grpSpPr>
            <a:xfrm>
              <a:off x="3346744" y="3048000"/>
              <a:ext cx="995073" cy="824663"/>
              <a:chOff x="3346740" y="3048001"/>
              <a:chExt cx="771280" cy="639196"/>
            </a:xfrm>
          </p:grpSpPr>
          <p:sp>
            <p:nvSpPr>
              <p:cNvPr id="148" name="Oval 147"/>
              <p:cNvSpPr/>
              <p:nvPr/>
            </p:nvSpPr>
            <p:spPr bwMode="auto">
              <a:xfrm>
                <a:off x="3496933" y="3065948"/>
                <a:ext cx="621087" cy="621249"/>
              </a:xfrm>
              <a:prstGeom prst="ellipse">
                <a:avLst/>
              </a:prstGeom>
              <a:gradFill flip="none" rotWithShape="1">
                <a:gsLst>
                  <a:gs pos="0">
                    <a:srgbClr val="1091D2">
                      <a:alpha val="10000"/>
                    </a:srgbClr>
                  </a:gs>
                  <a:gs pos="65000">
                    <a:srgbClr val="65BDFF">
                      <a:alpha val="70000"/>
                    </a:srgbClr>
                  </a:gs>
                  <a:gs pos="100000">
                    <a:srgbClr val="1091D2">
                      <a:alpha val="0"/>
                    </a:srgbClr>
                  </a:gs>
                </a:gsLst>
                <a:lin ang="8100000" scaled="1"/>
                <a:tileRect/>
              </a:gradFill>
              <a:ln w="6350">
                <a:noFill/>
                <a:headEnd type="none" w="med" len="med"/>
                <a:tailEnd type="none" w="med" len="med"/>
              </a:ln>
              <a:effectLst/>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a:solidFill>
                    <a:srgbClr val="FFFFFF"/>
                  </a:solidFill>
                  <a:effectLst>
                    <a:outerShdw blurRad="38100" dist="38100" dir="2700000" algn="tl">
                      <a:srgbClr val="000000">
                        <a:alpha val="43137"/>
                      </a:srgbClr>
                    </a:outerShdw>
                  </a:effectLst>
                </a:endParaRPr>
              </a:p>
            </p:txBody>
          </p:sp>
          <p:pic>
            <p:nvPicPr>
              <p:cNvPr id="149" name="Picture 148" descr="black-laptop-icon.png"/>
              <p:cNvPicPr>
                <a:picLocks noChangeAspect="1"/>
              </p:cNvPicPr>
              <p:nvPr/>
            </p:nvPicPr>
            <p:blipFill>
              <a:blip r:embed="rId27" cstate="print"/>
              <a:stretch>
                <a:fillRect/>
              </a:stretch>
            </p:blipFill>
            <p:spPr>
              <a:xfrm rot="322685">
                <a:off x="3793082" y="3188854"/>
                <a:ext cx="293395" cy="206570"/>
              </a:xfrm>
              <a:prstGeom prst="rect">
                <a:avLst/>
              </a:prstGeom>
              <a:effectLst>
                <a:outerShdw blurRad="76200" dir="13500000" sy="23000" kx="1200000" algn="br" rotWithShape="0">
                  <a:prstClr val="black">
                    <a:alpha val="20000"/>
                  </a:prstClr>
                </a:outerShdw>
              </a:effectLst>
            </p:spPr>
          </p:pic>
          <p:pic>
            <p:nvPicPr>
              <p:cNvPr id="150" name="Picture 149" descr="black-laptop-icon.png"/>
              <p:cNvPicPr>
                <a:picLocks noChangeAspect="1"/>
              </p:cNvPicPr>
              <p:nvPr/>
            </p:nvPicPr>
            <p:blipFill>
              <a:blip r:embed="rId28" cstate="print"/>
              <a:stretch>
                <a:fillRect/>
              </a:stretch>
            </p:blipFill>
            <p:spPr>
              <a:xfrm rot="839136">
                <a:off x="3346740" y="3224767"/>
                <a:ext cx="492001" cy="346402"/>
              </a:xfrm>
              <a:prstGeom prst="rect">
                <a:avLst/>
              </a:prstGeom>
              <a:effectLst>
                <a:outerShdw blurRad="76200" dir="13500000" sy="23000" kx="1200000" algn="br" rotWithShape="0">
                  <a:prstClr val="black">
                    <a:alpha val="20000"/>
                  </a:prstClr>
                </a:outerShdw>
              </a:effectLst>
            </p:spPr>
          </p:pic>
          <p:pic>
            <p:nvPicPr>
              <p:cNvPr id="151" name="Picture 150" descr="black-laptop-icon.png"/>
              <p:cNvPicPr>
                <a:picLocks noChangeAspect="1"/>
              </p:cNvPicPr>
              <p:nvPr/>
            </p:nvPicPr>
            <p:blipFill>
              <a:blip r:embed="rId17" cstate="print"/>
              <a:stretch>
                <a:fillRect/>
              </a:stretch>
            </p:blipFill>
            <p:spPr>
              <a:xfrm rot="20700000">
                <a:off x="3601246" y="3048001"/>
                <a:ext cx="260497" cy="182651"/>
              </a:xfrm>
              <a:prstGeom prst="rect">
                <a:avLst/>
              </a:prstGeom>
              <a:effectLst>
                <a:outerShdw blurRad="76200" dir="13500000" sy="23000" kx="1200000" algn="br" rotWithShape="0">
                  <a:prstClr val="black">
                    <a:alpha val="20000"/>
                  </a:prstClr>
                </a:outerShdw>
              </a:effectLst>
            </p:spPr>
          </p:pic>
        </p:grpSp>
      </p:grpSp>
      <p:grpSp>
        <p:nvGrpSpPr>
          <p:cNvPr id="7" name="Group 98"/>
          <p:cNvGrpSpPr/>
          <p:nvPr/>
        </p:nvGrpSpPr>
        <p:grpSpPr>
          <a:xfrm>
            <a:off x="5108027" y="775942"/>
            <a:ext cx="3526080" cy="2239973"/>
            <a:chOff x="5108027" y="1034588"/>
            <a:chExt cx="3526080" cy="2986631"/>
          </a:xfrm>
        </p:grpSpPr>
        <p:sp>
          <p:nvSpPr>
            <p:cNvPr id="170" name="Oval 169"/>
            <p:cNvSpPr/>
            <p:nvPr/>
          </p:nvSpPr>
          <p:spPr bwMode="auto">
            <a:xfrm>
              <a:off x="5377751" y="1034588"/>
              <a:ext cx="2986632" cy="2986631"/>
            </a:xfrm>
            <a:prstGeom prst="ellipse">
              <a:avLst/>
            </a:prstGeom>
            <a:gradFill flip="none" rotWithShape="1">
              <a:gsLst>
                <a:gs pos="0">
                  <a:srgbClr val="0E81BA"/>
                </a:gs>
                <a:gs pos="73000">
                  <a:srgbClr val="65BDFF"/>
                </a:gs>
                <a:gs pos="100000">
                  <a:srgbClr val="0F8AC7">
                    <a:alpha val="18824"/>
                  </a:srgbClr>
                </a:gs>
              </a:gsLst>
              <a:lin ang="8100000" scaled="1"/>
              <a:tileRect/>
            </a:gradFill>
            <a:ln w="6350">
              <a:noFill/>
              <a:headEnd type="none" w="med" len="med"/>
              <a:tailEnd type="none" w="med" len="med"/>
            </a:ln>
            <a:effectLst/>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defRPr/>
              </a:pPr>
              <a:endParaRPr lang="en-US" sz="2300" dirty="0">
                <a:solidFill>
                  <a:srgbClr val="FFFFFF"/>
                </a:solidFill>
                <a:effectLst>
                  <a:outerShdw blurRad="38100" dist="38100" dir="2700000" algn="tl">
                    <a:srgbClr val="000000">
                      <a:alpha val="43137"/>
                    </a:srgbClr>
                  </a:outerShdw>
                </a:effectLst>
              </a:endParaRPr>
            </a:p>
          </p:txBody>
        </p:sp>
        <p:pic>
          <p:nvPicPr>
            <p:cNvPr id="171" name="Picture 2" descr="C:\Users\adi\Desktop\_Work_in_Progress\826\Picture3 copy.png"/>
            <p:cNvPicPr>
              <a:picLocks noChangeAspect="1" noChangeArrowheads="1"/>
            </p:cNvPicPr>
            <p:nvPr/>
          </p:nvPicPr>
          <p:blipFill>
            <a:blip r:embed="rId29" cstate="print"/>
            <a:srcRect r="21507" b="59789"/>
            <a:stretch>
              <a:fillRect/>
            </a:stretch>
          </p:blipFill>
          <p:spPr bwMode="auto">
            <a:xfrm>
              <a:off x="5329332" y="1170024"/>
              <a:ext cx="3083471" cy="1136968"/>
            </a:xfrm>
            <a:prstGeom prst="rect">
              <a:avLst/>
            </a:prstGeom>
            <a:noFill/>
          </p:spPr>
        </p:pic>
        <p:grpSp>
          <p:nvGrpSpPr>
            <p:cNvPr id="8" name="Group 101"/>
            <p:cNvGrpSpPr/>
            <p:nvPr/>
          </p:nvGrpSpPr>
          <p:grpSpPr>
            <a:xfrm>
              <a:off x="5108027" y="2239628"/>
              <a:ext cx="3526080" cy="1523076"/>
              <a:chOff x="1150802" y="2108199"/>
              <a:chExt cx="6898888" cy="2832099"/>
            </a:xfrm>
          </p:grpSpPr>
          <p:pic>
            <p:nvPicPr>
              <p:cNvPr id="173" name="Picture 172" descr="Laptop_4.png"/>
              <p:cNvPicPr>
                <a:picLocks noChangeAspect="1"/>
              </p:cNvPicPr>
              <p:nvPr/>
            </p:nvPicPr>
            <p:blipFill>
              <a:blip r:embed="rId30" cstate="print"/>
              <a:stretch>
                <a:fillRect/>
              </a:stretch>
            </p:blipFill>
            <p:spPr>
              <a:xfrm>
                <a:off x="5576207" y="2108199"/>
                <a:ext cx="704192" cy="493625"/>
              </a:xfrm>
              <a:prstGeom prst="rect">
                <a:avLst/>
              </a:prstGeom>
            </p:spPr>
          </p:pic>
          <p:pic>
            <p:nvPicPr>
              <p:cNvPr id="174" name="Picture 173" descr="Laptop_4.png"/>
              <p:cNvPicPr>
                <a:picLocks noChangeAspect="1"/>
              </p:cNvPicPr>
              <p:nvPr/>
            </p:nvPicPr>
            <p:blipFill>
              <a:blip r:embed="rId31" cstate="print"/>
              <a:stretch>
                <a:fillRect/>
              </a:stretch>
            </p:blipFill>
            <p:spPr>
              <a:xfrm>
                <a:off x="5577660" y="2108199"/>
                <a:ext cx="701287" cy="493625"/>
              </a:xfrm>
              <a:prstGeom prst="rect">
                <a:avLst/>
              </a:prstGeom>
            </p:spPr>
          </p:pic>
          <p:pic>
            <p:nvPicPr>
              <p:cNvPr id="175" name="Picture 174" descr="Laptop_4.png"/>
              <p:cNvPicPr>
                <a:picLocks noChangeAspect="1"/>
              </p:cNvPicPr>
              <p:nvPr/>
            </p:nvPicPr>
            <p:blipFill>
              <a:blip r:embed="rId31" cstate="print"/>
              <a:stretch>
                <a:fillRect/>
              </a:stretch>
            </p:blipFill>
            <p:spPr>
              <a:xfrm>
                <a:off x="4692288" y="2108199"/>
                <a:ext cx="701287" cy="493625"/>
              </a:xfrm>
              <a:prstGeom prst="rect">
                <a:avLst/>
              </a:prstGeom>
            </p:spPr>
          </p:pic>
          <p:pic>
            <p:nvPicPr>
              <p:cNvPr id="176" name="Picture 175" descr="Laptop_4.png"/>
              <p:cNvPicPr>
                <a:picLocks noChangeAspect="1"/>
              </p:cNvPicPr>
              <p:nvPr/>
            </p:nvPicPr>
            <p:blipFill>
              <a:blip r:embed="rId31" cstate="print"/>
              <a:stretch>
                <a:fillRect/>
              </a:stretch>
            </p:blipFill>
            <p:spPr>
              <a:xfrm>
                <a:off x="2921545" y="2108199"/>
                <a:ext cx="701287" cy="493625"/>
              </a:xfrm>
              <a:prstGeom prst="rect">
                <a:avLst/>
              </a:prstGeom>
            </p:spPr>
          </p:pic>
          <p:pic>
            <p:nvPicPr>
              <p:cNvPr id="177" name="Picture 176" descr="Laptop_4.png"/>
              <p:cNvPicPr>
                <a:picLocks noChangeAspect="1"/>
              </p:cNvPicPr>
              <p:nvPr/>
            </p:nvPicPr>
            <p:blipFill>
              <a:blip r:embed="rId31" cstate="print"/>
              <a:stretch>
                <a:fillRect/>
              </a:stretch>
            </p:blipFill>
            <p:spPr>
              <a:xfrm>
                <a:off x="2036174" y="2108199"/>
                <a:ext cx="701287" cy="493625"/>
              </a:xfrm>
              <a:prstGeom prst="rect">
                <a:avLst/>
              </a:prstGeom>
            </p:spPr>
          </p:pic>
          <p:pic>
            <p:nvPicPr>
              <p:cNvPr id="178" name="Picture 177" descr="Laptop_4.png"/>
              <p:cNvPicPr>
                <a:picLocks noChangeAspect="1"/>
              </p:cNvPicPr>
              <p:nvPr/>
            </p:nvPicPr>
            <p:blipFill>
              <a:blip r:embed="rId31" cstate="print"/>
              <a:stretch>
                <a:fillRect/>
              </a:stretch>
            </p:blipFill>
            <p:spPr>
              <a:xfrm>
                <a:off x="1150802" y="2108199"/>
                <a:ext cx="701287" cy="493625"/>
              </a:xfrm>
              <a:prstGeom prst="rect">
                <a:avLst/>
              </a:prstGeom>
            </p:spPr>
          </p:pic>
          <p:pic>
            <p:nvPicPr>
              <p:cNvPr id="179" name="Picture 178" descr="Laptop_4.png"/>
              <p:cNvPicPr>
                <a:picLocks noChangeAspect="1"/>
              </p:cNvPicPr>
              <p:nvPr/>
            </p:nvPicPr>
            <p:blipFill>
              <a:blip r:embed="rId32" cstate="print"/>
              <a:stretch>
                <a:fillRect/>
              </a:stretch>
            </p:blipFill>
            <p:spPr>
              <a:xfrm>
                <a:off x="5204945" y="2208681"/>
                <a:ext cx="793088" cy="558242"/>
              </a:xfrm>
              <a:prstGeom prst="rect">
                <a:avLst/>
              </a:prstGeom>
            </p:spPr>
          </p:pic>
          <p:pic>
            <p:nvPicPr>
              <p:cNvPr id="180" name="Picture 179" descr="Laptop_4.png"/>
              <p:cNvPicPr>
                <a:picLocks noChangeAspect="1"/>
              </p:cNvPicPr>
              <p:nvPr/>
            </p:nvPicPr>
            <p:blipFill>
              <a:blip r:embed="rId32" cstate="print"/>
              <a:stretch>
                <a:fillRect/>
              </a:stretch>
            </p:blipFill>
            <p:spPr>
              <a:xfrm>
                <a:off x="1290692" y="2208681"/>
                <a:ext cx="793090" cy="558244"/>
              </a:xfrm>
              <a:prstGeom prst="rect">
                <a:avLst/>
              </a:prstGeom>
            </p:spPr>
          </p:pic>
          <p:pic>
            <p:nvPicPr>
              <p:cNvPr id="181" name="Picture 180" descr="Laptop_4.png"/>
              <p:cNvPicPr>
                <a:picLocks noChangeAspect="1"/>
              </p:cNvPicPr>
              <p:nvPr/>
            </p:nvPicPr>
            <p:blipFill>
              <a:blip r:embed="rId33" cstate="print"/>
              <a:stretch>
                <a:fillRect/>
              </a:stretch>
            </p:blipFill>
            <p:spPr>
              <a:xfrm>
                <a:off x="1449369" y="2366188"/>
                <a:ext cx="827221" cy="582268"/>
              </a:xfrm>
              <a:prstGeom prst="rect">
                <a:avLst/>
              </a:prstGeom>
            </p:spPr>
          </p:pic>
          <p:pic>
            <p:nvPicPr>
              <p:cNvPr id="182" name="Picture 181" descr="Laptop_4.png"/>
              <p:cNvPicPr>
                <a:picLocks noChangeAspect="1"/>
              </p:cNvPicPr>
              <p:nvPr/>
            </p:nvPicPr>
            <p:blipFill>
              <a:blip r:embed="rId31" cstate="print"/>
              <a:stretch>
                <a:fillRect/>
              </a:stretch>
            </p:blipFill>
            <p:spPr>
              <a:xfrm>
                <a:off x="7348403" y="2108199"/>
                <a:ext cx="701287" cy="493625"/>
              </a:xfrm>
              <a:prstGeom prst="rect">
                <a:avLst/>
              </a:prstGeom>
            </p:spPr>
          </p:pic>
          <p:pic>
            <p:nvPicPr>
              <p:cNvPr id="183" name="Picture 182" descr="Laptop_4.png"/>
              <p:cNvPicPr>
                <a:picLocks noChangeAspect="1"/>
              </p:cNvPicPr>
              <p:nvPr/>
            </p:nvPicPr>
            <p:blipFill>
              <a:blip r:embed="rId31" cstate="print"/>
              <a:stretch>
                <a:fillRect/>
              </a:stretch>
            </p:blipFill>
            <p:spPr>
              <a:xfrm>
                <a:off x="6463031" y="2108199"/>
                <a:ext cx="701287" cy="493625"/>
              </a:xfrm>
              <a:prstGeom prst="rect">
                <a:avLst/>
              </a:prstGeom>
            </p:spPr>
          </p:pic>
          <p:pic>
            <p:nvPicPr>
              <p:cNvPr id="184" name="Picture 183" descr="Laptop_4.png"/>
              <p:cNvPicPr>
                <a:picLocks noChangeAspect="1"/>
              </p:cNvPicPr>
              <p:nvPr/>
            </p:nvPicPr>
            <p:blipFill>
              <a:blip r:embed="rId31" cstate="print"/>
              <a:stretch>
                <a:fillRect/>
              </a:stretch>
            </p:blipFill>
            <p:spPr>
              <a:xfrm>
                <a:off x="3806917" y="2108199"/>
                <a:ext cx="701287" cy="493625"/>
              </a:xfrm>
              <a:prstGeom prst="rect">
                <a:avLst/>
              </a:prstGeom>
            </p:spPr>
          </p:pic>
          <p:pic>
            <p:nvPicPr>
              <p:cNvPr id="185" name="Picture 184" descr="Laptop_4.png"/>
              <p:cNvPicPr>
                <a:picLocks noChangeAspect="1"/>
              </p:cNvPicPr>
              <p:nvPr/>
            </p:nvPicPr>
            <p:blipFill>
              <a:blip r:embed="rId32" cstate="print"/>
              <a:stretch>
                <a:fillRect/>
              </a:stretch>
            </p:blipFill>
            <p:spPr>
              <a:xfrm>
                <a:off x="7111016" y="2208681"/>
                <a:ext cx="793090" cy="558244"/>
              </a:xfrm>
              <a:prstGeom prst="rect">
                <a:avLst/>
              </a:prstGeom>
            </p:spPr>
          </p:pic>
          <p:pic>
            <p:nvPicPr>
              <p:cNvPr id="186" name="Picture 185" descr="Laptop_4.png"/>
              <p:cNvPicPr>
                <a:picLocks noChangeAspect="1"/>
              </p:cNvPicPr>
              <p:nvPr/>
            </p:nvPicPr>
            <p:blipFill>
              <a:blip r:embed="rId32" cstate="print"/>
              <a:stretch>
                <a:fillRect/>
              </a:stretch>
            </p:blipFill>
            <p:spPr>
              <a:xfrm>
                <a:off x="6140963" y="2208681"/>
                <a:ext cx="793090" cy="558244"/>
              </a:xfrm>
              <a:prstGeom prst="rect">
                <a:avLst/>
              </a:prstGeom>
            </p:spPr>
          </p:pic>
          <p:pic>
            <p:nvPicPr>
              <p:cNvPr id="187" name="Picture 186" descr="Laptop_4.png"/>
              <p:cNvPicPr>
                <a:picLocks noChangeAspect="1"/>
              </p:cNvPicPr>
              <p:nvPr/>
            </p:nvPicPr>
            <p:blipFill>
              <a:blip r:embed="rId32" cstate="print"/>
              <a:stretch>
                <a:fillRect/>
              </a:stretch>
            </p:blipFill>
            <p:spPr>
              <a:xfrm>
                <a:off x="4200854" y="2208681"/>
                <a:ext cx="793090" cy="558244"/>
              </a:xfrm>
              <a:prstGeom prst="rect">
                <a:avLst/>
              </a:prstGeom>
            </p:spPr>
          </p:pic>
          <p:pic>
            <p:nvPicPr>
              <p:cNvPr id="188" name="Picture 187" descr="Laptop_4.png"/>
              <p:cNvPicPr>
                <a:picLocks noChangeAspect="1"/>
              </p:cNvPicPr>
              <p:nvPr/>
            </p:nvPicPr>
            <p:blipFill>
              <a:blip r:embed="rId32" cstate="print"/>
              <a:stretch>
                <a:fillRect/>
              </a:stretch>
            </p:blipFill>
            <p:spPr>
              <a:xfrm>
                <a:off x="3230802" y="2208681"/>
                <a:ext cx="793090" cy="558244"/>
              </a:xfrm>
              <a:prstGeom prst="rect">
                <a:avLst/>
              </a:prstGeom>
            </p:spPr>
          </p:pic>
          <p:pic>
            <p:nvPicPr>
              <p:cNvPr id="189" name="Picture 188" descr="Laptop_4.png"/>
              <p:cNvPicPr>
                <a:picLocks noChangeAspect="1"/>
              </p:cNvPicPr>
              <p:nvPr/>
            </p:nvPicPr>
            <p:blipFill>
              <a:blip r:embed="rId32" cstate="print"/>
              <a:stretch>
                <a:fillRect/>
              </a:stretch>
            </p:blipFill>
            <p:spPr>
              <a:xfrm>
                <a:off x="2260747" y="2208681"/>
                <a:ext cx="793088" cy="558242"/>
              </a:xfrm>
              <a:prstGeom prst="rect">
                <a:avLst/>
              </a:prstGeom>
            </p:spPr>
          </p:pic>
          <p:pic>
            <p:nvPicPr>
              <p:cNvPr id="190" name="Picture 189" descr="Laptop_4.png"/>
              <p:cNvPicPr>
                <a:picLocks noChangeAspect="1"/>
              </p:cNvPicPr>
              <p:nvPr/>
            </p:nvPicPr>
            <p:blipFill>
              <a:blip r:embed="rId33" cstate="print"/>
              <a:stretch>
                <a:fillRect/>
              </a:stretch>
            </p:blipFill>
            <p:spPr>
              <a:xfrm>
                <a:off x="6928732" y="2366188"/>
                <a:ext cx="827219" cy="582266"/>
              </a:xfrm>
              <a:prstGeom prst="rect">
                <a:avLst/>
              </a:prstGeom>
            </p:spPr>
          </p:pic>
          <p:pic>
            <p:nvPicPr>
              <p:cNvPr id="191" name="Picture 190" descr="Laptop_4.png"/>
              <p:cNvPicPr>
                <a:picLocks noChangeAspect="1"/>
              </p:cNvPicPr>
              <p:nvPr/>
            </p:nvPicPr>
            <p:blipFill>
              <a:blip r:embed="rId33" cstate="print"/>
              <a:stretch>
                <a:fillRect/>
              </a:stretch>
            </p:blipFill>
            <p:spPr>
              <a:xfrm>
                <a:off x="5832858" y="2366188"/>
                <a:ext cx="827219" cy="582266"/>
              </a:xfrm>
              <a:prstGeom prst="rect">
                <a:avLst/>
              </a:prstGeom>
            </p:spPr>
          </p:pic>
          <p:pic>
            <p:nvPicPr>
              <p:cNvPr id="192" name="Picture 191" descr="Laptop_4.png"/>
              <p:cNvPicPr>
                <a:picLocks noChangeAspect="1"/>
              </p:cNvPicPr>
              <p:nvPr/>
            </p:nvPicPr>
            <p:blipFill>
              <a:blip r:embed="rId33" cstate="print"/>
              <a:stretch>
                <a:fillRect/>
              </a:stretch>
            </p:blipFill>
            <p:spPr>
              <a:xfrm>
                <a:off x="4736987" y="2366188"/>
                <a:ext cx="827221" cy="582268"/>
              </a:xfrm>
              <a:prstGeom prst="rect">
                <a:avLst/>
              </a:prstGeom>
            </p:spPr>
          </p:pic>
          <p:pic>
            <p:nvPicPr>
              <p:cNvPr id="193" name="Picture 192" descr="Laptop_4.png"/>
              <p:cNvPicPr>
                <a:picLocks noChangeAspect="1"/>
              </p:cNvPicPr>
              <p:nvPr/>
            </p:nvPicPr>
            <p:blipFill>
              <a:blip r:embed="rId33" cstate="print"/>
              <a:stretch>
                <a:fillRect/>
              </a:stretch>
            </p:blipFill>
            <p:spPr>
              <a:xfrm>
                <a:off x="3641114" y="2366188"/>
                <a:ext cx="827219" cy="582266"/>
              </a:xfrm>
              <a:prstGeom prst="rect">
                <a:avLst/>
              </a:prstGeom>
            </p:spPr>
          </p:pic>
          <p:pic>
            <p:nvPicPr>
              <p:cNvPr id="202" name="Picture 201" descr="Laptop_4.png"/>
              <p:cNvPicPr>
                <a:picLocks noChangeAspect="1"/>
              </p:cNvPicPr>
              <p:nvPr/>
            </p:nvPicPr>
            <p:blipFill>
              <a:blip r:embed="rId33" cstate="print"/>
              <a:stretch>
                <a:fillRect/>
              </a:stretch>
            </p:blipFill>
            <p:spPr>
              <a:xfrm>
                <a:off x="2545241" y="2366188"/>
                <a:ext cx="827219" cy="582266"/>
              </a:xfrm>
              <a:prstGeom prst="rect">
                <a:avLst/>
              </a:prstGeom>
            </p:spPr>
          </p:pic>
          <p:pic>
            <p:nvPicPr>
              <p:cNvPr id="230" name="Picture 229" descr="Laptop_4.png"/>
              <p:cNvPicPr>
                <a:picLocks noChangeAspect="1"/>
              </p:cNvPicPr>
              <p:nvPr/>
            </p:nvPicPr>
            <p:blipFill>
              <a:blip r:embed="rId34" cstate="print"/>
              <a:stretch>
                <a:fillRect/>
              </a:stretch>
            </p:blipFill>
            <p:spPr>
              <a:xfrm>
                <a:off x="5332824" y="2528461"/>
                <a:ext cx="949270" cy="668176"/>
              </a:xfrm>
              <a:prstGeom prst="rect">
                <a:avLst/>
              </a:prstGeom>
            </p:spPr>
          </p:pic>
          <p:pic>
            <p:nvPicPr>
              <p:cNvPr id="231" name="Picture 230" descr="Laptop_4.png"/>
              <p:cNvPicPr>
                <a:picLocks noChangeAspect="1"/>
              </p:cNvPicPr>
              <p:nvPr/>
            </p:nvPicPr>
            <p:blipFill>
              <a:blip r:embed="rId34" cstate="print"/>
              <a:stretch>
                <a:fillRect/>
              </a:stretch>
            </p:blipFill>
            <p:spPr>
              <a:xfrm>
                <a:off x="4128024" y="2528461"/>
                <a:ext cx="949270" cy="668176"/>
              </a:xfrm>
              <a:prstGeom prst="rect">
                <a:avLst/>
              </a:prstGeom>
            </p:spPr>
          </p:pic>
          <p:pic>
            <p:nvPicPr>
              <p:cNvPr id="232" name="Picture 231" descr="Laptop_4.png"/>
              <p:cNvPicPr>
                <a:picLocks noChangeAspect="1"/>
              </p:cNvPicPr>
              <p:nvPr/>
            </p:nvPicPr>
            <p:blipFill>
              <a:blip r:embed="rId34" cstate="print"/>
              <a:stretch>
                <a:fillRect/>
              </a:stretch>
            </p:blipFill>
            <p:spPr>
              <a:xfrm flipH="1">
                <a:off x="2923227" y="2528461"/>
                <a:ext cx="949270" cy="668176"/>
              </a:xfrm>
              <a:prstGeom prst="rect">
                <a:avLst/>
              </a:prstGeom>
            </p:spPr>
          </p:pic>
          <p:pic>
            <p:nvPicPr>
              <p:cNvPr id="235" name="Picture 234" descr="Laptop_4.png"/>
              <p:cNvPicPr>
                <a:picLocks noChangeAspect="1"/>
              </p:cNvPicPr>
              <p:nvPr/>
            </p:nvPicPr>
            <p:blipFill>
              <a:blip r:embed="rId9" cstate="print"/>
              <a:stretch>
                <a:fillRect/>
              </a:stretch>
            </p:blipFill>
            <p:spPr>
              <a:xfrm>
                <a:off x="4827066" y="2681187"/>
                <a:ext cx="1179814" cy="830452"/>
              </a:xfrm>
              <a:prstGeom prst="rect">
                <a:avLst/>
              </a:prstGeom>
            </p:spPr>
          </p:pic>
          <p:pic>
            <p:nvPicPr>
              <p:cNvPr id="273" name="Picture 272" descr="Laptop_4.png"/>
              <p:cNvPicPr>
                <a:picLocks noChangeAspect="1"/>
              </p:cNvPicPr>
              <p:nvPr/>
            </p:nvPicPr>
            <p:blipFill>
              <a:blip r:embed="rId9" cstate="print"/>
              <a:stretch>
                <a:fillRect/>
              </a:stretch>
            </p:blipFill>
            <p:spPr>
              <a:xfrm>
                <a:off x="3347526" y="2681187"/>
                <a:ext cx="1179814" cy="830452"/>
              </a:xfrm>
              <a:prstGeom prst="rect">
                <a:avLst/>
              </a:prstGeom>
            </p:spPr>
          </p:pic>
          <p:pic>
            <p:nvPicPr>
              <p:cNvPr id="274" name="Picture 273" descr="Laptop_4.png"/>
              <p:cNvPicPr>
                <a:picLocks noChangeAspect="1"/>
              </p:cNvPicPr>
              <p:nvPr/>
            </p:nvPicPr>
            <p:blipFill>
              <a:blip r:embed="rId9" cstate="print"/>
              <a:stretch>
                <a:fillRect/>
              </a:stretch>
            </p:blipFill>
            <p:spPr>
              <a:xfrm>
                <a:off x="3902212" y="2853006"/>
                <a:ext cx="1410348" cy="992721"/>
              </a:xfrm>
              <a:prstGeom prst="rect">
                <a:avLst/>
              </a:prstGeom>
            </p:spPr>
          </p:pic>
          <p:pic>
            <p:nvPicPr>
              <p:cNvPr id="275" name="Picture 274" descr="Laptop_4.png"/>
              <p:cNvPicPr>
                <a:picLocks noChangeAspect="1"/>
              </p:cNvPicPr>
              <p:nvPr/>
            </p:nvPicPr>
            <p:blipFill>
              <a:blip r:embed="rId34" cstate="print"/>
              <a:stretch>
                <a:fillRect/>
              </a:stretch>
            </p:blipFill>
            <p:spPr>
              <a:xfrm>
                <a:off x="6537623" y="2528461"/>
                <a:ext cx="949270" cy="668176"/>
              </a:xfrm>
              <a:prstGeom prst="rect">
                <a:avLst/>
              </a:prstGeom>
            </p:spPr>
          </p:pic>
          <p:pic>
            <p:nvPicPr>
              <p:cNvPr id="276" name="Picture 275" descr="Laptop_4.png"/>
              <p:cNvPicPr>
                <a:picLocks noChangeAspect="1"/>
              </p:cNvPicPr>
              <p:nvPr/>
            </p:nvPicPr>
            <p:blipFill>
              <a:blip r:embed="rId9" cstate="print"/>
              <a:stretch>
                <a:fillRect/>
              </a:stretch>
            </p:blipFill>
            <p:spPr>
              <a:xfrm>
                <a:off x="6039336" y="2681187"/>
                <a:ext cx="1179814" cy="830452"/>
              </a:xfrm>
              <a:prstGeom prst="rect">
                <a:avLst/>
              </a:prstGeom>
            </p:spPr>
          </p:pic>
          <p:pic>
            <p:nvPicPr>
              <p:cNvPr id="277" name="Picture 276" descr="Laptop_4.png"/>
              <p:cNvPicPr>
                <a:picLocks noChangeAspect="1"/>
              </p:cNvPicPr>
              <p:nvPr/>
            </p:nvPicPr>
            <p:blipFill>
              <a:blip r:embed="rId9" cstate="print"/>
              <a:stretch>
                <a:fillRect/>
              </a:stretch>
            </p:blipFill>
            <p:spPr>
              <a:xfrm>
                <a:off x="5476757" y="2853006"/>
                <a:ext cx="1410351" cy="992723"/>
              </a:xfrm>
              <a:prstGeom prst="rect">
                <a:avLst/>
              </a:prstGeom>
            </p:spPr>
          </p:pic>
          <p:pic>
            <p:nvPicPr>
              <p:cNvPr id="278" name="Picture 277" descr="Laptop_4.png"/>
              <p:cNvPicPr>
                <a:picLocks noChangeAspect="1"/>
              </p:cNvPicPr>
              <p:nvPr/>
            </p:nvPicPr>
            <p:blipFill>
              <a:blip r:embed="rId9" cstate="print"/>
              <a:stretch>
                <a:fillRect/>
              </a:stretch>
            </p:blipFill>
            <p:spPr>
              <a:xfrm>
                <a:off x="4715811" y="3053490"/>
                <a:ext cx="1749335" cy="1231328"/>
              </a:xfrm>
              <a:prstGeom prst="rect">
                <a:avLst/>
              </a:prstGeom>
            </p:spPr>
          </p:pic>
          <p:pic>
            <p:nvPicPr>
              <p:cNvPr id="279" name="Picture 278" descr="Laptop_4.png"/>
              <p:cNvPicPr>
                <a:picLocks noChangeAspect="1"/>
              </p:cNvPicPr>
              <p:nvPr/>
            </p:nvPicPr>
            <p:blipFill>
              <a:blip r:embed="rId34" cstate="print"/>
              <a:stretch>
                <a:fillRect/>
              </a:stretch>
            </p:blipFill>
            <p:spPr>
              <a:xfrm>
                <a:off x="1718427" y="2528461"/>
                <a:ext cx="949270" cy="668176"/>
              </a:xfrm>
              <a:prstGeom prst="rect">
                <a:avLst/>
              </a:prstGeom>
            </p:spPr>
          </p:pic>
          <p:pic>
            <p:nvPicPr>
              <p:cNvPr id="280" name="Picture 279" descr="Laptop_4.png"/>
              <p:cNvPicPr>
                <a:picLocks noChangeAspect="1"/>
              </p:cNvPicPr>
              <p:nvPr/>
            </p:nvPicPr>
            <p:blipFill>
              <a:blip r:embed="rId9" cstate="print"/>
              <a:stretch>
                <a:fillRect/>
              </a:stretch>
            </p:blipFill>
            <p:spPr>
              <a:xfrm>
                <a:off x="1986171" y="2681187"/>
                <a:ext cx="1179814" cy="830452"/>
              </a:xfrm>
              <a:prstGeom prst="rect">
                <a:avLst/>
              </a:prstGeom>
            </p:spPr>
          </p:pic>
          <p:pic>
            <p:nvPicPr>
              <p:cNvPr id="281" name="Picture 280" descr="Laptop_4.png"/>
              <p:cNvPicPr>
                <a:picLocks noChangeAspect="1"/>
              </p:cNvPicPr>
              <p:nvPr/>
            </p:nvPicPr>
            <p:blipFill>
              <a:blip r:embed="rId9" cstate="print"/>
              <a:stretch>
                <a:fillRect/>
              </a:stretch>
            </p:blipFill>
            <p:spPr>
              <a:xfrm>
                <a:off x="2318214" y="2853007"/>
                <a:ext cx="1410348" cy="992721"/>
              </a:xfrm>
              <a:prstGeom prst="rect">
                <a:avLst/>
              </a:prstGeom>
            </p:spPr>
          </p:pic>
          <p:pic>
            <p:nvPicPr>
              <p:cNvPr id="282" name="Picture 281" descr="Laptop_4.png"/>
              <p:cNvPicPr>
                <a:picLocks noChangeAspect="1"/>
              </p:cNvPicPr>
              <p:nvPr/>
            </p:nvPicPr>
            <p:blipFill>
              <a:blip r:embed="rId9" cstate="print"/>
              <a:stretch>
                <a:fillRect/>
              </a:stretch>
            </p:blipFill>
            <p:spPr>
              <a:xfrm>
                <a:off x="2740173" y="3053490"/>
                <a:ext cx="1749335" cy="1231328"/>
              </a:xfrm>
              <a:prstGeom prst="rect">
                <a:avLst/>
              </a:prstGeom>
            </p:spPr>
          </p:pic>
          <p:pic>
            <p:nvPicPr>
              <p:cNvPr id="283" name="Picture 282" descr="Laptop_4.png"/>
              <p:cNvPicPr>
                <a:picLocks noChangeAspect="1"/>
              </p:cNvPicPr>
              <p:nvPr/>
            </p:nvPicPr>
            <p:blipFill>
              <a:blip r:embed="rId9" cstate="print"/>
              <a:stretch>
                <a:fillRect/>
              </a:stretch>
            </p:blipFill>
            <p:spPr>
              <a:xfrm>
                <a:off x="3446430" y="3355758"/>
                <a:ext cx="2251139" cy="1584540"/>
              </a:xfrm>
              <a:prstGeom prst="rect">
                <a:avLst/>
              </a:prstGeom>
            </p:spPr>
          </p:pic>
        </p:grpSp>
      </p:grpSp>
      <p:sp>
        <p:nvSpPr>
          <p:cNvPr id="284" name="Rounded Rectangle 283"/>
          <p:cNvSpPr/>
          <p:nvPr/>
        </p:nvSpPr>
        <p:spPr bwMode="auto">
          <a:xfrm flipH="1">
            <a:off x="4667533" y="4315841"/>
            <a:ext cx="4421874" cy="690082"/>
          </a:xfrm>
          <a:prstGeom prst="roundRect">
            <a:avLst>
              <a:gd name="adj" fmla="val 11659"/>
            </a:avLst>
          </a:prstGeom>
          <a:gradFill flip="none" rotWithShape="1">
            <a:gsLst>
              <a:gs pos="0">
                <a:schemeClr val="tx1">
                  <a:alpha val="66000"/>
                </a:schemeClr>
              </a:gs>
              <a:gs pos="100000">
                <a:schemeClr val="tx1">
                  <a:lumMod val="65000"/>
                  <a:alpha val="0"/>
                </a:schemeClr>
              </a:gs>
            </a:gsLst>
            <a:lin ang="0" scaled="1"/>
            <a:tileRect/>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spAutoFit/>
          </a:bodyPr>
          <a:lstStyle/>
          <a:p>
            <a:pPr lvl="0" algn="ctr"/>
            <a:r>
              <a:rPr lang="en-US" b="1" dirty="0" smtClean="0">
                <a:solidFill>
                  <a:schemeClr val="bg1"/>
                </a:solidFill>
                <a:latin typeface="Segoe UI" pitchFamily="34" charset="0"/>
                <a:cs typeface="Segoe UI" pitchFamily="34" charset="0"/>
              </a:rPr>
              <a:t>Fits Your Customer’s Business</a:t>
            </a:r>
          </a:p>
          <a:p>
            <a:pPr lvl="0" algn="ctr"/>
            <a:r>
              <a:rPr lang="en-US" dirty="0" smtClean="0">
                <a:solidFill>
                  <a:schemeClr val="bg1"/>
                </a:solidFill>
                <a:latin typeface="Segoe UI" pitchFamily="34" charset="0"/>
                <a:cs typeface="Segoe UI" pitchFamily="34" charset="0"/>
              </a:rPr>
              <a:t>(Big result with low investment)</a:t>
            </a:r>
            <a:endParaRPr lang="en-US" dirty="0">
              <a:solidFill>
                <a:schemeClr val="bg1"/>
              </a:solidFill>
              <a:latin typeface="Segoe UI" pitchFamily="34" charset="0"/>
              <a:cs typeface="Segoe UI" pitchFamily="34" charset="0"/>
            </a:endParaRPr>
          </a:p>
        </p:txBody>
      </p:sp>
      <p:sp>
        <p:nvSpPr>
          <p:cNvPr id="286" name="Rounded Rectangle 285"/>
          <p:cNvSpPr/>
          <p:nvPr/>
        </p:nvSpPr>
        <p:spPr bwMode="auto">
          <a:xfrm flipH="1">
            <a:off x="4667533" y="3058710"/>
            <a:ext cx="4421874" cy="690082"/>
          </a:xfrm>
          <a:prstGeom prst="roundRect">
            <a:avLst>
              <a:gd name="adj" fmla="val 11659"/>
            </a:avLst>
          </a:prstGeom>
          <a:gradFill flip="none" rotWithShape="1">
            <a:gsLst>
              <a:gs pos="0">
                <a:schemeClr val="tx1">
                  <a:alpha val="66000"/>
                </a:schemeClr>
              </a:gs>
              <a:gs pos="100000">
                <a:schemeClr val="tx1">
                  <a:lumMod val="65000"/>
                  <a:alpha val="0"/>
                </a:schemeClr>
              </a:gs>
            </a:gsLst>
            <a:lin ang="0" scaled="1"/>
            <a:tileRect/>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spAutoFit/>
          </a:bodyPr>
          <a:lstStyle/>
          <a:p>
            <a:pPr lvl="0" algn="ctr"/>
            <a:r>
              <a:rPr lang="en-US" b="1" dirty="0" smtClean="0">
                <a:solidFill>
                  <a:schemeClr val="bg1"/>
                </a:solidFill>
                <a:latin typeface="Segoe UI" pitchFamily="34" charset="0"/>
                <a:cs typeface="Segoe UI" pitchFamily="34" charset="0"/>
              </a:rPr>
              <a:t>Help Manage &amp; Secure PCs Anywhere</a:t>
            </a:r>
          </a:p>
          <a:p>
            <a:pPr lvl="0" algn="ctr"/>
            <a:r>
              <a:rPr lang="en-US" dirty="0" smtClean="0">
                <a:solidFill>
                  <a:schemeClr val="bg1"/>
                </a:solidFill>
                <a:latin typeface="Segoe UI" pitchFamily="34" charset="0"/>
                <a:cs typeface="Segoe UI" pitchFamily="34" charset="0"/>
              </a:rPr>
              <a:t>(Cloud services)</a:t>
            </a:r>
            <a:endParaRPr lang="en-US" dirty="0">
              <a:solidFill>
                <a:schemeClr val="bg1"/>
              </a:solidFill>
              <a:latin typeface="Segoe UI" pitchFamily="34" charset="0"/>
              <a:cs typeface="Segoe UI" pitchFamily="34" charset="0"/>
            </a:endParaRPr>
          </a:p>
        </p:txBody>
      </p:sp>
      <p:sp>
        <p:nvSpPr>
          <p:cNvPr id="288" name="Rounded Rectangle 287"/>
          <p:cNvSpPr/>
          <p:nvPr/>
        </p:nvSpPr>
        <p:spPr bwMode="auto">
          <a:xfrm flipH="1">
            <a:off x="4667533" y="3687276"/>
            <a:ext cx="4421874" cy="690082"/>
          </a:xfrm>
          <a:prstGeom prst="roundRect">
            <a:avLst>
              <a:gd name="adj" fmla="val 11659"/>
            </a:avLst>
          </a:prstGeom>
          <a:gradFill flip="none" rotWithShape="1">
            <a:gsLst>
              <a:gs pos="0">
                <a:schemeClr val="tx1">
                  <a:alpha val="66000"/>
                </a:schemeClr>
              </a:gs>
              <a:gs pos="100000">
                <a:schemeClr val="tx1">
                  <a:lumMod val="65000"/>
                  <a:alpha val="0"/>
                </a:schemeClr>
              </a:gs>
            </a:gsLst>
            <a:lin ang="0" scaled="1"/>
            <a:tileRect/>
          </a:gra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spAutoFit/>
          </a:bodyPr>
          <a:lstStyle/>
          <a:p>
            <a:pPr lvl="0" algn="ctr"/>
            <a:r>
              <a:rPr lang="en-US" b="1" dirty="0" smtClean="0">
                <a:solidFill>
                  <a:schemeClr val="bg1"/>
                </a:solidFill>
                <a:latin typeface="Segoe UI" pitchFamily="34" charset="0"/>
                <a:cs typeface="Segoe UI" pitchFamily="34" charset="0"/>
              </a:rPr>
              <a:t>The Best Windows  Experience</a:t>
            </a:r>
            <a:br>
              <a:rPr lang="en-US" b="1" dirty="0" smtClean="0">
                <a:solidFill>
                  <a:schemeClr val="bg1"/>
                </a:solidFill>
                <a:latin typeface="Segoe UI" pitchFamily="34" charset="0"/>
                <a:cs typeface="Segoe UI" pitchFamily="34" charset="0"/>
              </a:rPr>
            </a:br>
            <a:r>
              <a:rPr lang="en-US" dirty="0" smtClean="0">
                <a:solidFill>
                  <a:schemeClr val="bg1"/>
                </a:solidFill>
                <a:latin typeface="Segoe UI" pitchFamily="34" charset="0"/>
                <a:cs typeface="Segoe UI" pitchFamily="34" charset="0"/>
              </a:rPr>
              <a:t>(Standardize OS on Windows 7)</a:t>
            </a:r>
            <a:endParaRPr lang="en-US" dirty="0">
              <a:solidFill>
                <a:schemeClr val="bg1"/>
              </a:solidFill>
              <a:latin typeface="Segoe UI" pitchFamily="34" charset="0"/>
              <a:cs typeface="Segoe UI" pitchFamily="34" charset="0"/>
            </a:endParaRPr>
          </a:p>
        </p:txBody>
      </p:sp>
      <p:sp>
        <p:nvSpPr>
          <p:cNvPr id="290" name="Rounded Rectangle 289"/>
          <p:cNvSpPr/>
          <p:nvPr/>
        </p:nvSpPr>
        <p:spPr bwMode="auto">
          <a:xfrm>
            <a:off x="223917" y="3144970"/>
            <a:ext cx="4253491" cy="376989"/>
          </a:xfrm>
          <a:prstGeom prst="roundRect">
            <a:avLst>
              <a:gd name="adj" fmla="val 17611"/>
            </a:avLst>
          </a:prstGeom>
          <a:gradFill flip="none" rotWithShape="1">
            <a:gsLst>
              <a:gs pos="0">
                <a:srgbClr val="FFFFFF">
                  <a:alpha val="0"/>
                </a:srgbClr>
              </a:gs>
              <a:gs pos="64000">
                <a:srgbClr val="000000">
                  <a:alpha val="62000"/>
                </a:srgb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7432" tIns="45720" rIns="27432" bIns="45720" numCol="1" rtlCol="0" anchor="ctr" anchorCtr="0" compatLnSpc="1">
            <a:prstTxWarp prst="textNoShape">
              <a:avLst/>
            </a:prstTxWarp>
            <a:normAutofit/>
          </a:bodyPr>
          <a:lstStyle/>
          <a:p>
            <a:pPr marL="0" lvl="1" indent="-232992" algn="ctr" fontAlgn="base">
              <a:lnSpc>
                <a:spcPct val="90000"/>
              </a:lnSpc>
              <a:spcBef>
                <a:spcPct val="0"/>
              </a:spcBef>
              <a:spcAft>
                <a:spcPct val="35000"/>
              </a:spcAft>
              <a:buClr>
                <a:srgbClr val="FFFF99"/>
              </a:buClr>
              <a:buSzPct val="90000"/>
              <a:defRPr/>
            </a:pPr>
            <a:r>
              <a:rPr lang="en-US" altLang="zh-CN" sz="1700" dirty="0" smtClean="0">
                <a:solidFill>
                  <a:schemeClr val="bg1"/>
                </a:solidFill>
                <a:latin typeface="Segoe UI" pitchFamily="34" charset="0"/>
                <a:cs typeface="Segoe UI" pitchFamily="34" charset="0"/>
              </a:rPr>
              <a:t>Multiple Configurations, Versions, Licenses</a:t>
            </a:r>
            <a:endParaRPr lang="en-US" altLang="zh-CN" sz="1700" dirty="0">
              <a:solidFill>
                <a:schemeClr val="bg1"/>
              </a:solidFill>
              <a:latin typeface="Segoe UI" pitchFamily="34" charset="0"/>
              <a:cs typeface="Segoe UI" pitchFamily="34" charset="0"/>
            </a:endParaRPr>
          </a:p>
        </p:txBody>
      </p:sp>
      <p:sp>
        <p:nvSpPr>
          <p:cNvPr id="292" name="Rounded Rectangle 291"/>
          <p:cNvSpPr/>
          <p:nvPr/>
        </p:nvSpPr>
        <p:spPr bwMode="auto">
          <a:xfrm>
            <a:off x="223917" y="3607783"/>
            <a:ext cx="4253491" cy="380078"/>
          </a:xfrm>
          <a:prstGeom prst="roundRect">
            <a:avLst>
              <a:gd name="adj" fmla="val 17611"/>
            </a:avLst>
          </a:prstGeom>
          <a:gradFill flip="none" rotWithShape="1">
            <a:gsLst>
              <a:gs pos="0">
                <a:srgbClr val="FFFFFF">
                  <a:alpha val="0"/>
                </a:srgbClr>
              </a:gs>
              <a:gs pos="64000">
                <a:srgbClr val="000000">
                  <a:alpha val="62000"/>
                </a:srgb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7432" tIns="45720" rIns="27432" bIns="45720" numCol="1" rtlCol="0" anchor="ctr" anchorCtr="0" compatLnSpc="1">
            <a:prstTxWarp prst="textNoShape">
              <a:avLst/>
            </a:prstTxWarp>
            <a:normAutofit/>
          </a:bodyPr>
          <a:lstStyle/>
          <a:p>
            <a:pPr marL="0" lvl="1" indent="-232992" algn="ctr" fontAlgn="base">
              <a:lnSpc>
                <a:spcPct val="90000"/>
              </a:lnSpc>
              <a:spcBef>
                <a:spcPct val="0"/>
              </a:spcBef>
              <a:spcAft>
                <a:spcPct val="35000"/>
              </a:spcAft>
              <a:buClr>
                <a:srgbClr val="FFFF99"/>
              </a:buClr>
              <a:buSzPct val="90000"/>
              <a:defRPr/>
            </a:pPr>
            <a:r>
              <a:rPr lang="en-US" altLang="zh-CN" sz="1700" dirty="0" smtClean="0">
                <a:solidFill>
                  <a:schemeClr val="bg1"/>
                </a:solidFill>
                <a:latin typeface="Segoe UI" pitchFamily="34" charset="0"/>
                <a:cs typeface="Segoe UI" pitchFamily="34" charset="0"/>
              </a:rPr>
              <a:t>Workers in Many Locations</a:t>
            </a:r>
          </a:p>
        </p:txBody>
      </p:sp>
      <p:sp>
        <p:nvSpPr>
          <p:cNvPr id="293" name="Rounded Rectangle 292"/>
          <p:cNvSpPr/>
          <p:nvPr/>
        </p:nvSpPr>
        <p:spPr bwMode="auto">
          <a:xfrm>
            <a:off x="223917" y="4073683"/>
            <a:ext cx="4253491" cy="380078"/>
          </a:xfrm>
          <a:prstGeom prst="roundRect">
            <a:avLst>
              <a:gd name="adj" fmla="val 17611"/>
            </a:avLst>
          </a:prstGeom>
          <a:gradFill flip="none" rotWithShape="1">
            <a:gsLst>
              <a:gs pos="0">
                <a:srgbClr val="FFFFFF">
                  <a:alpha val="0"/>
                </a:srgbClr>
              </a:gs>
              <a:gs pos="64000">
                <a:srgbClr val="000000">
                  <a:alpha val="62000"/>
                </a:srgb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7432" tIns="45720" rIns="27432" bIns="45720" numCol="1" rtlCol="0" anchor="ctr" anchorCtr="0" compatLnSpc="1">
            <a:prstTxWarp prst="textNoShape">
              <a:avLst/>
            </a:prstTxWarp>
            <a:normAutofit/>
          </a:bodyPr>
          <a:lstStyle/>
          <a:p>
            <a:pPr marL="0" lvl="1" indent="-232992" algn="ctr" fontAlgn="base">
              <a:lnSpc>
                <a:spcPct val="90000"/>
              </a:lnSpc>
              <a:spcBef>
                <a:spcPct val="0"/>
              </a:spcBef>
              <a:spcAft>
                <a:spcPct val="35000"/>
              </a:spcAft>
              <a:buClr>
                <a:srgbClr val="FFFF99"/>
              </a:buClr>
              <a:buSzPct val="90000"/>
              <a:defRPr/>
            </a:pPr>
            <a:r>
              <a:rPr lang="en-US" altLang="zh-CN" sz="1700" dirty="0" smtClean="0">
                <a:solidFill>
                  <a:schemeClr val="bg1"/>
                </a:solidFill>
                <a:latin typeface="Segoe UI" pitchFamily="34" charset="0"/>
                <a:cs typeface="Segoe UI" pitchFamily="34" charset="0"/>
              </a:rPr>
              <a:t>Lack of Insight to PCs</a:t>
            </a:r>
          </a:p>
        </p:txBody>
      </p:sp>
      <p:sp>
        <p:nvSpPr>
          <p:cNvPr id="294" name="Rounded Rectangle 293"/>
          <p:cNvSpPr/>
          <p:nvPr/>
        </p:nvSpPr>
        <p:spPr bwMode="auto">
          <a:xfrm>
            <a:off x="223917" y="4539585"/>
            <a:ext cx="4253491" cy="380078"/>
          </a:xfrm>
          <a:prstGeom prst="roundRect">
            <a:avLst>
              <a:gd name="adj" fmla="val 17611"/>
            </a:avLst>
          </a:prstGeom>
          <a:gradFill flip="none" rotWithShape="1">
            <a:gsLst>
              <a:gs pos="0">
                <a:srgbClr val="FFFFFF">
                  <a:alpha val="0"/>
                </a:srgbClr>
              </a:gs>
              <a:gs pos="64000">
                <a:srgbClr val="000000">
                  <a:alpha val="62000"/>
                </a:srgbClr>
              </a:gs>
            </a:gsLst>
            <a:lin ang="10800000" scaled="1"/>
            <a:tileRect/>
          </a:gradFill>
          <a:ln w="12700">
            <a:noFill/>
            <a:headEnd type="none" w="med" len="med"/>
            <a:tailEnd type="none" w="med" len="med"/>
          </a:ln>
          <a:effectLst>
            <a:outerShdw blurRad="50800" dist="38100" dir="16200000" rotWithShape="0">
              <a:prstClr val="black">
                <a:alpha val="40000"/>
              </a:prstClr>
            </a:outerShdw>
          </a:effectLst>
          <a:scene3d>
            <a:camera prst="orthographicFront">
              <a:rot lat="0" lon="0" rev="0"/>
            </a:camera>
            <a:lightRig rig="threePt" dir="t">
              <a:rot lat="0" lon="0" rev="1200000"/>
            </a:lightRig>
          </a:scene3d>
          <a:sp3d/>
        </p:spPr>
        <p:txBody>
          <a:bodyPr vert="horz" wrap="square" lIns="27432" tIns="45720" rIns="27432" bIns="45720" numCol="1" rtlCol="0" anchor="ctr" anchorCtr="0" compatLnSpc="1">
            <a:prstTxWarp prst="textNoShape">
              <a:avLst/>
            </a:prstTxWarp>
            <a:normAutofit/>
          </a:bodyPr>
          <a:lstStyle/>
          <a:p>
            <a:pPr marL="0" lvl="1" indent="-232992" algn="ctr" fontAlgn="base">
              <a:lnSpc>
                <a:spcPct val="90000"/>
              </a:lnSpc>
              <a:spcBef>
                <a:spcPct val="0"/>
              </a:spcBef>
              <a:spcAft>
                <a:spcPct val="35000"/>
              </a:spcAft>
              <a:buClr>
                <a:srgbClr val="FFFF99"/>
              </a:buClr>
              <a:buSzPct val="90000"/>
              <a:defRPr/>
            </a:pPr>
            <a:r>
              <a:rPr lang="en-US" altLang="zh-CN" sz="1700" dirty="0" smtClean="0">
                <a:solidFill>
                  <a:schemeClr val="bg1"/>
                </a:solidFill>
                <a:latin typeface="Segoe UI" pitchFamily="34" charset="0"/>
                <a:cs typeface="Segoe UI" pitchFamily="34" charset="0"/>
              </a:rPr>
              <a:t>High Infrastructure Investments Required</a:t>
            </a:r>
          </a:p>
        </p:txBody>
      </p:sp>
      <p:sp>
        <p:nvSpPr>
          <p:cNvPr id="97" name="TextBox 96"/>
          <p:cNvSpPr txBox="1"/>
          <p:nvPr/>
        </p:nvSpPr>
        <p:spPr>
          <a:xfrm>
            <a:off x="305502" y="129428"/>
            <a:ext cx="2847254" cy="646331"/>
          </a:xfrm>
          <a:prstGeom prst="rect">
            <a:avLst/>
          </a:prstGeom>
          <a:noFill/>
        </p:spPr>
        <p:txBody>
          <a:bodyPr wrap="none" rtlCol="0">
            <a:spAutoFit/>
          </a:bodyPr>
          <a:lstStyle/>
          <a:p>
            <a:pPr>
              <a:lnSpc>
                <a:spcPct val="90000"/>
              </a:lnSpc>
            </a:pPr>
            <a:r>
              <a:rPr lang="en-US" sz="2000" dirty="0" smtClean="0">
                <a:gradFill>
                  <a:gsLst>
                    <a:gs pos="0">
                      <a:schemeClr val="tx1"/>
                    </a:gs>
                    <a:gs pos="100000">
                      <a:schemeClr val="tx1">
                        <a:lumMod val="65000"/>
                      </a:schemeClr>
                    </a:gs>
                  </a:gsLst>
                  <a:lin ang="5400000" scaled="0"/>
                </a:gradFill>
                <a:latin typeface="Segoe UI" pitchFamily="34" charset="0"/>
                <a:cs typeface="Segoe UI" pitchFamily="34" charset="0"/>
              </a:rPr>
              <a:t>Challenges </a:t>
            </a:r>
            <a:r>
              <a:rPr lang="en-US" sz="2000" dirty="0">
                <a:gradFill>
                  <a:gsLst>
                    <a:gs pos="0">
                      <a:schemeClr val="tx1"/>
                    </a:gs>
                    <a:gs pos="100000">
                      <a:schemeClr val="tx1">
                        <a:lumMod val="65000"/>
                      </a:schemeClr>
                    </a:gs>
                  </a:gsLst>
                  <a:lin ang="5400000" scaled="0"/>
                </a:gradFill>
                <a:latin typeface="Segoe UI" pitchFamily="34" charset="0"/>
                <a:cs typeface="Segoe UI" pitchFamily="34" charset="0"/>
              </a:rPr>
              <a:t>in </a:t>
            </a:r>
            <a:r>
              <a:rPr lang="en-US" sz="2000" dirty="0" smtClean="0">
                <a:gradFill>
                  <a:gsLst>
                    <a:gs pos="0">
                      <a:schemeClr val="tx1"/>
                    </a:gs>
                    <a:gs pos="100000">
                      <a:schemeClr val="tx1">
                        <a:lumMod val="65000"/>
                      </a:schemeClr>
                    </a:gs>
                  </a:gsLst>
                  <a:lin ang="5400000" scaled="0"/>
                </a:gradFill>
                <a:latin typeface="Segoe UI" pitchFamily="34" charset="0"/>
                <a:cs typeface="Segoe UI" pitchFamily="34" charset="0"/>
              </a:rPr>
              <a:t/>
            </a:r>
            <a:br>
              <a:rPr lang="en-US" sz="2000" dirty="0" smtClean="0">
                <a:gradFill>
                  <a:gsLst>
                    <a:gs pos="0">
                      <a:schemeClr val="tx1"/>
                    </a:gs>
                    <a:gs pos="100000">
                      <a:schemeClr val="tx1">
                        <a:lumMod val="65000"/>
                      </a:schemeClr>
                    </a:gs>
                  </a:gsLst>
                  <a:lin ang="5400000" scaled="0"/>
                </a:gradFill>
                <a:latin typeface="Segoe UI" pitchFamily="34" charset="0"/>
                <a:cs typeface="Segoe UI" pitchFamily="34" charset="0"/>
              </a:rPr>
            </a:br>
            <a:r>
              <a:rPr lang="en-US" sz="2000" dirty="0" smtClean="0">
                <a:gradFill>
                  <a:gsLst>
                    <a:gs pos="0">
                      <a:schemeClr val="tx1"/>
                    </a:gs>
                    <a:gs pos="100000">
                      <a:schemeClr val="tx1">
                        <a:lumMod val="65000"/>
                      </a:schemeClr>
                    </a:gs>
                  </a:gsLst>
                  <a:lin ang="5400000" scaled="0"/>
                </a:gradFill>
                <a:latin typeface="Segoe UI" pitchFamily="34" charset="0"/>
                <a:cs typeface="Segoe UI" pitchFamily="34" charset="0"/>
              </a:rPr>
              <a:t>Managing Business </a:t>
            </a:r>
            <a:r>
              <a:rPr lang="en-US" sz="2000" dirty="0">
                <a:gradFill>
                  <a:gsLst>
                    <a:gs pos="0">
                      <a:schemeClr val="tx1"/>
                    </a:gs>
                    <a:gs pos="100000">
                      <a:schemeClr val="tx1">
                        <a:lumMod val="65000"/>
                      </a:schemeClr>
                    </a:gs>
                  </a:gsLst>
                  <a:lin ang="5400000" scaled="0"/>
                </a:gradFill>
                <a:latin typeface="Segoe UI" pitchFamily="34" charset="0"/>
                <a:cs typeface="Segoe UI" pitchFamily="34" charset="0"/>
              </a:rPr>
              <a:t>PCs</a:t>
            </a:r>
          </a:p>
        </p:txBody>
      </p:sp>
      <p:sp>
        <p:nvSpPr>
          <p:cNvPr id="98" name="TextBox 97"/>
          <p:cNvSpPr txBox="1"/>
          <p:nvPr/>
        </p:nvSpPr>
        <p:spPr>
          <a:xfrm>
            <a:off x="4848843" y="126268"/>
            <a:ext cx="4057566" cy="646331"/>
          </a:xfrm>
          <a:prstGeom prst="rect">
            <a:avLst/>
          </a:prstGeom>
          <a:noFill/>
        </p:spPr>
        <p:txBody>
          <a:bodyPr wrap="square" rtlCol="0">
            <a:spAutoFit/>
          </a:bodyPr>
          <a:lstStyle/>
          <a:p>
            <a:pPr algn="r">
              <a:lnSpc>
                <a:spcPct val="90000"/>
              </a:lnSpc>
            </a:pPr>
            <a:r>
              <a:rPr lang="en-US" sz="2000" dirty="0" smtClean="0">
                <a:solidFill>
                  <a:schemeClr val="bg1">
                    <a:alpha val="99000"/>
                  </a:schemeClr>
                </a:solidFill>
                <a:latin typeface="Segoe UI" pitchFamily="34" charset="0"/>
                <a:cs typeface="Segoe UI" pitchFamily="34" charset="0"/>
              </a:rPr>
              <a:t>Solution Cloud services</a:t>
            </a:r>
          </a:p>
          <a:p>
            <a:pPr algn="r">
              <a:lnSpc>
                <a:spcPct val="90000"/>
              </a:lnSpc>
            </a:pPr>
            <a:r>
              <a:rPr lang="en-US" sz="2000" dirty="0" smtClean="0">
                <a:solidFill>
                  <a:schemeClr val="bg1">
                    <a:alpha val="99000"/>
                  </a:schemeClr>
                </a:solidFill>
                <a:latin typeface="Segoe UI" pitchFamily="34" charset="0"/>
                <a:cs typeface="Segoe UI" pitchFamily="34" charset="0"/>
              </a:rPr>
              <a:t>and Windows 7</a:t>
            </a:r>
            <a:endParaRPr lang="en-US" sz="2000" dirty="0">
              <a:solidFill>
                <a:schemeClr val="bg1">
                  <a:alpha val="99000"/>
                </a:schemeClr>
              </a:solidFill>
              <a:latin typeface="Segoe UI" pitchFamily="34" charset="0"/>
              <a:cs typeface="Segoe UI" pitchFamily="34" charset="0"/>
            </a:endParaRPr>
          </a:p>
        </p:txBody>
      </p:sp>
    </p:spTree>
    <p:extLst>
      <p:ext uri="{BB962C8B-B14F-4D97-AF65-F5344CB8AC3E}">
        <p14:creationId xmlns:p14="http://schemas.microsoft.com/office/powerpoint/2010/main" val="3080627310"/>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4"/>
          <p:cNvSpPr txBox="1">
            <a:spLocks/>
          </p:cNvSpPr>
          <p:nvPr/>
        </p:nvSpPr>
        <p:spPr>
          <a:xfrm>
            <a:off x="277813" y="171451"/>
            <a:ext cx="8594725" cy="664798"/>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sz="1500" b="1" spc="0" dirty="0">
              <a:solidFill>
                <a:schemeClr val="tx2">
                  <a:alpha val="99000"/>
                </a:schemeClr>
              </a:solidFill>
              <a:latin typeface="Segoe" pitchFamily="34" charset="0"/>
            </a:endParaRPr>
          </a:p>
        </p:txBody>
      </p:sp>
      <p:sp>
        <p:nvSpPr>
          <p:cNvPr id="3" name="Rounded Rectangle 2"/>
          <p:cNvSpPr/>
          <p:nvPr/>
        </p:nvSpPr>
        <p:spPr bwMode="auto">
          <a:xfrm>
            <a:off x="4171691" y="1549961"/>
            <a:ext cx="4583426" cy="356616"/>
          </a:xfrm>
          <a:prstGeom prst="roundRect">
            <a:avLst>
              <a:gd name="adj" fmla="val 17611"/>
            </a:avLst>
          </a:prstGeom>
          <a:gradFill flip="none" rotWithShape="1">
            <a:gsLst>
              <a:gs pos="0">
                <a:srgbClr val="FFFFFF">
                  <a:alpha val="0"/>
                </a:srgbClr>
              </a:gs>
              <a:gs pos="64000">
                <a:srgbClr val="000000">
                  <a:alpha val="62000"/>
                </a:srgbClr>
              </a:gs>
            </a:gsLst>
            <a:lin ang="10800000" scaled="0"/>
            <a:tileRect/>
          </a:gradFill>
          <a:ln w="12700">
            <a:noFill/>
            <a:headEnd type="none" w="med" len="med"/>
            <a:tailEnd type="none" w="med" len="med"/>
          </a:ln>
          <a:effectLst>
            <a:outerShdw blurRad="50800" dist="38100" dir="2700000" algn="tl" rotWithShape="0">
              <a:prstClr val="black">
                <a:alpha val="40000"/>
              </a:prstClr>
            </a:outerShdw>
          </a:effectLst>
        </p:spPr>
        <p:txBody>
          <a:bodyPr vert="horz" wrap="square" lIns="68589" tIns="34295" rIns="68589" bIns="34295" numCol="1" rtlCol="0" anchor="ctr" anchorCtr="0" compatLnSpc="1">
            <a:prstTxWarp prst="textNoShape">
              <a:avLst/>
            </a:prstTxWarp>
          </a:bodyPr>
          <a:lstStyle/>
          <a:p>
            <a:pPr marL="0" lvl="1" indent="-174767" fontAlgn="base">
              <a:lnSpc>
                <a:spcPct val="90000"/>
              </a:lnSpc>
              <a:spcBef>
                <a:spcPct val="0"/>
              </a:spcBef>
              <a:spcAft>
                <a:spcPct val="35000"/>
              </a:spcAft>
              <a:buClr>
                <a:srgbClr val="FFFF99"/>
              </a:buClr>
              <a:buSzPct val="90000"/>
              <a:buFont typeface="Wingdings" pitchFamily="2" charset="2"/>
              <a:buChar char="ü"/>
              <a:defRPr/>
            </a:pPr>
            <a:r>
              <a:rPr lang="en-US" altLang="zh-CN" sz="1500" dirty="0">
                <a:solidFill>
                  <a:schemeClr val="bg1"/>
                </a:solidFill>
                <a:latin typeface="Segoe UI" pitchFamily="34" charset="0"/>
                <a:cs typeface="Segoe UI" pitchFamily="34" charset="0"/>
              </a:rPr>
              <a:t>Protect PCs from malware</a:t>
            </a:r>
          </a:p>
        </p:txBody>
      </p:sp>
      <p:sp>
        <p:nvSpPr>
          <p:cNvPr id="4" name="Rounded Rectangle 3"/>
          <p:cNvSpPr/>
          <p:nvPr/>
        </p:nvSpPr>
        <p:spPr bwMode="auto">
          <a:xfrm>
            <a:off x="4171691" y="1957316"/>
            <a:ext cx="4583426" cy="356616"/>
          </a:xfrm>
          <a:prstGeom prst="roundRect">
            <a:avLst>
              <a:gd name="adj" fmla="val 17611"/>
            </a:avLst>
          </a:prstGeom>
          <a:gradFill flip="none" rotWithShape="1">
            <a:gsLst>
              <a:gs pos="0">
                <a:srgbClr val="FFFFFF">
                  <a:alpha val="0"/>
                </a:srgbClr>
              </a:gs>
              <a:gs pos="64000">
                <a:srgbClr val="000000">
                  <a:alpha val="62000"/>
                </a:srgbClr>
              </a:gs>
            </a:gsLst>
            <a:lin ang="10800000" scaled="0"/>
            <a:tileRect/>
          </a:gradFill>
          <a:ln w="12700">
            <a:noFill/>
            <a:headEnd type="none" w="med" len="med"/>
            <a:tailEnd type="none" w="med" len="med"/>
          </a:ln>
          <a:effectLst>
            <a:outerShdw blurRad="50800" dist="38100" dir="2700000" algn="tl" rotWithShape="0">
              <a:prstClr val="black">
                <a:alpha val="40000"/>
              </a:prstClr>
            </a:outerShdw>
          </a:effectLst>
        </p:spPr>
        <p:txBody>
          <a:bodyPr vert="horz" wrap="square" lIns="68589" tIns="34295" rIns="68589" bIns="34295" numCol="1" rtlCol="0" anchor="ctr" anchorCtr="0" compatLnSpc="1">
            <a:prstTxWarp prst="textNoShape">
              <a:avLst/>
            </a:prstTxWarp>
          </a:bodyPr>
          <a:lstStyle/>
          <a:p>
            <a:pPr marL="0" lvl="1" indent="-174767" fontAlgn="base">
              <a:lnSpc>
                <a:spcPct val="90000"/>
              </a:lnSpc>
              <a:spcBef>
                <a:spcPct val="0"/>
              </a:spcBef>
              <a:spcAft>
                <a:spcPct val="35000"/>
              </a:spcAft>
              <a:buClr>
                <a:srgbClr val="FFFF99"/>
              </a:buClr>
              <a:buSzPct val="90000"/>
              <a:buFont typeface="Wingdings" pitchFamily="2" charset="2"/>
              <a:buChar char="ü"/>
              <a:defRPr/>
            </a:pPr>
            <a:r>
              <a:rPr lang="en-US" altLang="zh-CN" sz="1500" dirty="0">
                <a:solidFill>
                  <a:schemeClr val="bg1"/>
                </a:solidFill>
                <a:latin typeface="Segoe UI" pitchFamily="34" charset="0"/>
                <a:cs typeface="Segoe UI" pitchFamily="34" charset="0"/>
              </a:rPr>
              <a:t>Manage updates</a:t>
            </a:r>
          </a:p>
        </p:txBody>
      </p:sp>
      <p:sp>
        <p:nvSpPr>
          <p:cNvPr id="5" name="Rounded Rectangle 4"/>
          <p:cNvSpPr/>
          <p:nvPr/>
        </p:nvSpPr>
        <p:spPr bwMode="auto">
          <a:xfrm>
            <a:off x="4171691" y="2364670"/>
            <a:ext cx="4583426" cy="356616"/>
          </a:xfrm>
          <a:prstGeom prst="roundRect">
            <a:avLst>
              <a:gd name="adj" fmla="val 17611"/>
            </a:avLst>
          </a:prstGeom>
          <a:gradFill flip="none" rotWithShape="1">
            <a:gsLst>
              <a:gs pos="0">
                <a:srgbClr val="FFFFFF">
                  <a:alpha val="0"/>
                </a:srgbClr>
              </a:gs>
              <a:gs pos="64000">
                <a:srgbClr val="000000">
                  <a:alpha val="62000"/>
                </a:srgbClr>
              </a:gs>
            </a:gsLst>
            <a:lin ang="10800000" scaled="0"/>
            <a:tileRect/>
          </a:gradFill>
          <a:ln w="12700">
            <a:noFill/>
            <a:headEnd type="none" w="med" len="med"/>
            <a:tailEnd type="none" w="med" len="med"/>
          </a:ln>
          <a:effectLst>
            <a:outerShdw blurRad="50800" dist="38100" dir="2700000" algn="tl" rotWithShape="0">
              <a:prstClr val="black">
                <a:alpha val="40000"/>
              </a:prstClr>
            </a:outerShdw>
          </a:effectLst>
        </p:spPr>
        <p:txBody>
          <a:bodyPr vert="horz" wrap="square" lIns="68589" tIns="34295" rIns="68589" bIns="34295" numCol="1" rtlCol="0" anchor="ctr" anchorCtr="0" compatLnSpc="1">
            <a:prstTxWarp prst="textNoShape">
              <a:avLst/>
            </a:prstTxWarp>
          </a:bodyPr>
          <a:lstStyle/>
          <a:p>
            <a:pPr marL="0" lvl="1" indent="-174767" fontAlgn="base">
              <a:lnSpc>
                <a:spcPct val="90000"/>
              </a:lnSpc>
              <a:spcBef>
                <a:spcPct val="0"/>
              </a:spcBef>
              <a:spcAft>
                <a:spcPct val="35000"/>
              </a:spcAft>
              <a:buClr>
                <a:srgbClr val="FFFF99"/>
              </a:buClr>
              <a:buSzPct val="90000"/>
              <a:buFont typeface="Wingdings" pitchFamily="2" charset="2"/>
              <a:buChar char="ü"/>
              <a:defRPr/>
            </a:pPr>
            <a:r>
              <a:rPr lang="en-US" altLang="zh-CN" sz="1500" dirty="0">
                <a:solidFill>
                  <a:schemeClr val="bg1"/>
                </a:solidFill>
                <a:latin typeface="Segoe UI" pitchFamily="34" charset="0"/>
                <a:cs typeface="Segoe UI" pitchFamily="34" charset="0"/>
              </a:rPr>
              <a:t>Proactively monitor PCs</a:t>
            </a:r>
          </a:p>
        </p:txBody>
      </p:sp>
      <p:sp>
        <p:nvSpPr>
          <p:cNvPr id="6" name="Rounded Rectangle 5"/>
          <p:cNvSpPr/>
          <p:nvPr/>
        </p:nvSpPr>
        <p:spPr bwMode="auto">
          <a:xfrm>
            <a:off x="4171691" y="2772024"/>
            <a:ext cx="4583426" cy="356616"/>
          </a:xfrm>
          <a:prstGeom prst="roundRect">
            <a:avLst>
              <a:gd name="adj" fmla="val 17611"/>
            </a:avLst>
          </a:prstGeom>
          <a:gradFill flip="none" rotWithShape="1">
            <a:gsLst>
              <a:gs pos="0">
                <a:srgbClr val="FFFFFF">
                  <a:alpha val="0"/>
                </a:srgbClr>
              </a:gs>
              <a:gs pos="64000">
                <a:srgbClr val="000000">
                  <a:alpha val="62000"/>
                </a:srgbClr>
              </a:gs>
            </a:gsLst>
            <a:lin ang="10800000" scaled="0"/>
            <a:tileRect/>
          </a:gradFill>
          <a:ln w="12700">
            <a:noFill/>
            <a:headEnd type="none" w="med" len="med"/>
            <a:tailEnd type="none" w="med" len="med"/>
          </a:ln>
          <a:effectLst>
            <a:outerShdw blurRad="50800" dist="38100" dir="2700000" algn="tl" rotWithShape="0">
              <a:prstClr val="black">
                <a:alpha val="40000"/>
              </a:prstClr>
            </a:outerShdw>
          </a:effectLst>
        </p:spPr>
        <p:txBody>
          <a:bodyPr vert="horz" wrap="square" lIns="68589" tIns="34295" rIns="68589" bIns="34295" numCol="1" rtlCol="0" anchor="ctr" anchorCtr="0" compatLnSpc="1">
            <a:prstTxWarp prst="textNoShape">
              <a:avLst/>
            </a:prstTxWarp>
          </a:bodyPr>
          <a:lstStyle/>
          <a:p>
            <a:pPr marL="0" lvl="1" indent="-174767" fontAlgn="base">
              <a:lnSpc>
                <a:spcPct val="90000"/>
              </a:lnSpc>
              <a:spcBef>
                <a:spcPct val="0"/>
              </a:spcBef>
              <a:spcAft>
                <a:spcPct val="35000"/>
              </a:spcAft>
              <a:buClr>
                <a:srgbClr val="FFFF99"/>
              </a:buClr>
              <a:buSzPct val="90000"/>
              <a:buFont typeface="Wingdings" pitchFamily="2" charset="2"/>
              <a:buChar char="ü"/>
              <a:defRPr/>
            </a:pPr>
            <a:r>
              <a:rPr lang="en-US" altLang="zh-CN" sz="1500" dirty="0">
                <a:solidFill>
                  <a:schemeClr val="bg1"/>
                </a:solidFill>
                <a:latin typeface="Segoe UI" pitchFamily="34" charset="0"/>
                <a:cs typeface="Segoe UI" pitchFamily="34" charset="0"/>
              </a:rPr>
              <a:t>Provide remote </a:t>
            </a:r>
            <a:r>
              <a:rPr lang="en-US" altLang="zh-CN" sz="1500" dirty="0" smtClean="0">
                <a:solidFill>
                  <a:schemeClr val="bg1"/>
                </a:solidFill>
                <a:latin typeface="Segoe UI" pitchFamily="34" charset="0"/>
                <a:cs typeface="Segoe UI" pitchFamily="34" charset="0"/>
              </a:rPr>
              <a:t>assistance &amp; remote tasks</a:t>
            </a:r>
            <a:endParaRPr lang="en-US" altLang="zh-CN" sz="1500" dirty="0">
              <a:solidFill>
                <a:schemeClr val="bg1"/>
              </a:solidFill>
              <a:latin typeface="Segoe UI" pitchFamily="34" charset="0"/>
              <a:cs typeface="Segoe UI" pitchFamily="34" charset="0"/>
            </a:endParaRPr>
          </a:p>
        </p:txBody>
      </p:sp>
      <p:sp>
        <p:nvSpPr>
          <p:cNvPr id="7" name="Rounded Rectangle 6"/>
          <p:cNvSpPr/>
          <p:nvPr/>
        </p:nvSpPr>
        <p:spPr bwMode="auto">
          <a:xfrm>
            <a:off x="4171691" y="3179378"/>
            <a:ext cx="4583426" cy="356616"/>
          </a:xfrm>
          <a:prstGeom prst="roundRect">
            <a:avLst>
              <a:gd name="adj" fmla="val 17611"/>
            </a:avLst>
          </a:prstGeom>
          <a:gradFill flip="none" rotWithShape="1">
            <a:gsLst>
              <a:gs pos="0">
                <a:srgbClr val="FFFFFF">
                  <a:alpha val="0"/>
                </a:srgbClr>
              </a:gs>
              <a:gs pos="64000">
                <a:srgbClr val="000000">
                  <a:alpha val="62000"/>
                </a:srgbClr>
              </a:gs>
            </a:gsLst>
            <a:lin ang="10800000" scaled="0"/>
            <a:tileRect/>
          </a:gradFill>
          <a:ln w="12700">
            <a:noFill/>
            <a:headEnd type="none" w="med" len="med"/>
            <a:tailEnd type="none" w="med" len="med"/>
          </a:ln>
          <a:effectLst>
            <a:outerShdw blurRad="50800" dist="38100" dir="2700000" algn="tl" rotWithShape="0">
              <a:prstClr val="black">
                <a:alpha val="40000"/>
              </a:prstClr>
            </a:outerShdw>
          </a:effectLst>
        </p:spPr>
        <p:txBody>
          <a:bodyPr vert="horz" wrap="square" lIns="68589" tIns="34295" rIns="68589" bIns="34295" numCol="1" rtlCol="0" anchor="ctr" anchorCtr="0" compatLnSpc="1">
            <a:prstTxWarp prst="textNoShape">
              <a:avLst/>
            </a:prstTxWarp>
          </a:bodyPr>
          <a:lstStyle/>
          <a:p>
            <a:pPr marL="0" lvl="1" indent="-174767" fontAlgn="base">
              <a:lnSpc>
                <a:spcPct val="90000"/>
              </a:lnSpc>
              <a:spcBef>
                <a:spcPct val="0"/>
              </a:spcBef>
              <a:spcAft>
                <a:spcPct val="35000"/>
              </a:spcAft>
              <a:buClr>
                <a:srgbClr val="FFFF99"/>
              </a:buClr>
              <a:buSzPct val="90000"/>
              <a:buFont typeface="Wingdings" pitchFamily="2" charset="2"/>
              <a:buChar char="ü"/>
              <a:defRPr/>
            </a:pPr>
            <a:r>
              <a:rPr lang="en-US" altLang="zh-CN" sz="1500" dirty="0">
                <a:solidFill>
                  <a:schemeClr val="bg1"/>
                </a:solidFill>
                <a:latin typeface="Segoe UI" pitchFamily="34" charset="0"/>
                <a:cs typeface="Segoe UI" pitchFamily="34" charset="0"/>
              </a:rPr>
              <a:t>Inventory hardware and software</a:t>
            </a:r>
          </a:p>
        </p:txBody>
      </p:sp>
      <p:sp>
        <p:nvSpPr>
          <p:cNvPr id="8" name="Rounded Rectangle 7"/>
          <p:cNvSpPr/>
          <p:nvPr/>
        </p:nvSpPr>
        <p:spPr bwMode="auto">
          <a:xfrm>
            <a:off x="4171691" y="3586734"/>
            <a:ext cx="4583426" cy="356616"/>
          </a:xfrm>
          <a:prstGeom prst="roundRect">
            <a:avLst>
              <a:gd name="adj" fmla="val 17611"/>
            </a:avLst>
          </a:prstGeom>
          <a:gradFill flip="none" rotWithShape="1">
            <a:gsLst>
              <a:gs pos="0">
                <a:srgbClr val="FFFFFF">
                  <a:alpha val="0"/>
                </a:srgbClr>
              </a:gs>
              <a:gs pos="64000">
                <a:srgbClr val="000000">
                  <a:alpha val="62000"/>
                </a:srgbClr>
              </a:gs>
            </a:gsLst>
            <a:lin ang="10800000" scaled="0"/>
            <a:tileRect/>
          </a:gradFill>
          <a:ln w="12700">
            <a:noFill/>
            <a:headEnd type="none" w="med" len="med"/>
            <a:tailEnd type="none" w="med" len="med"/>
          </a:ln>
          <a:effectLst>
            <a:outerShdw blurRad="50800" dist="38100" dir="2700000" algn="tl" rotWithShape="0">
              <a:prstClr val="black">
                <a:alpha val="40000"/>
              </a:prstClr>
            </a:outerShdw>
          </a:effectLst>
        </p:spPr>
        <p:txBody>
          <a:bodyPr vert="horz" wrap="square" lIns="68589" tIns="34295" rIns="68589" bIns="34295" numCol="1" rtlCol="0" anchor="ctr" anchorCtr="0" compatLnSpc="1">
            <a:prstTxWarp prst="textNoShape">
              <a:avLst/>
            </a:prstTxWarp>
          </a:bodyPr>
          <a:lstStyle/>
          <a:p>
            <a:pPr marL="0" lvl="1" indent="-174767" fontAlgn="base">
              <a:lnSpc>
                <a:spcPct val="90000"/>
              </a:lnSpc>
              <a:spcBef>
                <a:spcPct val="0"/>
              </a:spcBef>
              <a:spcAft>
                <a:spcPct val="35000"/>
              </a:spcAft>
              <a:buClr>
                <a:srgbClr val="FFFF99"/>
              </a:buClr>
              <a:buSzPct val="90000"/>
              <a:buFont typeface="Wingdings" pitchFamily="2" charset="2"/>
              <a:buChar char="ü"/>
              <a:defRPr/>
            </a:pPr>
            <a:r>
              <a:rPr lang="en-US" altLang="zh-CN" sz="1500" dirty="0">
                <a:solidFill>
                  <a:schemeClr val="bg1"/>
                </a:solidFill>
                <a:latin typeface="Segoe UI" pitchFamily="34" charset="0"/>
                <a:cs typeface="Segoe UI" pitchFamily="34" charset="0"/>
              </a:rPr>
              <a:t>Set security policies</a:t>
            </a:r>
          </a:p>
        </p:txBody>
      </p:sp>
      <p:pic>
        <p:nvPicPr>
          <p:cNvPr id="9" name="Picture 8" descr="cloud 1.png"/>
          <p:cNvPicPr>
            <a:picLocks noChangeAspect="1"/>
          </p:cNvPicPr>
          <p:nvPr/>
        </p:nvPicPr>
        <p:blipFill>
          <a:blip r:embed="rId3" cstate="print"/>
          <a:stretch>
            <a:fillRect/>
          </a:stretch>
        </p:blipFill>
        <p:spPr>
          <a:xfrm rot="871165" flipH="1">
            <a:off x="1784374" y="1221513"/>
            <a:ext cx="2414457" cy="1280452"/>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404" y="1670904"/>
            <a:ext cx="3524503" cy="220224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0" name="Title 9"/>
          <p:cNvSpPr>
            <a:spLocks noGrp="1"/>
          </p:cNvSpPr>
          <p:nvPr>
            <p:ph type="title"/>
          </p:nvPr>
        </p:nvSpPr>
        <p:spPr>
          <a:xfrm>
            <a:off x="389436" y="171450"/>
            <a:ext cx="8363938" cy="1371145"/>
          </a:xfrm>
        </p:spPr>
        <p:txBody>
          <a:bodyPr>
            <a:normAutofit fontScale="90000"/>
          </a:bodyPr>
          <a:lstStyle/>
          <a:p>
            <a:r>
              <a:rPr lang="en-US" dirty="0" smtClean="0"/>
              <a:t>Help Manage &amp; Secure PCs Anywhere</a:t>
            </a:r>
            <a:br>
              <a:rPr lang="en-US" dirty="0" smtClean="0"/>
            </a:br>
            <a:r>
              <a:rPr lang="en-US" sz="2400" dirty="0">
                <a:gradFill flip="none" rotWithShape="1">
                  <a:gsLst>
                    <a:gs pos="0">
                      <a:schemeClr val="bg2"/>
                    </a:gs>
                    <a:gs pos="86000">
                      <a:schemeClr val="bg2"/>
                    </a:gs>
                  </a:gsLst>
                  <a:lin ang="5400000" scaled="0"/>
                  <a:tileRect/>
                </a:gradFill>
              </a:rPr>
              <a:t>Delivering management essentials to lightly managed PCs</a:t>
            </a:r>
            <a:r>
              <a:rPr lang="en-US" dirty="0" smtClean="0"/>
              <a:t> </a:t>
            </a:r>
            <a:br>
              <a:rPr lang="en-US" dirty="0" smtClean="0"/>
            </a:br>
            <a:endParaRPr lang="en-US" dirty="0"/>
          </a:p>
        </p:txBody>
      </p:sp>
      <p:sp>
        <p:nvSpPr>
          <p:cNvPr id="12" name="Rounded Rectangle 11"/>
          <p:cNvSpPr/>
          <p:nvPr/>
        </p:nvSpPr>
        <p:spPr bwMode="auto">
          <a:xfrm>
            <a:off x="4211960" y="4015334"/>
            <a:ext cx="4583426" cy="356616"/>
          </a:xfrm>
          <a:prstGeom prst="roundRect">
            <a:avLst>
              <a:gd name="adj" fmla="val 17611"/>
            </a:avLst>
          </a:prstGeom>
          <a:gradFill flip="none" rotWithShape="1">
            <a:gsLst>
              <a:gs pos="0">
                <a:srgbClr val="FFFFFF">
                  <a:alpha val="0"/>
                </a:srgbClr>
              </a:gs>
              <a:gs pos="64000">
                <a:srgbClr val="000000">
                  <a:alpha val="62000"/>
                </a:srgbClr>
              </a:gs>
            </a:gsLst>
            <a:lin ang="10800000" scaled="0"/>
            <a:tileRect/>
          </a:gradFill>
          <a:ln w="12700">
            <a:noFill/>
            <a:headEnd type="none" w="med" len="med"/>
            <a:tailEnd type="none" w="med" len="med"/>
          </a:ln>
          <a:effectLst>
            <a:outerShdw blurRad="50800" dist="38100" dir="2700000" algn="tl" rotWithShape="0">
              <a:prstClr val="black">
                <a:alpha val="40000"/>
              </a:prstClr>
            </a:outerShdw>
          </a:effectLst>
        </p:spPr>
        <p:txBody>
          <a:bodyPr vert="horz" wrap="square" lIns="68589" tIns="34295" rIns="68589" bIns="34295" numCol="1" rtlCol="0" anchor="ctr" anchorCtr="0" compatLnSpc="1">
            <a:prstTxWarp prst="textNoShape">
              <a:avLst/>
            </a:prstTxWarp>
          </a:bodyPr>
          <a:lstStyle/>
          <a:p>
            <a:pPr marL="0" lvl="1" indent="-174767" fontAlgn="base">
              <a:lnSpc>
                <a:spcPct val="90000"/>
              </a:lnSpc>
              <a:spcBef>
                <a:spcPct val="0"/>
              </a:spcBef>
              <a:spcAft>
                <a:spcPct val="35000"/>
              </a:spcAft>
              <a:buClr>
                <a:srgbClr val="FFFF99"/>
              </a:buClr>
              <a:buSzPct val="90000"/>
              <a:buFont typeface="Wingdings" pitchFamily="2" charset="2"/>
              <a:buChar char="ü"/>
              <a:defRPr/>
            </a:pPr>
            <a:r>
              <a:rPr lang="en-AU" altLang="zh-CN" sz="1500" dirty="0" smtClean="0">
                <a:solidFill>
                  <a:schemeClr val="bg1"/>
                </a:solidFill>
                <a:latin typeface="Segoe UI" pitchFamily="34" charset="0"/>
                <a:cs typeface="Segoe UI" pitchFamily="34" charset="0"/>
              </a:rPr>
              <a:t>Deploy Software</a:t>
            </a:r>
            <a:endParaRPr lang="en-US" altLang="zh-CN" sz="1500" dirty="0">
              <a:solidFill>
                <a:schemeClr val="bg1"/>
              </a:solidFill>
              <a:latin typeface="Segoe UI" pitchFamily="34" charset="0"/>
              <a:cs typeface="Segoe UI" pitchFamily="34" charset="0"/>
            </a:endParaRPr>
          </a:p>
        </p:txBody>
      </p:sp>
    </p:spTree>
    <p:extLst>
      <p:ext uri="{BB962C8B-B14F-4D97-AF65-F5344CB8AC3E}">
        <p14:creationId xmlns:p14="http://schemas.microsoft.com/office/powerpoint/2010/main" val="965839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descr="cloud 1.png"/>
          <p:cNvPicPr>
            <a:picLocks noChangeAspect="1"/>
          </p:cNvPicPr>
          <p:nvPr/>
        </p:nvPicPr>
        <p:blipFill>
          <a:blip r:embed="rId3" cstate="print"/>
          <a:stretch>
            <a:fillRect/>
          </a:stretch>
        </p:blipFill>
        <p:spPr>
          <a:xfrm>
            <a:off x="-741" y="1812114"/>
            <a:ext cx="3121414" cy="1761974"/>
          </a:xfrm>
          <a:prstGeom prst="rect">
            <a:avLst/>
          </a:prstGeom>
          <a:noFill/>
          <a:ln>
            <a:noFill/>
          </a:ln>
        </p:spPr>
      </p:pic>
      <p:sp>
        <p:nvSpPr>
          <p:cNvPr id="56" name="Rounded Rectangle 55"/>
          <p:cNvSpPr/>
          <p:nvPr/>
        </p:nvSpPr>
        <p:spPr bwMode="ltGray">
          <a:xfrm rot="5400000">
            <a:off x="-404382" y="1493408"/>
            <a:ext cx="4104460" cy="2776630"/>
          </a:xfrm>
          <a:prstGeom prst="roundRect">
            <a:avLst>
              <a:gd name="adj" fmla="val 5204"/>
            </a:avLst>
          </a:prstGeom>
          <a:solidFill>
            <a:srgbClr val="00B0F0">
              <a:alpha val="15000"/>
            </a:srgbClr>
          </a:solidFill>
          <a:ln w="12700">
            <a:solidFill>
              <a:schemeClr val="tx1"/>
            </a:solidFill>
            <a:headEnd type="none" w="med" len="med"/>
            <a:tailEnd type="none" w="med" len="med"/>
          </a:ln>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p:spPr>
        <p:txBody>
          <a:bodyPr vert="horz" wrap="square" lIns="137178" tIns="34295" rIns="68589" bIns="34295" numCol="1" rtlCol="0" anchor="ctr" anchorCtr="0" compatLnSpc="1">
            <a:prstTxWarp prst="textNoShape">
              <a:avLst/>
            </a:prstTxWarp>
            <a:noAutofit/>
          </a:bodyPr>
          <a:lstStyle/>
          <a:p>
            <a:pPr marL="0" lvl="1" indent="-174767" algn="ctr" fontAlgn="base">
              <a:lnSpc>
                <a:spcPct val="90000"/>
              </a:lnSpc>
              <a:spcBef>
                <a:spcPct val="0"/>
              </a:spcBef>
              <a:spcAft>
                <a:spcPct val="35000"/>
              </a:spcAft>
              <a:buClr>
                <a:srgbClr val="FFFF99"/>
              </a:buClr>
              <a:buSzPct val="90000"/>
              <a:defRPr/>
            </a:pPr>
            <a:endParaRPr lang="en-US" altLang="zh-CN" sz="1500" dirty="0">
              <a:solidFill>
                <a:schemeClr val="bg1"/>
              </a:solidFill>
              <a:latin typeface="+mj-lt"/>
              <a:cs typeface="Segoe UI" pitchFamily="34" charset="0"/>
            </a:endParaRPr>
          </a:p>
        </p:txBody>
      </p:sp>
      <p:pic>
        <p:nvPicPr>
          <p:cNvPr id="3083" name="Picture 11" descr="C:\Users\Tany\Desktop\1 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169" y="2981603"/>
            <a:ext cx="1846763" cy="1385072"/>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0" name="Picture 59" descr="cloud 1.png"/>
          <p:cNvPicPr>
            <a:picLocks noChangeAspect="1"/>
          </p:cNvPicPr>
          <p:nvPr/>
        </p:nvPicPr>
        <p:blipFill>
          <a:blip r:embed="rId3" cstate="print"/>
          <a:stretch>
            <a:fillRect/>
          </a:stretch>
        </p:blipFill>
        <p:spPr>
          <a:xfrm>
            <a:off x="2763475" y="1612172"/>
            <a:ext cx="3627683" cy="2047752"/>
          </a:xfrm>
          <a:prstGeom prst="rect">
            <a:avLst/>
          </a:prstGeom>
          <a:noFill/>
          <a:ln>
            <a:noFill/>
          </a:ln>
        </p:spPr>
      </p:pic>
      <p:pic>
        <p:nvPicPr>
          <p:cNvPr id="61" name="Picture 60" descr="cloud 1.png"/>
          <p:cNvPicPr>
            <a:picLocks noChangeAspect="1"/>
          </p:cNvPicPr>
          <p:nvPr/>
        </p:nvPicPr>
        <p:blipFill>
          <a:blip r:embed="rId3" cstate="print"/>
          <a:stretch>
            <a:fillRect/>
          </a:stretch>
        </p:blipFill>
        <p:spPr>
          <a:xfrm rot="10137451">
            <a:off x="6187664" y="1658769"/>
            <a:ext cx="2859765" cy="1614278"/>
          </a:xfrm>
          <a:prstGeom prst="rect">
            <a:avLst/>
          </a:prstGeom>
          <a:noFill/>
          <a:ln>
            <a:noFill/>
          </a:ln>
        </p:spPr>
      </p:pic>
      <p:sp>
        <p:nvSpPr>
          <p:cNvPr id="57" name="Rounded Rectangle 56"/>
          <p:cNvSpPr/>
          <p:nvPr/>
        </p:nvSpPr>
        <p:spPr bwMode="ltGray">
          <a:xfrm rot="5400000">
            <a:off x="2524651" y="1493408"/>
            <a:ext cx="4104456" cy="2776630"/>
          </a:xfrm>
          <a:prstGeom prst="roundRect">
            <a:avLst>
              <a:gd name="adj" fmla="val 5204"/>
            </a:avLst>
          </a:prstGeom>
          <a:solidFill>
            <a:srgbClr val="00B0F0">
              <a:alpha val="15000"/>
            </a:srgbClr>
          </a:solidFill>
          <a:ln w="12700">
            <a:solidFill>
              <a:schemeClr val="tx1"/>
            </a:solidFill>
            <a:headEnd type="none" w="med" len="med"/>
            <a:tailEnd type="none" w="med" len="med"/>
          </a:ln>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p:spPr>
        <p:txBody>
          <a:bodyPr vert="horz" wrap="square" lIns="137178" tIns="34295" rIns="68589" bIns="34295" numCol="1" rtlCol="0" anchor="ctr" anchorCtr="0" compatLnSpc="1">
            <a:prstTxWarp prst="textNoShape">
              <a:avLst/>
            </a:prstTxWarp>
            <a:noAutofit/>
          </a:bodyPr>
          <a:lstStyle/>
          <a:p>
            <a:pPr marL="0" lvl="1" indent="-174767" algn="ctr" fontAlgn="base">
              <a:lnSpc>
                <a:spcPct val="90000"/>
              </a:lnSpc>
              <a:spcBef>
                <a:spcPct val="0"/>
              </a:spcBef>
              <a:spcAft>
                <a:spcPct val="35000"/>
              </a:spcAft>
              <a:buClr>
                <a:srgbClr val="FFFF99"/>
              </a:buClr>
              <a:buSzPct val="90000"/>
              <a:defRPr/>
            </a:pPr>
            <a:endParaRPr lang="en-US" altLang="zh-CN" sz="1500" dirty="0">
              <a:solidFill>
                <a:schemeClr val="bg1"/>
              </a:solidFill>
              <a:latin typeface="+mj-lt"/>
              <a:cs typeface="Segoe UI" pitchFamily="34" charset="0"/>
            </a:endParaRPr>
          </a:p>
        </p:txBody>
      </p:sp>
      <p:sp>
        <p:nvSpPr>
          <p:cNvPr id="58" name="Rounded Rectangle 57"/>
          <p:cNvSpPr/>
          <p:nvPr/>
        </p:nvSpPr>
        <p:spPr bwMode="ltGray">
          <a:xfrm rot="5400000">
            <a:off x="5435248" y="1493406"/>
            <a:ext cx="4104458" cy="2776630"/>
          </a:xfrm>
          <a:prstGeom prst="roundRect">
            <a:avLst>
              <a:gd name="adj" fmla="val 5204"/>
            </a:avLst>
          </a:prstGeom>
          <a:solidFill>
            <a:srgbClr val="00B0F0">
              <a:alpha val="15000"/>
            </a:srgbClr>
          </a:solidFill>
          <a:ln w="12700">
            <a:solidFill>
              <a:schemeClr val="tx1"/>
            </a:solidFill>
            <a:headEnd type="none" w="med" len="med"/>
            <a:tailEnd type="none" w="med" len="med"/>
          </a:ln>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p:spPr>
        <p:txBody>
          <a:bodyPr vert="horz" wrap="square" lIns="137178" tIns="34295" rIns="68589" bIns="34295" numCol="1" rtlCol="0" anchor="ctr" anchorCtr="0" compatLnSpc="1">
            <a:prstTxWarp prst="textNoShape">
              <a:avLst/>
            </a:prstTxWarp>
            <a:noAutofit/>
          </a:bodyPr>
          <a:lstStyle/>
          <a:p>
            <a:pPr marL="0" lvl="1" indent="-174767" algn="ctr" fontAlgn="base">
              <a:lnSpc>
                <a:spcPct val="90000"/>
              </a:lnSpc>
              <a:spcBef>
                <a:spcPct val="0"/>
              </a:spcBef>
              <a:spcAft>
                <a:spcPct val="35000"/>
              </a:spcAft>
              <a:buClr>
                <a:srgbClr val="FFFF99"/>
              </a:buClr>
              <a:buSzPct val="90000"/>
              <a:defRPr/>
            </a:pPr>
            <a:endParaRPr lang="en-US" altLang="zh-CN" sz="1500" dirty="0">
              <a:solidFill>
                <a:schemeClr val="bg1"/>
              </a:solidFill>
              <a:latin typeface="+mj-lt"/>
              <a:cs typeface="Segoe UI" pitchFamily="34" charset="0"/>
            </a:endParaRPr>
          </a:p>
        </p:txBody>
      </p:sp>
      <p:sp>
        <p:nvSpPr>
          <p:cNvPr id="20" name="Rectangle 19"/>
          <p:cNvSpPr/>
          <p:nvPr/>
        </p:nvSpPr>
        <p:spPr>
          <a:xfrm>
            <a:off x="12701" y="1157700"/>
            <a:ext cx="3187699" cy="623248"/>
          </a:xfrm>
          <a:prstGeom prst="rect">
            <a:avLst/>
          </a:prstGeom>
        </p:spPr>
        <p:txBody>
          <a:bodyPr wrap="square" lIns="68589" tIns="34295" rIns="68589" bIns="34295">
            <a:spAutoFit/>
          </a:bodyPr>
          <a:lstStyle/>
          <a:p>
            <a:pPr algn="ctr">
              <a:spcAft>
                <a:spcPts val="450"/>
              </a:spcAft>
            </a:pPr>
            <a:r>
              <a:rPr lang="en-US" altLang="zh-CN" b="1" dirty="0">
                <a:solidFill>
                  <a:prstClr val="white"/>
                </a:solidFill>
                <a:effectLst>
                  <a:outerShdw blurRad="38100" dist="38100" dir="2700000" algn="tl">
                    <a:srgbClr val="000000">
                      <a:alpha val="43137"/>
                    </a:srgbClr>
                  </a:outerShdw>
                </a:effectLst>
                <a:latin typeface="+mj-lt"/>
                <a:ea typeface="Verdana" pitchFamily="34" charset="0"/>
                <a:cs typeface="Verdana" pitchFamily="34" charset="0"/>
              </a:rPr>
              <a:t>Manage &amp; Secure</a:t>
            </a:r>
            <a:br>
              <a:rPr lang="en-US" altLang="zh-CN" b="1" dirty="0">
                <a:solidFill>
                  <a:prstClr val="white"/>
                </a:solidFill>
                <a:effectLst>
                  <a:outerShdw blurRad="38100" dist="38100" dir="2700000" algn="tl">
                    <a:srgbClr val="000000">
                      <a:alpha val="43137"/>
                    </a:srgbClr>
                  </a:outerShdw>
                </a:effectLst>
                <a:latin typeface="+mj-lt"/>
                <a:ea typeface="Verdana" pitchFamily="34" charset="0"/>
                <a:cs typeface="Verdana" pitchFamily="34" charset="0"/>
              </a:rPr>
            </a:br>
            <a:r>
              <a:rPr lang="en-US" altLang="zh-CN" dirty="0">
                <a:solidFill>
                  <a:prstClr val="white"/>
                </a:solidFill>
                <a:effectLst>
                  <a:outerShdw blurRad="38100" dist="38100" dir="2700000" algn="tl">
                    <a:srgbClr val="000000">
                      <a:alpha val="43137"/>
                    </a:srgbClr>
                  </a:outerShdw>
                </a:effectLst>
                <a:latin typeface="+mj-lt"/>
                <a:ea typeface="Verdana" pitchFamily="34" charset="0"/>
                <a:cs typeface="Verdana" pitchFamily="34" charset="0"/>
              </a:rPr>
              <a:t>PCs Anywhere</a:t>
            </a:r>
          </a:p>
        </p:txBody>
      </p:sp>
      <p:sp>
        <p:nvSpPr>
          <p:cNvPr id="26" name="Rectangle 25"/>
          <p:cNvSpPr/>
          <p:nvPr/>
        </p:nvSpPr>
        <p:spPr>
          <a:xfrm>
            <a:off x="349250" y="4315149"/>
            <a:ext cx="2514600" cy="530915"/>
          </a:xfrm>
          <a:prstGeom prst="rect">
            <a:avLst/>
          </a:prstGeom>
        </p:spPr>
        <p:txBody>
          <a:bodyPr wrap="square" lIns="68589" tIns="34295" rIns="68589" bIns="34295">
            <a:spAutoFit/>
          </a:bodyPr>
          <a:lstStyle/>
          <a:p>
            <a:pPr algn="r">
              <a:spcAft>
                <a:spcPts val="450"/>
              </a:spcAft>
            </a:pPr>
            <a:r>
              <a:rPr lang="en-US" altLang="zh-CN" sz="1500" i="1" dirty="0">
                <a:solidFill>
                  <a:prstClr val="white"/>
                </a:solidFill>
                <a:ea typeface="Verdana" pitchFamily="34" charset="0"/>
                <a:cs typeface="Verdana" pitchFamily="34" charset="0"/>
              </a:rPr>
              <a:t>All you need is an internet connection </a:t>
            </a:r>
          </a:p>
        </p:txBody>
      </p:sp>
      <p:sp>
        <p:nvSpPr>
          <p:cNvPr id="27" name="Rectangle 26"/>
          <p:cNvSpPr/>
          <p:nvPr/>
        </p:nvSpPr>
        <p:spPr>
          <a:xfrm>
            <a:off x="3098820" y="1157700"/>
            <a:ext cx="2981442" cy="346259"/>
          </a:xfrm>
          <a:prstGeom prst="rect">
            <a:avLst/>
          </a:prstGeom>
        </p:spPr>
        <p:txBody>
          <a:bodyPr wrap="square" lIns="68589" tIns="34295" rIns="68589" bIns="34295">
            <a:spAutoFit/>
          </a:bodyPr>
          <a:lstStyle/>
          <a:p>
            <a:pPr algn="ctr">
              <a:spcAft>
                <a:spcPts val="450"/>
              </a:spcAft>
            </a:pPr>
            <a:r>
              <a:rPr lang="en-US" altLang="zh-CN" b="1" dirty="0">
                <a:solidFill>
                  <a:prstClr val="white"/>
                </a:solidFill>
                <a:effectLst>
                  <a:outerShdw blurRad="38100" dist="38100" dir="2700000" algn="tl">
                    <a:srgbClr val="000000">
                      <a:alpha val="43137"/>
                    </a:srgbClr>
                  </a:outerShdw>
                </a:effectLst>
                <a:latin typeface="+mj-lt"/>
                <a:ea typeface="Verdana" pitchFamily="34" charset="0"/>
                <a:cs typeface="Verdana" pitchFamily="34" charset="0"/>
              </a:rPr>
              <a:t>The Best Windows </a:t>
            </a:r>
            <a:r>
              <a:rPr lang="en-US" altLang="zh-CN" dirty="0">
                <a:solidFill>
                  <a:prstClr val="white"/>
                </a:solidFill>
                <a:effectLst>
                  <a:outerShdw blurRad="38100" dist="38100" dir="2700000" algn="tl">
                    <a:srgbClr val="000000">
                      <a:alpha val="43137"/>
                    </a:srgbClr>
                  </a:outerShdw>
                </a:effectLst>
                <a:latin typeface="+mj-lt"/>
                <a:ea typeface="Verdana" pitchFamily="34" charset="0"/>
                <a:cs typeface="Verdana" pitchFamily="34" charset="0"/>
              </a:rPr>
              <a:t>Experience</a:t>
            </a:r>
          </a:p>
        </p:txBody>
      </p:sp>
      <p:sp>
        <p:nvSpPr>
          <p:cNvPr id="29" name="Rectangle 28"/>
          <p:cNvSpPr/>
          <p:nvPr/>
        </p:nvSpPr>
        <p:spPr>
          <a:xfrm>
            <a:off x="3171070" y="4315149"/>
            <a:ext cx="2836940" cy="530915"/>
          </a:xfrm>
          <a:prstGeom prst="rect">
            <a:avLst/>
          </a:prstGeom>
        </p:spPr>
        <p:txBody>
          <a:bodyPr wrap="square" lIns="68589" tIns="34295" rIns="68589" bIns="34295">
            <a:spAutoFit/>
          </a:bodyPr>
          <a:lstStyle/>
          <a:p>
            <a:pPr algn="ctr">
              <a:spcAft>
                <a:spcPts val="450"/>
              </a:spcAft>
            </a:pPr>
            <a:r>
              <a:rPr lang="en-US" altLang="zh-CN" sz="1500" i="1" dirty="0">
                <a:solidFill>
                  <a:prstClr val="white"/>
                </a:solidFill>
                <a:ea typeface="Verdana" pitchFamily="34" charset="0"/>
                <a:cs typeface="Verdana" pitchFamily="34" charset="0"/>
              </a:rPr>
              <a:t>Standardize your OS on the latest technology</a:t>
            </a:r>
          </a:p>
        </p:txBody>
      </p:sp>
      <p:sp>
        <p:nvSpPr>
          <p:cNvPr id="31" name="Rectangle 30"/>
          <p:cNvSpPr/>
          <p:nvPr/>
        </p:nvSpPr>
        <p:spPr>
          <a:xfrm>
            <a:off x="6484630" y="1156681"/>
            <a:ext cx="2099061" cy="346249"/>
          </a:xfrm>
          <a:prstGeom prst="rect">
            <a:avLst/>
          </a:prstGeom>
        </p:spPr>
        <p:txBody>
          <a:bodyPr wrap="square" lIns="68589" tIns="34295" rIns="68589" bIns="34295">
            <a:spAutoFit/>
          </a:bodyPr>
          <a:lstStyle/>
          <a:p>
            <a:pPr algn="ctr">
              <a:spcAft>
                <a:spcPts val="450"/>
              </a:spcAft>
            </a:pPr>
            <a:r>
              <a:rPr lang="en-US" altLang="zh-CN" b="1" dirty="0">
                <a:solidFill>
                  <a:prstClr val="white"/>
                </a:solidFill>
                <a:effectLst>
                  <a:outerShdw blurRad="38100" dist="38100" dir="2700000" algn="tl">
                    <a:srgbClr val="000000">
                      <a:alpha val="43137"/>
                    </a:srgbClr>
                  </a:outerShdw>
                </a:effectLst>
                <a:latin typeface="+mj-lt"/>
                <a:ea typeface="Verdana" pitchFamily="34" charset="0"/>
                <a:cs typeface="Verdana" pitchFamily="34" charset="0"/>
              </a:rPr>
              <a:t>Fits Your Business</a:t>
            </a:r>
          </a:p>
        </p:txBody>
      </p:sp>
      <p:sp>
        <p:nvSpPr>
          <p:cNvPr id="38" name="Rectangle 37"/>
          <p:cNvSpPr/>
          <p:nvPr/>
        </p:nvSpPr>
        <p:spPr>
          <a:xfrm>
            <a:off x="6391159" y="4314130"/>
            <a:ext cx="2286000" cy="530915"/>
          </a:xfrm>
          <a:prstGeom prst="rect">
            <a:avLst/>
          </a:prstGeom>
        </p:spPr>
        <p:txBody>
          <a:bodyPr lIns="68589" tIns="34295" rIns="68589" bIns="34295">
            <a:spAutoFit/>
          </a:bodyPr>
          <a:lstStyle/>
          <a:p>
            <a:pPr algn="ctr">
              <a:spcAft>
                <a:spcPts val="450"/>
              </a:spcAft>
            </a:pPr>
            <a:r>
              <a:rPr lang="en-US" altLang="zh-CN" sz="1500" i="1" dirty="0">
                <a:solidFill>
                  <a:prstClr val="white"/>
                </a:solidFill>
                <a:ea typeface="Verdana" pitchFamily="34" charset="0"/>
                <a:cs typeface="Verdana" pitchFamily="34" charset="0"/>
              </a:rPr>
              <a:t>Get big results with a small investment</a:t>
            </a:r>
          </a:p>
        </p:txBody>
      </p:sp>
      <p:grpSp>
        <p:nvGrpSpPr>
          <p:cNvPr id="18" name="Group 17"/>
          <p:cNvGrpSpPr/>
          <p:nvPr/>
        </p:nvGrpSpPr>
        <p:grpSpPr>
          <a:xfrm>
            <a:off x="6610778" y="2988526"/>
            <a:ext cx="1846763" cy="1385072"/>
            <a:chOff x="6610777" y="3552900"/>
            <a:chExt cx="1846763" cy="1846763"/>
          </a:xfrm>
        </p:grpSpPr>
        <p:pic>
          <p:nvPicPr>
            <p:cNvPr id="72" name="Picture 11" descr="C:\Users\Tany\Desktop\1 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10777" y="3552900"/>
              <a:ext cx="1846763" cy="184676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 name="Picture 13" descr="C:\Users\Tany\Desktop\Column-Chart-256x25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0735" y="3705519"/>
              <a:ext cx="1421548" cy="1421548"/>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Rectangle 31"/>
          <p:cNvSpPr/>
          <p:nvPr/>
        </p:nvSpPr>
        <p:spPr bwMode="auto">
          <a:xfrm>
            <a:off x="1" y="2280472"/>
            <a:ext cx="9144000" cy="549095"/>
          </a:xfrm>
          <a:prstGeom prst="rect">
            <a:avLst/>
          </a:prstGeom>
          <a:solidFill>
            <a:srgbClr val="FFFFFF">
              <a:alpha val="85098"/>
            </a:srgbClr>
          </a:solidFill>
          <a:ln>
            <a:headEnd type="none" w="med" len="med"/>
            <a:tailEnd type="none" w="med" len="med"/>
          </a:ln>
          <a:effectLst/>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dirty="0">
              <a:solidFill>
                <a:srgbClr val="FFFFFF"/>
              </a:solidFill>
              <a:effectLst>
                <a:outerShdw blurRad="38100" dist="38100" dir="2700000" algn="tl">
                  <a:srgbClr val="000000">
                    <a:alpha val="43137"/>
                  </a:srgbClr>
                </a:outerShdw>
              </a:effectLst>
              <a:latin typeface="Segoe" pitchFamily="34" charset="0"/>
            </a:endParaRPr>
          </a:p>
        </p:txBody>
      </p:sp>
      <p:pic>
        <p:nvPicPr>
          <p:cNvPr id="6" name="Picture 2" descr="C:\Users\Tany\Desktop\Clouds_clip_art_hight.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9338" y="3201761"/>
            <a:ext cx="2389032" cy="94702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3653934" y="2977710"/>
            <a:ext cx="1846763" cy="1385072"/>
            <a:chOff x="3653933" y="3970279"/>
            <a:chExt cx="1846763" cy="1846763"/>
          </a:xfrm>
        </p:grpSpPr>
        <p:pic>
          <p:nvPicPr>
            <p:cNvPr id="63" name="Picture 11" descr="C:\Users\Tany\Desktop\1 bubb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3933" y="3970279"/>
              <a:ext cx="1846763" cy="184676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788783" y="4346434"/>
              <a:ext cx="1566435" cy="1157607"/>
            </a:xfrm>
            <a:prstGeom prst="rect">
              <a:avLst/>
            </a:prstGeom>
            <a:noFill/>
            <a:extLst>
              <a:ext uri="{909E8E84-426E-40DD-AFC4-6F175D3DCCD1}">
                <a14:hiddenFill xmlns:a14="http://schemas.microsoft.com/office/drawing/2010/main">
                  <a:solidFill>
                    <a:srgbClr val="FFFFFF"/>
                  </a:solidFill>
                </a14:hiddenFill>
              </a:ext>
            </a:extLst>
          </p:spPr>
        </p:pic>
      </p:grpSp>
      <p:pic>
        <p:nvPicPr>
          <p:cNvPr id="37" name="Picture 3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3998" y="2361841"/>
            <a:ext cx="3375442" cy="386354"/>
          </a:xfrm>
          <a:prstGeom prst="rect">
            <a:avLst/>
          </a:prstGeom>
        </p:spPr>
      </p:pic>
      <p:grpSp>
        <p:nvGrpSpPr>
          <p:cNvPr id="44" name="Group 43"/>
          <p:cNvGrpSpPr/>
          <p:nvPr/>
        </p:nvGrpSpPr>
        <p:grpSpPr>
          <a:xfrm>
            <a:off x="829366" y="3338564"/>
            <a:ext cx="1513203" cy="769098"/>
            <a:chOff x="581334" y="4451418"/>
            <a:chExt cx="2017079" cy="1025464"/>
          </a:xfrm>
        </p:grpSpPr>
        <p:grpSp>
          <p:nvGrpSpPr>
            <p:cNvPr id="45" name="Group 44"/>
            <p:cNvGrpSpPr/>
            <p:nvPr/>
          </p:nvGrpSpPr>
          <p:grpSpPr>
            <a:xfrm>
              <a:off x="581334" y="4451418"/>
              <a:ext cx="2017079" cy="1025464"/>
              <a:chOff x="729141" y="4555374"/>
              <a:chExt cx="1713777" cy="871268"/>
            </a:xfrm>
          </p:grpSpPr>
          <p:pic>
            <p:nvPicPr>
              <p:cNvPr id="51" name="Picture 5" descr="C:\Users\Tany\Desktop\laptop.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9141" y="4555374"/>
                <a:ext cx="547407" cy="547406"/>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5" descr="C:\Users\Tany\Desktop\laptop.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14910" y="4558379"/>
                <a:ext cx="547407" cy="547406"/>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5" descr="C:\Users\Tany\Desktop\laptop.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95511" y="4566725"/>
                <a:ext cx="547407" cy="547406"/>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5" descr="C:\Users\Tany\Desktop\laptop.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30148" y="4781923"/>
                <a:ext cx="641714" cy="641713"/>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Tany\Desktop\laptop.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33950" y="4784929"/>
                <a:ext cx="641714" cy="641713"/>
              </a:xfrm>
              <a:prstGeom prst="rect">
                <a:avLst/>
              </a:prstGeom>
              <a:noFill/>
              <a:extLst>
                <a:ext uri="{909E8E84-426E-40DD-AFC4-6F175D3DCCD1}">
                  <a14:hiddenFill xmlns:a14="http://schemas.microsoft.com/office/drawing/2010/main">
                    <a:solidFill>
                      <a:srgbClr val="FFFFFF"/>
                    </a:solidFill>
                  </a14:hiddenFill>
                </a:ext>
              </a:extLst>
            </p:spPr>
          </p:pic>
        </p:grpSp>
        <p:pic>
          <p:nvPicPr>
            <p:cNvPr id="46" name="Picture 45"/>
            <p:cNvPicPr>
              <a:picLocks noChangeAspect="1"/>
            </p:cNvPicPr>
            <p:nvPr/>
          </p:nvPicPr>
          <p:blipFill rotWithShape="1">
            <a:blip r:embed="rId10" cstate="print">
              <a:lum bright="70000" contrast="-70000"/>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a:stretch/>
          </p:blipFill>
          <p:spPr>
            <a:xfrm>
              <a:off x="1056520" y="4961638"/>
              <a:ext cx="283750" cy="232589"/>
            </a:xfrm>
            <a:prstGeom prst="rect">
              <a:avLst/>
            </a:prstGeom>
            <a:effectLst>
              <a:outerShdw blurRad="50800" dist="38100" dir="8100000" algn="tr" rotWithShape="0">
                <a:prstClr val="black">
                  <a:alpha val="40000"/>
                </a:prstClr>
              </a:outerShdw>
            </a:effectLst>
          </p:spPr>
        </p:pic>
        <p:pic>
          <p:nvPicPr>
            <p:cNvPr id="47" name="Picture 46"/>
            <p:cNvPicPr>
              <a:picLocks noChangeAspect="1"/>
            </p:cNvPicPr>
            <p:nvPr/>
          </p:nvPicPr>
          <p:blipFill rotWithShape="1">
            <a:blip r:embed="rId10" cstate="print">
              <a:lum bright="70000" contrast="-70000"/>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a:stretch/>
          </p:blipFill>
          <p:spPr>
            <a:xfrm>
              <a:off x="1892296" y="4961638"/>
              <a:ext cx="283750" cy="232589"/>
            </a:xfrm>
            <a:prstGeom prst="rect">
              <a:avLst/>
            </a:prstGeom>
            <a:effectLst>
              <a:outerShdw blurRad="50800" dist="38100" dir="8100000" algn="tr" rotWithShape="0">
                <a:prstClr val="black">
                  <a:alpha val="40000"/>
                </a:prstClr>
              </a:outerShdw>
            </a:effectLst>
          </p:spPr>
        </p:pic>
        <p:pic>
          <p:nvPicPr>
            <p:cNvPr id="48" name="Picture 47"/>
            <p:cNvPicPr>
              <a:picLocks noChangeAspect="1"/>
            </p:cNvPicPr>
            <p:nvPr/>
          </p:nvPicPr>
          <p:blipFill rotWithShape="1">
            <a:blip r:embed="rId12" cstate="print">
              <a:lum bright="70000" contrast="-70000"/>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rcRect/>
            <a:stretch/>
          </p:blipFill>
          <p:spPr>
            <a:xfrm>
              <a:off x="782576" y="4652543"/>
              <a:ext cx="239858" cy="196611"/>
            </a:xfrm>
            <a:prstGeom prst="rect">
              <a:avLst/>
            </a:prstGeom>
            <a:effectLst>
              <a:outerShdw blurRad="50800" dist="38100" dir="8100000" algn="tr" rotWithShape="0">
                <a:prstClr val="black">
                  <a:alpha val="40000"/>
                </a:prstClr>
              </a:outerShdw>
            </a:effectLst>
          </p:spPr>
        </p:pic>
        <p:pic>
          <p:nvPicPr>
            <p:cNvPr id="49" name="Picture 48"/>
            <p:cNvPicPr>
              <a:picLocks noChangeAspect="1"/>
            </p:cNvPicPr>
            <p:nvPr/>
          </p:nvPicPr>
          <p:blipFill rotWithShape="1">
            <a:blip r:embed="rId12" cstate="print">
              <a:lum bright="70000" contrast="-70000"/>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rcRect/>
            <a:stretch/>
          </p:blipFill>
          <p:spPr>
            <a:xfrm>
              <a:off x="1475824" y="4652543"/>
              <a:ext cx="239858" cy="196611"/>
            </a:xfrm>
            <a:prstGeom prst="rect">
              <a:avLst/>
            </a:prstGeom>
            <a:effectLst>
              <a:outerShdw blurRad="50800" dist="38100" dir="8100000" algn="tr" rotWithShape="0">
                <a:prstClr val="black">
                  <a:alpha val="40000"/>
                </a:prstClr>
              </a:outerShdw>
            </a:effectLst>
          </p:spPr>
        </p:pic>
        <p:pic>
          <p:nvPicPr>
            <p:cNvPr id="50" name="Picture 49"/>
            <p:cNvPicPr>
              <a:picLocks noChangeAspect="1"/>
            </p:cNvPicPr>
            <p:nvPr/>
          </p:nvPicPr>
          <p:blipFill rotWithShape="1">
            <a:blip r:embed="rId12" cstate="print">
              <a:lum bright="70000" contrast="-70000"/>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rcRect/>
            <a:stretch/>
          </p:blipFill>
          <p:spPr>
            <a:xfrm>
              <a:off x="2176046" y="4656353"/>
              <a:ext cx="239858" cy="196611"/>
            </a:xfrm>
            <a:prstGeom prst="rect">
              <a:avLst/>
            </a:prstGeom>
            <a:effectLst>
              <a:outerShdw blurRad="50800" dist="38100" dir="8100000" algn="tr" rotWithShape="0">
                <a:prstClr val="black">
                  <a:alpha val="40000"/>
                </a:prstClr>
              </a:outerShdw>
            </a:effectLst>
          </p:spPr>
        </p:pic>
      </p:grpSp>
      <p:sp>
        <p:nvSpPr>
          <p:cNvPr id="3" name="Title 2"/>
          <p:cNvSpPr>
            <a:spLocks noGrp="1"/>
          </p:cNvSpPr>
          <p:nvPr>
            <p:ph type="title"/>
          </p:nvPr>
        </p:nvSpPr>
        <p:spPr>
          <a:xfrm>
            <a:off x="457200" y="51470"/>
            <a:ext cx="8229600" cy="857250"/>
          </a:xfrm>
        </p:spPr>
        <p:txBody>
          <a:bodyPr/>
          <a:lstStyle/>
          <a:p>
            <a:r>
              <a:rPr lang="en-US" dirty="0" smtClean="0"/>
              <a:t>The Value of Windows </a:t>
            </a:r>
            <a:r>
              <a:rPr lang="en-US" dirty="0" err="1" smtClean="0"/>
              <a:t>Intune</a:t>
            </a:r>
            <a:endParaRPr lang="en-US" dirty="0"/>
          </a:p>
        </p:txBody>
      </p:sp>
    </p:spTree>
    <p:extLst>
      <p:ext uri="{BB962C8B-B14F-4D97-AF65-F5344CB8AC3E}">
        <p14:creationId xmlns:p14="http://schemas.microsoft.com/office/powerpoint/2010/main" val="272306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Management Experience</a:t>
            </a:r>
            <a:endParaRPr lang="en-US" dirty="0"/>
          </a:p>
        </p:txBody>
      </p:sp>
      <p:sp>
        <p:nvSpPr>
          <p:cNvPr id="3" name="Text Placeholder 2"/>
          <p:cNvSpPr>
            <a:spLocks noGrp="1"/>
          </p:cNvSpPr>
          <p:nvPr>
            <p:ph type="body" sz="quarter" idx="4294967295"/>
          </p:nvPr>
        </p:nvSpPr>
        <p:spPr>
          <a:xfrm>
            <a:off x="389436" y="1085850"/>
            <a:ext cx="8363938" cy="1480171"/>
          </a:xfrm>
          <a:prstGeom prst="rect">
            <a:avLst/>
          </a:prstGeom>
        </p:spPr>
        <p:txBody>
          <a:bodyPr lIns="68589" tIns="34295" rIns="68589" bIns="34295">
            <a:noAutofit/>
          </a:bodyPr>
          <a:lstStyle/>
          <a:p>
            <a:r>
              <a:rPr lang="en-US" dirty="0" smtClean="0">
                <a:solidFill>
                  <a:schemeClr val="tx1"/>
                </a:solidFill>
              </a:rPr>
              <a:t>Work anywhere</a:t>
            </a:r>
          </a:p>
          <a:p>
            <a:pPr lvl="1"/>
            <a:r>
              <a:rPr lang="en-US" dirty="0" smtClean="0">
                <a:solidFill>
                  <a:schemeClr val="tx1"/>
                </a:solidFill>
              </a:rPr>
              <a:t>Browser based (</a:t>
            </a:r>
            <a:r>
              <a:rPr lang="en-US" dirty="0" err="1" smtClean="0">
                <a:solidFill>
                  <a:schemeClr val="tx1"/>
                </a:solidFill>
              </a:rPr>
              <a:t>SilverLight</a:t>
            </a:r>
            <a:r>
              <a:rPr lang="en-US" dirty="0" smtClean="0">
                <a:solidFill>
                  <a:schemeClr val="tx1"/>
                </a:solidFill>
              </a:rPr>
              <a:t>)</a:t>
            </a:r>
          </a:p>
          <a:p>
            <a:r>
              <a:rPr lang="en-US" dirty="0" smtClean="0">
                <a:solidFill>
                  <a:schemeClr val="tx1"/>
                </a:solidFill>
              </a:rPr>
              <a:t>Manage by exception</a:t>
            </a:r>
          </a:p>
          <a:p>
            <a:pPr lvl="1"/>
            <a:r>
              <a:rPr lang="en-US" dirty="0" smtClean="0">
                <a:solidFill>
                  <a:schemeClr val="tx1"/>
                </a:solidFill>
              </a:rPr>
              <a:t>Action based status (red, yellow, green)</a:t>
            </a:r>
          </a:p>
          <a:p>
            <a:r>
              <a:rPr lang="en-US" dirty="0" smtClean="0">
                <a:solidFill>
                  <a:schemeClr val="tx1"/>
                </a:solidFill>
              </a:rPr>
              <a:t>Multi-account administration</a:t>
            </a:r>
          </a:p>
          <a:p>
            <a:r>
              <a:rPr lang="en-US" dirty="0" smtClean="0">
                <a:solidFill>
                  <a:schemeClr val="tx1"/>
                </a:solidFill>
              </a:rPr>
              <a:t>Filtered views for easy administration</a:t>
            </a:r>
          </a:p>
          <a:p>
            <a:r>
              <a:rPr lang="en-US" dirty="0" smtClean="0">
                <a:solidFill>
                  <a:schemeClr val="tx1"/>
                </a:solidFill>
              </a:rPr>
              <a:t>Reporting data export to html or </a:t>
            </a:r>
            <a:r>
              <a:rPr lang="en-US" dirty="0" err="1" smtClean="0">
                <a:solidFill>
                  <a:schemeClr val="tx1"/>
                </a:solidFill>
              </a:rPr>
              <a:t>csv</a:t>
            </a:r>
            <a:endParaRPr lang="en-US" dirty="0">
              <a:solidFill>
                <a:schemeClr val="tx1"/>
              </a:solidFill>
            </a:endParaRPr>
          </a:p>
        </p:txBody>
      </p:sp>
    </p:spTree>
    <p:extLst>
      <p:ext uri="{BB962C8B-B14F-4D97-AF65-F5344CB8AC3E}">
        <p14:creationId xmlns:p14="http://schemas.microsoft.com/office/powerpoint/2010/main" val="81347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System Overview</a:t>
            </a:r>
            <a:endParaRPr lang="en-US" dirty="0"/>
          </a:p>
        </p:txBody>
      </p:sp>
      <p:sp>
        <p:nvSpPr>
          <p:cNvPr id="6" name="Content Placeholder 5"/>
          <p:cNvSpPr>
            <a:spLocks noGrp="1"/>
          </p:cNvSpPr>
          <p:nvPr>
            <p:ph idx="1"/>
          </p:nvPr>
        </p:nvSpPr>
        <p:spPr>
          <a:xfrm>
            <a:off x="457200" y="1200151"/>
            <a:ext cx="3322712" cy="3394472"/>
          </a:xfrm>
        </p:spPr>
        <p:txBody>
          <a:bodyPr>
            <a:normAutofit/>
          </a:bodyPr>
          <a:lstStyle/>
          <a:p>
            <a:r>
              <a:rPr lang="en-AU" dirty="0"/>
              <a:t>S</a:t>
            </a:r>
            <a:r>
              <a:rPr lang="en-AU" dirty="0" smtClean="0"/>
              <a:t>tarting </a:t>
            </a:r>
            <a:r>
              <a:rPr lang="en-AU" dirty="0"/>
              <a:t>point for assessing the overall health of computers across your organization</a:t>
            </a:r>
            <a:endParaRPr lang="en-US"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1275606"/>
            <a:ext cx="5141243" cy="2406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15858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mtClean="0"/>
              <a:t>Endpoint Protection</a:t>
            </a:r>
            <a:br>
              <a:rPr lang="en-US" smtClean="0"/>
            </a:br>
            <a:endParaRPr lang="en-US" dirty="0"/>
          </a:p>
        </p:txBody>
      </p:sp>
      <p:sp>
        <p:nvSpPr>
          <p:cNvPr id="3" name="Text Placeholder 2"/>
          <p:cNvSpPr>
            <a:spLocks noGrp="1"/>
          </p:cNvSpPr>
          <p:nvPr>
            <p:ph type="body" sz="quarter" idx="4294967295"/>
          </p:nvPr>
        </p:nvSpPr>
        <p:spPr>
          <a:xfrm>
            <a:off x="387055" y="1085850"/>
            <a:ext cx="3553750" cy="2215754"/>
          </a:xfrm>
        </p:spPr>
        <p:txBody>
          <a:bodyPr>
            <a:noAutofit/>
          </a:bodyPr>
          <a:lstStyle/>
          <a:p>
            <a:r>
              <a:rPr lang="en-US" sz="2000" dirty="0" smtClean="0"/>
              <a:t>Built on the same enterprise grade protection engine used by FEP 2010</a:t>
            </a:r>
          </a:p>
          <a:p>
            <a:r>
              <a:rPr lang="en-US" sz="2000" dirty="0" smtClean="0"/>
              <a:t>System-wide, per group and per </a:t>
            </a:r>
            <a:br>
              <a:rPr lang="en-US" sz="2000" dirty="0" smtClean="0"/>
            </a:br>
            <a:r>
              <a:rPr lang="en-US" sz="2000" dirty="0" smtClean="0"/>
              <a:t>computer status</a:t>
            </a:r>
          </a:p>
          <a:p>
            <a:r>
              <a:rPr lang="en-US" sz="2000" dirty="0" smtClean="0"/>
              <a:t>Centralized reporting</a:t>
            </a:r>
          </a:p>
          <a:p>
            <a:r>
              <a:rPr lang="en-US" sz="2000" dirty="0" smtClean="0"/>
              <a:t>Policy based configuration</a:t>
            </a:r>
            <a:endParaRPr lang="en-US" sz="2000" dirty="0"/>
          </a:p>
        </p:txBody>
      </p:sp>
      <p:sp>
        <p:nvSpPr>
          <p:cNvPr id="2" name="Title 1"/>
          <p:cNvSpPr txBox="1">
            <a:spLocks/>
          </p:cNvSpPr>
          <p:nvPr/>
        </p:nvSpPr>
        <p:spPr>
          <a:xfrm>
            <a:off x="381000" y="186011"/>
            <a:ext cx="8382000" cy="499789"/>
          </a:xfrm>
          <a:prstGeom prst="rect">
            <a:avLst/>
          </a:prstGeom>
        </p:spPr>
        <p:txBody>
          <a:bodyPr lIns="68589" tIns="34295" rIns="68589" bIns="34295">
            <a:normAutofit fontScale="85000" lnSpcReduction="20000"/>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4365739" y="1095937"/>
            <a:ext cx="4670757" cy="22541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97638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1596</Words>
  <Application>Microsoft Office PowerPoint</Application>
  <PresentationFormat>On-screen Show (16:9)</PresentationFormat>
  <Paragraphs>306</Paragraphs>
  <Slides>34</Slides>
  <Notes>25</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PowerPoint Presentation</vt:lpstr>
      <vt:lpstr>Windows Intune: PC Management with Cloud Services and Windows 7</vt:lpstr>
      <vt:lpstr>Session Objectives and Takeaways</vt:lpstr>
      <vt:lpstr>PowerPoint Presentation</vt:lpstr>
      <vt:lpstr>Help Manage &amp; Secure PCs Anywhere Delivering management essentials to lightly managed PCs  </vt:lpstr>
      <vt:lpstr>The Value of Windows Intune</vt:lpstr>
      <vt:lpstr>Management Experience</vt:lpstr>
      <vt:lpstr>System Overview</vt:lpstr>
      <vt:lpstr>Endpoint Protection </vt:lpstr>
      <vt:lpstr>Update Management</vt:lpstr>
      <vt:lpstr>Asset Management</vt:lpstr>
      <vt:lpstr>Security Policy Management</vt:lpstr>
      <vt:lpstr>Alerts and Monitoring</vt:lpstr>
      <vt:lpstr>Views and Reports</vt:lpstr>
      <vt:lpstr>http://status.manage.microsoft.com</vt:lpstr>
      <vt:lpstr>Managing your PCs</vt:lpstr>
      <vt:lpstr>Windows InTune Client</vt:lpstr>
      <vt:lpstr>Getting Started</vt:lpstr>
      <vt:lpstr>Windows Intune Client Enrollment Package</vt:lpstr>
      <vt:lpstr>Using the Installation Executable File (.EXE)</vt:lpstr>
      <vt:lpstr>Install with Windows Installer Files (.MSI)</vt:lpstr>
      <vt:lpstr>The Windows Intune Client Installation Process</vt:lpstr>
      <vt:lpstr>Network Bandwidth Considerations</vt:lpstr>
      <vt:lpstr>The End-User Experience</vt:lpstr>
      <vt:lpstr>Windows Intune Client</vt:lpstr>
      <vt:lpstr>Licensing &amp; Pricing</vt:lpstr>
      <vt:lpstr>Opportunity for Windows Intune today in the Enterprise A choice for every customer with unmanaged PC’s that needs  core management</vt:lpstr>
      <vt:lpstr>Windows Intune Compared to On-Premises Solution Delivering a subset of rich functionality common to  on-premises solutions today  </vt:lpstr>
      <vt:lpstr>PowerPoint Presentation</vt:lpstr>
      <vt:lpstr>Calls To Action </vt:lpstr>
      <vt:lpstr>Track Resources</vt:lpstr>
      <vt:lpstr>Enrol in Microsoft Virtual Academy Today</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2011-09-02T01:13:47Z</dcterms:created>
  <dcterms:modified xsi:type="dcterms:W3CDTF">2011-09-02T01:14:11Z</dcterms:modified>
</cp:coreProperties>
</file>