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4"/>
  </p:notesMasterIdLst>
  <p:sldIdLst>
    <p:sldId id="279" r:id="rId2"/>
    <p:sldId id="280" r:id="rId3"/>
    <p:sldId id="260" r:id="rId4"/>
    <p:sldId id="285" r:id="rId5"/>
    <p:sldId id="288" r:id="rId6"/>
    <p:sldId id="313" r:id="rId7"/>
    <p:sldId id="289" r:id="rId8"/>
    <p:sldId id="290" r:id="rId9"/>
    <p:sldId id="291" r:id="rId10"/>
    <p:sldId id="292" r:id="rId11"/>
    <p:sldId id="293" r:id="rId12"/>
    <p:sldId id="294" r:id="rId13"/>
    <p:sldId id="295" r:id="rId14"/>
    <p:sldId id="296" r:id="rId15"/>
    <p:sldId id="297" r:id="rId16"/>
    <p:sldId id="301" r:id="rId17"/>
    <p:sldId id="298" r:id="rId18"/>
    <p:sldId id="299" r:id="rId19"/>
    <p:sldId id="300" r:id="rId20"/>
    <p:sldId id="302" r:id="rId21"/>
    <p:sldId id="306" r:id="rId22"/>
    <p:sldId id="303" r:id="rId23"/>
    <p:sldId id="304" r:id="rId24"/>
    <p:sldId id="305" r:id="rId25"/>
    <p:sldId id="307" r:id="rId26"/>
    <p:sldId id="308" r:id="rId27"/>
    <p:sldId id="309" r:id="rId28"/>
    <p:sldId id="310" r:id="rId29"/>
    <p:sldId id="311" r:id="rId30"/>
    <p:sldId id="314" r:id="rId31"/>
    <p:sldId id="270" r:id="rId32"/>
    <p:sldId id="27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62514" autoAdjust="0"/>
  </p:normalViewPr>
  <p:slideViewPr>
    <p:cSldViewPr>
      <p:cViewPr>
        <p:scale>
          <a:sx n="38" d="100"/>
          <a:sy n="38" d="100"/>
        </p:scale>
        <p:origin x="-852" y="-23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758052-3924-4D29-870C-C821ADAE7B08}"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C810563E-576D-4E2C-82D3-6D0218CB6497}">
      <dgm:prSet phldrT="[Text]">
        <dgm:style>
          <a:lnRef idx="1">
            <a:schemeClr val="dk1"/>
          </a:lnRef>
          <a:fillRef idx="2">
            <a:schemeClr val="dk1"/>
          </a:fillRef>
          <a:effectRef idx="1">
            <a:schemeClr val="dk1"/>
          </a:effectRef>
          <a:fontRef idx="minor">
            <a:schemeClr val="dk1"/>
          </a:fontRef>
        </dgm:style>
      </dgm:prSet>
      <dgm:spPr/>
      <dgm:t>
        <a:bodyPr/>
        <a:lstStyle/>
        <a:p>
          <a:r>
            <a:rPr lang="en-US" dirty="0" smtClean="0"/>
            <a:t>Diagnostics</a:t>
          </a:r>
          <a:endParaRPr lang="en-US" dirty="0"/>
        </a:p>
      </dgm:t>
    </dgm:pt>
    <dgm:pt modelId="{32D22BBB-CF1F-4FF7-929B-9E7B30A9EC0E}" type="parTrans" cxnId="{61507F53-1CB5-410D-BF93-1FDDD4924452}">
      <dgm:prSet/>
      <dgm:spPr/>
      <dgm:t>
        <a:bodyPr/>
        <a:lstStyle/>
        <a:p>
          <a:endParaRPr lang="en-US"/>
        </a:p>
      </dgm:t>
    </dgm:pt>
    <dgm:pt modelId="{93E2D4C6-D1FE-40D8-A6F9-9D67FC9829FB}" type="sibTrans" cxnId="{61507F53-1CB5-410D-BF93-1FDDD4924452}">
      <dgm:prSet/>
      <dgm:spPr/>
      <dgm:t>
        <a:bodyPr/>
        <a:lstStyle/>
        <a:p>
          <a:endParaRPr lang="en-US"/>
        </a:p>
      </dgm:t>
    </dgm:pt>
    <dgm:pt modelId="{CC7D2CF3-96C4-4628-BA68-11ACA299D804}">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Leveraging Sequencer Diagnostics</a:t>
          </a:r>
          <a:endParaRPr lang="en-US" dirty="0"/>
        </a:p>
      </dgm:t>
    </dgm:pt>
    <dgm:pt modelId="{849E5406-4604-4782-88C0-D01109768F23}" type="parTrans" cxnId="{FC9B2E3B-AEE7-48E9-885E-4860E5C1D2FD}">
      <dgm:prSet/>
      <dgm:spPr/>
      <dgm:t>
        <a:bodyPr/>
        <a:lstStyle/>
        <a:p>
          <a:endParaRPr lang="en-US"/>
        </a:p>
      </dgm:t>
    </dgm:pt>
    <dgm:pt modelId="{46DE4D06-1848-48EE-BC6D-621DBEE45377}" type="sibTrans" cxnId="{FC9B2E3B-AEE7-48E9-885E-4860E5C1D2FD}">
      <dgm:prSet/>
      <dgm:spPr/>
      <dgm:t>
        <a:bodyPr/>
        <a:lstStyle/>
        <a:p>
          <a:endParaRPr lang="en-US"/>
        </a:p>
      </dgm:t>
    </dgm:pt>
    <dgm:pt modelId="{0826EEBE-FD51-4167-97AB-E7D2CA9FC2B5}">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Demo</a:t>
          </a:r>
          <a:endParaRPr lang="en-US" dirty="0"/>
        </a:p>
      </dgm:t>
    </dgm:pt>
    <dgm:pt modelId="{0B09464F-47C3-47CD-9022-A790DDC78F30}" type="parTrans" cxnId="{11E54A0A-80EF-4E32-90AF-D65BBA0FB70A}">
      <dgm:prSet/>
      <dgm:spPr/>
      <dgm:t>
        <a:bodyPr/>
        <a:lstStyle/>
        <a:p>
          <a:endParaRPr lang="en-US"/>
        </a:p>
      </dgm:t>
    </dgm:pt>
    <dgm:pt modelId="{2ADA3879-882A-409C-8AF1-BE9F28498399}" type="sibTrans" cxnId="{11E54A0A-80EF-4E32-90AF-D65BBA0FB70A}">
      <dgm:prSet/>
      <dgm:spPr/>
      <dgm:t>
        <a:bodyPr/>
        <a:lstStyle/>
        <a:p>
          <a:endParaRPr lang="en-US"/>
        </a:p>
      </dgm:t>
    </dgm:pt>
    <dgm:pt modelId="{0CF68051-1322-403F-8F92-36DF904F4A3B}">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smtClean="0"/>
            <a:t>Ease of use</a:t>
          </a:r>
          <a:endParaRPr lang="en-US" dirty="0"/>
        </a:p>
      </dgm:t>
    </dgm:pt>
    <dgm:pt modelId="{277B886A-DB30-4069-BFB4-B63C8EEE88FD}" type="parTrans" cxnId="{13745EF2-41B2-41FE-B1D3-A0DF6C2EECB3}">
      <dgm:prSet/>
      <dgm:spPr/>
      <dgm:t>
        <a:bodyPr/>
        <a:lstStyle/>
        <a:p>
          <a:endParaRPr lang="en-US"/>
        </a:p>
      </dgm:t>
    </dgm:pt>
    <dgm:pt modelId="{470B05A3-B7C6-4F05-98F5-10758B1CC4BF}" type="sibTrans" cxnId="{13745EF2-41B2-41FE-B1D3-A0DF6C2EECB3}">
      <dgm:prSet/>
      <dgm:spPr/>
      <dgm:t>
        <a:bodyPr/>
        <a:lstStyle/>
        <a:p>
          <a:endParaRPr lang="en-US"/>
        </a:p>
      </dgm:t>
    </dgm:pt>
    <dgm:pt modelId="{6A50FCFC-39E5-485D-B73F-88807C59F8DE}">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Linking Packages with Dynamic Suite Composition</a:t>
          </a:r>
          <a:endParaRPr lang="en-US" dirty="0"/>
        </a:p>
      </dgm:t>
    </dgm:pt>
    <dgm:pt modelId="{3C0185A7-D1BC-4BF1-B9B6-59E2ED518CBB}" type="parTrans" cxnId="{CA9E9FDC-B2AC-49AD-A485-C5AAA3DBEA03}">
      <dgm:prSet/>
      <dgm:spPr/>
      <dgm:t>
        <a:bodyPr/>
        <a:lstStyle/>
        <a:p>
          <a:endParaRPr lang="en-US"/>
        </a:p>
      </dgm:t>
    </dgm:pt>
    <dgm:pt modelId="{B48DBFA9-FD43-45AA-80DE-E13FDE250620}" type="sibTrans" cxnId="{CA9E9FDC-B2AC-49AD-A485-C5AAA3DBEA03}">
      <dgm:prSet/>
      <dgm:spPr/>
      <dgm:t>
        <a:bodyPr/>
        <a:lstStyle/>
        <a:p>
          <a:endParaRPr lang="en-US"/>
        </a:p>
      </dgm:t>
    </dgm:pt>
    <dgm:pt modelId="{71297BA0-8F58-477B-B803-EFCC1EF2D6F3}">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Demo	</a:t>
          </a:r>
          <a:endParaRPr lang="en-US" dirty="0"/>
        </a:p>
      </dgm:t>
    </dgm:pt>
    <dgm:pt modelId="{0B846344-888B-4CF7-92E2-1B43AF40DD09}" type="parTrans" cxnId="{6121E631-32BE-48F0-BBA3-8BC81942BAB6}">
      <dgm:prSet/>
      <dgm:spPr/>
      <dgm:t>
        <a:bodyPr/>
        <a:lstStyle/>
        <a:p>
          <a:endParaRPr lang="en-US"/>
        </a:p>
      </dgm:t>
    </dgm:pt>
    <dgm:pt modelId="{4983FA1A-B34B-4CDB-9E44-FAE67BFD7315}" type="sibTrans" cxnId="{6121E631-32BE-48F0-BBA3-8BC81942BAB6}">
      <dgm:prSet/>
      <dgm:spPr/>
      <dgm:t>
        <a:bodyPr/>
        <a:lstStyle/>
        <a:p>
          <a:endParaRPr lang="en-US"/>
        </a:p>
      </dgm:t>
    </dgm:pt>
    <dgm:pt modelId="{5ED4ED4B-2BC8-4DD2-A2E3-BBDCC44F9987}">
      <dgm:prSet phldrT="[Text]">
        <dgm:style>
          <a:lnRef idx="1">
            <a:schemeClr val="accent4"/>
          </a:lnRef>
          <a:fillRef idx="3">
            <a:schemeClr val="accent4"/>
          </a:fillRef>
          <a:effectRef idx="2">
            <a:schemeClr val="accent4"/>
          </a:effectRef>
          <a:fontRef idx="minor">
            <a:schemeClr val="lt1"/>
          </a:fontRef>
        </dgm:style>
      </dgm:prSet>
      <dgm:spPr/>
      <dgm:t>
        <a:bodyPr/>
        <a:lstStyle/>
        <a:p>
          <a:r>
            <a:rPr lang="en-US" dirty="0" smtClean="0"/>
            <a:t>Predictability</a:t>
          </a:r>
          <a:endParaRPr lang="en-US" dirty="0"/>
        </a:p>
      </dgm:t>
    </dgm:pt>
    <dgm:pt modelId="{83BC8B74-FE2F-438F-9782-11F5FEB50B99}" type="parTrans" cxnId="{15FBAACE-7F0B-4E12-815D-E17687B56EDB}">
      <dgm:prSet/>
      <dgm:spPr/>
      <dgm:t>
        <a:bodyPr/>
        <a:lstStyle/>
        <a:p>
          <a:endParaRPr lang="en-US"/>
        </a:p>
      </dgm:t>
    </dgm:pt>
    <dgm:pt modelId="{FB7C0F15-2372-467B-894B-84C6517A3ABD}" type="sibTrans" cxnId="{15FBAACE-7F0B-4E12-815D-E17687B56EDB}">
      <dgm:prSet/>
      <dgm:spPr/>
      <dgm:t>
        <a:bodyPr/>
        <a:lstStyle/>
        <a:p>
          <a:endParaRPr lang="en-US"/>
        </a:p>
      </dgm:t>
    </dgm:pt>
    <dgm:pt modelId="{79C58C31-44A2-454B-A301-B12B652E654E}">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Package Accelerators</a:t>
          </a:r>
          <a:endParaRPr lang="en-US" dirty="0"/>
        </a:p>
      </dgm:t>
    </dgm:pt>
    <dgm:pt modelId="{CBBBD33A-4CE6-4467-8114-BD2580639745}" type="parTrans" cxnId="{B5D82F19-6473-4693-ABA4-73CA5D1E63FE}">
      <dgm:prSet/>
      <dgm:spPr/>
      <dgm:t>
        <a:bodyPr/>
        <a:lstStyle/>
        <a:p>
          <a:endParaRPr lang="en-US"/>
        </a:p>
      </dgm:t>
    </dgm:pt>
    <dgm:pt modelId="{FDDBA45D-9FB8-42A3-91EF-63E97E734367}" type="sibTrans" cxnId="{B5D82F19-6473-4693-ABA4-73CA5D1E63FE}">
      <dgm:prSet/>
      <dgm:spPr/>
      <dgm:t>
        <a:bodyPr/>
        <a:lstStyle/>
        <a:p>
          <a:endParaRPr lang="en-US"/>
        </a:p>
      </dgm:t>
    </dgm:pt>
    <dgm:pt modelId="{4023FEF2-AC96-4ACE-89DC-C17D574E80F4}">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Demo</a:t>
          </a:r>
          <a:endParaRPr lang="en-US" dirty="0"/>
        </a:p>
      </dgm:t>
    </dgm:pt>
    <dgm:pt modelId="{DF51A290-F396-4E91-81C5-D7DD14FD99DD}" type="parTrans" cxnId="{F7F841B4-C966-485B-ACF3-E8ABA81B8D14}">
      <dgm:prSet/>
      <dgm:spPr/>
      <dgm:t>
        <a:bodyPr/>
        <a:lstStyle/>
        <a:p>
          <a:endParaRPr lang="en-US"/>
        </a:p>
      </dgm:t>
    </dgm:pt>
    <dgm:pt modelId="{FE9AF850-8203-4626-BE51-583419721636}" type="sibTrans" cxnId="{F7F841B4-C966-485B-ACF3-E8ABA81B8D14}">
      <dgm:prSet/>
      <dgm:spPr/>
      <dgm:t>
        <a:bodyPr/>
        <a:lstStyle/>
        <a:p>
          <a:endParaRPr lang="en-US"/>
        </a:p>
      </dgm:t>
    </dgm:pt>
    <dgm:pt modelId="{78603427-E203-45AD-9A3E-C174CA799C26}">
      <dgm:prSet phldrT="[Text]">
        <dgm:style>
          <a:lnRef idx="1">
            <a:schemeClr val="accent3"/>
          </a:lnRef>
          <a:fillRef idx="2">
            <a:schemeClr val="accent3"/>
          </a:fillRef>
          <a:effectRef idx="1">
            <a:schemeClr val="accent3"/>
          </a:effectRef>
          <a:fontRef idx="minor">
            <a:schemeClr val="dk1"/>
          </a:fontRef>
        </dgm:style>
      </dgm:prSet>
      <dgm:spPr/>
      <dgm:t>
        <a:bodyPr/>
        <a:lstStyle/>
        <a:p>
          <a:r>
            <a:rPr lang="en-US" dirty="0" smtClean="0"/>
            <a:t>Automation</a:t>
          </a:r>
          <a:endParaRPr lang="en-US" dirty="0"/>
        </a:p>
      </dgm:t>
    </dgm:pt>
    <dgm:pt modelId="{2AAADC8F-2E3B-46A3-ACAA-38A048B189C5}" type="parTrans" cxnId="{CC129816-6BF9-4FB5-9EE8-464429E21326}">
      <dgm:prSet/>
      <dgm:spPr/>
      <dgm:t>
        <a:bodyPr/>
        <a:lstStyle/>
        <a:p>
          <a:endParaRPr lang="en-US"/>
        </a:p>
      </dgm:t>
    </dgm:pt>
    <dgm:pt modelId="{4A5B745F-59DF-4BFE-B643-6ACB8FF884A1}" type="sibTrans" cxnId="{CC129816-6BF9-4FB5-9EE8-464429E21326}">
      <dgm:prSet/>
      <dgm:spPr/>
      <dgm:t>
        <a:bodyPr/>
        <a:lstStyle/>
        <a:p>
          <a:endParaRPr lang="en-US"/>
        </a:p>
      </dgm:t>
    </dgm:pt>
    <dgm:pt modelId="{ABFA224D-3AE8-42BF-A2AD-75449606C0BE}">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Project Templates</a:t>
          </a:r>
          <a:endParaRPr lang="en-US" dirty="0"/>
        </a:p>
      </dgm:t>
    </dgm:pt>
    <dgm:pt modelId="{384B6FCB-A956-4ADC-87E2-4E1CE314F23F}" type="parTrans" cxnId="{1A73FEBB-E636-4064-A9B5-BD10BA1FB100}">
      <dgm:prSet/>
      <dgm:spPr/>
      <dgm:t>
        <a:bodyPr/>
        <a:lstStyle/>
        <a:p>
          <a:endParaRPr lang="en-US"/>
        </a:p>
      </dgm:t>
    </dgm:pt>
    <dgm:pt modelId="{8981C660-A2D3-47A7-9692-0949A696E011}" type="sibTrans" cxnId="{1A73FEBB-E636-4064-A9B5-BD10BA1FB100}">
      <dgm:prSet/>
      <dgm:spPr/>
      <dgm:t>
        <a:bodyPr/>
        <a:lstStyle/>
        <a:p>
          <a:endParaRPr lang="en-US"/>
        </a:p>
      </dgm:t>
    </dgm:pt>
    <dgm:pt modelId="{C401BF7D-7EDE-43BE-A709-CD74904B965F}">
      <dgm:prSet phldrT="[Text]">
        <dgm:style>
          <a:lnRef idx="1">
            <a:schemeClr val="accent6"/>
          </a:lnRef>
          <a:fillRef idx="2">
            <a:schemeClr val="accent6"/>
          </a:fillRef>
          <a:effectRef idx="1">
            <a:schemeClr val="accent6"/>
          </a:effectRef>
          <a:fontRef idx="minor">
            <a:schemeClr val="dk1"/>
          </a:fontRef>
        </dgm:style>
      </dgm:prSet>
      <dgm:spPr/>
      <dgm:t>
        <a:bodyPr/>
        <a:lstStyle/>
        <a:p>
          <a:r>
            <a:rPr lang="en-US" dirty="0" smtClean="0"/>
            <a:t>Enhanced Command Line Interface</a:t>
          </a:r>
          <a:endParaRPr lang="en-US" dirty="0"/>
        </a:p>
      </dgm:t>
    </dgm:pt>
    <dgm:pt modelId="{73D9BBC1-5BB9-4E6D-B650-B215C3BAE506}" type="parTrans" cxnId="{BAB30E88-041A-4F66-AEE3-7B2886ADCE1B}">
      <dgm:prSet/>
      <dgm:spPr/>
      <dgm:t>
        <a:bodyPr/>
        <a:lstStyle/>
        <a:p>
          <a:endParaRPr lang="en-US"/>
        </a:p>
      </dgm:t>
    </dgm:pt>
    <dgm:pt modelId="{71D34C03-3E07-4642-B598-98B9E0A45587}" type="sibTrans" cxnId="{BAB30E88-041A-4F66-AEE3-7B2886ADCE1B}">
      <dgm:prSet/>
      <dgm:spPr/>
      <dgm:t>
        <a:bodyPr/>
        <a:lstStyle/>
        <a:p>
          <a:endParaRPr lang="en-US"/>
        </a:p>
      </dgm:t>
    </dgm:pt>
    <dgm:pt modelId="{FDCF7FC0-2614-4F78-A348-83779653A730}" type="pres">
      <dgm:prSet presAssocID="{DE758052-3924-4D29-870C-C821ADAE7B08}" presName="Name0" presStyleCnt="0">
        <dgm:presLayoutVars>
          <dgm:dir/>
          <dgm:animLvl val="lvl"/>
          <dgm:resizeHandles val="exact"/>
        </dgm:presLayoutVars>
      </dgm:prSet>
      <dgm:spPr/>
      <dgm:t>
        <a:bodyPr/>
        <a:lstStyle/>
        <a:p>
          <a:endParaRPr lang="en-US"/>
        </a:p>
      </dgm:t>
    </dgm:pt>
    <dgm:pt modelId="{A92604DA-1372-4275-A4AA-9E53BC517B40}" type="pres">
      <dgm:prSet presAssocID="{C810563E-576D-4E2C-82D3-6D0218CB6497}" presName="linNode" presStyleCnt="0"/>
      <dgm:spPr/>
    </dgm:pt>
    <dgm:pt modelId="{5F6EFECB-E76A-464F-A5CD-C3073869D091}" type="pres">
      <dgm:prSet presAssocID="{C810563E-576D-4E2C-82D3-6D0218CB6497}" presName="parentText" presStyleLbl="node1" presStyleIdx="0" presStyleCnt="4">
        <dgm:presLayoutVars>
          <dgm:chMax val="1"/>
          <dgm:bulletEnabled val="1"/>
        </dgm:presLayoutVars>
      </dgm:prSet>
      <dgm:spPr/>
      <dgm:t>
        <a:bodyPr/>
        <a:lstStyle/>
        <a:p>
          <a:endParaRPr lang="en-US"/>
        </a:p>
      </dgm:t>
    </dgm:pt>
    <dgm:pt modelId="{077F90BB-7DF9-40FF-955A-827FBD179E18}" type="pres">
      <dgm:prSet presAssocID="{C810563E-576D-4E2C-82D3-6D0218CB6497}" presName="descendantText" presStyleLbl="alignAccFollowNode1" presStyleIdx="0" presStyleCnt="4">
        <dgm:presLayoutVars>
          <dgm:bulletEnabled val="1"/>
        </dgm:presLayoutVars>
      </dgm:prSet>
      <dgm:spPr/>
      <dgm:t>
        <a:bodyPr/>
        <a:lstStyle/>
        <a:p>
          <a:endParaRPr lang="en-US"/>
        </a:p>
      </dgm:t>
    </dgm:pt>
    <dgm:pt modelId="{B928CDBF-9A0D-44BF-BB5B-06FA6B12576B}" type="pres">
      <dgm:prSet presAssocID="{93E2D4C6-D1FE-40D8-A6F9-9D67FC9829FB}" presName="sp" presStyleCnt="0"/>
      <dgm:spPr/>
    </dgm:pt>
    <dgm:pt modelId="{4DD5B0D1-8B49-42D9-B6D1-D7C3DC6E5D7A}" type="pres">
      <dgm:prSet presAssocID="{0CF68051-1322-403F-8F92-36DF904F4A3B}" presName="linNode" presStyleCnt="0"/>
      <dgm:spPr/>
    </dgm:pt>
    <dgm:pt modelId="{6952D881-43AD-46B5-9A3C-9C80C696A146}" type="pres">
      <dgm:prSet presAssocID="{0CF68051-1322-403F-8F92-36DF904F4A3B}" presName="parentText" presStyleLbl="node1" presStyleIdx="1" presStyleCnt="4">
        <dgm:presLayoutVars>
          <dgm:chMax val="1"/>
          <dgm:bulletEnabled val="1"/>
        </dgm:presLayoutVars>
      </dgm:prSet>
      <dgm:spPr/>
      <dgm:t>
        <a:bodyPr/>
        <a:lstStyle/>
        <a:p>
          <a:endParaRPr lang="en-US"/>
        </a:p>
      </dgm:t>
    </dgm:pt>
    <dgm:pt modelId="{C24469E6-33D3-42A2-950C-ADEF529C5E38}" type="pres">
      <dgm:prSet presAssocID="{0CF68051-1322-403F-8F92-36DF904F4A3B}" presName="descendantText" presStyleLbl="alignAccFollowNode1" presStyleIdx="1" presStyleCnt="4">
        <dgm:presLayoutVars>
          <dgm:bulletEnabled val="1"/>
        </dgm:presLayoutVars>
      </dgm:prSet>
      <dgm:spPr/>
      <dgm:t>
        <a:bodyPr/>
        <a:lstStyle/>
        <a:p>
          <a:endParaRPr lang="en-US"/>
        </a:p>
      </dgm:t>
    </dgm:pt>
    <dgm:pt modelId="{4F07DC75-0C2C-4988-B1FD-ABE53E262B98}" type="pres">
      <dgm:prSet presAssocID="{470B05A3-B7C6-4F05-98F5-10758B1CC4BF}" presName="sp" presStyleCnt="0"/>
      <dgm:spPr/>
    </dgm:pt>
    <dgm:pt modelId="{058637C4-3153-43B6-BB68-0FACD22A71F4}" type="pres">
      <dgm:prSet presAssocID="{5ED4ED4B-2BC8-4DD2-A2E3-BBDCC44F9987}" presName="linNode" presStyleCnt="0"/>
      <dgm:spPr/>
    </dgm:pt>
    <dgm:pt modelId="{FD29D178-3135-4D48-BF94-32F10A0A2628}" type="pres">
      <dgm:prSet presAssocID="{5ED4ED4B-2BC8-4DD2-A2E3-BBDCC44F9987}" presName="parentText" presStyleLbl="node1" presStyleIdx="2" presStyleCnt="4">
        <dgm:presLayoutVars>
          <dgm:chMax val="1"/>
          <dgm:bulletEnabled val="1"/>
        </dgm:presLayoutVars>
      </dgm:prSet>
      <dgm:spPr/>
      <dgm:t>
        <a:bodyPr/>
        <a:lstStyle/>
        <a:p>
          <a:endParaRPr lang="en-US"/>
        </a:p>
      </dgm:t>
    </dgm:pt>
    <dgm:pt modelId="{7DF0F1FC-C3FC-482A-AD47-000584B30B45}" type="pres">
      <dgm:prSet presAssocID="{5ED4ED4B-2BC8-4DD2-A2E3-BBDCC44F9987}" presName="descendantText" presStyleLbl="alignAccFollowNode1" presStyleIdx="2" presStyleCnt="4">
        <dgm:presLayoutVars>
          <dgm:bulletEnabled val="1"/>
        </dgm:presLayoutVars>
      </dgm:prSet>
      <dgm:spPr/>
      <dgm:t>
        <a:bodyPr/>
        <a:lstStyle/>
        <a:p>
          <a:endParaRPr lang="en-US"/>
        </a:p>
      </dgm:t>
    </dgm:pt>
    <dgm:pt modelId="{E9EEFE8C-7DA0-44DE-87AB-C424D5C67BF7}" type="pres">
      <dgm:prSet presAssocID="{FB7C0F15-2372-467B-894B-84C6517A3ABD}" presName="sp" presStyleCnt="0"/>
      <dgm:spPr/>
    </dgm:pt>
    <dgm:pt modelId="{57A51234-28BA-4D0C-8513-951C294DB56A}" type="pres">
      <dgm:prSet presAssocID="{78603427-E203-45AD-9A3E-C174CA799C26}" presName="linNode" presStyleCnt="0"/>
      <dgm:spPr/>
    </dgm:pt>
    <dgm:pt modelId="{A7394D25-96BC-4D7A-AFB2-049D37D3BA18}" type="pres">
      <dgm:prSet presAssocID="{78603427-E203-45AD-9A3E-C174CA799C26}" presName="parentText" presStyleLbl="node1" presStyleIdx="3" presStyleCnt="4">
        <dgm:presLayoutVars>
          <dgm:chMax val="1"/>
          <dgm:bulletEnabled val="1"/>
        </dgm:presLayoutVars>
      </dgm:prSet>
      <dgm:spPr/>
      <dgm:t>
        <a:bodyPr/>
        <a:lstStyle/>
        <a:p>
          <a:endParaRPr lang="en-US"/>
        </a:p>
      </dgm:t>
    </dgm:pt>
    <dgm:pt modelId="{03BA5139-6FB9-4299-B867-D885C850D117}" type="pres">
      <dgm:prSet presAssocID="{78603427-E203-45AD-9A3E-C174CA799C26}" presName="descendantText" presStyleLbl="alignAccFollowNode1" presStyleIdx="3" presStyleCnt="4">
        <dgm:presLayoutVars>
          <dgm:bulletEnabled val="1"/>
        </dgm:presLayoutVars>
      </dgm:prSet>
      <dgm:spPr/>
      <dgm:t>
        <a:bodyPr/>
        <a:lstStyle/>
        <a:p>
          <a:endParaRPr lang="en-US"/>
        </a:p>
      </dgm:t>
    </dgm:pt>
  </dgm:ptLst>
  <dgm:cxnLst>
    <dgm:cxn modelId="{CA9E9FDC-B2AC-49AD-A485-C5AAA3DBEA03}" srcId="{0CF68051-1322-403F-8F92-36DF904F4A3B}" destId="{6A50FCFC-39E5-485D-B73F-88807C59F8DE}" srcOrd="0" destOrd="0" parTransId="{3C0185A7-D1BC-4BF1-B9B6-59E2ED518CBB}" sibTransId="{B48DBFA9-FD43-45AA-80DE-E13FDE250620}"/>
    <dgm:cxn modelId="{FC9B2E3B-AEE7-48E9-885E-4860E5C1D2FD}" srcId="{C810563E-576D-4E2C-82D3-6D0218CB6497}" destId="{CC7D2CF3-96C4-4628-BA68-11ACA299D804}" srcOrd="0" destOrd="0" parTransId="{849E5406-4604-4782-88C0-D01109768F23}" sibTransId="{46DE4D06-1848-48EE-BC6D-621DBEE45377}"/>
    <dgm:cxn modelId="{80CE8E83-5922-4636-A1C7-584A3FD047F2}" type="presOf" srcId="{71297BA0-8F58-477B-B803-EFCC1EF2D6F3}" destId="{C24469E6-33D3-42A2-950C-ADEF529C5E38}" srcOrd="0" destOrd="1" presId="urn:microsoft.com/office/officeart/2005/8/layout/vList5"/>
    <dgm:cxn modelId="{745FE415-007D-44FA-983D-EC1217FDDBB1}" type="presOf" srcId="{CC7D2CF3-96C4-4628-BA68-11ACA299D804}" destId="{077F90BB-7DF9-40FF-955A-827FBD179E18}" srcOrd="0" destOrd="0" presId="urn:microsoft.com/office/officeart/2005/8/layout/vList5"/>
    <dgm:cxn modelId="{F7F841B4-C966-485B-ACF3-E8ABA81B8D14}" srcId="{5ED4ED4B-2BC8-4DD2-A2E3-BBDCC44F9987}" destId="{4023FEF2-AC96-4ACE-89DC-C17D574E80F4}" srcOrd="1" destOrd="0" parTransId="{DF51A290-F396-4E91-81C5-D7DD14FD99DD}" sibTransId="{FE9AF850-8203-4626-BE51-583419721636}"/>
    <dgm:cxn modelId="{31CB65F2-4AD3-4D74-A7E3-13E353F71650}" type="presOf" srcId="{DE758052-3924-4D29-870C-C821ADAE7B08}" destId="{FDCF7FC0-2614-4F78-A348-83779653A730}" srcOrd="0" destOrd="0" presId="urn:microsoft.com/office/officeart/2005/8/layout/vList5"/>
    <dgm:cxn modelId="{8694E043-7E50-4AA5-B760-8C85C60611F9}" type="presOf" srcId="{C810563E-576D-4E2C-82D3-6D0218CB6497}" destId="{5F6EFECB-E76A-464F-A5CD-C3073869D091}" srcOrd="0" destOrd="0" presId="urn:microsoft.com/office/officeart/2005/8/layout/vList5"/>
    <dgm:cxn modelId="{2418D4FB-5631-49C9-B027-CBDCF11158F7}" type="presOf" srcId="{78603427-E203-45AD-9A3E-C174CA799C26}" destId="{A7394D25-96BC-4D7A-AFB2-049D37D3BA18}" srcOrd="0" destOrd="0" presId="urn:microsoft.com/office/officeart/2005/8/layout/vList5"/>
    <dgm:cxn modelId="{08DFEE1A-BC7E-4DA9-A555-B9FB0D61BF34}" type="presOf" srcId="{79C58C31-44A2-454B-A301-B12B652E654E}" destId="{7DF0F1FC-C3FC-482A-AD47-000584B30B45}" srcOrd="0" destOrd="0" presId="urn:microsoft.com/office/officeart/2005/8/layout/vList5"/>
    <dgm:cxn modelId="{4560F14D-BD2A-47F3-95AD-A02530DEBBC2}" type="presOf" srcId="{6A50FCFC-39E5-485D-B73F-88807C59F8DE}" destId="{C24469E6-33D3-42A2-950C-ADEF529C5E38}" srcOrd="0" destOrd="0" presId="urn:microsoft.com/office/officeart/2005/8/layout/vList5"/>
    <dgm:cxn modelId="{11E54A0A-80EF-4E32-90AF-D65BBA0FB70A}" srcId="{C810563E-576D-4E2C-82D3-6D0218CB6497}" destId="{0826EEBE-FD51-4167-97AB-E7D2CA9FC2B5}" srcOrd="1" destOrd="0" parTransId="{0B09464F-47C3-47CD-9022-A790DDC78F30}" sibTransId="{2ADA3879-882A-409C-8AF1-BE9F28498399}"/>
    <dgm:cxn modelId="{1A73FEBB-E636-4064-A9B5-BD10BA1FB100}" srcId="{78603427-E203-45AD-9A3E-C174CA799C26}" destId="{ABFA224D-3AE8-42BF-A2AD-75449606C0BE}" srcOrd="0" destOrd="0" parTransId="{384B6FCB-A956-4ADC-87E2-4E1CE314F23F}" sibTransId="{8981C660-A2D3-47A7-9692-0949A696E011}"/>
    <dgm:cxn modelId="{1A560604-9606-4B49-8AE2-82260E045F50}" type="presOf" srcId="{0CF68051-1322-403F-8F92-36DF904F4A3B}" destId="{6952D881-43AD-46B5-9A3C-9C80C696A146}" srcOrd="0" destOrd="0" presId="urn:microsoft.com/office/officeart/2005/8/layout/vList5"/>
    <dgm:cxn modelId="{3E379563-91DC-45BA-B630-0DC56C2B5A76}" type="presOf" srcId="{C401BF7D-7EDE-43BE-A709-CD74904B965F}" destId="{03BA5139-6FB9-4299-B867-D885C850D117}" srcOrd="0" destOrd="1" presId="urn:microsoft.com/office/officeart/2005/8/layout/vList5"/>
    <dgm:cxn modelId="{15FBAACE-7F0B-4E12-815D-E17687B56EDB}" srcId="{DE758052-3924-4D29-870C-C821ADAE7B08}" destId="{5ED4ED4B-2BC8-4DD2-A2E3-BBDCC44F9987}" srcOrd="2" destOrd="0" parTransId="{83BC8B74-FE2F-438F-9782-11F5FEB50B99}" sibTransId="{FB7C0F15-2372-467B-894B-84C6517A3ABD}"/>
    <dgm:cxn modelId="{6121E631-32BE-48F0-BBA3-8BC81942BAB6}" srcId="{0CF68051-1322-403F-8F92-36DF904F4A3B}" destId="{71297BA0-8F58-477B-B803-EFCC1EF2D6F3}" srcOrd="1" destOrd="0" parTransId="{0B846344-888B-4CF7-92E2-1B43AF40DD09}" sibTransId="{4983FA1A-B34B-4CDB-9E44-FAE67BFD7315}"/>
    <dgm:cxn modelId="{40FE53AB-F9D7-4573-AD52-FBE1949A4720}" type="presOf" srcId="{ABFA224D-3AE8-42BF-A2AD-75449606C0BE}" destId="{03BA5139-6FB9-4299-B867-D885C850D117}" srcOrd="0" destOrd="0" presId="urn:microsoft.com/office/officeart/2005/8/layout/vList5"/>
    <dgm:cxn modelId="{61507F53-1CB5-410D-BF93-1FDDD4924452}" srcId="{DE758052-3924-4D29-870C-C821ADAE7B08}" destId="{C810563E-576D-4E2C-82D3-6D0218CB6497}" srcOrd="0" destOrd="0" parTransId="{32D22BBB-CF1F-4FF7-929B-9E7B30A9EC0E}" sibTransId="{93E2D4C6-D1FE-40D8-A6F9-9D67FC9829FB}"/>
    <dgm:cxn modelId="{13745EF2-41B2-41FE-B1D3-A0DF6C2EECB3}" srcId="{DE758052-3924-4D29-870C-C821ADAE7B08}" destId="{0CF68051-1322-403F-8F92-36DF904F4A3B}" srcOrd="1" destOrd="0" parTransId="{277B886A-DB30-4069-BFB4-B63C8EEE88FD}" sibTransId="{470B05A3-B7C6-4F05-98F5-10758B1CC4BF}"/>
    <dgm:cxn modelId="{CC129816-6BF9-4FB5-9EE8-464429E21326}" srcId="{DE758052-3924-4D29-870C-C821ADAE7B08}" destId="{78603427-E203-45AD-9A3E-C174CA799C26}" srcOrd="3" destOrd="0" parTransId="{2AAADC8F-2E3B-46A3-ACAA-38A048B189C5}" sibTransId="{4A5B745F-59DF-4BFE-B643-6ACB8FF884A1}"/>
    <dgm:cxn modelId="{9D9EFAAD-0EFE-48A7-AAF0-70CFDAEE1149}" type="presOf" srcId="{0826EEBE-FD51-4167-97AB-E7D2CA9FC2B5}" destId="{077F90BB-7DF9-40FF-955A-827FBD179E18}" srcOrd="0" destOrd="1" presId="urn:microsoft.com/office/officeart/2005/8/layout/vList5"/>
    <dgm:cxn modelId="{3FA96CC5-A2A5-47F0-B1FB-6073FBD9C540}" type="presOf" srcId="{4023FEF2-AC96-4ACE-89DC-C17D574E80F4}" destId="{7DF0F1FC-C3FC-482A-AD47-000584B30B45}" srcOrd="0" destOrd="1" presId="urn:microsoft.com/office/officeart/2005/8/layout/vList5"/>
    <dgm:cxn modelId="{B5D82F19-6473-4693-ABA4-73CA5D1E63FE}" srcId="{5ED4ED4B-2BC8-4DD2-A2E3-BBDCC44F9987}" destId="{79C58C31-44A2-454B-A301-B12B652E654E}" srcOrd="0" destOrd="0" parTransId="{CBBBD33A-4CE6-4467-8114-BD2580639745}" sibTransId="{FDDBA45D-9FB8-42A3-91EF-63E97E734367}"/>
    <dgm:cxn modelId="{5BBE0A20-5405-456F-9CB5-EAA8AF44BE6D}" type="presOf" srcId="{5ED4ED4B-2BC8-4DD2-A2E3-BBDCC44F9987}" destId="{FD29D178-3135-4D48-BF94-32F10A0A2628}" srcOrd="0" destOrd="0" presId="urn:microsoft.com/office/officeart/2005/8/layout/vList5"/>
    <dgm:cxn modelId="{BAB30E88-041A-4F66-AEE3-7B2886ADCE1B}" srcId="{78603427-E203-45AD-9A3E-C174CA799C26}" destId="{C401BF7D-7EDE-43BE-A709-CD74904B965F}" srcOrd="1" destOrd="0" parTransId="{73D9BBC1-5BB9-4E6D-B650-B215C3BAE506}" sibTransId="{71D34C03-3E07-4642-B598-98B9E0A45587}"/>
    <dgm:cxn modelId="{E8A5DA2A-BD36-4E42-AC50-139BE136D0DE}" type="presParOf" srcId="{FDCF7FC0-2614-4F78-A348-83779653A730}" destId="{A92604DA-1372-4275-A4AA-9E53BC517B40}" srcOrd="0" destOrd="0" presId="urn:microsoft.com/office/officeart/2005/8/layout/vList5"/>
    <dgm:cxn modelId="{DB498EB0-C2BE-42AB-976F-38826850ACE4}" type="presParOf" srcId="{A92604DA-1372-4275-A4AA-9E53BC517B40}" destId="{5F6EFECB-E76A-464F-A5CD-C3073869D091}" srcOrd="0" destOrd="0" presId="urn:microsoft.com/office/officeart/2005/8/layout/vList5"/>
    <dgm:cxn modelId="{0D0D4016-E60F-400D-8312-0649D51D7ADF}" type="presParOf" srcId="{A92604DA-1372-4275-A4AA-9E53BC517B40}" destId="{077F90BB-7DF9-40FF-955A-827FBD179E18}" srcOrd="1" destOrd="0" presId="urn:microsoft.com/office/officeart/2005/8/layout/vList5"/>
    <dgm:cxn modelId="{FCB792D4-91FE-4DA6-87D1-3182723F7338}" type="presParOf" srcId="{FDCF7FC0-2614-4F78-A348-83779653A730}" destId="{B928CDBF-9A0D-44BF-BB5B-06FA6B12576B}" srcOrd="1" destOrd="0" presId="urn:microsoft.com/office/officeart/2005/8/layout/vList5"/>
    <dgm:cxn modelId="{42584963-733F-43C6-AB82-E52D9EF2B85C}" type="presParOf" srcId="{FDCF7FC0-2614-4F78-A348-83779653A730}" destId="{4DD5B0D1-8B49-42D9-B6D1-D7C3DC6E5D7A}" srcOrd="2" destOrd="0" presId="urn:microsoft.com/office/officeart/2005/8/layout/vList5"/>
    <dgm:cxn modelId="{E42D1C6B-B128-4087-9688-4A81AC6CD702}" type="presParOf" srcId="{4DD5B0D1-8B49-42D9-B6D1-D7C3DC6E5D7A}" destId="{6952D881-43AD-46B5-9A3C-9C80C696A146}" srcOrd="0" destOrd="0" presId="urn:microsoft.com/office/officeart/2005/8/layout/vList5"/>
    <dgm:cxn modelId="{41885A9A-1DB6-4D13-809C-C77F5CE932A3}" type="presParOf" srcId="{4DD5B0D1-8B49-42D9-B6D1-D7C3DC6E5D7A}" destId="{C24469E6-33D3-42A2-950C-ADEF529C5E38}" srcOrd="1" destOrd="0" presId="urn:microsoft.com/office/officeart/2005/8/layout/vList5"/>
    <dgm:cxn modelId="{AC2AB1EE-C96D-41EC-B4FE-8D6BD022797C}" type="presParOf" srcId="{FDCF7FC0-2614-4F78-A348-83779653A730}" destId="{4F07DC75-0C2C-4988-B1FD-ABE53E262B98}" srcOrd="3" destOrd="0" presId="urn:microsoft.com/office/officeart/2005/8/layout/vList5"/>
    <dgm:cxn modelId="{967647FC-3EE6-4BFA-B742-27DA387BA893}" type="presParOf" srcId="{FDCF7FC0-2614-4F78-A348-83779653A730}" destId="{058637C4-3153-43B6-BB68-0FACD22A71F4}" srcOrd="4" destOrd="0" presId="urn:microsoft.com/office/officeart/2005/8/layout/vList5"/>
    <dgm:cxn modelId="{09BF1044-705D-4246-A995-0290573E05DD}" type="presParOf" srcId="{058637C4-3153-43B6-BB68-0FACD22A71F4}" destId="{FD29D178-3135-4D48-BF94-32F10A0A2628}" srcOrd="0" destOrd="0" presId="urn:microsoft.com/office/officeart/2005/8/layout/vList5"/>
    <dgm:cxn modelId="{A32C7BAB-30DD-47D2-9478-243F59C1CC80}" type="presParOf" srcId="{058637C4-3153-43B6-BB68-0FACD22A71F4}" destId="{7DF0F1FC-C3FC-482A-AD47-000584B30B45}" srcOrd="1" destOrd="0" presId="urn:microsoft.com/office/officeart/2005/8/layout/vList5"/>
    <dgm:cxn modelId="{B92C587A-8731-4EEC-9EA6-09D7C5E4466A}" type="presParOf" srcId="{FDCF7FC0-2614-4F78-A348-83779653A730}" destId="{E9EEFE8C-7DA0-44DE-87AB-C424D5C67BF7}" srcOrd="5" destOrd="0" presId="urn:microsoft.com/office/officeart/2005/8/layout/vList5"/>
    <dgm:cxn modelId="{4684A538-7017-407B-B5A3-FE2591E440CE}" type="presParOf" srcId="{FDCF7FC0-2614-4F78-A348-83779653A730}" destId="{57A51234-28BA-4D0C-8513-951C294DB56A}" srcOrd="6" destOrd="0" presId="urn:microsoft.com/office/officeart/2005/8/layout/vList5"/>
    <dgm:cxn modelId="{C710ED91-04A4-4CF2-A0B9-B2B44AC52587}" type="presParOf" srcId="{57A51234-28BA-4D0C-8513-951C294DB56A}" destId="{A7394D25-96BC-4D7A-AFB2-049D37D3BA18}" srcOrd="0" destOrd="0" presId="urn:microsoft.com/office/officeart/2005/8/layout/vList5"/>
    <dgm:cxn modelId="{B9EA6EB6-C5DD-4A31-88DD-3DAC22DBA16F}" type="presParOf" srcId="{57A51234-28BA-4D0C-8513-951C294DB56A}" destId="{03BA5139-6FB9-4299-B867-D885C850D11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758052-3924-4D29-870C-C821ADAE7B08}"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C810563E-576D-4E2C-82D3-6D0218CB6497}">
      <dgm:prSet phldrT="[Text]"/>
      <dgm:spPr/>
      <dgm:t>
        <a:bodyPr/>
        <a:lstStyle/>
        <a:p>
          <a:r>
            <a:rPr lang="en-US" dirty="0" smtClean="0"/>
            <a:t>Diagnostics</a:t>
          </a:r>
          <a:endParaRPr lang="en-US" dirty="0"/>
        </a:p>
      </dgm:t>
    </dgm:pt>
    <dgm:pt modelId="{32D22BBB-CF1F-4FF7-929B-9E7B30A9EC0E}" type="parTrans" cxnId="{61507F53-1CB5-410D-BF93-1FDDD4924452}">
      <dgm:prSet/>
      <dgm:spPr/>
      <dgm:t>
        <a:bodyPr/>
        <a:lstStyle/>
        <a:p>
          <a:endParaRPr lang="en-US"/>
        </a:p>
      </dgm:t>
    </dgm:pt>
    <dgm:pt modelId="{93E2D4C6-D1FE-40D8-A6F9-9D67FC9829FB}" type="sibTrans" cxnId="{61507F53-1CB5-410D-BF93-1FDDD4924452}">
      <dgm:prSet/>
      <dgm:spPr/>
      <dgm:t>
        <a:bodyPr/>
        <a:lstStyle/>
        <a:p>
          <a:endParaRPr lang="en-US"/>
        </a:p>
      </dgm:t>
    </dgm:pt>
    <dgm:pt modelId="{CC7D2CF3-96C4-4628-BA68-11ACA299D804}">
      <dgm:prSet phldrT="[Text]"/>
      <dgm:spPr/>
      <dgm:t>
        <a:bodyPr/>
        <a:lstStyle/>
        <a:p>
          <a:r>
            <a:rPr lang="en-US" dirty="0" smtClean="0"/>
            <a:t>Diagnostic report helps detect and avoid issues</a:t>
          </a:r>
          <a:endParaRPr lang="en-US" dirty="0"/>
        </a:p>
      </dgm:t>
    </dgm:pt>
    <dgm:pt modelId="{849E5406-4604-4782-88C0-D01109768F23}" type="parTrans" cxnId="{FC9B2E3B-AEE7-48E9-885E-4860E5C1D2FD}">
      <dgm:prSet/>
      <dgm:spPr/>
      <dgm:t>
        <a:bodyPr/>
        <a:lstStyle/>
        <a:p>
          <a:endParaRPr lang="en-US"/>
        </a:p>
      </dgm:t>
    </dgm:pt>
    <dgm:pt modelId="{46DE4D06-1848-48EE-BC6D-621DBEE45377}" type="sibTrans" cxnId="{FC9B2E3B-AEE7-48E9-885E-4860E5C1D2FD}">
      <dgm:prSet/>
      <dgm:spPr/>
      <dgm:t>
        <a:bodyPr/>
        <a:lstStyle/>
        <a:p>
          <a:endParaRPr lang="en-US"/>
        </a:p>
      </dgm:t>
    </dgm:pt>
    <dgm:pt modelId="{0CF68051-1322-403F-8F92-36DF904F4A3B}">
      <dgm:prSet phldrT="[Text]"/>
      <dgm:spPr/>
      <dgm:t>
        <a:bodyPr/>
        <a:lstStyle/>
        <a:p>
          <a:r>
            <a:rPr lang="en-US" dirty="0" smtClean="0"/>
            <a:t>Ease of use</a:t>
          </a:r>
          <a:endParaRPr lang="en-US" dirty="0"/>
        </a:p>
      </dgm:t>
    </dgm:pt>
    <dgm:pt modelId="{277B886A-DB30-4069-BFB4-B63C8EEE88FD}" type="parTrans" cxnId="{13745EF2-41B2-41FE-B1D3-A0DF6C2EECB3}">
      <dgm:prSet/>
      <dgm:spPr/>
      <dgm:t>
        <a:bodyPr/>
        <a:lstStyle/>
        <a:p>
          <a:endParaRPr lang="en-US"/>
        </a:p>
      </dgm:t>
    </dgm:pt>
    <dgm:pt modelId="{470B05A3-B7C6-4F05-98F5-10758B1CC4BF}" type="sibTrans" cxnId="{13745EF2-41B2-41FE-B1D3-A0DF6C2EECB3}">
      <dgm:prSet/>
      <dgm:spPr/>
      <dgm:t>
        <a:bodyPr/>
        <a:lstStyle/>
        <a:p>
          <a:endParaRPr lang="en-US"/>
        </a:p>
      </dgm:t>
    </dgm:pt>
    <dgm:pt modelId="{6A50FCFC-39E5-485D-B73F-88807C59F8DE}">
      <dgm:prSet phldrT="[Text]"/>
      <dgm:spPr/>
      <dgm:t>
        <a:bodyPr/>
        <a:lstStyle/>
        <a:p>
          <a:r>
            <a:rPr lang="en-US" dirty="0" smtClean="0"/>
            <a:t>Improved workflows make mistakes less likely</a:t>
          </a:r>
          <a:endParaRPr lang="en-US" dirty="0"/>
        </a:p>
      </dgm:t>
    </dgm:pt>
    <dgm:pt modelId="{3C0185A7-D1BC-4BF1-B9B6-59E2ED518CBB}" type="parTrans" cxnId="{CA9E9FDC-B2AC-49AD-A485-C5AAA3DBEA03}">
      <dgm:prSet/>
      <dgm:spPr/>
      <dgm:t>
        <a:bodyPr/>
        <a:lstStyle/>
        <a:p>
          <a:endParaRPr lang="en-US"/>
        </a:p>
      </dgm:t>
    </dgm:pt>
    <dgm:pt modelId="{B48DBFA9-FD43-45AA-80DE-E13FDE250620}" type="sibTrans" cxnId="{CA9E9FDC-B2AC-49AD-A485-C5AAA3DBEA03}">
      <dgm:prSet/>
      <dgm:spPr/>
      <dgm:t>
        <a:bodyPr/>
        <a:lstStyle/>
        <a:p>
          <a:endParaRPr lang="en-US"/>
        </a:p>
      </dgm:t>
    </dgm:pt>
    <dgm:pt modelId="{5ED4ED4B-2BC8-4DD2-A2E3-BBDCC44F9987}">
      <dgm:prSet phldrT="[Text]"/>
      <dgm:spPr/>
      <dgm:t>
        <a:bodyPr/>
        <a:lstStyle/>
        <a:p>
          <a:r>
            <a:rPr lang="en-US" dirty="0" smtClean="0"/>
            <a:t>Predictability</a:t>
          </a:r>
          <a:endParaRPr lang="en-US" dirty="0"/>
        </a:p>
      </dgm:t>
    </dgm:pt>
    <dgm:pt modelId="{83BC8B74-FE2F-438F-9782-11F5FEB50B99}" type="parTrans" cxnId="{15FBAACE-7F0B-4E12-815D-E17687B56EDB}">
      <dgm:prSet/>
      <dgm:spPr/>
      <dgm:t>
        <a:bodyPr/>
        <a:lstStyle/>
        <a:p>
          <a:endParaRPr lang="en-US"/>
        </a:p>
      </dgm:t>
    </dgm:pt>
    <dgm:pt modelId="{FB7C0F15-2372-467B-894B-84C6517A3ABD}" type="sibTrans" cxnId="{15FBAACE-7F0B-4E12-815D-E17687B56EDB}">
      <dgm:prSet/>
      <dgm:spPr/>
      <dgm:t>
        <a:bodyPr/>
        <a:lstStyle/>
        <a:p>
          <a:endParaRPr lang="en-US"/>
        </a:p>
      </dgm:t>
    </dgm:pt>
    <dgm:pt modelId="{79C58C31-44A2-454B-A301-B12B652E654E}">
      <dgm:prSet phldrT="[Text]"/>
      <dgm:spPr/>
      <dgm:t>
        <a:bodyPr/>
        <a:lstStyle/>
        <a:p>
          <a:r>
            <a:rPr lang="en-US" dirty="0" smtClean="0"/>
            <a:t>Package Accelerators produce reliable packages</a:t>
          </a:r>
          <a:endParaRPr lang="en-US" dirty="0"/>
        </a:p>
      </dgm:t>
    </dgm:pt>
    <dgm:pt modelId="{CBBBD33A-4CE6-4467-8114-BD2580639745}" type="parTrans" cxnId="{B5D82F19-6473-4693-ABA4-73CA5D1E63FE}">
      <dgm:prSet/>
      <dgm:spPr/>
      <dgm:t>
        <a:bodyPr/>
        <a:lstStyle/>
        <a:p>
          <a:endParaRPr lang="en-US"/>
        </a:p>
      </dgm:t>
    </dgm:pt>
    <dgm:pt modelId="{FDDBA45D-9FB8-42A3-91EF-63E97E734367}" type="sibTrans" cxnId="{B5D82F19-6473-4693-ABA4-73CA5D1E63FE}">
      <dgm:prSet/>
      <dgm:spPr/>
      <dgm:t>
        <a:bodyPr/>
        <a:lstStyle/>
        <a:p>
          <a:endParaRPr lang="en-US"/>
        </a:p>
      </dgm:t>
    </dgm:pt>
    <dgm:pt modelId="{4023FEF2-AC96-4ACE-89DC-C17D574E80F4}">
      <dgm:prSet phldrT="[Text]"/>
      <dgm:spPr/>
      <dgm:t>
        <a:bodyPr/>
        <a:lstStyle/>
        <a:p>
          <a:r>
            <a:rPr lang="en-US" dirty="0" smtClean="0"/>
            <a:t>Best practice guidance helps avoid mistakes</a:t>
          </a:r>
          <a:endParaRPr lang="en-US" dirty="0"/>
        </a:p>
      </dgm:t>
    </dgm:pt>
    <dgm:pt modelId="{DF51A290-F396-4E91-81C5-D7DD14FD99DD}" type="parTrans" cxnId="{F7F841B4-C966-485B-ACF3-E8ABA81B8D14}">
      <dgm:prSet/>
      <dgm:spPr/>
      <dgm:t>
        <a:bodyPr/>
        <a:lstStyle/>
        <a:p>
          <a:endParaRPr lang="en-US"/>
        </a:p>
      </dgm:t>
    </dgm:pt>
    <dgm:pt modelId="{FE9AF850-8203-4626-BE51-583419721636}" type="sibTrans" cxnId="{F7F841B4-C966-485B-ACF3-E8ABA81B8D14}">
      <dgm:prSet/>
      <dgm:spPr/>
      <dgm:t>
        <a:bodyPr/>
        <a:lstStyle/>
        <a:p>
          <a:endParaRPr lang="en-US"/>
        </a:p>
      </dgm:t>
    </dgm:pt>
    <dgm:pt modelId="{78603427-E203-45AD-9A3E-C174CA799C26}">
      <dgm:prSet phldrT="[Text]"/>
      <dgm:spPr/>
      <dgm:t>
        <a:bodyPr/>
        <a:lstStyle/>
        <a:p>
          <a:r>
            <a:rPr lang="en-US" dirty="0" smtClean="0"/>
            <a:t>Automation</a:t>
          </a:r>
          <a:endParaRPr lang="en-US" dirty="0"/>
        </a:p>
      </dgm:t>
    </dgm:pt>
    <dgm:pt modelId="{2AAADC8F-2E3B-46A3-ACAA-38A048B189C5}" type="parTrans" cxnId="{CC129816-6BF9-4FB5-9EE8-464429E21326}">
      <dgm:prSet/>
      <dgm:spPr/>
      <dgm:t>
        <a:bodyPr/>
        <a:lstStyle/>
        <a:p>
          <a:endParaRPr lang="en-US"/>
        </a:p>
      </dgm:t>
    </dgm:pt>
    <dgm:pt modelId="{4A5B745F-59DF-4BFE-B643-6ACB8FF884A1}" type="sibTrans" cxnId="{CC129816-6BF9-4FB5-9EE8-464429E21326}">
      <dgm:prSet/>
      <dgm:spPr/>
      <dgm:t>
        <a:bodyPr/>
        <a:lstStyle/>
        <a:p>
          <a:endParaRPr lang="en-US"/>
        </a:p>
      </dgm:t>
    </dgm:pt>
    <dgm:pt modelId="{ABFA224D-3AE8-42BF-A2AD-75449606C0BE}">
      <dgm:prSet phldrT="[Text]"/>
      <dgm:spPr/>
      <dgm:t>
        <a:bodyPr/>
        <a:lstStyle/>
        <a:p>
          <a:r>
            <a:rPr lang="en-US" dirty="0" smtClean="0"/>
            <a:t>Templates and new CLI options allow new scenarios to be automated</a:t>
          </a:r>
          <a:endParaRPr lang="en-US" dirty="0"/>
        </a:p>
      </dgm:t>
    </dgm:pt>
    <dgm:pt modelId="{384B6FCB-A956-4ADC-87E2-4E1CE314F23F}" type="parTrans" cxnId="{1A73FEBB-E636-4064-A9B5-BD10BA1FB100}">
      <dgm:prSet/>
      <dgm:spPr/>
      <dgm:t>
        <a:bodyPr/>
        <a:lstStyle/>
        <a:p>
          <a:endParaRPr lang="en-US"/>
        </a:p>
      </dgm:t>
    </dgm:pt>
    <dgm:pt modelId="{8981C660-A2D3-47A7-9692-0949A696E011}" type="sibTrans" cxnId="{1A73FEBB-E636-4064-A9B5-BD10BA1FB100}">
      <dgm:prSet/>
      <dgm:spPr/>
      <dgm:t>
        <a:bodyPr/>
        <a:lstStyle/>
        <a:p>
          <a:endParaRPr lang="en-US"/>
        </a:p>
      </dgm:t>
    </dgm:pt>
    <dgm:pt modelId="{7B208FE2-FD70-4C57-95A5-830D1BFA9C04}">
      <dgm:prSet phldrT="[Text]"/>
      <dgm:spPr/>
      <dgm:t>
        <a:bodyPr/>
        <a:lstStyle/>
        <a:p>
          <a:r>
            <a:rPr lang="en-US" dirty="0" smtClean="0"/>
            <a:t>Package expansion tool saves time for DSC</a:t>
          </a:r>
          <a:endParaRPr lang="en-US" dirty="0"/>
        </a:p>
      </dgm:t>
    </dgm:pt>
    <dgm:pt modelId="{531FB3B1-F51D-4C5F-96F4-7E864838E093}" type="parTrans" cxnId="{45616F37-BF2D-4CF1-A9CA-4DE35C0203FC}">
      <dgm:prSet/>
      <dgm:spPr/>
      <dgm:t>
        <a:bodyPr/>
        <a:lstStyle/>
        <a:p>
          <a:endParaRPr lang="en-US"/>
        </a:p>
      </dgm:t>
    </dgm:pt>
    <dgm:pt modelId="{23F8D419-4200-43AF-89E3-C801AE6EE637}" type="sibTrans" cxnId="{45616F37-BF2D-4CF1-A9CA-4DE35C0203FC}">
      <dgm:prSet/>
      <dgm:spPr/>
      <dgm:t>
        <a:bodyPr/>
        <a:lstStyle/>
        <a:p>
          <a:endParaRPr lang="en-US"/>
        </a:p>
      </dgm:t>
    </dgm:pt>
    <dgm:pt modelId="{FDCF7FC0-2614-4F78-A348-83779653A730}" type="pres">
      <dgm:prSet presAssocID="{DE758052-3924-4D29-870C-C821ADAE7B08}" presName="Name0" presStyleCnt="0">
        <dgm:presLayoutVars>
          <dgm:dir/>
          <dgm:animLvl val="lvl"/>
          <dgm:resizeHandles val="exact"/>
        </dgm:presLayoutVars>
      </dgm:prSet>
      <dgm:spPr/>
      <dgm:t>
        <a:bodyPr/>
        <a:lstStyle/>
        <a:p>
          <a:endParaRPr lang="en-US"/>
        </a:p>
      </dgm:t>
    </dgm:pt>
    <dgm:pt modelId="{A92604DA-1372-4275-A4AA-9E53BC517B40}" type="pres">
      <dgm:prSet presAssocID="{C810563E-576D-4E2C-82D3-6D0218CB6497}" presName="linNode" presStyleCnt="0"/>
      <dgm:spPr/>
    </dgm:pt>
    <dgm:pt modelId="{5F6EFECB-E76A-464F-A5CD-C3073869D091}" type="pres">
      <dgm:prSet presAssocID="{C810563E-576D-4E2C-82D3-6D0218CB6497}" presName="parentText" presStyleLbl="node1" presStyleIdx="0" presStyleCnt="4">
        <dgm:presLayoutVars>
          <dgm:chMax val="1"/>
          <dgm:bulletEnabled val="1"/>
        </dgm:presLayoutVars>
      </dgm:prSet>
      <dgm:spPr/>
      <dgm:t>
        <a:bodyPr/>
        <a:lstStyle/>
        <a:p>
          <a:endParaRPr lang="en-US"/>
        </a:p>
      </dgm:t>
    </dgm:pt>
    <dgm:pt modelId="{077F90BB-7DF9-40FF-955A-827FBD179E18}" type="pres">
      <dgm:prSet presAssocID="{C810563E-576D-4E2C-82D3-6D0218CB6497}" presName="descendantText" presStyleLbl="alignAccFollowNode1" presStyleIdx="0" presStyleCnt="4">
        <dgm:presLayoutVars>
          <dgm:bulletEnabled val="1"/>
        </dgm:presLayoutVars>
      </dgm:prSet>
      <dgm:spPr/>
      <dgm:t>
        <a:bodyPr/>
        <a:lstStyle/>
        <a:p>
          <a:endParaRPr lang="en-US"/>
        </a:p>
      </dgm:t>
    </dgm:pt>
    <dgm:pt modelId="{B928CDBF-9A0D-44BF-BB5B-06FA6B12576B}" type="pres">
      <dgm:prSet presAssocID="{93E2D4C6-D1FE-40D8-A6F9-9D67FC9829FB}" presName="sp" presStyleCnt="0"/>
      <dgm:spPr/>
    </dgm:pt>
    <dgm:pt modelId="{4DD5B0D1-8B49-42D9-B6D1-D7C3DC6E5D7A}" type="pres">
      <dgm:prSet presAssocID="{0CF68051-1322-403F-8F92-36DF904F4A3B}" presName="linNode" presStyleCnt="0"/>
      <dgm:spPr/>
    </dgm:pt>
    <dgm:pt modelId="{6952D881-43AD-46B5-9A3C-9C80C696A146}" type="pres">
      <dgm:prSet presAssocID="{0CF68051-1322-403F-8F92-36DF904F4A3B}" presName="parentText" presStyleLbl="node1" presStyleIdx="1" presStyleCnt="4">
        <dgm:presLayoutVars>
          <dgm:chMax val="1"/>
          <dgm:bulletEnabled val="1"/>
        </dgm:presLayoutVars>
      </dgm:prSet>
      <dgm:spPr/>
      <dgm:t>
        <a:bodyPr/>
        <a:lstStyle/>
        <a:p>
          <a:endParaRPr lang="en-US"/>
        </a:p>
      </dgm:t>
    </dgm:pt>
    <dgm:pt modelId="{C24469E6-33D3-42A2-950C-ADEF529C5E38}" type="pres">
      <dgm:prSet presAssocID="{0CF68051-1322-403F-8F92-36DF904F4A3B}" presName="descendantText" presStyleLbl="alignAccFollowNode1" presStyleIdx="1" presStyleCnt="4">
        <dgm:presLayoutVars>
          <dgm:bulletEnabled val="1"/>
        </dgm:presLayoutVars>
      </dgm:prSet>
      <dgm:spPr/>
      <dgm:t>
        <a:bodyPr/>
        <a:lstStyle/>
        <a:p>
          <a:endParaRPr lang="en-US"/>
        </a:p>
      </dgm:t>
    </dgm:pt>
    <dgm:pt modelId="{4F07DC75-0C2C-4988-B1FD-ABE53E262B98}" type="pres">
      <dgm:prSet presAssocID="{470B05A3-B7C6-4F05-98F5-10758B1CC4BF}" presName="sp" presStyleCnt="0"/>
      <dgm:spPr/>
    </dgm:pt>
    <dgm:pt modelId="{058637C4-3153-43B6-BB68-0FACD22A71F4}" type="pres">
      <dgm:prSet presAssocID="{5ED4ED4B-2BC8-4DD2-A2E3-BBDCC44F9987}" presName="linNode" presStyleCnt="0"/>
      <dgm:spPr/>
    </dgm:pt>
    <dgm:pt modelId="{FD29D178-3135-4D48-BF94-32F10A0A2628}" type="pres">
      <dgm:prSet presAssocID="{5ED4ED4B-2BC8-4DD2-A2E3-BBDCC44F9987}" presName="parentText" presStyleLbl="node1" presStyleIdx="2" presStyleCnt="4">
        <dgm:presLayoutVars>
          <dgm:chMax val="1"/>
          <dgm:bulletEnabled val="1"/>
        </dgm:presLayoutVars>
      </dgm:prSet>
      <dgm:spPr/>
      <dgm:t>
        <a:bodyPr/>
        <a:lstStyle/>
        <a:p>
          <a:endParaRPr lang="en-US"/>
        </a:p>
      </dgm:t>
    </dgm:pt>
    <dgm:pt modelId="{7DF0F1FC-C3FC-482A-AD47-000584B30B45}" type="pres">
      <dgm:prSet presAssocID="{5ED4ED4B-2BC8-4DD2-A2E3-BBDCC44F9987}" presName="descendantText" presStyleLbl="alignAccFollowNode1" presStyleIdx="2" presStyleCnt="4">
        <dgm:presLayoutVars>
          <dgm:bulletEnabled val="1"/>
        </dgm:presLayoutVars>
      </dgm:prSet>
      <dgm:spPr/>
      <dgm:t>
        <a:bodyPr/>
        <a:lstStyle/>
        <a:p>
          <a:endParaRPr lang="en-US"/>
        </a:p>
      </dgm:t>
    </dgm:pt>
    <dgm:pt modelId="{E9EEFE8C-7DA0-44DE-87AB-C424D5C67BF7}" type="pres">
      <dgm:prSet presAssocID="{FB7C0F15-2372-467B-894B-84C6517A3ABD}" presName="sp" presStyleCnt="0"/>
      <dgm:spPr/>
    </dgm:pt>
    <dgm:pt modelId="{57A51234-28BA-4D0C-8513-951C294DB56A}" type="pres">
      <dgm:prSet presAssocID="{78603427-E203-45AD-9A3E-C174CA799C26}" presName="linNode" presStyleCnt="0"/>
      <dgm:spPr/>
    </dgm:pt>
    <dgm:pt modelId="{A7394D25-96BC-4D7A-AFB2-049D37D3BA18}" type="pres">
      <dgm:prSet presAssocID="{78603427-E203-45AD-9A3E-C174CA799C26}" presName="parentText" presStyleLbl="node1" presStyleIdx="3" presStyleCnt="4">
        <dgm:presLayoutVars>
          <dgm:chMax val="1"/>
          <dgm:bulletEnabled val="1"/>
        </dgm:presLayoutVars>
      </dgm:prSet>
      <dgm:spPr/>
      <dgm:t>
        <a:bodyPr/>
        <a:lstStyle/>
        <a:p>
          <a:endParaRPr lang="en-US"/>
        </a:p>
      </dgm:t>
    </dgm:pt>
    <dgm:pt modelId="{03BA5139-6FB9-4299-B867-D885C850D117}" type="pres">
      <dgm:prSet presAssocID="{78603427-E203-45AD-9A3E-C174CA799C26}" presName="descendantText" presStyleLbl="alignAccFollowNode1" presStyleIdx="3" presStyleCnt="4">
        <dgm:presLayoutVars>
          <dgm:bulletEnabled val="1"/>
        </dgm:presLayoutVars>
      </dgm:prSet>
      <dgm:spPr/>
      <dgm:t>
        <a:bodyPr/>
        <a:lstStyle/>
        <a:p>
          <a:endParaRPr lang="en-US"/>
        </a:p>
      </dgm:t>
    </dgm:pt>
  </dgm:ptLst>
  <dgm:cxnLst>
    <dgm:cxn modelId="{B0F8E38B-A1F0-435C-ADA3-0871C82EBCEE}" type="presOf" srcId="{0CF68051-1322-403F-8F92-36DF904F4A3B}" destId="{6952D881-43AD-46B5-9A3C-9C80C696A146}" srcOrd="0" destOrd="0" presId="urn:microsoft.com/office/officeart/2005/8/layout/vList5"/>
    <dgm:cxn modelId="{ECCDD44A-9A19-4C7D-8CD6-9169920A3FEE}" type="presOf" srcId="{7B208FE2-FD70-4C57-95A5-830D1BFA9C04}" destId="{C24469E6-33D3-42A2-950C-ADEF529C5E38}" srcOrd="0" destOrd="1" presId="urn:microsoft.com/office/officeart/2005/8/layout/vList5"/>
    <dgm:cxn modelId="{42DBB6C1-6747-4F9A-8ADC-EE475941A73E}" type="presOf" srcId="{6A50FCFC-39E5-485D-B73F-88807C59F8DE}" destId="{C24469E6-33D3-42A2-950C-ADEF529C5E38}" srcOrd="0" destOrd="0" presId="urn:microsoft.com/office/officeart/2005/8/layout/vList5"/>
    <dgm:cxn modelId="{CC129816-6BF9-4FB5-9EE8-464429E21326}" srcId="{DE758052-3924-4D29-870C-C821ADAE7B08}" destId="{78603427-E203-45AD-9A3E-C174CA799C26}" srcOrd="3" destOrd="0" parTransId="{2AAADC8F-2E3B-46A3-ACAA-38A048B189C5}" sibTransId="{4A5B745F-59DF-4BFE-B643-6ACB8FF884A1}"/>
    <dgm:cxn modelId="{F7F841B4-C966-485B-ACF3-E8ABA81B8D14}" srcId="{5ED4ED4B-2BC8-4DD2-A2E3-BBDCC44F9987}" destId="{4023FEF2-AC96-4ACE-89DC-C17D574E80F4}" srcOrd="1" destOrd="0" parTransId="{DF51A290-F396-4E91-81C5-D7DD14FD99DD}" sibTransId="{FE9AF850-8203-4626-BE51-583419721636}"/>
    <dgm:cxn modelId="{AD98115B-2C1D-4D53-82C3-48FCCBA871EF}" type="presOf" srcId="{C810563E-576D-4E2C-82D3-6D0218CB6497}" destId="{5F6EFECB-E76A-464F-A5CD-C3073869D091}" srcOrd="0" destOrd="0" presId="urn:microsoft.com/office/officeart/2005/8/layout/vList5"/>
    <dgm:cxn modelId="{599C1059-274E-416A-942D-AF8257D7E966}" type="presOf" srcId="{5ED4ED4B-2BC8-4DD2-A2E3-BBDCC44F9987}" destId="{FD29D178-3135-4D48-BF94-32F10A0A2628}" srcOrd="0" destOrd="0" presId="urn:microsoft.com/office/officeart/2005/8/layout/vList5"/>
    <dgm:cxn modelId="{45616F37-BF2D-4CF1-A9CA-4DE35C0203FC}" srcId="{0CF68051-1322-403F-8F92-36DF904F4A3B}" destId="{7B208FE2-FD70-4C57-95A5-830D1BFA9C04}" srcOrd="1" destOrd="0" parTransId="{531FB3B1-F51D-4C5F-96F4-7E864838E093}" sibTransId="{23F8D419-4200-43AF-89E3-C801AE6EE637}"/>
    <dgm:cxn modelId="{15FBAACE-7F0B-4E12-815D-E17687B56EDB}" srcId="{DE758052-3924-4D29-870C-C821ADAE7B08}" destId="{5ED4ED4B-2BC8-4DD2-A2E3-BBDCC44F9987}" srcOrd="2" destOrd="0" parTransId="{83BC8B74-FE2F-438F-9782-11F5FEB50B99}" sibTransId="{FB7C0F15-2372-467B-894B-84C6517A3ABD}"/>
    <dgm:cxn modelId="{1A73FEBB-E636-4064-A9B5-BD10BA1FB100}" srcId="{78603427-E203-45AD-9A3E-C174CA799C26}" destId="{ABFA224D-3AE8-42BF-A2AD-75449606C0BE}" srcOrd="0" destOrd="0" parTransId="{384B6FCB-A956-4ADC-87E2-4E1CE314F23F}" sibTransId="{8981C660-A2D3-47A7-9692-0949A696E011}"/>
    <dgm:cxn modelId="{61507F53-1CB5-410D-BF93-1FDDD4924452}" srcId="{DE758052-3924-4D29-870C-C821ADAE7B08}" destId="{C810563E-576D-4E2C-82D3-6D0218CB6497}" srcOrd="0" destOrd="0" parTransId="{32D22BBB-CF1F-4FF7-929B-9E7B30A9EC0E}" sibTransId="{93E2D4C6-D1FE-40D8-A6F9-9D67FC9829FB}"/>
    <dgm:cxn modelId="{13745EF2-41B2-41FE-B1D3-A0DF6C2EECB3}" srcId="{DE758052-3924-4D29-870C-C821ADAE7B08}" destId="{0CF68051-1322-403F-8F92-36DF904F4A3B}" srcOrd="1" destOrd="0" parTransId="{277B886A-DB30-4069-BFB4-B63C8EEE88FD}" sibTransId="{470B05A3-B7C6-4F05-98F5-10758B1CC4BF}"/>
    <dgm:cxn modelId="{86D0BE2D-1BA8-4EDC-9E8A-8C7D47EE3C6B}" type="presOf" srcId="{79C58C31-44A2-454B-A301-B12B652E654E}" destId="{7DF0F1FC-C3FC-482A-AD47-000584B30B45}" srcOrd="0" destOrd="0" presId="urn:microsoft.com/office/officeart/2005/8/layout/vList5"/>
    <dgm:cxn modelId="{FC9B2E3B-AEE7-48E9-885E-4860E5C1D2FD}" srcId="{C810563E-576D-4E2C-82D3-6D0218CB6497}" destId="{CC7D2CF3-96C4-4628-BA68-11ACA299D804}" srcOrd="0" destOrd="0" parTransId="{849E5406-4604-4782-88C0-D01109768F23}" sibTransId="{46DE4D06-1848-48EE-BC6D-621DBEE45377}"/>
    <dgm:cxn modelId="{596CD80E-6368-45DD-8FBA-C8A356D819D4}" type="presOf" srcId="{DE758052-3924-4D29-870C-C821ADAE7B08}" destId="{FDCF7FC0-2614-4F78-A348-83779653A730}" srcOrd="0" destOrd="0" presId="urn:microsoft.com/office/officeart/2005/8/layout/vList5"/>
    <dgm:cxn modelId="{B5D82F19-6473-4693-ABA4-73CA5D1E63FE}" srcId="{5ED4ED4B-2BC8-4DD2-A2E3-BBDCC44F9987}" destId="{79C58C31-44A2-454B-A301-B12B652E654E}" srcOrd="0" destOrd="0" parTransId="{CBBBD33A-4CE6-4467-8114-BD2580639745}" sibTransId="{FDDBA45D-9FB8-42A3-91EF-63E97E734367}"/>
    <dgm:cxn modelId="{CA9E9FDC-B2AC-49AD-A485-C5AAA3DBEA03}" srcId="{0CF68051-1322-403F-8F92-36DF904F4A3B}" destId="{6A50FCFC-39E5-485D-B73F-88807C59F8DE}" srcOrd="0" destOrd="0" parTransId="{3C0185A7-D1BC-4BF1-B9B6-59E2ED518CBB}" sibTransId="{B48DBFA9-FD43-45AA-80DE-E13FDE250620}"/>
    <dgm:cxn modelId="{B374C517-D9E1-4176-B150-1F32324121AB}" type="presOf" srcId="{CC7D2CF3-96C4-4628-BA68-11ACA299D804}" destId="{077F90BB-7DF9-40FF-955A-827FBD179E18}" srcOrd="0" destOrd="0" presId="urn:microsoft.com/office/officeart/2005/8/layout/vList5"/>
    <dgm:cxn modelId="{122D4CEF-65B2-4AFA-879A-D0EE2939FCB5}" type="presOf" srcId="{78603427-E203-45AD-9A3E-C174CA799C26}" destId="{A7394D25-96BC-4D7A-AFB2-049D37D3BA18}" srcOrd="0" destOrd="0" presId="urn:microsoft.com/office/officeart/2005/8/layout/vList5"/>
    <dgm:cxn modelId="{A3DD49DC-3B9B-4257-9302-9BA2ACE5C91E}" type="presOf" srcId="{ABFA224D-3AE8-42BF-A2AD-75449606C0BE}" destId="{03BA5139-6FB9-4299-B867-D885C850D117}" srcOrd="0" destOrd="0" presId="urn:microsoft.com/office/officeart/2005/8/layout/vList5"/>
    <dgm:cxn modelId="{ABBAC318-E6DC-4B5D-A7A6-F264E2737A5C}" type="presOf" srcId="{4023FEF2-AC96-4ACE-89DC-C17D574E80F4}" destId="{7DF0F1FC-C3FC-482A-AD47-000584B30B45}" srcOrd="0" destOrd="1" presId="urn:microsoft.com/office/officeart/2005/8/layout/vList5"/>
    <dgm:cxn modelId="{C93BD5FC-8D11-4804-8AAE-5C7986B542E1}" type="presParOf" srcId="{FDCF7FC0-2614-4F78-A348-83779653A730}" destId="{A92604DA-1372-4275-A4AA-9E53BC517B40}" srcOrd="0" destOrd="0" presId="urn:microsoft.com/office/officeart/2005/8/layout/vList5"/>
    <dgm:cxn modelId="{5A4595AC-7450-41C7-A73E-3C6D4C472ACC}" type="presParOf" srcId="{A92604DA-1372-4275-A4AA-9E53BC517B40}" destId="{5F6EFECB-E76A-464F-A5CD-C3073869D091}" srcOrd="0" destOrd="0" presId="urn:microsoft.com/office/officeart/2005/8/layout/vList5"/>
    <dgm:cxn modelId="{31C4B4DE-ADDB-4838-A459-41C9B9D067E7}" type="presParOf" srcId="{A92604DA-1372-4275-A4AA-9E53BC517B40}" destId="{077F90BB-7DF9-40FF-955A-827FBD179E18}" srcOrd="1" destOrd="0" presId="urn:microsoft.com/office/officeart/2005/8/layout/vList5"/>
    <dgm:cxn modelId="{018E2429-E3FD-4C7E-A687-26CC9B1E3C3D}" type="presParOf" srcId="{FDCF7FC0-2614-4F78-A348-83779653A730}" destId="{B928CDBF-9A0D-44BF-BB5B-06FA6B12576B}" srcOrd="1" destOrd="0" presId="urn:microsoft.com/office/officeart/2005/8/layout/vList5"/>
    <dgm:cxn modelId="{1FB26CFE-AADC-4939-825A-C0A6D26DE1CE}" type="presParOf" srcId="{FDCF7FC0-2614-4F78-A348-83779653A730}" destId="{4DD5B0D1-8B49-42D9-B6D1-D7C3DC6E5D7A}" srcOrd="2" destOrd="0" presId="urn:microsoft.com/office/officeart/2005/8/layout/vList5"/>
    <dgm:cxn modelId="{3DC18101-7942-4FA2-BFF1-254FCF8EC295}" type="presParOf" srcId="{4DD5B0D1-8B49-42D9-B6D1-D7C3DC6E5D7A}" destId="{6952D881-43AD-46B5-9A3C-9C80C696A146}" srcOrd="0" destOrd="0" presId="urn:microsoft.com/office/officeart/2005/8/layout/vList5"/>
    <dgm:cxn modelId="{7E8DCB30-526E-4EA8-912B-EA4A6827A65D}" type="presParOf" srcId="{4DD5B0D1-8B49-42D9-B6D1-D7C3DC6E5D7A}" destId="{C24469E6-33D3-42A2-950C-ADEF529C5E38}" srcOrd="1" destOrd="0" presId="urn:microsoft.com/office/officeart/2005/8/layout/vList5"/>
    <dgm:cxn modelId="{BC0AD92D-75E6-42EE-915B-E39AB3AAEBB6}" type="presParOf" srcId="{FDCF7FC0-2614-4F78-A348-83779653A730}" destId="{4F07DC75-0C2C-4988-B1FD-ABE53E262B98}" srcOrd="3" destOrd="0" presId="urn:microsoft.com/office/officeart/2005/8/layout/vList5"/>
    <dgm:cxn modelId="{E51D72F9-070C-4D31-908B-AB8C1AA29937}" type="presParOf" srcId="{FDCF7FC0-2614-4F78-A348-83779653A730}" destId="{058637C4-3153-43B6-BB68-0FACD22A71F4}" srcOrd="4" destOrd="0" presId="urn:microsoft.com/office/officeart/2005/8/layout/vList5"/>
    <dgm:cxn modelId="{95A29B96-5015-432A-AF26-20AD74D963D0}" type="presParOf" srcId="{058637C4-3153-43B6-BB68-0FACD22A71F4}" destId="{FD29D178-3135-4D48-BF94-32F10A0A2628}" srcOrd="0" destOrd="0" presId="urn:microsoft.com/office/officeart/2005/8/layout/vList5"/>
    <dgm:cxn modelId="{63BB2F64-9287-4584-867E-25FD8EA45CFA}" type="presParOf" srcId="{058637C4-3153-43B6-BB68-0FACD22A71F4}" destId="{7DF0F1FC-C3FC-482A-AD47-000584B30B45}" srcOrd="1" destOrd="0" presId="urn:microsoft.com/office/officeart/2005/8/layout/vList5"/>
    <dgm:cxn modelId="{778DC1E9-C66F-4CAE-9052-D6D477D77B8F}" type="presParOf" srcId="{FDCF7FC0-2614-4F78-A348-83779653A730}" destId="{E9EEFE8C-7DA0-44DE-87AB-C424D5C67BF7}" srcOrd="5" destOrd="0" presId="urn:microsoft.com/office/officeart/2005/8/layout/vList5"/>
    <dgm:cxn modelId="{7E470C59-B9AD-435D-B35C-2A6A47C5016F}" type="presParOf" srcId="{FDCF7FC0-2614-4F78-A348-83779653A730}" destId="{57A51234-28BA-4D0C-8513-951C294DB56A}" srcOrd="6" destOrd="0" presId="urn:microsoft.com/office/officeart/2005/8/layout/vList5"/>
    <dgm:cxn modelId="{5E0CAAA1-B059-4FD2-9554-EAAE494D0348}" type="presParOf" srcId="{57A51234-28BA-4D0C-8513-951C294DB56A}" destId="{A7394D25-96BC-4D7A-AFB2-049D37D3BA18}" srcOrd="0" destOrd="0" presId="urn:microsoft.com/office/officeart/2005/8/layout/vList5"/>
    <dgm:cxn modelId="{5D192275-6202-4203-984E-AFEED90071C7}" type="presParOf" srcId="{57A51234-28BA-4D0C-8513-951C294DB56A}" destId="{03BA5139-6FB9-4299-B867-D885C850D11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F90BB-7DF9-40FF-955A-827FBD179E18}">
      <dsp:nvSpPr>
        <dsp:cNvPr id="0" name=""/>
        <dsp:cNvSpPr/>
      </dsp:nvSpPr>
      <dsp:spPr>
        <a:xfrm rot="5400000">
          <a:off x="5184192" y="-2121930"/>
          <a:ext cx="809803" cy="5260323"/>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Leveraging Sequencer Diagnostics</a:t>
          </a:r>
          <a:endParaRPr lang="en-US" sz="1900" kern="1200" dirty="0"/>
        </a:p>
        <a:p>
          <a:pPr marL="171450" lvl="1" indent="-171450" algn="l" defTabSz="844550">
            <a:lnSpc>
              <a:spcPct val="90000"/>
            </a:lnSpc>
            <a:spcBef>
              <a:spcPct val="0"/>
            </a:spcBef>
            <a:spcAft>
              <a:spcPct val="15000"/>
            </a:spcAft>
            <a:buChar char="••"/>
          </a:pPr>
          <a:r>
            <a:rPr lang="en-US" sz="1900" kern="1200" dirty="0" smtClean="0"/>
            <a:t>Demo</a:t>
          </a:r>
          <a:endParaRPr lang="en-US" sz="1900" kern="1200" dirty="0"/>
        </a:p>
      </dsp:txBody>
      <dsp:txXfrm rot="-5400000">
        <a:off x="2958933" y="142860"/>
        <a:ext cx="5220792" cy="730741"/>
      </dsp:txXfrm>
    </dsp:sp>
    <dsp:sp modelId="{5F6EFECB-E76A-464F-A5CD-C3073869D091}">
      <dsp:nvSpPr>
        <dsp:cNvPr id="0" name=""/>
        <dsp:cNvSpPr/>
      </dsp:nvSpPr>
      <dsp:spPr>
        <a:xfrm>
          <a:off x="0" y="2104"/>
          <a:ext cx="2958932" cy="1012253"/>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Diagnostics</a:t>
          </a:r>
          <a:endParaRPr lang="en-US" sz="3500" kern="1200" dirty="0"/>
        </a:p>
      </dsp:txBody>
      <dsp:txXfrm>
        <a:off x="49414" y="51518"/>
        <a:ext cx="2860104" cy="913425"/>
      </dsp:txXfrm>
    </dsp:sp>
    <dsp:sp modelId="{C24469E6-33D3-42A2-950C-ADEF529C5E38}">
      <dsp:nvSpPr>
        <dsp:cNvPr id="0" name=""/>
        <dsp:cNvSpPr/>
      </dsp:nvSpPr>
      <dsp:spPr>
        <a:xfrm rot="5400000">
          <a:off x="5184192" y="-1059063"/>
          <a:ext cx="809803" cy="5260323"/>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Linking Packages with Dynamic Suite Composition</a:t>
          </a:r>
          <a:endParaRPr lang="en-US" sz="1900" kern="1200" dirty="0"/>
        </a:p>
        <a:p>
          <a:pPr marL="171450" lvl="1" indent="-171450" algn="l" defTabSz="844550">
            <a:lnSpc>
              <a:spcPct val="90000"/>
            </a:lnSpc>
            <a:spcBef>
              <a:spcPct val="0"/>
            </a:spcBef>
            <a:spcAft>
              <a:spcPct val="15000"/>
            </a:spcAft>
            <a:buChar char="••"/>
          </a:pPr>
          <a:r>
            <a:rPr lang="en-US" sz="1900" kern="1200" dirty="0" smtClean="0"/>
            <a:t>Demo	</a:t>
          </a:r>
          <a:endParaRPr lang="en-US" sz="1900" kern="1200" dirty="0"/>
        </a:p>
      </dsp:txBody>
      <dsp:txXfrm rot="-5400000">
        <a:off x="2958933" y="1205727"/>
        <a:ext cx="5220792" cy="730741"/>
      </dsp:txXfrm>
    </dsp:sp>
    <dsp:sp modelId="{6952D881-43AD-46B5-9A3C-9C80C696A146}">
      <dsp:nvSpPr>
        <dsp:cNvPr id="0" name=""/>
        <dsp:cNvSpPr/>
      </dsp:nvSpPr>
      <dsp:spPr>
        <a:xfrm>
          <a:off x="0" y="1064971"/>
          <a:ext cx="2958932" cy="1012253"/>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Ease of use</a:t>
          </a:r>
          <a:endParaRPr lang="en-US" sz="3500" kern="1200" dirty="0"/>
        </a:p>
      </dsp:txBody>
      <dsp:txXfrm>
        <a:off x="49414" y="1114385"/>
        <a:ext cx="2860104" cy="913425"/>
      </dsp:txXfrm>
    </dsp:sp>
    <dsp:sp modelId="{7DF0F1FC-C3FC-482A-AD47-000584B30B45}">
      <dsp:nvSpPr>
        <dsp:cNvPr id="0" name=""/>
        <dsp:cNvSpPr/>
      </dsp:nvSpPr>
      <dsp:spPr>
        <a:xfrm rot="5400000">
          <a:off x="5184192" y="3802"/>
          <a:ext cx="809803" cy="5260323"/>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Package Accelerators</a:t>
          </a:r>
          <a:endParaRPr lang="en-US" sz="1900" kern="1200" dirty="0"/>
        </a:p>
        <a:p>
          <a:pPr marL="171450" lvl="1" indent="-171450" algn="l" defTabSz="844550">
            <a:lnSpc>
              <a:spcPct val="90000"/>
            </a:lnSpc>
            <a:spcBef>
              <a:spcPct val="0"/>
            </a:spcBef>
            <a:spcAft>
              <a:spcPct val="15000"/>
            </a:spcAft>
            <a:buChar char="••"/>
          </a:pPr>
          <a:r>
            <a:rPr lang="en-US" sz="1900" kern="1200" dirty="0" smtClean="0"/>
            <a:t>Demo</a:t>
          </a:r>
          <a:endParaRPr lang="en-US" sz="1900" kern="1200" dirty="0"/>
        </a:p>
      </dsp:txBody>
      <dsp:txXfrm rot="-5400000">
        <a:off x="2958933" y="2268593"/>
        <a:ext cx="5220792" cy="730741"/>
      </dsp:txXfrm>
    </dsp:sp>
    <dsp:sp modelId="{FD29D178-3135-4D48-BF94-32F10A0A2628}">
      <dsp:nvSpPr>
        <dsp:cNvPr id="0" name=""/>
        <dsp:cNvSpPr/>
      </dsp:nvSpPr>
      <dsp:spPr>
        <a:xfrm>
          <a:off x="0" y="2127837"/>
          <a:ext cx="2958932" cy="1012253"/>
        </a:xfrm>
        <a:prstGeom prst="round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Predictability</a:t>
          </a:r>
          <a:endParaRPr lang="en-US" sz="3500" kern="1200" dirty="0"/>
        </a:p>
      </dsp:txBody>
      <dsp:txXfrm>
        <a:off x="49414" y="2177251"/>
        <a:ext cx="2860104" cy="913425"/>
      </dsp:txXfrm>
    </dsp:sp>
    <dsp:sp modelId="{03BA5139-6FB9-4299-B867-D885C850D117}">
      <dsp:nvSpPr>
        <dsp:cNvPr id="0" name=""/>
        <dsp:cNvSpPr/>
      </dsp:nvSpPr>
      <dsp:spPr>
        <a:xfrm rot="5400000">
          <a:off x="5184192" y="1066669"/>
          <a:ext cx="809803" cy="5260323"/>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en-US" sz="1900" kern="1200" dirty="0" smtClean="0"/>
            <a:t>Project Templates</a:t>
          </a:r>
          <a:endParaRPr lang="en-US" sz="1900" kern="1200" dirty="0"/>
        </a:p>
        <a:p>
          <a:pPr marL="171450" lvl="1" indent="-171450" algn="l" defTabSz="844550">
            <a:lnSpc>
              <a:spcPct val="90000"/>
            </a:lnSpc>
            <a:spcBef>
              <a:spcPct val="0"/>
            </a:spcBef>
            <a:spcAft>
              <a:spcPct val="15000"/>
            </a:spcAft>
            <a:buChar char="••"/>
          </a:pPr>
          <a:r>
            <a:rPr lang="en-US" sz="1900" kern="1200" dirty="0" smtClean="0"/>
            <a:t>Enhanced Command Line Interface</a:t>
          </a:r>
          <a:endParaRPr lang="en-US" sz="1900" kern="1200" dirty="0"/>
        </a:p>
      </dsp:txBody>
      <dsp:txXfrm rot="-5400000">
        <a:off x="2958933" y="3331460"/>
        <a:ext cx="5220792" cy="730741"/>
      </dsp:txXfrm>
    </dsp:sp>
    <dsp:sp modelId="{A7394D25-96BC-4D7A-AFB2-049D37D3BA18}">
      <dsp:nvSpPr>
        <dsp:cNvPr id="0" name=""/>
        <dsp:cNvSpPr/>
      </dsp:nvSpPr>
      <dsp:spPr>
        <a:xfrm>
          <a:off x="0" y="3190704"/>
          <a:ext cx="2958932" cy="1012253"/>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n-US" sz="3500" kern="1200" dirty="0" smtClean="0"/>
            <a:t>Automation</a:t>
          </a:r>
          <a:endParaRPr lang="en-US" sz="3500" kern="1200" dirty="0"/>
        </a:p>
      </dsp:txBody>
      <dsp:txXfrm>
        <a:off x="49414" y="3240118"/>
        <a:ext cx="2860104" cy="9134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F90BB-7DF9-40FF-955A-827FBD179E18}">
      <dsp:nvSpPr>
        <dsp:cNvPr id="0" name=""/>
        <dsp:cNvSpPr/>
      </dsp:nvSpPr>
      <dsp:spPr>
        <a:xfrm rot="5400000">
          <a:off x="5269299" y="-2119238"/>
          <a:ext cx="918755" cy="5391696"/>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Diagnostic report helps detect and avoid issues</a:t>
          </a:r>
          <a:endParaRPr lang="en-US" sz="2000" kern="1200" dirty="0"/>
        </a:p>
      </dsp:txBody>
      <dsp:txXfrm rot="-5400000">
        <a:off x="3032829" y="162082"/>
        <a:ext cx="5346846" cy="829055"/>
      </dsp:txXfrm>
    </dsp:sp>
    <dsp:sp modelId="{5F6EFECB-E76A-464F-A5CD-C3073869D091}">
      <dsp:nvSpPr>
        <dsp:cNvPr id="0" name=""/>
        <dsp:cNvSpPr/>
      </dsp:nvSpPr>
      <dsp:spPr>
        <a:xfrm>
          <a:off x="0" y="2387"/>
          <a:ext cx="3032829" cy="114844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US" sz="3600" kern="1200" dirty="0" smtClean="0"/>
            <a:t>Diagnostics</a:t>
          </a:r>
          <a:endParaRPr lang="en-US" sz="3600" kern="1200" dirty="0"/>
        </a:p>
      </dsp:txBody>
      <dsp:txXfrm>
        <a:off x="56062" y="58449"/>
        <a:ext cx="2920705" cy="1036320"/>
      </dsp:txXfrm>
    </dsp:sp>
    <dsp:sp modelId="{C24469E6-33D3-42A2-950C-ADEF529C5E38}">
      <dsp:nvSpPr>
        <dsp:cNvPr id="0" name=""/>
        <dsp:cNvSpPr/>
      </dsp:nvSpPr>
      <dsp:spPr>
        <a:xfrm rot="5400000">
          <a:off x="5269299" y="-913371"/>
          <a:ext cx="918755" cy="5391696"/>
        </a:xfrm>
        <a:prstGeom prst="round2SameRect">
          <a:avLst/>
        </a:prstGeom>
        <a:solidFill>
          <a:schemeClr val="accent2">
            <a:tint val="40000"/>
            <a:alpha val="90000"/>
            <a:hueOff val="2318908"/>
            <a:satOff val="-11418"/>
            <a:lumOff val="-958"/>
            <a:alphaOff val="0"/>
          </a:schemeClr>
        </a:solidFill>
        <a:ln w="25400" cap="flat" cmpd="sng" algn="ctr">
          <a:solidFill>
            <a:schemeClr val="accent2">
              <a:tint val="40000"/>
              <a:alpha val="90000"/>
              <a:hueOff val="2318908"/>
              <a:satOff val="-11418"/>
              <a:lumOff val="-9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Improved workflows make mistakes less likely</a:t>
          </a:r>
          <a:endParaRPr lang="en-US" sz="2000" kern="1200" dirty="0"/>
        </a:p>
        <a:p>
          <a:pPr marL="228600" lvl="1" indent="-228600" algn="l" defTabSz="889000">
            <a:lnSpc>
              <a:spcPct val="90000"/>
            </a:lnSpc>
            <a:spcBef>
              <a:spcPct val="0"/>
            </a:spcBef>
            <a:spcAft>
              <a:spcPct val="15000"/>
            </a:spcAft>
            <a:buChar char="••"/>
          </a:pPr>
          <a:r>
            <a:rPr lang="en-US" sz="2000" kern="1200" dirty="0" smtClean="0"/>
            <a:t>Package expansion tool saves time for DSC</a:t>
          </a:r>
          <a:endParaRPr lang="en-US" sz="2000" kern="1200" dirty="0"/>
        </a:p>
      </dsp:txBody>
      <dsp:txXfrm rot="-5400000">
        <a:off x="3032829" y="1367949"/>
        <a:ext cx="5346846" cy="829055"/>
      </dsp:txXfrm>
    </dsp:sp>
    <dsp:sp modelId="{6952D881-43AD-46B5-9A3C-9C80C696A146}">
      <dsp:nvSpPr>
        <dsp:cNvPr id="0" name=""/>
        <dsp:cNvSpPr/>
      </dsp:nvSpPr>
      <dsp:spPr>
        <a:xfrm>
          <a:off x="0" y="1208254"/>
          <a:ext cx="3032829" cy="1148444"/>
        </a:xfrm>
        <a:prstGeom prst="roundRect">
          <a:avLst/>
        </a:prstGeom>
        <a:solidFill>
          <a:schemeClr val="accent2">
            <a:hueOff val="2233551"/>
            <a:satOff val="-8689"/>
            <a:lumOff val="-35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US" sz="3600" kern="1200" dirty="0" smtClean="0"/>
            <a:t>Ease of use</a:t>
          </a:r>
          <a:endParaRPr lang="en-US" sz="3600" kern="1200" dirty="0"/>
        </a:p>
      </dsp:txBody>
      <dsp:txXfrm>
        <a:off x="56062" y="1264316"/>
        <a:ext cx="2920705" cy="1036320"/>
      </dsp:txXfrm>
    </dsp:sp>
    <dsp:sp modelId="{7DF0F1FC-C3FC-482A-AD47-000584B30B45}">
      <dsp:nvSpPr>
        <dsp:cNvPr id="0" name=""/>
        <dsp:cNvSpPr/>
      </dsp:nvSpPr>
      <dsp:spPr>
        <a:xfrm rot="5400000">
          <a:off x="5269299" y="292495"/>
          <a:ext cx="918755" cy="5391696"/>
        </a:xfrm>
        <a:prstGeom prst="round2SameRect">
          <a:avLst/>
        </a:prstGeom>
        <a:solidFill>
          <a:schemeClr val="accent2">
            <a:tint val="40000"/>
            <a:alpha val="90000"/>
            <a:hueOff val="4637815"/>
            <a:satOff val="-22836"/>
            <a:lumOff val="-1915"/>
            <a:alphaOff val="0"/>
          </a:schemeClr>
        </a:solidFill>
        <a:ln w="25400" cap="flat" cmpd="sng" algn="ctr">
          <a:solidFill>
            <a:schemeClr val="accent2">
              <a:tint val="40000"/>
              <a:alpha val="90000"/>
              <a:hueOff val="4637815"/>
              <a:satOff val="-22836"/>
              <a:lumOff val="-1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Package Accelerators produce reliable packages</a:t>
          </a:r>
          <a:endParaRPr lang="en-US" sz="2000" kern="1200" dirty="0"/>
        </a:p>
        <a:p>
          <a:pPr marL="228600" lvl="1" indent="-228600" algn="l" defTabSz="889000">
            <a:lnSpc>
              <a:spcPct val="90000"/>
            </a:lnSpc>
            <a:spcBef>
              <a:spcPct val="0"/>
            </a:spcBef>
            <a:spcAft>
              <a:spcPct val="15000"/>
            </a:spcAft>
            <a:buChar char="••"/>
          </a:pPr>
          <a:r>
            <a:rPr lang="en-US" sz="2000" kern="1200" dirty="0" smtClean="0"/>
            <a:t>Best practice guidance helps avoid mistakes</a:t>
          </a:r>
          <a:endParaRPr lang="en-US" sz="2000" kern="1200" dirty="0"/>
        </a:p>
      </dsp:txBody>
      <dsp:txXfrm rot="-5400000">
        <a:off x="3032829" y="2573815"/>
        <a:ext cx="5346846" cy="829055"/>
      </dsp:txXfrm>
    </dsp:sp>
    <dsp:sp modelId="{FD29D178-3135-4D48-BF94-32F10A0A2628}">
      <dsp:nvSpPr>
        <dsp:cNvPr id="0" name=""/>
        <dsp:cNvSpPr/>
      </dsp:nvSpPr>
      <dsp:spPr>
        <a:xfrm>
          <a:off x="0" y="2414121"/>
          <a:ext cx="3032829" cy="1148444"/>
        </a:xfrm>
        <a:prstGeom prst="roundRect">
          <a:avLst/>
        </a:prstGeom>
        <a:solidFill>
          <a:schemeClr val="accent2">
            <a:hueOff val="4467101"/>
            <a:satOff val="-17377"/>
            <a:lumOff val="-706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US" sz="3600" kern="1200" dirty="0" smtClean="0"/>
            <a:t>Predictability</a:t>
          </a:r>
          <a:endParaRPr lang="en-US" sz="3600" kern="1200" dirty="0"/>
        </a:p>
      </dsp:txBody>
      <dsp:txXfrm>
        <a:off x="56062" y="2470183"/>
        <a:ext cx="2920705" cy="1036320"/>
      </dsp:txXfrm>
    </dsp:sp>
    <dsp:sp modelId="{03BA5139-6FB9-4299-B867-D885C850D117}">
      <dsp:nvSpPr>
        <dsp:cNvPr id="0" name=""/>
        <dsp:cNvSpPr/>
      </dsp:nvSpPr>
      <dsp:spPr>
        <a:xfrm rot="5400000">
          <a:off x="5269299" y="1498362"/>
          <a:ext cx="918755" cy="5391696"/>
        </a:xfrm>
        <a:prstGeom prst="round2SameRect">
          <a:avLst/>
        </a:prstGeom>
        <a:solidFill>
          <a:schemeClr val="accent2">
            <a:tint val="40000"/>
            <a:alpha val="90000"/>
            <a:hueOff val="6956723"/>
            <a:satOff val="-34254"/>
            <a:lumOff val="-2873"/>
            <a:alphaOff val="0"/>
          </a:schemeClr>
        </a:solidFill>
        <a:ln w="25400" cap="flat" cmpd="sng" algn="ctr">
          <a:solidFill>
            <a:schemeClr val="accent2">
              <a:tint val="40000"/>
              <a:alpha val="90000"/>
              <a:hueOff val="6956723"/>
              <a:satOff val="-34254"/>
              <a:lumOff val="-28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Templates and new CLI options allow new scenarios to be automated</a:t>
          </a:r>
          <a:endParaRPr lang="en-US" sz="2000" kern="1200" dirty="0"/>
        </a:p>
      </dsp:txBody>
      <dsp:txXfrm rot="-5400000">
        <a:off x="3032829" y="3779682"/>
        <a:ext cx="5346846" cy="829055"/>
      </dsp:txXfrm>
    </dsp:sp>
    <dsp:sp modelId="{A7394D25-96BC-4D7A-AFB2-049D37D3BA18}">
      <dsp:nvSpPr>
        <dsp:cNvPr id="0" name=""/>
        <dsp:cNvSpPr/>
      </dsp:nvSpPr>
      <dsp:spPr>
        <a:xfrm>
          <a:off x="0" y="3619987"/>
          <a:ext cx="3032829" cy="1148444"/>
        </a:xfrm>
        <a:prstGeom prst="roundRect">
          <a:avLst/>
        </a:prstGeom>
        <a:solidFill>
          <a:schemeClr val="accent2">
            <a:hueOff val="6700652"/>
            <a:satOff val="-26066"/>
            <a:lumOff val="-105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US" sz="3600" kern="1200" dirty="0" smtClean="0"/>
            <a:t>Automation</a:t>
          </a:r>
          <a:endParaRPr lang="en-US" sz="3600" kern="1200" dirty="0"/>
        </a:p>
      </dsp:txBody>
      <dsp:txXfrm>
        <a:off x="56062" y="3676049"/>
        <a:ext cx="2920705" cy="103632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560043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2710844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4054486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4289661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35832235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1624974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1225063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20370265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2633965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13875995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extLst>
      <p:ext uri="{BB962C8B-B14F-4D97-AF65-F5344CB8AC3E}">
        <p14:creationId xmlns:p14="http://schemas.microsoft.com/office/powerpoint/2010/main" val="1742175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2577707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3760751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657475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259179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656185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2:41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pPr marL="171450" lvl="0" indent="-171450">
              <a:buFontTx/>
              <a:buChar cha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11710575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09869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1561778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downloads/en/details.aspx?FamilyID=3b48dbfe-612d-4806-b737-9254bd9b2445" TargetMode="External"/><Relationship Id="rId7" Type="http://schemas.openxmlformats.org/officeDocument/2006/relationships/hyperlink" Target="http://www.microsoft.com/downloads/en/details.aspx?FamilyID=9471c2ae-cb03-42c4-9976-72f24937a800"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hyperlink" Target="http://technet.microsoft.com/en-us/subscriptions/downloads/default.aspx?PV=42:178" TargetMode="External"/><Relationship Id="rId5" Type="http://schemas.openxmlformats.org/officeDocument/2006/relationships/hyperlink" Target="http://msdn.microsoft.com/en-us/subscriptions/downloads/default.aspx?PV=42:178" TargetMode="External"/><Relationship Id="rId4" Type="http://schemas.openxmlformats.org/officeDocument/2006/relationships/hyperlink" Target="https://www.microsoft.com/licensing/servicecenter/"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46.png"/><Relationship Id="rId7" Type="http://schemas.openxmlformats.org/officeDocument/2006/relationships/image" Target="../media/image48.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7.png"/><Relationship Id="rId11" Type="http://schemas.openxmlformats.org/officeDocument/2006/relationships/image" Target="../media/image50.png"/><Relationship Id="rId5" Type="http://schemas.openxmlformats.org/officeDocument/2006/relationships/hyperlink" Target="http://technet.microsoft.com/en-au" TargetMode="External"/><Relationship Id="rId10" Type="http://schemas.openxmlformats.org/officeDocument/2006/relationships/image" Target="../media/image4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21" Type="http://schemas.openxmlformats.org/officeDocument/2006/relationships/image" Target="../media/image7.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5.xml"/><Relationship Id="rId16" Type="http://schemas.openxmlformats.org/officeDocument/2006/relationships/image" Target="../media/image21.png"/><Relationship Id="rId20"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7.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5" name="Title 4"/>
          <p:cNvSpPr>
            <a:spLocks noGrp="1"/>
          </p:cNvSpPr>
          <p:nvPr>
            <p:ph type="ctrTitle"/>
          </p:nvPr>
        </p:nvSpPr>
        <p:spPr>
          <a:xfrm>
            <a:off x="627622" y="2431024"/>
            <a:ext cx="7760801" cy="1523494"/>
          </a:xfrm>
        </p:spPr>
        <p:txBody>
          <a:bodyPr/>
          <a:lstStyle/>
          <a:p>
            <a:r>
              <a:rPr lang="en-US" dirty="0" smtClean="0"/>
              <a:t>Leveraging Sequencer Diagnostics</a:t>
            </a:r>
            <a:endParaRPr lang="en-US" dirty="0"/>
          </a:p>
        </p:txBody>
      </p:sp>
      <p:sp>
        <p:nvSpPr>
          <p:cNvPr id="6" name="Subtitle 5"/>
          <p:cNvSpPr>
            <a:spLocks noGrp="1"/>
          </p:cNvSpPr>
          <p:nvPr>
            <p:ph type="subTitle" idx="1"/>
          </p:nvPr>
        </p:nvSpPr>
        <p:spPr/>
        <p:txBody>
          <a:bodyPr/>
          <a:lstStyle/>
          <a:p>
            <a:r>
              <a:rPr lang="en-US" dirty="0" smtClean="0">
                <a:solidFill>
                  <a:schemeClr val="bg1"/>
                </a:solidFill>
              </a:rPr>
              <a:t>Sequencing Network Monitor</a:t>
            </a:r>
            <a:endParaRPr lang="en-US" dirty="0">
              <a:solidFill>
                <a:schemeClr val="bg1"/>
              </a:solidFill>
            </a:endParaRPr>
          </a:p>
        </p:txBody>
      </p:sp>
    </p:spTree>
    <p:extLst>
      <p:ext uri="{BB962C8B-B14F-4D97-AF65-F5344CB8AC3E}">
        <p14:creationId xmlns:p14="http://schemas.microsoft.com/office/powerpoint/2010/main" val="42080557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 name="Picture 2"/>
          <p:cNvPicPr>
            <a:picLocks noGrp="1" noChangeAspect="1" noChangeArrowheads="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612774"/>
            <a:ext cx="6923319" cy="5192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8481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24744"/>
            <a:ext cx="6616599"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09347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Sequencing Issues</a:t>
            </a:r>
            <a:endParaRPr lang="en-US" dirty="0"/>
          </a:p>
        </p:txBody>
      </p:sp>
      <p:sp>
        <p:nvSpPr>
          <p:cNvPr id="3" name="Content Placeholder 2"/>
          <p:cNvSpPr>
            <a:spLocks noGrp="1"/>
          </p:cNvSpPr>
          <p:nvPr>
            <p:ph idx="1"/>
          </p:nvPr>
        </p:nvSpPr>
        <p:spPr>
          <a:xfrm>
            <a:off x="389436" y="1437640"/>
            <a:ext cx="4038548" cy="3336298"/>
          </a:xfrm>
        </p:spPr>
        <p:style>
          <a:lnRef idx="1">
            <a:schemeClr val="accent6"/>
          </a:lnRef>
          <a:fillRef idx="3">
            <a:schemeClr val="accent6"/>
          </a:fillRef>
          <a:effectRef idx="2">
            <a:schemeClr val="accent6"/>
          </a:effectRef>
          <a:fontRef idx="minor">
            <a:schemeClr val="lt1"/>
          </a:fontRef>
        </p:style>
        <p:txBody>
          <a:bodyPr lIns="91440" tIns="91440" rIns="91440" bIns="91440"/>
          <a:lstStyle/>
          <a:p>
            <a:pPr marL="0" indent="0">
              <a:buNone/>
            </a:pPr>
            <a:r>
              <a:rPr lang="en-US" b="1" dirty="0">
                <a:solidFill>
                  <a:schemeClr val="bg1"/>
                </a:solidFill>
                <a:latin typeface="Segoe Light" pitchFamily="34" charset="0"/>
              </a:rPr>
              <a:t>Prepare Computer report</a:t>
            </a:r>
          </a:p>
          <a:p>
            <a:pPr lvl="1">
              <a:buFont typeface="Arial" pitchFamily="34" charset="0"/>
              <a:buChar char="•"/>
            </a:pPr>
            <a:r>
              <a:rPr lang="en-US" b="1" dirty="0">
                <a:solidFill>
                  <a:schemeClr val="bg1"/>
                </a:solidFill>
                <a:latin typeface="Segoe Light" pitchFamily="34" charset="0"/>
              </a:rPr>
              <a:t>Pending reboots</a:t>
            </a:r>
          </a:p>
          <a:p>
            <a:pPr lvl="1">
              <a:buFont typeface="Arial" pitchFamily="34" charset="0"/>
              <a:buChar char="•"/>
            </a:pPr>
            <a:r>
              <a:rPr lang="en-US" b="1" dirty="0">
                <a:solidFill>
                  <a:schemeClr val="bg1"/>
                </a:solidFill>
                <a:latin typeface="Segoe Light" pitchFamily="34" charset="0"/>
              </a:rPr>
              <a:t>VM not reverted</a:t>
            </a:r>
          </a:p>
          <a:p>
            <a:pPr lvl="1">
              <a:buFont typeface="Arial" pitchFamily="34" charset="0"/>
              <a:buChar char="•"/>
            </a:pPr>
            <a:r>
              <a:rPr lang="en-US" b="1" dirty="0">
                <a:solidFill>
                  <a:schemeClr val="bg1"/>
                </a:solidFill>
                <a:latin typeface="Segoe Light" pitchFamily="34" charset="0"/>
              </a:rPr>
              <a:t>Services (Defender, Indexing, Defrag, SMS)</a:t>
            </a:r>
          </a:p>
          <a:p>
            <a:pPr lvl="1">
              <a:buFont typeface="Arial" pitchFamily="34" charset="0"/>
              <a:buChar char="•"/>
            </a:pPr>
            <a:r>
              <a:rPr lang="en-US" b="1" dirty="0">
                <a:solidFill>
                  <a:schemeClr val="bg1"/>
                </a:solidFill>
                <a:latin typeface="Segoe Light" pitchFamily="34" charset="0"/>
              </a:rPr>
              <a:t>Applications</a:t>
            </a:r>
          </a:p>
        </p:txBody>
      </p:sp>
      <p:sp>
        <p:nvSpPr>
          <p:cNvPr id="4" name="Content Placeholder 2"/>
          <p:cNvSpPr txBox="1">
            <a:spLocks/>
          </p:cNvSpPr>
          <p:nvPr/>
        </p:nvSpPr>
        <p:spPr>
          <a:xfrm>
            <a:off x="4787321" y="1437640"/>
            <a:ext cx="4000828" cy="3336298"/>
          </a:xfrm>
          <a:prstGeom prst="rect">
            <a:avLst/>
          </a:prstGeom>
        </p:spPr>
        <p:style>
          <a:lnRef idx="1">
            <a:schemeClr val="accent6"/>
          </a:lnRef>
          <a:fillRef idx="3">
            <a:schemeClr val="accent6"/>
          </a:fillRef>
          <a:effectRef idx="2">
            <a:schemeClr val="accent6"/>
          </a:effectRef>
          <a:fontRef idx="minor">
            <a:schemeClr val="lt1"/>
          </a:fontRef>
        </p:style>
        <p:txBody>
          <a:bodyPr vert="horz" wrap="square" lIns="91440" tIns="91440" rIns="91440" bIns="9144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Segoe Light"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Segoe Light"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Segoe Light"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Segoe Light"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Segoe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solidFill>
                  <a:schemeClr val="bg1"/>
                </a:solidFill>
              </a:rPr>
              <a:t>Installation report</a:t>
            </a:r>
          </a:p>
          <a:p>
            <a:pPr lvl="1"/>
            <a:r>
              <a:rPr lang="en-US" sz="2000" b="1" dirty="0">
                <a:solidFill>
                  <a:schemeClr val="bg1"/>
                </a:solidFill>
              </a:rPr>
              <a:t>Excluded files</a:t>
            </a:r>
          </a:p>
          <a:p>
            <a:pPr lvl="1"/>
            <a:r>
              <a:rPr lang="en-US" sz="2000" b="1" dirty="0">
                <a:solidFill>
                  <a:schemeClr val="bg1"/>
                </a:solidFill>
              </a:rPr>
              <a:t>Drivers</a:t>
            </a:r>
          </a:p>
          <a:p>
            <a:pPr lvl="1"/>
            <a:r>
              <a:rPr lang="en-US" sz="2000" b="1" dirty="0">
                <a:solidFill>
                  <a:schemeClr val="bg1"/>
                </a:solidFill>
              </a:rPr>
              <a:t>COM+</a:t>
            </a:r>
          </a:p>
          <a:p>
            <a:pPr lvl="1"/>
            <a:r>
              <a:rPr lang="en-US" sz="2000" b="1" dirty="0">
                <a:solidFill>
                  <a:schemeClr val="bg1"/>
                </a:solidFill>
              </a:rPr>
              <a:t>System </a:t>
            </a:r>
            <a:r>
              <a:rPr lang="en-US" sz="2000" b="1" dirty="0" smtClean="0">
                <a:solidFill>
                  <a:schemeClr val="bg1"/>
                </a:solidFill>
              </a:rPr>
              <a:t>differences</a:t>
            </a:r>
          </a:p>
          <a:p>
            <a:pPr lvl="1"/>
            <a:r>
              <a:rPr lang="en-US" sz="2000" b="1" dirty="0" err="1" smtClean="0">
                <a:solidFill>
                  <a:schemeClr val="bg1"/>
                </a:solidFill>
              </a:rPr>
              <a:t>SxS</a:t>
            </a:r>
            <a:r>
              <a:rPr lang="en-US" sz="2000" b="1" dirty="0" smtClean="0">
                <a:solidFill>
                  <a:schemeClr val="bg1"/>
                </a:solidFill>
              </a:rPr>
              <a:t> Conflicts</a:t>
            </a:r>
          </a:p>
          <a:p>
            <a:pPr lvl="1"/>
            <a:r>
              <a:rPr lang="en-US" sz="2000" b="1" dirty="0" smtClean="0">
                <a:solidFill>
                  <a:schemeClr val="bg1"/>
                </a:solidFill>
              </a:rPr>
              <a:t>Shell Extensions </a:t>
            </a:r>
          </a:p>
          <a:p>
            <a:pPr lvl="1"/>
            <a:endParaRPr lang="en-US" sz="2000" b="1" dirty="0">
              <a:solidFill>
                <a:schemeClr val="bg1"/>
              </a:solidFill>
            </a:endParaRPr>
          </a:p>
          <a:p>
            <a:pPr lvl="1"/>
            <a:endParaRPr lang="en-US" sz="2000" b="1" dirty="0" smtClean="0">
              <a:solidFill>
                <a:schemeClr val="bg1"/>
              </a:solidFill>
            </a:endParaRPr>
          </a:p>
        </p:txBody>
      </p:sp>
      <p:sp>
        <p:nvSpPr>
          <p:cNvPr id="6" name="Rounded Rectangle 5"/>
          <p:cNvSpPr/>
          <p:nvPr/>
        </p:nvSpPr>
        <p:spPr bwMode="auto">
          <a:xfrm>
            <a:off x="3231722" y="5176520"/>
            <a:ext cx="2606719" cy="84328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dirty="0" smtClean="0">
                <a:gradFill>
                  <a:gsLst>
                    <a:gs pos="0">
                      <a:srgbClr val="FFFFFF"/>
                    </a:gs>
                    <a:gs pos="100000">
                      <a:srgbClr val="FFFFFF"/>
                    </a:gs>
                  </a:gsLst>
                  <a:lin ang="5400000" scaled="0"/>
                </a:gradFill>
                <a:effectLst>
                  <a:outerShdw blurRad="38100" dist="38100" dir="2700000" algn="tl">
                    <a:srgbClr val="000000">
                      <a:alpha val="43137"/>
                    </a:srgbClr>
                  </a:outerShdw>
                </a:effectLst>
                <a:latin typeface="Segoe Light" pitchFamily="34" charset="0"/>
              </a:rPr>
              <a:t>report.xml</a:t>
            </a:r>
          </a:p>
        </p:txBody>
      </p:sp>
      <p:sp>
        <p:nvSpPr>
          <p:cNvPr id="7" name="Footer Placeholder 4"/>
          <p:cNvSpPr>
            <a:spLocks noGrp="1"/>
          </p:cNvSpPr>
          <p:nvPr>
            <p:ph type="ftr" sz="quarter" idx="11"/>
          </p:nvPr>
        </p:nvSpPr>
        <p:spPr>
          <a:xfrm>
            <a:off x="3124200" y="630932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16772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722313" y="3657005"/>
            <a:ext cx="7772400" cy="1500187"/>
          </a:xfrm>
        </p:spPr>
        <p:txBody>
          <a:bodyPr>
            <a:normAutofit/>
          </a:bodyPr>
          <a:lstStyle/>
          <a:p>
            <a:r>
              <a:rPr lang="en-US" sz="4000" dirty="0"/>
              <a:t>Linking Packages with Dynamic Suite Composition</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35670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363938" cy="1107996"/>
          </a:xfrm>
        </p:spPr>
        <p:txBody>
          <a:bodyPr>
            <a:normAutofit fontScale="90000"/>
          </a:bodyPr>
          <a:lstStyle/>
          <a:p>
            <a:pPr lvl="0"/>
            <a:r>
              <a:rPr lang="en-US" sz="4000" b="1" dirty="0" smtClean="0"/>
              <a:t>Dynamic Suite Composition</a:t>
            </a:r>
            <a:r>
              <a:rPr lang="en-US" dirty="0" smtClean="0"/>
              <a:t/>
            </a:r>
            <a:br>
              <a:rPr lang="en-US" dirty="0" smtClean="0"/>
            </a:br>
            <a:r>
              <a:rPr lang="en-US" sz="3600" dirty="0" smtClean="0">
                <a:solidFill>
                  <a:schemeClr val="accent2"/>
                </a:solidFill>
              </a:rPr>
              <a:t>Increased flexibility managing applications</a:t>
            </a:r>
            <a:endParaRPr lang="en-US" dirty="0">
              <a:solidFill>
                <a:schemeClr val="accent2"/>
              </a:solidFill>
            </a:endParaRPr>
          </a:p>
        </p:txBody>
      </p:sp>
      <p:sp>
        <p:nvSpPr>
          <p:cNvPr id="5" name="Rectangle 4"/>
          <p:cNvSpPr/>
          <p:nvPr/>
        </p:nvSpPr>
        <p:spPr bwMode="auto">
          <a:xfrm>
            <a:off x="0"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6" name="Rectangle 5"/>
          <p:cNvSpPr/>
          <p:nvPr/>
        </p:nvSpPr>
        <p:spPr bwMode="auto">
          <a:xfrm>
            <a:off x="3080385"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400" dirty="0" smtClean="0">
              <a:solidFill>
                <a:schemeClr val="tx1"/>
              </a:solidFill>
              <a:effectLst>
                <a:outerShdw blurRad="38100" dist="38100" dir="2700000" algn="tl">
                  <a:srgbClr val="000000">
                    <a:alpha val="43137"/>
                  </a:srgbClr>
                </a:outerShdw>
              </a:effectLst>
            </a:endParaRPr>
          </a:p>
        </p:txBody>
      </p:sp>
      <p:sp>
        <p:nvSpPr>
          <p:cNvPr id="7" name="Rectangle 6"/>
          <p:cNvSpPr/>
          <p:nvPr/>
        </p:nvSpPr>
        <p:spPr bwMode="auto">
          <a:xfrm>
            <a:off x="6160770"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pic>
        <p:nvPicPr>
          <p:cNvPr id="8" name="Picture 2" descr="C:\Documents and Settings\Pennie\My Documents\ACERDATA (D)\Pennie's documents\MS Image\Shapes and Graphics\Windows_Vista_Icons_ for_Marketing_use\Vista Icons off the web\networkmap.dll_I00de_0409.png"/>
          <p:cNvPicPr>
            <a:picLocks noChangeAspect="1" noChangeArrowheads="1"/>
          </p:cNvPicPr>
          <p:nvPr/>
        </p:nvPicPr>
        <p:blipFill>
          <a:blip r:embed="rId3"/>
          <a:srcRect/>
          <a:stretch>
            <a:fillRect/>
          </a:stretch>
        </p:blipFill>
        <p:spPr bwMode="auto">
          <a:xfrm>
            <a:off x="1079712" y="1764730"/>
            <a:ext cx="1219200" cy="1625600"/>
          </a:xfrm>
          <a:prstGeom prst="rect">
            <a:avLst/>
          </a:prstGeom>
          <a:noFill/>
        </p:spPr>
      </p:pic>
      <p:pic>
        <p:nvPicPr>
          <p:cNvPr id="9" name="Picture 3" descr="C:\Documents and Settings\Pennie\My Documents\ACERDATA (D)\Pennie's documents\MS Image\Shapes and Graphics\Windows_Vista_Icons_ for_Marketing_use\Vista Icons off the web\RelMon.dll_I00c9_0409.png"/>
          <p:cNvPicPr>
            <a:picLocks noChangeAspect="1" noChangeArrowheads="1"/>
          </p:cNvPicPr>
          <p:nvPr/>
        </p:nvPicPr>
        <p:blipFill>
          <a:blip r:embed="rId4"/>
          <a:srcRect/>
          <a:stretch>
            <a:fillRect/>
          </a:stretch>
        </p:blipFill>
        <p:spPr bwMode="auto">
          <a:xfrm>
            <a:off x="3417570" y="2550846"/>
            <a:ext cx="609600" cy="609600"/>
          </a:xfrm>
          <a:prstGeom prst="rect">
            <a:avLst/>
          </a:prstGeom>
          <a:noFill/>
        </p:spPr>
      </p:pic>
      <p:pic>
        <p:nvPicPr>
          <p:cNvPr id="10" name="Picture 4" descr="C:\Documents and Settings\Pennie\My Documents\ACERDATA (D)\Pennie's documents\MS Image\Shapes and Graphics\Windows_Vista_Icons_ for_Marketing_use\Vista Icons off the web\sysmon.ocx_SIDR_PEFMON_ICON_0409.png"/>
          <p:cNvPicPr>
            <a:picLocks noChangeAspect="1" noChangeArrowheads="1"/>
          </p:cNvPicPr>
          <p:nvPr/>
        </p:nvPicPr>
        <p:blipFill>
          <a:blip r:embed="rId5"/>
          <a:srcRect/>
          <a:stretch>
            <a:fillRect/>
          </a:stretch>
        </p:blipFill>
        <p:spPr bwMode="auto">
          <a:xfrm>
            <a:off x="5189220" y="2550846"/>
            <a:ext cx="609600" cy="609600"/>
          </a:xfrm>
          <a:prstGeom prst="rect">
            <a:avLst/>
          </a:prstGeom>
          <a:noFill/>
        </p:spPr>
      </p:pic>
      <p:pic>
        <p:nvPicPr>
          <p:cNvPr id="11" name="Picture 6" descr="C:\Documents and Settings\Pennie\My Documents\ACERDATA (D)\Pennie's documents\MS Image\Shapes and Graphics\Windows_Vista_Icons_ for_Marketing_use\Application.png"/>
          <p:cNvPicPr>
            <a:picLocks noChangeAspect="1" noChangeArrowheads="1"/>
          </p:cNvPicPr>
          <p:nvPr/>
        </p:nvPicPr>
        <p:blipFill>
          <a:blip r:embed="rId6"/>
          <a:srcRect/>
          <a:stretch>
            <a:fillRect/>
          </a:stretch>
        </p:blipFill>
        <p:spPr bwMode="auto">
          <a:xfrm>
            <a:off x="4176857" y="2249597"/>
            <a:ext cx="731520" cy="731520"/>
          </a:xfrm>
          <a:prstGeom prst="rect">
            <a:avLst/>
          </a:prstGeom>
          <a:noFill/>
        </p:spPr>
      </p:pic>
      <p:grpSp>
        <p:nvGrpSpPr>
          <p:cNvPr id="12" name="Group 24"/>
          <p:cNvGrpSpPr/>
          <p:nvPr/>
        </p:nvGrpSpPr>
        <p:grpSpPr>
          <a:xfrm>
            <a:off x="7234254" y="1944798"/>
            <a:ext cx="1154430" cy="1405891"/>
            <a:chOff x="7806690" y="1245870"/>
            <a:chExt cx="1154430" cy="1405890"/>
          </a:xfrm>
        </p:grpSpPr>
        <p:pic>
          <p:nvPicPr>
            <p:cNvPr id="13" name="Picture 7" descr="C:\Documents and Settings\Pennie\My Documents\ACERDATA (D)\Pennie's documents\MS Image\Shapes and Graphics\Windows_Vista_Icons_ for_Marketing_use\Vista Icons off the web\msconfig.exe_I0080_0409.png"/>
            <p:cNvPicPr>
              <a:picLocks noChangeAspect="1" noChangeArrowheads="1"/>
            </p:cNvPicPr>
            <p:nvPr/>
          </p:nvPicPr>
          <p:blipFill>
            <a:blip r:embed="rId7"/>
            <a:srcRect/>
            <a:stretch>
              <a:fillRect/>
            </a:stretch>
          </p:blipFill>
          <p:spPr bwMode="auto">
            <a:xfrm>
              <a:off x="7818120" y="1245870"/>
              <a:ext cx="990600" cy="990600"/>
            </a:xfrm>
            <a:prstGeom prst="rect">
              <a:avLst/>
            </a:prstGeom>
            <a:noFill/>
          </p:spPr>
        </p:pic>
        <p:pic>
          <p:nvPicPr>
            <p:cNvPr id="14" name="Picture 8" descr="C:\Documents and Settings\Pennie\My Documents\ACERDATA (D)\Pennie's documents\MS Image\Shapes and Graphics\Windows_Vista_Icons_ for_Marketing_use\Vista Icons off the web\wbemtest.exe_SIDI_ICON1_0409.png"/>
            <p:cNvPicPr>
              <a:picLocks noChangeAspect="1" noChangeArrowheads="1"/>
            </p:cNvPicPr>
            <p:nvPr/>
          </p:nvPicPr>
          <p:blipFill>
            <a:blip r:embed="rId8"/>
            <a:srcRect/>
            <a:stretch>
              <a:fillRect/>
            </a:stretch>
          </p:blipFill>
          <p:spPr bwMode="auto">
            <a:xfrm>
              <a:off x="7806690" y="1497330"/>
              <a:ext cx="1154430" cy="1154430"/>
            </a:xfrm>
            <a:prstGeom prst="rect">
              <a:avLst/>
            </a:prstGeom>
            <a:noFill/>
          </p:spPr>
        </p:pic>
      </p:grpSp>
      <p:sp>
        <p:nvSpPr>
          <p:cNvPr id="15" name="Rectangle 14"/>
          <p:cNvSpPr/>
          <p:nvPr/>
        </p:nvSpPr>
        <p:spPr>
          <a:xfrm>
            <a:off x="6160770" y="3483524"/>
            <a:ext cx="2972738" cy="1505027"/>
          </a:xfrm>
          <a:prstGeom prst="rect">
            <a:avLst/>
          </a:prstGeom>
        </p:spPr>
        <p:txBody>
          <a:bodyPr wrap="square">
            <a:spAutoFit/>
          </a:bodyPr>
          <a:lstStyle/>
          <a:p>
            <a:pPr marL="225425" indent="-225425">
              <a:lnSpc>
                <a:spcPct val="90000"/>
              </a:lnSpc>
              <a:spcBef>
                <a:spcPct val="20000"/>
              </a:spcBef>
              <a:buSzPct val="90000"/>
              <a:buBlip>
                <a:blip r:embed="rId9"/>
              </a:buBlip>
            </a:pPr>
            <a:r>
              <a:rPr lang="en-US" dirty="0">
                <a:solidFill>
                  <a:schemeClr val="bg1"/>
                </a:solidFill>
              </a:rPr>
              <a:t>Benefits</a:t>
            </a:r>
          </a:p>
          <a:p>
            <a:pPr marL="461963" lvl="1" indent="-236538">
              <a:lnSpc>
                <a:spcPct val="90000"/>
              </a:lnSpc>
              <a:spcBef>
                <a:spcPct val="20000"/>
              </a:spcBef>
              <a:buClr>
                <a:srgbClr val="F3AF35"/>
              </a:buClr>
              <a:buSzPct val="90000"/>
              <a:buBlip>
                <a:blip r:embed="rId9"/>
              </a:buBlip>
              <a:defRPr/>
            </a:pPr>
            <a:r>
              <a:rPr lang="en-US" dirty="0">
                <a:solidFill>
                  <a:schemeClr val="bg1"/>
                </a:solidFill>
              </a:rPr>
              <a:t>Independent Servicing</a:t>
            </a:r>
          </a:p>
          <a:p>
            <a:pPr marL="461963" lvl="1" indent="-236538">
              <a:lnSpc>
                <a:spcPct val="90000"/>
              </a:lnSpc>
              <a:spcBef>
                <a:spcPct val="20000"/>
              </a:spcBef>
              <a:buClr>
                <a:srgbClr val="F3AF35"/>
              </a:buClr>
              <a:buSzPct val="90000"/>
              <a:buBlip>
                <a:blip r:embed="rId9"/>
              </a:buBlip>
              <a:defRPr/>
            </a:pPr>
            <a:r>
              <a:rPr lang="en-US" dirty="0">
                <a:solidFill>
                  <a:schemeClr val="bg1"/>
                </a:solidFill>
              </a:rPr>
              <a:t>Independent Deployment</a:t>
            </a:r>
          </a:p>
          <a:p>
            <a:pPr marL="460375" indent="-460375">
              <a:lnSpc>
                <a:spcPct val="90000"/>
              </a:lnSpc>
              <a:spcBef>
                <a:spcPct val="20000"/>
              </a:spcBef>
              <a:buSzPct val="90000"/>
              <a:buBlip>
                <a:blip r:embed="rId9"/>
              </a:buBlip>
            </a:pPr>
            <a:endParaRPr lang="en-US" dirty="0">
              <a:gradFill>
                <a:gsLst>
                  <a:gs pos="0">
                    <a:schemeClr val="tx1"/>
                  </a:gs>
                  <a:gs pos="86000">
                    <a:schemeClr val="tx1"/>
                  </a:gs>
                </a:gsLst>
                <a:lin ang="5400000" scaled="0"/>
              </a:gradFill>
            </a:endParaRPr>
          </a:p>
        </p:txBody>
      </p:sp>
      <p:sp>
        <p:nvSpPr>
          <p:cNvPr id="16" name="Rectangle 15"/>
          <p:cNvSpPr/>
          <p:nvPr/>
        </p:nvSpPr>
        <p:spPr>
          <a:xfrm>
            <a:off x="3080384" y="3483524"/>
            <a:ext cx="3080385" cy="1449628"/>
          </a:xfrm>
          <a:prstGeom prst="rect">
            <a:avLst/>
          </a:prstGeom>
        </p:spPr>
        <p:txBody>
          <a:bodyPr wrap="square">
            <a:spAutoFit/>
          </a:bodyPr>
          <a:lstStyle/>
          <a:p>
            <a:pPr marL="225425" indent="-225425">
              <a:lnSpc>
                <a:spcPct val="90000"/>
              </a:lnSpc>
              <a:spcBef>
                <a:spcPct val="20000"/>
              </a:spcBef>
              <a:buSzPct val="90000"/>
              <a:buBlip>
                <a:blip r:embed="rId9"/>
              </a:buBlip>
            </a:pPr>
            <a:r>
              <a:rPr lang="en-US" dirty="0">
                <a:solidFill>
                  <a:schemeClr val="bg1"/>
                </a:solidFill>
              </a:rPr>
              <a:t>Target Scenarios</a:t>
            </a:r>
          </a:p>
          <a:p>
            <a:pPr marL="461963" lvl="1" indent="-236538">
              <a:lnSpc>
                <a:spcPct val="90000"/>
              </a:lnSpc>
              <a:spcBef>
                <a:spcPct val="20000"/>
              </a:spcBef>
              <a:buClr>
                <a:srgbClr val="F3AF35"/>
              </a:buClr>
              <a:buSzPct val="90000"/>
              <a:buBlip>
                <a:blip r:embed="rId9"/>
              </a:buBlip>
              <a:defRPr/>
            </a:pPr>
            <a:r>
              <a:rPr lang="en-US" dirty="0">
                <a:solidFill>
                  <a:schemeClr val="bg1"/>
                </a:solidFill>
              </a:rPr>
              <a:t>Plug-ins, Middleware, Shared Components</a:t>
            </a:r>
          </a:p>
          <a:p>
            <a:pPr marL="461963" lvl="1" indent="-236538">
              <a:lnSpc>
                <a:spcPct val="90000"/>
              </a:lnSpc>
              <a:spcBef>
                <a:spcPct val="20000"/>
              </a:spcBef>
              <a:buClr>
                <a:srgbClr val="F3AF35"/>
              </a:buClr>
              <a:buSzPct val="90000"/>
              <a:buBlip>
                <a:blip r:embed="rId9"/>
              </a:buBlip>
              <a:defRPr/>
            </a:pPr>
            <a:r>
              <a:rPr lang="en-US" dirty="0">
                <a:solidFill>
                  <a:schemeClr val="bg1"/>
                </a:solidFill>
              </a:rPr>
              <a:t>“Small” Dependent Applications</a:t>
            </a:r>
          </a:p>
        </p:txBody>
      </p:sp>
      <p:sp>
        <p:nvSpPr>
          <p:cNvPr id="17" name="Rectangle 16"/>
          <p:cNvSpPr/>
          <p:nvPr/>
        </p:nvSpPr>
        <p:spPr>
          <a:xfrm>
            <a:off x="179512" y="3483524"/>
            <a:ext cx="2803718" cy="1144929"/>
          </a:xfrm>
          <a:prstGeom prst="rect">
            <a:avLst/>
          </a:prstGeom>
        </p:spPr>
        <p:txBody>
          <a:bodyPr wrap="square">
            <a:spAutoFit/>
          </a:bodyPr>
          <a:lstStyle/>
          <a:p>
            <a:pPr marL="225425" indent="-225425">
              <a:lnSpc>
                <a:spcPct val="90000"/>
              </a:lnSpc>
              <a:spcBef>
                <a:spcPct val="20000"/>
              </a:spcBef>
              <a:buSzPct val="90000"/>
              <a:buBlip>
                <a:blip r:embed="rId9"/>
              </a:buBlip>
            </a:pPr>
            <a:r>
              <a:rPr lang="en-US" dirty="0">
                <a:solidFill>
                  <a:schemeClr val="bg1"/>
                </a:solidFill>
              </a:rPr>
              <a:t>Features</a:t>
            </a:r>
          </a:p>
          <a:p>
            <a:pPr marL="461963" lvl="2" indent="-225425">
              <a:lnSpc>
                <a:spcPct val="90000"/>
              </a:lnSpc>
              <a:spcBef>
                <a:spcPct val="20000"/>
              </a:spcBef>
              <a:buClr>
                <a:srgbClr val="F3AF35"/>
              </a:buClr>
              <a:buSzPct val="90000"/>
              <a:buBlip>
                <a:blip r:embed="rId9"/>
              </a:buBlip>
              <a:defRPr/>
            </a:pPr>
            <a:r>
              <a:rPr lang="en-US" dirty="0">
                <a:solidFill>
                  <a:schemeClr val="bg1"/>
                </a:solidFill>
              </a:rPr>
              <a:t>Multiple Packages in Same Virtual Environment</a:t>
            </a:r>
          </a:p>
        </p:txBody>
      </p:sp>
      <p:sp>
        <p:nvSpPr>
          <p:cNvPr id="18"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918791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8382000" cy="996950"/>
          </a:xfrm>
        </p:spPr>
        <p:txBody>
          <a:bodyPr>
            <a:normAutofit fontScale="90000"/>
          </a:bodyPr>
          <a:lstStyle/>
          <a:p>
            <a:pPr lvl="0" indent="-460375">
              <a:spcBef>
                <a:spcPct val="20000"/>
              </a:spcBef>
            </a:pPr>
            <a:r>
              <a:rPr lang="en-US" sz="4000" dirty="0" smtClean="0"/>
              <a:t>Dynamic Suite Composition</a:t>
            </a:r>
            <a:r>
              <a:rPr lang="en-US" dirty="0" smtClean="0"/>
              <a:t/>
            </a:r>
            <a:br>
              <a:rPr lang="en-US" dirty="0" smtClean="0"/>
            </a:br>
            <a:r>
              <a:rPr lang="en-US" spc="0" dirty="0">
                <a:ln>
                  <a:noFill/>
                </a:ln>
                <a:solidFill>
                  <a:schemeClr val="accent2"/>
                </a:solidFill>
                <a:cs typeface="+mn-cs"/>
              </a:rPr>
              <a:t>Primary and secondary packages</a:t>
            </a:r>
          </a:p>
        </p:txBody>
      </p:sp>
      <p:sp>
        <p:nvSpPr>
          <p:cNvPr id="7" name="Rectangle 6"/>
          <p:cNvSpPr/>
          <p:nvPr/>
        </p:nvSpPr>
        <p:spPr bwMode="auto">
          <a:xfrm>
            <a:off x="4706132" y="2345016"/>
            <a:ext cx="4437868"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19" name="Rectangle 18"/>
          <p:cNvSpPr/>
          <p:nvPr/>
        </p:nvSpPr>
        <p:spPr bwMode="auto">
          <a:xfrm>
            <a:off x="2639895" y="3582007"/>
            <a:ext cx="4437868"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20" name="Rounded Rectangle 19"/>
          <p:cNvSpPr/>
          <p:nvPr/>
        </p:nvSpPr>
        <p:spPr bwMode="auto">
          <a:xfrm>
            <a:off x="398963" y="1880728"/>
            <a:ext cx="1753216" cy="23226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a:endParaRPr lang="en-US" dirty="0" smtClean="0"/>
          </a:p>
          <a:p>
            <a:pPr algn="ctr"/>
            <a:r>
              <a:rPr lang="en-US" dirty="0" err="1" smtClean="0"/>
              <a:t>.Net</a:t>
            </a:r>
            <a:r>
              <a:rPr lang="en-US" dirty="0" smtClean="0"/>
              <a:t> App 1</a:t>
            </a:r>
          </a:p>
          <a:p>
            <a:pPr algn="ctr"/>
            <a:r>
              <a:rPr lang="en-US" dirty="0" smtClean="0"/>
              <a:t>(Primary)</a:t>
            </a:r>
          </a:p>
          <a:p>
            <a:pPr algn="ctr" defTabSz="914099"/>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Rounded Rectangle 20"/>
          <p:cNvSpPr/>
          <p:nvPr/>
        </p:nvSpPr>
        <p:spPr bwMode="auto">
          <a:xfrm>
            <a:off x="1331640" y="4725144"/>
            <a:ext cx="2251701" cy="1248169"/>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dirty="0" smtClean="0">
                <a:solidFill>
                  <a:schemeClr val="tx1"/>
                </a:solidFill>
              </a:rPr>
              <a:t>.NET Framework 3.5</a:t>
            </a:r>
            <a:endParaRPr lang="en-US" dirty="0">
              <a:solidFill>
                <a:schemeClr val="tx1"/>
              </a:solidFill>
            </a:endParaRPr>
          </a:p>
          <a:p>
            <a:r>
              <a:rPr lang="en-US" dirty="0" smtClean="0">
                <a:solidFill>
                  <a:schemeClr val="tx1"/>
                </a:solidFill>
              </a:rPr>
              <a:t>(Secondary)</a:t>
            </a:r>
          </a:p>
        </p:txBody>
      </p:sp>
      <p:sp>
        <p:nvSpPr>
          <p:cNvPr id="22" name="Rounded Rectangle 21"/>
          <p:cNvSpPr/>
          <p:nvPr/>
        </p:nvSpPr>
        <p:spPr bwMode="auto">
          <a:xfrm>
            <a:off x="2627065" y="1880729"/>
            <a:ext cx="1753216" cy="23226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a:endParaRPr lang="en-US" dirty="0" smtClean="0"/>
          </a:p>
          <a:p>
            <a:pPr algn="ctr"/>
            <a:r>
              <a:rPr lang="en-US" dirty="0" err="1" smtClean="0"/>
              <a:t>.Net</a:t>
            </a:r>
            <a:r>
              <a:rPr lang="en-US" dirty="0" smtClean="0"/>
              <a:t> App 2</a:t>
            </a:r>
          </a:p>
          <a:p>
            <a:pPr algn="ctr"/>
            <a:r>
              <a:rPr lang="en-US" dirty="0" smtClean="0"/>
              <a:t>(Primary)</a:t>
            </a:r>
          </a:p>
          <a:p>
            <a:pPr algn="ctr" defTabSz="914099"/>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Right Arrow 23"/>
          <p:cNvSpPr/>
          <p:nvPr/>
        </p:nvSpPr>
        <p:spPr bwMode="auto">
          <a:xfrm rot="14464732">
            <a:off x="1148137" y="4336070"/>
            <a:ext cx="1094330" cy="209776"/>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5" name="Rounded Rectangle 24"/>
          <p:cNvSpPr/>
          <p:nvPr/>
        </p:nvSpPr>
        <p:spPr bwMode="auto">
          <a:xfrm>
            <a:off x="539552" y="3303044"/>
            <a:ext cx="1512168" cy="624084"/>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100" b="1" dirty="0" smtClean="0">
                <a:solidFill>
                  <a:schemeClr val="tx1"/>
                </a:solidFill>
              </a:rPr>
              <a:t>.NET Framework 3.5</a:t>
            </a:r>
            <a:endParaRPr lang="en-US" sz="1100" b="1" dirty="0">
              <a:solidFill>
                <a:schemeClr val="tx1"/>
              </a:solidFill>
            </a:endParaRPr>
          </a:p>
          <a:p>
            <a:r>
              <a:rPr lang="en-US" sz="1100" b="1" dirty="0" smtClean="0">
                <a:solidFill>
                  <a:schemeClr val="tx1"/>
                </a:solidFill>
              </a:rPr>
              <a:t>(Secondary)</a:t>
            </a:r>
          </a:p>
        </p:txBody>
      </p:sp>
      <p:sp>
        <p:nvSpPr>
          <p:cNvPr id="26" name="Rounded Rectangle 25"/>
          <p:cNvSpPr/>
          <p:nvPr/>
        </p:nvSpPr>
        <p:spPr bwMode="auto">
          <a:xfrm>
            <a:off x="2771800" y="3303044"/>
            <a:ext cx="1484662" cy="624084"/>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100" b="1" dirty="0" smtClean="0">
                <a:solidFill>
                  <a:schemeClr val="tx1"/>
                </a:solidFill>
              </a:rPr>
              <a:t>.NET Framework 3.5</a:t>
            </a:r>
            <a:endParaRPr lang="en-US" sz="1100" b="1" dirty="0">
              <a:solidFill>
                <a:schemeClr val="tx1"/>
              </a:solidFill>
            </a:endParaRPr>
          </a:p>
          <a:p>
            <a:r>
              <a:rPr lang="en-US" sz="1100" b="1" dirty="0" smtClean="0">
                <a:solidFill>
                  <a:schemeClr val="tx1"/>
                </a:solidFill>
              </a:rPr>
              <a:t>(Secondary)</a:t>
            </a:r>
          </a:p>
        </p:txBody>
      </p:sp>
      <p:sp>
        <p:nvSpPr>
          <p:cNvPr id="27" name="Right Arrow 26"/>
          <p:cNvSpPr/>
          <p:nvPr/>
        </p:nvSpPr>
        <p:spPr bwMode="auto">
          <a:xfrm rot="7135268" flipH="1">
            <a:off x="2590465" y="4341802"/>
            <a:ext cx="1170926" cy="217137"/>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9" name="Rounded Rectangle 28"/>
          <p:cNvSpPr/>
          <p:nvPr/>
        </p:nvSpPr>
        <p:spPr bwMode="auto">
          <a:xfrm>
            <a:off x="5305224" y="1884267"/>
            <a:ext cx="3429893" cy="2322677"/>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a:endParaRPr lang="en-US" dirty="0" smtClean="0"/>
          </a:p>
          <a:p>
            <a:pPr algn="ctr"/>
            <a:r>
              <a:rPr lang="en-US" dirty="0" smtClean="0"/>
              <a:t>Excel 2010</a:t>
            </a:r>
          </a:p>
          <a:p>
            <a:pPr algn="ctr"/>
            <a:r>
              <a:rPr lang="en-US" dirty="0" smtClean="0"/>
              <a:t>(Primary)</a:t>
            </a:r>
          </a:p>
          <a:p>
            <a:pPr algn="ctr" defTabSz="914099"/>
            <a:endParaRPr lang="en-US"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7" name="Rounded Rectangle 36"/>
          <p:cNvSpPr/>
          <p:nvPr/>
        </p:nvSpPr>
        <p:spPr bwMode="auto">
          <a:xfrm>
            <a:off x="5305224" y="4725144"/>
            <a:ext cx="1683677" cy="1248169"/>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dirty="0" smtClean="0">
                <a:solidFill>
                  <a:schemeClr val="tx1"/>
                </a:solidFill>
              </a:rPr>
              <a:t>Excel plug-in 1</a:t>
            </a:r>
            <a:endParaRPr lang="en-US" dirty="0">
              <a:solidFill>
                <a:schemeClr val="tx1"/>
              </a:solidFill>
            </a:endParaRPr>
          </a:p>
          <a:p>
            <a:r>
              <a:rPr lang="en-US" dirty="0" smtClean="0">
                <a:solidFill>
                  <a:schemeClr val="tx1"/>
                </a:solidFill>
              </a:rPr>
              <a:t>(Secondary)</a:t>
            </a:r>
          </a:p>
        </p:txBody>
      </p:sp>
      <p:sp>
        <p:nvSpPr>
          <p:cNvPr id="38" name="Rounded Rectangle 37"/>
          <p:cNvSpPr/>
          <p:nvPr/>
        </p:nvSpPr>
        <p:spPr bwMode="auto">
          <a:xfrm>
            <a:off x="5627006" y="3303044"/>
            <a:ext cx="1177241" cy="624084"/>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100" b="1" dirty="0" smtClean="0">
                <a:solidFill>
                  <a:schemeClr val="tx1"/>
                </a:solidFill>
              </a:rPr>
              <a:t>Excel plug-in 1</a:t>
            </a:r>
            <a:endParaRPr lang="en-US" sz="1100" b="1" dirty="0">
              <a:solidFill>
                <a:schemeClr val="tx1"/>
              </a:solidFill>
            </a:endParaRPr>
          </a:p>
          <a:p>
            <a:r>
              <a:rPr lang="en-US" sz="1100" b="1" dirty="0" smtClean="0">
                <a:solidFill>
                  <a:schemeClr val="tx1"/>
                </a:solidFill>
              </a:rPr>
              <a:t>(Secondary)</a:t>
            </a:r>
          </a:p>
        </p:txBody>
      </p:sp>
      <p:sp>
        <p:nvSpPr>
          <p:cNvPr id="39" name="Right Arrow 38"/>
          <p:cNvSpPr/>
          <p:nvPr/>
        </p:nvSpPr>
        <p:spPr bwMode="auto">
          <a:xfrm rot="5400000" flipH="1">
            <a:off x="5604186" y="4351835"/>
            <a:ext cx="974245" cy="263303"/>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40" name="Rounded Rectangle 39"/>
          <p:cNvSpPr/>
          <p:nvPr/>
        </p:nvSpPr>
        <p:spPr bwMode="auto">
          <a:xfrm>
            <a:off x="7172868" y="4725144"/>
            <a:ext cx="1683677" cy="1248169"/>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dirty="0" smtClean="0">
                <a:solidFill>
                  <a:schemeClr val="tx1"/>
                </a:solidFill>
              </a:rPr>
              <a:t>Excel plug-in 2</a:t>
            </a:r>
            <a:endParaRPr lang="en-US" dirty="0">
              <a:solidFill>
                <a:schemeClr val="tx1"/>
              </a:solidFill>
            </a:endParaRPr>
          </a:p>
          <a:p>
            <a:r>
              <a:rPr lang="en-US" dirty="0" smtClean="0">
                <a:solidFill>
                  <a:schemeClr val="tx1"/>
                </a:solidFill>
              </a:rPr>
              <a:t>(Secondary)</a:t>
            </a:r>
          </a:p>
        </p:txBody>
      </p:sp>
      <p:sp>
        <p:nvSpPr>
          <p:cNvPr id="41" name="Rounded Rectangle 40"/>
          <p:cNvSpPr/>
          <p:nvPr/>
        </p:nvSpPr>
        <p:spPr bwMode="auto">
          <a:xfrm>
            <a:off x="7380312" y="3303044"/>
            <a:ext cx="1108805" cy="624084"/>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sz="1100" b="1" dirty="0" smtClean="0">
                <a:solidFill>
                  <a:schemeClr val="tx1"/>
                </a:solidFill>
              </a:rPr>
              <a:t>Excel plug-in 2</a:t>
            </a:r>
            <a:endParaRPr lang="en-US" sz="1100" b="1" dirty="0">
              <a:solidFill>
                <a:schemeClr val="tx1"/>
              </a:solidFill>
            </a:endParaRPr>
          </a:p>
          <a:p>
            <a:r>
              <a:rPr lang="en-US" sz="1100" b="1" dirty="0" smtClean="0">
                <a:solidFill>
                  <a:schemeClr val="tx1"/>
                </a:solidFill>
              </a:rPr>
              <a:t>(Secondary)</a:t>
            </a:r>
          </a:p>
        </p:txBody>
      </p:sp>
      <p:sp>
        <p:nvSpPr>
          <p:cNvPr id="42" name="Right Arrow 41"/>
          <p:cNvSpPr/>
          <p:nvPr/>
        </p:nvSpPr>
        <p:spPr bwMode="auto">
          <a:xfrm rot="5400000" flipH="1">
            <a:off x="7449472" y="4374192"/>
            <a:ext cx="1018959" cy="263303"/>
          </a:xfrm>
          <a:prstGeom prst="rightArrow">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031536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38" grpId="0" animBg="1"/>
      <p:bldP spid="39" grpId="0" animBg="1"/>
      <p:bldP spid="41" grpId="0" animBg="1"/>
      <p:bldP spid="4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a:xfrm>
            <a:off x="627622" y="2431024"/>
            <a:ext cx="8264857" cy="1502032"/>
          </a:xfrm>
        </p:spPr>
        <p:txBody>
          <a:bodyPr/>
          <a:lstStyle/>
          <a:p>
            <a:r>
              <a:rPr lang="en-US" dirty="0" smtClean="0"/>
              <a:t>Linking Packages with Dynamic Suite Composition</a:t>
            </a:r>
            <a:endParaRPr lang="en-US" dirty="0"/>
          </a:p>
        </p:txBody>
      </p:sp>
      <p:sp>
        <p:nvSpPr>
          <p:cNvPr id="3" name="Subtitle 2"/>
          <p:cNvSpPr>
            <a:spLocks noGrp="1"/>
          </p:cNvSpPr>
          <p:nvPr>
            <p:ph type="subTitle" idx="1"/>
          </p:nvPr>
        </p:nvSpPr>
        <p:spPr/>
        <p:txBody>
          <a:bodyPr/>
          <a:lstStyle/>
          <a:p>
            <a:r>
              <a:rPr lang="en-US" dirty="0" smtClean="0">
                <a:solidFill>
                  <a:schemeClr val="bg1"/>
                </a:solidFill>
              </a:rPr>
              <a:t>Sequencing Microsoft Office Plugins</a:t>
            </a:r>
            <a:endParaRPr lang="en-US" dirty="0">
              <a:solidFill>
                <a:schemeClr val="bg1"/>
              </a:solidFill>
            </a:endParaRPr>
          </a:p>
        </p:txBody>
      </p:sp>
    </p:spTree>
    <p:extLst>
      <p:ext uri="{BB962C8B-B14F-4D97-AF65-F5344CB8AC3E}">
        <p14:creationId xmlns:p14="http://schemas.microsoft.com/office/powerpoint/2010/main" val="358521718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28600"/>
            <a:ext cx="9036496" cy="1107996"/>
          </a:xfrm>
        </p:spPr>
        <p:txBody>
          <a:bodyPr>
            <a:normAutofit fontScale="90000"/>
          </a:bodyPr>
          <a:lstStyle/>
          <a:p>
            <a:pPr lvl="0"/>
            <a:r>
              <a:rPr lang="en-US" sz="4000" dirty="0" smtClean="0"/>
              <a:t>Dynamic Suite Composition</a:t>
            </a:r>
            <a:r>
              <a:rPr lang="en-US" dirty="0" smtClean="0"/>
              <a:t/>
            </a:r>
            <a:br>
              <a:rPr lang="en-US" dirty="0" smtClean="0"/>
            </a:br>
            <a:r>
              <a:rPr lang="en-US" sz="3600" dirty="0" smtClean="0">
                <a:solidFill>
                  <a:schemeClr val="accent2"/>
                </a:solidFill>
              </a:rPr>
              <a:t>Workflow for plug-ins</a:t>
            </a:r>
            <a:endParaRPr lang="en-US" dirty="0">
              <a:solidFill>
                <a:schemeClr val="accent2"/>
              </a:solidFill>
            </a:endParaRPr>
          </a:p>
        </p:txBody>
      </p:sp>
      <p:sp>
        <p:nvSpPr>
          <p:cNvPr id="31" name="Right Arrow 30"/>
          <p:cNvSpPr/>
          <p:nvPr/>
        </p:nvSpPr>
        <p:spPr bwMode="auto">
          <a:xfrm rot="5400000">
            <a:off x="680132" y="3307140"/>
            <a:ext cx="457200" cy="8382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 name="Group 3"/>
          <p:cNvGrpSpPr/>
          <p:nvPr/>
        </p:nvGrpSpPr>
        <p:grpSpPr>
          <a:xfrm>
            <a:off x="184832" y="4183224"/>
            <a:ext cx="1447800" cy="1700419"/>
            <a:chOff x="5138003" y="1919630"/>
            <a:chExt cx="1929897" cy="1700419"/>
          </a:xfrm>
        </p:grpSpPr>
        <p:pic>
          <p:nvPicPr>
            <p:cNvPr id="35" name="Picture 2" descr="C:\Media\Shapes and Graphics\documents folders Pages\page.png"/>
            <p:cNvPicPr>
              <a:picLocks noChangeAspect="1" noChangeArrowheads="1"/>
            </p:cNvPicPr>
            <p:nvPr/>
          </p:nvPicPr>
          <p:blipFill>
            <a:blip r:embed="rId3"/>
            <a:srcRect/>
            <a:stretch>
              <a:fillRect/>
            </a:stretch>
          </p:blipFill>
          <p:spPr bwMode="auto">
            <a:xfrm>
              <a:off x="5341150" y="2064161"/>
              <a:ext cx="1726750" cy="1555888"/>
            </a:xfrm>
            <a:prstGeom prst="rect">
              <a:avLst/>
            </a:prstGeom>
            <a:noFill/>
          </p:spPr>
        </p:pic>
        <p:pic>
          <p:nvPicPr>
            <p:cNvPr id="36" name="Picture 2" descr="C:\Media\Shapes and Graphics\documents folders Pages\page.png"/>
            <p:cNvPicPr>
              <a:picLocks noChangeAspect="1" noChangeArrowheads="1"/>
            </p:cNvPicPr>
            <p:nvPr/>
          </p:nvPicPr>
          <p:blipFill>
            <a:blip r:embed="rId3"/>
            <a:srcRect/>
            <a:stretch>
              <a:fillRect/>
            </a:stretch>
          </p:blipFill>
          <p:spPr bwMode="auto">
            <a:xfrm>
              <a:off x="5239577" y="1987961"/>
              <a:ext cx="1726750" cy="1555888"/>
            </a:xfrm>
            <a:prstGeom prst="rect">
              <a:avLst/>
            </a:prstGeom>
            <a:noFill/>
          </p:spPr>
        </p:pic>
        <p:pic>
          <p:nvPicPr>
            <p:cNvPr id="43" name="Picture 2" descr="C:\Media\Shapes and Graphics\documents folders Pages\page.png"/>
            <p:cNvPicPr>
              <a:picLocks noChangeAspect="1" noChangeArrowheads="1"/>
            </p:cNvPicPr>
            <p:nvPr/>
          </p:nvPicPr>
          <p:blipFill>
            <a:blip r:embed="rId3"/>
            <a:srcRect/>
            <a:stretch>
              <a:fillRect/>
            </a:stretch>
          </p:blipFill>
          <p:spPr bwMode="auto">
            <a:xfrm>
              <a:off x="5138003" y="1927498"/>
              <a:ext cx="1726750" cy="1555888"/>
            </a:xfrm>
            <a:prstGeom prst="rect">
              <a:avLst/>
            </a:prstGeom>
            <a:noFill/>
          </p:spPr>
        </p:pic>
        <p:sp>
          <p:nvSpPr>
            <p:cNvPr id="44" name="TextBox 43"/>
            <p:cNvSpPr txBox="1"/>
            <p:nvPr/>
          </p:nvSpPr>
          <p:spPr>
            <a:xfrm>
              <a:off x="5138003" y="1919630"/>
              <a:ext cx="1726750" cy="1524000"/>
            </a:xfrm>
            <a:prstGeom prst="rect">
              <a:avLst/>
            </a:prstGeom>
            <a:noFill/>
          </p:spPr>
          <p:txBody>
            <a:bodyPr wrap="none" rtlCol="0" anchor="ctr" anchorCtr="1">
              <a:noAutofit/>
            </a:bodyPr>
            <a:lstStyle/>
            <a:p>
              <a:pPr algn="ctr"/>
              <a:r>
                <a:rPr lang="en-US" b="1" dirty="0" smtClean="0">
                  <a:solidFill>
                    <a:schemeClr val="tx2"/>
                  </a:solidFill>
                </a:rPr>
                <a:t>Package files</a:t>
              </a:r>
            </a:p>
            <a:p>
              <a:pPr algn="ctr"/>
              <a:endParaRPr lang="en-US" sz="1400" dirty="0" smtClean="0">
                <a:solidFill>
                  <a:schemeClr val="tx2"/>
                </a:solidFill>
              </a:endParaRPr>
            </a:p>
            <a:p>
              <a:pPr algn="ctr"/>
              <a:r>
                <a:rPr lang="en-US" sz="1400" b="1" dirty="0" smtClean="0">
                  <a:solidFill>
                    <a:schemeClr val="tx2"/>
                  </a:solidFill>
                </a:rPr>
                <a:t>Primary</a:t>
              </a:r>
              <a:br>
                <a:rPr lang="en-US" sz="1400" b="1" dirty="0" smtClean="0">
                  <a:solidFill>
                    <a:schemeClr val="tx2"/>
                  </a:solidFill>
                </a:rPr>
              </a:br>
              <a:r>
                <a:rPr lang="en-US" sz="1400" b="1" dirty="0" smtClean="0">
                  <a:solidFill>
                    <a:schemeClr val="tx2"/>
                  </a:solidFill>
                </a:rPr>
                <a:t>application</a:t>
              </a:r>
              <a:endParaRPr lang="en-US" sz="1400" b="1" dirty="0">
                <a:solidFill>
                  <a:schemeClr val="tx2"/>
                </a:solidFill>
              </a:endParaRPr>
            </a:p>
          </p:txBody>
        </p:sp>
      </p:grpSp>
      <p:sp>
        <p:nvSpPr>
          <p:cNvPr id="45" name="Rounded Rectangle 44"/>
          <p:cNvSpPr/>
          <p:nvPr/>
        </p:nvSpPr>
        <p:spPr bwMode="auto">
          <a:xfrm>
            <a:off x="286544"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Sequence primary app</a:t>
            </a:r>
          </a:p>
        </p:txBody>
      </p:sp>
      <p:sp>
        <p:nvSpPr>
          <p:cNvPr id="46" name="Rounded Rectangle 45"/>
          <p:cNvSpPr/>
          <p:nvPr/>
        </p:nvSpPr>
        <p:spPr bwMode="auto">
          <a:xfrm>
            <a:off x="2123024"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Revert VM</a:t>
            </a:r>
          </a:p>
        </p:txBody>
      </p:sp>
      <p:sp>
        <p:nvSpPr>
          <p:cNvPr id="47" name="Rounded Rectangle 46"/>
          <p:cNvSpPr/>
          <p:nvPr/>
        </p:nvSpPr>
        <p:spPr bwMode="auto">
          <a:xfrm>
            <a:off x="5795984"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Sequence </a:t>
            </a:r>
            <a:br>
              <a:rPr lang="en-US" b="1" dirty="0" smtClean="0">
                <a:solidFill>
                  <a:schemeClr val="accent6"/>
                </a:solidFill>
                <a:latin typeface="Calibri" pitchFamily="34" charset="0"/>
              </a:rPr>
            </a:br>
            <a:r>
              <a:rPr lang="en-US" b="1" dirty="0" smtClean="0">
                <a:solidFill>
                  <a:schemeClr val="accent6"/>
                </a:solidFill>
                <a:latin typeface="Calibri" pitchFamily="34" charset="0"/>
              </a:rPr>
              <a:t>plug-in</a:t>
            </a:r>
          </a:p>
        </p:txBody>
      </p:sp>
      <p:sp>
        <p:nvSpPr>
          <p:cNvPr id="48" name="Rounded Rectangle 47"/>
          <p:cNvSpPr/>
          <p:nvPr/>
        </p:nvSpPr>
        <p:spPr bwMode="auto">
          <a:xfrm>
            <a:off x="7527274" y="2043851"/>
            <a:ext cx="1509221"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b="1" dirty="0" smtClean="0">
                <a:solidFill>
                  <a:schemeClr val="accent6"/>
                </a:solidFill>
                <a:latin typeface="Calibri" pitchFamily="34" charset="0"/>
              </a:rPr>
              <a:t>Link dependencies</a:t>
            </a:r>
          </a:p>
        </p:txBody>
      </p:sp>
      <p:sp>
        <p:nvSpPr>
          <p:cNvPr id="49" name="Right Arrow 48"/>
          <p:cNvSpPr/>
          <p:nvPr/>
        </p:nvSpPr>
        <p:spPr bwMode="auto">
          <a:xfrm>
            <a:off x="163611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0" name="Right Arrow 49"/>
          <p:cNvSpPr/>
          <p:nvPr/>
        </p:nvSpPr>
        <p:spPr bwMode="auto">
          <a:xfrm>
            <a:off x="347259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1" name="Right Arrow 50"/>
          <p:cNvSpPr/>
          <p:nvPr/>
        </p:nvSpPr>
        <p:spPr bwMode="auto">
          <a:xfrm>
            <a:off x="7092280"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Right Arrow 51"/>
          <p:cNvSpPr/>
          <p:nvPr/>
        </p:nvSpPr>
        <p:spPr bwMode="auto">
          <a:xfrm rot="5400000">
            <a:off x="6189572" y="3307142"/>
            <a:ext cx="457200" cy="8382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53" name="Group 52"/>
          <p:cNvGrpSpPr/>
          <p:nvPr/>
        </p:nvGrpSpPr>
        <p:grpSpPr>
          <a:xfrm>
            <a:off x="5694273" y="4175356"/>
            <a:ext cx="1447800" cy="1700419"/>
            <a:chOff x="5138003" y="1919630"/>
            <a:chExt cx="1929897" cy="1700419"/>
          </a:xfrm>
        </p:grpSpPr>
        <p:pic>
          <p:nvPicPr>
            <p:cNvPr id="54" name="Picture 2" descr="C:\Media\Shapes and Graphics\documents folders Pages\page.png"/>
            <p:cNvPicPr>
              <a:picLocks noChangeAspect="1" noChangeArrowheads="1"/>
            </p:cNvPicPr>
            <p:nvPr/>
          </p:nvPicPr>
          <p:blipFill>
            <a:blip r:embed="rId3"/>
            <a:srcRect/>
            <a:stretch>
              <a:fillRect/>
            </a:stretch>
          </p:blipFill>
          <p:spPr bwMode="auto">
            <a:xfrm>
              <a:off x="5341150" y="2064161"/>
              <a:ext cx="1726750" cy="1555888"/>
            </a:xfrm>
            <a:prstGeom prst="rect">
              <a:avLst/>
            </a:prstGeom>
            <a:noFill/>
          </p:spPr>
        </p:pic>
        <p:pic>
          <p:nvPicPr>
            <p:cNvPr id="55" name="Picture 2" descr="C:\Media\Shapes and Graphics\documents folders Pages\page.png"/>
            <p:cNvPicPr>
              <a:picLocks noChangeAspect="1" noChangeArrowheads="1"/>
            </p:cNvPicPr>
            <p:nvPr/>
          </p:nvPicPr>
          <p:blipFill>
            <a:blip r:embed="rId3"/>
            <a:srcRect/>
            <a:stretch>
              <a:fillRect/>
            </a:stretch>
          </p:blipFill>
          <p:spPr bwMode="auto">
            <a:xfrm>
              <a:off x="5239577" y="1987961"/>
              <a:ext cx="1726750" cy="1555888"/>
            </a:xfrm>
            <a:prstGeom prst="rect">
              <a:avLst/>
            </a:prstGeom>
            <a:noFill/>
          </p:spPr>
        </p:pic>
        <p:pic>
          <p:nvPicPr>
            <p:cNvPr id="56" name="Picture 2" descr="C:\Media\Shapes and Graphics\documents folders Pages\page.png"/>
            <p:cNvPicPr>
              <a:picLocks noChangeAspect="1" noChangeArrowheads="1"/>
            </p:cNvPicPr>
            <p:nvPr/>
          </p:nvPicPr>
          <p:blipFill>
            <a:blip r:embed="rId3"/>
            <a:srcRect/>
            <a:stretch>
              <a:fillRect/>
            </a:stretch>
          </p:blipFill>
          <p:spPr bwMode="auto">
            <a:xfrm>
              <a:off x="5138003" y="1927498"/>
              <a:ext cx="1726750" cy="1555888"/>
            </a:xfrm>
            <a:prstGeom prst="rect">
              <a:avLst/>
            </a:prstGeom>
            <a:noFill/>
          </p:spPr>
        </p:pic>
        <p:sp>
          <p:nvSpPr>
            <p:cNvPr id="57" name="TextBox 56"/>
            <p:cNvSpPr txBox="1"/>
            <p:nvPr/>
          </p:nvSpPr>
          <p:spPr>
            <a:xfrm>
              <a:off x="5273581" y="1919630"/>
              <a:ext cx="1388024" cy="1524000"/>
            </a:xfrm>
            <a:prstGeom prst="rect">
              <a:avLst/>
            </a:prstGeom>
            <a:noFill/>
          </p:spPr>
          <p:txBody>
            <a:bodyPr wrap="none" rtlCol="0" anchor="ctr" anchorCtr="1">
              <a:noAutofit/>
            </a:bodyPr>
            <a:lstStyle/>
            <a:p>
              <a:pPr algn="ctr"/>
              <a:r>
                <a:rPr lang="en-US" b="1" dirty="0" smtClean="0">
                  <a:solidFill>
                    <a:schemeClr val="tx2"/>
                  </a:solidFill>
                </a:rPr>
                <a:t>Package files</a:t>
              </a:r>
            </a:p>
            <a:p>
              <a:pPr algn="ctr"/>
              <a:endParaRPr lang="en-US" sz="1400" dirty="0" smtClean="0">
                <a:solidFill>
                  <a:schemeClr val="tx2"/>
                </a:solidFill>
              </a:endParaRPr>
            </a:p>
            <a:p>
              <a:pPr algn="ctr"/>
              <a:r>
                <a:rPr lang="en-US" sz="1050" b="1" dirty="0" smtClean="0">
                  <a:solidFill>
                    <a:schemeClr val="tx2"/>
                  </a:solidFill>
                </a:rPr>
                <a:t>Plug-in (secondary)</a:t>
              </a:r>
              <a:br>
                <a:rPr lang="en-US" sz="1050" b="1" dirty="0" smtClean="0">
                  <a:solidFill>
                    <a:schemeClr val="tx2"/>
                  </a:solidFill>
                </a:rPr>
              </a:br>
              <a:r>
                <a:rPr lang="en-US" sz="1050" b="1" dirty="0" smtClean="0">
                  <a:solidFill>
                    <a:schemeClr val="tx2"/>
                  </a:solidFill>
                </a:rPr>
                <a:t>application</a:t>
              </a:r>
              <a:endParaRPr lang="en-US" sz="1050" b="1" dirty="0">
                <a:solidFill>
                  <a:schemeClr val="tx2"/>
                </a:solidFill>
              </a:endParaRPr>
            </a:p>
          </p:txBody>
        </p:sp>
      </p:grpSp>
      <p:sp>
        <p:nvSpPr>
          <p:cNvPr id="37" name="Rounded Rectangle 36"/>
          <p:cNvSpPr/>
          <p:nvPr/>
        </p:nvSpPr>
        <p:spPr bwMode="auto">
          <a:xfrm>
            <a:off x="3959504"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Expand primary app</a:t>
            </a:r>
          </a:p>
        </p:txBody>
      </p:sp>
      <p:sp>
        <p:nvSpPr>
          <p:cNvPr id="38" name="Right Arrow 37"/>
          <p:cNvSpPr/>
          <p:nvPr/>
        </p:nvSpPr>
        <p:spPr bwMode="auto">
          <a:xfrm>
            <a:off x="530907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050608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8748464" cy="1400200"/>
          </a:xfrm>
        </p:spPr>
        <p:txBody>
          <a:bodyPr>
            <a:normAutofit/>
          </a:bodyPr>
          <a:lstStyle/>
          <a:p>
            <a:pPr lvl="0" indent="-460375">
              <a:spcBef>
                <a:spcPct val="20000"/>
              </a:spcBef>
            </a:pPr>
            <a:r>
              <a:rPr lang="en-US" dirty="0" smtClean="0"/>
              <a:t>Dynamic Suite Composition</a:t>
            </a:r>
            <a:br>
              <a:rPr lang="en-US" dirty="0" smtClean="0"/>
            </a:br>
            <a:r>
              <a:rPr lang="en-US" sz="3200" spc="0" dirty="0">
                <a:ln>
                  <a:noFill/>
                </a:ln>
                <a:solidFill>
                  <a:schemeClr val="accent2"/>
                </a:solidFill>
                <a:cs typeface="+mn-cs"/>
              </a:rPr>
              <a:t>Workflow for middleware and frameworks</a:t>
            </a:r>
          </a:p>
        </p:txBody>
      </p:sp>
      <p:sp>
        <p:nvSpPr>
          <p:cNvPr id="31" name="Right Arrow 30"/>
          <p:cNvSpPr/>
          <p:nvPr/>
        </p:nvSpPr>
        <p:spPr bwMode="auto">
          <a:xfrm rot="5400000">
            <a:off x="680132" y="3307140"/>
            <a:ext cx="457200" cy="8382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4" name="Group 3"/>
          <p:cNvGrpSpPr/>
          <p:nvPr/>
        </p:nvGrpSpPr>
        <p:grpSpPr>
          <a:xfrm>
            <a:off x="184832" y="4183224"/>
            <a:ext cx="1447800" cy="1700419"/>
            <a:chOff x="5138003" y="1919630"/>
            <a:chExt cx="1929897" cy="1700419"/>
          </a:xfrm>
        </p:grpSpPr>
        <p:pic>
          <p:nvPicPr>
            <p:cNvPr id="35" name="Picture 2" descr="C:\Media\Shapes and Graphics\documents folders Pages\page.png"/>
            <p:cNvPicPr>
              <a:picLocks noChangeAspect="1" noChangeArrowheads="1"/>
            </p:cNvPicPr>
            <p:nvPr/>
          </p:nvPicPr>
          <p:blipFill>
            <a:blip r:embed="rId3"/>
            <a:srcRect/>
            <a:stretch>
              <a:fillRect/>
            </a:stretch>
          </p:blipFill>
          <p:spPr bwMode="auto">
            <a:xfrm>
              <a:off x="5341150" y="2064161"/>
              <a:ext cx="1726750" cy="1555888"/>
            </a:xfrm>
            <a:prstGeom prst="rect">
              <a:avLst/>
            </a:prstGeom>
            <a:noFill/>
          </p:spPr>
        </p:pic>
        <p:pic>
          <p:nvPicPr>
            <p:cNvPr id="36" name="Picture 2" descr="C:\Media\Shapes and Graphics\documents folders Pages\page.png"/>
            <p:cNvPicPr>
              <a:picLocks noChangeAspect="1" noChangeArrowheads="1"/>
            </p:cNvPicPr>
            <p:nvPr/>
          </p:nvPicPr>
          <p:blipFill>
            <a:blip r:embed="rId3"/>
            <a:srcRect/>
            <a:stretch>
              <a:fillRect/>
            </a:stretch>
          </p:blipFill>
          <p:spPr bwMode="auto">
            <a:xfrm>
              <a:off x="5239577" y="1987961"/>
              <a:ext cx="1726750" cy="1555888"/>
            </a:xfrm>
            <a:prstGeom prst="rect">
              <a:avLst/>
            </a:prstGeom>
            <a:noFill/>
          </p:spPr>
        </p:pic>
        <p:pic>
          <p:nvPicPr>
            <p:cNvPr id="43" name="Picture 2" descr="C:\Media\Shapes and Graphics\documents folders Pages\page.png"/>
            <p:cNvPicPr>
              <a:picLocks noChangeAspect="1" noChangeArrowheads="1"/>
            </p:cNvPicPr>
            <p:nvPr/>
          </p:nvPicPr>
          <p:blipFill>
            <a:blip r:embed="rId3"/>
            <a:srcRect/>
            <a:stretch>
              <a:fillRect/>
            </a:stretch>
          </p:blipFill>
          <p:spPr bwMode="auto">
            <a:xfrm>
              <a:off x="5138003" y="1927498"/>
              <a:ext cx="1726750" cy="1555888"/>
            </a:xfrm>
            <a:prstGeom prst="rect">
              <a:avLst/>
            </a:prstGeom>
            <a:noFill/>
          </p:spPr>
        </p:pic>
        <p:sp>
          <p:nvSpPr>
            <p:cNvPr id="44" name="TextBox 43"/>
            <p:cNvSpPr txBox="1"/>
            <p:nvPr/>
          </p:nvSpPr>
          <p:spPr>
            <a:xfrm>
              <a:off x="5138003" y="1919630"/>
              <a:ext cx="1726750" cy="1524000"/>
            </a:xfrm>
            <a:prstGeom prst="rect">
              <a:avLst/>
            </a:prstGeom>
            <a:noFill/>
          </p:spPr>
          <p:txBody>
            <a:bodyPr wrap="none" rtlCol="0" anchor="ctr" anchorCtr="1">
              <a:noAutofit/>
            </a:bodyPr>
            <a:lstStyle/>
            <a:p>
              <a:pPr algn="ctr"/>
              <a:r>
                <a:rPr lang="en-US" b="1" dirty="0" smtClean="0"/>
                <a:t>Package files</a:t>
              </a:r>
            </a:p>
            <a:p>
              <a:pPr algn="ctr"/>
              <a:endParaRPr lang="en-US" sz="1400" b="1" dirty="0" smtClean="0"/>
            </a:p>
            <a:p>
              <a:pPr algn="ctr"/>
              <a:r>
                <a:rPr lang="en-US" sz="1400" b="1" dirty="0" smtClean="0"/>
                <a:t>Middleware </a:t>
              </a:r>
              <a:br>
                <a:rPr lang="en-US" sz="1400" b="1" dirty="0" smtClean="0"/>
              </a:br>
              <a:r>
                <a:rPr lang="en-US" sz="1400" b="1" dirty="0" smtClean="0"/>
                <a:t>(secondary) </a:t>
              </a:r>
              <a:br>
                <a:rPr lang="en-US" sz="1400" b="1" dirty="0" smtClean="0"/>
              </a:br>
              <a:r>
                <a:rPr lang="en-US" sz="1400" b="1" dirty="0" smtClean="0"/>
                <a:t>application</a:t>
              </a:r>
              <a:endParaRPr lang="en-US" sz="1400" b="1" dirty="0"/>
            </a:p>
          </p:txBody>
        </p:sp>
      </p:grpSp>
      <p:sp>
        <p:nvSpPr>
          <p:cNvPr id="45" name="Rounded Rectangle 44"/>
          <p:cNvSpPr/>
          <p:nvPr/>
        </p:nvSpPr>
        <p:spPr bwMode="auto">
          <a:xfrm>
            <a:off x="286544"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Sequence middleware app</a:t>
            </a:r>
          </a:p>
        </p:txBody>
      </p:sp>
      <p:sp>
        <p:nvSpPr>
          <p:cNvPr id="46" name="Rounded Rectangle 45"/>
          <p:cNvSpPr/>
          <p:nvPr/>
        </p:nvSpPr>
        <p:spPr bwMode="auto">
          <a:xfrm>
            <a:off x="2051720"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Revert VM</a:t>
            </a:r>
          </a:p>
        </p:txBody>
      </p:sp>
      <p:sp>
        <p:nvSpPr>
          <p:cNvPr id="47" name="Rounded Rectangle 46"/>
          <p:cNvSpPr/>
          <p:nvPr/>
        </p:nvSpPr>
        <p:spPr bwMode="auto">
          <a:xfrm>
            <a:off x="5652120" y="2043851"/>
            <a:ext cx="12443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accent6"/>
                </a:solidFill>
                <a:latin typeface="Calibri" pitchFamily="34" charset="0"/>
              </a:rPr>
              <a:t>Sequence primary app</a:t>
            </a:r>
          </a:p>
        </p:txBody>
      </p:sp>
      <p:sp>
        <p:nvSpPr>
          <p:cNvPr id="48" name="Rounded Rectangle 47"/>
          <p:cNvSpPr/>
          <p:nvPr/>
        </p:nvSpPr>
        <p:spPr bwMode="auto">
          <a:xfrm>
            <a:off x="7452320" y="2034526"/>
            <a:ext cx="1586841"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b="1" dirty="0" smtClean="0">
                <a:solidFill>
                  <a:schemeClr val="accent6"/>
                </a:solidFill>
                <a:latin typeface="Calibri" pitchFamily="34" charset="0"/>
              </a:rPr>
              <a:t>Link dependencies</a:t>
            </a:r>
          </a:p>
        </p:txBody>
      </p:sp>
      <p:sp>
        <p:nvSpPr>
          <p:cNvPr id="49" name="Right Arrow 48"/>
          <p:cNvSpPr/>
          <p:nvPr/>
        </p:nvSpPr>
        <p:spPr bwMode="auto">
          <a:xfrm>
            <a:off x="163611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0" name="Right Arrow 49"/>
          <p:cNvSpPr/>
          <p:nvPr/>
        </p:nvSpPr>
        <p:spPr bwMode="auto">
          <a:xfrm>
            <a:off x="3347864"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1" name="Right Arrow 50"/>
          <p:cNvSpPr/>
          <p:nvPr/>
        </p:nvSpPr>
        <p:spPr bwMode="auto">
          <a:xfrm>
            <a:off x="702027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52" name="Right Arrow 51"/>
          <p:cNvSpPr/>
          <p:nvPr/>
        </p:nvSpPr>
        <p:spPr bwMode="auto">
          <a:xfrm rot="5400000">
            <a:off x="6189572" y="3307142"/>
            <a:ext cx="457200" cy="8382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grpSp>
        <p:nvGrpSpPr>
          <p:cNvPr id="53" name="Group 52"/>
          <p:cNvGrpSpPr/>
          <p:nvPr/>
        </p:nvGrpSpPr>
        <p:grpSpPr>
          <a:xfrm>
            <a:off x="5694273" y="4175356"/>
            <a:ext cx="1447800" cy="1700419"/>
            <a:chOff x="5138003" y="1919630"/>
            <a:chExt cx="1929897" cy="1700419"/>
          </a:xfrm>
        </p:grpSpPr>
        <p:pic>
          <p:nvPicPr>
            <p:cNvPr id="54" name="Picture 2" descr="C:\Media\Shapes and Graphics\documents folders Pages\page.png"/>
            <p:cNvPicPr>
              <a:picLocks noChangeAspect="1" noChangeArrowheads="1"/>
            </p:cNvPicPr>
            <p:nvPr/>
          </p:nvPicPr>
          <p:blipFill>
            <a:blip r:embed="rId3"/>
            <a:srcRect/>
            <a:stretch>
              <a:fillRect/>
            </a:stretch>
          </p:blipFill>
          <p:spPr bwMode="auto">
            <a:xfrm>
              <a:off x="5341150" y="2064161"/>
              <a:ext cx="1726750" cy="1555888"/>
            </a:xfrm>
            <a:prstGeom prst="rect">
              <a:avLst/>
            </a:prstGeom>
            <a:noFill/>
          </p:spPr>
        </p:pic>
        <p:pic>
          <p:nvPicPr>
            <p:cNvPr id="55" name="Picture 2" descr="C:\Media\Shapes and Graphics\documents folders Pages\page.png"/>
            <p:cNvPicPr>
              <a:picLocks noChangeAspect="1" noChangeArrowheads="1"/>
            </p:cNvPicPr>
            <p:nvPr/>
          </p:nvPicPr>
          <p:blipFill>
            <a:blip r:embed="rId3"/>
            <a:srcRect/>
            <a:stretch>
              <a:fillRect/>
            </a:stretch>
          </p:blipFill>
          <p:spPr bwMode="auto">
            <a:xfrm>
              <a:off x="5239577" y="1987961"/>
              <a:ext cx="1726750" cy="1555888"/>
            </a:xfrm>
            <a:prstGeom prst="rect">
              <a:avLst/>
            </a:prstGeom>
            <a:noFill/>
          </p:spPr>
        </p:pic>
        <p:pic>
          <p:nvPicPr>
            <p:cNvPr id="56" name="Picture 2" descr="C:\Media\Shapes and Graphics\documents folders Pages\page.png"/>
            <p:cNvPicPr>
              <a:picLocks noChangeAspect="1" noChangeArrowheads="1"/>
            </p:cNvPicPr>
            <p:nvPr/>
          </p:nvPicPr>
          <p:blipFill>
            <a:blip r:embed="rId3"/>
            <a:srcRect/>
            <a:stretch>
              <a:fillRect/>
            </a:stretch>
          </p:blipFill>
          <p:spPr bwMode="auto">
            <a:xfrm>
              <a:off x="5138003" y="1927498"/>
              <a:ext cx="1726750" cy="1555888"/>
            </a:xfrm>
            <a:prstGeom prst="rect">
              <a:avLst/>
            </a:prstGeom>
            <a:noFill/>
          </p:spPr>
        </p:pic>
        <p:sp>
          <p:nvSpPr>
            <p:cNvPr id="57" name="TextBox 56"/>
            <p:cNvSpPr txBox="1"/>
            <p:nvPr/>
          </p:nvSpPr>
          <p:spPr>
            <a:xfrm>
              <a:off x="5138003" y="1919630"/>
              <a:ext cx="1726750" cy="1524000"/>
            </a:xfrm>
            <a:prstGeom prst="rect">
              <a:avLst/>
            </a:prstGeom>
            <a:noFill/>
          </p:spPr>
          <p:txBody>
            <a:bodyPr wrap="none" rtlCol="0" anchor="ctr" anchorCtr="1">
              <a:noAutofit/>
            </a:bodyPr>
            <a:lstStyle/>
            <a:p>
              <a:pPr algn="ctr"/>
              <a:r>
                <a:rPr lang="en-US" b="1" dirty="0" smtClean="0"/>
                <a:t>Package files</a:t>
              </a:r>
            </a:p>
            <a:p>
              <a:pPr algn="ctr"/>
              <a:endParaRPr lang="en-US" sz="1400" b="1" dirty="0" smtClean="0"/>
            </a:p>
            <a:p>
              <a:pPr algn="ctr"/>
              <a:r>
                <a:rPr lang="en-US" sz="1400" b="1" dirty="0" smtClean="0"/>
                <a:t>Primary</a:t>
              </a:r>
              <a:br>
                <a:rPr lang="en-US" sz="1400" b="1" dirty="0" smtClean="0"/>
              </a:br>
              <a:r>
                <a:rPr lang="en-US" sz="1400" b="1" dirty="0" smtClean="0"/>
                <a:t>application</a:t>
              </a:r>
              <a:endParaRPr lang="en-US" sz="1400" b="1" dirty="0"/>
            </a:p>
          </p:txBody>
        </p:sp>
      </p:grpSp>
      <p:sp>
        <p:nvSpPr>
          <p:cNvPr id="37" name="Rounded Rectangle 36"/>
          <p:cNvSpPr/>
          <p:nvPr/>
        </p:nvSpPr>
        <p:spPr bwMode="auto">
          <a:xfrm>
            <a:off x="3729586" y="2043851"/>
            <a:ext cx="1418478" cy="121920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700" b="1" dirty="0" smtClean="0">
                <a:solidFill>
                  <a:schemeClr val="accent6"/>
                </a:solidFill>
                <a:latin typeface="Calibri" pitchFamily="34" charset="0"/>
              </a:rPr>
              <a:t>Expand middleware app</a:t>
            </a:r>
          </a:p>
        </p:txBody>
      </p:sp>
      <p:sp>
        <p:nvSpPr>
          <p:cNvPr id="38" name="Right Arrow 37"/>
          <p:cNvSpPr/>
          <p:nvPr/>
        </p:nvSpPr>
        <p:spPr bwMode="auto">
          <a:xfrm>
            <a:off x="5220072" y="2196251"/>
            <a:ext cx="381722" cy="914400"/>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4"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886651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533" y="4077072"/>
            <a:ext cx="7776864" cy="2016224"/>
          </a:xfrm>
        </p:spPr>
        <p:txBody>
          <a:bodyPr>
            <a:normAutofit/>
          </a:bodyPr>
          <a:lstStyle/>
          <a:p>
            <a:pPr lvl="0"/>
            <a:r>
              <a:rPr lang="en-US" b="1" dirty="0"/>
              <a:t>How to create App-V Packages </a:t>
            </a:r>
            <a:br>
              <a:rPr lang="en-US" b="1" dirty="0"/>
            </a:br>
            <a:r>
              <a:rPr lang="en-US" b="1" dirty="0"/>
              <a:t>More Efficiently with the New </a:t>
            </a:r>
            <a:br>
              <a:rPr lang="en-US" b="1" dirty="0"/>
            </a:br>
            <a:r>
              <a:rPr lang="en-US" b="1" dirty="0"/>
              <a:t>App-V 4.6 SP1 Sequencer</a:t>
            </a:r>
            <a:endParaRPr lang="en-AU" b="1" dirty="0"/>
          </a:p>
        </p:txBody>
      </p:sp>
      <p:sp>
        <p:nvSpPr>
          <p:cNvPr id="3" name="Text Placeholder 2"/>
          <p:cNvSpPr>
            <a:spLocks noGrp="1"/>
          </p:cNvSpPr>
          <p:nvPr>
            <p:ph type="subTitle" idx="1"/>
          </p:nvPr>
        </p:nvSpPr>
        <p:spPr>
          <a:xfrm>
            <a:off x="368909" y="2636912"/>
            <a:ext cx="6400800" cy="1224136"/>
          </a:xfrm>
        </p:spPr>
        <p:txBody>
          <a:bodyPr>
            <a:normAutofit/>
          </a:bodyPr>
          <a:lstStyle/>
          <a:p>
            <a:pPr lvl="0" algn="l">
              <a:defRPr/>
            </a:pPr>
            <a:r>
              <a:rPr lang="en-US" sz="2000" b="1" dirty="0" smtClean="0"/>
              <a:t>Mohnish Chaturvedi</a:t>
            </a:r>
          </a:p>
          <a:p>
            <a:pPr lvl="0" algn="l">
              <a:defRPr/>
            </a:pPr>
            <a:r>
              <a:rPr lang="en-US" sz="2000" dirty="0" smtClean="0"/>
              <a:t>Premier Field Engineer</a:t>
            </a:r>
          </a:p>
          <a:p>
            <a:pPr lvl="0" algn="l">
              <a:defRPr/>
            </a:pPr>
            <a:r>
              <a:rPr lang="en-US" sz="2000" dirty="0" smtClean="0"/>
              <a:t>Microsoft Corp.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a:ln w="3175">
                  <a:noFill/>
                </a:ln>
                <a:solidFill>
                  <a:schemeClr val="bg1"/>
                </a:solidFill>
                <a:latin typeface="Calibri" pitchFamily="34" charset="0"/>
                <a:cs typeface="Arial" charset="0"/>
              </a:rPr>
              <a:t>CLI306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Package Accelerators</a:t>
            </a:r>
            <a:endParaRPr lang="en-US" dirty="0"/>
          </a:p>
        </p:txBody>
      </p:sp>
      <p:sp>
        <p:nvSpPr>
          <p:cNvPr id="7" name="Subtitle 6"/>
          <p:cNvSpPr>
            <a:spLocks noGrp="1"/>
          </p:cNvSpPr>
          <p:nvPr>
            <p:ph type="subTitle" idx="1"/>
          </p:nvPr>
        </p:nvSpPr>
        <p:spPr>
          <a:xfrm>
            <a:off x="627623" y="4191001"/>
            <a:ext cx="6994363" cy="966191"/>
          </a:xfrm>
        </p:spPr>
        <p:txBody>
          <a:bodyPr/>
          <a:lstStyle/>
          <a:p>
            <a:r>
              <a:rPr lang="en-US" dirty="0" smtClean="0">
                <a:solidFill>
                  <a:schemeClr val="bg1"/>
                </a:solidFill>
              </a:rPr>
              <a:t>Quickly converting complex applications into App-V packages</a:t>
            </a:r>
            <a:endParaRPr lang="en-US" dirty="0">
              <a:solidFill>
                <a:schemeClr val="bg1"/>
              </a:solidFill>
            </a:endParaRPr>
          </a:p>
        </p:txBody>
      </p:sp>
    </p:spTree>
    <p:extLst>
      <p:ext uri="{BB962C8B-B14F-4D97-AF65-F5344CB8AC3E}">
        <p14:creationId xmlns:p14="http://schemas.microsoft.com/office/powerpoint/2010/main" val="15331910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9512" y="260648"/>
            <a:ext cx="8712968" cy="1307804"/>
          </a:xfrm>
        </p:spPr>
        <p:txBody>
          <a:bodyPr>
            <a:normAutofit/>
          </a:bodyPr>
          <a:lstStyle/>
          <a:p>
            <a:pPr lvl="0" indent="-460375">
              <a:spcBef>
                <a:spcPct val="20000"/>
              </a:spcBef>
            </a:pPr>
            <a:r>
              <a:rPr lang="en-US" dirty="0" smtClean="0"/>
              <a:t>Using Package Accelerators</a:t>
            </a:r>
            <a:br>
              <a:rPr lang="en-US" dirty="0" smtClean="0"/>
            </a:br>
            <a:r>
              <a:rPr lang="en-US" sz="3200" spc="0" dirty="0">
                <a:ln>
                  <a:noFill/>
                </a:ln>
                <a:solidFill>
                  <a:schemeClr val="accent2"/>
                </a:solidFill>
                <a:cs typeface="+mn-cs"/>
              </a:rPr>
              <a:t>The key activities of producing a package</a:t>
            </a:r>
            <a:endParaRPr lang="en-US" sz="2800" spc="0" dirty="0">
              <a:ln>
                <a:noFill/>
              </a:ln>
              <a:solidFill>
                <a:schemeClr val="accent2"/>
              </a:solidFill>
              <a:cs typeface="+mn-cs"/>
            </a:endParaRPr>
          </a:p>
        </p:txBody>
      </p:sp>
      <p:sp>
        <p:nvSpPr>
          <p:cNvPr id="5" name="AutoShape 11"/>
          <p:cNvSpPr>
            <a:spLocks noChangeArrowheads="1"/>
          </p:cNvSpPr>
          <p:nvPr/>
        </p:nvSpPr>
        <p:spPr bwMode="invGray">
          <a:xfrm>
            <a:off x="457200" y="1568452"/>
            <a:ext cx="8305800" cy="1022351"/>
          </a:xfrm>
          <a:prstGeom prst="roundRect">
            <a:avLst>
              <a:gd name="adj" fmla="val 50000"/>
            </a:avLst>
          </a:prstGeom>
          <a:gradFill flip="none" rotWithShape="1">
            <a:gsLst>
              <a:gs pos="2000">
                <a:srgbClr val="000000">
                  <a:alpha val="0"/>
                </a:srgbClr>
              </a:gs>
              <a:gs pos="58000">
                <a:schemeClr val="tx2">
                  <a:lumMod val="50000"/>
                  <a:alpha val="51000"/>
                </a:schemeClr>
              </a:gs>
              <a:gs pos="100000">
                <a:srgbClr val="F8F8F8">
                  <a:alpha val="0"/>
                </a:srgbClr>
              </a:gs>
            </a:gsLst>
            <a:lin ang="5400000" scaled="1"/>
            <a:tileRect/>
          </a:gradFill>
          <a:ln w="15875" cap="flat" cmpd="thickThin" algn="ctr">
            <a:noFill/>
            <a:prstDash val="solid"/>
          </a:ln>
          <a:effectLst>
            <a:innerShdw blurRad="393700">
              <a:srgbClr val="FFFFFF">
                <a:lumMod val="25000"/>
                <a:alpha val="50000"/>
              </a:srgbClr>
            </a:innerShdw>
          </a:effectLst>
        </p:spPr>
        <p:txBody>
          <a:bodyPr lIns="1371600" tIns="45718" rIns="91436" bIns="45718" anchor="ctr" anchorCtr="0"/>
          <a:lstStyle/>
          <a:p>
            <a:pPr marL="274320" defTabSz="914099" fontAlgn="base">
              <a:spcBef>
                <a:spcPct val="0"/>
              </a:spcBef>
              <a:spcAft>
                <a:spcPct val="0"/>
              </a:spcAft>
              <a:defRPr/>
            </a:pPr>
            <a:r>
              <a:rPr lang="en-US" sz="2600" dirty="0" smtClean="0">
                <a:solidFill>
                  <a:schemeClr val="bg1"/>
                </a:solidFill>
                <a:effectLst>
                  <a:outerShdw blurRad="38100" dist="38100" dir="2700000" algn="tl">
                    <a:srgbClr val="000000">
                      <a:alpha val="43137"/>
                    </a:srgbClr>
                  </a:outerShdw>
                </a:effectLst>
              </a:rPr>
              <a:t>Procure Package Accelerator</a:t>
            </a:r>
            <a:endParaRPr lang="en-US" sz="2600" dirty="0">
              <a:solidFill>
                <a:schemeClr val="bg1"/>
              </a:solidFill>
              <a:effectLst>
                <a:outerShdw blurRad="38100" dist="38100" dir="2700000" algn="tl">
                  <a:srgbClr val="000000">
                    <a:alpha val="43137"/>
                  </a:srgbClr>
                </a:outerShdw>
              </a:effectLst>
            </a:endParaRPr>
          </a:p>
        </p:txBody>
      </p:sp>
      <p:grpSp>
        <p:nvGrpSpPr>
          <p:cNvPr id="6" name="Group 25"/>
          <p:cNvGrpSpPr>
            <a:grpSpLocks/>
          </p:cNvGrpSpPr>
          <p:nvPr/>
        </p:nvGrpSpPr>
        <p:grpSpPr bwMode="auto">
          <a:xfrm>
            <a:off x="448451" y="1808151"/>
            <a:ext cx="1681086" cy="542950"/>
            <a:chOff x="3901" y="847"/>
            <a:chExt cx="804" cy="260"/>
          </a:xfrm>
        </p:grpSpPr>
        <p:sp>
          <p:nvSpPr>
            <p:cNvPr id="7" name="Oval 26"/>
            <p:cNvSpPr>
              <a:spLocks noChangeArrowheads="1"/>
            </p:cNvSpPr>
            <p:nvPr/>
          </p:nvSpPr>
          <p:spPr bwMode="invGray">
            <a:xfrm>
              <a:off x="3901" y="847"/>
              <a:ext cx="781" cy="249"/>
            </a:xfrm>
            <a:prstGeom prst="ellipse">
              <a:avLst/>
            </a:prstGeom>
            <a:gradFill rotWithShape="1">
              <a:gsLst>
                <a:gs pos="0">
                  <a:schemeClr val="hlink">
                    <a:alpha val="30000"/>
                  </a:schemeClr>
                </a:gs>
                <a:gs pos="100000">
                  <a:schemeClr val="hlink">
                    <a:gamma/>
                    <a:tint val="0"/>
                    <a:invGamma/>
                    <a:alpha val="0"/>
                  </a:schemeClr>
                </a:gs>
              </a:gsLst>
              <a:lin ang="0" scaled="1"/>
            </a:gradFill>
            <a:ln w="12700" algn="ctr">
              <a:noFill/>
              <a:round/>
              <a:headEnd/>
              <a:tailEnd/>
            </a:ln>
            <a:effectLst/>
          </p:spPr>
          <p:txBody>
            <a:bodyPr anchor="ctr">
              <a:spAutoFit/>
            </a:bodyPr>
            <a:lstStyle/>
            <a:p>
              <a:pPr>
                <a:defRPr/>
              </a:pPr>
              <a:endParaRPr lang="en-US"/>
            </a:p>
          </p:txBody>
        </p:sp>
        <p:sp>
          <p:nvSpPr>
            <p:cNvPr id="8" name="Oval 27"/>
            <p:cNvSpPr>
              <a:spLocks noChangeArrowheads="1"/>
            </p:cNvSpPr>
            <p:nvPr/>
          </p:nvSpPr>
          <p:spPr bwMode="invGray">
            <a:xfrm>
              <a:off x="3948" y="858"/>
              <a:ext cx="757" cy="249"/>
            </a:xfrm>
            <a:prstGeom prst="ellipse">
              <a:avLst/>
            </a:prstGeom>
            <a:gradFill rotWithShape="1">
              <a:gsLst>
                <a:gs pos="0">
                  <a:schemeClr val="bg2">
                    <a:alpha val="50000"/>
                  </a:schemeClr>
                </a:gs>
                <a:gs pos="100000">
                  <a:schemeClr val="bg2">
                    <a:gamma/>
                    <a:tint val="0"/>
                    <a:invGamma/>
                    <a:alpha val="0"/>
                  </a:schemeClr>
                </a:gs>
              </a:gsLst>
              <a:lin ang="0" scaled="1"/>
            </a:gradFill>
            <a:ln w="12700" algn="ctr">
              <a:noFill/>
              <a:round/>
              <a:headEnd/>
              <a:tailEnd/>
            </a:ln>
            <a:effectLst/>
          </p:spPr>
          <p:txBody>
            <a:bodyPr anchor="ctr">
              <a:spAutoFit/>
            </a:bodyPr>
            <a:lstStyle/>
            <a:p>
              <a:pPr>
                <a:defRPr/>
              </a:pPr>
              <a:endParaRPr lang="en-US"/>
            </a:p>
          </p:txBody>
        </p:sp>
      </p:grpSp>
      <p:sp>
        <p:nvSpPr>
          <p:cNvPr id="9" name="AutoShape 11"/>
          <p:cNvSpPr>
            <a:spLocks noChangeArrowheads="1"/>
          </p:cNvSpPr>
          <p:nvPr/>
        </p:nvSpPr>
        <p:spPr bwMode="invGray">
          <a:xfrm>
            <a:off x="1600200" y="2894592"/>
            <a:ext cx="7162800" cy="1022351"/>
          </a:xfrm>
          <a:prstGeom prst="roundRect">
            <a:avLst>
              <a:gd name="adj" fmla="val 50000"/>
            </a:avLst>
          </a:prstGeom>
          <a:gradFill flip="none" rotWithShape="1">
            <a:gsLst>
              <a:gs pos="2000">
                <a:srgbClr val="000000">
                  <a:alpha val="0"/>
                </a:srgbClr>
              </a:gs>
              <a:gs pos="58000">
                <a:schemeClr val="tx2">
                  <a:lumMod val="50000"/>
                  <a:alpha val="51000"/>
                </a:schemeClr>
              </a:gs>
              <a:gs pos="100000">
                <a:srgbClr val="F8F8F8">
                  <a:alpha val="0"/>
                </a:srgbClr>
              </a:gs>
            </a:gsLst>
            <a:lin ang="5400000" scaled="1"/>
            <a:tileRect/>
          </a:gradFill>
          <a:ln w="15875" cap="flat" cmpd="thickThin" algn="ctr">
            <a:noFill/>
            <a:prstDash val="solid"/>
          </a:ln>
          <a:effectLst>
            <a:innerShdw blurRad="393700">
              <a:srgbClr val="FFFFFF">
                <a:lumMod val="25000"/>
                <a:alpha val="50000"/>
              </a:srgbClr>
            </a:innerShdw>
          </a:effectLst>
        </p:spPr>
        <p:txBody>
          <a:bodyPr lIns="1371600" tIns="45718" rIns="91436" bIns="45718" anchor="ctr" anchorCtr="0"/>
          <a:lstStyle/>
          <a:p>
            <a:pPr marL="274320" defTabSz="914099" fontAlgn="base">
              <a:spcBef>
                <a:spcPct val="0"/>
              </a:spcBef>
              <a:spcAft>
                <a:spcPct val="0"/>
              </a:spcAft>
              <a:defRPr/>
            </a:pPr>
            <a:r>
              <a:rPr lang="en-US" sz="2600" dirty="0" smtClean="0">
                <a:solidFill>
                  <a:schemeClr val="bg1"/>
                </a:solidFill>
                <a:effectLst>
                  <a:outerShdw blurRad="38100" dist="38100" dir="2700000" algn="tl">
                    <a:srgbClr val="000000">
                      <a:alpha val="43137"/>
                    </a:srgbClr>
                  </a:outerShdw>
                </a:effectLst>
              </a:rPr>
              <a:t>Follow Guidance</a:t>
            </a:r>
            <a:endParaRPr lang="en-US" sz="2600" dirty="0">
              <a:solidFill>
                <a:schemeClr val="bg1"/>
              </a:solidFill>
              <a:effectLst>
                <a:outerShdw blurRad="38100" dist="38100" dir="2700000" algn="tl">
                  <a:srgbClr val="000000">
                    <a:alpha val="43137"/>
                  </a:srgbClr>
                </a:outerShdw>
              </a:effectLst>
            </a:endParaRPr>
          </a:p>
        </p:txBody>
      </p:sp>
      <p:grpSp>
        <p:nvGrpSpPr>
          <p:cNvPr id="10" name="Group 25"/>
          <p:cNvGrpSpPr>
            <a:grpSpLocks/>
          </p:cNvGrpSpPr>
          <p:nvPr/>
        </p:nvGrpSpPr>
        <p:grpSpPr bwMode="auto">
          <a:xfrm>
            <a:off x="1603176" y="3145869"/>
            <a:ext cx="1681086" cy="542950"/>
            <a:chOff x="3901" y="847"/>
            <a:chExt cx="804" cy="260"/>
          </a:xfrm>
        </p:grpSpPr>
        <p:sp>
          <p:nvSpPr>
            <p:cNvPr id="11" name="Oval 26"/>
            <p:cNvSpPr>
              <a:spLocks noChangeArrowheads="1"/>
            </p:cNvSpPr>
            <p:nvPr/>
          </p:nvSpPr>
          <p:spPr bwMode="invGray">
            <a:xfrm>
              <a:off x="3901" y="847"/>
              <a:ext cx="781" cy="249"/>
            </a:xfrm>
            <a:prstGeom prst="ellipse">
              <a:avLst/>
            </a:prstGeom>
            <a:gradFill rotWithShape="1">
              <a:gsLst>
                <a:gs pos="0">
                  <a:schemeClr val="hlink">
                    <a:alpha val="30000"/>
                  </a:schemeClr>
                </a:gs>
                <a:gs pos="100000">
                  <a:schemeClr val="hlink">
                    <a:gamma/>
                    <a:tint val="0"/>
                    <a:invGamma/>
                    <a:alpha val="0"/>
                  </a:schemeClr>
                </a:gs>
              </a:gsLst>
              <a:lin ang="0" scaled="1"/>
            </a:gradFill>
            <a:ln w="12700" algn="ctr">
              <a:noFill/>
              <a:round/>
              <a:headEnd/>
              <a:tailEnd/>
            </a:ln>
            <a:effectLst/>
          </p:spPr>
          <p:txBody>
            <a:bodyPr anchor="ctr">
              <a:spAutoFit/>
            </a:bodyPr>
            <a:lstStyle/>
            <a:p>
              <a:pPr>
                <a:defRPr/>
              </a:pPr>
              <a:endParaRPr lang="en-US"/>
            </a:p>
          </p:txBody>
        </p:sp>
        <p:sp>
          <p:nvSpPr>
            <p:cNvPr id="12" name="Oval 27"/>
            <p:cNvSpPr>
              <a:spLocks noChangeArrowheads="1"/>
            </p:cNvSpPr>
            <p:nvPr/>
          </p:nvSpPr>
          <p:spPr bwMode="invGray">
            <a:xfrm>
              <a:off x="3948" y="858"/>
              <a:ext cx="757" cy="249"/>
            </a:xfrm>
            <a:prstGeom prst="ellipse">
              <a:avLst/>
            </a:prstGeom>
            <a:gradFill rotWithShape="1">
              <a:gsLst>
                <a:gs pos="0">
                  <a:schemeClr val="bg2">
                    <a:alpha val="50000"/>
                  </a:schemeClr>
                </a:gs>
                <a:gs pos="100000">
                  <a:schemeClr val="bg2">
                    <a:gamma/>
                    <a:tint val="0"/>
                    <a:invGamma/>
                    <a:alpha val="0"/>
                  </a:schemeClr>
                </a:gs>
              </a:gsLst>
              <a:lin ang="0" scaled="1"/>
            </a:gradFill>
            <a:ln w="12700" algn="ctr">
              <a:noFill/>
              <a:round/>
              <a:headEnd/>
              <a:tailEnd/>
            </a:ln>
            <a:effectLst/>
          </p:spPr>
          <p:txBody>
            <a:bodyPr anchor="ctr">
              <a:spAutoFit/>
            </a:bodyPr>
            <a:lstStyle/>
            <a:p>
              <a:pPr>
                <a:defRPr/>
              </a:pPr>
              <a:endParaRPr lang="en-US"/>
            </a:p>
          </p:txBody>
        </p:sp>
      </p:grpSp>
      <p:sp>
        <p:nvSpPr>
          <p:cNvPr id="13" name="AutoShape 11"/>
          <p:cNvSpPr>
            <a:spLocks noChangeArrowheads="1"/>
          </p:cNvSpPr>
          <p:nvPr/>
        </p:nvSpPr>
        <p:spPr bwMode="invGray">
          <a:xfrm>
            <a:off x="2819400" y="4113792"/>
            <a:ext cx="5963094" cy="1022351"/>
          </a:xfrm>
          <a:prstGeom prst="roundRect">
            <a:avLst>
              <a:gd name="adj" fmla="val 50000"/>
            </a:avLst>
          </a:prstGeom>
          <a:gradFill flip="none" rotWithShape="1">
            <a:gsLst>
              <a:gs pos="2000">
                <a:srgbClr val="000000">
                  <a:alpha val="0"/>
                </a:srgbClr>
              </a:gs>
              <a:gs pos="58000">
                <a:schemeClr val="tx2">
                  <a:lumMod val="50000"/>
                  <a:alpha val="51000"/>
                </a:schemeClr>
              </a:gs>
              <a:gs pos="100000">
                <a:srgbClr val="F8F8F8">
                  <a:alpha val="0"/>
                </a:srgbClr>
              </a:gs>
            </a:gsLst>
            <a:lin ang="5400000" scaled="1"/>
            <a:tileRect/>
          </a:gradFill>
          <a:ln w="15875" cap="flat" cmpd="thickThin" algn="ctr">
            <a:noFill/>
            <a:prstDash val="solid"/>
          </a:ln>
          <a:effectLst>
            <a:innerShdw blurRad="393700">
              <a:srgbClr val="FFFFFF">
                <a:lumMod val="25000"/>
                <a:alpha val="50000"/>
              </a:srgbClr>
            </a:innerShdw>
          </a:effectLst>
        </p:spPr>
        <p:txBody>
          <a:bodyPr lIns="1371600" tIns="45718" rIns="91436" bIns="45718" anchor="ctr" anchorCtr="0"/>
          <a:lstStyle/>
          <a:p>
            <a:pPr marL="274320" defTabSz="914099" fontAlgn="base">
              <a:spcBef>
                <a:spcPct val="0"/>
              </a:spcBef>
              <a:spcAft>
                <a:spcPct val="0"/>
              </a:spcAft>
              <a:defRPr/>
            </a:pPr>
            <a:r>
              <a:rPr lang="en-US" sz="2600" dirty="0" smtClean="0">
                <a:solidFill>
                  <a:schemeClr val="bg1"/>
                </a:solidFill>
                <a:effectLst>
                  <a:outerShdw blurRad="38100" dist="38100" dir="2700000" algn="tl">
                    <a:srgbClr val="000000">
                      <a:alpha val="43137"/>
                    </a:srgbClr>
                  </a:outerShdw>
                </a:effectLst>
              </a:rPr>
              <a:t>Convert into Package</a:t>
            </a:r>
            <a:endParaRPr lang="en-US" sz="2600" dirty="0">
              <a:solidFill>
                <a:schemeClr val="bg1"/>
              </a:solidFill>
              <a:effectLst>
                <a:outerShdw blurRad="38100" dist="38100" dir="2700000" algn="tl">
                  <a:srgbClr val="000000">
                    <a:alpha val="43137"/>
                  </a:srgbClr>
                </a:outerShdw>
              </a:effectLst>
            </a:endParaRPr>
          </a:p>
        </p:txBody>
      </p:sp>
      <p:grpSp>
        <p:nvGrpSpPr>
          <p:cNvPr id="14" name="Group 25"/>
          <p:cNvGrpSpPr>
            <a:grpSpLocks/>
          </p:cNvGrpSpPr>
          <p:nvPr/>
        </p:nvGrpSpPr>
        <p:grpSpPr bwMode="auto">
          <a:xfrm>
            <a:off x="2822376" y="4365069"/>
            <a:ext cx="1681086" cy="542950"/>
            <a:chOff x="3901" y="847"/>
            <a:chExt cx="804" cy="260"/>
          </a:xfrm>
        </p:grpSpPr>
        <p:sp>
          <p:nvSpPr>
            <p:cNvPr id="15" name="Oval 26"/>
            <p:cNvSpPr>
              <a:spLocks noChangeArrowheads="1"/>
            </p:cNvSpPr>
            <p:nvPr/>
          </p:nvSpPr>
          <p:spPr bwMode="invGray">
            <a:xfrm>
              <a:off x="3901" y="847"/>
              <a:ext cx="781" cy="249"/>
            </a:xfrm>
            <a:prstGeom prst="ellipse">
              <a:avLst/>
            </a:prstGeom>
            <a:gradFill rotWithShape="1">
              <a:gsLst>
                <a:gs pos="0">
                  <a:schemeClr val="hlink">
                    <a:alpha val="30000"/>
                  </a:schemeClr>
                </a:gs>
                <a:gs pos="100000">
                  <a:schemeClr val="hlink">
                    <a:gamma/>
                    <a:tint val="0"/>
                    <a:invGamma/>
                    <a:alpha val="0"/>
                  </a:schemeClr>
                </a:gs>
              </a:gsLst>
              <a:lin ang="0" scaled="1"/>
            </a:gradFill>
            <a:ln w="12700" algn="ctr">
              <a:noFill/>
              <a:round/>
              <a:headEnd/>
              <a:tailEnd/>
            </a:ln>
            <a:effectLst/>
          </p:spPr>
          <p:txBody>
            <a:bodyPr anchor="ctr">
              <a:spAutoFit/>
            </a:bodyPr>
            <a:lstStyle/>
            <a:p>
              <a:pPr>
                <a:defRPr/>
              </a:pPr>
              <a:endParaRPr lang="en-US"/>
            </a:p>
          </p:txBody>
        </p:sp>
        <p:sp>
          <p:nvSpPr>
            <p:cNvPr id="16" name="Oval 27"/>
            <p:cNvSpPr>
              <a:spLocks noChangeArrowheads="1"/>
            </p:cNvSpPr>
            <p:nvPr/>
          </p:nvSpPr>
          <p:spPr bwMode="invGray">
            <a:xfrm>
              <a:off x="3948" y="858"/>
              <a:ext cx="757" cy="249"/>
            </a:xfrm>
            <a:prstGeom prst="ellipse">
              <a:avLst/>
            </a:prstGeom>
            <a:gradFill rotWithShape="1">
              <a:gsLst>
                <a:gs pos="0">
                  <a:schemeClr val="bg2">
                    <a:alpha val="50000"/>
                  </a:schemeClr>
                </a:gs>
                <a:gs pos="100000">
                  <a:schemeClr val="bg2">
                    <a:gamma/>
                    <a:tint val="0"/>
                    <a:invGamma/>
                    <a:alpha val="0"/>
                  </a:schemeClr>
                </a:gs>
              </a:gsLst>
              <a:lin ang="0" scaled="1"/>
            </a:gradFill>
            <a:ln w="12700" algn="ctr">
              <a:noFill/>
              <a:round/>
              <a:headEnd/>
              <a:tailEnd/>
            </a:ln>
            <a:effectLst/>
          </p:spPr>
          <p:txBody>
            <a:bodyPr anchor="ctr">
              <a:spAutoFit/>
            </a:bodyPr>
            <a:lstStyle/>
            <a:p>
              <a:pPr>
                <a:defRPr/>
              </a:pPr>
              <a:endParaRPr lang="en-US"/>
            </a:p>
          </p:txBody>
        </p:sp>
      </p:grpSp>
      <p:sp>
        <p:nvSpPr>
          <p:cNvPr id="17" name="AutoShape 11"/>
          <p:cNvSpPr>
            <a:spLocks noChangeArrowheads="1"/>
          </p:cNvSpPr>
          <p:nvPr/>
        </p:nvSpPr>
        <p:spPr bwMode="invGray">
          <a:xfrm>
            <a:off x="4038600" y="5332992"/>
            <a:ext cx="4724400" cy="1022351"/>
          </a:xfrm>
          <a:prstGeom prst="roundRect">
            <a:avLst>
              <a:gd name="adj" fmla="val 50000"/>
            </a:avLst>
          </a:prstGeom>
          <a:gradFill flip="none" rotWithShape="1">
            <a:gsLst>
              <a:gs pos="2000">
                <a:srgbClr val="000000">
                  <a:alpha val="0"/>
                </a:srgbClr>
              </a:gs>
              <a:gs pos="58000">
                <a:schemeClr val="tx2">
                  <a:lumMod val="50000"/>
                  <a:alpha val="51000"/>
                </a:schemeClr>
              </a:gs>
              <a:gs pos="100000">
                <a:srgbClr val="F8F8F8">
                  <a:alpha val="0"/>
                </a:srgbClr>
              </a:gs>
            </a:gsLst>
            <a:lin ang="5400000" scaled="1"/>
            <a:tileRect/>
          </a:gradFill>
          <a:ln w="15875" cap="flat" cmpd="thickThin" algn="ctr">
            <a:noFill/>
            <a:prstDash val="solid"/>
          </a:ln>
          <a:effectLst>
            <a:innerShdw blurRad="393700">
              <a:srgbClr val="FFFFFF">
                <a:lumMod val="25000"/>
                <a:alpha val="50000"/>
              </a:srgbClr>
            </a:innerShdw>
          </a:effectLst>
        </p:spPr>
        <p:txBody>
          <a:bodyPr lIns="1371600" tIns="45718" rIns="91436" bIns="45718" anchor="ctr" anchorCtr="0"/>
          <a:lstStyle/>
          <a:p>
            <a:pPr marL="274320" defTabSz="914099" fontAlgn="base">
              <a:spcBef>
                <a:spcPct val="0"/>
              </a:spcBef>
              <a:spcAft>
                <a:spcPct val="0"/>
              </a:spcAft>
              <a:defRPr/>
            </a:pPr>
            <a:r>
              <a:rPr lang="en-US" sz="2600" dirty="0" smtClean="0">
                <a:solidFill>
                  <a:schemeClr val="bg1"/>
                </a:solidFill>
                <a:effectLst>
                  <a:outerShdw blurRad="38100" dist="38100" dir="2700000" algn="tl">
                    <a:srgbClr val="000000">
                      <a:alpha val="43137"/>
                    </a:srgbClr>
                  </a:outerShdw>
                </a:effectLst>
              </a:rPr>
              <a:t>Configure Package (opt)</a:t>
            </a:r>
            <a:endParaRPr lang="en-US" sz="2600" dirty="0">
              <a:solidFill>
                <a:schemeClr val="bg1"/>
              </a:solidFill>
              <a:effectLst>
                <a:outerShdw blurRad="38100" dist="38100" dir="2700000" algn="tl">
                  <a:srgbClr val="000000">
                    <a:alpha val="43137"/>
                  </a:srgbClr>
                </a:outerShdw>
              </a:effectLst>
            </a:endParaRPr>
          </a:p>
        </p:txBody>
      </p:sp>
      <p:grpSp>
        <p:nvGrpSpPr>
          <p:cNvPr id="18" name="Group 25"/>
          <p:cNvGrpSpPr>
            <a:grpSpLocks/>
          </p:cNvGrpSpPr>
          <p:nvPr/>
        </p:nvGrpSpPr>
        <p:grpSpPr bwMode="auto">
          <a:xfrm>
            <a:off x="4033953" y="5563949"/>
            <a:ext cx="1681086" cy="542950"/>
            <a:chOff x="3901" y="847"/>
            <a:chExt cx="804" cy="260"/>
          </a:xfrm>
        </p:grpSpPr>
        <p:sp>
          <p:nvSpPr>
            <p:cNvPr id="19" name="Oval 26"/>
            <p:cNvSpPr>
              <a:spLocks noChangeArrowheads="1"/>
            </p:cNvSpPr>
            <p:nvPr/>
          </p:nvSpPr>
          <p:spPr bwMode="invGray">
            <a:xfrm>
              <a:off x="3901" y="847"/>
              <a:ext cx="781" cy="249"/>
            </a:xfrm>
            <a:prstGeom prst="ellipse">
              <a:avLst/>
            </a:prstGeom>
            <a:gradFill rotWithShape="1">
              <a:gsLst>
                <a:gs pos="0">
                  <a:schemeClr val="hlink">
                    <a:alpha val="30000"/>
                  </a:schemeClr>
                </a:gs>
                <a:gs pos="100000">
                  <a:schemeClr val="hlink">
                    <a:gamma/>
                    <a:tint val="0"/>
                    <a:invGamma/>
                    <a:alpha val="0"/>
                  </a:schemeClr>
                </a:gs>
              </a:gsLst>
              <a:lin ang="0" scaled="1"/>
            </a:gradFill>
            <a:ln w="12700" algn="ctr">
              <a:noFill/>
              <a:round/>
              <a:headEnd/>
              <a:tailEnd/>
            </a:ln>
            <a:effectLst/>
          </p:spPr>
          <p:txBody>
            <a:bodyPr anchor="ctr">
              <a:spAutoFit/>
            </a:bodyPr>
            <a:lstStyle/>
            <a:p>
              <a:pPr>
                <a:defRPr/>
              </a:pPr>
              <a:endParaRPr lang="en-US"/>
            </a:p>
          </p:txBody>
        </p:sp>
        <p:sp>
          <p:nvSpPr>
            <p:cNvPr id="20" name="Oval 27"/>
            <p:cNvSpPr>
              <a:spLocks noChangeArrowheads="1"/>
            </p:cNvSpPr>
            <p:nvPr/>
          </p:nvSpPr>
          <p:spPr bwMode="invGray">
            <a:xfrm>
              <a:off x="3948" y="858"/>
              <a:ext cx="757" cy="249"/>
            </a:xfrm>
            <a:prstGeom prst="ellipse">
              <a:avLst/>
            </a:prstGeom>
            <a:gradFill rotWithShape="1">
              <a:gsLst>
                <a:gs pos="0">
                  <a:schemeClr val="bg2">
                    <a:alpha val="50000"/>
                  </a:schemeClr>
                </a:gs>
                <a:gs pos="100000">
                  <a:schemeClr val="bg2">
                    <a:gamma/>
                    <a:tint val="0"/>
                    <a:invGamma/>
                    <a:alpha val="0"/>
                  </a:schemeClr>
                </a:gs>
              </a:gsLst>
              <a:lin ang="0" scaled="1"/>
            </a:gradFill>
            <a:ln w="12700" algn="ctr">
              <a:noFill/>
              <a:round/>
              <a:headEnd/>
              <a:tailEnd/>
            </a:ln>
            <a:effectLst/>
          </p:spPr>
          <p:txBody>
            <a:bodyPr anchor="ctr">
              <a:spAutoFit/>
            </a:bodyPr>
            <a:lstStyle/>
            <a:p>
              <a:pPr>
                <a:defRPr/>
              </a:pPr>
              <a:endParaRPr lang="en-US"/>
            </a:p>
          </p:txBody>
        </p:sp>
      </p:grpSp>
      <p:sp>
        <p:nvSpPr>
          <p:cNvPr id="21"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296593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3" name="Title 1"/>
          <p:cNvSpPr>
            <a:spLocks noGrp="1"/>
          </p:cNvSpPr>
          <p:nvPr>
            <p:ph type="ctrTitle"/>
          </p:nvPr>
        </p:nvSpPr>
        <p:spPr/>
        <p:txBody>
          <a:bodyPr/>
          <a:lstStyle/>
          <a:p>
            <a:r>
              <a:rPr lang="en-US" smtClean="0"/>
              <a:t>Package Accelerators</a:t>
            </a:r>
            <a:endParaRPr lang="en-US" dirty="0"/>
          </a:p>
        </p:txBody>
      </p:sp>
      <p:sp>
        <p:nvSpPr>
          <p:cNvPr id="5" name="Subtitle 6"/>
          <p:cNvSpPr>
            <a:spLocks noGrp="1"/>
          </p:cNvSpPr>
          <p:nvPr>
            <p:ph type="subTitle" idx="1"/>
          </p:nvPr>
        </p:nvSpPr>
        <p:spPr/>
        <p:txBody>
          <a:bodyPr/>
          <a:lstStyle/>
          <a:p>
            <a:r>
              <a:rPr lang="en-US" dirty="0" smtClean="0">
                <a:solidFill>
                  <a:schemeClr val="bg1"/>
                </a:solidFill>
              </a:rPr>
              <a:t>Sequencing Adobe Reader 9.4</a:t>
            </a:r>
            <a:endParaRPr lang="en-US" dirty="0">
              <a:solidFill>
                <a:schemeClr val="bg1"/>
              </a:solidFill>
            </a:endParaRPr>
          </a:p>
        </p:txBody>
      </p:sp>
    </p:spTree>
    <p:extLst>
      <p:ext uri="{BB962C8B-B14F-4D97-AF65-F5344CB8AC3E}">
        <p14:creationId xmlns:p14="http://schemas.microsoft.com/office/powerpoint/2010/main" val="260284794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lstStyle/>
          <a:p>
            <a:r>
              <a:rPr lang="en-US" dirty="0" smtClean="0"/>
              <a:t>Applying a Package Accelerator</a:t>
            </a:r>
            <a:endParaRPr lang="en-US" dirty="0"/>
          </a:p>
        </p:txBody>
      </p:sp>
      <p:grpSp>
        <p:nvGrpSpPr>
          <p:cNvPr id="3" name="Group 2"/>
          <p:cNvGrpSpPr/>
          <p:nvPr/>
        </p:nvGrpSpPr>
        <p:grpSpPr>
          <a:xfrm>
            <a:off x="405103" y="1315590"/>
            <a:ext cx="2465122" cy="2487692"/>
            <a:chOff x="487414" y="1210548"/>
            <a:chExt cx="3027945" cy="2487692"/>
          </a:xfrm>
        </p:grpSpPr>
        <p:sp>
          <p:nvSpPr>
            <p:cNvPr id="7" name="Rounded Rectangle 6"/>
            <p:cNvSpPr/>
            <p:nvPr/>
          </p:nvSpPr>
          <p:spPr bwMode="auto">
            <a:xfrm>
              <a:off x="487414" y="1210548"/>
              <a:ext cx="3027945" cy="2487692"/>
            </a:xfrm>
            <a:prstGeom prst="round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pic>
          <p:nvPicPr>
            <p:cNvPr id="6" name="Picture 46" descr="D:\Pennie's documents\MS Image\NEWFeb15\Windows_Vista_Icons_ for_Marketing_use\Software.png"/>
            <p:cNvPicPr>
              <a:picLocks noChangeAspect="1" noChangeArrowheads="1"/>
            </p:cNvPicPr>
            <p:nvPr/>
          </p:nvPicPr>
          <p:blipFill>
            <a:blip r:embed="rId3"/>
            <a:srcRect/>
            <a:stretch>
              <a:fillRect/>
            </a:stretch>
          </p:blipFill>
          <p:spPr bwMode="auto">
            <a:xfrm>
              <a:off x="609600" y="1422400"/>
              <a:ext cx="1015735" cy="762000"/>
            </a:xfrm>
            <a:prstGeom prst="rect">
              <a:avLst/>
            </a:prstGeom>
            <a:noFill/>
          </p:spPr>
        </p:pic>
        <p:sp>
          <p:nvSpPr>
            <p:cNvPr id="14" name="TextBox 13"/>
            <p:cNvSpPr txBox="1"/>
            <p:nvPr/>
          </p:nvSpPr>
          <p:spPr>
            <a:xfrm>
              <a:off x="680720" y="2285117"/>
              <a:ext cx="2692400" cy="1169551"/>
            </a:xfrm>
            <a:prstGeom prst="rect">
              <a:avLst/>
            </a:prstGeom>
            <a:noFill/>
          </p:spPr>
          <p:txBody>
            <a:bodyPr wrap="square" lIns="0" tIns="0" rIns="0" bIns="0" rtlCol="0">
              <a:spAutoFit/>
            </a:bodyPr>
            <a:lstStyle/>
            <a:p>
              <a:r>
                <a:rPr lang="en-US" sz="2200" b="1" dirty="0" smtClean="0">
                  <a:solidFill>
                    <a:schemeClr val="bg1"/>
                  </a:solidFill>
                  <a:latin typeface="Segoe Light" pitchFamily="34" charset="0"/>
                </a:rPr>
                <a:t>.</a:t>
              </a:r>
              <a:r>
                <a:rPr lang="en-US" b="1" dirty="0" smtClean="0">
                  <a:solidFill>
                    <a:schemeClr val="bg1"/>
                  </a:solidFill>
                  <a:latin typeface="Segoe Light" pitchFamily="34" charset="0"/>
                </a:rPr>
                <a:t>MSI	   </a:t>
              </a:r>
            </a:p>
            <a:p>
              <a:r>
                <a:rPr lang="en-US" b="1" dirty="0" smtClean="0">
                  <a:solidFill>
                    <a:schemeClr val="bg1"/>
                  </a:solidFill>
                  <a:latin typeface="Segoe Light" pitchFamily="34" charset="0"/>
                </a:rPr>
                <a:t>.ZIP</a:t>
              </a:r>
            </a:p>
            <a:p>
              <a:r>
                <a:rPr lang="en-US" b="1" dirty="0" smtClean="0">
                  <a:solidFill>
                    <a:schemeClr val="bg1"/>
                  </a:solidFill>
                  <a:latin typeface="Segoe Light" pitchFamily="34" charset="0"/>
                </a:rPr>
                <a:t>.CAB        </a:t>
              </a:r>
            </a:p>
            <a:p>
              <a:r>
                <a:rPr lang="en-US" b="1" dirty="0" smtClean="0">
                  <a:solidFill>
                    <a:schemeClr val="bg1"/>
                  </a:solidFill>
                  <a:latin typeface="Segoe Light" pitchFamily="34" charset="0"/>
                </a:rPr>
                <a:t>Files/folders </a:t>
              </a:r>
            </a:p>
          </p:txBody>
        </p:sp>
        <p:sp>
          <p:nvSpPr>
            <p:cNvPr id="15" name="TextBox 14"/>
            <p:cNvSpPr txBox="1"/>
            <p:nvPr/>
          </p:nvSpPr>
          <p:spPr>
            <a:xfrm>
              <a:off x="1625336" y="1634123"/>
              <a:ext cx="1747785" cy="307777"/>
            </a:xfrm>
            <a:prstGeom prst="rect">
              <a:avLst/>
            </a:prstGeom>
            <a:noFill/>
          </p:spPr>
          <p:txBody>
            <a:bodyPr wrap="square" lIns="0" tIns="0" rIns="0" bIns="0" rtlCol="0">
              <a:spAutoFit/>
            </a:bodyPr>
            <a:lstStyle/>
            <a:p>
              <a:r>
                <a:rPr lang="en-US" sz="2000" b="1" dirty="0" smtClean="0">
                  <a:solidFill>
                    <a:schemeClr val="bg1"/>
                  </a:solidFill>
                  <a:latin typeface="Segoe Light" pitchFamily="34" charset="0"/>
                </a:rPr>
                <a:t>Install Media</a:t>
              </a:r>
            </a:p>
          </p:txBody>
        </p:sp>
      </p:grpSp>
      <p:grpSp>
        <p:nvGrpSpPr>
          <p:cNvPr id="11" name="Group 10"/>
          <p:cNvGrpSpPr/>
          <p:nvPr/>
        </p:nvGrpSpPr>
        <p:grpSpPr>
          <a:xfrm>
            <a:off x="2721049" y="4141709"/>
            <a:ext cx="3985243" cy="2628364"/>
            <a:chOff x="3627120" y="4036666"/>
            <a:chExt cx="4185799" cy="2487692"/>
          </a:xfrm>
        </p:grpSpPr>
        <p:sp>
          <p:nvSpPr>
            <p:cNvPr id="12" name="Rounded Rectangle 11"/>
            <p:cNvSpPr/>
            <p:nvPr/>
          </p:nvSpPr>
          <p:spPr bwMode="auto">
            <a:xfrm>
              <a:off x="3627120" y="4036666"/>
              <a:ext cx="4185799" cy="2487692"/>
            </a:xfrm>
            <a:prstGeom prst="round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pic>
          <p:nvPicPr>
            <p:cNvPr id="4" name="Picture 2" descr="C:\Documents\Microsoft\Presentations\TechEd 2008\Snaps and Data\Empty-Box.png"/>
            <p:cNvPicPr>
              <a:picLocks noChangeAspect="1" noChangeArrowheads="1"/>
            </p:cNvPicPr>
            <p:nvPr/>
          </p:nvPicPr>
          <p:blipFill>
            <a:blip r:embed="rId4"/>
            <a:srcRect/>
            <a:stretch>
              <a:fillRect/>
            </a:stretch>
          </p:blipFill>
          <p:spPr bwMode="auto">
            <a:xfrm>
              <a:off x="3783803" y="4290417"/>
              <a:ext cx="1045194" cy="736095"/>
            </a:xfrm>
            <a:prstGeom prst="rect">
              <a:avLst/>
            </a:prstGeom>
            <a:noFill/>
          </p:spPr>
        </p:pic>
        <p:sp>
          <p:nvSpPr>
            <p:cNvPr id="16" name="TextBox 15"/>
            <p:cNvSpPr txBox="1"/>
            <p:nvPr/>
          </p:nvSpPr>
          <p:spPr>
            <a:xfrm>
              <a:off x="4953387" y="4489187"/>
              <a:ext cx="2778374" cy="291305"/>
            </a:xfrm>
            <a:prstGeom prst="rect">
              <a:avLst/>
            </a:prstGeom>
            <a:noFill/>
          </p:spPr>
          <p:txBody>
            <a:bodyPr wrap="square" lIns="0" tIns="0" rIns="0" bIns="0" rtlCol="0">
              <a:spAutoFit/>
            </a:bodyPr>
            <a:lstStyle/>
            <a:p>
              <a:r>
                <a:rPr lang="en-US" sz="2000" b="1" dirty="0" smtClean="0">
                  <a:solidFill>
                    <a:schemeClr val="bg1"/>
                  </a:solidFill>
                  <a:latin typeface="Segoe Light" pitchFamily="34" charset="0"/>
                </a:rPr>
                <a:t>Package Accelerator</a:t>
              </a:r>
            </a:p>
          </p:txBody>
        </p:sp>
        <p:sp>
          <p:nvSpPr>
            <p:cNvPr id="17" name="TextBox 16"/>
            <p:cNvSpPr txBox="1"/>
            <p:nvPr/>
          </p:nvSpPr>
          <p:spPr>
            <a:xfrm>
              <a:off x="3783803" y="5026512"/>
              <a:ext cx="3861983" cy="1310869"/>
            </a:xfrm>
            <a:prstGeom prst="rect">
              <a:avLst/>
            </a:prstGeom>
            <a:noFill/>
          </p:spPr>
          <p:txBody>
            <a:bodyPr wrap="square" lIns="0" tIns="0" rIns="0" bIns="0" rtlCol="0">
              <a:spAutoFit/>
            </a:bodyPr>
            <a:lstStyle/>
            <a:p>
              <a:r>
                <a:rPr lang="en-US" b="1" dirty="0" smtClean="0">
                  <a:solidFill>
                    <a:schemeClr val="bg1"/>
                  </a:solidFill>
                  <a:latin typeface="Segoe Light" pitchFamily="34" charset="0"/>
                </a:rPr>
                <a:t>.OSD	   	FileSystem.xml</a:t>
              </a:r>
            </a:p>
            <a:p>
              <a:r>
                <a:rPr lang="en-US" b="1" dirty="0" smtClean="0">
                  <a:solidFill>
                    <a:schemeClr val="bg1"/>
                  </a:solidFill>
                  <a:latin typeface="Segoe Light" pitchFamily="34" charset="0"/>
                </a:rPr>
                <a:t>.SPRJ		Header.xml</a:t>
              </a:r>
            </a:p>
            <a:p>
              <a:r>
                <a:rPr lang="en-US" b="1" dirty="0" smtClean="0">
                  <a:solidFill>
                    <a:schemeClr val="bg1"/>
                  </a:solidFill>
                  <a:latin typeface="Segoe Light" pitchFamily="34" charset="0"/>
                </a:rPr>
                <a:t>.manifest 	Environment.xml</a:t>
              </a:r>
            </a:p>
            <a:p>
              <a:r>
                <a:rPr lang="en-US" b="1" dirty="0" smtClean="0">
                  <a:solidFill>
                    <a:schemeClr val="bg1"/>
                  </a:solidFill>
                  <a:latin typeface="Segoe Light" pitchFamily="34" charset="0"/>
                </a:rPr>
                <a:t>Ingredients files 	Optimization.xml</a:t>
              </a:r>
            </a:p>
            <a:p>
              <a:r>
                <a:rPr lang="en-US" b="1" dirty="0">
                  <a:solidFill>
                    <a:schemeClr val="bg1"/>
                  </a:solidFill>
                  <a:latin typeface="Segoe Light" pitchFamily="34" charset="0"/>
                </a:rPr>
                <a:t>	</a:t>
              </a:r>
              <a:r>
                <a:rPr lang="en-US" b="1" dirty="0" smtClean="0">
                  <a:solidFill>
                    <a:schemeClr val="bg1"/>
                  </a:solidFill>
                  <a:latin typeface="Segoe Light" pitchFamily="34" charset="0"/>
                </a:rPr>
                <a:t>	Security.xml</a:t>
              </a:r>
            </a:p>
          </p:txBody>
        </p:sp>
      </p:grpSp>
      <p:grpSp>
        <p:nvGrpSpPr>
          <p:cNvPr id="22" name="Group 21"/>
          <p:cNvGrpSpPr/>
          <p:nvPr/>
        </p:nvGrpSpPr>
        <p:grpSpPr>
          <a:xfrm>
            <a:off x="5800331" y="1315590"/>
            <a:ext cx="2957239" cy="2487692"/>
            <a:chOff x="7731760" y="1210548"/>
            <a:chExt cx="3941959" cy="2487692"/>
          </a:xfrm>
        </p:grpSpPr>
        <p:sp>
          <p:nvSpPr>
            <p:cNvPr id="13" name="Rounded Rectangle 12"/>
            <p:cNvSpPr/>
            <p:nvPr/>
          </p:nvSpPr>
          <p:spPr bwMode="auto">
            <a:xfrm>
              <a:off x="7731760" y="1210548"/>
              <a:ext cx="3941959" cy="248769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pic>
          <p:nvPicPr>
            <p:cNvPr id="5" name="Picture 3" descr="C:\Documents\Microsoft\Presentations\TechEd 2008\Snaps and Data\Box-with-Balls-Inside.png"/>
            <p:cNvPicPr>
              <a:picLocks noChangeAspect="1" noChangeArrowheads="1"/>
            </p:cNvPicPr>
            <p:nvPr/>
          </p:nvPicPr>
          <p:blipFill>
            <a:blip r:embed="rId5"/>
            <a:srcRect/>
            <a:stretch>
              <a:fillRect/>
            </a:stretch>
          </p:blipFill>
          <p:spPr bwMode="auto">
            <a:xfrm>
              <a:off x="7894199" y="1448305"/>
              <a:ext cx="1045194" cy="736095"/>
            </a:xfrm>
            <a:prstGeom prst="rect">
              <a:avLst/>
            </a:prstGeom>
            <a:noFill/>
          </p:spPr>
        </p:pic>
        <p:sp>
          <p:nvSpPr>
            <p:cNvPr id="18" name="TextBox 17"/>
            <p:cNvSpPr txBox="1"/>
            <p:nvPr/>
          </p:nvSpPr>
          <p:spPr>
            <a:xfrm>
              <a:off x="8939393" y="1634123"/>
              <a:ext cx="2692400" cy="338554"/>
            </a:xfrm>
            <a:prstGeom prst="rect">
              <a:avLst/>
            </a:prstGeom>
            <a:noFill/>
          </p:spPr>
          <p:txBody>
            <a:bodyPr wrap="square" lIns="0" tIns="0" rIns="0" bIns="0" rtlCol="0">
              <a:spAutoFit/>
            </a:bodyPr>
            <a:lstStyle/>
            <a:p>
              <a:r>
                <a:rPr lang="en-US" sz="2200" b="1" dirty="0" smtClean="0">
                  <a:solidFill>
                    <a:schemeClr val="bg1"/>
                  </a:solidFill>
                  <a:latin typeface="Segoe Light" pitchFamily="34" charset="0"/>
                </a:rPr>
                <a:t>App-V Package</a:t>
              </a:r>
            </a:p>
          </p:txBody>
        </p:sp>
        <p:sp>
          <p:nvSpPr>
            <p:cNvPr id="19" name="TextBox 18"/>
            <p:cNvSpPr txBox="1"/>
            <p:nvPr/>
          </p:nvSpPr>
          <p:spPr>
            <a:xfrm>
              <a:off x="7894199" y="2190787"/>
              <a:ext cx="3737594" cy="1107996"/>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latin typeface="Segoe Light" pitchFamily="34" charset="0"/>
                </a:rPr>
                <a:t>.</a:t>
              </a:r>
              <a:r>
                <a:rPr lang="en-US" b="1" dirty="0" smtClean="0">
                  <a:solidFill>
                    <a:schemeClr val="bg1"/>
                  </a:solidFill>
                  <a:latin typeface="Segoe Light" pitchFamily="34" charset="0"/>
                </a:rPr>
                <a:t>OSD	   </a:t>
              </a:r>
              <a:r>
                <a:rPr lang="en-US" b="1" dirty="0">
                  <a:solidFill>
                    <a:schemeClr val="bg1"/>
                  </a:solidFill>
                  <a:latin typeface="Segoe Light" pitchFamily="34" charset="0"/>
                </a:rPr>
                <a:t> </a:t>
              </a:r>
              <a:r>
                <a:rPr lang="en-US" b="1" dirty="0" smtClean="0">
                  <a:solidFill>
                    <a:schemeClr val="bg1"/>
                  </a:solidFill>
                  <a:latin typeface="Segoe Light" pitchFamily="34" charset="0"/>
                </a:rPr>
                <a:t>      .MSI</a:t>
              </a:r>
            </a:p>
            <a:p>
              <a:r>
                <a:rPr lang="en-US" b="1" dirty="0" smtClean="0">
                  <a:solidFill>
                    <a:schemeClr val="bg1"/>
                  </a:solidFill>
                  <a:latin typeface="Segoe Light" pitchFamily="34" charset="0"/>
                </a:rPr>
                <a:t>.SPRJ	          Report.xml</a:t>
              </a:r>
            </a:p>
            <a:p>
              <a:r>
                <a:rPr lang="en-US" b="1" dirty="0" smtClean="0">
                  <a:solidFill>
                    <a:schemeClr val="bg1"/>
                  </a:solidFill>
                  <a:latin typeface="Segoe Light" pitchFamily="34" charset="0"/>
                </a:rPr>
                <a:t>.manifest </a:t>
              </a:r>
              <a:r>
                <a:rPr lang="en-US" b="1" dirty="0">
                  <a:solidFill>
                    <a:schemeClr val="bg1"/>
                  </a:solidFill>
                  <a:latin typeface="Segoe Light" pitchFamily="34" charset="0"/>
                </a:rPr>
                <a:t> </a:t>
              </a:r>
              <a:r>
                <a:rPr lang="en-US" b="1" dirty="0" smtClean="0">
                  <a:solidFill>
                    <a:schemeClr val="bg1"/>
                  </a:solidFill>
                  <a:latin typeface="Segoe Light" pitchFamily="34" charset="0"/>
                </a:rPr>
                <a:t>         .ICO</a:t>
              </a:r>
            </a:p>
            <a:p>
              <a:r>
                <a:rPr lang="en-US" b="1" dirty="0" smtClean="0">
                  <a:solidFill>
                    <a:schemeClr val="bg1"/>
                  </a:solidFill>
                  <a:latin typeface="Segoe Light" pitchFamily="34" charset="0"/>
                </a:rPr>
                <a:t>.SFT</a:t>
              </a:r>
              <a:r>
                <a:rPr lang="en-US" dirty="0" smtClean="0">
                  <a:gradFill>
                    <a:gsLst>
                      <a:gs pos="0">
                        <a:schemeClr val="tx1"/>
                      </a:gs>
                      <a:gs pos="86000">
                        <a:schemeClr val="tx1"/>
                      </a:gs>
                    </a:gsLst>
                    <a:lin ang="5400000" scaled="0"/>
                  </a:gradFill>
                  <a:latin typeface="Segoe Light" pitchFamily="34" charset="0"/>
                </a:rPr>
                <a:t>	 	</a:t>
              </a:r>
            </a:p>
          </p:txBody>
        </p:sp>
      </p:grpSp>
      <p:grpSp>
        <p:nvGrpSpPr>
          <p:cNvPr id="21" name="Group 20"/>
          <p:cNvGrpSpPr/>
          <p:nvPr/>
        </p:nvGrpSpPr>
        <p:grpSpPr>
          <a:xfrm>
            <a:off x="3347744" y="1320933"/>
            <a:ext cx="2574448" cy="2266818"/>
            <a:chOff x="4462496" y="1215890"/>
            <a:chExt cx="2692400" cy="2050601"/>
          </a:xfrm>
        </p:grpSpPr>
        <p:grpSp>
          <p:nvGrpSpPr>
            <p:cNvPr id="8" name="Group 56"/>
            <p:cNvGrpSpPr/>
            <p:nvPr/>
          </p:nvGrpSpPr>
          <p:grpSpPr>
            <a:xfrm>
              <a:off x="4537929" y="1215890"/>
              <a:ext cx="2071236" cy="1876383"/>
              <a:chOff x="9523596" y="2971800"/>
              <a:chExt cx="1437768" cy="1676400"/>
            </a:xfrm>
          </p:grpSpPr>
          <p:pic>
            <p:nvPicPr>
              <p:cNvPr id="9" name="Picture 8" descr="msconfig.exe_I0080_0409.png"/>
              <p:cNvPicPr>
                <a:picLocks noChangeAspect="1"/>
              </p:cNvPicPr>
              <p:nvPr/>
            </p:nvPicPr>
            <p:blipFill>
              <a:blip r:embed="rId6"/>
              <a:stretch>
                <a:fillRect/>
              </a:stretch>
            </p:blipFill>
            <p:spPr>
              <a:xfrm>
                <a:off x="9653964" y="2971800"/>
                <a:ext cx="1307400" cy="1307400"/>
              </a:xfrm>
              <a:prstGeom prst="rect">
                <a:avLst/>
              </a:prstGeom>
            </p:spPr>
          </p:pic>
          <p:pic>
            <p:nvPicPr>
              <p:cNvPr id="10" name="Picture 9" descr="networkexplorer.dll_I007c_0409.png"/>
              <p:cNvPicPr>
                <a:picLocks noChangeAspect="1"/>
              </p:cNvPicPr>
              <p:nvPr/>
            </p:nvPicPr>
            <p:blipFill>
              <a:blip r:embed="rId7"/>
              <a:stretch>
                <a:fillRect/>
              </a:stretch>
            </p:blipFill>
            <p:spPr>
              <a:xfrm>
                <a:off x="9523596" y="3581400"/>
                <a:ext cx="1066800" cy="1066800"/>
              </a:xfrm>
              <a:prstGeom prst="rect">
                <a:avLst/>
              </a:prstGeom>
            </p:spPr>
          </p:pic>
        </p:grpSp>
        <p:sp>
          <p:nvSpPr>
            <p:cNvPr id="20" name="TextBox 19"/>
            <p:cNvSpPr txBox="1"/>
            <p:nvPr/>
          </p:nvSpPr>
          <p:spPr>
            <a:xfrm>
              <a:off x="4462496" y="2960230"/>
              <a:ext cx="2692400" cy="306261"/>
            </a:xfrm>
            <a:prstGeom prst="rect">
              <a:avLst/>
            </a:prstGeom>
            <a:noFill/>
          </p:spPr>
          <p:txBody>
            <a:bodyPr wrap="square" lIns="0" tIns="0" rIns="0" bIns="0" rtlCol="0">
              <a:spAutoFit/>
            </a:bodyPr>
            <a:lstStyle/>
            <a:p>
              <a:pPr algn="ctr"/>
              <a:r>
                <a:rPr lang="en-US" sz="2200" b="1" dirty="0" smtClean="0">
                  <a:solidFill>
                    <a:schemeClr val="bg1"/>
                  </a:solidFill>
                  <a:latin typeface="Segoe Light" pitchFamily="34" charset="0"/>
                </a:rPr>
                <a:t>App-V Sequencer</a:t>
              </a:r>
            </a:p>
          </p:txBody>
        </p:sp>
      </p:grpSp>
      <p:sp>
        <p:nvSpPr>
          <p:cNvPr id="23" name="Right Arrow 22"/>
          <p:cNvSpPr/>
          <p:nvPr/>
        </p:nvSpPr>
        <p:spPr bwMode="auto">
          <a:xfrm rot="16200000">
            <a:off x="4092795" y="3512270"/>
            <a:ext cx="388835" cy="582023"/>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24" name="Right Arrow 23"/>
          <p:cNvSpPr/>
          <p:nvPr/>
        </p:nvSpPr>
        <p:spPr bwMode="auto">
          <a:xfrm>
            <a:off x="2984154" y="2171522"/>
            <a:ext cx="291702" cy="775829"/>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25" name="Right Arrow 24"/>
          <p:cNvSpPr/>
          <p:nvPr/>
        </p:nvSpPr>
        <p:spPr bwMode="auto">
          <a:xfrm>
            <a:off x="5307841" y="2212370"/>
            <a:ext cx="291702" cy="775829"/>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26" name="Footer Placeholder 4"/>
          <p:cNvSpPr>
            <a:spLocks noGrp="1"/>
          </p:cNvSpPr>
          <p:nvPr>
            <p:ph type="ftr" sz="quarter" idx="11"/>
          </p:nvPr>
        </p:nvSpPr>
        <p:spPr>
          <a:xfrm>
            <a:off x="6547167" y="6426419"/>
            <a:ext cx="2895600" cy="365125"/>
          </a:xfrm>
        </p:spPr>
        <p:txBody>
          <a:bodyPr/>
          <a:lstStyle/>
          <a:p>
            <a:r>
              <a:rPr lang="en-AU" sz="1100" dirty="0" smtClean="0"/>
              <a:t>(c) 2011 Microsoft. All rights reserved</a:t>
            </a:r>
            <a:r>
              <a:rPr lang="en-AU" dirty="0" smtClean="0"/>
              <a:t>.</a:t>
            </a:r>
            <a:endParaRPr lang="en-AU" dirty="0"/>
          </a:p>
        </p:txBody>
      </p:sp>
    </p:spTree>
    <p:extLst>
      <p:ext uri="{BB962C8B-B14F-4D97-AF65-F5344CB8AC3E}">
        <p14:creationId xmlns:p14="http://schemas.microsoft.com/office/powerpoint/2010/main" val="1570127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20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20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503044" cy="1688232"/>
          </a:xfrm>
        </p:spPr>
        <p:txBody>
          <a:bodyPr>
            <a:normAutofit fontScale="90000"/>
          </a:bodyPr>
          <a:lstStyle/>
          <a:p>
            <a:r>
              <a:rPr lang="en-US" sz="4000" dirty="0" smtClean="0"/>
              <a:t>Application Files</a:t>
            </a:r>
            <a:r>
              <a:rPr lang="en-US" dirty="0" smtClean="0"/>
              <a:t/>
            </a:r>
            <a:br>
              <a:rPr lang="en-US" dirty="0" smtClean="0"/>
            </a:br>
            <a:r>
              <a:rPr lang="en-US" spc="0" dirty="0" smtClean="0">
                <a:ln>
                  <a:noFill/>
                </a:ln>
                <a:solidFill>
                  <a:schemeClr val="accent2"/>
                </a:solidFill>
                <a:cs typeface="+mn-cs"/>
              </a:rPr>
              <a:t>Specifying where the Sequencer will find application files</a:t>
            </a:r>
            <a:endParaRPr lang="en-US" spc="0" dirty="0">
              <a:ln>
                <a:noFill/>
              </a:ln>
              <a:solidFill>
                <a:schemeClr val="accent2"/>
              </a:solidFill>
              <a:cs typeface="+mn-cs"/>
            </a:endParaRPr>
          </a:p>
        </p:txBody>
      </p:sp>
      <p:sp>
        <p:nvSpPr>
          <p:cNvPr id="3" name="Text Placeholder 2"/>
          <p:cNvSpPr>
            <a:spLocks noGrp="1"/>
          </p:cNvSpPr>
          <p:nvPr>
            <p:ph type="body" idx="1"/>
          </p:nvPr>
        </p:nvSpPr>
        <p:spPr>
          <a:xfrm>
            <a:off x="389436" y="2241220"/>
            <a:ext cx="4115872" cy="346249"/>
          </a:xfrm>
        </p:spPr>
        <p:txBody>
          <a:bodyPr>
            <a:normAutofit fontScale="92500" lnSpcReduction="20000"/>
          </a:bodyPr>
          <a:lstStyle/>
          <a:p>
            <a:r>
              <a:rPr lang="en-US" dirty="0" smtClean="0"/>
              <a:t>Install media</a:t>
            </a:r>
            <a:endParaRPr lang="en-US" dirty="0"/>
          </a:p>
        </p:txBody>
      </p:sp>
      <p:sp>
        <p:nvSpPr>
          <p:cNvPr id="4" name="Content Placeholder 3"/>
          <p:cNvSpPr>
            <a:spLocks noGrp="1"/>
          </p:cNvSpPr>
          <p:nvPr>
            <p:ph sz="half" idx="2"/>
          </p:nvPr>
        </p:nvSpPr>
        <p:spPr>
          <a:xfrm>
            <a:off x="381000" y="2963267"/>
            <a:ext cx="4077862" cy="2769989"/>
          </a:xfrm>
        </p:spPr>
        <p:txBody>
          <a:bodyPr>
            <a:normAutofit fontScale="92500" lnSpcReduction="20000"/>
          </a:bodyPr>
          <a:lstStyle/>
          <a:p>
            <a:r>
              <a:rPr lang="en-US" smtClean="0"/>
              <a:t>No monitoring</a:t>
            </a:r>
          </a:p>
          <a:p>
            <a:r>
              <a:rPr lang="en-US" smtClean="0"/>
              <a:t>Sequencer will extract application files from original installation media</a:t>
            </a:r>
          </a:p>
          <a:p>
            <a:pPr lvl="1"/>
            <a:r>
              <a:rPr lang="en-US" smtClean="0"/>
              <a:t>.CAB</a:t>
            </a:r>
          </a:p>
          <a:p>
            <a:pPr lvl="1"/>
            <a:r>
              <a:rPr lang="en-US" smtClean="0"/>
              <a:t>.ZIP</a:t>
            </a:r>
          </a:p>
          <a:p>
            <a:pPr lvl="1"/>
            <a:r>
              <a:rPr lang="en-US" smtClean="0"/>
              <a:t>.MSI</a:t>
            </a:r>
          </a:p>
          <a:p>
            <a:pPr lvl="1"/>
            <a:r>
              <a:rPr lang="en-US" smtClean="0"/>
              <a:t>Stand-alone files/directories</a:t>
            </a:r>
          </a:p>
          <a:p>
            <a:r>
              <a:rPr lang="en-US" smtClean="0"/>
              <a:t>.EXEs need to be expanded</a:t>
            </a:r>
            <a:endParaRPr lang="en-US" dirty="0"/>
          </a:p>
        </p:txBody>
      </p:sp>
      <p:sp>
        <p:nvSpPr>
          <p:cNvPr id="5" name="Text Placeholder 4"/>
          <p:cNvSpPr>
            <a:spLocks noGrp="1"/>
          </p:cNvSpPr>
          <p:nvPr>
            <p:ph type="body" sz="quarter" idx="3"/>
          </p:nvPr>
        </p:nvSpPr>
        <p:spPr>
          <a:xfrm>
            <a:off x="4637501" y="2241220"/>
            <a:ext cx="4115872" cy="346249"/>
          </a:xfrm>
        </p:spPr>
        <p:txBody>
          <a:bodyPr>
            <a:normAutofit fontScale="92500" lnSpcReduction="20000"/>
          </a:bodyPr>
          <a:lstStyle/>
          <a:p>
            <a:r>
              <a:rPr lang="en-US" dirty="0" smtClean="0"/>
              <a:t>Local installation files</a:t>
            </a:r>
            <a:endParaRPr lang="en-US" dirty="0"/>
          </a:p>
        </p:txBody>
      </p:sp>
      <p:sp>
        <p:nvSpPr>
          <p:cNvPr id="6" name="Content Placeholder 5"/>
          <p:cNvSpPr>
            <a:spLocks noGrp="1"/>
          </p:cNvSpPr>
          <p:nvPr>
            <p:ph sz="quarter" idx="4"/>
          </p:nvPr>
        </p:nvSpPr>
        <p:spPr>
          <a:xfrm>
            <a:off x="4611301" y="2963267"/>
            <a:ext cx="4142072" cy="2031325"/>
          </a:xfrm>
        </p:spPr>
        <p:txBody>
          <a:bodyPr>
            <a:normAutofit fontScale="92500" lnSpcReduction="10000"/>
          </a:bodyPr>
          <a:lstStyle/>
          <a:p>
            <a:r>
              <a:rPr lang="en-US" smtClean="0"/>
              <a:t>No monitoring</a:t>
            </a:r>
          </a:p>
          <a:p>
            <a:r>
              <a:rPr lang="en-US" smtClean="0"/>
              <a:t>Sequencer will locate files from locally installed application</a:t>
            </a:r>
          </a:p>
          <a:p>
            <a:pPr lvl="1"/>
            <a:r>
              <a:rPr lang="en-US" smtClean="0"/>
              <a:t>Install application to default location </a:t>
            </a:r>
            <a:br>
              <a:rPr lang="en-US" smtClean="0"/>
            </a:br>
            <a:r>
              <a:rPr lang="en-US" smtClean="0"/>
              <a:t>(C:\Program Files\...)</a:t>
            </a:r>
          </a:p>
          <a:p>
            <a:endParaRPr lang="en-US" dirty="0"/>
          </a:p>
        </p:txBody>
      </p:sp>
      <p:sp>
        <p:nvSpPr>
          <p:cNvPr id="7" name="Footer Placeholder 4"/>
          <p:cNvSpPr txBox="1">
            <a:spLocks/>
          </p:cNvSpPr>
          <p:nvPr/>
        </p:nvSpPr>
        <p:spPr>
          <a:xfrm>
            <a:off x="3347864" y="6492875"/>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1200" smtClean="0">
                <a:solidFill>
                  <a:schemeClr val="bg1"/>
                </a:solidFill>
              </a:rPr>
              <a:t>(c) 2011 Microsoft. All rights reserved.</a:t>
            </a:r>
            <a:endParaRPr lang="en-AU" sz="1200" dirty="0">
              <a:solidFill>
                <a:schemeClr val="bg1"/>
              </a:solidFill>
            </a:endParaRPr>
          </a:p>
        </p:txBody>
      </p:sp>
    </p:spTree>
    <p:extLst>
      <p:ext uri="{BB962C8B-B14F-4D97-AF65-F5344CB8AC3E}">
        <p14:creationId xmlns:p14="http://schemas.microsoft.com/office/powerpoint/2010/main" val="36595634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2000"/>
                                        <p:tgtEl>
                                          <p:spTgt spid="4">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2000"/>
                                        <p:tgtEl>
                                          <p:spTgt spid="4">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fade">
                                      <p:cBhvr>
                                        <p:cTn id="23" dur="2000"/>
                                        <p:tgtEl>
                                          <p:spTgt spid="4">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2000"/>
                                        <p:tgtEl>
                                          <p:spTgt spid="4">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fade">
                                      <p:cBhvr>
                                        <p:cTn id="29" dur="2000"/>
                                        <p:tgtEl>
                                          <p:spTgt spid="4">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fade">
                                      <p:cBhvr>
                                        <p:cTn id="34" dur="2000"/>
                                        <p:tgtEl>
                                          <p:spTgt spid="4">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2000"/>
                                        <p:tgtEl>
                                          <p:spTgt spid="5">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2000"/>
                                        <p:tgtEl>
                                          <p:spTgt spid="6">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Effect transition="in" filter="fade">
                                      <p:cBhvr>
                                        <p:cTn id="49" dur="2000"/>
                                        <p:tgtEl>
                                          <p:spTgt spid="6">
                                            <p:txEl>
                                              <p:pRg st="1" end="1"/>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2" end="2"/>
                                            </p:txEl>
                                          </p:spTgt>
                                        </p:tgtEl>
                                        <p:attrNameLst>
                                          <p:attrName>style.visibility</p:attrName>
                                        </p:attrNameLst>
                                      </p:cBhvr>
                                      <p:to>
                                        <p:strVal val="visible"/>
                                      </p:to>
                                    </p:set>
                                    <p:animEffect transition="in" filter="fade">
                                      <p:cBhvr>
                                        <p:cTn id="52"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Automation</a:t>
            </a:r>
            <a:endParaRPr lang="en-US" dirty="0"/>
          </a:p>
        </p:txBody>
      </p:sp>
      <p:sp>
        <p:nvSpPr>
          <p:cNvPr id="7" name="Subtitle 6"/>
          <p:cNvSpPr>
            <a:spLocks noGrp="1"/>
          </p:cNvSpPr>
          <p:nvPr>
            <p:ph type="subTitle" idx="1"/>
          </p:nvPr>
        </p:nvSpPr>
        <p:spPr>
          <a:xfrm>
            <a:off x="627623" y="4191001"/>
            <a:ext cx="7040721" cy="966191"/>
          </a:xfrm>
        </p:spPr>
        <p:txBody>
          <a:bodyPr/>
          <a:lstStyle/>
          <a:p>
            <a:r>
              <a:rPr lang="en-US" dirty="0" smtClean="0">
                <a:solidFill>
                  <a:schemeClr val="bg1"/>
                </a:solidFill>
              </a:rPr>
              <a:t>Using Project Templates and the Command Line Interface</a:t>
            </a:r>
            <a:endParaRPr lang="en-US" dirty="0">
              <a:solidFill>
                <a:schemeClr val="bg1"/>
              </a:solidFill>
            </a:endParaRPr>
          </a:p>
        </p:txBody>
      </p:sp>
    </p:spTree>
    <p:extLst>
      <p:ext uri="{BB962C8B-B14F-4D97-AF65-F5344CB8AC3E}">
        <p14:creationId xmlns:p14="http://schemas.microsoft.com/office/powerpoint/2010/main" val="414951818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1313"/>
            <a:ext cx="8229600" cy="1143000"/>
          </a:xfrm>
        </p:spPr>
        <p:txBody>
          <a:bodyPr/>
          <a:lstStyle/>
          <a:p>
            <a:r>
              <a:rPr lang="en-US" smtClean="0"/>
              <a:t>Project Templates</a:t>
            </a:r>
            <a:endParaRPr lang="en-US" dirty="0"/>
          </a:p>
        </p:txBody>
      </p:sp>
      <p:sp>
        <p:nvSpPr>
          <p:cNvPr id="3" name="Text Placeholder 2"/>
          <p:cNvSpPr>
            <a:spLocks noGrp="1"/>
          </p:cNvSpPr>
          <p:nvPr>
            <p:ph type="body" sz="quarter" idx="4294967295"/>
          </p:nvPr>
        </p:nvSpPr>
        <p:spPr>
          <a:xfrm>
            <a:off x="0" y="1268761"/>
            <a:ext cx="8964488" cy="4824536"/>
          </a:xfrm>
        </p:spPr>
        <p:txBody>
          <a:bodyPr>
            <a:normAutofit lnSpcReduction="10000"/>
          </a:bodyPr>
          <a:lstStyle/>
          <a:p>
            <a:r>
              <a:rPr lang="en-US" dirty="0" smtClean="0"/>
              <a:t>Configure the Sequencer via an Xml file</a:t>
            </a:r>
          </a:p>
          <a:p>
            <a:pPr lvl="1"/>
            <a:r>
              <a:rPr lang="en-US" dirty="0" smtClean="0"/>
              <a:t>Can be used to pre-populate settings in the GUI</a:t>
            </a:r>
          </a:p>
          <a:p>
            <a:pPr lvl="1"/>
            <a:r>
              <a:rPr lang="en-US" dirty="0" smtClean="0"/>
              <a:t>Can be used to set otherwise inaccessible settings via the CLI</a:t>
            </a:r>
          </a:p>
          <a:p>
            <a:r>
              <a:rPr lang="en-US" dirty="0" smtClean="0"/>
              <a:t>Allows you to configure:</a:t>
            </a:r>
          </a:p>
          <a:p>
            <a:pPr lvl="1"/>
            <a:r>
              <a:rPr lang="en-US" dirty="0" smtClean="0"/>
              <a:t>Package compression</a:t>
            </a:r>
          </a:p>
          <a:p>
            <a:pPr lvl="1"/>
            <a:r>
              <a:rPr lang="en-US" dirty="0" smtClean="0"/>
              <a:t>File and registry exclusion paths</a:t>
            </a:r>
          </a:p>
          <a:p>
            <a:pPr lvl="1"/>
            <a:r>
              <a:rPr lang="en-US" dirty="0" smtClean="0"/>
              <a:t>Target platforms</a:t>
            </a:r>
          </a:p>
          <a:p>
            <a:pPr lvl="1"/>
            <a:r>
              <a:rPr lang="en-US" dirty="0" smtClean="0"/>
              <a:t>Security descriptor enforcement</a:t>
            </a:r>
          </a:p>
          <a:p>
            <a:pPr lvl="1"/>
            <a:r>
              <a:rPr lang="en-US" dirty="0" smtClean="0"/>
              <a:t>… and more</a:t>
            </a:r>
          </a:p>
          <a:p>
            <a:r>
              <a:rPr lang="en-US" dirty="0" smtClean="0"/>
              <a:t>Example: </a:t>
            </a:r>
            <a:r>
              <a:rPr lang="en-US" dirty="0" err="1" smtClean="0"/>
              <a:t>sftsequencer</a:t>
            </a:r>
            <a:r>
              <a:rPr lang="en-US" dirty="0" smtClean="0"/>
              <a:t> /DEFAULT </a:t>
            </a:r>
            <a:r>
              <a:rPr lang="en-US" dirty="0" err="1" smtClean="0"/>
              <a:t>myTemplate.sprt</a:t>
            </a:r>
            <a:endParaRPr lang="en-US" dirty="0"/>
          </a:p>
        </p:txBody>
      </p:sp>
      <p:sp>
        <p:nvSpPr>
          <p:cNvPr id="4" name="Footer Placeholder 4"/>
          <p:cNvSpPr>
            <a:spLocks noGrp="1"/>
          </p:cNvSpPr>
          <p:nvPr>
            <p:ph type="ftr" sz="quarter" idx="11"/>
          </p:nvPr>
        </p:nvSpPr>
        <p:spPr>
          <a:xfrm>
            <a:off x="3124200" y="6376243"/>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829994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23528" y="188640"/>
            <a:ext cx="8229600" cy="1143000"/>
          </a:xfrm>
        </p:spPr>
        <p:txBody>
          <a:bodyPr/>
          <a:lstStyle/>
          <a:p>
            <a:r>
              <a:rPr lang="en-US" dirty="0" smtClean="0"/>
              <a:t>Optimizing Packages via the CLI</a:t>
            </a:r>
            <a:endParaRPr lang="en-US" dirty="0"/>
          </a:p>
        </p:txBody>
      </p:sp>
      <p:sp>
        <p:nvSpPr>
          <p:cNvPr id="3" name="Text Placeholder 2"/>
          <p:cNvSpPr>
            <a:spLocks noGrp="1"/>
          </p:cNvSpPr>
          <p:nvPr>
            <p:ph type="body" sz="quarter" idx="4294967295"/>
          </p:nvPr>
        </p:nvSpPr>
        <p:spPr>
          <a:xfrm>
            <a:off x="0" y="1340768"/>
            <a:ext cx="9144000" cy="5380707"/>
          </a:xfrm>
        </p:spPr>
        <p:txBody>
          <a:bodyPr>
            <a:normAutofit/>
          </a:bodyPr>
          <a:lstStyle/>
          <a:p>
            <a:r>
              <a:rPr lang="en-US" dirty="0" smtClean="0"/>
              <a:t>New options allow you to optimize a package for streaming from the CLI</a:t>
            </a:r>
          </a:p>
          <a:p>
            <a:r>
              <a:rPr lang="en-US" dirty="0" smtClean="0"/>
              <a:t>Launch all shortcuts, specific shortcuts, or a script you craft</a:t>
            </a:r>
          </a:p>
          <a:p>
            <a:r>
              <a:rPr lang="en-US" dirty="0" smtClean="0"/>
              <a:t>Control timeouts</a:t>
            </a:r>
          </a:p>
          <a:p>
            <a:r>
              <a:rPr lang="en-US" dirty="0" smtClean="0"/>
              <a:t>Example:</a:t>
            </a:r>
          </a:p>
          <a:p>
            <a:pPr lvl="1"/>
            <a:r>
              <a:rPr lang="en-US" dirty="0" smtClean="0"/>
              <a:t>	</a:t>
            </a:r>
            <a:r>
              <a:rPr lang="en-US" dirty="0" err="1" smtClean="0"/>
              <a:t>sftsequencer</a:t>
            </a:r>
            <a:r>
              <a:rPr lang="en-US" dirty="0" smtClean="0"/>
              <a:t> … /OPTIMIZE:ALL /UPTIME:30</a:t>
            </a:r>
          </a:p>
          <a:p>
            <a:endParaRPr lang="en-US" dirty="0"/>
          </a:p>
        </p:txBody>
      </p:sp>
      <p:sp>
        <p:nvSpPr>
          <p:cNvPr id="4"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211380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Session Recap</a:t>
            </a:r>
            <a:endParaRPr lang="en-US" dirty="0"/>
          </a:p>
        </p:txBody>
      </p:sp>
      <p:graphicFrame>
        <p:nvGraphicFramePr>
          <p:cNvPr id="4" name="Diagram 3"/>
          <p:cNvGraphicFramePr/>
          <p:nvPr>
            <p:extLst>
              <p:ext uri="{D42A27DB-BD31-4B8C-83A1-F6EECF244321}">
                <p14:modId xmlns:p14="http://schemas.microsoft.com/office/powerpoint/2010/main" val="1240560380"/>
              </p:ext>
            </p:extLst>
          </p:nvPr>
        </p:nvGraphicFramePr>
        <p:xfrm>
          <a:off x="395946" y="1106452"/>
          <a:ext cx="8424525" cy="47708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722279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Where Can I Get the App-V 4.6 SP1 Sequencer?</a:t>
            </a:r>
            <a:endParaRPr lang="en-US" dirty="0"/>
          </a:p>
        </p:txBody>
      </p:sp>
      <p:sp>
        <p:nvSpPr>
          <p:cNvPr id="3" name="Text Placeholder 2"/>
          <p:cNvSpPr>
            <a:spLocks noGrp="1"/>
          </p:cNvSpPr>
          <p:nvPr>
            <p:ph idx="1"/>
          </p:nvPr>
        </p:nvSpPr>
        <p:spPr/>
        <p:txBody>
          <a:bodyPr>
            <a:normAutofit/>
          </a:bodyPr>
          <a:lstStyle/>
          <a:p>
            <a:r>
              <a:rPr lang="en-US" dirty="0" smtClean="0"/>
              <a:t>Generally available as of March 11, 2011</a:t>
            </a:r>
          </a:p>
          <a:p>
            <a:r>
              <a:rPr lang="en-US" dirty="0" smtClean="0"/>
              <a:t>Download it from a variety of sources:</a:t>
            </a:r>
          </a:p>
          <a:p>
            <a:pPr lvl="1"/>
            <a:r>
              <a:rPr lang="en-US" dirty="0" smtClean="0">
                <a:hlinkClick r:id="rId3"/>
              </a:rPr>
              <a:t>Microsoft Download Center</a:t>
            </a:r>
            <a:endParaRPr lang="en-US" dirty="0" smtClean="0"/>
          </a:p>
          <a:p>
            <a:pPr lvl="1"/>
            <a:r>
              <a:rPr lang="en-US" dirty="0" smtClean="0">
                <a:hlinkClick r:id="rId4"/>
              </a:rPr>
              <a:t>Microsoft Volume Licensing Website</a:t>
            </a:r>
            <a:endParaRPr lang="en-US" dirty="0" smtClean="0"/>
          </a:p>
          <a:p>
            <a:pPr lvl="1"/>
            <a:r>
              <a:rPr lang="en-US" dirty="0" smtClean="0">
                <a:hlinkClick r:id="rId5"/>
              </a:rPr>
              <a:t>MSDN</a:t>
            </a:r>
            <a:endParaRPr lang="en-US" dirty="0" smtClean="0"/>
          </a:p>
          <a:p>
            <a:pPr lvl="1"/>
            <a:r>
              <a:rPr lang="en-US" dirty="0" err="1" smtClean="0">
                <a:hlinkClick r:id="rId6"/>
              </a:rPr>
              <a:t>Technet</a:t>
            </a:r>
            <a:endParaRPr lang="en-US" dirty="0" smtClean="0"/>
          </a:p>
          <a:p>
            <a:r>
              <a:rPr lang="en-US" dirty="0" smtClean="0"/>
              <a:t>Get package accelerators online, too!</a:t>
            </a:r>
          </a:p>
          <a:p>
            <a:pPr lvl="1"/>
            <a:r>
              <a:rPr lang="en-US" dirty="0" smtClean="0">
                <a:hlinkClick r:id="rId7"/>
              </a:rPr>
              <a:t>Package Accelerator Site</a:t>
            </a:r>
            <a:endParaRPr lang="en-US" dirty="0" smtClean="0"/>
          </a:p>
          <a:p>
            <a:endParaRPr lang="en-US" dirty="0"/>
          </a:p>
        </p:txBody>
      </p:sp>
      <p:sp>
        <p:nvSpPr>
          <p:cNvPr id="4"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265327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t>Session Objectives and Takeaways</a:t>
            </a:r>
            <a:endParaRPr lang="en-US" b="1" dirty="0">
              <a:solidFill>
                <a:schemeClr val="accent2"/>
              </a:solidFill>
            </a:endParaRPr>
          </a:p>
        </p:txBody>
      </p:sp>
      <p:sp>
        <p:nvSpPr>
          <p:cNvPr id="3" name="Text Placeholder 2"/>
          <p:cNvSpPr>
            <a:spLocks noGrp="1"/>
          </p:cNvSpPr>
          <p:nvPr>
            <p:ph idx="1"/>
          </p:nvPr>
        </p:nvSpPr>
        <p:spPr/>
        <p:txBody>
          <a:bodyPr/>
          <a:lstStyle/>
          <a:p>
            <a:endParaRPr lang="en-US" sz="3200" dirty="0" smtClean="0"/>
          </a:p>
          <a:p>
            <a:r>
              <a:rPr lang="en-US" sz="3200" dirty="0" smtClean="0"/>
              <a:t>New </a:t>
            </a:r>
            <a:r>
              <a:rPr lang="en-US" sz="3200" dirty="0"/>
              <a:t>features in 4.6 SP1 </a:t>
            </a:r>
            <a:r>
              <a:rPr lang="en-US" sz="3200" dirty="0" smtClean="0"/>
              <a:t>Sequencer</a:t>
            </a:r>
          </a:p>
          <a:p>
            <a:endParaRPr lang="en-US" sz="3200" dirty="0"/>
          </a:p>
          <a:p>
            <a:r>
              <a:rPr lang="en-US" sz="3200" dirty="0"/>
              <a:t>How to save time Sequencing </a:t>
            </a:r>
          </a:p>
          <a:p>
            <a:endParaRPr lang="en-US" sz="3200" dirty="0" smtClean="0"/>
          </a:p>
          <a:p>
            <a:r>
              <a:rPr lang="en-US" sz="3200" dirty="0" smtClean="0"/>
              <a:t>Guidance </a:t>
            </a:r>
            <a:r>
              <a:rPr lang="en-US" sz="3200" dirty="0"/>
              <a:t>and Best Practices</a:t>
            </a:r>
          </a:p>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5403679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Session Overview</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535933074"/>
              </p:ext>
            </p:extLst>
          </p:nvPr>
        </p:nvGraphicFramePr>
        <p:xfrm>
          <a:off x="467544" y="1556792"/>
          <a:ext cx="8219256" cy="42050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88798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147" y="228600"/>
            <a:ext cx="8382659" cy="1106424"/>
          </a:xfrm>
        </p:spPr>
        <p:txBody>
          <a:bodyPr>
            <a:normAutofit fontScale="90000"/>
          </a:bodyPr>
          <a:lstStyle/>
          <a:p>
            <a:r>
              <a:rPr lang="en-US" sz="4900" dirty="0" smtClean="0"/>
              <a:t>Application Virtualization</a:t>
            </a:r>
            <a:r>
              <a:rPr lang="en-US" dirty="0" smtClean="0"/>
              <a:t/>
            </a:r>
            <a:br>
              <a:rPr lang="en-US" dirty="0" smtClean="0"/>
            </a:br>
            <a:r>
              <a:rPr lang="en-US" dirty="0">
                <a:solidFill>
                  <a:schemeClr val="accent2"/>
                </a:solidFill>
              </a:rPr>
              <a:t>Value proposition</a:t>
            </a:r>
          </a:p>
        </p:txBody>
      </p:sp>
      <p:sp>
        <p:nvSpPr>
          <p:cNvPr id="10" name="Content Placeholder 73"/>
          <p:cNvSpPr>
            <a:spLocks noGrp="1"/>
          </p:cNvSpPr>
          <p:nvPr>
            <p:ph idx="1"/>
          </p:nvPr>
        </p:nvSpPr>
        <p:spPr>
          <a:xfrm>
            <a:off x="2103668" y="1615440"/>
            <a:ext cx="6219540" cy="1270000"/>
          </a:xfrm>
        </p:spPr>
        <p:txBody>
          <a:bodyPr>
            <a:noAutofit/>
          </a:bodyPr>
          <a:lstStyle/>
          <a:p>
            <a:pPr>
              <a:spcBef>
                <a:spcPts val="0"/>
              </a:spcBef>
              <a:spcAft>
                <a:spcPts val="600"/>
              </a:spcAft>
              <a:buNone/>
            </a:pPr>
            <a:r>
              <a:rPr lang="en-US" sz="1600" b="1" smtClean="0"/>
              <a:t>Applications are isolated</a:t>
            </a:r>
          </a:p>
          <a:p>
            <a:pPr>
              <a:lnSpc>
                <a:spcPct val="120000"/>
              </a:lnSpc>
              <a:spcBef>
                <a:spcPts val="300"/>
              </a:spcBef>
            </a:pPr>
            <a:r>
              <a:rPr lang="en-US" sz="1400" smtClean="0"/>
              <a:t>Isolation allows the application to behave consistently regardless of the changes in the OS or other applications in the system</a:t>
            </a:r>
          </a:p>
          <a:p>
            <a:pPr>
              <a:lnSpc>
                <a:spcPct val="120000"/>
              </a:lnSpc>
              <a:spcBef>
                <a:spcPts val="300"/>
              </a:spcBef>
            </a:pPr>
            <a:r>
              <a:rPr lang="en-US" sz="1400" smtClean="0"/>
              <a:t>Lowers application testing costs for enterprises</a:t>
            </a:r>
          </a:p>
          <a:p>
            <a:pPr>
              <a:buNone/>
            </a:pPr>
            <a:endParaRPr lang="en-US" sz="1800" dirty="0" smtClean="0"/>
          </a:p>
        </p:txBody>
      </p:sp>
      <p:pic>
        <p:nvPicPr>
          <p:cNvPr id="6" name="Picture 4" descr="F:\Art_Icons\EventsDVD_FY07\Shapes and Graphics\Bar\shadow bar.png"/>
          <p:cNvPicPr>
            <a:picLocks noChangeAspect="1" noChangeArrowheads="1"/>
          </p:cNvPicPr>
          <p:nvPr/>
        </p:nvPicPr>
        <p:blipFill>
          <a:blip r:embed="rId3" cstate="print"/>
          <a:srcRect/>
          <a:stretch>
            <a:fillRect/>
          </a:stretch>
        </p:blipFill>
        <p:spPr bwMode="auto">
          <a:xfrm>
            <a:off x="316131" y="1196752"/>
            <a:ext cx="8554403" cy="1905000"/>
          </a:xfrm>
          <a:prstGeom prst="rect">
            <a:avLst/>
          </a:prstGeom>
          <a:noFill/>
        </p:spPr>
      </p:pic>
      <p:grpSp>
        <p:nvGrpSpPr>
          <p:cNvPr id="3" name="Group 46"/>
          <p:cNvGrpSpPr/>
          <p:nvPr/>
        </p:nvGrpSpPr>
        <p:grpSpPr>
          <a:xfrm>
            <a:off x="316131" y="2780928"/>
            <a:ext cx="8554403" cy="1981200"/>
            <a:chOff x="331374" y="2819400"/>
            <a:chExt cx="8554403" cy="1981200"/>
          </a:xfrm>
        </p:grpSpPr>
        <p:pic>
          <p:nvPicPr>
            <p:cNvPr id="7" name="Picture 4" descr="F:\Art_Icons\EventsDVD_FY07\Shapes and Graphics\Bar\shadow bar.png"/>
            <p:cNvPicPr>
              <a:picLocks noChangeAspect="1" noChangeArrowheads="1"/>
            </p:cNvPicPr>
            <p:nvPr/>
          </p:nvPicPr>
          <p:blipFill>
            <a:blip r:embed="rId3" cstate="print"/>
            <a:srcRect/>
            <a:stretch>
              <a:fillRect/>
            </a:stretch>
          </p:blipFill>
          <p:spPr bwMode="auto">
            <a:xfrm>
              <a:off x="331374" y="2819400"/>
              <a:ext cx="8554403" cy="1981200"/>
            </a:xfrm>
            <a:prstGeom prst="rect">
              <a:avLst/>
            </a:prstGeom>
            <a:noFill/>
          </p:spPr>
        </p:pic>
        <p:grpSp>
          <p:nvGrpSpPr>
            <p:cNvPr id="9" name="Group 17"/>
            <p:cNvGrpSpPr>
              <a:grpSpLocks noChangeAspect="1"/>
            </p:cNvGrpSpPr>
            <p:nvPr/>
          </p:nvGrpSpPr>
          <p:grpSpPr bwMode="auto">
            <a:xfrm>
              <a:off x="749973" y="3352800"/>
              <a:ext cx="1055077" cy="914400"/>
              <a:chOff x="116" y="1157"/>
              <a:chExt cx="2452" cy="2461"/>
            </a:xfrm>
          </p:grpSpPr>
          <p:pic>
            <p:nvPicPr>
              <p:cNvPr id="12" name="Picture 18" descr="orange globe"/>
              <p:cNvPicPr>
                <a:picLocks noChangeAspect="1" noChangeArrowheads="1"/>
              </p:cNvPicPr>
              <p:nvPr/>
            </p:nvPicPr>
            <p:blipFill>
              <a:blip r:embed="rId4" cstate="print"/>
              <a:srcRect/>
              <a:stretch>
                <a:fillRect/>
              </a:stretch>
            </p:blipFill>
            <p:spPr bwMode="auto">
              <a:xfrm>
                <a:off x="116" y="1185"/>
                <a:ext cx="2452" cy="2433"/>
              </a:xfrm>
              <a:prstGeom prst="rect">
                <a:avLst/>
              </a:prstGeom>
              <a:noFill/>
              <a:ln w="9525">
                <a:noFill/>
                <a:miter lim="800000"/>
                <a:headEnd/>
                <a:tailEnd/>
              </a:ln>
            </p:spPr>
          </p:pic>
          <p:pic>
            <p:nvPicPr>
              <p:cNvPr id="13" name="Picture 19" descr="user business man"/>
              <p:cNvPicPr>
                <a:picLocks noChangeAspect="1" noChangeArrowheads="1"/>
              </p:cNvPicPr>
              <p:nvPr/>
            </p:nvPicPr>
            <p:blipFill>
              <a:blip r:embed="rId5" cstate="print">
                <a:lum bright="-6000"/>
              </a:blip>
              <a:srcRect/>
              <a:stretch>
                <a:fillRect/>
              </a:stretch>
            </p:blipFill>
            <p:spPr bwMode="auto">
              <a:xfrm>
                <a:off x="135" y="1696"/>
                <a:ext cx="296" cy="434"/>
              </a:xfrm>
              <a:prstGeom prst="rect">
                <a:avLst/>
              </a:prstGeom>
              <a:noFill/>
              <a:ln w="9525">
                <a:noFill/>
                <a:miter lim="800000"/>
                <a:headEnd/>
                <a:tailEnd/>
              </a:ln>
            </p:spPr>
          </p:pic>
          <p:pic>
            <p:nvPicPr>
              <p:cNvPr id="14" name="Picture 20" descr="user business user woman"/>
              <p:cNvPicPr>
                <a:picLocks noChangeAspect="1" noChangeArrowheads="1"/>
              </p:cNvPicPr>
              <p:nvPr/>
            </p:nvPicPr>
            <p:blipFill>
              <a:blip r:embed="rId6" cstate="email">
                <a:lum bright="-6000"/>
              </a:blip>
              <a:srcRect/>
              <a:stretch>
                <a:fillRect/>
              </a:stretch>
            </p:blipFill>
            <p:spPr bwMode="auto">
              <a:xfrm>
                <a:off x="156" y="2550"/>
                <a:ext cx="274" cy="404"/>
              </a:xfrm>
              <a:prstGeom prst="rect">
                <a:avLst/>
              </a:prstGeom>
              <a:noFill/>
              <a:ln w="9525">
                <a:noFill/>
                <a:miter lim="800000"/>
                <a:headEnd/>
                <a:tailEnd/>
              </a:ln>
            </p:spPr>
          </p:pic>
          <p:pic>
            <p:nvPicPr>
              <p:cNvPr id="15" name="Picture 21" descr="PC with flat panel"/>
              <p:cNvPicPr>
                <a:picLocks noChangeAspect="1" noChangeArrowheads="1"/>
              </p:cNvPicPr>
              <p:nvPr/>
            </p:nvPicPr>
            <p:blipFill>
              <a:blip r:embed="rId7" cstate="email"/>
              <a:srcRect/>
              <a:stretch>
                <a:fillRect/>
              </a:stretch>
            </p:blipFill>
            <p:spPr bwMode="auto">
              <a:xfrm>
                <a:off x="239" y="2610"/>
                <a:ext cx="521" cy="524"/>
              </a:xfrm>
              <a:prstGeom prst="rect">
                <a:avLst/>
              </a:prstGeom>
              <a:noFill/>
              <a:ln w="9525">
                <a:noFill/>
                <a:miter lim="800000"/>
                <a:headEnd/>
                <a:tailEnd/>
              </a:ln>
            </p:spPr>
          </p:pic>
          <p:grpSp>
            <p:nvGrpSpPr>
              <p:cNvPr id="11" name="Group 22"/>
              <p:cNvGrpSpPr>
                <a:grpSpLocks/>
              </p:cNvGrpSpPr>
              <p:nvPr/>
            </p:nvGrpSpPr>
            <p:grpSpPr bwMode="auto">
              <a:xfrm>
                <a:off x="961" y="2859"/>
                <a:ext cx="499" cy="474"/>
                <a:chOff x="871" y="2859"/>
                <a:chExt cx="499" cy="474"/>
              </a:xfrm>
            </p:grpSpPr>
            <p:pic>
              <p:nvPicPr>
                <p:cNvPr id="35" name="Picture 23" descr="user business casual man"/>
                <p:cNvPicPr>
                  <a:picLocks noChangeAspect="1" noChangeArrowheads="1"/>
                </p:cNvPicPr>
                <p:nvPr/>
              </p:nvPicPr>
              <p:blipFill>
                <a:blip r:embed="rId8" cstate="email"/>
                <a:srcRect/>
                <a:stretch>
                  <a:fillRect/>
                </a:stretch>
              </p:blipFill>
              <p:spPr bwMode="auto">
                <a:xfrm>
                  <a:off x="871" y="2859"/>
                  <a:ext cx="270" cy="394"/>
                </a:xfrm>
                <a:prstGeom prst="rect">
                  <a:avLst/>
                </a:prstGeom>
                <a:noFill/>
                <a:ln w="9525">
                  <a:noFill/>
                  <a:miter lim="800000"/>
                  <a:headEnd/>
                  <a:tailEnd/>
                </a:ln>
              </p:spPr>
            </p:pic>
            <p:pic>
              <p:nvPicPr>
                <p:cNvPr id="36" name="Picture 24" descr="laptop notebook portable Computer"/>
                <p:cNvPicPr>
                  <a:picLocks noChangeAspect="1" noChangeArrowheads="1"/>
                </p:cNvPicPr>
                <p:nvPr/>
              </p:nvPicPr>
              <p:blipFill>
                <a:blip r:embed="rId9" cstate="email"/>
                <a:srcRect/>
                <a:stretch>
                  <a:fillRect/>
                </a:stretch>
              </p:blipFill>
              <p:spPr bwMode="auto">
                <a:xfrm>
                  <a:off x="1010" y="2960"/>
                  <a:ext cx="360" cy="373"/>
                </a:xfrm>
                <a:prstGeom prst="rect">
                  <a:avLst/>
                </a:prstGeom>
                <a:noFill/>
                <a:ln w="9525">
                  <a:noFill/>
                  <a:miter lim="800000"/>
                  <a:headEnd/>
                  <a:tailEnd/>
                </a:ln>
              </p:spPr>
            </p:pic>
          </p:grpSp>
          <p:grpSp>
            <p:nvGrpSpPr>
              <p:cNvPr id="16" name="Group 25"/>
              <p:cNvGrpSpPr>
                <a:grpSpLocks/>
              </p:cNvGrpSpPr>
              <p:nvPr/>
            </p:nvGrpSpPr>
            <p:grpSpPr bwMode="auto">
              <a:xfrm>
                <a:off x="1720" y="2486"/>
                <a:ext cx="396" cy="484"/>
                <a:chOff x="1745" y="2576"/>
                <a:chExt cx="396" cy="484"/>
              </a:xfrm>
            </p:grpSpPr>
            <p:pic>
              <p:nvPicPr>
                <p:cNvPr id="33" name="Picture 26" descr="XP_Woman"/>
                <p:cNvPicPr>
                  <a:picLocks noChangeAspect="1" noChangeArrowheads="1"/>
                </p:cNvPicPr>
                <p:nvPr/>
              </p:nvPicPr>
              <p:blipFill>
                <a:blip r:embed="rId10" cstate="email">
                  <a:lum bright="12000"/>
                </a:blip>
                <a:srcRect/>
                <a:stretch>
                  <a:fillRect/>
                </a:stretch>
              </p:blipFill>
              <p:spPr bwMode="auto">
                <a:xfrm>
                  <a:off x="1860" y="2576"/>
                  <a:ext cx="281" cy="411"/>
                </a:xfrm>
                <a:prstGeom prst="rect">
                  <a:avLst/>
                </a:prstGeom>
                <a:noFill/>
                <a:ln w="9525">
                  <a:noFill/>
                  <a:miter lim="800000"/>
                  <a:headEnd/>
                  <a:tailEnd/>
                </a:ln>
              </p:spPr>
            </p:pic>
            <p:pic>
              <p:nvPicPr>
                <p:cNvPr id="34" name="Picture 27" descr="Pocket PC pda"/>
                <p:cNvPicPr>
                  <a:picLocks noChangeAspect="1" noChangeArrowheads="1"/>
                </p:cNvPicPr>
                <p:nvPr/>
              </p:nvPicPr>
              <p:blipFill>
                <a:blip r:embed="rId11" cstate="email"/>
                <a:srcRect/>
                <a:stretch>
                  <a:fillRect/>
                </a:stretch>
              </p:blipFill>
              <p:spPr bwMode="auto">
                <a:xfrm>
                  <a:off x="1745" y="2721"/>
                  <a:ext cx="161" cy="339"/>
                </a:xfrm>
                <a:prstGeom prst="rect">
                  <a:avLst/>
                </a:prstGeom>
                <a:noFill/>
                <a:ln w="9525">
                  <a:noFill/>
                  <a:miter lim="800000"/>
                  <a:headEnd/>
                  <a:tailEnd/>
                </a:ln>
              </p:spPr>
            </p:pic>
          </p:grpSp>
          <p:grpSp>
            <p:nvGrpSpPr>
              <p:cNvPr id="17" name="Group 28"/>
              <p:cNvGrpSpPr>
                <a:grpSpLocks/>
              </p:cNvGrpSpPr>
              <p:nvPr/>
            </p:nvGrpSpPr>
            <p:grpSpPr bwMode="auto">
              <a:xfrm>
                <a:off x="1904" y="1837"/>
                <a:ext cx="366" cy="405"/>
                <a:chOff x="1955" y="1837"/>
                <a:chExt cx="366" cy="405"/>
              </a:xfrm>
            </p:grpSpPr>
            <p:pic>
              <p:nvPicPr>
                <p:cNvPr id="31" name="Picture 29" descr="user business user woman"/>
                <p:cNvPicPr>
                  <a:picLocks noChangeAspect="1" noChangeArrowheads="1"/>
                </p:cNvPicPr>
                <p:nvPr/>
              </p:nvPicPr>
              <p:blipFill>
                <a:blip r:embed="rId6" cstate="email">
                  <a:lum bright="-6000"/>
                </a:blip>
                <a:srcRect/>
                <a:stretch>
                  <a:fillRect/>
                </a:stretch>
              </p:blipFill>
              <p:spPr bwMode="auto">
                <a:xfrm>
                  <a:off x="2048" y="1837"/>
                  <a:ext cx="273" cy="405"/>
                </a:xfrm>
                <a:prstGeom prst="rect">
                  <a:avLst/>
                </a:prstGeom>
                <a:noFill/>
                <a:ln w="9525">
                  <a:noFill/>
                  <a:miter lim="800000"/>
                  <a:headEnd/>
                  <a:tailEnd/>
                </a:ln>
              </p:spPr>
            </p:pic>
            <p:pic>
              <p:nvPicPr>
                <p:cNvPr id="32" name="Picture 30" descr="Mobile cell Phone"/>
                <p:cNvPicPr>
                  <a:picLocks noChangeAspect="1" noChangeArrowheads="1"/>
                </p:cNvPicPr>
                <p:nvPr/>
              </p:nvPicPr>
              <p:blipFill>
                <a:blip r:embed="rId12" cstate="email"/>
                <a:srcRect/>
                <a:stretch>
                  <a:fillRect/>
                </a:stretch>
              </p:blipFill>
              <p:spPr bwMode="auto">
                <a:xfrm>
                  <a:off x="1955" y="1883"/>
                  <a:ext cx="147" cy="348"/>
                </a:xfrm>
                <a:prstGeom prst="rect">
                  <a:avLst/>
                </a:prstGeom>
                <a:noFill/>
                <a:ln w="9525">
                  <a:noFill/>
                  <a:miter lim="800000"/>
                  <a:headEnd/>
                  <a:tailEnd/>
                </a:ln>
              </p:spPr>
            </p:pic>
          </p:grpSp>
          <p:grpSp>
            <p:nvGrpSpPr>
              <p:cNvPr id="18" name="Group 31"/>
              <p:cNvGrpSpPr>
                <a:grpSpLocks/>
              </p:cNvGrpSpPr>
              <p:nvPr/>
            </p:nvGrpSpPr>
            <p:grpSpPr bwMode="auto">
              <a:xfrm>
                <a:off x="1386" y="1157"/>
                <a:ext cx="602" cy="569"/>
                <a:chOff x="1341" y="1151"/>
                <a:chExt cx="602" cy="569"/>
              </a:xfrm>
            </p:grpSpPr>
            <p:pic>
              <p:nvPicPr>
                <p:cNvPr id="29" name="Picture 32" descr="PC with flat panel"/>
                <p:cNvPicPr>
                  <a:picLocks noChangeAspect="1" noChangeArrowheads="1"/>
                </p:cNvPicPr>
                <p:nvPr/>
              </p:nvPicPr>
              <p:blipFill>
                <a:blip r:embed="rId7" cstate="email"/>
                <a:srcRect/>
                <a:stretch>
                  <a:fillRect/>
                </a:stretch>
              </p:blipFill>
              <p:spPr bwMode="auto">
                <a:xfrm>
                  <a:off x="1422" y="1196"/>
                  <a:ext cx="521" cy="524"/>
                </a:xfrm>
                <a:prstGeom prst="rect">
                  <a:avLst/>
                </a:prstGeom>
                <a:noFill/>
                <a:ln w="9525">
                  <a:noFill/>
                  <a:miter lim="800000"/>
                  <a:headEnd/>
                  <a:tailEnd/>
                </a:ln>
              </p:spPr>
            </p:pic>
            <p:pic>
              <p:nvPicPr>
                <p:cNvPr id="30" name="Picture 33" descr="user business casual man"/>
                <p:cNvPicPr>
                  <a:picLocks noChangeAspect="1" noChangeArrowheads="1"/>
                </p:cNvPicPr>
                <p:nvPr/>
              </p:nvPicPr>
              <p:blipFill>
                <a:blip r:embed="rId13" cstate="email"/>
                <a:srcRect/>
                <a:stretch>
                  <a:fillRect/>
                </a:stretch>
              </p:blipFill>
              <p:spPr bwMode="auto">
                <a:xfrm>
                  <a:off x="1341" y="1151"/>
                  <a:ext cx="270" cy="393"/>
                </a:xfrm>
                <a:prstGeom prst="rect">
                  <a:avLst/>
                </a:prstGeom>
                <a:noFill/>
                <a:ln w="9525">
                  <a:noFill/>
                  <a:miter lim="800000"/>
                  <a:headEnd/>
                  <a:tailEnd/>
                </a:ln>
              </p:spPr>
            </p:pic>
          </p:grpSp>
          <p:grpSp>
            <p:nvGrpSpPr>
              <p:cNvPr id="19" name="Group 34"/>
              <p:cNvGrpSpPr>
                <a:grpSpLocks/>
              </p:cNvGrpSpPr>
              <p:nvPr/>
            </p:nvGrpSpPr>
            <p:grpSpPr bwMode="auto">
              <a:xfrm>
                <a:off x="539" y="1187"/>
                <a:ext cx="514" cy="551"/>
                <a:chOff x="488" y="1206"/>
                <a:chExt cx="514" cy="551"/>
              </a:xfrm>
            </p:grpSpPr>
            <p:pic>
              <p:nvPicPr>
                <p:cNvPr id="27" name="Picture 35" descr="XP_Woman"/>
                <p:cNvPicPr>
                  <a:picLocks noChangeAspect="1" noChangeArrowheads="1"/>
                </p:cNvPicPr>
                <p:nvPr/>
              </p:nvPicPr>
              <p:blipFill>
                <a:blip r:embed="rId10" cstate="email">
                  <a:lum bright="12000"/>
                </a:blip>
                <a:srcRect/>
                <a:stretch>
                  <a:fillRect/>
                </a:stretch>
              </p:blipFill>
              <p:spPr bwMode="auto">
                <a:xfrm>
                  <a:off x="488" y="1206"/>
                  <a:ext cx="280" cy="412"/>
                </a:xfrm>
                <a:prstGeom prst="rect">
                  <a:avLst/>
                </a:prstGeom>
                <a:noFill/>
                <a:ln w="9525">
                  <a:noFill/>
                  <a:miter lim="800000"/>
                  <a:headEnd/>
                  <a:tailEnd/>
                </a:ln>
              </p:spPr>
            </p:pic>
            <p:pic>
              <p:nvPicPr>
                <p:cNvPr id="28" name="Picture 36" descr="laptop notebook portable Computer"/>
                <p:cNvPicPr>
                  <a:picLocks noChangeAspect="1" noChangeArrowheads="1"/>
                </p:cNvPicPr>
                <p:nvPr/>
              </p:nvPicPr>
              <p:blipFill>
                <a:blip r:embed="rId14" cstate="email"/>
                <a:srcRect/>
                <a:stretch>
                  <a:fillRect/>
                </a:stretch>
              </p:blipFill>
              <p:spPr bwMode="auto">
                <a:xfrm>
                  <a:off x="617" y="1357"/>
                  <a:ext cx="385" cy="400"/>
                </a:xfrm>
                <a:prstGeom prst="rect">
                  <a:avLst/>
                </a:prstGeom>
                <a:noFill/>
                <a:ln w="9525">
                  <a:noFill/>
                  <a:miter lim="800000"/>
                  <a:headEnd/>
                  <a:tailEnd/>
                </a:ln>
              </p:spPr>
            </p:pic>
          </p:grpSp>
          <p:pic>
            <p:nvPicPr>
              <p:cNvPr id="21" name="Picture 37" descr="connector stars - gold 7"/>
              <p:cNvPicPr>
                <a:picLocks noChangeAspect="1" noChangeArrowheads="1"/>
              </p:cNvPicPr>
              <p:nvPr/>
            </p:nvPicPr>
            <p:blipFill>
              <a:blip r:embed="rId15" cstate="print"/>
              <a:srcRect/>
              <a:stretch>
                <a:fillRect/>
              </a:stretch>
            </p:blipFill>
            <p:spPr bwMode="auto">
              <a:xfrm>
                <a:off x="396" y="1474"/>
                <a:ext cx="1620" cy="1584"/>
              </a:xfrm>
              <a:prstGeom prst="rect">
                <a:avLst/>
              </a:prstGeom>
              <a:noFill/>
              <a:ln w="9525">
                <a:noFill/>
                <a:miter lim="800000"/>
                <a:headEnd/>
                <a:tailEnd/>
              </a:ln>
            </p:spPr>
          </p:pic>
          <p:pic>
            <p:nvPicPr>
              <p:cNvPr id="22" name="Picture 38" descr="Server"/>
              <p:cNvPicPr>
                <a:picLocks noChangeAspect="1" noChangeArrowheads="1"/>
              </p:cNvPicPr>
              <p:nvPr/>
            </p:nvPicPr>
            <p:blipFill>
              <a:blip r:embed="rId16" cstate="email"/>
              <a:srcRect/>
              <a:stretch>
                <a:fillRect/>
              </a:stretch>
            </p:blipFill>
            <p:spPr bwMode="auto">
              <a:xfrm>
                <a:off x="1374" y="1929"/>
                <a:ext cx="237" cy="384"/>
              </a:xfrm>
              <a:prstGeom prst="rect">
                <a:avLst/>
              </a:prstGeom>
              <a:noFill/>
              <a:ln w="9525">
                <a:noFill/>
                <a:miter lim="800000"/>
                <a:headEnd/>
                <a:tailEnd/>
              </a:ln>
            </p:spPr>
          </p:pic>
          <p:pic>
            <p:nvPicPr>
              <p:cNvPr id="23" name="Picture 39" descr="user business user woman"/>
              <p:cNvPicPr>
                <a:picLocks noChangeAspect="1" noChangeArrowheads="1"/>
              </p:cNvPicPr>
              <p:nvPr/>
            </p:nvPicPr>
            <p:blipFill>
              <a:blip r:embed="rId17" cstate="email"/>
              <a:srcRect/>
              <a:stretch>
                <a:fillRect/>
              </a:stretch>
            </p:blipFill>
            <p:spPr bwMode="auto">
              <a:xfrm>
                <a:off x="1087" y="1922"/>
                <a:ext cx="259" cy="383"/>
              </a:xfrm>
              <a:prstGeom prst="rect">
                <a:avLst/>
              </a:prstGeom>
              <a:noFill/>
              <a:ln w="9525">
                <a:noFill/>
                <a:miter lim="800000"/>
                <a:headEnd/>
                <a:tailEnd/>
              </a:ln>
            </p:spPr>
          </p:pic>
          <p:pic>
            <p:nvPicPr>
              <p:cNvPr id="24" name="Picture 40" descr="Pocket PC pda"/>
              <p:cNvPicPr>
                <a:picLocks noChangeAspect="1" noChangeArrowheads="1"/>
              </p:cNvPicPr>
              <p:nvPr/>
            </p:nvPicPr>
            <p:blipFill>
              <a:blip r:embed="rId11" cstate="email"/>
              <a:srcRect/>
              <a:stretch>
                <a:fillRect/>
              </a:stretch>
            </p:blipFill>
            <p:spPr bwMode="auto">
              <a:xfrm>
                <a:off x="349" y="1901"/>
                <a:ext cx="161" cy="339"/>
              </a:xfrm>
              <a:prstGeom prst="rect">
                <a:avLst/>
              </a:prstGeom>
              <a:noFill/>
              <a:ln w="9525">
                <a:noFill/>
                <a:miter lim="800000"/>
                <a:headEnd/>
                <a:tailEnd/>
              </a:ln>
            </p:spPr>
          </p:pic>
          <p:pic>
            <p:nvPicPr>
              <p:cNvPr id="25" name="Picture 41" descr="Server"/>
              <p:cNvPicPr>
                <a:picLocks noChangeAspect="1" noChangeArrowheads="1"/>
              </p:cNvPicPr>
              <p:nvPr/>
            </p:nvPicPr>
            <p:blipFill>
              <a:blip r:embed="rId18" cstate="email"/>
              <a:srcRect/>
              <a:stretch>
                <a:fillRect/>
              </a:stretch>
            </p:blipFill>
            <p:spPr bwMode="auto">
              <a:xfrm>
                <a:off x="822" y="1930"/>
                <a:ext cx="239" cy="383"/>
              </a:xfrm>
              <a:prstGeom prst="rect">
                <a:avLst/>
              </a:prstGeom>
              <a:noFill/>
              <a:ln w="9525">
                <a:noFill/>
                <a:miter lim="800000"/>
                <a:headEnd/>
                <a:tailEnd/>
              </a:ln>
            </p:spPr>
          </p:pic>
          <p:pic>
            <p:nvPicPr>
              <p:cNvPr id="26" name="Picture 42" descr="Server"/>
              <p:cNvPicPr>
                <a:picLocks noChangeAspect="1" noChangeArrowheads="1"/>
              </p:cNvPicPr>
              <p:nvPr/>
            </p:nvPicPr>
            <p:blipFill>
              <a:blip r:embed="rId16" cstate="email"/>
              <a:srcRect/>
              <a:stretch>
                <a:fillRect/>
              </a:stretch>
            </p:blipFill>
            <p:spPr bwMode="auto">
              <a:xfrm>
                <a:off x="1094" y="2291"/>
                <a:ext cx="238" cy="383"/>
              </a:xfrm>
              <a:prstGeom prst="rect">
                <a:avLst/>
              </a:prstGeom>
              <a:noFill/>
              <a:ln w="9525">
                <a:noFill/>
                <a:miter lim="800000"/>
                <a:headEnd/>
                <a:tailEnd/>
              </a:ln>
            </p:spPr>
          </p:pic>
        </p:grpSp>
      </p:grpSp>
      <p:grpSp>
        <p:nvGrpSpPr>
          <p:cNvPr id="20" name="Group 45"/>
          <p:cNvGrpSpPr/>
          <p:nvPr/>
        </p:nvGrpSpPr>
        <p:grpSpPr>
          <a:xfrm>
            <a:off x="316131" y="4437112"/>
            <a:ext cx="8554403" cy="1905000"/>
            <a:chOff x="331374" y="4572000"/>
            <a:chExt cx="8554403" cy="1905000"/>
          </a:xfrm>
        </p:grpSpPr>
        <p:pic>
          <p:nvPicPr>
            <p:cNvPr id="8" name="Picture 4" descr="F:\Art_Icons\EventsDVD_FY07\Shapes and Graphics\Bar\shadow bar.png"/>
            <p:cNvPicPr>
              <a:picLocks noChangeAspect="1" noChangeArrowheads="1"/>
            </p:cNvPicPr>
            <p:nvPr/>
          </p:nvPicPr>
          <p:blipFill>
            <a:blip r:embed="rId3" cstate="print"/>
            <a:srcRect/>
            <a:stretch>
              <a:fillRect/>
            </a:stretch>
          </p:blipFill>
          <p:spPr bwMode="auto">
            <a:xfrm>
              <a:off x="331374" y="4572000"/>
              <a:ext cx="8554403" cy="1905000"/>
            </a:xfrm>
            <a:prstGeom prst="rect">
              <a:avLst/>
            </a:prstGeom>
            <a:noFill/>
          </p:spPr>
        </p:pic>
        <p:pic>
          <p:nvPicPr>
            <p:cNvPr id="37" name="Picture 3" descr="\\Vitamix\usb_200gb\Microsoft_Art_Brand_etc\EventsDVD_FY07\Shapes and Graphics\Windows_Vista_Icons_ for_Marketing_use\Vista Icons off the web\explorer.exe_I0104_0409.png"/>
            <p:cNvPicPr>
              <a:picLocks noChangeAspect="1" noChangeArrowheads="1"/>
            </p:cNvPicPr>
            <p:nvPr/>
          </p:nvPicPr>
          <p:blipFill>
            <a:blip r:embed="rId19" cstate="print"/>
            <a:srcRect/>
            <a:stretch>
              <a:fillRect/>
            </a:stretch>
          </p:blipFill>
          <p:spPr bwMode="auto">
            <a:xfrm>
              <a:off x="762000" y="4953000"/>
              <a:ext cx="914400" cy="914400"/>
            </a:xfrm>
            <a:prstGeom prst="rect">
              <a:avLst/>
            </a:prstGeom>
            <a:noFill/>
          </p:spPr>
        </p:pic>
      </p:grpSp>
      <p:sp>
        <p:nvSpPr>
          <p:cNvPr id="41" name="Rounded Rectangle 40"/>
          <p:cNvSpPr/>
          <p:nvPr/>
        </p:nvSpPr>
        <p:spPr>
          <a:xfrm>
            <a:off x="746757" y="1700808"/>
            <a:ext cx="1142999" cy="990600"/>
          </a:xfrm>
          <a:prstGeom prst="roundRect">
            <a:avLst>
              <a:gd name="adj" fmla="val 10000"/>
            </a:avLst>
          </a:prstGeom>
          <a:blipFill rotWithShape="0">
            <a:blip r:embed="rId20" cstate="print"/>
            <a:stretch>
              <a:fillRect l="-15000" r="-15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40" name="Content Placeholder 73"/>
          <p:cNvSpPr txBox="1">
            <a:spLocks/>
          </p:cNvSpPr>
          <p:nvPr/>
        </p:nvSpPr>
        <p:spPr>
          <a:xfrm>
            <a:off x="2073180" y="3100673"/>
            <a:ext cx="6219540" cy="1270000"/>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buFontTx/>
              <a:buNone/>
            </a:pPr>
            <a:r>
              <a:rPr lang="en-US" sz="1600" b="1" dirty="0" smtClean="0">
                <a:gradFill>
                  <a:gsLst>
                    <a:gs pos="0">
                      <a:srgbClr val="FFFFFF"/>
                    </a:gs>
                    <a:gs pos="86000">
                      <a:srgbClr val="FFFFFF"/>
                    </a:gs>
                  </a:gsLst>
                  <a:lin ang="5400000" scaled="0"/>
                </a:gradFill>
              </a:rPr>
              <a:t>Applications are delivered on demand (</a:t>
            </a:r>
            <a:r>
              <a:rPr lang="en-US" sz="1600" b="1" dirty="0" err="1" smtClean="0">
                <a:gradFill>
                  <a:gsLst>
                    <a:gs pos="0">
                      <a:srgbClr val="FFFFFF"/>
                    </a:gs>
                    <a:gs pos="86000">
                      <a:srgbClr val="FFFFFF"/>
                    </a:gs>
                  </a:gsLst>
                  <a:lin ang="5400000" scaled="0"/>
                </a:gradFill>
              </a:rPr>
              <a:t>SaaS</a:t>
            </a:r>
            <a:r>
              <a:rPr lang="en-US" sz="1600" b="1" dirty="0" smtClean="0">
                <a:gradFill>
                  <a:gsLst>
                    <a:gs pos="0">
                      <a:srgbClr val="FFFFFF"/>
                    </a:gs>
                    <a:gs pos="86000">
                      <a:srgbClr val="FFFFFF"/>
                    </a:gs>
                  </a:gsLst>
                  <a:lin ang="5400000" scaled="0"/>
                </a:gradFill>
              </a:rPr>
              <a:t>)</a:t>
            </a:r>
          </a:p>
          <a:p>
            <a:pPr>
              <a:lnSpc>
                <a:spcPct val="120000"/>
              </a:lnSpc>
              <a:spcBef>
                <a:spcPts val="300"/>
              </a:spcBef>
            </a:pPr>
            <a:r>
              <a:rPr lang="en-US" sz="1400" dirty="0" smtClean="0">
                <a:gradFill>
                  <a:gsLst>
                    <a:gs pos="0">
                      <a:srgbClr val="FFFFFF"/>
                    </a:gs>
                    <a:gs pos="86000">
                      <a:srgbClr val="FFFFFF"/>
                    </a:gs>
                  </a:gsLst>
                  <a:lin ang="5400000" scaled="0"/>
                </a:gradFill>
              </a:rPr>
              <a:t>Brings the benefits of Software as a Service (</a:t>
            </a:r>
            <a:r>
              <a:rPr lang="en-US" sz="1400" dirty="0" err="1" smtClean="0">
                <a:gradFill>
                  <a:gsLst>
                    <a:gs pos="0">
                      <a:srgbClr val="FFFFFF"/>
                    </a:gs>
                    <a:gs pos="86000">
                      <a:srgbClr val="FFFFFF"/>
                    </a:gs>
                  </a:gsLst>
                  <a:lin ang="5400000" scaled="0"/>
                </a:gradFill>
              </a:rPr>
              <a:t>SaaS</a:t>
            </a:r>
            <a:r>
              <a:rPr lang="en-US" sz="1400" dirty="0" smtClean="0">
                <a:gradFill>
                  <a:gsLst>
                    <a:gs pos="0">
                      <a:srgbClr val="FFFFFF"/>
                    </a:gs>
                    <a:gs pos="86000">
                      <a:srgbClr val="FFFFFF"/>
                    </a:gs>
                  </a:gsLst>
                  <a:lin ang="5400000" scaled="0"/>
                </a:gradFill>
              </a:rPr>
              <a:t>) to rich Windows applications</a:t>
            </a:r>
          </a:p>
          <a:p>
            <a:pPr>
              <a:lnSpc>
                <a:spcPct val="120000"/>
              </a:lnSpc>
              <a:spcBef>
                <a:spcPts val="300"/>
              </a:spcBef>
            </a:pPr>
            <a:r>
              <a:rPr lang="en-US" sz="1400" dirty="0" smtClean="0">
                <a:gradFill>
                  <a:gsLst>
                    <a:gs pos="0">
                      <a:srgbClr val="FFFFFF"/>
                    </a:gs>
                    <a:gs pos="86000">
                      <a:srgbClr val="FFFFFF"/>
                    </a:gs>
                  </a:gsLst>
                  <a:lin ang="5400000" scaled="0"/>
                </a:gradFill>
              </a:rPr>
              <a:t>Applications can be streamed from a variety of locations: locally, IIS server, App-V Server, System Center Configuration Manager or other Electronic Software </a:t>
            </a:r>
            <a:r>
              <a:rPr lang="en-US" sz="1400" dirty="0">
                <a:gradFill>
                  <a:gsLst>
                    <a:gs pos="0">
                      <a:srgbClr val="FFFFFF"/>
                    </a:gs>
                    <a:gs pos="86000">
                      <a:srgbClr val="FFFFFF"/>
                    </a:gs>
                  </a:gsLst>
                  <a:lin ang="5400000" scaled="0"/>
                </a:gradFill>
              </a:rPr>
              <a:t>Distribution (ESD) products and </a:t>
            </a:r>
            <a:r>
              <a:rPr lang="en-US" sz="1400" dirty="0" smtClean="0">
                <a:gradFill>
                  <a:gsLst>
                    <a:gs pos="0">
                      <a:srgbClr val="FFFFFF"/>
                    </a:gs>
                    <a:gs pos="86000">
                      <a:srgbClr val="FFFFFF"/>
                    </a:gs>
                  </a:gsLst>
                  <a:lin ang="5400000" scaled="0"/>
                </a:gradFill>
              </a:rPr>
              <a:t>devices</a:t>
            </a:r>
          </a:p>
          <a:p>
            <a:pPr>
              <a:buFontTx/>
              <a:buNone/>
            </a:pPr>
            <a:endParaRPr lang="en-US" sz="1800" dirty="0" smtClean="0">
              <a:gradFill>
                <a:gsLst>
                  <a:gs pos="0">
                    <a:srgbClr val="FFFFFF"/>
                  </a:gs>
                  <a:gs pos="86000">
                    <a:srgbClr val="FFFFFF"/>
                  </a:gs>
                </a:gsLst>
                <a:lin ang="5400000" scaled="0"/>
              </a:gradFill>
            </a:endParaRPr>
          </a:p>
        </p:txBody>
      </p:sp>
      <p:sp>
        <p:nvSpPr>
          <p:cNvPr id="43" name="Content Placeholder 73"/>
          <p:cNvSpPr txBox="1">
            <a:spLocks/>
          </p:cNvSpPr>
          <p:nvPr/>
        </p:nvSpPr>
        <p:spPr>
          <a:xfrm>
            <a:off x="2073180" y="4808840"/>
            <a:ext cx="6219540" cy="1270000"/>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buFontTx/>
              <a:buNone/>
            </a:pPr>
            <a:r>
              <a:rPr lang="en-US" sz="1600" b="1" dirty="0" smtClean="0">
                <a:gradFill>
                  <a:gsLst>
                    <a:gs pos="0">
                      <a:srgbClr val="FFFFFF"/>
                    </a:gs>
                    <a:gs pos="86000">
                      <a:srgbClr val="FFFFFF"/>
                    </a:gs>
                  </a:gsLst>
                  <a:lin ang="5400000" scaled="0"/>
                </a:gradFill>
              </a:rPr>
              <a:t>Centralized management and servicing</a:t>
            </a:r>
          </a:p>
          <a:p>
            <a:pPr>
              <a:lnSpc>
                <a:spcPct val="120000"/>
              </a:lnSpc>
              <a:spcBef>
                <a:spcPts val="300"/>
              </a:spcBef>
            </a:pPr>
            <a:r>
              <a:rPr lang="en-US" sz="1400" dirty="0" smtClean="0">
                <a:gradFill>
                  <a:gsLst>
                    <a:gs pos="0">
                      <a:srgbClr val="FFFFFF"/>
                    </a:gs>
                    <a:gs pos="86000">
                      <a:srgbClr val="FFFFFF"/>
                    </a:gs>
                  </a:gsLst>
                  <a:lin ang="5400000" scaled="0"/>
                </a:gradFill>
              </a:rPr>
              <a:t>Service in one central location, stream to all users</a:t>
            </a:r>
          </a:p>
          <a:p>
            <a:pPr>
              <a:lnSpc>
                <a:spcPct val="120000"/>
              </a:lnSpc>
              <a:spcBef>
                <a:spcPts val="300"/>
              </a:spcBef>
            </a:pPr>
            <a:r>
              <a:rPr lang="en-US" sz="1400" dirty="0" smtClean="0">
                <a:gradFill>
                  <a:gsLst>
                    <a:gs pos="0">
                      <a:srgbClr val="FFFFFF"/>
                    </a:gs>
                    <a:gs pos="86000">
                      <a:srgbClr val="FFFFFF"/>
                    </a:gs>
                  </a:gsLst>
                  <a:lin ang="5400000" scaled="0"/>
                </a:gradFill>
              </a:rPr>
              <a:t>User based application targeting</a:t>
            </a:r>
          </a:p>
          <a:p>
            <a:pPr>
              <a:lnSpc>
                <a:spcPct val="120000"/>
              </a:lnSpc>
              <a:spcBef>
                <a:spcPts val="300"/>
              </a:spcBef>
            </a:pPr>
            <a:r>
              <a:rPr lang="en-US" sz="1400" dirty="0" smtClean="0">
                <a:gradFill>
                  <a:gsLst>
                    <a:gs pos="0">
                      <a:srgbClr val="FFFFFF"/>
                    </a:gs>
                    <a:gs pos="86000">
                      <a:srgbClr val="FFFFFF"/>
                    </a:gs>
                  </a:gsLst>
                  <a:lin ang="5400000" scaled="0"/>
                </a:gradFill>
              </a:rPr>
              <a:t>Simplified management and deployment of applications to enterprises</a:t>
            </a:r>
          </a:p>
          <a:p>
            <a:pPr>
              <a:buFontTx/>
              <a:buNone/>
            </a:pPr>
            <a:endParaRPr lang="en-US" sz="1800" dirty="0" smtClean="0">
              <a:gradFill>
                <a:gsLst>
                  <a:gs pos="0">
                    <a:srgbClr val="FFFFFF"/>
                  </a:gs>
                  <a:gs pos="86000">
                    <a:srgbClr val="FFFFFF"/>
                  </a:gs>
                </a:gsLst>
                <a:lin ang="5400000" scaled="0"/>
              </a:gradFill>
            </a:endParaRPr>
          </a:p>
        </p:txBody>
      </p:sp>
      <p:sp>
        <p:nvSpPr>
          <p:cNvPr id="39"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31050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0"/>
          <p:cNvSpPr>
            <a:spLocks noGrp="1"/>
          </p:cNvSpPr>
          <p:nvPr>
            <p:ph type="title"/>
          </p:nvPr>
        </p:nvSpPr>
        <p:spPr/>
        <p:txBody>
          <a:bodyPr/>
          <a:lstStyle/>
          <a:p>
            <a:r>
              <a:rPr lang="en-US" sz="3000" dirty="0" smtClean="0"/>
              <a:t>MDOP and App-V: Continuous Enhancement</a:t>
            </a:r>
            <a:endParaRPr lang="en-US" sz="3000" dirty="0"/>
          </a:p>
        </p:txBody>
      </p:sp>
      <p:grpSp>
        <p:nvGrpSpPr>
          <p:cNvPr id="6" name="Group 5"/>
          <p:cNvGrpSpPr/>
          <p:nvPr/>
        </p:nvGrpSpPr>
        <p:grpSpPr>
          <a:xfrm>
            <a:off x="7911200" y="3339544"/>
            <a:ext cx="699400" cy="609600"/>
            <a:chOff x="4634600" y="2038350"/>
            <a:chExt cx="699400" cy="457200"/>
          </a:xfrm>
        </p:grpSpPr>
        <p:cxnSp>
          <p:nvCxnSpPr>
            <p:cNvPr id="7" name="Straight Connector 6"/>
            <p:cNvCxnSpPr/>
            <p:nvPr/>
          </p:nvCxnSpPr>
          <p:spPr>
            <a:xfrm rot="5400000">
              <a:off x="5104606" y="2266156"/>
              <a:ext cx="457200" cy="1588"/>
            </a:xfrm>
            <a:prstGeom prst="line">
              <a:avLst/>
            </a:prstGeom>
            <a:ln w="635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8" name="Rectangle 50182"/>
            <p:cNvSpPr>
              <a:spLocks noChangeArrowheads="1"/>
            </p:cNvSpPr>
            <p:nvPr/>
          </p:nvSpPr>
          <p:spPr bwMode="auto">
            <a:xfrm>
              <a:off x="4634600" y="2154407"/>
              <a:ext cx="698606" cy="239142"/>
            </a:xfrm>
            <a:prstGeom prst="rect">
              <a:avLst/>
            </a:prstGeom>
            <a:noFill/>
            <a:ln w="9525">
              <a:noFill/>
              <a:miter lim="800000"/>
              <a:headEnd/>
              <a:tailEnd/>
            </a:ln>
          </p:spPr>
          <p:txBody>
            <a:bodyPr wrap="square" lIns="102413" tIns="51206" rIns="102413" bIns="51206" anchor="ctr">
              <a:spAutoFit/>
            </a:bodyPr>
            <a:lstStyle/>
            <a:p>
              <a:pPr algn="ctr" defTabSz="1023938"/>
              <a:r>
                <a:rPr lang="en-US" sz="1400" b="1" dirty="0" smtClean="0">
                  <a:solidFill>
                    <a:schemeClr val="accent2"/>
                  </a:solidFill>
                  <a:latin typeface="Segoe UI" pitchFamily="34" charset="0"/>
                  <a:cs typeface="Segoe UI" pitchFamily="34" charset="0"/>
                </a:rPr>
                <a:t>2011</a:t>
              </a:r>
              <a:endParaRPr lang="en-US" sz="1400" b="1" dirty="0">
                <a:solidFill>
                  <a:schemeClr val="accent2"/>
                </a:solidFill>
                <a:latin typeface="Segoe UI" pitchFamily="34" charset="0"/>
                <a:cs typeface="Segoe UI" pitchFamily="34" charset="0"/>
              </a:endParaRPr>
            </a:p>
          </p:txBody>
        </p:sp>
      </p:grpSp>
      <p:grpSp>
        <p:nvGrpSpPr>
          <p:cNvPr id="9" name="Group 8"/>
          <p:cNvGrpSpPr/>
          <p:nvPr/>
        </p:nvGrpSpPr>
        <p:grpSpPr>
          <a:xfrm>
            <a:off x="6103986" y="3930403"/>
            <a:ext cx="952135" cy="609600"/>
            <a:chOff x="5562600" y="2481494"/>
            <a:chExt cx="952135" cy="457200"/>
          </a:xfrm>
        </p:grpSpPr>
        <p:cxnSp>
          <p:nvCxnSpPr>
            <p:cNvPr id="10" name="Straight Connector 9"/>
            <p:cNvCxnSpPr/>
            <p:nvPr/>
          </p:nvCxnSpPr>
          <p:spPr>
            <a:xfrm rot="5400000">
              <a:off x="6125686" y="2709300"/>
              <a:ext cx="457200" cy="1588"/>
            </a:xfrm>
            <a:prstGeom prst="line">
              <a:avLst/>
            </a:prstGeom>
            <a:ln w="635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11" name="Rectangle 50182"/>
            <p:cNvSpPr>
              <a:spLocks noChangeArrowheads="1"/>
            </p:cNvSpPr>
            <p:nvPr/>
          </p:nvSpPr>
          <p:spPr bwMode="auto">
            <a:xfrm>
              <a:off x="5562600" y="2611606"/>
              <a:ext cx="952135" cy="239142"/>
            </a:xfrm>
            <a:prstGeom prst="rect">
              <a:avLst/>
            </a:prstGeom>
            <a:noFill/>
            <a:ln w="9525">
              <a:noFill/>
              <a:miter lim="800000"/>
              <a:headEnd/>
              <a:tailEnd/>
            </a:ln>
          </p:spPr>
          <p:txBody>
            <a:bodyPr wrap="square" lIns="102413" tIns="51206" rIns="102413" bIns="51206" anchor="ctr">
              <a:spAutoFit/>
            </a:bodyPr>
            <a:lstStyle/>
            <a:p>
              <a:pPr algn="ctr" defTabSz="1023938"/>
              <a:r>
                <a:rPr lang="en-US" sz="1400" b="1" dirty="0" smtClean="0">
                  <a:solidFill>
                    <a:schemeClr val="accent2"/>
                  </a:solidFill>
                  <a:latin typeface="Segoe UI" pitchFamily="34" charset="0"/>
                  <a:cs typeface="Segoe UI" pitchFamily="34" charset="0"/>
                </a:rPr>
                <a:t>2010</a:t>
              </a:r>
              <a:endParaRPr lang="en-US" sz="1400" b="1" dirty="0">
                <a:solidFill>
                  <a:schemeClr val="accent2"/>
                </a:solidFill>
                <a:latin typeface="Segoe UI" pitchFamily="34" charset="0"/>
                <a:cs typeface="Segoe UI" pitchFamily="34" charset="0"/>
              </a:endParaRPr>
            </a:p>
          </p:txBody>
        </p:sp>
      </p:grpSp>
      <p:grpSp>
        <p:nvGrpSpPr>
          <p:cNvPr id="12" name="Group 11"/>
          <p:cNvGrpSpPr/>
          <p:nvPr/>
        </p:nvGrpSpPr>
        <p:grpSpPr>
          <a:xfrm>
            <a:off x="4558400" y="3339544"/>
            <a:ext cx="699400" cy="609600"/>
            <a:chOff x="4634600" y="2038350"/>
            <a:chExt cx="699400" cy="457200"/>
          </a:xfrm>
        </p:grpSpPr>
        <p:cxnSp>
          <p:nvCxnSpPr>
            <p:cNvPr id="13" name="Straight Connector 12"/>
            <p:cNvCxnSpPr/>
            <p:nvPr/>
          </p:nvCxnSpPr>
          <p:spPr>
            <a:xfrm rot="5400000">
              <a:off x="5104606" y="2266156"/>
              <a:ext cx="457200" cy="1588"/>
            </a:xfrm>
            <a:prstGeom prst="line">
              <a:avLst/>
            </a:prstGeom>
            <a:ln w="635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14" name="Rectangle 50182"/>
            <p:cNvSpPr>
              <a:spLocks noChangeArrowheads="1"/>
            </p:cNvSpPr>
            <p:nvPr/>
          </p:nvSpPr>
          <p:spPr bwMode="auto">
            <a:xfrm>
              <a:off x="4634600" y="2154407"/>
              <a:ext cx="698606" cy="239142"/>
            </a:xfrm>
            <a:prstGeom prst="rect">
              <a:avLst/>
            </a:prstGeom>
            <a:noFill/>
            <a:ln w="9525">
              <a:noFill/>
              <a:miter lim="800000"/>
              <a:headEnd/>
              <a:tailEnd/>
            </a:ln>
          </p:spPr>
          <p:txBody>
            <a:bodyPr wrap="square" lIns="102413" tIns="51206" rIns="102413" bIns="51206" anchor="ctr">
              <a:spAutoFit/>
            </a:bodyPr>
            <a:lstStyle/>
            <a:p>
              <a:pPr algn="ctr" defTabSz="1023938"/>
              <a:r>
                <a:rPr lang="en-US" sz="1400" b="1" dirty="0" smtClean="0">
                  <a:solidFill>
                    <a:schemeClr val="accent2"/>
                  </a:solidFill>
                  <a:latin typeface="Segoe UI" pitchFamily="34" charset="0"/>
                  <a:cs typeface="Segoe UI" pitchFamily="34" charset="0"/>
                </a:rPr>
                <a:t>2009</a:t>
              </a:r>
              <a:endParaRPr lang="en-US" sz="1400" b="1" dirty="0">
                <a:solidFill>
                  <a:schemeClr val="accent2"/>
                </a:solidFill>
                <a:latin typeface="Segoe UI" pitchFamily="34" charset="0"/>
                <a:cs typeface="Segoe UI" pitchFamily="34" charset="0"/>
              </a:endParaRPr>
            </a:p>
          </p:txBody>
        </p:sp>
      </p:grpSp>
      <p:sp>
        <p:nvSpPr>
          <p:cNvPr id="15" name="Rectangle 14"/>
          <p:cNvSpPr/>
          <p:nvPr/>
        </p:nvSpPr>
        <p:spPr>
          <a:xfrm>
            <a:off x="5494385" y="2018745"/>
            <a:ext cx="1447800" cy="1333698"/>
          </a:xfrm>
          <a:prstGeom prst="rect">
            <a:avLst/>
          </a:prstGeom>
          <a:gradFill flip="none" rotWithShape="1">
            <a:gsLst>
              <a:gs pos="11000">
                <a:schemeClr val="accent2">
                  <a:alpha val="65000"/>
                </a:schemeClr>
              </a:gs>
              <a:gs pos="77000">
                <a:schemeClr val="accent1">
                  <a:lumMod val="20000"/>
                  <a:lumOff val="80000"/>
                  <a:alpha val="0"/>
                </a:schemeClr>
              </a:gs>
            </a:gsLst>
            <a:lin ang="16200000" scaled="0"/>
            <a:tileRect/>
          </a:gradFill>
          <a:ln w="25400" cap="flat" cmpd="sng" algn="ctr">
            <a:noFill/>
            <a:prstDash val="solid"/>
            <a:round/>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square" lIns="182880" tIns="91440" rIns="91440" bIns="91440" anchor="t">
            <a:spAutoFit/>
          </a:bodyPr>
          <a:lstStyle/>
          <a:p>
            <a:pPr>
              <a:defRPr/>
            </a:pPr>
            <a:r>
              <a:rPr lang="en-US" sz="1100" b="1" dirty="0" smtClean="0">
                <a:solidFill>
                  <a:schemeClr val="bg1"/>
                </a:solidFill>
                <a:latin typeface="Segoe UI" pitchFamily="34" charset="0"/>
                <a:cs typeface="Segoe UI" pitchFamily="34" charset="0"/>
              </a:rPr>
              <a:t>MDOP 2010</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App-V 4.6 (Client)</a:t>
            </a:r>
          </a:p>
          <a:p>
            <a:pPr>
              <a:defRPr/>
            </a:pPr>
            <a:r>
              <a:rPr lang="en-US" sz="1100" b="1" dirty="0" smtClean="0">
                <a:solidFill>
                  <a:schemeClr val="bg1"/>
                </a:solidFill>
                <a:latin typeface="Segoe UI" pitchFamily="34" charset="0"/>
                <a:cs typeface="Segoe UI" pitchFamily="34" charset="0"/>
              </a:rPr>
              <a:t>MDOP 2010 </a:t>
            </a:r>
            <a:br>
              <a:rPr lang="en-US" sz="1100" b="1" dirty="0" smtClean="0">
                <a:solidFill>
                  <a:schemeClr val="bg1"/>
                </a:solidFill>
                <a:latin typeface="Segoe UI" pitchFamily="34" charset="0"/>
                <a:cs typeface="Segoe UI" pitchFamily="34" charset="0"/>
              </a:rPr>
            </a:br>
            <a:r>
              <a:rPr lang="en-US" sz="1100" b="1" dirty="0" smtClean="0">
                <a:solidFill>
                  <a:schemeClr val="bg1"/>
                </a:solidFill>
                <a:latin typeface="Segoe UI" pitchFamily="34" charset="0"/>
                <a:cs typeface="Segoe UI" pitchFamily="34" charset="0"/>
              </a:rPr>
              <a:t>Refresh</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App-V 4.5 SP2 (Server)</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MED-V 1.0 SP1</a:t>
            </a:r>
          </a:p>
        </p:txBody>
      </p:sp>
      <p:sp>
        <p:nvSpPr>
          <p:cNvPr id="16" name="Rectangle 15"/>
          <p:cNvSpPr/>
          <p:nvPr/>
        </p:nvSpPr>
        <p:spPr>
          <a:xfrm>
            <a:off x="472440" y="4050744"/>
            <a:ext cx="1402080" cy="1682512"/>
          </a:xfrm>
          <a:prstGeom prst="rect">
            <a:avLst/>
          </a:prstGeom>
          <a:gradFill flip="none" rotWithShape="1">
            <a:gsLst>
              <a:gs pos="11000">
                <a:schemeClr val="bg1">
                  <a:alpha val="0"/>
                </a:schemeClr>
              </a:gs>
              <a:gs pos="77000">
                <a:schemeClr val="accent2">
                  <a:lumMod val="60000"/>
                  <a:lumOff val="40000"/>
                  <a:alpha val="92000"/>
                </a:schemeClr>
              </a:gs>
            </a:gsLst>
            <a:lin ang="16200000" scaled="0"/>
            <a:tileRect/>
          </a:gradFill>
          <a:ln w="25400" cap="flat" cmpd="sng" algn="ctr">
            <a:noFill/>
            <a:prstDash val="solid"/>
            <a:round/>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square" lIns="182880" tIns="91440" rIns="91440" bIns="91440" anchor="t">
            <a:spAutoFit/>
          </a:bodyPr>
          <a:lstStyle/>
          <a:p>
            <a:pPr>
              <a:defRPr/>
            </a:pPr>
            <a:r>
              <a:rPr lang="en-US" sz="1100" b="1" dirty="0" smtClean="0">
                <a:solidFill>
                  <a:schemeClr val="bg1"/>
                </a:solidFill>
                <a:latin typeface="Segoe UI" pitchFamily="34" charset="0"/>
                <a:cs typeface="Segoe UI" pitchFamily="34" charset="0"/>
              </a:rPr>
              <a:t>MDOP 2007 R1</a:t>
            </a:r>
            <a:endParaRPr lang="en-US" sz="1100" b="1" dirty="0">
              <a:solidFill>
                <a:schemeClr val="bg1"/>
              </a:solidFill>
              <a:latin typeface="Segoe UI" pitchFamily="34" charset="0"/>
              <a:cs typeface="Segoe UI" pitchFamily="34" charset="0"/>
            </a:endParaRPr>
          </a:p>
          <a:p>
            <a:pPr marL="112713" indent="-112713">
              <a:spcAft>
                <a:spcPts val="200"/>
              </a:spcAft>
              <a:buFont typeface="Arial" pitchFamily="34" charset="0"/>
              <a:buChar char="•"/>
              <a:defRPr/>
            </a:pPr>
            <a:r>
              <a:rPr lang="en-US" sz="1100" dirty="0">
                <a:solidFill>
                  <a:schemeClr val="bg1"/>
                </a:solidFill>
                <a:latin typeface="Segoe UI" pitchFamily="34" charset="0"/>
                <a:cs typeface="Segoe UI" pitchFamily="34" charset="0"/>
              </a:rPr>
              <a:t> </a:t>
            </a:r>
            <a:r>
              <a:rPr lang="en-US" sz="1000" dirty="0">
                <a:solidFill>
                  <a:schemeClr val="bg1"/>
                </a:solidFill>
                <a:latin typeface="Segoe UI" pitchFamily="34" charset="0"/>
                <a:cs typeface="Segoe UI" pitchFamily="34" charset="0"/>
              </a:rPr>
              <a:t>SoftGrid 4.1</a:t>
            </a:r>
          </a:p>
          <a:p>
            <a:pPr>
              <a:spcBef>
                <a:spcPts val="200"/>
              </a:spcBef>
              <a:defRPr/>
            </a:pPr>
            <a:r>
              <a:rPr lang="en-US" sz="1100" b="1" dirty="0">
                <a:solidFill>
                  <a:schemeClr val="bg1"/>
                </a:solidFill>
                <a:latin typeface="Segoe UI" pitchFamily="34" charset="0"/>
                <a:cs typeface="Segoe UI" pitchFamily="34" charset="0"/>
              </a:rPr>
              <a:t>MDOP 2007 R2</a:t>
            </a:r>
          </a:p>
          <a:p>
            <a:pPr marL="112713" indent="-112713">
              <a:buFont typeface="Arial" pitchFamily="34" charset="0"/>
              <a:buChar char="•"/>
              <a:defRPr/>
            </a:pPr>
            <a:r>
              <a:rPr lang="en-US" sz="1000" dirty="0" err="1" smtClean="0">
                <a:solidFill>
                  <a:schemeClr val="bg1"/>
                </a:solidFill>
                <a:latin typeface="Segoe UI" pitchFamily="34" charset="0"/>
                <a:cs typeface="Segoe UI" pitchFamily="34" charset="0"/>
              </a:rPr>
              <a:t>DaRT</a:t>
            </a:r>
            <a:r>
              <a:rPr lang="en-US" sz="1000" dirty="0" smtClean="0">
                <a:solidFill>
                  <a:schemeClr val="bg1"/>
                </a:solidFill>
                <a:latin typeface="Segoe UI" pitchFamily="34" charset="0"/>
                <a:cs typeface="Segoe UI" pitchFamily="34" charset="0"/>
              </a:rPr>
              <a:t> 5.0</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AGPM 2.5</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DEM 3.0</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SoftGrid </a:t>
            </a:r>
            <a:r>
              <a:rPr lang="en-US" sz="1000" dirty="0">
                <a:solidFill>
                  <a:schemeClr val="bg1"/>
                </a:solidFill>
                <a:latin typeface="Segoe UI" pitchFamily="34" charset="0"/>
                <a:cs typeface="Segoe UI" pitchFamily="34" charset="0"/>
              </a:rPr>
              <a:t>4.2</a:t>
            </a:r>
          </a:p>
          <a:p>
            <a:pPr>
              <a:defRPr/>
            </a:pPr>
            <a:r>
              <a:rPr lang="en-US" sz="1100" b="1" dirty="0" smtClean="0">
                <a:solidFill>
                  <a:schemeClr val="bg1"/>
                </a:solidFill>
                <a:latin typeface="Segoe UI" pitchFamily="34" charset="0"/>
                <a:cs typeface="Segoe UI" pitchFamily="34" charset="0"/>
              </a:rPr>
              <a:t>MDOP 2007</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AIS 1.0</a:t>
            </a:r>
          </a:p>
        </p:txBody>
      </p:sp>
      <p:sp>
        <p:nvSpPr>
          <p:cNvPr id="17" name="Rectangle 16"/>
          <p:cNvSpPr/>
          <p:nvPr/>
        </p:nvSpPr>
        <p:spPr>
          <a:xfrm>
            <a:off x="2141585" y="1612344"/>
            <a:ext cx="1447800" cy="1718419"/>
          </a:xfrm>
          <a:prstGeom prst="rect">
            <a:avLst/>
          </a:prstGeom>
          <a:gradFill flip="none" rotWithShape="1">
            <a:gsLst>
              <a:gs pos="11000">
                <a:schemeClr val="accent2">
                  <a:alpha val="65000"/>
                </a:schemeClr>
              </a:gs>
              <a:gs pos="77000">
                <a:schemeClr val="accent1">
                  <a:lumMod val="20000"/>
                  <a:lumOff val="80000"/>
                  <a:alpha val="0"/>
                </a:schemeClr>
              </a:gs>
            </a:gsLst>
            <a:lin ang="16200000" scaled="0"/>
            <a:tileRect/>
          </a:gradFill>
          <a:ln w="25400" cap="flat" cmpd="sng" algn="ctr">
            <a:noFill/>
            <a:prstDash val="solid"/>
            <a:round/>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square" lIns="182880" tIns="91440" rIns="91440" bIns="91440" anchor="t">
            <a:spAutoFit/>
          </a:bodyPr>
          <a:lstStyle/>
          <a:p>
            <a:pPr>
              <a:defRPr/>
            </a:pPr>
            <a:r>
              <a:rPr lang="en-US" sz="1100" b="1" dirty="0" smtClean="0">
                <a:solidFill>
                  <a:schemeClr val="bg1"/>
                </a:solidFill>
                <a:latin typeface="Segoe UI" pitchFamily="34" charset="0"/>
                <a:cs typeface="Segoe UI" pitchFamily="34" charset="0"/>
              </a:rPr>
              <a:t>MDOP 2008 R1</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DART 6.0 </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DEM SP1</a:t>
            </a:r>
          </a:p>
          <a:p>
            <a:pPr>
              <a:defRPr/>
            </a:pPr>
            <a:r>
              <a:rPr lang="en-US" sz="1100" b="1" dirty="0" smtClean="0">
                <a:solidFill>
                  <a:schemeClr val="bg1"/>
                </a:solidFill>
                <a:latin typeface="Segoe UI" pitchFamily="34" charset="0"/>
                <a:cs typeface="Segoe UI" pitchFamily="34" charset="0"/>
              </a:rPr>
              <a:t>MDOP 2008 R2</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AGPM 3.0</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App-V 4.5</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Localization</a:t>
            </a:r>
          </a:p>
          <a:p>
            <a:pPr>
              <a:defRPr/>
            </a:pPr>
            <a:r>
              <a:rPr lang="en-US" sz="1100" b="1" dirty="0" smtClean="0">
                <a:solidFill>
                  <a:schemeClr val="bg1"/>
                </a:solidFill>
                <a:latin typeface="Segoe UI" pitchFamily="34" charset="0"/>
                <a:cs typeface="Segoe UI" pitchFamily="34" charset="0"/>
              </a:rPr>
              <a:t>MDOP 2008</a:t>
            </a:r>
            <a:r>
              <a:rPr lang="en-US" sz="1100" dirty="0" smtClean="0">
                <a:solidFill>
                  <a:schemeClr val="bg1"/>
                </a:solidFill>
                <a:latin typeface="Segoe UI" pitchFamily="34" charset="0"/>
                <a:cs typeface="Segoe UI" pitchFamily="34" charset="0"/>
              </a:rPr>
              <a:t> </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AIS 1.5</a:t>
            </a:r>
          </a:p>
        </p:txBody>
      </p:sp>
      <p:grpSp>
        <p:nvGrpSpPr>
          <p:cNvPr id="18" name="Group 17"/>
          <p:cNvGrpSpPr/>
          <p:nvPr/>
        </p:nvGrpSpPr>
        <p:grpSpPr>
          <a:xfrm>
            <a:off x="1144640" y="3339544"/>
            <a:ext cx="699400" cy="609600"/>
            <a:chOff x="1098920" y="2038350"/>
            <a:chExt cx="699400" cy="457200"/>
          </a:xfrm>
        </p:grpSpPr>
        <p:cxnSp>
          <p:nvCxnSpPr>
            <p:cNvPr id="19" name="Straight Connector 18"/>
            <p:cNvCxnSpPr/>
            <p:nvPr/>
          </p:nvCxnSpPr>
          <p:spPr>
            <a:xfrm rot="5400000">
              <a:off x="1568926" y="2266156"/>
              <a:ext cx="457200" cy="1588"/>
            </a:xfrm>
            <a:prstGeom prst="line">
              <a:avLst/>
            </a:prstGeom>
            <a:ln w="635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20" name="Rectangle 50182"/>
            <p:cNvSpPr>
              <a:spLocks noChangeArrowheads="1"/>
            </p:cNvSpPr>
            <p:nvPr/>
          </p:nvSpPr>
          <p:spPr bwMode="auto">
            <a:xfrm>
              <a:off x="1098920" y="2154407"/>
              <a:ext cx="698606" cy="239142"/>
            </a:xfrm>
            <a:prstGeom prst="rect">
              <a:avLst/>
            </a:prstGeom>
            <a:noFill/>
            <a:ln w="9525">
              <a:noFill/>
              <a:miter lim="800000"/>
              <a:headEnd/>
              <a:tailEnd/>
            </a:ln>
          </p:spPr>
          <p:txBody>
            <a:bodyPr wrap="square" lIns="102413" tIns="51206" rIns="102413" bIns="51206" anchor="ctr">
              <a:spAutoFit/>
            </a:bodyPr>
            <a:lstStyle/>
            <a:p>
              <a:pPr algn="ctr" defTabSz="1023938"/>
              <a:r>
                <a:rPr lang="en-US" sz="1400" b="1" dirty="0" smtClean="0">
                  <a:solidFill>
                    <a:schemeClr val="accent2"/>
                  </a:solidFill>
                  <a:latin typeface="Segoe UI" pitchFamily="34" charset="0"/>
                  <a:cs typeface="Segoe UI" pitchFamily="34" charset="0"/>
                </a:rPr>
                <a:t>2007</a:t>
              </a:r>
              <a:endParaRPr lang="en-US" sz="1400" b="1" dirty="0">
                <a:solidFill>
                  <a:schemeClr val="accent2"/>
                </a:solidFill>
                <a:latin typeface="Segoe UI" pitchFamily="34" charset="0"/>
                <a:cs typeface="Segoe UI" pitchFamily="34" charset="0"/>
              </a:endParaRPr>
            </a:p>
          </p:txBody>
        </p:sp>
      </p:grpSp>
      <p:grpSp>
        <p:nvGrpSpPr>
          <p:cNvPr id="21" name="Group 20"/>
          <p:cNvGrpSpPr/>
          <p:nvPr/>
        </p:nvGrpSpPr>
        <p:grpSpPr>
          <a:xfrm>
            <a:off x="2751186" y="3930403"/>
            <a:ext cx="952135" cy="609600"/>
            <a:chOff x="1417320" y="2481494"/>
            <a:chExt cx="952135" cy="457200"/>
          </a:xfrm>
        </p:grpSpPr>
        <p:cxnSp>
          <p:nvCxnSpPr>
            <p:cNvPr id="22" name="Straight Connector 21"/>
            <p:cNvCxnSpPr/>
            <p:nvPr/>
          </p:nvCxnSpPr>
          <p:spPr>
            <a:xfrm rot="5400000">
              <a:off x="1980406" y="2709300"/>
              <a:ext cx="457200" cy="1588"/>
            </a:xfrm>
            <a:prstGeom prst="line">
              <a:avLst/>
            </a:prstGeom>
            <a:ln w="635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23" name="Rectangle 50182"/>
            <p:cNvSpPr>
              <a:spLocks noChangeArrowheads="1"/>
            </p:cNvSpPr>
            <p:nvPr/>
          </p:nvSpPr>
          <p:spPr bwMode="auto">
            <a:xfrm>
              <a:off x="1417320" y="2611606"/>
              <a:ext cx="952135" cy="239142"/>
            </a:xfrm>
            <a:prstGeom prst="rect">
              <a:avLst/>
            </a:prstGeom>
            <a:noFill/>
            <a:ln w="9525">
              <a:noFill/>
              <a:miter lim="800000"/>
              <a:headEnd/>
              <a:tailEnd/>
            </a:ln>
          </p:spPr>
          <p:txBody>
            <a:bodyPr wrap="square" lIns="102413" tIns="51206" rIns="102413" bIns="51206" anchor="ctr">
              <a:spAutoFit/>
            </a:bodyPr>
            <a:lstStyle/>
            <a:p>
              <a:pPr algn="ctr" defTabSz="1023938"/>
              <a:r>
                <a:rPr lang="en-US" sz="1400" b="1" dirty="0" smtClean="0">
                  <a:solidFill>
                    <a:schemeClr val="accent2"/>
                  </a:solidFill>
                  <a:latin typeface="Segoe UI" pitchFamily="34" charset="0"/>
                  <a:cs typeface="Segoe UI" pitchFamily="34" charset="0"/>
                </a:rPr>
                <a:t>2008</a:t>
              </a:r>
              <a:endParaRPr lang="en-US" sz="1400" b="1" dirty="0">
                <a:solidFill>
                  <a:schemeClr val="accent2"/>
                </a:solidFill>
                <a:latin typeface="Segoe UI" pitchFamily="34" charset="0"/>
                <a:cs typeface="Segoe UI" pitchFamily="34" charset="0"/>
              </a:endParaRPr>
            </a:p>
          </p:txBody>
        </p:sp>
      </p:grpSp>
      <p:cxnSp>
        <p:nvCxnSpPr>
          <p:cNvPr id="24" name="Straight Connector 23"/>
          <p:cNvCxnSpPr/>
          <p:nvPr/>
        </p:nvCxnSpPr>
        <p:spPr>
          <a:xfrm>
            <a:off x="179512" y="3949144"/>
            <a:ext cx="8784976" cy="4235"/>
          </a:xfrm>
          <a:prstGeom prst="line">
            <a:avLst/>
          </a:prstGeom>
          <a:ln w="127000" cap="flat" cmpd="sng" algn="ctr">
            <a:gradFill flip="none" rotWithShape="1">
              <a:gsLst>
                <a:gs pos="52000">
                  <a:schemeClr val="accent1"/>
                </a:gs>
                <a:gs pos="100000">
                  <a:prstClr val="white"/>
                </a:gs>
                <a:gs pos="0">
                  <a:prstClr val="white"/>
                </a:gs>
                <a:gs pos="92000">
                  <a:schemeClr val="accent2"/>
                </a:gs>
                <a:gs pos="9000">
                  <a:schemeClr val="accent2"/>
                </a:gs>
              </a:gsLst>
              <a:lin ang="0" scaled="1"/>
              <a:tileRect/>
            </a:gradFill>
            <a:prstDash val="solid"/>
            <a:round/>
            <a:headEnd type="none" w="med" len="med"/>
            <a:tailEnd type="none" w="med" len="med"/>
          </a:ln>
          <a:effectLst>
            <a:outerShdw blurRad="19050" dist="25400" dir="5400000" rotWithShape="0">
              <a:srgbClr val="000000">
                <a:alpha val="38000"/>
              </a:srgbClr>
            </a:outerShdw>
          </a:effectLst>
          <a:scene3d>
            <a:camera prst="orthographicFront"/>
            <a:lightRig rig="threePt" dir="t"/>
          </a:scene3d>
          <a:sp3d>
            <a:bevelT/>
          </a:sp3d>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3855720" y="4050744"/>
            <a:ext cx="1402080" cy="1497846"/>
          </a:xfrm>
          <a:prstGeom prst="rect">
            <a:avLst/>
          </a:prstGeom>
          <a:gradFill flip="none" rotWithShape="1">
            <a:gsLst>
              <a:gs pos="11000">
                <a:schemeClr val="bg1">
                  <a:alpha val="0"/>
                </a:schemeClr>
              </a:gs>
              <a:gs pos="77000">
                <a:schemeClr val="accent2">
                  <a:lumMod val="60000"/>
                  <a:lumOff val="40000"/>
                  <a:alpha val="92000"/>
                </a:schemeClr>
              </a:gs>
            </a:gsLst>
            <a:lin ang="16200000" scaled="0"/>
            <a:tileRect/>
          </a:gradFill>
          <a:ln w="25400" cap="flat" cmpd="sng" algn="ctr">
            <a:noFill/>
            <a:prstDash val="solid"/>
            <a:round/>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square" lIns="182880" tIns="91440" rIns="91440" bIns="91440" anchor="t">
            <a:spAutoFit/>
          </a:bodyPr>
          <a:lstStyle/>
          <a:p>
            <a:pPr>
              <a:defRPr/>
            </a:pPr>
            <a:r>
              <a:rPr lang="en-US" sz="1100" b="1" dirty="0" smtClean="0">
                <a:solidFill>
                  <a:schemeClr val="bg1"/>
                </a:solidFill>
                <a:latin typeface="Segoe UI" pitchFamily="34" charset="0"/>
                <a:cs typeface="Segoe UI" pitchFamily="34" charset="0"/>
              </a:rPr>
              <a:t>MDOP 2009 R1</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MED-V 1.0</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App V 4.5 CU1</a:t>
            </a:r>
          </a:p>
          <a:p>
            <a:pPr>
              <a:defRPr/>
            </a:pPr>
            <a:r>
              <a:rPr lang="en-US" sz="1100" b="1" dirty="0" smtClean="0">
                <a:solidFill>
                  <a:schemeClr val="bg1"/>
                </a:solidFill>
                <a:latin typeface="Segoe UI" pitchFamily="34" charset="0"/>
                <a:cs typeface="Segoe UI" pitchFamily="34" charset="0"/>
              </a:rPr>
              <a:t>MDOP 2009 R2</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AGPM 4.0</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DEM 3.5</a:t>
            </a:r>
          </a:p>
          <a:p>
            <a:pPr marL="112713" indent="-112713">
              <a:buFont typeface="Arial" pitchFamily="34" charset="0"/>
              <a:buChar char="•"/>
              <a:defRPr/>
            </a:pPr>
            <a:r>
              <a:rPr lang="en-US" sz="1000" dirty="0" err="1" smtClean="0">
                <a:solidFill>
                  <a:schemeClr val="bg1"/>
                </a:solidFill>
                <a:latin typeface="Segoe UI" pitchFamily="34" charset="0"/>
                <a:cs typeface="Segoe UI" pitchFamily="34" charset="0"/>
              </a:rPr>
              <a:t>DaRT</a:t>
            </a:r>
            <a:r>
              <a:rPr lang="en-US" sz="1000" dirty="0" smtClean="0">
                <a:solidFill>
                  <a:schemeClr val="bg1"/>
                </a:solidFill>
                <a:latin typeface="Segoe UI" pitchFamily="34" charset="0"/>
                <a:cs typeface="Segoe UI" pitchFamily="34" charset="0"/>
              </a:rPr>
              <a:t> 6.5</a:t>
            </a:r>
          </a:p>
          <a:p>
            <a:pPr marL="112713" indent="-112713">
              <a:buFont typeface="Arial" pitchFamily="34" charset="0"/>
              <a:buChar char="•"/>
              <a:defRPr/>
            </a:pPr>
            <a:r>
              <a:rPr lang="en-US" sz="1000" dirty="0" smtClean="0">
                <a:solidFill>
                  <a:schemeClr val="bg1"/>
                </a:solidFill>
                <a:latin typeface="Segoe UI" pitchFamily="34" charset="0"/>
                <a:cs typeface="Segoe UI" pitchFamily="34" charset="0"/>
              </a:rPr>
              <a:t>App-V 4.5 SP1</a:t>
            </a:r>
          </a:p>
        </p:txBody>
      </p:sp>
      <p:sp>
        <p:nvSpPr>
          <p:cNvPr id="26" name="Rectangle 25"/>
          <p:cNvSpPr/>
          <p:nvPr/>
        </p:nvSpPr>
        <p:spPr>
          <a:xfrm>
            <a:off x="7208520" y="4050744"/>
            <a:ext cx="1402080" cy="1420902"/>
          </a:xfrm>
          <a:prstGeom prst="rect">
            <a:avLst/>
          </a:prstGeom>
          <a:gradFill flip="none" rotWithShape="1">
            <a:gsLst>
              <a:gs pos="11000">
                <a:schemeClr val="bg1">
                  <a:alpha val="0"/>
                </a:schemeClr>
              </a:gs>
              <a:gs pos="77000">
                <a:schemeClr val="accent2">
                  <a:lumMod val="60000"/>
                  <a:lumOff val="40000"/>
                  <a:alpha val="92000"/>
                </a:schemeClr>
              </a:gs>
            </a:gsLst>
            <a:lin ang="16200000" scaled="0"/>
            <a:tileRect/>
          </a:gradFill>
          <a:ln w="25400" cap="flat" cmpd="sng" algn="ctr">
            <a:noFill/>
            <a:prstDash val="solid"/>
            <a:round/>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square" lIns="182880" tIns="91440" rIns="91440" bIns="91440" anchor="t">
            <a:spAutoFit/>
          </a:bodyPr>
          <a:lstStyle/>
          <a:p>
            <a:pPr>
              <a:defRPr/>
            </a:pPr>
            <a:r>
              <a:rPr lang="en-US" sz="1100" b="1" dirty="0" smtClean="0">
                <a:solidFill>
                  <a:schemeClr val="bg1"/>
                </a:solidFill>
                <a:latin typeface="Segoe UI" pitchFamily="34" charset="0"/>
                <a:cs typeface="Segoe UI" pitchFamily="34" charset="0"/>
              </a:rPr>
              <a:t>MDOP 2011</a:t>
            </a: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App-V 4.6 SP1</a:t>
            </a:r>
            <a:endParaRPr lang="en-US" sz="1000" dirty="0">
              <a:solidFill>
                <a:schemeClr val="bg1"/>
              </a:solidFill>
              <a:latin typeface="Segoe UI" pitchFamily="34" charset="0"/>
              <a:cs typeface="Segoe UI" pitchFamily="34" charset="0"/>
            </a:endParaRPr>
          </a:p>
          <a:p>
            <a:pPr marL="112713" indent="-112713">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MED-V 2.0</a:t>
            </a:r>
          </a:p>
          <a:p>
            <a:pPr>
              <a:spcAft>
                <a:spcPts val="200"/>
              </a:spcAft>
              <a:defRPr/>
            </a:pPr>
            <a:r>
              <a:rPr lang="en-US" sz="1100" b="1" dirty="0">
                <a:solidFill>
                  <a:schemeClr val="bg1"/>
                </a:solidFill>
                <a:latin typeface="Segoe UI" pitchFamily="34" charset="0"/>
                <a:cs typeface="Segoe UI" pitchFamily="34" charset="0"/>
              </a:rPr>
              <a:t>MDOP 2011</a:t>
            </a:r>
            <a:r>
              <a:rPr lang="en-US" sz="1000" dirty="0" smtClean="0">
                <a:solidFill>
                  <a:schemeClr val="bg1"/>
                </a:solidFill>
                <a:latin typeface="Segoe UI" pitchFamily="34" charset="0"/>
                <a:cs typeface="Segoe UI" pitchFamily="34" charset="0"/>
              </a:rPr>
              <a:t> </a:t>
            </a:r>
            <a:r>
              <a:rPr lang="en-US" sz="1100" b="1" dirty="0" smtClean="0">
                <a:solidFill>
                  <a:schemeClr val="bg1"/>
                </a:solidFill>
                <a:latin typeface="Segoe UI" pitchFamily="34" charset="0"/>
                <a:cs typeface="Segoe UI" pitchFamily="34" charset="0"/>
              </a:rPr>
              <a:t>R2</a:t>
            </a:r>
          </a:p>
          <a:p>
            <a:pPr marL="171450" indent="-171450">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AIS 2.0</a:t>
            </a:r>
          </a:p>
          <a:p>
            <a:pPr marL="171450" indent="-171450">
              <a:spcAft>
                <a:spcPts val="200"/>
              </a:spcAft>
              <a:buFont typeface="Arial" pitchFamily="34" charset="0"/>
              <a:buChar char="•"/>
              <a:defRPr/>
            </a:pPr>
            <a:r>
              <a:rPr lang="en-US" sz="1000" dirty="0" err="1" smtClean="0">
                <a:solidFill>
                  <a:schemeClr val="bg1"/>
                </a:solidFill>
                <a:latin typeface="Segoe UI" pitchFamily="34" charset="0"/>
                <a:cs typeface="Segoe UI" pitchFamily="34" charset="0"/>
              </a:rPr>
              <a:t>DaRT</a:t>
            </a:r>
            <a:r>
              <a:rPr lang="en-US" sz="1000" dirty="0" smtClean="0">
                <a:solidFill>
                  <a:schemeClr val="bg1"/>
                </a:solidFill>
                <a:latin typeface="Segoe UI" pitchFamily="34" charset="0"/>
                <a:cs typeface="Segoe UI" pitchFamily="34" charset="0"/>
              </a:rPr>
              <a:t> 7.0</a:t>
            </a:r>
          </a:p>
          <a:p>
            <a:pPr marL="171450" indent="-171450">
              <a:spcAft>
                <a:spcPts val="200"/>
              </a:spcAft>
              <a:buFont typeface="Arial" pitchFamily="34" charset="0"/>
              <a:buChar char="•"/>
              <a:defRPr/>
            </a:pPr>
            <a:r>
              <a:rPr lang="en-US" sz="1000" dirty="0" smtClean="0">
                <a:solidFill>
                  <a:schemeClr val="bg1"/>
                </a:solidFill>
                <a:latin typeface="Segoe UI" pitchFamily="34" charset="0"/>
                <a:cs typeface="Segoe UI" pitchFamily="34" charset="0"/>
              </a:rPr>
              <a:t>MBAM 1.0</a:t>
            </a:r>
            <a:endParaRPr lang="en-US" sz="1000" dirty="0">
              <a:solidFill>
                <a:schemeClr val="bg1"/>
              </a:solidFill>
              <a:latin typeface="Segoe UI" pitchFamily="34" charset="0"/>
              <a:cs typeface="Segoe UI" pitchFamily="34" charset="0"/>
            </a:endParaRPr>
          </a:p>
        </p:txBody>
      </p:sp>
      <p:sp>
        <p:nvSpPr>
          <p:cNvPr id="27"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3236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500"/>
                                        <p:tgtEl>
                                          <p:spTgt spid="2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00"/>
                                        <p:tgtEl>
                                          <p:spTgt spid="6"/>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Leveraging Sequencer Diagnostics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Efficient sequencing and effective troubleshooting</a:t>
            </a:r>
            <a:endParaRPr lang="en-US" dirty="0">
              <a:solidFill>
                <a:schemeClr val="bg1"/>
              </a:solidFill>
            </a:endParaRPr>
          </a:p>
        </p:txBody>
      </p:sp>
    </p:spTree>
    <p:extLst>
      <p:ext uri="{BB962C8B-B14F-4D97-AF65-F5344CB8AC3E}">
        <p14:creationId xmlns:p14="http://schemas.microsoft.com/office/powerpoint/2010/main" val="2021938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67544" y="476672"/>
            <a:ext cx="7772400" cy="2592288"/>
          </a:xfrm>
        </p:spPr>
        <p:txBody>
          <a:bodyPr>
            <a:normAutofit/>
          </a:bodyPr>
          <a:lstStyle/>
          <a:p>
            <a:pPr lvl="0"/>
            <a:r>
              <a:rPr lang="en-US" sz="4000" b="1" dirty="0" smtClean="0"/>
              <a:t>Sequencing Guidelines</a:t>
            </a:r>
            <a:r>
              <a:rPr lang="en-US" dirty="0" smtClean="0"/>
              <a:t/>
            </a:r>
            <a:br>
              <a:rPr lang="en-US" dirty="0" smtClean="0"/>
            </a:br>
            <a:r>
              <a:rPr lang="en-US" dirty="0"/>
              <a:t/>
            </a:r>
            <a:br>
              <a:rPr lang="en-US" dirty="0"/>
            </a:br>
            <a:r>
              <a:rPr lang="en-US" dirty="0" smtClean="0"/>
              <a:t/>
            </a:r>
            <a:br>
              <a:rPr lang="en-US" dirty="0" smtClean="0"/>
            </a:br>
            <a:r>
              <a:rPr lang="en-US" sz="3600" dirty="0" smtClean="0">
                <a:solidFill>
                  <a:schemeClr val="accent1"/>
                </a:solidFill>
              </a:rPr>
              <a:t>Good candidates for virtualization</a:t>
            </a:r>
            <a:endParaRPr lang="en-US" dirty="0">
              <a:solidFill>
                <a:schemeClr val="accent1"/>
              </a:solidFill>
            </a:endParaRPr>
          </a:p>
        </p:txBody>
      </p:sp>
      <p:sp>
        <p:nvSpPr>
          <p:cNvPr id="4" name="Text Placeholder 3"/>
          <p:cNvSpPr>
            <a:spLocks noGrp="1"/>
          </p:cNvSpPr>
          <p:nvPr>
            <p:ph type="body" idx="4294967295"/>
          </p:nvPr>
        </p:nvSpPr>
        <p:spPr>
          <a:xfrm>
            <a:off x="1371600" y="2906713"/>
            <a:ext cx="7772400" cy="1500187"/>
          </a:xfrm>
        </p:spPr>
        <p:txBody>
          <a:bodyPr/>
          <a:lstStyle/>
          <a:p>
            <a:r>
              <a:rPr lang="en-US" dirty="0" smtClean="0"/>
              <a:t>Almost all applications are good candidates!</a:t>
            </a:r>
            <a:endParaRPr lang="en-US" dirty="0"/>
          </a:p>
        </p:txBody>
      </p:sp>
      <p:sp>
        <p:nvSpPr>
          <p:cNvPr id="5"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698538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160770" y="2217420"/>
            <a:ext cx="2983230" cy="4114800"/>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5" name="Rectangle 4"/>
          <p:cNvSpPr/>
          <p:nvPr/>
        </p:nvSpPr>
        <p:spPr bwMode="auto">
          <a:xfrm>
            <a:off x="3080385" y="2217420"/>
            <a:ext cx="2983230" cy="4114800"/>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16" name="Rectangle 15"/>
          <p:cNvSpPr/>
          <p:nvPr/>
        </p:nvSpPr>
        <p:spPr bwMode="auto">
          <a:xfrm>
            <a:off x="0" y="2217422"/>
            <a:ext cx="2983230" cy="4418771"/>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rgbClr val="92D050"/>
              </a:solidFill>
              <a:effectLst>
                <a:outerShdw blurRad="38100" dist="38100" dir="2700000" algn="tl">
                  <a:srgbClr val="000000">
                    <a:alpha val="43137"/>
                  </a:srgbClr>
                </a:outerShdw>
              </a:effectLst>
            </a:endParaRPr>
          </a:p>
        </p:txBody>
      </p:sp>
      <p:sp>
        <p:nvSpPr>
          <p:cNvPr id="2" name="Title 1"/>
          <p:cNvSpPr>
            <a:spLocks noGrp="1"/>
          </p:cNvSpPr>
          <p:nvPr>
            <p:ph type="title" idx="4294967295"/>
          </p:nvPr>
        </p:nvSpPr>
        <p:spPr>
          <a:xfrm>
            <a:off x="0" y="228600"/>
            <a:ext cx="8382000" cy="996950"/>
          </a:xfrm>
        </p:spPr>
        <p:txBody>
          <a:bodyPr>
            <a:normAutofit fontScale="90000"/>
          </a:bodyPr>
          <a:lstStyle/>
          <a:p>
            <a:pPr lvl="0" indent="-460375">
              <a:spcBef>
                <a:spcPct val="20000"/>
              </a:spcBef>
            </a:pPr>
            <a:r>
              <a:rPr lang="en-US" sz="4000" dirty="0"/>
              <a:t>Sequencing Guidelines</a:t>
            </a:r>
            <a:r>
              <a:rPr lang="en-US" dirty="0" smtClean="0"/>
              <a:t/>
            </a:r>
            <a:br>
              <a:rPr lang="en-US" dirty="0" smtClean="0"/>
            </a:br>
            <a:r>
              <a:rPr lang="en-US" dirty="0">
                <a:solidFill>
                  <a:schemeClr val="accent2"/>
                </a:solidFill>
              </a:rPr>
              <a:t>Candidates needing assistance to virtualize</a:t>
            </a:r>
          </a:p>
        </p:txBody>
      </p:sp>
      <p:sp>
        <p:nvSpPr>
          <p:cNvPr id="10" name="Rounded Rectangle 9"/>
          <p:cNvSpPr/>
          <p:nvPr/>
        </p:nvSpPr>
        <p:spPr bwMode="auto">
          <a:xfrm>
            <a:off x="6255844" y="5026154"/>
            <a:ext cx="2743200" cy="892489"/>
          </a:xfrm>
          <a:prstGeom prst="roundRect">
            <a:avLst/>
          </a:prstGeom>
          <a:ln>
            <a:headEnd/>
            <a:tailEnd/>
          </a:ln>
        </p:spPr>
        <p:style>
          <a:lnRef idx="1">
            <a:schemeClr val="accent6"/>
          </a:lnRef>
          <a:fillRef idx="3">
            <a:schemeClr val="accent6"/>
          </a:fillRef>
          <a:effectRef idx="2">
            <a:schemeClr val="accent6"/>
          </a:effectRef>
          <a:fontRef idx="minor">
            <a:schemeClr val="lt1"/>
          </a:fontRef>
        </p:style>
        <p:txBody>
          <a:bodyPr anchor="ctr" anchorCtr="0"/>
          <a:lstStyle/>
          <a:p>
            <a:pPr marL="0" lvl="1" algn="ctr"/>
            <a:r>
              <a:rPr lang="en-US" dirty="0" smtClean="0">
                <a:solidFill>
                  <a:schemeClr val="bg1"/>
                </a:solidFill>
              </a:rPr>
              <a:t>Follow sequencing best practices</a:t>
            </a:r>
          </a:p>
        </p:txBody>
      </p:sp>
      <p:pic>
        <p:nvPicPr>
          <p:cNvPr id="11" name="Picture 6" descr="C:\Documents and Settings\Pennie\My Documents\ACERDATA (D)\Pennie's documents\MS Image\Shapes and Graphics\Windows_Vista_Icons_ for_Marketing_use\RAM.png"/>
          <p:cNvPicPr>
            <a:picLocks noChangeAspect="1" noChangeArrowheads="1"/>
          </p:cNvPicPr>
          <p:nvPr/>
        </p:nvPicPr>
        <p:blipFill>
          <a:blip r:embed="rId3"/>
          <a:srcRect/>
          <a:stretch>
            <a:fillRect/>
          </a:stretch>
        </p:blipFill>
        <p:spPr bwMode="auto">
          <a:xfrm>
            <a:off x="1026541" y="1987549"/>
            <a:ext cx="1141670" cy="830307"/>
          </a:xfrm>
          <a:prstGeom prst="rect">
            <a:avLst/>
          </a:prstGeom>
          <a:noFill/>
        </p:spPr>
      </p:pic>
      <p:pic>
        <p:nvPicPr>
          <p:cNvPr id="13" name="Picture 10" descr="C:\Documents and Settings\Pennie\My Documents\ACERDATA (D)\Pennie's documents\MS Image\Shapes and Graphics\Windows_Vista_Icons_ for_Marketing_use\Vista Icons off the web\mmc.exe_I0080_0409.png"/>
          <p:cNvPicPr>
            <a:picLocks noChangeAspect="1" noChangeArrowheads="1"/>
          </p:cNvPicPr>
          <p:nvPr/>
        </p:nvPicPr>
        <p:blipFill>
          <a:blip r:embed="rId4"/>
          <a:srcRect/>
          <a:stretch>
            <a:fillRect/>
          </a:stretch>
        </p:blipFill>
        <p:spPr bwMode="auto">
          <a:xfrm>
            <a:off x="7139363" y="1987547"/>
            <a:ext cx="931211" cy="1072896"/>
          </a:xfrm>
          <a:prstGeom prst="rect">
            <a:avLst/>
          </a:prstGeom>
          <a:noFill/>
        </p:spPr>
      </p:pic>
      <p:sp>
        <p:nvSpPr>
          <p:cNvPr id="14" name="Rounded Rectangle 13"/>
          <p:cNvSpPr/>
          <p:nvPr/>
        </p:nvSpPr>
        <p:spPr bwMode="auto">
          <a:xfrm>
            <a:off x="175322" y="5026154"/>
            <a:ext cx="2743200" cy="892489"/>
          </a:xfrm>
          <a:prstGeom prst="roundRect">
            <a:avLst/>
          </a:prstGeom>
          <a:ln>
            <a:headEnd/>
            <a:tailEnd/>
          </a:ln>
        </p:spPr>
        <p:style>
          <a:lnRef idx="1">
            <a:schemeClr val="accent6"/>
          </a:lnRef>
          <a:fillRef idx="3">
            <a:schemeClr val="accent6"/>
          </a:fillRef>
          <a:effectRef idx="2">
            <a:schemeClr val="accent6"/>
          </a:effectRef>
          <a:fontRef idx="minor">
            <a:schemeClr val="lt1"/>
          </a:fontRef>
        </p:style>
        <p:txBody>
          <a:bodyPr anchor="ctr" anchorCtr="0"/>
          <a:lstStyle/>
          <a:p>
            <a:pPr marL="0" lvl="1" algn="ctr"/>
            <a:r>
              <a:rPr lang="en-US" dirty="0" smtClean="0">
                <a:solidFill>
                  <a:schemeClr val="bg1"/>
                </a:solidFill>
              </a:rPr>
              <a:t>Deploy at runtime or in image</a:t>
            </a:r>
          </a:p>
        </p:txBody>
      </p:sp>
      <p:sp>
        <p:nvSpPr>
          <p:cNvPr id="15" name="Rounded Rectangle 14"/>
          <p:cNvSpPr/>
          <p:nvPr/>
        </p:nvSpPr>
        <p:spPr bwMode="auto">
          <a:xfrm>
            <a:off x="3189083" y="5026154"/>
            <a:ext cx="2743200" cy="892489"/>
          </a:xfrm>
          <a:prstGeom prst="roundRect">
            <a:avLst/>
          </a:prstGeom>
          <a:ln>
            <a:headEnd/>
            <a:tailEnd/>
          </a:ln>
        </p:spPr>
        <p:style>
          <a:lnRef idx="1">
            <a:schemeClr val="accent6"/>
          </a:lnRef>
          <a:fillRef idx="3">
            <a:schemeClr val="accent6"/>
          </a:fillRef>
          <a:effectRef idx="2">
            <a:schemeClr val="accent6"/>
          </a:effectRef>
          <a:fontRef idx="minor">
            <a:schemeClr val="lt1"/>
          </a:fontRef>
        </p:style>
        <p:txBody>
          <a:bodyPr anchor="ctr" anchorCtr="0"/>
          <a:lstStyle/>
          <a:p>
            <a:pPr marL="0" lvl="1" algn="ctr"/>
            <a:r>
              <a:rPr lang="en-US" dirty="0" smtClean="0">
                <a:solidFill>
                  <a:schemeClr val="bg1"/>
                </a:solidFill>
              </a:rPr>
              <a:t>Use DSC to add plug-ins</a:t>
            </a:r>
          </a:p>
        </p:txBody>
      </p:sp>
      <p:sp>
        <p:nvSpPr>
          <p:cNvPr id="17" name="TextBox 16"/>
          <p:cNvSpPr txBox="1"/>
          <p:nvPr/>
        </p:nvSpPr>
        <p:spPr>
          <a:xfrm>
            <a:off x="175323" y="3426013"/>
            <a:ext cx="2683734" cy="858697"/>
          </a:xfrm>
          <a:prstGeom prst="rect">
            <a:avLst/>
          </a:prstGeom>
        </p:spPr>
        <p:txBody>
          <a:bodyPr vert="horz" wrap="square" lIns="0" tIns="0" rIns="0" bIns="0" rtlCol="0">
            <a:spAutoFit/>
          </a:bodyPr>
          <a:lstStyle/>
          <a:p>
            <a:pPr marR="0" fontAlgn="auto">
              <a:lnSpc>
                <a:spcPct val="90000"/>
              </a:lnSpc>
              <a:spcBef>
                <a:spcPct val="20000"/>
              </a:spcBef>
              <a:spcAft>
                <a:spcPts val="0"/>
              </a:spcAft>
              <a:buClrTx/>
              <a:buSzPct val="90000"/>
              <a:tabLst/>
            </a:pPr>
            <a:r>
              <a:rPr lang="en-US" dirty="0">
                <a:solidFill>
                  <a:schemeClr val="bg1"/>
                </a:solidFill>
              </a:rPr>
              <a:t>Interface with system</a:t>
            </a:r>
          </a:p>
          <a:p>
            <a:pPr marL="460375" marR="0" lvl="1" indent="-460375" fontAlgn="auto">
              <a:lnSpc>
                <a:spcPct val="90000"/>
              </a:lnSpc>
              <a:spcBef>
                <a:spcPct val="20000"/>
              </a:spcBef>
              <a:spcAft>
                <a:spcPts val="0"/>
              </a:spcAft>
              <a:buClrTx/>
              <a:buSzPct val="90000"/>
              <a:buBlip>
                <a:blip r:embed="rId5"/>
              </a:buBlip>
              <a:tabLst/>
            </a:pPr>
            <a:r>
              <a:rPr lang="en-US" dirty="0">
                <a:solidFill>
                  <a:schemeClr val="bg1"/>
                </a:solidFill>
              </a:rPr>
              <a:t>Device drivers</a:t>
            </a:r>
          </a:p>
          <a:p>
            <a:pPr marL="460375" marR="0" lvl="1" indent="-460375" fontAlgn="auto">
              <a:lnSpc>
                <a:spcPct val="90000"/>
              </a:lnSpc>
              <a:spcBef>
                <a:spcPct val="20000"/>
              </a:spcBef>
              <a:spcAft>
                <a:spcPts val="0"/>
              </a:spcAft>
              <a:buClrTx/>
              <a:buSzPct val="90000"/>
              <a:buBlip>
                <a:blip r:embed="rId5"/>
              </a:buBlip>
              <a:tabLst/>
            </a:pPr>
            <a:r>
              <a:rPr lang="en-US" dirty="0">
                <a:solidFill>
                  <a:schemeClr val="bg1"/>
                </a:solidFill>
              </a:rPr>
              <a:t>System software</a:t>
            </a:r>
          </a:p>
        </p:txBody>
      </p:sp>
      <p:sp>
        <p:nvSpPr>
          <p:cNvPr id="18" name="TextBox 17"/>
          <p:cNvSpPr txBox="1"/>
          <p:nvPr/>
        </p:nvSpPr>
        <p:spPr>
          <a:xfrm>
            <a:off x="3189083" y="3426012"/>
            <a:ext cx="2743200" cy="1107996"/>
          </a:xfrm>
          <a:prstGeom prst="rect">
            <a:avLst/>
          </a:prstGeom>
        </p:spPr>
        <p:txBody>
          <a:bodyPr vert="horz" wrap="square" lIns="0" tIns="0" rIns="0" bIns="0" rtlCol="0">
            <a:spAutoFit/>
          </a:bodyPr>
          <a:lstStyle/>
          <a:p>
            <a:pPr marR="0" fontAlgn="auto">
              <a:lnSpc>
                <a:spcPct val="90000"/>
              </a:lnSpc>
              <a:spcBef>
                <a:spcPct val="20000"/>
              </a:spcBef>
              <a:spcAft>
                <a:spcPts val="0"/>
              </a:spcAft>
              <a:buClrTx/>
              <a:buSzPct val="90000"/>
              <a:tabLst/>
            </a:pPr>
            <a:r>
              <a:rPr lang="en-US" dirty="0">
                <a:solidFill>
                  <a:schemeClr val="bg1"/>
                </a:solidFill>
              </a:rPr>
              <a:t>Use non-virtualized extensibility points</a:t>
            </a:r>
          </a:p>
          <a:p>
            <a:pPr marL="460375" marR="0" lvl="1" indent="-460375" fontAlgn="auto">
              <a:lnSpc>
                <a:spcPct val="90000"/>
              </a:lnSpc>
              <a:spcBef>
                <a:spcPct val="20000"/>
              </a:spcBef>
              <a:spcAft>
                <a:spcPts val="0"/>
              </a:spcAft>
              <a:buClrTx/>
              <a:buSzPct val="90000"/>
              <a:buBlip>
                <a:blip r:embed="rId5"/>
              </a:buBlip>
              <a:tabLst/>
            </a:pPr>
            <a:r>
              <a:rPr lang="en-US" dirty="0">
                <a:solidFill>
                  <a:schemeClr val="bg1"/>
                </a:solidFill>
              </a:rPr>
              <a:t>Shell extensions</a:t>
            </a:r>
          </a:p>
          <a:p>
            <a:pPr marL="460375" marR="0" lvl="1" indent="-460375" fontAlgn="auto">
              <a:lnSpc>
                <a:spcPct val="90000"/>
              </a:lnSpc>
              <a:spcBef>
                <a:spcPct val="20000"/>
              </a:spcBef>
              <a:spcAft>
                <a:spcPts val="0"/>
              </a:spcAft>
              <a:buClrTx/>
              <a:buSzPct val="90000"/>
              <a:buBlip>
                <a:blip r:embed="rId5"/>
              </a:buBlip>
              <a:tabLst/>
            </a:pPr>
            <a:r>
              <a:rPr lang="en-US" dirty="0">
                <a:solidFill>
                  <a:schemeClr val="bg1"/>
                </a:solidFill>
              </a:rPr>
              <a:t>App or system plug-in</a:t>
            </a:r>
            <a:r>
              <a:rPr lang="en-US" sz="1400" dirty="0" smtClean="0">
                <a:solidFill>
                  <a:schemeClr val="bg1"/>
                </a:solidFill>
                <a:latin typeface="+mj-lt"/>
              </a:rPr>
              <a:t>s</a:t>
            </a:r>
            <a:endParaRPr lang="en-US" sz="1400" dirty="0">
              <a:solidFill>
                <a:schemeClr val="bg1"/>
              </a:solidFill>
              <a:latin typeface="+mj-lt"/>
            </a:endParaRPr>
          </a:p>
        </p:txBody>
      </p:sp>
      <p:sp>
        <p:nvSpPr>
          <p:cNvPr id="19" name="TextBox 18"/>
          <p:cNvSpPr txBox="1"/>
          <p:nvPr/>
        </p:nvSpPr>
        <p:spPr>
          <a:xfrm>
            <a:off x="6255844" y="3426012"/>
            <a:ext cx="2636636" cy="803297"/>
          </a:xfrm>
          <a:prstGeom prst="rect">
            <a:avLst/>
          </a:prstGeom>
        </p:spPr>
        <p:txBody>
          <a:bodyPr vert="horz" wrap="square" lIns="0" tIns="0" rIns="0" bIns="0" rtlCol="0">
            <a:spAutoFit/>
          </a:bodyPr>
          <a:lstStyle/>
          <a:p>
            <a:pPr marR="0" fontAlgn="auto">
              <a:lnSpc>
                <a:spcPct val="90000"/>
              </a:lnSpc>
              <a:spcBef>
                <a:spcPct val="20000"/>
              </a:spcBef>
              <a:spcAft>
                <a:spcPts val="0"/>
              </a:spcAft>
              <a:buClrTx/>
              <a:buSzPct val="90000"/>
              <a:tabLst/>
            </a:pPr>
            <a:r>
              <a:rPr lang="en-US" dirty="0">
                <a:solidFill>
                  <a:schemeClr val="bg1"/>
                </a:solidFill>
              </a:rPr>
              <a:t>Embed state or dependencies</a:t>
            </a:r>
          </a:p>
          <a:p>
            <a:pPr marL="460375" marR="0" lvl="1" indent="-460375" fontAlgn="auto">
              <a:lnSpc>
                <a:spcPct val="90000"/>
              </a:lnSpc>
              <a:spcBef>
                <a:spcPct val="20000"/>
              </a:spcBef>
              <a:spcAft>
                <a:spcPts val="0"/>
              </a:spcAft>
              <a:buClrTx/>
              <a:buSzPct val="90000"/>
              <a:buBlip>
                <a:blip r:embed="rId5"/>
              </a:buBlip>
              <a:tabLst/>
            </a:pPr>
            <a:r>
              <a:rPr lang="en-US" dirty="0">
                <a:solidFill>
                  <a:schemeClr val="bg1"/>
                </a:solidFill>
              </a:rPr>
              <a:t>Custom configuration</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6603" y="2035504"/>
            <a:ext cx="668160" cy="73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Footer Placeholder 4"/>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908610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1357</Words>
  <Application>Microsoft Office PowerPoint</Application>
  <PresentationFormat>On-screen Show (4:3)</PresentationFormat>
  <Paragraphs>354</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PowerPoint Presentation</vt:lpstr>
      <vt:lpstr>How to create App-V Packages  More Efficiently with the New  App-V 4.6 SP1 Sequencer</vt:lpstr>
      <vt:lpstr>Session Objectives and Takeaways</vt:lpstr>
      <vt:lpstr>Session Overview</vt:lpstr>
      <vt:lpstr>Application Virtualization Value proposition</vt:lpstr>
      <vt:lpstr>MDOP and App-V: Continuous Enhancement</vt:lpstr>
      <vt:lpstr>Leveraging Sequencer Diagnostics</vt:lpstr>
      <vt:lpstr>Sequencing Guidelines   Good candidates for virtualization</vt:lpstr>
      <vt:lpstr>Sequencing Guidelines Candidates needing assistance to virtualize</vt:lpstr>
      <vt:lpstr>Leveraging Sequencer Diagnostics</vt:lpstr>
      <vt:lpstr>PowerPoint Presentation</vt:lpstr>
      <vt:lpstr>PowerPoint Presentation</vt:lpstr>
      <vt:lpstr>Detecting Sequencing Issues</vt:lpstr>
      <vt:lpstr>PowerPoint Presentation</vt:lpstr>
      <vt:lpstr>Dynamic Suite Composition Increased flexibility managing applications</vt:lpstr>
      <vt:lpstr>Dynamic Suite Composition Primary and secondary packages</vt:lpstr>
      <vt:lpstr>Linking Packages with Dynamic Suite Composition</vt:lpstr>
      <vt:lpstr>Dynamic Suite Composition Workflow for plug-ins</vt:lpstr>
      <vt:lpstr>Dynamic Suite Composition Workflow for middleware and frameworks</vt:lpstr>
      <vt:lpstr>Package Accelerators</vt:lpstr>
      <vt:lpstr>Using Package Accelerators The key activities of producing a package</vt:lpstr>
      <vt:lpstr>Package Accelerators</vt:lpstr>
      <vt:lpstr>Applying a Package Accelerator</vt:lpstr>
      <vt:lpstr>Application Files Specifying where the Sequencer will find application files</vt:lpstr>
      <vt:lpstr>Automation</vt:lpstr>
      <vt:lpstr>Project Templates</vt:lpstr>
      <vt:lpstr>Optimizing Packages via the CLI</vt:lpstr>
      <vt:lpstr>Session Recap</vt:lpstr>
      <vt:lpstr>Where Can I Get the App-V 4.6 SP1 Sequencer?</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2011-08-31T04:45:36Z</dcterms:created>
  <dcterms:modified xsi:type="dcterms:W3CDTF">2011-08-31T04:46:46Z</dcterms:modified>
</cp:coreProperties>
</file>