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ags/tag1.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2.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3.xml" ContentType="application/vnd.openxmlformats-officedocument.presentationml.tags+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0.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1.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2.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tags/tag4.xml" ContentType="application/vnd.openxmlformats-officedocument.presentationml.tags+xml"/>
  <Override PartName="/ppt/notesSlides/notesSlide13.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tags/tag5.xml" ContentType="application/vnd.openxmlformats-officedocument.presentationml.tags+xml"/>
  <Override PartName="/ppt/notesSlides/notesSlide14.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tags/tag6.xml" ContentType="application/vnd.openxmlformats-officedocument.presentationml.tags+xml"/>
  <Override PartName="/ppt/notesSlides/notesSlide15.xml" ContentType="application/vnd.openxmlformats-officedocument.presentationml.notesSlide+xml"/>
  <Override PartName="/ppt/tags/tag7.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8.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48" r:id="rId1"/>
    <p:sldMasterId id="2147483665" r:id="rId2"/>
  </p:sldMasterIdLst>
  <p:notesMasterIdLst>
    <p:notesMasterId r:id="rId45"/>
  </p:notesMasterIdLst>
  <p:sldIdLst>
    <p:sldId id="279" r:id="rId3"/>
    <p:sldId id="280" r:id="rId4"/>
    <p:sldId id="351" r:id="rId5"/>
    <p:sldId id="323" r:id="rId6"/>
    <p:sldId id="324" r:id="rId7"/>
    <p:sldId id="368" r:id="rId8"/>
    <p:sldId id="325" r:id="rId9"/>
    <p:sldId id="326" r:id="rId10"/>
    <p:sldId id="352" r:id="rId11"/>
    <p:sldId id="362" r:id="rId12"/>
    <p:sldId id="363" r:id="rId13"/>
    <p:sldId id="353" r:id="rId14"/>
    <p:sldId id="327" r:id="rId15"/>
    <p:sldId id="328" r:id="rId16"/>
    <p:sldId id="364" r:id="rId17"/>
    <p:sldId id="365" r:id="rId18"/>
    <p:sldId id="329" r:id="rId19"/>
    <p:sldId id="330" r:id="rId20"/>
    <p:sldId id="331" r:id="rId21"/>
    <p:sldId id="332" r:id="rId22"/>
    <p:sldId id="333" r:id="rId23"/>
    <p:sldId id="334" r:id="rId24"/>
    <p:sldId id="335" r:id="rId25"/>
    <p:sldId id="354" r:id="rId26"/>
    <p:sldId id="355" r:id="rId27"/>
    <p:sldId id="339" r:id="rId28"/>
    <p:sldId id="356" r:id="rId29"/>
    <p:sldId id="341" r:id="rId30"/>
    <p:sldId id="361" r:id="rId31"/>
    <p:sldId id="342" r:id="rId32"/>
    <p:sldId id="343" r:id="rId33"/>
    <p:sldId id="344" r:id="rId34"/>
    <p:sldId id="345" r:id="rId35"/>
    <p:sldId id="346" r:id="rId36"/>
    <p:sldId id="347" r:id="rId37"/>
    <p:sldId id="359" r:id="rId38"/>
    <p:sldId id="360" r:id="rId39"/>
    <p:sldId id="349" r:id="rId40"/>
    <p:sldId id="350" r:id="rId41"/>
    <p:sldId id="372" r:id="rId42"/>
    <p:sldId id="270" r:id="rId43"/>
    <p:sldId id="271" r:id="rId4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43B3776B-112C-4457-AB6D-98E9EC4CBACA}">
          <p14:sldIdLst>
            <p14:sldId id="279"/>
            <p14:sldId id="280"/>
          </p14:sldIdLst>
        </p14:section>
        <p14:section name="Content" id="{9B1E782E-4C2A-4F92-87E0-23B357693CBF}">
          <p14:sldIdLst>
            <p14:sldId id="351"/>
            <p14:sldId id="323"/>
            <p14:sldId id="324"/>
            <p14:sldId id="368"/>
            <p14:sldId id="325"/>
            <p14:sldId id="326"/>
            <p14:sldId id="352"/>
            <p14:sldId id="362"/>
            <p14:sldId id="363"/>
            <p14:sldId id="353"/>
            <p14:sldId id="327"/>
            <p14:sldId id="328"/>
            <p14:sldId id="364"/>
            <p14:sldId id="365"/>
            <p14:sldId id="329"/>
            <p14:sldId id="330"/>
            <p14:sldId id="331"/>
            <p14:sldId id="332"/>
            <p14:sldId id="333"/>
            <p14:sldId id="334"/>
            <p14:sldId id="335"/>
            <p14:sldId id="354"/>
            <p14:sldId id="355"/>
            <p14:sldId id="339"/>
            <p14:sldId id="356"/>
            <p14:sldId id="341"/>
            <p14:sldId id="361"/>
            <p14:sldId id="342"/>
            <p14:sldId id="343"/>
            <p14:sldId id="344"/>
            <p14:sldId id="345"/>
            <p14:sldId id="346"/>
            <p14:sldId id="347"/>
            <p14:sldId id="359"/>
            <p14:sldId id="360"/>
            <p14:sldId id="349"/>
            <p14:sldId id="350"/>
          </p14:sldIdLst>
        </p14:section>
        <p14:section name="Q&amp;A" id="{F7361ED2-8FCC-4199-ACB3-991B014A3DB6}">
          <p14:sldIdLst>
            <p14:sldId id="372"/>
            <p14:sldId id="270"/>
            <p14:sldId id="271"/>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2F1"/>
    <a:srgbClr val="03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52" autoAdjust="0"/>
    <p:restoredTop sz="92411" autoAdjust="0"/>
  </p:normalViewPr>
  <p:slideViewPr>
    <p:cSldViewPr>
      <p:cViewPr>
        <p:scale>
          <a:sx n="75" d="100"/>
          <a:sy n="75" d="100"/>
        </p:scale>
        <p:origin x="-72"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theme" Target="theme/theme1.xml"/><Relationship Id="rId8" Type="http://schemas.openxmlformats.org/officeDocument/2006/relationships/slide" Target="slides/slide6.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98DB311-681B-46FE-88E0-513B6B71EBF6}" type="doc">
      <dgm:prSet loTypeId="urn:microsoft.com/office/officeart/2009/3/layout/StepUpProcess" loCatId="process" qsTypeId="urn:microsoft.com/office/officeart/2005/8/quickstyle/simple1" qsCatId="simple" csTypeId="urn:microsoft.com/office/officeart/2005/8/colors/accent1_2" csCatId="accent1" phldr="1"/>
      <dgm:spPr/>
      <dgm:t>
        <a:bodyPr/>
        <a:lstStyle/>
        <a:p>
          <a:endParaRPr lang="en-US"/>
        </a:p>
      </dgm:t>
    </dgm:pt>
    <dgm:pt modelId="{3DBDBB8B-40B3-4101-8A42-098518F399F5}">
      <dgm:prSet phldrT="[Text]"/>
      <dgm:spPr/>
      <dgm:t>
        <a:bodyPr/>
        <a:lstStyle/>
        <a:p>
          <a:r>
            <a:rPr lang="en-US" dirty="0" smtClean="0"/>
            <a:t>MED-V v1</a:t>
          </a:r>
          <a:endParaRPr lang="en-US" dirty="0"/>
        </a:p>
      </dgm:t>
    </dgm:pt>
    <dgm:pt modelId="{56EC16B7-73F3-4E35-BE22-F26C4ADF020E}" type="parTrans" cxnId="{7E59E200-3C4A-43B7-850D-D512EF7B3CF6}">
      <dgm:prSet/>
      <dgm:spPr/>
      <dgm:t>
        <a:bodyPr/>
        <a:lstStyle/>
        <a:p>
          <a:endParaRPr lang="en-US"/>
        </a:p>
      </dgm:t>
    </dgm:pt>
    <dgm:pt modelId="{B6D7DF87-1892-4DB1-A572-FDA1429E138A}" type="sibTrans" cxnId="{7E59E200-3C4A-43B7-850D-D512EF7B3CF6}">
      <dgm:prSet/>
      <dgm:spPr/>
      <dgm:t>
        <a:bodyPr/>
        <a:lstStyle/>
        <a:p>
          <a:endParaRPr lang="en-US"/>
        </a:p>
      </dgm:t>
    </dgm:pt>
    <dgm:pt modelId="{7E610EFA-498F-43BA-A739-DEBD2802932E}">
      <dgm:prSet phldrT="[Text]"/>
      <dgm:spPr/>
      <dgm:t>
        <a:bodyPr/>
        <a:lstStyle/>
        <a:p>
          <a:r>
            <a:rPr lang="en-US" dirty="0" smtClean="0"/>
            <a:t>MED-V v2</a:t>
          </a:r>
          <a:endParaRPr lang="en-US" dirty="0"/>
        </a:p>
      </dgm:t>
    </dgm:pt>
    <dgm:pt modelId="{7F2CF7CC-8D78-479D-B427-7AAD4DE969D3}" type="parTrans" cxnId="{FAED74C0-0A83-4F7D-AC06-51A9D42FD578}">
      <dgm:prSet/>
      <dgm:spPr/>
      <dgm:t>
        <a:bodyPr/>
        <a:lstStyle/>
        <a:p>
          <a:endParaRPr lang="en-US"/>
        </a:p>
      </dgm:t>
    </dgm:pt>
    <dgm:pt modelId="{DEFF477A-9799-4905-925A-2B4F84CE785F}" type="sibTrans" cxnId="{FAED74C0-0A83-4F7D-AC06-51A9D42FD578}">
      <dgm:prSet/>
      <dgm:spPr/>
      <dgm:t>
        <a:bodyPr/>
        <a:lstStyle/>
        <a:p>
          <a:endParaRPr lang="en-US"/>
        </a:p>
      </dgm:t>
    </dgm:pt>
    <dgm:pt modelId="{D3DE544A-AC59-4B34-8CE7-28C259CF93C0}">
      <dgm:prSet phldrT="[Text]"/>
      <dgm:spPr/>
      <dgm:t>
        <a:bodyPr/>
        <a:lstStyle/>
        <a:p>
          <a:r>
            <a:rPr lang="en-US" dirty="0" smtClean="0"/>
            <a:t>Client/Server architecture</a:t>
          </a:r>
          <a:endParaRPr lang="en-US" dirty="0"/>
        </a:p>
      </dgm:t>
    </dgm:pt>
    <dgm:pt modelId="{8AF30AD8-0958-47F3-8335-229D2A433D33}" type="parTrans" cxnId="{C834482B-6131-4FD3-BCA5-FB58615822F7}">
      <dgm:prSet/>
      <dgm:spPr/>
      <dgm:t>
        <a:bodyPr/>
        <a:lstStyle/>
        <a:p>
          <a:endParaRPr lang="en-US"/>
        </a:p>
      </dgm:t>
    </dgm:pt>
    <dgm:pt modelId="{DC5DC257-DFD0-4713-82CB-D98C136FF232}" type="sibTrans" cxnId="{C834482B-6131-4FD3-BCA5-FB58615822F7}">
      <dgm:prSet/>
      <dgm:spPr/>
      <dgm:t>
        <a:bodyPr/>
        <a:lstStyle/>
        <a:p>
          <a:endParaRPr lang="en-US"/>
        </a:p>
      </dgm:t>
    </dgm:pt>
    <dgm:pt modelId="{CE85C57F-B0CD-4DE0-A291-4C1E04A05D70}">
      <dgm:prSet phldrT="[Text]"/>
      <dgm:spPr/>
      <dgm:t>
        <a:bodyPr/>
        <a:lstStyle/>
        <a:p>
          <a:r>
            <a:rPr lang="en-US" dirty="0" smtClean="0"/>
            <a:t>Limited scalability</a:t>
          </a:r>
          <a:endParaRPr lang="en-US" dirty="0"/>
        </a:p>
      </dgm:t>
    </dgm:pt>
    <dgm:pt modelId="{AF1BFB22-1645-446C-AF45-0B7C32D257D2}" type="parTrans" cxnId="{E41EF8A6-AFAC-40F5-AB46-4A69584A4357}">
      <dgm:prSet/>
      <dgm:spPr/>
      <dgm:t>
        <a:bodyPr/>
        <a:lstStyle/>
        <a:p>
          <a:endParaRPr lang="en-US"/>
        </a:p>
      </dgm:t>
    </dgm:pt>
    <dgm:pt modelId="{A4810C89-59DB-4441-BC3A-F2730DF3A814}" type="sibTrans" cxnId="{E41EF8A6-AFAC-40F5-AB46-4A69584A4357}">
      <dgm:prSet/>
      <dgm:spPr/>
      <dgm:t>
        <a:bodyPr/>
        <a:lstStyle/>
        <a:p>
          <a:endParaRPr lang="en-US"/>
        </a:p>
      </dgm:t>
    </dgm:pt>
    <dgm:pt modelId="{3EB58136-2E2A-4C0D-858B-DC2E86846279}">
      <dgm:prSet phldrT="[Text]"/>
      <dgm:spPr/>
      <dgm:t>
        <a:bodyPr/>
        <a:lstStyle/>
        <a:p>
          <a:r>
            <a:rPr lang="en-US" dirty="0" smtClean="0"/>
            <a:t>Management, database and image servers required for deployment</a:t>
          </a:r>
          <a:endParaRPr lang="en-US" dirty="0"/>
        </a:p>
      </dgm:t>
    </dgm:pt>
    <dgm:pt modelId="{7EE7311F-614B-4A05-8196-6A27E3CC22A0}" type="parTrans" cxnId="{F1DEDA50-6E06-4866-A42F-EAB0771344C0}">
      <dgm:prSet/>
      <dgm:spPr/>
      <dgm:t>
        <a:bodyPr/>
        <a:lstStyle/>
        <a:p>
          <a:endParaRPr lang="en-US"/>
        </a:p>
      </dgm:t>
    </dgm:pt>
    <dgm:pt modelId="{E84113B7-E965-4D0B-804A-239DC0656617}" type="sibTrans" cxnId="{F1DEDA50-6E06-4866-A42F-EAB0771344C0}">
      <dgm:prSet/>
      <dgm:spPr/>
      <dgm:t>
        <a:bodyPr/>
        <a:lstStyle/>
        <a:p>
          <a:endParaRPr lang="en-US"/>
        </a:p>
      </dgm:t>
    </dgm:pt>
    <dgm:pt modelId="{4EBBBDF6-0D85-404A-8DDF-E3FE0D3F7C1E}">
      <dgm:prSet phldrT="[Text]"/>
      <dgm:spPr/>
      <dgm:t>
        <a:bodyPr/>
        <a:lstStyle/>
        <a:p>
          <a:r>
            <a:rPr lang="en-US" dirty="0" smtClean="0"/>
            <a:t>Application architecture</a:t>
          </a:r>
          <a:endParaRPr lang="en-US" dirty="0"/>
        </a:p>
      </dgm:t>
    </dgm:pt>
    <dgm:pt modelId="{43DC8864-F00D-408C-9EC5-C908E75E2BC6}" type="parTrans" cxnId="{806D5E26-DB02-4D7E-BB2C-79FCA168E648}">
      <dgm:prSet/>
      <dgm:spPr/>
      <dgm:t>
        <a:bodyPr/>
        <a:lstStyle/>
        <a:p>
          <a:endParaRPr lang="en-US"/>
        </a:p>
      </dgm:t>
    </dgm:pt>
    <dgm:pt modelId="{08C4DBBF-D3CF-4BCE-834D-1D0662D14800}" type="sibTrans" cxnId="{806D5E26-DB02-4D7E-BB2C-79FCA168E648}">
      <dgm:prSet/>
      <dgm:spPr/>
      <dgm:t>
        <a:bodyPr/>
        <a:lstStyle/>
        <a:p>
          <a:endParaRPr lang="en-US"/>
        </a:p>
      </dgm:t>
    </dgm:pt>
    <dgm:pt modelId="{F80C2996-015D-40C4-B3EC-4CCC9AF9EAB3}">
      <dgm:prSet phldrT="[Text]"/>
      <dgm:spPr/>
      <dgm:t>
        <a:bodyPr/>
        <a:lstStyle/>
        <a:p>
          <a:r>
            <a:rPr lang="en-US" dirty="0" smtClean="0"/>
            <a:t>Unlimited scalability</a:t>
          </a:r>
          <a:endParaRPr lang="en-US" dirty="0"/>
        </a:p>
      </dgm:t>
    </dgm:pt>
    <dgm:pt modelId="{8BB66418-2AC7-4B91-8A96-2345EF99C86B}" type="parTrans" cxnId="{A6C23A28-762F-4084-8B9C-32DE47C6EB3D}">
      <dgm:prSet/>
      <dgm:spPr/>
      <dgm:t>
        <a:bodyPr/>
        <a:lstStyle/>
        <a:p>
          <a:endParaRPr lang="en-US"/>
        </a:p>
      </dgm:t>
    </dgm:pt>
    <dgm:pt modelId="{9D1A42D5-F0A5-449E-93C0-9D62A3035C52}" type="sibTrans" cxnId="{A6C23A28-762F-4084-8B9C-32DE47C6EB3D}">
      <dgm:prSet/>
      <dgm:spPr/>
      <dgm:t>
        <a:bodyPr/>
        <a:lstStyle/>
        <a:p>
          <a:endParaRPr lang="en-US"/>
        </a:p>
      </dgm:t>
    </dgm:pt>
    <dgm:pt modelId="{C0226093-E2CF-4C71-9BF6-DAC78A315FFA}">
      <dgm:prSet phldrT="[Text]"/>
      <dgm:spPr/>
      <dgm:t>
        <a:bodyPr/>
        <a:lstStyle/>
        <a:p>
          <a:r>
            <a:rPr lang="en-US" dirty="0" smtClean="0"/>
            <a:t>Deployed as any other application</a:t>
          </a:r>
          <a:endParaRPr lang="en-US" dirty="0"/>
        </a:p>
      </dgm:t>
    </dgm:pt>
    <dgm:pt modelId="{3652E55D-56D6-4914-9508-B5DC54539524}" type="parTrans" cxnId="{0D0F9A92-5BFE-47E2-91CE-2EAE3FFAC793}">
      <dgm:prSet/>
      <dgm:spPr/>
      <dgm:t>
        <a:bodyPr/>
        <a:lstStyle/>
        <a:p>
          <a:endParaRPr lang="en-US"/>
        </a:p>
      </dgm:t>
    </dgm:pt>
    <dgm:pt modelId="{C45F7721-2101-4521-BE67-6FD1D65A9049}" type="sibTrans" cxnId="{0D0F9A92-5BFE-47E2-91CE-2EAE3FFAC793}">
      <dgm:prSet/>
      <dgm:spPr/>
      <dgm:t>
        <a:bodyPr/>
        <a:lstStyle/>
        <a:p>
          <a:endParaRPr lang="en-US"/>
        </a:p>
      </dgm:t>
    </dgm:pt>
    <dgm:pt modelId="{B9D61354-4920-4E50-8458-FFF1168AFF59}" type="pres">
      <dgm:prSet presAssocID="{398DB311-681B-46FE-88E0-513B6B71EBF6}" presName="rootnode" presStyleCnt="0">
        <dgm:presLayoutVars>
          <dgm:chMax/>
          <dgm:chPref/>
          <dgm:dir/>
          <dgm:animLvl val="lvl"/>
        </dgm:presLayoutVars>
      </dgm:prSet>
      <dgm:spPr/>
      <dgm:t>
        <a:bodyPr/>
        <a:lstStyle/>
        <a:p>
          <a:endParaRPr lang="en-US"/>
        </a:p>
      </dgm:t>
    </dgm:pt>
    <dgm:pt modelId="{00300C3A-4556-46E1-9BE7-B5B1602594F2}" type="pres">
      <dgm:prSet presAssocID="{3DBDBB8B-40B3-4101-8A42-098518F399F5}" presName="composite" presStyleCnt="0"/>
      <dgm:spPr/>
    </dgm:pt>
    <dgm:pt modelId="{42C0A33A-4403-4CB5-9B71-5772378D87BF}" type="pres">
      <dgm:prSet presAssocID="{3DBDBB8B-40B3-4101-8A42-098518F399F5}" presName="LShape" presStyleLbl="alignNode1" presStyleIdx="0" presStyleCnt="3"/>
      <dgm:spPr/>
    </dgm:pt>
    <dgm:pt modelId="{CBFE5BC4-4A8C-4220-932B-9D850FD394B1}" type="pres">
      <dgm:prSet presAssocID="{3DBDBB8B-40B3-4101-8A42-098518F399F5}" presName="ParentText" presStyleLbl="revTx" presStyleIdx="0" presStyleCnt="2">
        <dgm:presLayoutVars>
          <dgm:chMax val="0"/>
          <dgm:chPref val="0"/>
          <dgm:bulletEnabled val="1"/>
        </dgm:presLayoutVars>
      </dgm:prSet>
      <dgm:spPr/>
      <dgm:t>
        <a:bodyPr/>
        <a:lstStyle/>
        <a:p>
          <a:endParaRPr lang="en-US"/>
        </a:p>
      </dgm:t>
    </dgm:pt>
    <dgm:pt modelId="{29230580-4682-4B96-BA2D-4CF22EB1E674}" type="pres">
      <dgm:prSet presAssocID="{3DBDBB8B-40B3-4101-8A42-098518F399F5}" presName="Triangle" presStyleLbl="alignNode1" presStyleIdx="1" presStyleCnt="3"/>
      <dgm:spPr/>
    </dgm:pt>
    <dgm:pt modelId="{82135016-E73F-455A-BECD-70F6B9458F63}" type="pres">
      <dgm:prSet presAssocID="{B6D7DF87-1892-4DB1-A572-FDA1429E138A}" presName="sibTrans" presStyleCnt="0"/>
      <dgm:spPr/>
    </dgm:pt>
    <dgm:pt modelId="{AF9D2352-1C0E-47BE-B1DD-63FBD4238F1B}" type="pres">
      <dgm:prSet presAssocID="{B6D7DF87-1892-4DB1-A572-FDA1429E138A}" presName="space" presStyleCnt="0"/>
      <dgm:spPr/>
    </dgm:pt>
    <dgm:pt modelId="{1B84768F-2C53-498B-A0AF-4F53D3B4DCB7}" type="pres">
      <dgm:prSet presAssocID="{7E610EFA-498F-43BA-A739-DEBD2802932E}" presName="composite" presStyleCnt="0"/>
      <dgm:spPr/>
    </dgm:pt>
    <dgm:pt modelId="{9ADB1814-E198-4E46-BFF0-49CD496B775A}" type="pres">
      <dgm:prSet presAssocID="{7E610EFA-498F-43BA-A739-DEBD2802932E}" presName="LShape" presStyleLbl="alignNode1" presStyleIdx="2" presStyleCnt="3"/>
      <dgm:spPr/>
    </dgm:pt>
    <dgm:pt modelId="{07D2501E-5C5C-4E3D-98E9-38307300C61E}" type="pres">
      <dgm:prSet presAssocID="{7E610EFA-498F-43BA-A739-DEBD2802932E}" presName="ParentText" presStyleLbl="revTx" presStyleIdx="1" presStyleCnt="2">
        <dgm:presLayoutVars>
          <dgm:chMax val="0"/>
          <dgm:chPref val="0"/>
          <dgm:bulletEnabled val="1"/>
        </dgm:presLayoutVars>
      </dgm:prSet>
      <dgm:spPr/>
      <dgm:t>
        <a:bodyPr/>
        <a:lstStyle/>
        <a:p>
          <a:endParaRPr lang="en-US"/>
        </a:p>
      </dgm:t>
    </dgm:pt>
  </dgm:ptLst>
  <dgm:cxnLst>
    <dgm:cxn modelId="{383B15AF-2EA3-44AB-8905-A0D894604656}" type="presOf" srcId="{398DB311-681B-46FE-88E0-513B6B71EBF6}" destId="{B9D61354-4920-4E50-8458-FFF1168AFF59}" srcOrd="0" destOrd="0" presId="urn:microsoft.com/office/officeart/2009/3/layout/StepUpProcess"/>
    <dgm:cxn modelId="{0D0F9A92-5BFE-47E2-91CE-2EAE3FFAC793}" srcId="{7E610EFA-498F-43BA-A739-DEBD2802932E}" destId="{C0226093-E2CF-4C71-9BF6-DAC78A315FFA}" srcOrd="2" destOrd="0" parTransId="{3652E55D-56D6-4914-9508-B5DC54539524}" sibTransId="{C45F7721-2101-4521-BE67-6FD1D65A9049}"/>
    <dgm:cxn modelId="{C834482B-6131-4FD3-BCA5-FB58615822F7}" srcId="{3DBDBB8B-40B3-4101-8A42-098518F399F5}" destId="{D3DE544A-AC59-4B34-8CE7-28C259CF93C0}" srcOrd="0" destOrd="0" parTransId="{8AF30AD8-0958-47F3-8335-229D2A433D33}" sibTransId="{DC5DC257-DFD0-4713-82CB-D98C136FF232}"/>
    <dgm:cxn modelId="{7E59E200-3C4A-43B7-850D-D512EF7B3CF6}" srcId="{398DB311-681B-46FE-88E0-513B6B71EBF6}" destId="{3DBDBB8B-40B3-4101-8A42-098518F399F5}" srcOrd="0" destOrd="0" parTransId="{56EC16B7-73F3-4E35-BE22-F26C4ADF020E}" sibTransId="{B6D7DF87-1892-4DB1-A572-FDA1429E138A}"/>
    <dgm:cxn modelId="{A6C23A28-762F-4084-8B9C-32DE47C6EB3D}" srcId="{7E610EFA-498F-43BA-A739-DEBD2802932E}" destId="{F80C2996-015D-40C4-B3EC-4CCC9AF9EAB3}" srcOrd="1" destOrd="0" parTransId="{8BB66418-2AC7-4B91-8A96-2345EF99C86B}" sibTransId="{9D1A42D5-F0A5-449E-93C0-9D62A3035C52}"/>
    <dgm:cxn modelId="{B6411BC0-DB77-46B7-9802-221DEC33AF89}" type="presOf" srcId="{4EBBBDF6-0D85-404A-8DDF-E3FE0D3F7C1E}" destId="{07D2501E-5C5C-4E3D-98E9-38307300C61E}" srcOrd="0" destOrd="1" presId="urn:microsoft.com/office/officeart/2009/3/layout/StepUpProcess"/>
    <dgm:cxn modelId="{F3720562-945E-4846-B0C9-078088E830C2}" type="presOf" srcId="{D3DE544A-AC59-4B34-8CE7-28C259CF93C0}" destId="{CBFE5BC4-4A8C-4220-932B-9D850FD394B1}" srcOrd="0" destOrd="1" presId="urn:microsoft.com/office/officeart/2009/3/layout/StepUpProcess"/>
    <dgm:cxn modelId="{F385A121-6DD8-4CFD-BA6F-B3EF8A5DA7EE}" type="presOf" srcId="{C0226093-E2CF-4C71-9BF6-DAC78A315FFA}" destId="{07D2501E-5C5C-4E3D-98E9-38307300C61E}" srcOrd="0" destOrd="3" presId="urn:microsoft.com/office/officeart/2009/3/layout/StepUpProcess"/>
    <dgm:cxn modelId="{E6A14CD0-78F1-4F27-B0CB-6270289EB422}" type="presOf" srcId="{F80C2996-015D-40C4-B3EC-4CCC9AF9EAB3}" destId="{07D2501E-5C5C-4E3D-98E9-38307300C61E}" srcOrd="0" destOrd="2" presId="urn:microsoft.com/office/officeart/2009/3/layout/StepUpProcess"/>
    <dgm:cxn modelId="{F1DEDA50-6E06-4866-A42F-EAB0771344C0}" srcId="{3DBDBB8B-40B3-4101-8A42-098518F399F5}" destId="{3EB58136-2E2A-4C0D-858B-DC2E86846279}" srcOrd="2" destOrd="0" parTransId="{7EE7311F-614B-4A05-8196-6A27E3CC22A0}" sibTransId="{E84113B7-E965-4D0B-804A-239DC0656617}"/>
    <dgm:cxn modelId="{64D1BD41-4485-4183-B363-EDB3632B6507}" type="presOf" srcId="{7E610EFA-498F-43BA-A739-DEBD2802932E}" destId="{07D2501E-5C5C-4E3D-98E9-38307300C61E}" srcOrd="0" destOrd="0" presId="urn:microsoft.com/office/officeart/2009/3/layout/StepUpProcess"/>
    <dgm:cxn modelId="{FAED74C0-0A83-4F7D-AC06-51A9D42FD578}" srcId="{398DB311-681B-46FE-88E0-513B6B71EBF6}" destId="{7E610EFA-498F-43BA-A739-DEBD2802932E}" srcOrd="1" destOrd="0" parTransId="{7F2CF7CC-8D78-479D-B427-7AAD4DE969D3}" sibTransId="{DEFF477A-9799-4905-925A-2B4F84CE785F}"/>
    <dgm:cxn modelId="{0043996D-C261-4817-9E26-7FBF8EF65F59}" type="presOf" srcId="{3DBDBB8B-40B3-4101-8A42-098518F399F5}" destId="{CBFE5BC4-4A8C-4220-932B-9D850FD394B1}" srcOrd="0" destOrd="0" presId="urn:microsoft.com/office/officeart/2009/3/layout/StepUpProcess"/>
    <dgm:cxn modelId="{E41EF8A6-AFAC-40F5-AB46-4A69584A4357}" srcId="{3DBDBB8B-40B3-4101-8A42-098518F399F5}" destId="{CE85C57F-B0CD-4DE0-A291-4C1E04A05D70}" srcOrd="1" destOrd="0" parTransId="{AF1BFB22-1645-446C-AF45-0B7C32D257D2}" sibTransId="{A4810C89-59DB-4441-BC3A-F2730DF3A814}"/>
    <dgm:cxn modelId="{806D5E26-DB02-4D7E-BB2C-79FCA168E648}" srcId="{7E610EFA-498F-43BA-A739-DEBD2802932E}" destId="{4EBBBDF6-0D85-404A-8DDF-E3FE0D3F7C1E}" srcOrd="0" destOrd="0" parTransId="{43DC8864-F00D-408C-9EC5-C908E75E2BC6}" sibTransId="{08C4DBBF-D3CF-4BCE-834D-1D0662D14800}"/>
    <dgm:cxn modelId="{945C2441-60A5-459E-87A0-B0C00EDB4CE3}" type="presOf" srcId="{3EB58136-2E2A-4C0D-858B-DC2E86846279}" destId="{CBFE5BC4-4A8C-4220-932B-9D850FD394B1}" srcOrd="0" destOrd="3" presId="urn:microsoft.com/office/officeart/2009/3/layout/StepUpProcess"/>
    <dgm:cxn modelId="{69A174FE-572A-47E1-8E4F-77F436761802}" type="presOf" srcId="{CE85C57F-B0CD-4DE0-A291-4C1E04A05D70}" destId="{CBFE5BC4-4A8C-4220-932B-9D850FD394B1}" srcOrd="0" destOrd="2" presId="urn:microsoft.com/office/officeart/2009/3/layout/StepUpProcess"/>
    <dgm:cxn modelId="{D269FEDD-9B98-44BE-AE0C-F4D5839CD0D4}" type="presParOf" srcId="{B9D61354-4920-4E50-8458-FFF1168AFF59}" destId="{00300C3A-4556-46E1-9BE7-B5B1602594F2}" srcOrd="0" destOrd="0" presId="urn:microsoft.com/office/officeart/2009/3/layout/StepUpProcess"/>
    <dgm:cxn modelId="{861FFDBB-11A2-4065-B84E-066A59520432}" type="presParOf" srcId="{00300C3A-4556-46E1-9BE7-B5B1602594F2}" destId="{42C0A33A-4403-4CB5-9B71-5772378D87BF}" srcOrd="0" destOrd="0" presId="urn:microsoft.com/office/officeart/2009/3/layout/StepUpProcess"/>
    <dgm:cxn modelId="{A299D69A-E9C6-4CA6-9A63-AF9F20F237B7}" type="presParOf" srcId="{00300C3A-4556-46E1-9BE7-B5B1602594F2}" destId="{CBFE5BC4-4A8C-4220-932B-9D850FD394B1}" srcOrd="1" destOrd="0" presId="urn:microsoft.com/office/officeart/2009/3/layout/StepUpProcess"/>
    <dgm:cxn modelId="{50701503-093A-41BB-B289-E52D774DC9D8}" type="presParOf" srcId="{00300C3A-4556-46E1-9BE7-B5B1602594F2}" destId="{29230580-4682-4B96-BA2D-4CF22EB1E674}" srcOrd="2" destOrd="0" presId="urn:microsoft.com/office/officeart/2009/3/layout/StepUpProcess"/>
    <dgm:cxn modelId="{5B63BCC3-9AC3-4219-A34E-99BB7DBC1C41}" type="presParOf" srcId="{B9D61354-4920-4E50-8458-FFF1168AFF59}" destId="{82135016-E73F-455A-BECD-70F6B9458F63}" srcOrd="1" destOrd="0" presId="urn:microsoft.com/office/officeart/2009/3/layout/StepUpProcess"/>
    <dgm:cxn modelId="{613085B7-0EF3-425D-8F0D-DE0BAA3A6DEC}" type="presParOf" srcId="{82135016-E73F-455A-BECD-70F6B9458F63}" destId="{AF9D2352-1C0E-47BE-B1DD-63FBD4238F1B}" srcOrd="0" destOrd="0" presId="urn:microsoft.com/office/officeart/2009/3/layout/StepUpProcess"/>
    <dgm:cxn modelId="{57C8AB19-801E-480E-A9A9-9168FED900EF}" type="presParOf" srcId="{B9D61354-4920-4E50-8458-FFF1168AFF59}" destId="{1B84768F-2C53-498B-A0AF-4F53D3B4DCB7}" srcOrd="2" destOrd="0" presId="urn:microsoft.com/office/officeart/2009/3/layout/StepUpProcess"/>
    <dgm:cxn modelId="{DF4CFAE0-3AC1-41D2-969F-79A4493B4032}" type="presParOf" srcId="{1B84768F-2C53-498B-A0AF-4F53D3B4DCB7}" destId="{9ADB1814-E198-4E46-BFF0-49CD496B775A}" srcOrd="0" destOrd="0" presId="urn:microsoft.com/office/officeart/2009/3/layout/StepUpProcess"/>
    <dgm:cxn modelId="{F64DEC8F-8568-4575-96F8-A5B0AD979903}" type="presParOf" srcId="{1B84768F-2C53-498B-A0AF-4F53D3B4DCB7}" destId="{07D2501E-5C5C-4E3D-98E9-38307300C61E}" srcOrd="1" destOrd="0" presId="urn:microsoft.com/office/officeart/2009/3/layout/StepU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0ADFA1D-D5DD-4E08-816C-FA6267905C5E}" type="doc">
      <dgm:prSet loTypeId="urn:microsoft.com/office/officeart/2005/8/layout/hList3" loCatId="list" qsTypeId="urn:microsoft.com/office/officeart/2005/8/quickstyle/3d3" qsCatId="3D" csTypeId="urn:microsoft.com/office/officeart/2005/8/colors/accent1_1" csCatId="accent1" phldr="1"/>
      <dgm:spPr/>
      <dgm:t>
        <a:bodyPr/>
        <a:lstStyle/>
        <a:p>
          <a:endParaRPr lang="en-US"/>
        </a:p>
      </dgm:t>
    </dgm:pt>
    <dgm:pt modelId="{87863ACF-ADD8-442F-B568-0CCC6854DBC8}">
      <dgm:prSet phldrT="[Text]" custT="1"/>
      <dgm:spPr/>
      <dgm:t>
        <a:bodyPr/>
        <a:lstStyle/>
        <a:p>
          <a:r>
            <a:rPr lang="en-US" sz="3600" dirty="0" smtClean="0"/>
            <a:t>Windows 7 </a:t>
          </a:r>
        </a:p>
        <a:p>
          <a:r>
            <a:rPr lang="en-US" sz="2800" dirty="0" smtClean="0"/>
            <a:t>Professional, Enterprise or Ultimate</a:t>
          </a:r>
        </a:p>
        <a:p>
          <a:r>
            <a:rPr lang="en-US" sz="2800" dirty="0" smtClean="0"/>
            <a:t>X86 or x64      RTM or SP1</a:t>
          </a:r>
          <a:endParaRPr lang="en-US" sz="2800" dirty="0"/>
        </a:p>
      </dgm:t>
    </dgm:pt>
    <dgm:pt modelId="{3EFD991C-F737-48B1-B63A-BC12C24570DB}" type="parTrans" cxnId="{BDA96F44-621F-42E6-9159-32614398CE26}">
      <dgm:prSet/>
      <dgm:spPr/>
      <dgm:t>
        <a:bodyPr/>
        <a:lstStyle/>
        <a:p>
          <a:endParaRPr lang="en-US"/>
        </a:p>
      </dgm:t>
    </dgm:pt>
    <dgm:pt modelId="{1F77028D-1622-4907-AB19-015754818FB0}" type="sibTrans" cxnId="{BDA96F44-621F-42E6-9159-32614398CE26}">
      <dgm:prSet/>
      <dgm:spPr/>
      <dgm:t>
        <a:bodyPr/>
        <a:lstStyle/>
        <a:p>
          <a:endParaRPr lang="en-US"/>
        </a:p>
      </dgm:t>
    </dgm:pt>
    <dgm:pt modelId="{5BA171EA-773A-4CBB-980D-8C00D5F95E0B}">
      <dgm:prSet phldrT="[Text]" custT="1"/>
      <dgm:spPr/>
      <dgm:t>
        <a:bodyPr/>
        <a:lstStyle/>
        <a:p>
          <a:r>
            <a:rPr lang="en-US" sz="2800" dirty="0" smtClean="0"/>
            <a:t>Minimum 2 GB RAM</a:t>
          </a:r>
        </a:p>
        <a:p>
          <a:endParaRPr lang="en-US" sz="1000" dirty="0" smtClean="0"/>
        </a:p>
        <a:p>
          <a:r>
            <a:rPr lang="en-US" sz="2800" dirty="0" smtClean="0"/>
            <a:t>10 GB disk space recommended</a:t>
          </a:r>
        </a:p>
      </dgm:t>
    </dgm:pt>
    <dgm:pt modelId="{B073C3C6-D034-45A9-99E5-F661F61539D3}" type="parTrans" cxnId="{02892176-2E9D-4998-A9D9-0880A7457E5A}">
      <dgm:prSet/>
      <dgm:spPr/>
      <dgm:t>
        <a:bodyPr/>
        <a:lstStyle/>
        <a:p>
          <a:endParaRPr lang="en-US"/>
        </a:p>
      </dgm:t>
    </dgm:pt>
    <dgm:pt modelId="{FA09F011-D6E3-4566-A892-71D20F281F03}" type="sibTrans" cxnId="{02892176-2E9D-4998-A9D9-0880A7457E5A}">
      <dgm:prSet/>
      <dgm:spPr/>
      <dgm:t>
        <a:bodyPr/>
        <a:lstStyle/>
        <a:p>
          <a:endParaRPr lang="en-US"/>
        </a:p>
      </dgm:t>
    </dgm:pt>
    <dgm:pt modelId="{45363A84-F8EF-4BFE-A871-470453CCA817}">
      <dgm:prSet phldrT="[Text]" custT="1"/>
      <dgm:spPr/>
      <dgm:t>
        <a:bodyPr/>
        <a:lstStyle/>
        <a:p>
          <a:r>
            <a:rPr lang="en-US" sz="2800" dirty="0" smtClean="0"/>
            <a:t>Windows Virtual PC with non-HAV patch (KB977206)</a:t>
          </a:r>
        </a:p>
        <a:p>
          <a:r>
            <a:rPr lang="en-US" sz="2800" dirty="0" smtClean="0"/>
            <a:t>Included in SP1</a:t>
          </a:r>
          <a:endParaRPr lang="en-US" sz="2800" dirty="0"/>
        </a:p>
      </dgm:t>
    </dgm:pt>
    <dgm:pt modelId="{25703DF8-AC64-41AF-BB64-10DF1DFF1D63}" type="parTrans" cxnId="{F2967BB6-197F-4446-8BE7-A93D0E6F475E}">
      <dgm:prSet/>
      <dgm:spPr/>
      <dgm:t>
        <a:bodyPr/>
        <a:lstStyle/>
        <a:p>
          <a:endParaRPr lang="en-US"/>
        </a:p>
      </dgm:t>
    </dgm:pt>
    <dgm:pt modelId="{282B6B1A-2260-46CF-B356-2A6A0D8F8139}" type="sibTrans" cxnId="{F2967BB6-197F-4446-8BE7-A93D0E6F475E}">
      <dgm:prSet/>
      <dgm:spPr/>
      <dgm:t>
        <a:bodyPr/>
        <a:lstStyle/>
        <a:p>
          <a:endParaRPr lang="en-US"/>
        </a:p>
      </dgm:t>
    </dgm:pt>
    <dgm:pt modelId="{8C51C729-7FDB-4123-BB8D-D706DEE1A674}">
      <dgm:prSet phldrT="[Text]" custT="1"/>
      <dgm:spPr/>
      <dgm:t>
        <a:bodyPr/>
        <a:lstStyle/>
        <a:p>
          <a:pPr algn="ctr">
            <a:spcAft>
              <a:spcPts val="0"/>
            </a:spcAft>
          </a:pPr>
          <a:r>
            <a:rPr lang="en-US" sz="2800" dirty="0" smtClean="0"/>
            <a:t>Internet Explorer </a:t>
          </a:r>
        </a:p>
        <a:p>
          <a:pPr algn="ctr">
            <a:spcAft>
              <a:spcPts val="0"/>
            </a:spcAft>
          </a:pPr>
          <a:r>
            <a:rPr lang="en-US" sz="2800" dirty="0" smtClean="0"/>
            <a:t>8 or 9 (Host)</a:t>
          </a:r>
        </a:p>
        <a:p>
          <a:pPr algn="ctr">
            <a:spcAft>
              <a:spcPts val="0"/>
            </a:spcAft>
          </a:pPr>
          <a:endParaRPr lang="en-US" sz="1200" dirty="0" smtClean="0"/>
        </a:p>
        <a:p>
          <a:pPr algn="ctr">
            <a:spcAft>
              <a:spcPts val="0"/>
            </a:spcAft>
          </a:pPr>
          <a:r>
            <a:rPr lang="en-US" sz="2800" dirty="0" smtClean="0"/>
            <a:t>Internet Explorer </a:t>
          </a:r>
        </a:p>
        <a:p>
          <a:pPr algn="ctr">
            <a:spcAft>
              <a:spcPts val="0"/>
            </a:spcAft>
          </a:pPr>
          <a:r>
            <a:rPr lang="en-US" sz="2800" dirty="0" smtClean="0"/>
            <a:t>6 or 7 (Guest)</a:t>
          </a:r>
        </a:p>
      </dgm:t>
    </dgm:pt>
    <dgm:pt modelId="{2696D0FF-D7AC-4967-916D-4320214D983B}" type="parTrans" cxnId="{1E2D774F-3A13-4D1F-B033-0D603C3FD5CC}">
      <dgm:prSet/>
      <dgm:spPr/>
      <dgm:t>
        <a:bodyPr/>
        <a:lstStyle/>
        <a:p>
          <a:endParaRPr lang="en-US"/>
        </a:p>
      </dgm:t>
    </dgm:pt>
    <dgm:pt modelId="{BDECAC10-D5EA-4E2B-97A0-36D20399045A}" type="sibTrans" cxnId="{1E2D774F-3A13-4D1F-B033-0D603C3FD5CC}">
      <dgm:prSet/>
      <dgm:spPr/>
      <dgm:t>
        <a:bodyPr/>
        <a:lstStyle/>
        <a:p>
          <a:endParaRPr lang="en-US"/>
        </a:p>
      </dgm:t>
    </dgm:pt>
    <dgm:pt modelId="{AF978BED-E867-460B-85BC-42BB2FD21A29}" type="pres">
      <dgm:prSet presAssocID="{30ADFA1D-D5DD-4E08-816C-FA6267905C5E}" presName="composite" presStyleCnt="0">
        <dgm:presLayoutVars>
          <dgm:chMax val="1"/>
          <dgm:dir/>
          <dgm:resizeHandles val="exact"/>
        </dgm:presLayoutVars>
      </dgm:prSet>
      <dgm:spPr/>
      <dgm:t>
        <a:bodyPr/>
        <a:lstStyle/>
        <a:p>
          <a:endParaRPr lang="en-US"/>
        </a:p>
      </dgm:t>
    </dgm:pt>
    <dgm:pt modelId="{DA85E639-6CA3-45F0-869F-92AD189D3783}" type="pres">
      <dgm:prSet presAssocID="{87863ACF-ADD8-442F-B568-0CCC6854DBC8}" presName="roof" presStyleLbl="dkBgShp" presStyleIdx="0" presStyleCnt="2" custScaleX="99889" custScaleY="123321" custLinFactNeighborX="119" custLinFactNeighborY="15493"/>
      <dgm:spPr/>
      <dgm:t>
        <a:bodyPr/>
        <a:lstStyle/>
        <a:p>
          <a:endParaRPr lang="en-US"/>
        </a:p>
      </dgm:t>
    </dgm:pt>
    <dgm:pt modelId="{8F3A928B-391C-4B46-9ED8-684547FAB24A}" type="pres">
      <dgm:prSet presAssocID="{87863ACF-ADD8-442F-B568-0CCC6854DBC8}" presName="pillars" presStyleCnt="0"/>
      <dgm:spPr/>
      <dgm:t>
        <a:bodyPr/>
        <a:lstStyle/>
        <a:p>
          <a:endParaRPr lang="en-AU"/>
        </a:p>
      </dgm:t>
    </dgm:pt>
    <dgm:pt modelId="{187B8DD4-BF77-4F97-82BA-62A36A7E07E2}" type="pres">
      <dgm:prSet presAssocID="{87863ACF-ADD8-442F-B568-0CCC6854DBC8}" presName="pillar1" presStyleLbl="node1" presStyleIdx="0" presStyleCnt="3" custScaleY="72717">
        <dgm:presLayoutVars>
          <dgm:bulletEnabled val="1"/>
        </dgm:presLayoutVars>
      </dgm:prSet>
      <dgm:spPr/>
      <dgm:t>
        <a:bodyPr/>
        <a:lstStyle/>
        <a:p>
          <a:endParaRPr lang="en-US"/>
        </a:p>
      </dgm:t>
    </dgm:pt>
    <dgm:pt modelId="{AB4FCEB4-8D71-4B02-9379-1F5A5BB15D2D}" type="pres">
      <dgm:prSet presAssocID="{45363A84-F8EF-4BFE-A871-470453CCA817}" presName="pillarX" presStyleLbl="node1" presStyleIdx="1" presStyleCnt="3" custScaleY="72717">
        <dgm:presLayoutVars>
          <dgm:bulletEnabled val="1"/>
        </dgm:presLayoutVars>
      </dgm:prSet>
      <dgm:spPr/>
      <dgm:t>
        <a:bodyPr/>
        <a:lstStyle/>
        <a:p>
          <a:endParaRPr lang="en-US"/>
        </a:p>
      </dgm:t>
    </dgm:pt>
    <dgm:pt modelId="{0B62045F-824D-4883-AD14-B498A36311B9}" type="pres">
      <dgm:prSet presAssocID="{8C51C729-7FDB-4123-BB8D-D706DEE1A674}" presName="pillarX" presStyleLbl="node1" presStyleIdx="2" presStyleCnt="3" custScaleY="72717">
        <dgm:presLayoutVars>
          <dgm:bulletEnabled val="1"/>
        </dgm:presLayoutVars>
      </dgm:prSet>
      <dgm:spPr/>
      <dgm:t>
        <a:bodyPr/>
        <a:lstStyle/>
        <a:p>
          <a:endParaRPr lang="en-US"/>
        </a:p>
      </dgm:t>
    </dgm:pt>
    <dgm:pt modelId="{8E2BE30A-F355-45C8-89AF-FB4B962C7F0F}" type="pres">
      <dgm:prSet presAssocID="{87863ACF-ADD8-442F-B568-0CCC6854DBC8}" presName="base" presStyleLbl="dkBgShp" presStyleIdx="1" presStyleCnt="2" custLinFactY="-22314" custLinFactNeighborY="-100000"/>
      <dgm:spPr/>
      <dgm:t>
        <a:bodyPr/>
        <a:lstStyle/>
        <a:p>
          <a:endParaRPr lang="en-US"/>
        </a:p>
      </dgm:t>
    </dgm:pt>
  </dgm:ptLst>
  <dgm:cxnLst>
    <dgm:cxn modelId="{00640FBF-0712-4999-B0E2-B452EF62B013}" type="presOf" srcId="{87863ACF-ADD8-442F-B568-0CCC6854DBC8}" destId="{DA85E639-6CA3-45F0-869F-92AD189D3783}" srcOrd="0" destOrd="0" presId="urn:microsoft.com/office/officeart/2005/8/layout/hList3"/>
    <dgm:cxn modelId="{FBB73568-6FDB-4B09-8C13-0D31E23E783F}" type="presOf" srcId="{5BA171EA-773A-4CBB-980D-8C00D5F95E0B}" destId="{187B8DD4-BF77-4F97-82BA-62A36A7E07E2}" srcOrd="0" destOrd="0" presId="urn:microsoft.com/office/officeart/2005/8/layout/hList3"/>
    <dgm:cxn modelId="{15AA3220-967B-4F63-9E95-9E9F4BB878FD}" type="presOf" srcId="{45363A84-F8EF-4BFE-A871-470453CCA817}" destId="{AB4FCEB4-8D71-4B02-9379-1F5A5BB15D2D}" srcOrd="0" destOrd="0" presId="urn:microsoft.com/office/officeart/2005/8/layout/hList3"/>
    <dgm:cxn modelId="{1293FAF3-3393-4787-AC00-8D08F7791D79}" type="presOf" srcId="{8C51C729-7FDB-4123-BB8D-D706DEE1A674}" destId="{0B62045F-824D-4883-AD14-B498A36311B9}" srcOrd="0" destOrd="0" presId="urn:microsoft.com/office/officeart/2005/8/layout/hList3"/>
    <dgm:cxn modelId="{F2967BB6-197F-4446-8BE7-A93D0E6F475E}" srcId="{87863ACF-ADD8-442F-B568-0CCC6854DBC8}" destId="{45363A84-F8EF-4BFE-A871-470453CCA817}" srcOrd="1" destOrd="0" parTransId="{25703DF8-AC64-41AF-BB64-10DF1DFF1D63}" sibTransId="{282B6B1A-2260-46CF-B356-2A6A0D8F8139}"/>
    <dgm:cxn modelId="{02892176-2E9D-4998-A9D9-0880A7457E5A}" srcId="{87863ACF-ADD8-442F-B568-0CCC6854DBC8}" destId="{5BA171EA-773A-4CBB-980D-8C00D5F95E0B}" srcOrd="0" destOrd="0" parTransId="{B073C3C6-D034-45A9-99E5-F661F61539D3}" sibTransId="{FA09F011-D6E3-4566-A892-71D20F281F03}"/>
    <dgm:cxn modelId="{24FE8FBF-4584-4A71-A871-A6A123399847}" type="presOf" srcId="{30ADFA1D-D5DD-4E08-816C-FA6267905C5E}" destId="{AF978BED-E867-460B-85BC-42BB2FD21A29}" srcOrd="0" destOrd="0" presId="urn:microsoft.com/office/officeart/2005/8/layout/hList3"/>
    <dgm:cxn modelId="{1E2D774F-3A13-4D1F-B033-0D603C3FD5CC}" srcId="{87863ACF-ADD8-442F-B568-0CCC6854DBC8}" destId="{8C51C729-7FDB-4123-BB8D-D706DEE1A674}" srcOrd="2" destOrd="0" parTransId="{2696D0FF-D7AC-4967-916D-4320214D983B}" sibTransId="{BDECAC10-D5EA-4E2B-97A0-36D20399045A}"/>
    <dgm:cxn modelId="{BDA96F44-621F-42E6-9159-32614398CE26}" srcId="{30ADFA1D-D5DD-4E08-816C-FA6267905C5E}" destId="{87863ACF-ADD8-442F-B568-0CCC6854DBC8}" srcOrd="0" destOrd="0" parTransId="{3EFD991C-F737-48B1-B63A-BC12C24570DB}" sibTransId="{1F77028D-1622-4907-AB19-015754818FB0}"/>
    <dgm:cxn modelId="{B8E00E2F-3559-40DD-82CD-66D18FC00FAD}" type="presParOf" srcId="{AF978BED-E867-460B-85BC-42BB2FD21A29}" destId="{DA85E639-6CA3-45F0-869F-92AD189D3783}" srcOrd="0" destOrd="0" presId="urn:microsoft.com/office/officeart/2005/8/layout/hList3"/>
    <dgm:cxn modelId="{34703A71-8297-4FB0-8398-2239F40F4024}" type="presParOf" srcId="{AF978BED-E867-460B-85BC-42BB2FD21A29}" destId="{8F3A928B-391C-4B46-9ED8-684547FAB24A}" srcOrd="1" destOrd="0" presId="urn:microsoft.com/office/officeart/2005/8/layout/hList3"/>
    <dgm:cxn modelId="{0FAD0771-61E2-4195-AD2D-17A64F867F9B}" type="presParOf" srcId="{8F3A928B-391C-4B46-9ED8-684547FAB24A}" destId="{187B8DD4-BF77-4F97-82BA-62A36A7E07E2}" srcOrd="0" destOrd="0" presId="urn:microsoft.com/office/officeart/2005/8/layout/hList3"/>
    <dgm:cxn modelId="{3F94AB75-13CB-413E-AFD5-F4C7C40C37A6}" type="presParOf" srcId="{8F3A928B-391C-4B46-9ED8-684547FAB24A}" destId="{AB4FCEB4-8D71-4B02-9379-1F5A5BB15D2D}" srcOrd="1" destOrd="0" presId="urn:microsoft.com/office/officeart/2005/8/layout/hList3"/>
    <dgm:cxn modelId="{CFC1B5C4-A4F2-4E33-B8BE-22082BEF5AC2}" type="presParOf" srcId="{8F3A928B-391C-4B46-9ED8-684547FAB24A}" destId="{0B62045F-824D-4883-AD14-B498A36311B9}" srcOrd="2" destOrd="0" presId="urn:microsoft.com/office/officeart/2005/8/layout/hList3"/>
    <dgm:cxn modelId="{D1C20FF5-E336-4B2E-8116-9B702232504B}" type="presParOf" srcId="{AF978BED-E867-460B-85BC-42BB2FD21A29}" destId="{8E2BE30A-F355-45C8-89AF-FB4B962C7F0F}" srcOrd="2" destOrd="0" presId="urn:microsoft.com/office/officeart/2005/8/layout/h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53CC78F-1458-4655-8EC7-99808FBBD07E}" type="doc">
      <dgm:prSet loTypeId="urn:microsoft.com/office/officeart/2009/3/layout/StepUpProcess" loCatId="process" qsTypeId="urn:microsoft.com/office/officeart/2005/8/quickstyle/simple1" qsCatId="simple" csTypeId="urn:microsoft.com/office/officeart/2005/8/colors/accent1_2" csCatId="accent1" phldr="1"/>
      <dgm:spPr/>
      <dgm:t>
        <a:bodyPr/>
        <a:lstStyle/>
        <a:p>
          <a:endParaRPr lang="en-US"/>
        </a:p>
      </dgm:t>
    </dgm:pt>
    <dgm:pt modelId="{82C772F7-7AD2-4369-8D0E-E91846626802}">
      <dgm:prSet phldrT="[Text]"/>
      <dgm:spPr/>
      <dgm:t>
        <a:bodyPr/>
        <a:lstStyle/>
        <a:p>
          <a:r>
            <a:rPr lang="en-US" dirty="0" smtClean="0"/>
            <a:t>Manual installation</a:t>
          </a:r>
          <a:endParaRPr lang="en-US" dirty="0"/>
        </a:p>
      </dgm:t>
    </dgm:pt>
    <dgm:pt modelId="{A736A19A-0F94-437D-8038-091CC0477937}" type="parTrans" cxnId="{501D779A-89ED-42D3-AEB1-DD04AF0CDA19}">
      <dgm:prSet/>
      <dgm:spPr/>
      <dgm:t>
        <a:bodyPr/>
        <a:lstStyle/>
        <a:p>
          <a:endParaRPr lang="en-US"/>
        </a:p>
      </dgm:t>
    </dgm:pt>
    <dgm:pt modelId="{E48DED13-FE0F-4F7D-83C1-04DC61D3F423}" type="sibTrans" cxnId="{501D779A-89ED-42D3-AEB1-DD04AF0CDA19}">
      <dgm:prSet/>
      <dgm:spPr/>
      <dgm:t>
        <a:bodyPr/>
        <a:lstStyle/>
        <a:p>
          <a:endParaRPr lang="en-US"/>
        </a:p>
      </dgm:t>
    </dgm:pt>
    <dgm:pt modelId="{E2D5EEC9-1E69-41C5-9D5D-B5EE3BB76A2A}">
      <dgm:prSet phldrT="[Text]"/>
      <dgm:spPr/>
      <dgm:t>
        <a:bodyPr/>
        <a:lstStyle/>
        <a:p>
          <a:r>
            <a:rPr lang="en-US" dirty="0" smtClean="0"/>
            <a:t>Windows 7 image Deployment</a:t>
          </a:r>
          <a:endParaRPr lang="en-US" dirty="0"/>
        </a:p>
      </dgm:t>
    </dgm:pt>
    <dgm:pt modelId="{2E72FC39-860D-4401-B9F9-054C1123BCE2}" type="parTrans" cxnId="{AB36EF1B-C9EB-49D1-A83A-B42AB745998F}">
      <dgm:prSet/>
      <dgm:spPr/>
      <dgm:t>
        <a:bodyPr/>
        <a:lstStyle/>
        <a:p>
          <a:endParaRPr lang="en-US"/>
        </a:p>
      </dgm:t>
    </dgm:pt>
    <dgm:pt modelId="{6937612A-3F85-4C1A-A35A-A608B7CAFFA4}" type="sibTrans" cxnId="{AB36EF1B-C9EB-49D1-A83A-B42AB745998F}">
      <dgm:prSet/>
      <dgm:spPr/>
      <dgm:t>
        <a:bodyPr/>
        <a:lstStyle/>
        <a:p>
          <a:endParaRPr lang="en-US"/>
        </a:p>
      </dgm:t>
    </dgm:pt>
    <dgm:pt modelId="{AC9727DF-5C96-47E6-B736-A74DA9E65E08}">
      <dgm:prSet phldrT="[Text]"/>
      <dgm:spPr/>
      <dgm:t>
        <a:bodyPr/>
        <a:lstStyle/>
        <a:p>
          <a:r>
            <a:rPr lang="en-US" dirty="0" smtClean="0"/>
            <a:t>Electronic Software Distribution</a:t>
          </a:r>
          <a:endParaRPr lang="en-US" dirty="0"/>
        </a:p>
      </dgm:t>
    </dgm:pt>
    <dgm:pt modelId="{5EA7418E-E4A5-401D-89D5-D0FC2A27256B}" type="parTrans" cxnId="{8255DB6B-5FF5-4C1B-A7B8-98313232BEAC}">
      <dgm:prSet/>
      <dgm:spPr/>
      <dgm:t>
        <a:bodyPr/>
        <a:lstStyle/>
        <a:p>
          <a:endParaRPr lang="en-US"/>
        </a:p>
      </dgm:t>
    </dgm:pt>
    <dgm:pt modelId="{2EC311F5-CBAD-45C2-B4FE-5086E5C6589F}" type="sibTrans" cxnId="{8255DB6B-5FF5-4C1B-A7B8-98313232BEAC}">
      <dgm:prSet/>
      <dgm:spPr/>
      <dgm:t>
        <a:bodyPr/>
        <a:lstStyle/>
        <a:p>
          <a:endParaRPr lang="en-US"/>
        </a:p>
      </dgm:t>
    </dgm:pt>
    <dgm:pt modelId="{6546B28F-97E5-4BFC-B52C-CA73631E6629}" type="pres">
      <dgm:prSet presAssocID="{653CC78F-1458-4655-8EC7-99808FBBD07E}" presName="rootnode" presStyleCnt="0">
        <dgm:presLayoutVars>
          <dgm:chMax/>
          <dgm:chPref/>
          <dgm:dir/>
          <dgm:animLvl val="lvl"/>
        </dgm:presLayoutVars>
      </dgm:prSet>
      <dgm:spPr/>
      <dgm:t>
        <a:bodyPr/>
        <a:lstStyle/>
        <a:p>
          <a:endParaRPr lang="en-US"/>
        </a:p>
      </dgm:t>
    </dgm:pt>
    <dgm:pt modelId="{F42564F0-45A3-49EA-ABF2-D96D4E032D53}" type="pres">
      <dgm:prSet presAssocID="{82C772F7-7AD2-4369-8D0E-E91846626802}" presName="composite" presStyleCnt="0"/>
      <dgm:spPr/>
    </dgm:pt>
    <dgm:pt modelId="{B4F630E7-4967-421D-A160-E9A99E9DA0AC}" type="pres">
      <dgm:prSet presAssocID="{82C772F7-7AD2-4369-8D0E-E91846626802}" presName="LShape" presStyleLbl="alignNode1" presStyleIdx="0" presStyleCnt="5"/>
      <dgm:spPr/>
      <dgm:t>
        <a:bodyPr/>
        <a:lstStyle/>
        <a:p>
          <a:endParaRPr lang="en-US"/>
        </a:p>
      </dgm:t>
    </dgm:pt>
    <dgm:pt modelId="{E8B12969-A342-4CB0-BFE9-C682638ADBBE}" type="pres">
      <dgm:prSet presAssocID="{82C772F7-7AD2-4369-8D0E-E91846626802}" presName="ParentText" presStyleLbl="revTx" presStyleIdx="0" presStyleCnt="3">
        <dgm:presLayoutVars>
          <dgm:chMax val="0"/>
          <dgm:chPref val="0"/>
          <dgm:bulletEnabled val="1"/>
        </dgm:presLayoutVars>
      </dgm:prSet>
      <dgm:spPr/>
      <dgm:t>
        <a:bodyPr/>
        <a:lstStyle/>
        <a:p>
          <a:endParaRPr lang="en-US"/>
        </a:p>
      </dgm:t>
    </dgm:pt>
    <dgm:pt modelId="{9648B0B4-F12D-48CF-BA4F-1B1135DCBD5B}" type="pres">
      <dgm:prSet presAssocID="{82C772F7-7AD2-4369-8D0E-E91846626802}" presName="Triangle" presStyleLbl="alignNode1" presStyleIdx="1" presStyleCnt="5"/>
      <dgm:spPr/>
    </dgm:pt>
    <dgm:pt modelId="{EE27C693-0320-43B7-BAD2-8B057964847A}" type="pres">
      <dgm:prSet presAssocID="{E48DED13-FE0F-4F7D-83C1-04DC61D3F423}" presName="sibTrans" presStyleCnt="0"/>
      <dgm:spPr/>
    </dgm:pt>
    <dgm:pt modelId="{4FBDD4CB-7DC8-43D7-9602-5A381B4D1EE9}" type="pres">
      <dgm:prSet presAssocID="{E48DED13-FE0F-4F7D-83C1-04DC61D3F423}" presName="space" presStyleCnt="0"/>
      <dgm:spPr/>
    </dgm:pt>
    <dgm:pt modelId="{39C54FE5-1888-4142-A0F7-5145175926A6}" type="pres">
      <dgm:prSet presAssocID="{E2D5EEC9-1E69-41C5-9D5D-B5EE3BB76A2A}" presName="composite" presStyleCnt="0"/>
      <dgm:spPr/>
    </dgm:pt>
    <dgm:pt modelId="{CD04B730-A21E-44F2-BD18-B3049765F4A7}" type="pres">
      <dgm:prSet presAssocID="{E2D5EEC9-1E69-41C5-9D5D-B5EE3BB76A2A}" presName="LShape" presStyleLbl="alignNode1" presStyleIdx="2" presStyleCnt="5"/>
      <dgm:spPr/>
    </dgm:pt>
    <dgm:pt modelId="{2A1DBCFF-17FC-4EF9-B3B5-7B52236BB538}" type="pres">
      <dgm:prSet presAssocID="{E2D5EEC9-1E69-41C5-9D5D-B5EE3BB76A2A}" presName="ParentText" presStyleLbl="revTx" presStyleIdx="1" presStyleCnt="3">
        <dgm:presLayoutVars>
          <dgm:chMax val="0"/>
          <dgm:chPref val="0"/>
          <dgm:bulletEnabled val="1"/>
        </dgm:presLayoutVars>
      </dgm:prSet>
      <dgm:spPr/>
      <dgm:t>
        <a:bodyPr/>
        <a:lstStyle/>
        <a:p>
          <a:endParaRPr lang="en-US"/>
        </a:p>
      </dgm:t>
    </dgm:pt>
    <dgm:pt modelId="{0A782874-C97D-4B33-8153-598524935FE1}" type="pres">
      <dgm:prSet presAssocID="{E2D5EEC9-1E69-41C5-9D5D-B5EE3BB76A2A}" presName="Triangle" presStyleLbl="alignNode1" presStyleIdx="3" presStyleCnt="5"/>
      <dgm:spPr/>
    </dgm:pt>
    <dgm:pt modelId="{9E21A33E-2A98-4557-A0C4-FA20F2C43C16}" type="pres">
      <dgm:prSet presAssocID="{6937612A-3F85-4C1A-A35A-A608B7CAFFA4}" presName="sibTrans" presStyleCnt="0"/>
      <dgm:spPr/>
    </dgm:pt>
    <dgm:pt modelId="{6C465E1E-1671-4988-AACE-B61901285F39}" type="pres">
      <dgm:prSet presAssocID="{6937612A-3F85-4C1A-A35A-A608B7CAFFA4}" presName="space" presStyleCnt="0"/>
      <dgm:spPr/>
    </dgm:pt>
    <dgm:pt modelId="{EB54A3D3-9144-403E-8F7E-B22470B0FD90}" type="pres">
      <dgm:prSet presAssocID="{AC9727DF-5C96-47E6-B736-A74DA9E65E08}" presName="composite" presStyleCnt="0"/>
      <dgm:spPr/>
    </dgm:pt>
    <dgm:pt modelId="{55692160-E061-4DE6-8B9F-27DA355EAD30}" type="pres">
      <dgm:prSet presAssocID="{AC9727DF-5C96-47E6-B736-A74DA9E65E08}" presName="LShape" presStyleLbl="alignNode1" presStyleIdx="4" presStyleCnt="5"/>
      <dgm:spPr/>
    </dgm:pt>
    <dgm:pt modelId="{97C1E271-D057-4FC9-B9BC-2062481A312C}" type="pres">
      <dgm:prSet presAssocID="{AC9727DF-5C96-47E6-B736-A74DA9E65E08}" presName="ParentText" presStyleLbl="revTx" presStyleIdx="2" presStyleCnt="3">
        <dgm:presLayoutVars>
          <dgm:chMax val="0"/>
          <dgm:chPref val="0"/>
          <dgm:bulletEnabled val="1"/>
        </dgm:presLayoutVars>
      </dgm:prSet>
      <dgm:spPr/>
      <dgm:t>
        <a:bodyPr/>
        <a:lstStyle/>
        <a:p>
          <a:endParaRPr lang="en-US"/>
        </a:p>
      </dgm:t>
    </dgm:pt>
  </dgm:ptLst>
  <dgm:cxnLst>
    <dgm:cxn modelId="{8255DB6B-5FF5-4C1B-A7B8-98313232BEAC}" srcId="{653CC78F-1458-4655-8EC7-99808FBBD07E}" destId="{AC9727DF-5C96-47E6-B736-A74DA9E65E08}" srcOrd="2" destOrd="0" parTransId="{5EA7418E-E4A5-401D-89D5-D0FC2A27256B}" sibTransId="{2EC311F5-CBAD-45C2-B4FE-5086E5C6589F}"/>
    <dgm:cxn modelId="{90F023EA-FE7A-4170-96BF-7FF13BB283A8}" type="presOf" srcId="{82C772F7-7AD2-4369-8D0E-E91846626802}" destId="{E8B12969-A342-4CB0-BFE9-C682638ADBBE}" srcOrd="0" destOrd="0" presId="urn:microsoft.com/office/officeart/2009/3/layout/StepUpProcess"/>
    <dgm:cxn modelId="{F0888119-C9C5-4D5B-B343-DDC285FCEB6A}" type="presOf" srcId="{AC9727DF-5C96-47E6-B736-A74DA9E65E08}" destId="{97C1E271-D057-4FC9-B9BC-2062481A312C}" srcOrd="0" destOrd="0" presId="urn:microsoft.com/office/officeart/2009/3/layout/StepUpProcess"/>
    <dgm:cxn modelId="{2E992C83-8ADA-417B-A7A2-D8D30955B17C}" type="presOf" srcId="{653CC78F-1458-4655-8EC7-99808FBBD07E}" destId="{6546B28F-97E5-4BFC-B52C-CA73631E6629}" srcOrd="0" destOrd="0" presId="urn:microsoft.com/office/officeart/2009/3/layout/StepUpProcess"/>
    <dgm:cxn modelId="{AB36EF1B-C9EB-49D1-A83A-B42AB745998F}" srcId="{653CC78F-1458-4655-8EC7-99808FBBD07E}" destId="{E2D5EEC9-1E69-41C5-9D5D-B5EE3BB76A2A}" srcOrd="1" destOrd="0" parTransId="{2E72FC39-860D-4401-B9F9-054C1123BCE2}" sibTransId="{6937612A-3F85-4C1A-A35A-A608B7CAFFA4}"/>
    <dgm:cxn modelId="{501D779A-89ED-42D3-AEB1-DD04AF0CDA19}" srcId="{653CC78F-1458-4655-8EC7-99808FBBD07E}" destId="{82C772F7-7AD2-4369-8D0E-E91846626802}" srcOrd="0" destOrd="0" parTransId="{A736A19A-0F94-437D-8038-091CC0477937}" sibTransId="{E48DED13-FE0F-4F7D-83C1-04DC61D3F423}"/>
    <dgm:cxn modelId="{7BE0BF27-4BFD-4DEA-8A08-7CDEE3370F52}" type="presOf" srcId="{E2D5EEC9-1E69-41C5-9D5D-B5EE3BB76A2A}" destId="{2A1DBCFF-17FC-4EF9-B3B5-7B52236BB538}" srcOrd="0" destOrd="0" presId="urn:microsoft.com/office/officeart/2009/3/layout/StepUpProcess"/>
    <dgm:cxn modelId="{F4240CB8-360A-4FFD-909C-090B290E92D0}" type="presParOf" srcId="{6546B28F-97E5-4BFC-B52C-CA73631E6629}" destId="{F42564F0-45A3-49EA-ABF2-D96D4E032D53}" srcOrd="0" destOrd="0" presId="urn:microsoft.com/office/officeart/2009/3/layout/StepUpProcess"/>
    <dgm:cxn modelId="{F0F774D5-1908-4F34-927C-7959D61315AD}" type="presParOf" srcId="{F42564F0-45A3-49EA-ABF2-D96D4E032D53}" destId="{B4F630E7-4967-421D-A160-E9A99E9DA0AC}" srcOrd="0" destOrd="0" presId="urn:microsoft.com/office/officeart/2009/3/layout/StepUpProcess"/>
    <dgm:cxn modelId="{A0B177E3-E0A9-4A24-97BD-0703CD9AC0AF}" type="presParOf" srcId="{F42564F0-45A3-49EA-ABF2-D96D4E032D53}" destId="{E8B12969-A342-4CB0-BFE9-C682638ADBBE}" srcOrd="1" destOrd="0" presId="urn:microsoft.com/office/officeart/2009/3/layout/StepUpProcess"/>
    <dgm:cxn modelId="{E3FE001F-0469-4C3E-8318-57D63F92D904}" type="presParOf" srcId="{F42564F0-45A3-49EA-ABF2-D96D4E032D53}" destId="{9648B0B4-F12D-48CF-BA4F-1B1135DCBD5B}" srcOrd="2" destOrd="0" presId="urn:microsoft.com/office/officeart/2009/3/layout/StepUpProcess"/>
    <dgm:cxn modelId="{63E8254C-916A-432F-B12B-2E5CFAFDD619}" type="presParOf" srcId="{6546B28F-97E5-4BFC-B52C-CA73631E6629}" destId="{EE27C693-0320-43B7-BAD2-8B057964847A}" srcOrd="1" destOrd="0" presId="urn:microsoft.com/office/officeart/2009/3/layout/StepUpProcess"/>
    <dgm:cxn modelId="{0F4696A3-9192-4838-B478-241B24214557}" type="presParOf" srcId="{EE27C693-0320-43B7-BAD2-8B057964847A}" destId="{4FBDD4CB-7DC8-43D7-9602-5A381B4D1EE9}" srcOrd="0" destOrd="0" presId="urn:microsoft.com/office/officeart/2009/3/layout/StepUpProcess"/>
    <dgm:cxn modelId="{35DCEE65-A31E-49FF-9942-1870F1A3C904}" type="presParOf" srcId="{6546B28F-97E5-4BFC-B52C-CA73631E6629}" destId="{39C54FE5-1888-4142-A0F7-5145175926A6}" srcOrd="2" destOrd="0" presId="urn:microsoft.com/office/officeart/2009/3/layout/StepUpProcess"/>
    <dgm:cxn modelId="{7A80BF84-9F24-4DC9-8796-7246A15B0467}" type="presParOf" srcId="{39C54FE5-1888-4142-A0F7-5145175926A6}" destId="{CD04B730-A21E-44F2-BD18-B3049765F4A7}" srcOrd="0" destOrd="0" presId="urn:microsoft.com/office/officeart/2009/3/layout/StepUpProcess"/>
    <dgm:cxn modelId="{884C0D82-D9DF-4003-AA6F-D76E5B1EC8B5}" type="presParOf" srcId="{39C54FE5-1888-4142-A0F7-5145175926A6}" destId="{2A1DBCFF-17FC-4EF9-B3B5-7B52236BB538}" srcOrd="1" destOrd="0" presId="urn:microsoft.com/office/officeart/2009/3/layout/StepUpProcess"/>
    <dgm:cxn modelId="{4172E0A4-D1DE-49E9-A23D-576806B2FA9B}" type="presParOf" srcId="{39C54FE5-1888-4142-A0F7-5145175926A6}" destId="{0A782874-C97D-4B33-8153-598524935FE1}" srcOrd="2" destOrd="0" presId="urn:microsoft.com/office/officeart/2009/3/layout/StepUpProcess"/>
    <dgm:cxn modelId="{5E34D6F5-E1D8-47BF-A3F2-1686A7701B35}" type="presParOf" srcId="{6546B28F-97E5-4BFC-B52C-CA73631E6629}" destId="{9E21A33E-2A98-4557-A0C4-FA20F2C43C16}" srcOrd="3" destOrd="0" presId="urn:microsoft.com/office/officeart/2009/3/layout/StepUpProcess"/>
    <dgm:cxn modelId="{F392F49A-28EE-411F-BED0-5CC2BDAA0F40}" type="presParOf" srcId="{9E21A33E-2A98-4557-A0C4-FA20F2C43C16}" destId="{6C465E1E-1671-4988-AACE-B61901285F39}" srcOrd="0" destOrd="0" presId="urn:microsoft.com/office/officeart/2009/3/layout/StepUpProcess"/>
    <dgm:cxn modelId="{A02C1EDA-2669-4EA9-A8B8-A2D358F4BF56}" type="presParOf" srcId="{6546B28F-97E5-4BFC-B52C-CA73631E6629}" destId="{EB54A3D3-9144-403E-8F7E-B22470B0FD90}" srcOrd="4" destOrd="0" presId="urn:microsoft.com/office/officeart/2009/3/layout/StepUpProcess"/>
    <dgm:cxn modelId="{FB201700-063B-4835-A41C-62F6A49C38D8}" type="presParOf" srcId="{EB54A3D3-9144-403E-8F7E-B22470B0FD90}" destId="{55692160-E061-4DE6-8B9F-27DA355EAD30}" srcOrd="0" destOrd="0" presId="urn:microsoft.com/office/officeart/2009/3/layout/StepUpProcess"/>
    <dgm:cxn modelId="{E6757B36-9BCF-47D1-9338-0FFB2BBEEB11}" type="presParOf" srcId="{EB54A3D3-9144-403E-8F7E-B22470B0FD90}" destId="{97C1E271-D057-4FC9-B9BC-2062481A312C}" srcOrd="1" destOrd="0" presId="urn:microsoft.com/office/officeart/2009/3/layout/StepU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53CC78F-1458-4655-8EC7-99808FBBD07E}" type="doc">
      <dgm:prSet loTypeId="urn:microsoft.com/office/officeart/2009/3/layout/StepUpProcess" loCatId="process" qsTypeId="urn:microsoft.com/office/officeart/2005/8/quickstyle/simple1" qsCatId="simple" csTypeId="urn:microsoft.com/office/officeart/2005/8/colors/accent1_2" csCatId="accent1" phldr="1"/>
      <dgm:spPr/>
      <dgm:t>
        <a:bodyPr/>
        <a:lstStyle/>
        <a:p>
          <a:endParaRPr lang="en-US"/>
        </a:p>
      </dgm:t>
    </dgm:pt>
    <dgm:pt modelId="{82C772F7-7AD2-4369-8D0E-E91846626802}">
      <dgm:prSet phldrT="[Text]"/>
      <dgm:spPr/>
      <dgm:t>
        <a:bodyPr/>
        <a:lstStyle/>
        <a:p>
          <a:r>
            <a:rPr lang="en-US" b="1" dirty="0" smtClean="0"/>
            <a:t>Manual installation</a:t>
          </a:r>
          <a:endParaRPr lang="en-US" b="1" dirty="0"/>
        </a:p>
      </dgm:t>
    </dgm:pt>
    <dgm:pt modelId="{A736A19A-0F94-437D-8038-091CC0477937}" type="parTrans" cxnId="{501D779A-89ED-42D3-AEB1-DD04AF0CDA19}">
      <dgm:prSet/>
      <dgm:spPr/>
      <dgm:t>
        <a:bodyPr/>
        <a:lstStyle/>
        <a:p>
          <a:endParaRPr lang="en-US"/>
        </a:p>
      </dgm:t>
    </dgm:pt>
    <dgm:pt modelId="{E48DED13-FE0F-4F7D-83C1-04DC61D3F423}" type="sibTrans" cxnId="{501D779A-89ED-42D3-AEB1-DD04AF0CDA19}">
      <dgm:prSet/>
      <dgm:spPr/>
      <dgm:t>
        <a:bodyPr/>
        <a:lstStyle/>
        <a:p>
          <a:endParaRPr lang="en-US"/>
        </a:p>
      </dgm:t>
    </dgm:pt>
    <dgm:pt modelId="{6546B28F-97E5-4BFC-B52C-CA73631E6629}" type="pres">
      <dgm:prSet presAssocID="{653CC78F-1458-4655-8EC7-99808FBBD07E}" presName="rootnode" presStyleCnt="0">
        <dgm:presLayoutVars>
          <dgm:chMax/>
          <dgm:chPref/>
          <dgm:dir/>
          <dgm:animLvl val="lvl"/>
        </dgm:presLayoutVars>
      </dgm:prSet>
      <dgm:spPr/>
      <dgm:t>
        <a:bodyPr/>
        <a:lstStyle/>
        <a:p>
          <a:endParaRPr lang="en-US"/>
        </a:p>
      </dgm:t>
    </dgm:pt>
    <dgm:pt modelId="{F42564F0-45A3-49EA-ABF2-D96D4E032D53}" type="pres">
      <dgm:prSet presAssocID="{82C772F7-7AD2-4369-8D0E-E91846626802}" presName="composite" presStyleCnt="0"/>
      <dgm:spPr/>
    </dgm:pt>
    <dgm:pt modelId="{B4F630E7-4967-421D-A160-E9A99E9DA0AC}" type="pres">
      <dgm:prSet presAssocID="{82C772F7-7AD2-4369-8D0E-E91846626802}" presName="LShape" presStyleLbl="alignNode1" presStyleIdx="0" presStyleCnt="1" custLinFactNeighborY="-4672"/>
      <dgm:spPr/>
      <dgm:t>
        <a:bodyPr/>
        <a:lstStyle/>
        <a:p>
          <a:endParaRPr lang="en-US"/>
        </a:p>
      </dgm:t>
    </dgm:pt>
    <dgm:pt modelId="{E8B12969-A342-4CB0-BFE9-C682638ADBBE}" type="pres">
      <dgm:prSet presAssocID="{82C772F7-7AD2-4369-8D0E-E91846626802}" presName="ParentText" presStyleLbl="revTx" presStyleIdx="0" presStyleCnt="1" custLinFactNeighborY="-2382">
        <dgm:presLayoutVars>
          <dgm:chMax val="0"/>
          <dgm:chPref val="0"/>
          <dgm:bulletEnabled val="1"/>
        </dgm:presLayoutVars>
      </dgm:prSet>
      <dgm:spPr/>
      <dgm:t>
        <a:bodyPr/>
        <a:lstStyle/>
        <a:p>
          <a:endParaRPr lang="en-US"/>
        </a:p>
      </dgm:t>
    </dgm:pt>
  </dgm:ptLst>
  <dgm:cxnLst>
    <dgm:cxn modelId="{4C7A24F7-97CF-4D65-BD39-570C6809206E}" type="presOf" srcId="{653CC78F-1458-4655-8EC7-99808FBBD07E}" destId="{6546B28F-97E5-4BFC-B52C-CA73631E6629}" srcOrd="0" destOrd="0" presId="urn:microsoft.com/office/officeart/2009/3/layout/StepUpProcess"/>
    <dgm:cxn modelId="{501D779A-89ED-42D3-AEB1-DD04AF0CDA19}" srcId="{653CC78F-1458-4655-8EC7-99808FBBD07E}" destId="{82C772F7-7AD2-4369-8D0E-E91846626802}" srcOrd="0" destOrd="0" parTransId="{A736A19A-0F94-437D-8038-091CC0477937}" sibTransId="{E48DED13-FE0F-4F7D-83C1-04DC61D3F423}"/>
    <dgm:cxn modelId="{A1D69295-6CBC-42FD-A729-62509C42CB43}" type="presOf" srcId="{82C772F7-7AD2-4369-8D0E-E91846626802}" destId="{E8B12969-A342-4CB0-BFE9-C682638ADBBE}" srcOrd="0" destOrd="0" presId="urn:microsoft.com/office/officeart/2009/3/layout/StepUpProcess"/>
    <dgm:cxn modelId="{2F37B30D-089E-4229-B0EF-550719A59463}" type="presParOf" srcId="{6546B28F-97E5-4BFC-B52C-CA73631E6629}" destId="{F42564F0-45A3-49EA-ABF2-D96D4E032D53}" srcOrd="0" destOrd="0" presId="urn:microsoft.com/office/officeart/2009/3/layout/StepUpProcess"/>
    <dgm:cxn modelId="{54948F84-E4F7-404C-AB24-9588F8B88095}" type="presParOf" srcId="{F42564F0-45A3-49EA-ABF2-D96D4E032D53}" destId="{B4F630E7-4967-421D-A160-E9A99E9DA0AC}" srcOrd="0" destOrd="0" presId="urn:microsoft.com/office/officeart/2009/3/layout/StepUpProcess"/>
    <dgm:cxn modelId="{4CDC208E-08FC-4D3D-BB45-72DEDB4782DE}" type="presParOf" srcId="{F42564F0-45A3-49EA-ABF2-D96D4E032D53}" destId="{E8B12969-A342-4CB0-BFE9-C682638ADBBE}" srcOrd="1" destOrd="0" presId="urn:microsoft.com/office/officeart/2009/3/layout/StepUp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53CC78F-1458-4655-8EC7-99808FBBD07E}" type="doc">
      <dgm:prSet loTypeId="urn:microsoft.com/office/officeart/2009/3/layout/StepUpProcess" loCatId="process" qsTypeId="urn:microsoft.com/office/officeart/2005/8/quickstyle/simple1" qsCatId="simple" csTypeId="urn:microsoft.com/office/officeart/2005/8/colors/accent1_2" csCatId="accent1" phldr="1"/>
      <dgm:spPr/>
      <dgm:t>
        <a:bodyPr/>
        <a:lstStyle/>
        <a:p>
          <a:endParaRPr lang="en-US"/>
        </a:p>
      </dgm:t>
    </dgm:pt>
    <dgm:pt modelId="{82C772F7-7AD2-4369-8D0E-E91846626802}">
      <dgm:prSet phldrT="[Text]"/>
      <dgm:spPr/>
      <dgm:t>
        <a:bodyPr/>
        <a:lstStyle/>
        <a:p>
          <a:r>
            <a:rPr lang="en-US" b="1" dirty="0" smtClean="0"/>
            <a:t>Windows 7 Image Deployment</a:t>
          </a:r>
          <a:endParaRPr lang="en-US" b="1" dirty="0"/>
        </a:p>
      </dgm:t>
    </dgm:pt>
    <dgm:pt modelId="{A736A19A-0F94-437D-8038-091CC0477937}" type="parTrans" cxnId="{501D779A-89ED-42D3-AEB1-DD04AF0CDA19}">
      <dgm:prSet/>
      <dgm:spPr/>
      <dgm:t>
        <a:bodyPr/>
        <a:lstStyle/>
        <a:p>
          <a:endParaRPr lang="en-US"/>
        </a:p>
      </dgm:t>
    </dgm:pt>
    <dgm:pt modelId="{E48DED13-FE0F-4F7D-83C1-04DC61D3F423}" type="sibTrans" cxnId="{501D779A-89ED-42D3-AEB1-DD04AF0CDA19}">
      <dgm:prSet/>
      <dgm:spPr/>
      <dgm:t>
        <a:bodyPr/>
        <a:lstStyle/>
        <a:p>
          <a:endParaRPr lang="en-US"/>
        </a:p>
      </dgm:t>
    </dgm:pt>
    <dgm:pt modelId="{6546B28F-97E5-4BFC-B52C-CA73631E6629}" type="pres">
      <dgm:prSet presAssocID="{653CC78F-1458-4655-8EC7-99808FBBD07E}" presName="rootnode" presStyleCnt="0">
        <dgm:presLayoutVars>
          <dgm:chMax/>
          <dgm:chPref/>
          <dgm:dir/>
          <dgm:animLvl val="lvl"/>
        </dgm:presLayoutVars>
      </dgm:prSet>
      <dgm:spPr/>
      <dgm:t>
        <a:bodyPr/>
        <a:lstStyle/>
        <a:p>
          <a:endParaRPr lang="en-US"/>
        </a:p>
      </dgm:t>
    </dgm:pt>
    <dgm:pt modelId="{F42564F0-45A3-49EA-ABF2-D96D4E032D53}" type="pres">
      <dgm:prSet presAssocID="{82C772F7-7AD2-4369-8D0E-E91846626802}" presName="composite" presStyleCnt="0"/>
      <dgm:spPr/>
    </dgm:pt>
    <dgm:pt modelId="{B4F630E7-4967-421D-A160-E9A99E9DA0AC}" type="pres">
      <dgm:prSet presAssocID="{82C772F7-7AD2-4369-8D0E-E91846626802}" presName="LShape" presStyleLbl="alignNode1" presStyleIdx="0" presStyleCnt="1"/>
      <dgm:spPr/>
      <dgm:t>
        <a:bodyPr/>
        <a:lstStyle/>
        <a:p>
          <a:endParaRPr lang="en-US"/>
        </a:p>
      </dgm:t>
    </dgm:pt>
    <dgm:pt modelId="{E8B12969-A342-4CB0-BFE9-C682638ADBBE}" type="pres">
      <dgm:prSet presAssocID="{82C772F7-7AD2-4369-8D0E-E91846626802}" presName="ParentText" presStyleLbl="revTx" presStyleIdx="0" presStyleCnt="1">
        <dgm:presLayoutVars>
          <dgm:chMax val="0"/>
          <dgm:chPref val="0"/>
          <dgm:bulletEnabled val="1"/>
        </dgm:presLayoutVars>
      </dgm:prSet>
      <dgm:spPr/>
      <dgm:t>
        <a:bodyPr/>
        <a:lstStyle/>
        <a:p>
          <a:endParaRPr lang="en-US"/>
        </a:p>
      </dgm:t>
    </dgm:pt>
  </dgm:ptLst>
  <dgm:cxnLst>
    <dgm:cxn modelId="{3742D583-5645-4D1C-AB9D-D4F9E582F3F6}" type="presOf" srcId="{82C772F7-7AD2-4369-8D0E-E91846626802}" destId="{E8B12969-A342-4CB0-BFE9-C682638ADBBE}" srcOrd="0" destOrd="0" presId="urn:microsoft.com/office/officeart/2009/3/layout/StepUpProcess"/>
    <dgm:cxn modelId="{214CEA9C-1C5E-4F6E-8B60-62165BFEE7F6}" type="presOf" srcId="{653CC78F-1458-4655-8EC7-99808FBBD07E}" destId="{6546B28F-97E5-4BFC-B52C-CA73631E6629}" srcOrd="0" destOrd="0" presId="urn:microsoft.com/office/officeart/2009/3/layout/StepUpProcess"/>
    <dgm:cxn modelId="{501D779A-89ED-42D3-AEB1-DD04AF0CDA19}" srcId="{653CC78F-1458-4655-8EC7-99808FBBD07E}" destId="{82C772F7-7AD2-4369-8D0E-E91846626802}" srcOrd="0" destOrd="0" parTransId="{A736A19A-0F94-437D-8038-091CC0477937}" sibTransId="{E48DED13-FE0F-4F7D-83C1-04DC61D3F423}"/>
    <dgm:cxn modelId="{9204E47B-8A0B-435A-A098-F11B78203163}" type="presParOf" srcId="{6546B28F-97E5-4BFC-B52C-CA73631E6629}" destId="{F42564F0-45A3-49EA-ABF2-D96D4E032D53}" srcOrd="0" destOrd="0" presId="urn:microsoft.com/office/officeart/2009/3/layout/StepUpProcess"/>
    <dgm:cxn modelId="{6AAC3049-2A3B-425C-8DC4-E8C8CEFC8621}" type="presParOf" srcId="{F42564F0-45A3-49EA-ABF2-D96D4E032D53}" destId="{B4F630E7-4967-421D-A160-E9A99E9DA0AC}" srcOrd="0" destOrd="0" presId="urn:microsoft.com/office/officeart/2009/3/layout/StepUpProcess"/>
    <dgm:cxn modelId="{951CC5E1-5A56-4684-923A-1F34A1FF9E73}" type="presParOf" srcId="{F42564F0-45A3-49EA-ABF2-D96D4E032D53}" destId="{E8B12969-A342-4CB0-BFE9-C682638ADBBE}" srcOrd="1" destOrd="0" presId="urn:microsoft.com/office/officeart/2009/3/layout/StepUp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53CC78F-1458-4655-8EC7-99808FBBD07E}" type="doc">
      <dgm:prSet loTypeId="urn:microsoft.com/office/officeart/2009/3/layout/StepUpProcess" loCatId="process" qsTypeId="urn:microsoft.com/office/officeart/2005/8/quickstyle/simple1" qsCatId="simple" csTypeId="urn:microsoft.com/office/officeart/2005/8/colors/accent1_2" csCatId="accent1" phldr="1"/>
      <dgm:spPr/>
      <dgm:t>
        <a:bodyPr/>
        <a:lstStyle/>
        <a:p>
          <a:endParaRPr lang="en-US"/>
        </a:p>
      </dgm:t>
    </dgm:pt>
    <dgm:pt modelId="{82C772F7-7AD2-4369-8D0E-E91846626802}">
      <dgm:prSet phldrT="[Text]"/>
      <dgm:spPr/>
      <dgm:t>
        <a:bodyPr/>
        <a:lstStyle/>
        <a:p>
          <a:r>
            <a:rPr lang="en-US" b="1" dirty="0" smtClean="0"/>
            <a:t>Electronic Software Distribution</a:t>
          </a:r>
          <a:endParaRPr lang="en-US" b="1" dirty="0"/>
        </a:p>
      </dgm:t>
    </dgm:pt>
    <dgm:pt modelId="{A736A19A-0F94-437D-8038-091CC0477937}" type="parTrans" cxnId="{501D779A-89ED-42D3-AEB1-DD04AF0CDA19}">
      <dgm:prSet/>
      <dgm:spPr/>
      <dgm:t>
        <a:bodyPr/>
        <a:lstStyle/>
        <a:p>
          <a:endParaRPr lang="en-US"/>
        </a:p>
      </dgm:t>
    </dgm:pt>
    <dgm:pt modelId="{E48DED13-FE0F-4F7D-83C1-04DC61D3F423}" type="sibTrans" cxnId="{501D779A-89ED-42D3-AEB1-DD04AF0CDA19}">
      <dgm:prSet/>
      <dgm:spPr/>
      <dgm:t>
        <a:bodyPr/>
        <a:lstStyle/>
        <a:p>
          <a:endParaRPr lang="en-US"/>
        </a:p>
      </dgm:t>
    </dgm:pt>
    <dgm:pt modelId="{6546B28F-97E5-4BFC-B52C-CA73631E6629}" type="pres">
      <dgm:prSet presAssocID="{653CC78F-1458-4655-8EC7-99808FBBD07E}" presName="rootnode" presStyleCnt="0">
        <dgm:presLayoutVars>
          <dgm:chMax/>
          <dgm:chPref/>
          <dgm:dir/>
          <dgm:animLvl val="lvl"/>
        </dgm:presLayoutVars>
      </dgm:prSet>
      <dgm:spPr/>
      <dgm:t>
        <a:bodyPr/>
        <a:lstStyle/>
        <a:p>
          <a:endParaRPr lang="en-US"/>
        </a:p>
      </dgm:t>
    </dgm:pt>
    <dgm:pt modelId="{F42564F0-45A3-49EA-ABF2-D96D4E032D53}" type="pres">
      <dgm:prSet presAssocID="{82C772F7-7AD2-4369-8D0E-E91846626802}" presName="composite" presStyleCnt="0"/>
      <dgm:spPr/>
    </dgm:pt>
    <dgm:pt modelId="{B4F630E7-4967-421D-A160-E9A99E9DA0AC}" type="pres">
      <dgm:prSet presAssocID="{82C772F7-7AD2-4369-8D0E-E91846626802}" presName="LShape" presStyleLbl="alignNode1" presStyleIdx="0" presStyleCnt="1"/>
      <dgm:spPr/>
      <dgm:t>
        <a:bodyPr/>
        <a:lstStyle/>
        <a:p>
          <a:endParaRPr lang="en-US"/>
        </a:p>
      </dgm:t>
    </dgm:pt>
    <dgm:pt modelId="{E8B12969-A342-4CB0-BFE9-C682638ADBBE}" type="pres">
      <dgm:prSet presAssocID="{82C772F7-7AD2-4369-8D0E-E91846626802}" presName="ParentText" presStyleLbl="revTx" presStyleIdx="0" presStyleCnt="1">
        <dgm:presLayoutVars>
          <dgm:chMax val="0"/>
          <dgm:chPref val="0"/>
          <dgm:bulletEnabled val="1"/>
        </dgm:presLayoutVars>
      </dgm:prSet>
      <dgm:spPr/>
      <dgm:t>
        <a:bodyPr/>
        <a:lstStyle/>
        <a:p>
          <a:endParaRPr lang="en-US"/>
        </a:p>
      </dgm:t>
    </dgm:pt>
  </dgm:ptLst>
  <dgm:cxnLst>
    <dgm:cxn modelId="{CB0018C0-F595-4E8F-AAE0-1B096E08F020}" type="presOf" srcId="{82C772F7-7AD2-4369-8D0E-E91846626802}" destId="{E8B12969-A342-4CB0-BFE9-C682638ADBBE}" srcOrd="0" destOrd="0" presId="urn:microsoft.com/office/officeart/2009/3/layout/StepUpProcess"/>
    <dgm:cxn modelId="{CD9F20F8-DCD1-41D5-BB67-F021333BC00F}" type="presOf" srcId="{653CC78F-1458-4655-8EC7-99808FBBD07E}" destId="{6546B28F-97E5-4BFC-B52C-CA73631E6629}" srcOrd="0" destOrd="0" presId="urn:microsoft.com/office/officeart/2009/3/layout/StepUpProcess"/>
    <dgm:cxn modelId="{501D779A-89ED-42D3-AEB1-DD04AF0CDA19}" srcId="{653CC78F-1458-4655-8EC7-99808FBBD07E}" destId="{82C772F7-7AD2-4369-8D0E-E91846626802}" srcOrd="0" destOrd="0" parTransId="{A736A19A-0F94-437D-8038-091CC0477937}" sibTransId="{E48DED13-FE0F-4F7D-83C1-04DC61D3F423}"/>
    <dgm:cxn modelId="{BF8B3885-24A5-4C53-AA68-EB376F62EEAC}" type="presParOf" srcId="{6546B28F-97E5-4BFC-B52C-CA73631E6629}" destId="{F42564F0-45A3-49EA-ABF2-D96D4E032D53}" srcOrd="0" destOrd="0" presId="urn:microsoft.com/office/officeart/2009/3/layout/StepUpProcess"/>
    <dgm:cxn modelId="{4362C735-2D6B-4ADA-BEC6-EE0D80715D4A}" type="presParOf" srcId="{F42564F0-45A3-49EA-ABF2-D96D4E032D53}" destId="{B4F630E7-4967-421D-A160-E9A99E9DA0AC}" srcOrd="0" destOrd="0" presId="urn:microsoft.com/office/officeart/2009/3/layout/StepUpProcess"/>
    <dgm:cxn modelId="{EB710020-6BA3-439E-A499-E597E6F4636F}" type="presParOf" srcId="{F42564F0-45A3-49EA-ABF2-D96D4E032D53}" destId="{E8B12969-A342-4CB0-BFE9-C682638ADBBE}" srcOrd="1" destOrd="0" presId="urn:microsoft.com/office/officeart/2009/3/layout/StepUp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653CC78F-1458-4655-8EC7-99808FBBD07E}" type="doc">
      <dgm:prSet loTypeId="urn:microsoft.com/office/officeart/2009/3/layout/StepUpProcess" loCatId="process" qsTypeId="urn:microsoft.com/office/officeart/2005/8/quickstyle/simple1" qsCatId="simple" csTypeId="urn:microsoft.com/office/officeart/2005/8/colors/accent1_2" csCatId="accent1" phldr="1"/>
      <dgm:spPr/>
      <dgm:t>
        <a:bodyPr/>
        <a:lstStyle/>
        <a:p>
          <a:endParaRPr lang="en-US"/>
        </a:p>
      </dgm:t>
    </dgm:pt>
    <dgm:pt modelId="{82C772F7-7AD2-4369-8D0E-E91846626802}">
      <dgm:prSet phldrT="[Text]"/>
      <dgm:spPr/>
      <dgm:t>
        <a:bodyPr/>
        <a:lstStyle/>
        <a:p>
          <a:r>
            <a:rPr lang="en-US" b="1" dirty="0" smtClean="0"/>
            <a:t>Electronic Software Distribution</a:t>
          </a:r>
          <a:endParaRPr lang="en-US" b="1" dirty="0"/>
        </a:p>
      </dgm:t>
    </dgm:pt>
    <dgm:pt modelId="{A736A19A-0F94-437D-8038-091CC0477937}" type="parTrans" cxnId="{501D779A-89ED-42D3-AEB1-DD04AF0CDA19}">
      <dgm:prSet/>
      <dgm:spPr/>
      <dgm:t>
        <a:bodyPr/>
        <a:lstStyle/>
        <a:p>
          <a:endParaRPr lang="en-US"/>
        </a:p>
      </dgm:t>
    </dgm:pt>
    <dgm:pt modelId="{E48DED13-FE0F-4F7D-83C1-04DC61D3F423}" type="sibTrans" cxnId="{501D779A-89ED-42D3-AEB1-DD04AF0CDA19}">
      <dgm:prSet/>
      <dgm:spPr/>
      <dgm:t>
        <a:bodyPr/>
        <a:lstStyle/>
        <a:p>
          <a:endParaRPr lang="en-US"/>
        </a:p>
      </dgm:t>
    </dgm:pt>
    <dgm:pt modelId="{6546B28F-97E5-4BFC-B52C-CA73631E6629}" type="pres">
      <dgm:prSet presAssocID="{653CC78F-1458-4655-8EC7-99808FBBD07E}" presName="rootnode" presStyleCnt="0">
        <dgm:presLayoutVars>
          <dgm:chMax/>
          <dgm:chPref/>
          <dgm:dir/>
          <dgm:animLvl val="lvl"/>
        </dgm:presLayoutVars>
      </dgm:prSet>
      <dgm:spPr/>
      <dgm:t>
        <a:bodyPr/>
        <a:lstStyle/>
        <a:p>
          <a:endParaRPr lang="en-US"/>
        </a:p>
      </dgm:t>
    </dgm:pt>
    <dgm:pt modelId="{F42564F0-45A3-49EA-ABF2-D96D4E032D53}" type="pres">
      <dgm:prSet presAssocID="{82C772F7-7AD2-4369-8D0E-E91846626802}" presName="composite" presStyleCnt="0"/>
      <dgm:spPr/>
    </dgm:pt>
    <dgm:pt modelId="{B4F630E7-4967-421D-A160-E9A99E9DA0AC}" type="pres">
      <dgm:prSet presAssocID="{82C772F7-7AD2-4369-8D0E-E91846626802}" presName="LShape" presStyleLbl="alignNode1" presStyleIdx="0" presStyleCnt="1"/>
      <dgm:spPr/>
      <dgm:t>
        <a:bodyPr/>
        <a:lstStyle/>
        <a:p>
          <a:endParaRPr lang="en-US"/>
        </a:p>
      </dgm:t>
    </dgm:pt>
    <dgm:pt modelId="{E8B12969-A342-4CB0-BFE9-C682638ADBBE}" type="pres">
      <dgm:prSet presAssocID="{82C772F7-7AD2-4369-8D0E-E91846626802}" presName="ParentText" presStyleLbl="revTx" presStyleIdx="0" presStyleCnt="1">
        <dgm:presLayoutVars>
          <dgm:chMax val="0"/>
          <dgm:chPref val="0"/>
          <dgm:bulletEnabled val="1"/>
        </dgm:presLayoutVars>
      </dgm:prSet>
      <dgm:spPr/>
      <dgm:t>
        <a:bodyPr/>
        <a:lstStyle/>
        <a:p>
          <a:endParaRPr lang="en-US"/>
        </a:p>
      </dgm:t>
    </dgm:pt>
  </dgm:ptLst>
  <dgm:cxnLst>
    <dgm:cxn modelId="{0924CE59-47CA-4541-A199-5B3474A7EEC8}" type="presOf" srcId="{653CC78F-1458-4655-8EC7-99808FBBD07E}" destId="{6546B28F-97E5-4BFC-B52C-CA73631E6629}" srcOrd="0" destOrd="0" presId="urn:microsoft.com/office/officeart/2009/3/layout/StepUpProcess"/>
    <dgm:cxn modelId="{501D779A-89ED-42D3-AEB1-DD04AF0CDA19}" srcId="{653CC78F-1458-4655-8EC7-99808FBBD07E}" destId="{82C772F7-7AD2-4369-8D0E-E91846626802}" srcOrd="0" destOrd="0" parTransId="{A736A19A-0F94-437D-8038-091CC0477937}" sibTransId="{E48DED13-FE0F-4F7D-83C1-04DC61D3F423}"/>
    <dgm:cxn modelId="{5D063F8B-7E2B-4125-89BC-BCFA459F839C}" type="presOf" srcId="{82C772F7-7AD2-4369-8D0E-E91846626802}" destId="{E8B12969-A342-4CB0-BFE9-C682638ADBBE}" srcOrd="0" destOrd="0" presId="urn:microsoft.com/office/officeart/2009/3/layout/StepUpProcess"/>
    <dgm:cxn modelId="{B7036C0C-0014-4CEE-A36F-A9E407BA3C5B}" type="presParOf" srcId="{6546B28F-97E5-4BFC-B52C-CA73631E6629}" destId="{F42564F0-45A3-49EA-ABF2-D96D4E032D53}" srcOrd="0" destOrd="0" presId="urn:microsoft.com/office/officeart/2009/3/layout/StepUpProcess"/>
    <dgm:cxn modelId="{257AF5E7-4820-4C79-A3B1-29B744AAB51E}" type="presParOf" srcId="{F42564F0-45A3-49EA-ABF2-D96D4E032D53}" destId="{B4F630E7-4967-421D-A160-E9A99E9DA0AC}" srcOrd="0" destOrd="0" presId="urn:microsoft.com/office/officeart/2009/3/layout/StepUpProcess"/>
    <dgm:cxn modelId="{02A50E89-5FB3-48B8-B07C-8F91795A4B89}" type="presParOf" srcId="{F42564F0-45A3-49EA-ABF2-D96D4E032D53}" destId="{E8B12969-A342-4CB0-BFE9-C682638ADBBE}" srcOrd="1" destOrd="0" presId="urn:microsoft.com/office/officeart/2009/3/layout/StepUpProcess"/>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653CC78F-1458-4655-8EC7-99808FBBD07E}" type="doc">
      <dgm:prSet loTypeId="urn:microsoft.com/office/officeart/2009/3/layout/StepUpProcess" loCatId="process" qsTypeId="urn:microsoft.com/office/officeart/2005/8/quickstyle/simple1" qsCatId="simple" csTypeId="urn:microsoft.com/office/officeart/2005/8/colors/accent1_2" csCatId="accent1" phldr="1"/>
      <dgm:spPr/>
      <dgm:t>
        <a:bodyPr/>
        <a:lstStyle/>
        <a:p>
          <a:endParaRPr lang="en-US"/>
        </a:p>
      </dgm:t>
    </dgm:pt>
    <dgm:pt modelId="{82C772F7-7AD2-4369-8D0E-E91846626802}">
      <dgm:prSet phldrT="[Text]"/>
      <dgm:spPr/>
      <dgm:t>
        <a:bodyPr/>
        <a:lstStyle/>
        <a:p>
          <a:endParaRPr lang="en-US" dirty="0"/>
        </a:p>
      </dgm:t>
    </dgm:pt>
    <dgm:pt modelId="{A736A19A-0F94-437D-8038-091CC0477937}" type="parTrans" cxnId="{501D779A-89ED-42D3-AEB1-DD04AF0CDA19}">
      <dgm:prSet/>
      <dgm:spPr/>
      <dgm:t>
        <a:bodyPr/>
        <a:lstStyle/>
        <a:p>
          <a:endParaRPr lang="en-US"/>
        </a:p>
      </dgm:t>
    </dgm:pt>
    <dgm:pt modelId="{E48DED13-FE0F-4F7D-83C1-04DC61D3F423}" type="sibTrans" cxnId="{501D779A-89ED-42D3-AEB1-DD04AF0CDA19}">
      <dgm:prSet/>
      <dgm:spPr/>
      <dgm:t>
        <a:bodyPr/>
        <a:lstStyle/>
        <a:p>
          <a:endParaRPr lang="en-US"/>
        </a:p>
      </dgm:t>
    </dgm:pt>
    <dgm:pt modelId="{6546B28F-97E5-4BFC-B52C-CA73631E6629}" type="pres">
      <dgm:prSet presAssocID="{653CC78F-1458-4655-8EC7-99808FBBD07E}" presName="rootnode" presStyleCnt="0">
        <dgm:presLayoutVars>
          <dgm:chMax/>
          <dgm:chPref/>
          <dgm:dir/>
          <dgm:animLvl val="lvl"/>
        </dgm:presLayoutVars>
      </dgm:prSet>
      <dgm:spPr/>
      <dgm:t>
        <a:bodyPr/>
        <a:lstStyle/>
        <a:p>
          <a:endParaRPr lang="en-US"/>
        </a:p>
      </dgm:t>
    </dgm:pt>
    <dgm:pt modelId="{F42564F0-45A3-49EA-ABF2-D96D4E032D53}" type="pres">
      <dgm:prSet presAssocID="{82C772F7-7AD2-4369-8D0E-E91846626802}" presName="composite" presStyleCnt="0"/>
      <dgm:spPr/>
    </dgm:pt>
    <dgm:pt modelId="{B4F630E7-4967-421D-A160-E9A99E9DA0AC}" type="pres">
      <dgm:prSet presAssocID="{82C772F7-7AD2-4369-8D0E-E91846626802}" presName="LShape" presStyleLbl="alignNode1" presStyleIdx="0" presStyleCnt="1"/>
      <dgm:spPr/>
      <dgm:t>
        <a:bodyPr/>
        <a:lstStyle/>
        <a:p>
          <a:endParaRPr lang="en-US"/>
        </a:p>
      </dgm:t>
    </dgm:pt>
    <dgm:pt modelId="{E8B12969-A342-4CB0-BFE9-C682638ADBBE}" type="pres">
      <dgm:prSet presAssocID="{82C772F7-7AD2-4369-8D0E-E91846626802}" presName="ParentText" presStyleLbl="revTx" presStyleIdx="0" presStyleCnt="1">
        <dgm:presLayoutVars>
          <dgm:chMax val="0"/>
          <dgm:chPref val="0"/>
          <dgm:bulletEnabled val="1"/>
        </dgm:presLayoutVars>
      </dgm:prSet>
      <dgm:spPr/>
      <dgm:t>
        <a:bodyPr/>
        <a:lstStyle/>
        <a:p>
          <a:endParaRPr lang="en-US"/>
        </a:p>
      </dgm:t>
    </dgm:pt>
  </dgm:ptLst>
  <dgm:cxnLst>
    <dgm:cxn modelId="{6419D41B-0836-4587-A1A2-2DC74EB690AF}" type="presOf" srcId="{82C772F7-7AD2-4369-8D0E-E91846626802}" destId="{E8B12969-A342-4CB0-BFE9-C682638ADBBE}" srcOrd="0" destOrd="0" presId="urn:microsoft.com/office/officeart/2009/3/layout/StepUpProcess"/>
    <dgm:cxn modelId="{501D779A-89ED-42D3-AEB1-DD04AF0CDA19}" srcId="{653CC78F-1458-4655-8EC7-99808FBBD07E}" destId="{82C772F7-7AD2-4369-8D0E-E91846626802}" srcOrd="0" destOrd="0" parTransId="{A736A19A-0F94-437D-8038-091CC0477937}" sibTransId="{E48DED13-FE0F-4F7D-83C1-04DC61D3F423}"/>
    <dgm:cxn modelId="{F51F50F0-D4B8-4E4B-A37E-BBCDDBEE230F}" type="presOf" srcId="{653CC78F-1458-4655-8EC7-99808FBBD07E}" destId="{6546B28F-97E5-4BFC-B52C-CA73631E6629}" srcOrd="0" destOrd="0" presId="urn:microsoft.com/office/officeart/2009/3/layout/StepUpProcess"/>
    <dgm:cxn modelId="{0B1759CB-31AA-4BDE-8AC8-80B04927F1AD}" type="presParOf" srcId="{6546B28F-97E5-4BFC-B52C-CA73631E6629}" destId="{F42564F0-45A3-49EA-ABF2-D96D4E032D53}" srcOrd="0" destOrd="0" presId="urn:microsoft.com/office/officeart/2009/3/layout/StepUpProcess"/>
    <dgm:cxn modelId="{198179B3-464A-44E5-AAE9-E2D351CC3BDD}" type="presParOf" srcId="{F42564F0-45A3-49EA-ABF2-D96D4E032D53}" destId="{B4F630E7-4967-421D-A160-E9A99E9DA0AC}" srcOrd="0" destOrd="0" presId="urn:microsoft.com/office/officeart/2009/3/layout/StepUpProcess"/>
    <dgm:cxn modelId="{88E4B0F4-F659-41E9-B90F-AE6AB85E23CF}" type="presParOf" srcId="{F42564F0-45A3-49EA-ABF2-D96D4E032D53}" destId="{E8B12969-A342-4CB0-BFE9-C682638ADBBE}" srcOrd="1" destOrd="0" presId="urn:microsoft.com/office/officeart/2009/3/layout/StepUpProcess"/>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C0A33A-4403-4CB5-9B71-5772378D87BF}">
      <dsp:nvSpPr>
        <dsp:cNvPr id="0" name=""/>
        <dsp:cNvSpPr/>
      </dsp:nvSpPr>
      <dsp:spPr>
        <a:xfrm rot="5400000">
          <a:off x="751279" y="800830"/>
          <a:ext cx="2256553" cy="3754854"/>
        </a:xfrm>
        <a:prstGeom prst="corner">
          <a:avLst>
            <a:gd name="adj1" fmla="val 16120"/>
            <a:gd name="adj2" fmla="val 161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BFE5BC4-4A8C-4220-932B-9D850FD394B1}">
      <dsp:nvSpPr>
        <dsp:cNvPr id="0" name=""/>
        <dsp:cNvSpPr/>
      </dsp:nvSpPr>
      <dsp:spPr>
        <a:xfrm>
          <a:off x="374605" y="1922723"/>
          <a:ext cx="3389903" cy="2971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300" tIns="114300" rIns="114300" bIns="114300" numCol="1" spcCol="1270" anchor="t" anchorCtr="0">
          <a:noAutofit/>
        </a:bodyPr>
        <a:lstStyle/>
        <a:p>
          <a:pPr lvl="0" algn="l" defTabSz="1333500">
            <a:lnSpc>
              <a:spcPct val="90000"/>
            </a:lnSpc>
            <a:spcBef>
              <a:spcPct val="0"/>
            </a:spcBef>
            <a:spcAft>
              <a:spcPct val="35000"/>
            </a:spcAft>
          </a:pPr>
          <a:r>
            <a:rPr lang="en-US" sz="3000" kern="1200" dirty="0" smtClean="0"/>
            <a:t>MED-V v1</a:t>
          </a:r>
          <a:endParaRPr lang="en-US" sz="3000" kern="1200" dirty="0"/>
        </a:p>
        <a:p>
          <a:pPr marL="228600" lvl="1" indent="-228600" algn="l" defTabSz="1022350">
            <a:lnSpc>
              <a:spcPct val="90000"/>
            </a:lnSpc>
            <a:spcBef>
              <a:spcPct val="0"/>
            </a:spcBef>
            <a:spcAft>
              <a:spcPct val="15000"/>
            </a:spcAft>
            <a:buChar char="••"/>
          </a:pPr>
          <a:r>
            <a:rPr lang="en-US" sz="2300" kern="1200" dirty="0" smtClean="0"/>
            <a:t>Client/Server architecture</a:t>
          </a:r>
          <a:endParaRPr lang="en-US" sz="2300" kern="1200" dirty="0"/>
        </a:p>
        <a:p>
          <a:pPr marL="228600" lvl="1" indent="-228600" algn="l" defTabSz="1022350">
            <a:lnSpc>
              <a:spcPct val="90000"/>
            </a:lnSpc>
            <a:spcBef>
              <a:spcPct val="0"/>
            </a:spcBef>
            <a:spcAft>
              <a:spcPct val="15000"/>
            </a:spcAft>
            <a:buChar char="••"/>
          </a:pPr>
          <a:r>
            <a:rPr lang="en-US" sz="2300" kern="1200" dirty="0" smtClean="0"/>
            <a:t>Limited scalability</a:t>
          </a:r>
          <a:endParaRPr lang="en-US" sz="2300" kern="1200" dirty="0"/>
        </a:p>
        <a:p>
          <a:pPr marL="228600" lvl="1" indent="-228600" algn="l" defTabSz="1022350">
            <a:lnSpc>
              <a:spcPct val="90000"/>
            </a:lnSpc>
            <a:spcBef>
              <a:spcPct val="0"/>
            </a:spcBef>
            <a:spcAft>
              <a:spcPct val="15000"/>
            </a:spcAft>
            <a:buChar char="••"/>
          </a:pPr>
          <a:r>
            <a:rPr lang="en-US" sz="2300" kern="1200" dirty="0" smtClean="0"/>
            <a:t>Management, database and image servers required for deployment</a:t>
          </a:r>
          <a:endParaRPr lang="en-US" sz="2300" kern="1200" dirty="0"/>
        </a:p>
      </dsp:txBody>
      <dsp:txXfrm>
        <a:off x="374605" y="1922723"/>
        <a:ext cx="3389903" cy="2971449"/>
      </dsp:txXfrm>
    </dsp:sp>
    <dsp:sp modelId="{29230580-4682-4B96-BA2D-4CF22EB1E674}">
      <dsp:nvSpPr>
        <dsp:cNvPr id="0" name=""/>
        <dsp:cNvSpPr/>
      </dsp:nvSpPr>
      <dsp:spPr>
        <a:xfrm>
          <a:off x="3124904" y="524394"/>
          <a:ext cx="639604" cy="639604"/>
        </a:xfrm>
        <a:prstGeom prst="triangle">
          <a:avLst>
            <a:gd name="adj" fmla="val 10000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ADB1814-E198-4E46-BFF0-49CD496B775A}">
      <dsp:nvSpPr>
        <dsp:cNvPr id="0" name=""/>
        <dsp:cNvSpPr/>
      </dsp:nvSpPr>
      <dsp:spPr>
        <a:xfrm rot="5400000">
          <a:off x="4901184" y="-226067"/>
          <a:ext cx="2256553" cy="3754854"/>
        </a:xfrm>
        <a:prstGeom prst="corner">
          <a:avLst>
            <a:gd name="adj1" fmla="val 16120"/>
            <a:gd name="adj2" fmla="val 161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7D2501E-5C5C-4E3D-98E9-38307300C61E}">
      <dsp:nvSpPr>
        <dsp:cNvPr id="0" name=""/>
        <dsp:cNvSpPr/>
      </dsp:nvSpPr>
      <dsp:spPr>
        <a:xfrm>
          <a:off x="4524509" y="895825"/>
          <a:ext cx="3389903" cy="2971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300" tIns="114300" rIns="114300" bIns="114300" numCol="1" spcCol="1270" anchor="t" anchorCtr="0">
          <a:noAutofit/>
        </a:bodyPr>
        <a:lstStyle/>
        <a:p>
          <a:pPr lvl="0" algn="l" defTabSz="1333500">
            <a:lnSpc>
              <a:spcPct val="90000"/>
            </a:lnSpc>
            <a:spcBef>
              <a:spcPct val="0"/>
            </a:spcBef>
            <a:spcAft>
              <a:spcPct val="35000"/>
            </a:spcAft>
          </a:pPr>
          <a:r>
            <a:rPr lang="en-US" sz="3000" kern="1200" dirty="0" smtClean="0"/>
            <a:t>MED-V v2</a:t>
          </a:r>
          <a:endParaRPr lang="en-US" sz="3000" kern="1200" dirty="0"/>
        </a:p>
        <a:p>
          <a:pPr marL="228600" lvl="1" indent="-228600" algn="l" defTabSz="1022350">
            <a:lnSpc>
              <a:spcPct val="90000"/>
            </a:lnSpc>
            <a:spcBef>
              <a:spcPct val="0"/>
            </a:spcBef>
            <a:spcAft>
              <a:spcPct val="15000"/>
            </a:spcAft>
            <a:buChar char="••"/>
          </a:pPr>
          <a:r>
            <a:rPr lang="en-US" sz="2300" kern="1200" dirty="0" smtClean="0"/>
            <a:t>Application architecture</a:t>
          </a:r>
          <a:endParaRPr lang="en-US" sz="2300" kern="1200" dirty="0"/>
        </a:p>
        <a:p>
          <a:pPr marL="228600" lvl="1" indent="-228600" algn="l" defTabSz="1022350">
            <a:lnSpc>
              <a:spcPct val="90000"/>
            </a:lnSpc>
            <a:spcBef>
              <a:spcPct val="0"/>
            </a:spcBef>
            <a:spcAft>
              <a:spcPct val="15000"/>
            </a:spcAft>
            <a:buChar char="••"/>
          </a:pPr>
          <a:r>
            <a:rPr lang="en-US" sz="2300" kern="1200" dirty="0" smtClean="0"/>
            <a:t>Unlimited scalability</a:t>
          </a:r>
          <a:endParaRPr lang="en-US" sz="2300" kern="1200" dirty="0"/>
        </a:p>
        <a:p>
          <a:pPr marL="228600" lvl="1" indent="-228600" algn="l" defTabSz="1022350">
            <a:lnSpc>
              <a:spcPct val="90000"/>
            </a:lnSpc>
            <a:spcBef>
              <a:spcPct val="0"/>
            </a:spcBef>
            <a:spcAft>
              <a:spcPct val="15000"/>
            </a:spcAft>
            <a:buChar char="••"/>
          </a:pPr>
          <a:r>
            <a:rPr lang="en-US" sz="2300" kern="1200" dirty="0" smtClean="0"/>
            <a:t>Deployed as any other application</a:t>
          </a:r>
          <a:endParaRPr lang="en-US" sz="2300" kern="1200" dirty="0"/>
        </a:p>
      </dsp:txBody>
      <dsp:txXfrm>
        <a:off x="4524509" y="895825"/>
        <a:ext cx="3389903" cy="297144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A85E639-6CA3-45F0-869F-92AD189D3783}">
      <dsp:nvSpPr>
        <dsp:cNvPr id="0" name=""/>
        <dsp:cNvSpPr/>
      </dsp:nvSpPr>
      <dsp:spPr>
        <a:xfrm>
          <a:off x="9283" y="157036"/>
          <a:ext cx="8354653" cy="2004184"/>
        </a:xfrm>
        <a:prstGeom prst="rect">
          <a:avLst/>
        </a:prstGeom>
        <a:solidFill>
          <a:schemeClr val="accent1">
            <a:shade val="8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flat">
          <a:bevelT w="100800" h="154000"/>
          <a:bevelB w="152400"/>
        </a:sp3d>
      </dsp:spPr>
      <dsp:style>
        <a:lnRef idx="0">
          <a:scrgbClr r="0" g="0" b="0"/>
        </a:lnRef>
        <a:fillRef idx="1">
          <a:scrgbClr r="0" g="0" b="0"/>
        </a:fillRef>
        <a:effectRef idx="0">
          <a:scrgbClr r="0" g="0" b="0"/>
        </a:effectRef>
        <a:fontRef idx="minor"/>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en-US" sz="3600" kern="1200" dirty="0" smtClean="0"/>
            <a:t>Windows 7 </a:t>
          </a:r>
        </a:p>
        <a:p>
          <a:pPr lvl="0" algn="ctr" defTabSz="1600200">
            <a:lnSpc>
              <a:spcPct val="90000"/>
            </a:lnSpc>
            <a:spcBef>
              <a:spcPct val="0"/>
            </a:spcBef>
            <a:spcAft>
              <a:spcPct val="35000"/>
            </a:spcAft>
          </a:pPr>
          <a:r>
            <a:rPr lang="en-US" sz="2800" kern="1200" dirty="0" smtClean="0"/>
            <a:t>Professional, Enterprise or Ultimate</a:t>
          </a:r>
        </a:p>
        <a:p>
          <a:pPr lvl="0" algn="ctr" defTabSz="1600200">
            <a:lnSpc>
              <a:spcPct val="90000"/>
            </a:lnSpc>
            <a:spcBef>
              <a:spcPct val="0"/>
            </a:spcBef>
            <a:spcAft>
              <a:spcPct val="35000"/>
            </a:spcAft>
          </a:pPr>
          <a:r>
            <a:rPr lang="en-US" sz="2800" kern="1200" dirty="0" smtClean="0"/>
            <a:t>X86 or x64      RTM or SP1</a:t>
          </a:r>
          <a:endParaRPr lang="en-US" sz="2800" kern="1200" dirty="0"/>
        </a:p>
      </dsp:txBody>
      <dsp:txXfrm>
        <a:off x="9283" y="157036"/>
        <a:ext cx="8354653" cy="2004184"/>
      </dsp:txXfrm>
    </dsp:sp>
    <dsp:sp modelId="{187B8DD4-BF77-4F97-82BA-62A36A7E07E2}">
      <dsp:nvSpPr>
        <dsp:cNvPr id="0" name=""/>
        <dsp:cNvSpPr/>
      </dsp:nvSpPr>
      <dsp:spPr>
        <a:xfrm>
          <a:off x="4083" y="2185495"/>
          <a:ext cx="2785256" cy="2481737"/>
        </a:xfrm>
        <a:prstGeom prst="rect">
          <a:avLst/>
        </a:prstGeom>
        <a:solidFill>
          <a:schemeClr val="l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kern="1200" dirty="0" smtClean="0"/>
            <a:t>Minimum 2 GB RAM</a:t>
          </a:r>
        </a:p>
        <a:p>
          <a:pPr lvl="0" algn="ctr" defTabSz="1244600">
            <a:lnSpc>
              <a:spcPct val="90000"/>
            </a:lnSpc>
            <a:spcBef>
              <a:spcPct val="0"/>
            </a:spcBef>
            <a:spcAft>
              <a:spcPct val="35000"/>
            </a:spcAft>
          </a:pPr>
          <a:endParaRPr lang="en-US" sz="1000" kern="1200" dirty="0" smtClean="0"/>
        </a:p>
        <a:p>
          <a:pPr lvl="0" algn="ctr" defTabSz="1244600">
            <a:lnSpc>
              <a:spcPct val="90000"/>
            </a:lnSpc>
            <a:spcBef>
              <a:spcPct val="0"/>
            </a:spcBef>
            <a:spcAft>
              <a:spcPct val="35000"/>
            </a:spcAft>
          </a:pPr>
          <a:r>
            <a:rPr lang="en-US" sz="2800" kern="1200" dirty="0" smtClean="0"/>
            <a:t>10 GB disk space recommended</a:t>
          </a:r>
        </a:p>
      </dsp:txBody>
      <dsp:txXfrm>
        <a:off x="4083" y="2185495"/>
        <a:ext cx="2785256" cy="2481737"/>
      </dsp:txXfrm>
    </dsp:sp>
    <dsp:sp modelId="{AB4FCEB4-8D71-4B02-9379-1F5A5BB15D2D}">
      <dsp:nvSpPr>
        <dsp:cNvPr id="0" name=""/>
        <dsp:cNvSpPr/>
      </dsp:nvSpPr>
      <dsp:spPr>
        <a:xfrm>
          <a:off x="2789340" y="2185495"/>
          <a:ext cx="2785256" cy="2481737"/>
        </a:xfrm>
        <a:prstGeom prst="rect">
          <a:avLst/>
        </a:prstGeom>
        <a:solidFill>
          <a:schemeClr val="l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kern="1200" dirty="0" smtClean="0"/>
            <a:t>Windows Virtual PC with non-HAV patch (KB977206)</a:t>
          </a:r>
        </a:p>
        <a:p>
          <a:pPr lvl="0" algn="ctr" defTabSz="1244600">
            <a:lnSpc>
              <a:spcPct val="90000"/>
            </a:lnSpc>
            <a:spcBef>
              <a:spcPct val="0"/>
            </a:spcBef>
            <a:spcAft>
              <a:spcPct val="35000"/>
            </a:spcAft>
          </a:pPr>
          <a:r>
            <a:rPr lang="en-US" sz="2800" kern="1200" dirty="0" smtClean="0"/>
            <a:t>Included in SP1</a:t>
          </a:r>
          <a:endParaRPr lang="en-US" sz="2800" kern="1200" dirty="0"/>
        </a:p>
      </dsp:txBody>
      <dsp:txXfrm>
        <a:off x="2789340" y="2185495"/>
        <a:ext cx="2785256" cy="2481737"/>
      </dsp:txXfrm>
    </dsp:sp>
    <dsp:sp modelId="{0B62045F-824D-4883-AD14-B498A36311B9}">
      <dsp:nvSpPr>
        <dsp:cNvPr id="0" name=""/>
        <dsp:cNvSpPr/>
      </dsp:nvSpPr>
      <dsp:spPr>
        <a:xfrm>
          <a:off x="5574596" y="2185495"/>
          <a:ext cx="2785256" cy="2481737"/>
        </a:xfrm>
        <a:prstGeom prst="rect">
          <a:avLst/>
        </a:prstGeom>
        <a:solidFill>
          <a:schemeClr val="l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ts val="0"/>
            </a:spcAft>
          </a:pPr>
          <a:r>
            <a:rPr lang="en-US" sz="2800" kern="1200" dirty="0" smtClean="0"/>
            <a:t>Internet Explorer </a:t>
          </a:r>
        </a:p>
        <a:p>
          <a:pPr lvl="0" algn="ctr" defTabSz="1244600">
            <a:lnSpc>
              <a:spcPct val="90000"/>
            </a:lnSpc>
            <a:spcBef>
              <a:spcPct val="0"/>
            </a:spcBef>
            <a:spcAft>
              <a:spcPts val="0"/>
            </a:spcAft>
          </a:pPr>
          <a:r>
            <a:rPr lang="en-US" sz="2800" kern="1200" dirty="0" smtClean="0"/>
            <a:t>8 or 9 (Host)</a:t>
          </a:r>
        </a:p>
        <a:p>
          <a:pPr lvl="0" algn="ctr" defTabSz="1244600">
            <a:lnSpc>
              <a:spcPct val="90000"/>
            </a:lnSpc>
            <a:spcBef>
              <a:spcPct val="0"/>
            </a:spcBef>
            <a:spcAft>
              <a:spcPts val="0"/>
            </a:spcAft>
          </a:pPr>
          <a:endParaRPr lang="en-US" sz="1200" kern="1200" dirty="0" smtClean="0"/>
        </a:p>
        <a:p>
          <a:pPr lvl="0" algn="ctr" defTabSz="1244600">
            <a:lnSpc>
              <a:spcPct val="90000"/>
            </a:lnSpc>
            <a:spcBef>
              <a:spcPct val="0"/>
            </a:spcBef>
            <a:spcAft>
              <a:spcPts val="0"/>
            </a:spcAft>
          </a:pPr>
          <a:r>
            <a:rPr lang="en-US" sz="2800" kern="1200" dirty="0" smtClean="0"/>
            <a:t>Internet Explorer </a:t>
          </a:r>
        </a:p>
        <a:p>
          <a:pPr lvl="0" algn="ctr" defTabSz="1244600">
            <a:lnSpc>
              <a:spcPct val="90000"/>
            </a:lnSpc>
            <a:spcBef>
              <a:spcPct val="0"/>
            </a:spcBef>
            <a:spcAft>
              <a:spcPts val="0"/>
            </a:spcAft>
          </a:pPr>
          <a:r>
            <a:rPr lang="en-US" sz="2800" kern="1200" dirty="0" smtClean="0"/>
            <a:t>6 or 7 (Guest)</a:t>
          </a:r>
        </a:p>
      </dsp:txBody>
      <dsp:txXfrm>
        <a:off x="5574596" y="2185495"/>
        <a:ext cx="2785256" cy="2481737"/>
      </dsp:txXfrm>
    </dsp:sp>
    <dsp:sp modelId="{8E2BE30A-F355-45C8-89AF-FB4B962C7F0F}">
      <dsp:nvSpPr>
        <dsp:cNvPr id="0" name=""/>
        <dsp:cNvSpPr/>
      </dsp:nvSpPr>
      <dsp:spPr>
        <a:xfrm>
          <a:off x="0" y="4668975"/>
          <a:ext cx="8363937" cy="379207"/>
        </a:xfrm>
        <a:prstGeom prst="rect">
          <a:avLst/>
        </a:prstGeom>
        <a:solidFill>
          <a:schemeClr val="accent1">
            <a:shade val="8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flat">
          <a:bevelT w="100800" h="154000"/>
          <a:bevelB w="152400"/>
        </a:sp3d>
      </dsp:spPr>
      <dsp:style>
        <a:lnRef idx="0">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4F630E7-4967-421D-A160-E9A99E9DA0AC}">
      <dsp:nvSpPr>
        <dsp:cNvPr id="0" name=""/>
        <dsp:cNvSpPr/>
      </dsp:nvSpPr>
      <dsp:spPr>
        <a:xfrm rot="5400000">
          <a:off x="524254" y="1743050"/>
          <a:ext cx="1562649" cy="2600214"/>
        </a:xfrm>
        <a:prstGeom prst="corner">
          <a:avLst>
            <a:gd name="adj1" fmla="val 16120"/>
            <a:gd name="adj2" fmla="val 161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8B12969-A342-4CB0-BFE9-C682638ADBBE}">
      <dsp:nvSpPr>
        <dsp:cNvPr id="0" name=""/>
        <dsp:cNvSpPr/>
      </dsp:nvSpPr>
      <dsp:spPr>
        <a:xfrm>
          <a:off x="263409" y="2519954"/>
          <a:ext cx="2347487" cy="20577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30" tIns="125730" rIns="125730" bIns="125730" numCol="1" spcCol="1270" anchor="t" anchorCtr="0">
          <a:noAutofit/>
        </a:bodyPr>
        <a:lstStyle/>
        <a:p>
          <a:pPr lvl="0" algn="l" defTabSz="1466850">
            <a:lnSpc>
              <a:spcPct val="90000"/>
            </a:lnSpc>
            <a:spcBef>
              <a:spcPct val="0"/>
            </a:spcBef>
            <a:spcAft>
              <a:spcPct val="35000"/>
            </a:spcAft>
          </a:pPr>
          <a:r>
            <a:rPr lang="en-US" sz="3300" kern="1200" dirty="0" smtClean="0"/>
            <a:t>Manual installation</a:t>
          </a:r>
          <a:endParaRPr lang="en-US" sz="3300" kern="1200" dirty="0"/>
        </a:p>
      </dsp:txBody>
      <dsp:txXfrm>
        <a:off x="263409" y="2519954"/>
        <a:ext cx="2347487" cy="2057710"/>
      </dsp:txXfrm>
    </dsp:sp>
    <dsp:sp modelId="{9648B0B4-F12D-48CF-BA4F-1B1135DCBD5B}">
      <dsp:nvSpPr>
        <dsp:cNvPr id="0" name=""/>
        <dsp:cNvSpPr/>
      </dsp:nvSpPr>
      <dsp:spPr>
        <a:xfrm>
          <a:off x="2167974" y="1551619"/>
          <a:ext cx="442922" cy="442922"/>
        </a:xfrm>
        <a:prstGeom prst="triangle">
          <a:avLst>
            <a:gd name="adj" fmla="val 10000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D04B730-A21E-44F2-BD18-B3049765F4A7}">
      <dsp:nvSpPr>
        <dsp:cNvPr id="0" name=""/>
        <dsp:cNvSpPr/>
      </dsp:nvSpPr>
      <dsp:spPr>
        <a:xfrm rot="5400000">
          <a:off x="3398038" y="1031929"/>
          <a:ext cx="1562649" cy="2600214"/>
        </a:xfrm>
        <a:prstGeom prst="corner">
          <a:avLst>
            <a:gd name="adj1" fmla="val 16120"/>
            <a:gd name="adj2" fmla="val 161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A1DBCFF-17FC-4EF9-B3B5-7B52236BB538}">
      <dsp:nvSpPr>
        <dsp:cNvPr id="0" name=""/>
        <dsp:cNvSpPr/>
      </dsp:nvSpPr>
      <dsp:spPr>
        <a:xfrm>
          <a:off x="3137193" y="1808833"/>
          <a:ext cx="2347487" cy="20577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30" tIns="125730" rIns="125730" bIns="125730" numCol="1" spcCol="1270" anchor="t" anchorCtr="0">
          <a:noAutofit/>
        </a:bodyPr>
        <a:lstStyle/>
        <a:p>
          <a:pPr lvl="0" algn="l" defTabSz="1466850">
            <a:lnSpc>
              <a:spcPct val="90000"/>
            </a:lnSpc>
            <a:spcBef>
              <a:spcPct val="0"/>
            </a:spcBef>
            <a:spcAft>
              <a:spcPct val="35000"/>
            </a:spcAft>
          </a:pPr>
          <a:r>
            <a:rPr lang="en-US" sz="3300" kern="1200" dirty="0" smtClean="0"/>
            <a:t>Windows 7 image Deployment</a:t>
          </a:r>
          <a:endParaRPr lang="en-US" sz="3300" kern="1200" dirty="0"/>
        </a:p>
      </dsp:txBody>
      <dsp:txXfrm>
        <a:off x="3137193" y="1808833"/>
        <a:ext cx="2347487" cy="2057710"/>
      </dsp:txXfrm>
    </dsp:sp>
    <dsp:sp modelId="{0A782874-C97D-4B33-8153-598524935FE1}">
      <dsp:nvSpPr>
        <dsp:cNvPr id="0" name=""/>
        <dsp:cNvSpPr/>
      </dsp:nvSpPr>
      <dsp:spPr>
        <a:xfrm>
          <a:off x="5041758" y="840498"/>
          <a:ext cx="442922" cy="442922"/>
        </a:xfrm>
        <a:prstGeom prst="triangle">
          <a:avLst>
            <a:gd name="adj" fmla="val 10000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5692160-E061-4DE6-8B9F-27DA355EAD30}">
      <dsp:nvSpPr>
        <dsp:cNvPr id="0" name=""/>
        <dsp:cNvSpPr/>
      </dsp:nvSpPr>
      <dsp:spPr>
        <a:xfrm rot="5400000">
          <a:off x="6271821" y="320808"/>
          <a:ext cx="1562649" cy="2600214"/>
        </a:xfrm>
        <a:prstGeom prst="corner">
          <a:avLst>
            <a:gd name="adj1" fmla="val 16120"/>
            <a:gd name="adj2" fmla="val 161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7C1E271-D057-4FC9-B9BC-2062481A312C}">
      <dsp:nvSpPr>
        <dsp:cNvPr id="0" name=""/>
        <dsp:cNvSpPr/>
      </dsp:nvSpPr>
      <dsp:spPr>
        <a:xfrm>
          <a:off x="6010976" y="1097712"/>
          <a:ext cx="2347487" cy="20577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30" tIns="125730" rIns="125730" bIns="125730" numCol="1" spcCol="1270" anchor="t" anchorCtr="0">
          <a:noAutofit/>
        </a:bodyPr>
        <a:lstStyle/>
        <a:p>
          <a:pPr lvl="0" algn="l" defTabSz="1466850">
            <a:lnSpc>
              <a:spcPct val="90000"/>
            </a:lnSpc>
            <a:spcBef>
              <a:spcPct val="0"/>
            </a:spcBef>
            <a:spcAft>
              <a:spcPct val="35000"/>
            </a:spcAft>
          </a:pPr>
          <a:r>
            <a:rPr lang="en-US" sz="3300" kern="1200" dirty="0" smtClean="0"/>
            <a:t>Electronic Software Distribution</a:t>
          </a:r>
          <a:endParaRPr lang="en-US" sz="3300" kern="1200" dirty="0"/>
        </a:p>
      </dsp:txBody>
      <dsp:txXfrm>
        <a:off x="6010976" y="1097712"/>
        <a:ext cx="2347487" cy="205771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4F630E7-4967-421D-A160-E9A99E9DA0AC}">
      <dsp:nvSpPr>
        <dsp:cNvPr id="0" name=""/>
        <dsp:cNvSpPr/>
      </dsp:nvSpPr>
      <dsp:spPr>
        <a:xfrm rot="5400000">
          <a:off x="626933" y="-241655"/>
          <a:ext cx="1595483" cy="2654849"/>
        </a:xfrm>
        <a:prstGeom prst="corner">
          <a:avLst>
            <a:gd name="adj1" fmla="val 16120"/>
            <a:gd name="adj2" fmla="val 161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8B12969-A342-4CB0-BFE9-C682638ADBBE}">
      <dsp:nvSpPr>
        <dsp:cNvPr id="0" name=""/>
        <dsp:cNvSpPr/>
      </dsp:nvSpPr>
      <dsp:spPr>
        <a:xfrm>
          <a:off x="360607" y="576068"/>
          <a:ext cx="2396812" cy="21009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60" tIns="137160" rIns="137160" bIns="137160" numCol="1" spcCol="1270" anchor="t" anchorCtr="0">
          <a:noAutofit/>
        </a:bodyPr>
        <a:lstStyle/>
        <a:p>
          <a:pPr lvl="0" algn="l" defTabSz="1600200">
            <a:lnSpc>
              <a:spcPct val="90000"/>
            </a:lnSpc>
            <a:spcBef>
              <a:spcPct val="0"/>
            </a:spcBef>
            <a:spcAft>
              <a:spcPct val="35000"/>
            </a:spcAft>
          </a:pPr>
          <a:r>
            <a:rPr lang="en-US" sz="3600" b="1" kern="1200" dirty="0" smtClean="0"/>
            <a:t>Manual installation</a:t>
          </a:r>
          <a:endParaRPr lang="en-US" sz="3600" b="1" kern="1200" dirty="0"/>
        </a:p>
      </dsp:txBody>
      <dsp:txXfrm>
        <a:off x="360607" y="576068"/>
        <a:ext cx="2396812" cy="210094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4F630E7-4967-421D-A160-E9A99E9DA0AC}">
      <dsp:nvSpPr>
        <dsp:cNvPr id="0" name=""/>
        <dsp:cNvSpPr/>
      </dsp:nvSpPr>
      <dsp:spPr>
        <a:xfrm rot="5400000">
          <a:off x="626933" y="-167114"/>
          <a:ext cx="1595483" cy="2654849"/>
        </a:xfrm>
        <a:prstGeom prst="corner">
          <a:avLst>
            <a:gd name="adj1" fmla="val 16120"/>
            <a:gd name="adj2" fmla="val 161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8B12969-A342-4CB0-BFE9-C682638ADBBE}">
      <dsp:nvSpPr>
        <dsp:cNvPr id="0" name=""/>
        <dsp:cNvSpPr/>
      </dsp:nvSpPr>
      <dsp:spPr>
        <a:xfrm>
          <a:off x="360607" y="626113"/>
          <a:ext cx="2396812" cy="21009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30" tIns="125730" rIns="125730" bIns="125730" numCol="1" spcCol="1270" anchor="t" anchorCtr="0">
          <a:noAutofit/>
        </a:bodyPr>
        <a:lstStyle/>
        <a:p>
          <a:pPr lvl="0" algn="l" defTabSz="1466850">
            <a:lnSpc>
              <a:spcPct val="90000"/>
            </a:lnSpc>
            <a:spcBef>
              <a:spcPct val="0"/>
            </a:spcBef>
            <a:spcAft>
              <a:spcPct val="35000"/>
            </a:spcAft>
          </a:pPr>
          <a:r>
            <a:rPr lang="en-US" sz="3300" b="1" kern="1200" dirty="0" smtClean="0"/>
            <a:t>Windows 7 Image Deployment</a:t>
          </a:r>
          <a:endParaRPr lang="en-US" sz="3300" b="1" kern="1200" dirty="0"/>
        </a:p>
      </dsp:txBody>
      <dsp:txXfrm>
        <a:off x="360607" y="626113"/>
        <a:ext cx="2396812" cy="2100947"/>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4F630E7-4967-421D-A160-E9A99E9DA0AC}">
      <dsp:nvSpPr>
        <dsp:cNvPr id="0" name=""/>
        <dsp:cNvSpPr/>
      </dsp:nvSpPr>
      <dsp:spPr>
        <a:xfrm rot="5400000">
          <a:off x="626933" y="-167114"/>
          <a:ext cx="1595483" cy="2654849"/>
        </a:xfrm>
        <a:prstGeom prst="corner">
          <a:avLst>
            <a:gd name="adj1" fmla="val 16120"/>
            <a:gd name="adj2" fmla="val 161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8B12969-A342-4CB0-BFE9-C682638ADBBE}">
      <dsp:nvSpPr>
        <dsp:cNvPr id="0" name=""/>
        <dsp:cNvSpPr/>
      </dsp:nvSpPr>
      <dsp:spPr>
        <a:xfrm>
          <a:off x="360607" y="626113"/>
          <a:ext cx="2396812" cy="21009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9540" tIns="129540" rIns="129540" bIns="129540" numCol="1" spcCol="1270" anchor="t" anchorCtr="0">
          <a:noAutofit/>
        </a:bodyPr>
        <a:lstStyle/>
        <a:p>
          <a:pPr lvl="0" algn="l" defTabSz="1511300">
            <a:lnSpc>
              <a:spcPct val="90000"/>
            </a:lnSpc>
            <a:spcBef>
              <a:spcPct val="0"/>
            </a:spcBef>
            <a:spcAft>
              <a:spcPct val="35000"/>
            </a:spcAft>
          </a:pPr>
          <a:r>
            <a:rPr lang="en-US" sz="3400" b="1" kern="1200" dirty="0" smtClean="0"/>
            <a:t>Electronic Software Distribution</a:t>
          </a:r>
          <a:endParaRPr lang="en-US" sz="3400" b="1" kern="1200" dirty="0"/>
        </a:p>
      </dsp:txBody>
      <dsp:txXfrm>
        <a:off x="360607" y="626113"/>
        <a:ext cx="2396812" cy="2100947"/>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4F630E7-4967-421D-A160-E9A99E9DA0AC}">
      <dsp:nvSpPr>
        <dsp:cNvPr id="0" name=""/>
        <dsp:cNvSpPr/>
      </dsp:nvSpPr>
      <dsp:spPr>
        <a:xfrm rot="5400000">
          <a:off x="626933" y="-167114"/>
          <a:ext cx="1595483" cy="2654849"/>
        </a:xfrm>
        <a:prstGeom prst="corner">
          <a:avLst>
            <a:gd name="adj1" fmla="val 16120"/>
            <a:gd name="adj2" fmla="val 161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8B12969-A342-4CB0-BFE9-C682638ADBBE}">
      <dsp:nvSpPr>
        <dsp:cNvPr id="0" name=""/>
        <dsp:cNvSpPr/>
      </dsp:nvSpPr>
      <dsp:spPr>
        <a:xfrm>
          <a:off x="360607" y="626113"/>
          <a:ext cx="2396812" cy="21009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9540" tIns="129540" rIns="129540" bIns="129540" numCol="1" spcCol="1270" anchor="t" anchorCtr="0">
          <a:noAutofit/>
        </a:bodyPr>
        <a:lstStyle/>
        <a:p>
          <a:pPr lvl="0" algn="l" defTabSz="1511300">
            <a:lnSpc>
              <a:spcPct val="90000"/>
            </a:lnSpc>
            <a:spcBef>
              <a:spcPct val="0"/>
            </a:spcBef>
            <a:spcAft>
              <a:spcPct val="35000"/>
            </a:spcAft>
          </a:pPr>
          <a:r>
            <a:rPr lang="en-US" sz="3400" b="1" kern="1200" dirty="0" smtClean="0"/>
            <a:t>Electronic Software Distribution</a:t>
          </a:r>
          <a:endParaRPr lang="en-US" sz="3400" b="1" kern="1200" dirty="0"/>
        </a:p>
      </dsp:txBody>
      <dsp:txXfrm>
        <a:off x="360607" y="626113"/>
        <a:ext cx="2396812" cy="2100947"/>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4F630E7-4967-421D-A160-E9A99E9DA0AC}">
      <dsp:nvSpPr>
        <dsp:cNvPr id="0" name=""/>
        <dsp:cNvSpPr/>
      </dsp:nvSpPr>
      <dsp:spPr>
        <a:xfrm rot="5400000">
          <a:off x="626933" y="-167114"/>
          <a:ext cx="1595483" cy="2654849"/>
        </a:xfrm>
        <a:prstGeom prst="corner">
          <a:avLst>
            <a:gd name="adj1" fmla="val 16120"/>
            <a:gd name="adj2" fmla="val 1611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8B12969-A342-4CB0-BFE9-C682638ADBBE}">
      <dsp:nvSpPr>
        <dsp:cNvPr id="0" name=""/>
        <dsp:cNvSpPr/>
      </dsp:nvSpPr>
      <dsp:spPr>
        <a:xfrm>
          <a:off x="360607" y="626113"/>
          <a:ext cx="2396812" cy="21009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7650" tIns="247650" rIns="247650" bIns="247650" numCol="1" spcCol="1270" anchor="t" anchorCtr="0">
          <a:noAutofit/>
        </a:bodyPr>
        <a:lstStyle/>
        <a:p>
          <a:pPr lvl="0" algn="l" defTabSz="2889250">
            <a:lnSpc>
              <a:spcPct val="90000"/>
            </a:lnSpc>
            <a:spcBef>
              <a:spcPct val="0"/>
            </a:spcBef>
            <a:spcAft>
              <a:spcPct val="35000"/>
            </a:spcAft>
          </a:pPr>
          <a:endParaRPr lang="en-US" sz="6500" kern="1200" dirty="0"/>
        </a:p>
      </dsp:txBody>
      <dsp:txXfrm>
        <a:off x="360607" y="626113"/>
        <a:ext cx="2396812" cy="2100947"/>
      </dsp:txXfrm>
    </dsp:sp>
  </dsp:spTree>
</dsp:drawing>
</file>

<file path=ppt/diagrams/layout1.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31/08/2011</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TechReady12</a:t>
            </a:r>
            <a:endParaRPr lang="en-US" dirty="0"/>
          </a:p>
        </p:txBody>
      </p:sp>
      <p:sp>
        <p:nvSpPr>
          <p:cNvPr id="5" name="Date Placeholder 4"/>
          <p:cNvSpPr>
            <a:spLocks noGrp="1"/>
          </p:cNvSpPr>
          <p:nvPr>
            <p:ph type="dt" idx="11"/>
          </p:nvPr>
        </p:nvSpPr>
        <p:spPr/>
        <p:txBody>
          <a:bodyPr/>
          <a:lstStyle/>
          <a:p>
            <a:fld id="{A7831180-4217-4797-8B56-E379F71EAEDD}" type="datetime1">
              <a:rPr lang="en-US" smtClean="0"/>
              <a:t>8/31/2011</a:t>
            </a:fld>
            <a:endParaRPr lang="en-US" dirty="0"/>
          </a:p>
        </p:txBody>
      </p:sp>
      <p:sp>
        <p:nvSpPr>
          <p:cNvPr id="6" name="Footer Placeholder 5"/>
          <p:cNvSpPr>
            <a:spLocks noGrp="1"/>
          </p:cNvSpPr>
          <p:nvPr>
            <p:ph type="ftr" sz="quarter" idx="12"/>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7" name="Slide Number Placeholder 6"/>
          <p:cNvSpPr>
            <a:spLocks noGrp="1"/>
          </p:cNvSpPr>
          <p:nvPr>
            <p:ph type="sldNum" sz="quarter" idx="13"/>
          </p:nvPr>
        </p:nvSpPr>
        <p:spPr/>
        <p:txBody>
          <a:bodyPr/>
          <a:lstStyle/>
          <a:p>
            <a:fld id="{8B263312-38AA-4E1E-B2B5-0F8F122B24FE}" type="slidenum">
              <a:rPr lang="en-US" smtClean="0"/>
              <a:pPr/>
              <a:t>19</a:t>
            </a:fld>
            <a:endParaRPr lang="en-US" dirty="0"/>
          </a:p>
        </p:txBody>
      </p:sp>
    </p:spTree>
    <p:extLst>
      <p:ext uri="{BB962C8B-B14F-4D97-AF65-F5344CB8AC3E}">
        <p14:creationId xmlns:p14="http://schemas.microsoft.com/office/powerpoint/2010/main" val="17205538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TechReady12</a:t>
            </a:r>
            <a:endParaRPr lang="en-US" dirty="0"/>
          </a:p>
        </p:txBody>
      </p:sp>
      <p:sp>
        <p:nvSpPr>
          <p:cNvPr id="5" name="Date Placeholder 4"/>
          <p:cNvSpPr>
            <a:spLocks noGrp="1"/>
          </p:cNvSpPr>
          <p:nvPr>
            <p:ph type="dt" idx="11"/>
          </p:nvPr>
        </p:nvSpPr>
        <p:spPr/>
        <p:txBody>
          <a:bodyPr/>
          <a:lstStyle/>
          <a:p>
            <a:fld id="{A7831180-4217-4797-8B56-E379F71EAEDD}" type="datetime1">
              <a:rPr lang="en-US" smtClean="0"/>
              <a:t>8/31/2011</a:t>
            </a:fld>
            <a:endParaRPr lang="en-US" dirty="0"/>
          </a:p>
        </p:txBody>
      </p:sp>
      <p:sp>
        <p:nvSpPr>
          <p:cNvPr id="6" name="Footer Placeholder 5"/>
          <p:cNvSpPr>
            <a:spLocks noGrp="1"/>
          </p:cNvSpPr>
          <p:nvPr>
            <p:ph type="ftr" sz="quarter" idx="12"/>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7" name="Slide Number Placeholder 6"/>
          <p:cNvSpPr>
            <a:spLocks noGrp="1"/>
          </p:cNvSpPr>
          <p:nvPr>
            <p:ph type="sldNum" sz="quarter" idx="13"/>
          </p:nvPr>
        </p:nvSpPr>
        <p:spPr/>
        <p:txBody>
          <a:bodyPr/>
          <a:lstStyle/>
          <a:p>
            <a:fld id="{8B263312-38AA-4E1E-B2B5-0F8F122B24FE}" type="slidenum">
              <a:rPr lang="en-US" smtClean="0"/>
              <a:pPr/>
              <a:t>20</a:t>
            </a:fld>
            <a:endParaRPr lang="en-US" dirty="0"/>
          </a:p>
        </p:txBody>
      </p:sp>
    </p:spTree>
    <p:extLst>
      <p:ext uri="{BB962C8B-B14F-4D97-AF65-F5344CB8AC3E}">
        <p14:creationId xmlns:p14="http://schemas.microsoft.com/office/powerpoint/2010/main" val="17205538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TechReady12</a:t>
            </a:r>
            <a:endParaRPr lang="en-US" dirty="0"/>
          </a:p>
        </p:txBody>
      </p:sp>
      <p:sp>
        <p:nvSpPr>
          <p:cNvPr id="5" name="Date Placeholder 4"/>
          <p:cNvSpPr>
            <a:spLocks noGrp="1"/>
          </p:cNvSpPr>
          <p:nvPr>
            <p:ph type="dt" idx="11"/>
          </p:nvPr>
        </p:nvSpPr>
        <p:spPr/>
        <p:txBody>
          <a:bodyPr/>
          <a:lstStyle/>
          <a:p>
            <a:fld id="{A7831180-4217-4797-8B56-E379F71EAEDD}" type="datetime1">
              <a:rPr lang="en-US" smtClean="0"/>
              <a:t>8/31/2011</a:t>
            </a:fld>
            <a:endParaRPr lang="en-US" dirty="0"/>
          </a:p>
        </p:txBody>
      </p:sp>
      <p:sp>
        <p:nvSpPr>
          <p:cNvPr id="6" name="Footer Placeholder 5"/>
          <p:cNvSpPr>
            <a:spLocks noGrp="1"/>
          </p:cNvSpPr>
          <p:nvPr>
            <p:ph type="ftr" sz="quarter" idx="12"/>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7" name="Slide Number Placeholder 6"/>
          <p:cNvSpPr>
            <a:spLocks noGrp="1"/>
          </p:cNvSpPr>
          <p:nvPr>
            <p:ph type="sldNum" sz="quarter" idx="13"/>
          </p:nvPr>
        </p:nvSpPr>
        <p:spPr/>
        <p:txBody>
          <a:bodyPr/>
          <a:lstStyle/>
          <a:p>
            <a:fld id="{8B263312-38AA-4E1E-B2B5-0F8F122B24FE}" type="slidenum">
              <a:rPr lang="en-US" smtClean="0"/>
              <a:pPr/>
              <a:t>21</a:t>
            </a:fld>
            <a:endParaRPr lang="en-US" dirty="0"/>
          </a:p>
        </p:txBody>
      </p:sp>
    </p:spTree>
    <p:extLst>
      <p:ext uri="{BB962C8B-B14F-4D97-AF65-F5344CB8AC3E}">
        <p14:creationId xmlns:p14="http://schemas.microsoft.com/office/powerpoint/2010/main" val="17205538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TechReady12</a:t>
            </a:r>
            <a:endParaRPr lang="en-US" dirty="0"/>
          </a:p>
        </p:txBody>
      </p:sp>
      <p:sp>
        <p:nvSpPr>
          <p:cNvPr id="5" name="Date Placeholder 4"/>
          <p:cNvSpPr>
            <a:spLocks noGrp="1"/>
          </p:cNvSpPr>
          <p:nvPr>
            <p:ph type="dt" idx="11"/>
          </p:nvPr>
        </p:nvSpPr>
        <p:spPr/>
        <p:txBody>
          <a:bodyPr/>
          <a:lstStyle/>
          <a:p>
            <a:fld id="{A7831180-4217-4797-8B56-E379F71EAEDD}" type="datetime1">
              <a:rPr lang="en-US" smtClean="0"/>
              <a:t>8/31/2011</a:t>
            </a:fld>
            <a:endParaRPr lang="en-US" dirty="0"/>
          </a:p>
        </p:txBody>
      </p:sp>
      <p:sp>
        <p:nvSpPr>
          <p:cNvPr id="6" name="Footer Placeholder 5"/>
          <p:cNvSpPr>
            <a:spLocks noGrp="1"/>
          </p:cNvSpPr>
          <p:nvPr>
            <p:ph type="ftr" sz="quarter" idx="12"/>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7" name="Slide Number Placeholder 6"/>
          <p:cNvSpPr>
            <a:spLocks noGrp="1"/>
          </p:cNvSpPr>
          <p:nvPr>
            <p:ph type="sldNum" sz="quarter" idx="13"/>
          </p:nvPr>
        </p:nvSpPr>
        <p:spPr/>
        <p:txBody>
          <a:bodyPr/>
          <a:lstStyle/>
          <a:p>
            <a:fld id="{8B263312-38AA-4E1E-B2B5-0F8F122B24FE}" type="slidenum">
              <a:rPr lang="en-US" smtClean="0"/>
              <a:pPr/>
              <a:t>22</a:t>
            </a:fld>
            <a:endParaRPr lang="en-US" dirty="0"/>
          </a:p>
        </p:txBody>
      </p:sp>
    </p:spTree>
    <p:extLst>
      <p:ext uri="{BB962C8B-B14F-4D97-AF65-F5344CB8AC3E}">
        <p14:creationId xmlns:p14="http://schemas.microsoft.com/office/powerpoint/2010/main" val="17205538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TechReady12</a:t>
            </a:r>
            <a:endParaRPr lang="en-US" dirty="0"/>
          </a:p>
        </p:txBody>
      </p:sp>
      <p:sp>
        <p:nvSpPr>
          <p:cNvPr id="5" name="Date Placeholder 4"/>
          <p:cNvSpPr>
            <a:spLocks noGrp="1"/>
          </p:cNvSpPr>
          <p:nvPr>
            <p:ph type="dt" idx="11"/>
          </p:nvPr>
        </p:nvSpPr>
        <p:spPr/>
        <p:txBody>
          <a:bodyPr/>
          <a:lstStyle/>
          <a:p>
            <a:fld id="{A7831180-4217-4797-8B56-E379F71EAEDD}" type="datetime1">
              <a:rPr lang="en-US" smtClean="0"/>
              <a:t>8/31/2011</a:t>
            </a:fld>
            <a:endParaRPr lang="en-US" dirty="0"/>
          </a:p>
        </p:txBody>
      </p:sp>
      <p:sp>
        <p:nvSpPr>
          <p:cNvPr id="6" name="Footer Placeholder 5"/>
          <p:cNvSpPr>
            <a:spLocks noGrp="1"/>
          </p:cNvSpPr>
          <p:nvPr>
            <p:ph type="ftr" sz="quarter" idx="12"/>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7" name="Slide Number Placeholder 6"/>
          <p:cNvSpPr>
            <a:spLocks noGrp="1"/>
          </p:cNvSpPr>
          <p:nvPr>
            <p:ph type="sldNum" sz="quarter" idx="13"/>
          </p:nvPr>
        </p:nvSpPr>
        <p:spPr/>
        <p:txBody>
          <a:bodyPr/>
          <a:lstStyle/>
          <a:p>
            <a:fld id="{8B263312-38AA-4E1E-B2B5-0F8F122B24FE}" type="slidenum">
              <a:rPr lang="en-US" smtClean="0"/>
              <a:pPr/>
              <a:t>23</a:t>
            </a:fld>
            <a:endParaRPr lang="en-US" dirty="0"/>
          </a:p>
        </p:txBody>
      </p:sp>
    </p:spTree>
    <p:extLst>
      <p:ext uri="{BB962C8B-B14F-4D97-AF65-F5344CB8AC3E}">
        <p14:creationId xmlns:p14="http://schemas.microsoft.com/office/powerpoint/2010/main" val="17205538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TechReady12</a:t>
            </a:r>
            <a:endParaRPr lang="en-US" dirty="0"/>
          </a:p>
        </p:txBody>
      </p:sp>
      <p:sp>
        <p:nvSpPr>
          <p:cNvPr id="5" name="Date Placeholder 4"/>
          <p:cNvSpPr>
            <a:spLocks noGrp="1"/>
          </p:cNvSpPr>
          <p:nvPr>
            <p:ph type="dt" idx="11"/>
          </p:nvPr>
        </p:nvSpPr>
        <p:spPr/>
        <p:txBody>
          <a:bodyPr/>
          <a:lstStyle/>
          <a:p>
            <a:fld id="{A7831180-4217-4797-8B56-E379F71EAEDD}" type="datetime1">
              <a:rPr lang="en-US" smtClean="0"/>
              <a:t>8/31/2011</a:t>
            </a:fld>
            <a:endParaRPr lang="en-US" dirty="0"/>
          </a:p>
        </p:txBody>
      </p:sp>
      <p:sp>
        <p:nvSpPr>
          <p:cNvPr id="6" name="Footer Placeholder 5"/>
          <p:cNvSpPr>
            <a:spLocks noGrp="1"/>
          </p:cNvSpPr>
          <p:nvPr>
            <p:ph type="ftr" sz="quarter" idx="12"/>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7" name="Slide Number Placeholder 6"/>
          <p:cNvSpPr>
            <a:spLocks noGrp="1"/>
          </p:cNvSpPr>
          <p:nvPr>
            <p:ph type="sldNum" sz="quarter" idx="13"/>
          </p:nvPr>
        </p:nvSpPr>
        <p:spPr/>
        <p:txBody>
          <a:bodyPr/>
          <a:lstStyle/>
          <a:p>
            <a:fld id="{8B263312-38AA-4E1E-B2B5-0F8F122B24FE}" type="slidenum">
              <a:rPr lang="en-US" smtClean="0"/>
              <a:pPr/>
              <a:t>26</a:t>
            </a:fld>
            <a:endParaRPr lang="en-US" dirty="0"/>
          </a:p>
        </p:txBody>
      </p:sp>
    </p:spTree>
    <p:extLst>
      <p:ext uri="{BB962C8B-B14F-4D97-AF65-F5344CB8AC3E}">
        <p14:creationId xmlns:p14="http://schemas.microsoft.com/office/powerpoint/2010/main" val="17205538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smtClean="0"/>
              <a:t>TechReady12</a:t>
            </a:r>
            <a:endParaRPr lang="en-US" dirty="0"/>
          </a:p>
        </p:txBody>
      </p:sp>
      <p:sp>
        <p:nvSpPr>
          <p:cNvPr id="5" name="Date Placeholder 4"/>
          <p:cNvSpPr>
            <a:spLocks noGrp="1"/>
          </p:cNvSpPr>
          <p:nvPr>
            <p:ph type="dt" idx="11"/>
          </p:nvPr>
        </p:nvSpPr>
        <p:spPr/>
        <p:txBody>
          <a:bodyPr/>
          <a:lstStyle/>
          <a:p>
            <a:fld id="{62CB0991-9175-4F63-8CC1-2B2B367AD21C}" type="datetime1">
              <a:rPr lang="en-US" smtClean="0"/>
              <a:t>8/31/2011</a:t>
            </a:fld>
            <a:endParaRPr lang="en-US" dirty="0"/>
          </a:p>
        </p:txBody>
      </p:sp>
      <p:sp>
        <p:nvSpPr>
          <p:cNvPr id="6" name="Footer Placeholder 5"/>
          <p:cNvSpPr>
            <a:spLocks noGrp="1"/>
          </p:cNvSpPr>
          <p:nvPr>
            <p:ph type="ftr" sz="quarter" idx="12"/>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7" name="Slide Number Placeholder 6"/>
          <p:cNvSpPr>
            <a:spLocks noGrp="1"/>
          </p:cNvSpPr>
          <p:nvPr>
            <p:ph type="sldNum" sz="quarter" idx="13"/>
          </p:nvPr>
        </p:nvSpPr>
        <p:spPr/>
        <p:txBody>
          <a:bodyPr/>
          <a:lstStyle/>
          <a:p>
            <a:fld id="{8B263312-38AA-4E1E-B2B5-0F8F122B24FE}" type="slidenum">
              <a:rPr lang="en-US" smtClean="0"/>
              <a:pPr/>
              <a:t>28</a:t>
            </a:fld>
            <a:endParaRPr lang="en-US" dirty="0"/>
          </a:p>
        </p:txBody>
      </p:sp>
    </p:spTree>
    <p:extLst>
      <p:ext uri="{BB962C8B-B14F-4D97-AF65-F5344CB8AC3E}">
        <p14:creationId xmlns:p14="http://schemas.microsoft.com/office/powerpoint/2010/main" val="342884887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12" name="Date Placeholder 11"/>
          <p:cNvSpPr>
            <a:spLocks noGrp="1"/>
          </p:cNvSpPr>
          <p:nvPr>
            <p:ph type="dt" idx="10"/>
          </p:nvPr>
        </p:nvSpPr>
        <p:spPr/>
        <p:txBody>
          <a:bodyPr/>
          <a:lstStyle/>
          <a:p>
            <a:fld id="{7CDB10E4-16F8-417E-9C49-85D2F821C704}" type="datetime1">
              <a:rPr lang="en-US" smtClean="0"/>
              <a:pPr/>
              <a:t>8/31/2011</a:t>
            </a:fld>
            <a:endParaRPr lang="en-US" dirty="0"/>
          </a:p>
        </p:txBody>
      </p:sp>
      <p:sp>
        <p:nvSpPr>
          <p:cNvPr id="13" name="Footer Placeholder 12"/>
          <p:cNvSpPr>
            <a:spLocks noGrp="1"/>
          </p:cNvSpPr>
          <p:nvPr>
            <p:ph type="ftr" sz="quarter" idx="11"/>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14" name="Slide Number Placeholder 13"/>
          <p:cNvSpPr>
            <a:spLocks noGrp="1"/>
          </p:cNvSpPr>
          <p:nvPr>
            <p:ph type="sldNum" sz="quarter" idx="12"/>
          </p:nvPr>
        </p:nvSpPr>
        <p:spPr/>
        <p:txBody>
          <a:bodyPr/>
          <a:lstStyle/>
          <a:p>
            <a:fld id="{8B263312-38AA-4E1E-B2B5-0F8F122B24FE}" type="slidenum">
              <a:rPr lang="en-US" smtClean="0"/>
              <a:pPr/>
              <a:t>30</a:t>
            </a:fld>
            <a:endParaRPr lang="en-US" dirty="0"/>
          </a:p>
        </p:txBody>
      </p:sp>
      <p:sp>
        <p:nvSpPr>
          <p:cNvPr id="15" name="Header Placeholder 14"/>
          <p:cNvSpPr>
            <a:spLocks noGrp="1"/>
          </p:cNvSpPr>
          <p:nvPr>
            <p:ph type="hdr" sz="quarter" idx="13"/>
          </p:nvPr>
        </p:nvSpPr>
        <p:spPr/>
        <p:txBody>
          <a:bodyPr/>
          <a:lstStyle/>
          <a:p>
            <a:r>
              <a:rPr lang="en-US" smtClean="0"/>
              <a:t>TechReady12</a:t>
            </a:r>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TechReady12</a:t>
            </a:r>
            <a:endParaRPr lang="en-US" dirty="0"/>
          </a:p>
        </p:txBody>
      </p:sp>
      <p:sp>
        <p:nvSpPr>
          <p:cNvPr id="5" name="Date Placeholder 4"/>
          <p:cNvSpPr>
            <a:spLocks noGrp="1"/>
          </p:cNvSpPr>
          <p:nvPr>
            <p:ph type="dt" idx="11"/>
          </p:nvPr>
        </p:nvSpPr>
        <p:spPr/>
        <p:txBody>
          <a:bodyPr/>
          <a:lstStyle/>
          <a:p>
            <a:fld id="{E6C008CE-380A-46CA-8B22-4C6098E70361}" type="datetime1">
              <a:rPr lang="en-US" smtClean="0"/>
              <a:t>8/31/2011</a:t>
            </a:fld>
            <a:endParaRPr lang="en-US" dirty="0"/>
          </a:p>
        </p:txBody>
      </p:sp>
      <p:sp>
        <p:nvSpPr>
          <p:cNvPr id="6" name="Footer Placeholder 5"/>
          <p:cNvSpPr>
            <a:spLocks noGrp="1"/>
          </p:cNvSpPr>
          <p:nvPr>
            <p:ph type="ftr" sz="quarter" idx="12"/>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7" name="Slide Number Placeholder 6"/>
          <p:cNvSpPr>
            <a:spLocks noGrp="1"/>
          </p:cNvSpPr>
          <p:nvPr>
            <p:ph type="sldNum" sz="quarter" idx="13"/>
          </p:nvPr>
        </p:nvSpPr>
        <p:spPr/>
        <p:txBody>
          <a:bodyPr/>
          <a:lstStyle/>
          <a:p>
            <a:fld id="{8B263312-38AA-4E1E-B2B5-0F8F122B24FE}" type="slidenum">
              <a:rPr lang="en-US" smtClean="0"/>
              <a:pPr/>
              <a:t>31</a:t>
            </a:fld>
            <a:endParaRPr lang="en-US" dirty="0"/>
          </a:p>
        </p:txBody>
      </p:sp>
    </p:spTree>
    <p:extLst>
      <p:ext uri="{BB962C8B-B14F-4D97-AF65-F5344CB8AC3E}">
        <p14:creationId xmlns:p14="http://schemas.microsoft.com/office/powerpoint/2010/main" val="360657861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7500" lnSpcReduction="20000"/>
          </a:bodyPr>
          <a:lstStyle/>
          <a:p>
            <a:pPr lvl="2">
              <a:buNone/>
            </a:pPr>
            <a:endParaRPr lang="en-US" sz="1200" dirty="0" smtClean="0"/>
          </a:p>
        </p:txBody>
      </p:sp>
      <p:sp>
        <p:nvSpPr>
          <p:cNvPr id="4" name="Header Placeholder 3"/>
          <p:cNvSpPr>
            <a:spLocks noGrp="1"/>
          </p:cNvSpPr>
          <p:nvPr>
            <p:ph type="hdr" sz="quarter" idx="10"/>
          </p:nvPr>
        </p:nvSpPr>
        <p:spPr/>
        <p:txBody>
          <a:bodyPr/>
          <a:lstStyle/>
          <a:p>
            <a:r>
              <a:rPr lang="en-US" smtClean="0"/>
              <a:t>TechReady12</a:t>
            </a:r>
            <a:endParaRPr lang="en-US" dirty="0"/>
          </a:p>
        </p:txBody>
      </p:sp>
      <p:sp>
        <p:nvSpPr>
          <p:cNvPr id="5" name="Date Placeholder 4"/>
          <p:cNvSpPr>
            <a:spLocks noGrp="1"/>
          </p:cNvSpPr>
          <p:nvPr>
            <p:ph type="dt" idx="11"/>
          </p:nvPr>
        </p:nvSpPr>
        <p:spPr/>
        <p:txBody>
          <a:bodyPr/>
          <a:lstStyle/>
          <a:p>
            <a:fld id="{70B10680-0FF9-4EED-863E-730C980F8893}" type="datetime1">
              <a:rPr lang="en-US" smtClean="0"/>
              <a:pPr/>
              <a:t>8/31/2011</a:t>
            </a:fld>
            <a:endParaRPr lang="en-US" dirty="0"/>
          </a:p>
        </p:txBody>
      </p:sp>
      <p:sp>
        <p:nvSpPr>
          <p:cNvPr id="6" name="Footer Placeholder 5"/>
          <p:cNvSpPr>
            <a:spLocks noGrp="1"/>
          </p:cNvSpPr>
          <p:nvPr>
            <p:ph type="ftr" sz="quarter" idx="12"/>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7" name="Slide Number Placeholder 6"/>
          <p:cNvSpPr>
            <a:spLocks noGrp="1"/>
          </p:cNvSpPr>
          <p:nvPr>
            <p:ph type="sldNum" sz="quarter" idx="13"/>
          </p:nvPr>
        </p:nvSpPr>
        <p:spPr/>
        <p:txBody>
          <a:bodyPr/>
          <a:lstStyle/>
          <a:p>
            <a:fld id="{8B263312-38AA-4E1E-B2B5-0F8F122B24FE}" type="slidenum">
              <a:rPr lang="en-US" smtClean="0"/>
              <a:pPr/>
              <a:t>38</a:t>
            </a:fld>
            <a:endParaRPr lang="en-US" dirty="0"/>
          </a:p>
        </p:txBody>
      </p:sp>
    </p:spTree>
    <p:extLst>
      <p:ext uri="{BB962C8B-B14F-4D97-AF65-F5344CB8AC3E}">
        <p14:creationId xmlns:p14="http://schemas.microsoft.com/office/powerpoint/2010/main" val="10221316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4:10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4:10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41</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34112BF-CC53-4BD3-B71B-638534610DBF}" type="slidenum">
              <a:rPr lang="en-US" smtClean="0"/>
              <a:pPr>
                <a:defRPr/>
              </a:pPr>
              <a:t>42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7500" lnSpcReduction="20000"/>
          </a:bodyPr>
          <a:lstStyle/>
          <a:p>
            <a:pPr lvl="2">
              <a:buNone/>
            </a:pPr>
            <a:endParaRPr lang="en-US" sz="1200" dirty="0" smtClean="0"/>
          </a:p>
        </p:txBody>
      </p:sp>
      <p:sp>
        <p:nvSpPr>
          <p:cNvPr id="4" name="Header Placeholder 3"/>
          <p:cNvSpPr>
            <a:spLocks noGrp="1"/>
          </p:cNvSpPr>
          <p:nvPr>
            <p:ph type="hdr" sz="quarter" idx="10"/>
          </p:nvPr>
        </p:nvSpPr>
        <p:spPr/>
        <p:txBody>
          <a:bodyPr/>
          <a:lstStyle/>
          <a:p>
            <a:r>
              <a:rPr lang="en-US" smtClean="0"/>
              <a:t>TechReady12</a:t>
            </a:r>
            <a:endParaRPr lang="en-US" dirty="0"/>
          </a:p>
        </p:txBody>
      </p:sp>
      <p:sp>
        <p:nvSpPr>
          <p:cNvPr id="5" name="Date Placeholder 4"/>
          <p:cNvSpPr>
            <a:spLocks noGrp="1"/>
          </p:cNvSpPr>
          <p:nvPr>
            <p:ph type="dt" idx="11"/>
          </p:nvPr>
        </p:nvSpPr>
        <p:spPr/>
        <p:txBody>
          <a:bodyPr/>
          <a:lstStyle/>
          <a:p>
            <a:fld id="{70B10680-0FF9-4EED-863E-730C980F8893}" type="datetime1">
              <a:rPr lang="en-US" smtClean="0"/>
              <a:pPr/>
              <a:t>8/31/2011</a:t>
            </a:fld>
            <a:endParaRPr lang="en-US" dirty="0"/>
          </a:p>
        </p:txBody>
      </p:sp>
      <p:sp>
        <p:nvSpPr>
          <p:cNvPr id="6" name="Footer Placeholder 5"/>
          <p:cNvSpPr>
            <a:spLocks noGrp="1"/>
          </p:cNvSpPr>
          <p:nvPr>
            <p:ph type="ftr" sz="quarter" idx="12"/>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7" name="Slide Number Placeholder 6"/>
          <p:cNvSpPr>
            <a:spLocks noGrp="1"/>
          </p:cNvSpPr>
          <p:nvPr>
            <p:ph type="sldNum" sz="quarter" idx="13"/>
          </p:nvPr>
        </p:nvSpPr>
        <p:spPr/>
        <p:txBody>
          <a:bodyPr/>
          <a:lstStyle/>
          <a:p>
            <a:fld id="{8B263312-38AA-4E1E-B2B5-0F8F122B24FE}" type="slidenum">
              <a:rPr lang="en-US" smtClean="0"/>
              <a:pPr/>
              <a:t>4</a:t>
            </a:fld>
            <a:endParaRPr lang="en-US" dirty="0"/>
          </a:p>
        </p:txBody>
      </p:sp>
    </p:spTree>
    <p:extLst>
      <p:ext uri="{BB962C8B-B14F-4D97-AF65-F5344CB8AC3E}">
        <p14:creationId xmlns:p14="http://schemas.microsoft.com/office/powerpoint/2010/main" val="10221316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7</a:t>
            </a:fld>
            <a:endParaRPr lang="en-AU" dirty="0"/>
          </a:p>
        </p:txBody>
      </p:sp>
    </p:spTree>
    <p:extLst>
      <p:ext uri="{BB962C8B-B14F-4D97-AF65-F5344CB8AC3E}">
        <p14:creationId xmlns:p14="http://schemas.microsoft.com/office/powerpoint/2010/main" val="24516177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9</a:t>
            </a:fld>
            <a:endParaRPr lang="en-AU" dirty="0"/>
          </a:p>
        </p:txBody>
      </p:sp>
    </p:spTree>
    <p:extLst>
      <p:ext uri="{BB962C8B-B14F-4D97-AF65-F5344CB8AC3E}">
        <p14:creationId xmlns:p14="http://schemas.microsoft.com/office/powerpoint/2010/main" val="2472995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pPr marL="171418" indent="-171418">
              <a:buFontTx/>
              <a:buChar char="-"/>
            </a:pP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11</a:t>
            </a:fld>
            <a:endParaRPr lang="en-US" dirty="0"/>
          </a:p>
        </p:txBody>
      </p:sp>
    </p:spTree>
    <p:extLst>
      <p:ext uri="{BB962C8B-B14F-4D97-AF65-F5344CB8AC3E}">
        <p14:creationId xmlns:p14="http://schemas.microsoft.com/office/powerpoint/2010/main" val="39930781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12" name="Date Placeholder 11"/>
          <p:cNvSpPr>
            <a:spLocks noGrp="1"/>
          </p:cNvSpPr>
          <p:nvPr>
            <p:ph type="dt" idx="10"/>
          </p:nvPr>
        </p:nvSpPr>
        <p:spPr/>
        <p:txBody>
          <a:bodyPr/>
          <a:lstStyle/>
          <a:p>
            <a:fld id="{7CDB10E4-16F8-417E-9C49-85D2F821C704}" type="datetime1">
              <a:rPr lang="en-US" smtClean="0"/>
              <a:pPr/>
              <a:t>8/31/2011</a:t>
            </a:fld>
            <a:endParaRPr lang="en-US" dirty="0"/>
          </a:p>
        </p:txBody>
      </p:sp>
      <p:sp>
        <p:nvSpPr>
          <p:cNvPr id="13" name="Footer Placeholder 12"/>
          <p:cNvSpPr>
            <a:spLocks noGrp="1"/>
          </p:cNvSpPr>
          <p:nvPr>
            <p:ph type="ftr" sz="quarter" idx="11"/>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14" name="Slide Number Placeholder 13"/>
          <p:cNvSpPr>
            <a:spLocks noGrp="1"/>
          </p:cNvSpPr>
          <p:nvPr>
            <p:ph type="sldNum" sz="quarter" idx="12"/>
          </p:nvPr>
        </p:nvSpPr>
        <p:spPr/>
        <p:txBody>
          <a:bodyPr/>
          <a:lstStyle/>
          <a:p>
            <a:fld id="{8B263312-38AA-4E1E-B2B5-0F8F122B24FE}" type="slidenum">
              <a:rPr lang="en-US" smtClean="0"/>
              <a:pPr/>
              <a:t>12</a:t>
            </a:fld>
            <a:endParaRPr lang="en-US" dirty="0"/>
          </a:p>
        </p:txBody>
      </p:sp>
      <p:sp>
        <p:nvSpPr>
          <p:cNvPr id="15" name="Header Placeholder 14"/>
          <p:cNvSpPr>
            <a:spLocks noGrp="1"/>
          </p:cNvSpPr>
          <p:nvPr>
            <p:ph type="hdr" sz="quarter" idx="13"/>
          </p:nvPr>
        </p:nvSpPr>
        <p:spPr/>
        <p:txBody>
          <a:bodyPr/>
          <a:lstStyle/>
          <a:p>
            <a:r>
              <a:rPr lang="en-US" smtClean="0"/>
              <a:t>TechReady12</a:t>
            </a:r>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12" name="Date Placeholder 11"/>
          <p:cNvSpPr>
            <a:spLocks noGrp="1"/>
          </p:cNvSpPr>
          <p:nvPr>
            <p:ph type="dt" idx="10"/>
          </p:nvPr>
        </p:nvSpPr>
        <p:spPr/>
        <p:txBody>
          <a:bodyPr/>
          <a:lstStyle/>
          <a:p>
            <a:fld id="{7CDB10E4-16F8-417E-9C49-85D2F821C704}" type="datetime1">
              <a:rPr lang="en-US" smtClean="0"/>
              <a:pPr/>
              <a:t>8/31/2011</a:t>
            </a:fld>
            <a:endParaRPr lang="en-US" dirty="0"/>
          </a:p>
        </p:txBody>
      </p:sp>
      <p:sp>
        <p:nvSpPr>
          <p:cNvPr id="13" name="Footer Placeholder 12"/>
          <p:cNvSpPr>
            <a:spLocks noGrp="1"/>
          </p:cNvSpPr>
          <p:nvPr>
            <p:ph type="ftr" sz="quarter" idx="11"/>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14" name="Slide Number Placeholder 13"/>
          <p:cNvSpPr>
            <a:spLocks noGrp="1"/>
          </p:cNvSpPr>
          <p:nvPr>
            <p:ph type="sldNum" sz="quarter" idx="12"/>
          </p:nvPr>
        </p:nvSpPr>
        <p:spPr/>
        <p:txBody>
          <a:bodyPr/>
          <a:lstStyle/>
          <a:p>
            <a:fld id="{8B263312-38AA-4E1E-B2B5-0F8F122B24FE}" type="slidenum">
              <a:rPr lang="en-US" smtClean="0"/>
              <a:pPr/>
              <a:t>14</a:t>
            </a:fld>
            <a:endParaRPr lang="en-US" dirty="0"/>
          </a:p>
        </p:txBody>
      </p:sp>
      <p:sp>
        <p:nvSpPr>
          <p:cNvPr id="15" name="Header Placeholder 14"/>
          <p:cNvSpPr>
            <a:spLocks noGrp="1"/>
          </p:cNvSpPr>
          <p:nvPr>
            <p:ph type="hdr" sz="quarter" idx="13"/>
          </p:nvPr>
        </p:nvSpPr>
        <p:spPr/>
        <p:txBody>
          <a:bodyPr/>
          <a:lstStyle/>
          <a:p>
            <a:r>
              <a:rPr lang="en-US" smtClean="0"/>
              <a:t>TechReady12</a:t>
            </a:r>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pPr marL="171418" indent="-171418">
              <a:buFontTx/>
              <a:buChar char="-"/>
            </a:pPr>
            <a:endParaRPr lang="en-US" dirty="0"/>
          </a:p>
        </p:txBody>
      </p:sp>
      <p:sp>
        <p:nvSpPr>
          <p:cNvPr id="4" name="Slide Number Placeholder 3"/>
          <p:cNvSpPr>
            <a:spLocks noGrp="1"/>
          </p:cNvSpPr>
          <p:nvPr>
            <p:ph type="sldNum" sz="quarter" idx="10"/>
          </p:nvPr>
        </p:nvSpPr>
        <p:spPr/>
        <p:txBody>
          <a:bodyPr/>
          <a:lstStyle/>
          <a:p>
            <a:fld id="{CE7028A4-D50C-4CF1-9574-BDE64A45EB65}" type="slidenum">
              <a:rPr lang="en-US" smtClean="0"/>
              <a:t>15</a:t>
            </a:fld>
            <a:endParaRPr lang="en-US"/>
          </a:p>
        </p:txBody>
      </p:sp>
    </p:spTree>
    <p:extLst>
      <p:ext uri="{BB962C8B-B14F-4D97-AF65-F5344CB8AC3E}">
        <p14:creationId xmlns:p14="http://schemas.microsoft.com/office/powerpoint/2010/main" val="423676918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 Placeholder 6"/>
          <p:cNvSpPr>
            <a:spLocks noGrp="1"/>
          </p:cNvSpPr>
          <p:nvPr>
            <p:ph type="body" sz="quarter" idx="10" hasCustomPrompt="1"/>
          </p:nvPr>
        </p:nvSpPr>
        <p:spPr>
          <a:xfrm>
            <a:off x="799117" y="4876800"/>
            <a:ext cx="7683914"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
        <p:nvSpPr>
          <p:cNvPr id="5" name="Title 1"/>
          <p:cNvSpPr>
            <a:spLocks noGrp="1"/>
          </p:cNvSpPr>
          <p:nvPr>
            <p:ph type="ctrTitle"/>
          </p:nvPr>
        </p:nvSpPr>
        <p:spPr>
          <a:xfrm>
            <a:off x="627623" y="2431024"/>
            <a:ext cx="6994362"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6" name="Subtitle 2"/>
          <p:cNvSpPr>
            <a:spLocks noGrp="1"/>
          </p:cNvSpPr>
          <p:nvPr>
            <p:ph type="subTitle" idx="1"/>
          </p:nvPr>
        </p:nvSpPr>
        <p:spPr>
          <a:xfrm>
            <a:off x="627624" y="4191003"/>
            <a:ext cx="6994363"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406675932"/>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solidFill>
                  <a:srgbClr val="FFFFFF"/>
                </a:solidFill>
              </a:rPr>
              <a:pPr/>
              <a:t>31/08/2011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132667759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31/08/2011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50692570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31/08/2011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11607771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pic>
        <p:nvPicPr>
          <p:cNvPr id="9"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r="70625" b="72361"/>
          <a:stretch/>
        </p:blipFill>
        <p:spPr bwMode="auto">
          <a:xfrm>
            <a:off x="6432476" y="-12923"/>
            <a:ext cx="2686050" cy="1895475"/>
          </a:xfrm>
          <a:prstGeom prst="rect">
            <a:avLst/>
          </a:prstGeom>
          <a:noFill/>
          <a:effectLst>
            <a:softEdge rad="127000"/>
          </a:effectLst>
        </p:spPr>
      </p:pic>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31/08/2011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61451851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solidFill>
                <a:srgbClr val="000000"/>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solidFill>
                  <a:srgbClr val="000000">
                    <a:lumMod val="50000"/>
                    <a:lumOff val="50000"/>
                  </a:srgbClr>
                </a:solidFill>
              </a:rPr>
              <a:pPr/>
              <a:t>31/08/2011</a:t>
            </a:fld>
            <a:endParaRPr lang="en-AU"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solidFill>
                  <a:srgbClr val="000000">
                    <a:lumMod val="50000"/>
                    <a:lumOff val="50000"/>
                  </a:srgbClr>
                </a:solidFill>
              </a:rPr>
              <a:pPr/>
              <a:t>‹#›</a:t>
            </a:fld>
            <a:endParaRPr lang="en-AU" dirty="0">
              <a:solidFill>
                <a:srgbClr val="000000">
                  <a:lumMod val="50000"/>
                  <a:lumOff val="50000"/>
                </a:srgbClr>
              </a:solidFill>
            </a:endParaRPr>
          </a:p>
        </p:txBody>
      </p:sp>
    </p:spTree>
    <p:extLst>
      <p:ext uri="{BB962C8B-B14F-4D97-AF65-F5344CB8AC3E}">
        <p14:creationId xmlns:p14="http://schemas.microsoft.com/office/powerpoint/2010/main" val="14458205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31/08/2011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8167741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31/08/2011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3" descr="O:\Wunderman\CLIENTS\Microsoft\_SMIC_FY11\SMIC1062 TechEd 2011\Creative\Digital\2_concept\powerpoint\teched11_powerpoint_page1.jpg"/>
          <p:cNvPicPr>
            <a:picLocks noChangeAspect="1" noChangeArrowheads="1"/>
          </p:cNvPicPr>
          <p:nvPr userDrawn="1"/>
        </p:nvPicPr>
        <p:blipFill rotWithShape="1">
          <a:blip r:embed="rId2" cstate="email"/>
          <a:srcRect r="62392" b="75756"/>
          <a:stretch/>
        </p:blipFill>
        <p:spPr bwMode="auto">
          <a:xfrm>
            <a:off x="5940152" y="476672"/>
            <a:ext cx="2502743" cy="1210040"/>
          </a:xfrm>
          <a:prstGeom prst="rect">
            <a:avLst/>
          </a:prstGeom>
          <a:noFill/>
        </p:spPr>
      </p:pic>
    </p:spTree>
    <p:extLst>
      <p:ext uri="{BB962C8B-B14F-4D97-AF65-F5344CB8AC3E}">
        <p14:creationId xmlns:p14="http://schemas.microsoft.com/office/powerpoint/2010/main" val="241790477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solidFill>
                  <a:srgbClr val="FFFFFF"/>
                </a:solidFill>
              </a:rPr>
              <a:pPr/>
              <a:t>31/08/2011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99507808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solidFill>
                  <a:srgbClr val="FFFFFF"/>
                </a:solidFill>
              </a:rPr>
              <a:pPr/>
              <a:t>31/08/2011</a:t>
            </a:fld>
            <a:endParaRPr lang="en-AU" dirty="0">
              <a:solidFill>
                <a:srgbClr val="FFFFFF"/>
              </a:solidFill>
            </a:endParaRPr>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9" name="Slide Number Placeholder 8"/>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65144721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72483982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4" name="Slide Number Placeholder 3"/>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50502046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solidFill>
                  <a:srgbClr val="FFFFFF"/>
                </a:solidFill>
              </a:rPr>
              <a:pPr/>
              <a:t>31/08/2011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11435484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solidFill>
                  <a:srgbClr val="FFFFFF"/>
                </a:solidFill>
              </a:rPr>
              <a:pPr/>
              <a:t>31/08/2011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18897396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solidFill>
                  <a:srgbClr val="FFFFFF"/>
                </a:solidFill>
              </a:rPr>
              <a:pPr/>
              <a:t>31/08/2011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70647382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solidFill>
                  <a:srgbClr val="FFFFFF"/>
                </a:solidFill>
              </a:rPr>
              <a:pPr/>
              <a:t>31/08/2011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extLst>
      <p:ext uri="{BB962C8B-B14F-4D97-AF65-F5344CB8AC3E}">
        <p14:creationId xmlns:p14="http://schemas.microsoft.com/office/powerpoint/2010/main" val="23350762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ln>
                <a:noFill/>
              </a:ln>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t>31/08/2011</a:t>
            </a:fld>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pPr/>
              <a:t>‹#›</a:t>
            </a:fld>
            <a:endParaRPr lang="en-AU"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30583933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t>31/08/2011</a:t>
            </a:fld>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p:txBody>
          <a:bodyPr/>
          <a:lstStyle/>
          <a:p>
            <a:fld id="{2721943D-A7F9-4474-AC48-B5E8E9B2DDB3}" type="slidenum">
              <a:rPr lang="en-AU" smtClean="0"/>
              <a:pPr/>
              <a:t>‹#›</a:t>
            </a:fld>
            <a:endParaRPr lang="en-AU" dirty="0"/>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4" name="Slide Number Placeholder 3"/>
          <p:cNvSpPr>
            <a:spLocks noGrp="1"/>
          </p:cNvSpPr>
          <p:nvPr>
            <p:ph type="sldNum" sz="quarter" idx="12"/>
          </p:nvPr>
        </p:nvSpPr>
        <p:spPr/>
        <p:txBody>
          <a:bodyPr/>
          <a:lstStyle/>
          <a:p>
            <a:fld id="{2721943D-A7F9-4474-AC48-B5E8E9B2DDB3}" type="slidenum">
              <a:rPr lang="en-AU" smtClean="0"/>
              <a:pPr/>
              <a:t>‹#›</a:t>
            </a:fld>
            <a:endParaRPr lang="en-AU" dirty="0"/>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18" Type="http://schemas.openxmlformats.org/officeDocument/2006/relationships/image" Target="../media/image1.jpeg"/><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17" Type="http://schemas.openxmlformats.org/officeDocument/2006/relationships/theme" Target="../theme/theme2.xml"/><Relationship Id="rId2" Type="http://schemas.openxmlformats.org/officeDocument/2006/relationships/slideLayout" Target="../slideLayouts/slideLayout16.xml"/><Relationship Id="rId16" Type="http://schemas.openxmlformats.org/officeDocument/2006/relationships/slideLayout" Target="../slideLayouts/slideLayout30.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slideLayout" Target="../slideLayouts/slideLayout2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6"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t>31/08/2011</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t>(c) 2011 Microsoft. All rights reserved.</a:t>
            </a:r>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4" r:id="rId14"/>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8"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solidFill>
                  <a:srgbClr val="FFFFFF"/>
                </a:solidFill>
              </a:rPr>
              <a:pPr/>
              <a:t>31/08/2011</a:t>
            </a:fld>
            <a:endParaRPr lang="en-AU" dirty="0">
              <a:solidFill>
                <a:srgbClr val="FFFFFF"/>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3840200577"/>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 id="2147483677" r:id="rId12"/>
    <p:sldLayoutId id="2147483678" r:id="rId13"/>
    <p:sldLayoutId id="2147483679" r:id="rId14"/>
    <p:sldLayoutId id="2147483680" r:id="rId15"/>
    <p:sldLayoutId id="2147483681" r:id="rId16"/>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image" Target="../media/image16.png"/><Relationship Id="rId2" Type="http://schemas.openxmlformats.org/officeDocument/2006/relationships/slideLayout" Target="../slideLayouts/slideLayout3.xml"/><Relationship Id="rId1" Type="http://schemas.openxmlformats.org/officeDocument/2006/relationships/tags" Target="../tags/tag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32.png"/><Relationship Id="rId2" Type="http://schemas.openxmlformats.org/officeDocument/2006/relationships/slideLayout" Target="../slideLayouts/slideLayout3.xml"/><Relationship Id="rId1" Type="http://schemas.openxmlformats.org/officeDocument/2006/relationships/tags" Target="../tags/tag3.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3.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9.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0.xml"/><Relationship Id="rId1" Type="http://schemas.openxmlformats.org/officeDocument/2006/relationships/slideLayout" Target="../slideLayouts/slideLayout3.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1.xml"/><Relationship Id="rId1" Type="http://schemas.openxmlformats.org/officeDocument/2006/relationships/slideLayout" Target="../slideLayouts/slideLayout3.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21.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2.xml"/><Relationship Id="rId1" Type="http://schemas.openxmlformats.org/officeDocument/2006/relationships/slideLayout" Target="../slideLayouts/slideLayout3.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22.xml.rels><?xml version="1.0" encoding="UTF-8" standalone="yes"?>
<Relationships xmlns="http://schemas.openxmlformats.org/package/2006/relationships"><Relationship Id="rId8" Type="http://schemas.microsoft.com/office/2007/relationships/diagramDrawing" Target="../diagrams/drawing7.xml"/><Relationship Id="rId3" Type="http://schemas.openxmlformats.org/officeDocument/2006/relationships/notesSlide" Target="../notesSlides/notesSlide13.xml"/><Relationship Id="rId7" Type="http://schemas.openxmlformats.org/officeDocument/2006/relationships/diagramColors" Target="../diagrams/colors7.xml"/><Relationship Id="rId2" Type="http://schemas.openxmlformats.org/officeDocument/2006/relationships/slideLayout" Target="../slideLayouts/slideLayout3.xml"/><Relationship Id="rId1" Type="http://schemas.openxmlformats.org/officeDocument/2006/relationships/tags" Target="../tags/tag4.xml"/><Relationship Id="rId6" Type="http://schemas.openxmlformats.org/officeDocument/2006/relationships/diagramQuickStyle" Target="../diagrams/quickStyle7.xml"/><Relationship Id="rId5" Type="http://schemas.openxmlformats.org/officeDocument/2006/relationships/diagramLayout" Target="../diagrams/layout7.xml"/><Relationship Id="rId4" Type="http://schemas.openxmlformats.org/officeDocument/2006/relationships/diagramData" Target="../diagrams/data7.xml"/></Relationships>
</file>

<file path=ppt/slides/_rels/slide23.xml.rels><?xml version="1.0" encoding="UTF-8" standalone="yes"?>
<Relationships xmlns="http://schemas.openxmlformats.org/package/2006/relationships"><Relationship Id="rId8" Type="http://schemas.microsoft.com/office/2007/relationships/diagramDrawing" Target="../diagrams/drawing8.xml"/><Relationship Id="rId3" Type="http://schemas.openxmlformats.org/officeDocument/2006/relationships/notesSlide" Target="../notesSlides/notesSlide14.xml"/><Relationship Id="rId7" Type="http://schemas.openxmlformats.org/officeDocument/2006/relationships/diagramColors" Target="../diagrams/colors8.xml"/><Relationship Id="rId2" Type="http://schemas.openxmlformats.org/officeDocument/2006/relationships/slideLayout" Target="../slideLayouts/slideLayout3.xml"/><Relationship Id="rId1" Type="http://schemas.openxmlformats.org/officeDocument/2006/relationships/tags" Target="../tags/tag5.xml"/><Relationship Id="rId6" Type="http://schemas.openxmlformats.org/officeDocument/2006/relationships/diagramQuickStyle" Target="../diagrams/quickStyle8.xml"/><Relationship Id="rId5" Type="http://schemas.openxmlformats.org/officeDocument/2006/relationships/diagramLayout" Target="../diagrams/layout8.xml"/><Relationship Id="rId10" Type="http://schemas.openxmlformats.org/officeDocument/2006/relationships/image" Target="../media/image34.png"/><Relationship Id="rId4" Type="http://schemas.openxmlformats.org/officeDocument/2006/relationships/diagramData" Target="../diagrams/data8.xml"/><Relationship Id="rId9" Type="http://schemas.openxmlformats.org/officeDocument/2006/relationships/image" Target="../media/image35.png"/></Relationships>
</file>

<file path=ppt/slides/_rels/slide2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hyperlink" Target="http://technet.microsoft.com/en-us/library/bb633063.aspx" TargetMode="Externa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3.xml"/><Relationship Id="rId1" Type="http://schemas.openxmlformats.org/officeDocument/2006/relationships/tags" Target="../tags/tag6.xml"/><Relationship Id="rId4" Type="http://schemas.openxmlformats.org/officeDocument/2006/relationships/image" Target="../media/image36.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3.xml"/><Relationship Id="rId1" Type="http://schemas.openxmlformats.org/officeDocument/2006/relationships/tags" Target="../tags/tag7.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jpeg"/><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 Id="rId9" Type="http://schemas.openxmlformats.org/officeDocument/2006/relationships/image" Target="../media/image13.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3.xml"/><Relationship Id="rId1" Type="http://schemas.openxmlformats.org/officeDocument/2006/relationships/tags" Target="../tags/tag8.xml"/><Relationship Id="rId5" Type="http://schemas.openxmlformats.org/officeDocument/2006/relationships/image" Target="../media/image41.png"/><Relationship Id="rId4" Type="http://schemas.openxmlformats.org/officeDocument/2006/relationships/image" Target="../media/image40.png"/></Relationships>
</file>

<file path=ppt/slides/_rels/slide32.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hyperlink" Target="http://www.microsoft.com/download/en/details.aspx?displaylang=en&amp;id=26219" TargetMode="Externa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3.xml"/><Relationship Id="rId5" Type="http://schemas.openxmlformats.org/officeDocument/2006/relationships/image" Target="../media/image47.png"/><Relationship Id="rId4" Type="http://schemas.openxmlformats.org/officeDocument/2006/relationships/image" Target="../media/image46.png"/></Relationships>
</file>

<file path=ppt/slides/_rels/slide37.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hyperlink" Target="http://blogs.technet.com/b/medv/archive/2011/06/23/official-deployment-guidance-for-microsoft-enterprise-desktop-virtualization-2-0-med-v-v2.aspx" TargetMode="External"/><Relationship Id="rId2" Type="http://schemas.openxmlformats.org/officeDocument/2006/relationships/hyperlink" Target="http://www.microsoft.com/download/en/details.aspx?id=6590" TargetMode="External"/><Relationship Id="rId1" Type="http://schemas.openxmlformats.org/officeDocument/2006/relationships/slideLayout" Target="../slideLayouts/slideLayout3.xml"/><Relationship Id="rId5" Type="http://schemas.openxmlformats.org/officeDocument/2006/relationships/hyperlink" Target="http://blogs.technet.com/b/medv/" TargetMode="External"/><Relationship Id="rId4" Type="http://schemas.openxmlformats.org/officeDocument/2006/relationships/hyperlink" Target="http://www.microsoft.com/download/en/details.aspx?displaylang=en&amp;id=26219"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16.xml"/></Relationships>
</file>

<file path=ppt/slides/_rels/slide41.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8" Type="http://schemas.openxmlformats.org/officeDocument/2006/relationships/hyperlink" Target="http://msdn.microsoft.com/en-au" TargetMode="External"/><Relationship Id="rId3" Type="http://schemas.openxmlformats.org/officeDocument/2006/relationships/image" Target="../media/image52.png"/><Relationship Id="rId7" Type="http://schemas.openxmlformats.org/officeDocument/2006/relationships/image" Target="../media/image54.png"/><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53.png"/><Relationship Id="rId11" Type="http://schemas.openxmlformats.org/officeDocument/2006/relationships/image" Target="../media/image56.png"/><Relationship Id="rId5" Type="http://schemas.openxmlformats.org/officeDocument/2006/relationships/hyperlink" Target="http://technet.microsoft.com/en-au" TargetMode="External"/><Relationship Id="rId10" Type="http://schemas.openxmlformats.org/officeDocument/2006/relationships/image" Target="../media/image55.emf"/><Relationship Id="rId4" Type="http://schemas.openxmlformats.org/officeDocument/2006/relationships/hyperlink" Target="http://www.msteched.com/Australia" TargetMode="External"/><Relationship Id="rId9" Type="http://schemas.openxmlformats.org/officeDocument/2006/relationships/hyperlink" Target="http://www.microsoft.com/australia/learning" TargetMode="External"/></Relationships>
</file>

<file path=ppt/slides/_rels/slide5.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diagramLayout" Target="../diagrams/layout1.xml"/><Relationship Id="rId7" Type="http://schemas.openxmlformats.org/officeDocument/2006/relationships/image" Target="../media/image9.png"/><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slideLayout" Target="../slideLayouts/slideLayout3.xml"/><Relationship Id="rId1" Type="http://schemas.openxmlformats.org/officeDocument/2006/relationships/tags" Target="../tags/tag1.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MED-V Image Best Practice</a:t>
            </a:r>
            <a:endParaRPr lang="en-AU" dirty="0"/>
          </a:p>
        </p:txBody>
      </p:sp>
      <p:sp>
        <p:nvSpPr>
          <p:cNvPr id="3" name="Content Placeholder 2"/>
          <p:cNvSpPr>
            <a:spLocks noGrp="1"/>
          </p:cNvSpPr>
          <p:nvPr>
            <p:ph idx="1"/>
          </p:nvPr>
        </p:nvSpPr>
        <p:spPr/>
        <p:txBody>
          <a:bodyPr/>
          <a:lstStyle/>
          <a:p>
            <a:r>
              <a:rPr lang="en-AU" dirty="0" smtClean="0">
                <a:solidFill>
                  <a:schemeClr val="tx1"/>
                </a:solidFill>
              </a:rPr>
              <a:t>Assess your corporate image for resourcefulness and not functionality</a:t>
            </a:r>
          </a:p>
          <a:p>
            <a:r>
              <a:rPr lang="en-AU" dirty="0" smtClean="0">
                <a:solidFill>
                  <a:schemeClr val="tx1"/>
                </a:solidFill>
              </a:rPr>
              <a:t>MED-V is the usability engine – don’t configure usability in the virtualised system</a:t>
            </a:r>
          </a:p>
          <a:p>
            <a:r>
              <a:rPr lang="en-AU" dirty="0" smtClean="0">
                <a:solidFill>
                  <a:schemeClr val="tx1"/>
                </a:solidFill>
              </a:rPr>
              <a:t>Empty recycle bin</a:t>
            </a:r>
          </a:p>
          <a:p>
            <a:r>
              <a:rPr lang="en-AU" dirty="0" smtClean="0">
                <a:solidFill>
                  <a:schemeClr val="tx1"/>
                </a:solidFill>
              </a:rPr>
              <a:t>Disable system restore points</a:t>
            </a:r>
          </a:p>
          <a:p>
            <a:r>
              <a:rPr lang="en-AU" dirty="0" smtClean="0">
                <a:solidFill>
                  <a:schemeClr val="tx1"/>
                </a:solidFill>
              </a:rPr>
              <a:t>Defragment and compact the virtual hard disk</a:t>
            </a:r>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90507554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4165" y="1556792"/>
            <a:ext cx="5809383" cy="52132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normAutofit/>
          </a:bodyPr>
          <a:lstStyle/>
          <a:p>
            <a:r>
              <a:rPr lang="en-US" dirty="0" smtClean="0"/>
              <a:t>Sysprep.inf Overview</a:t>
            </a:r>
            <a:endParaRPr lang="en-US" dirty="0"/>
          </a:p>
        </p:txBody>
      </p:sp>
      <p:sp>
        <p:nvSpPr>
          <p:cNvPr id="17" name="Rounded Rectangle 16"/>
          <p:cNvSpPr/>
          <p:nvPr/>
        </p:nvSpPr>
        <p:spPr>
          <a:xfrm>
            <a:off x="4559148" y="1854566"/>
            <a:ext cx="4198513" cy="2433663"/>
          </a:xfrm>
          <a:prstGeom prst="roundRect">
            <a:avLst>
              <a:gd name="adj" fmla="val 6463"/>
            </a:avLst>
          </a:prstGeom>
          <a:solidFill>
            <a:schemeClr val="tx1">
              <a:lumMod val="95000"/>
            </a:schemeClr>
          </a:solidFill>
          <a:ln>
            <a:noFill/>
          </a:ln>
          <a:effectLst>
            <a:outerShdw blurRad="50800" dist="38100" dir="8100000" algn="tr" rotWithShape="0">
              <a:prstClr val="black">
                <a:alpha val="40000"/>
              </a:prstClr>
            </a:outerShdw>
          </a:effectLst>
          <a:scene3d>
            <a:camera prst="orthographicFront">
              <a:rot lat="0" lon="0" rev="0"/>
            </a:camera>
            <a:lightRig rig="balanced" dir="t">
              <a:rot lat="0" lon="0" rev="8700000"/>
            </a:lightRig>
          </a:scene3d>
          <a:sp3d>
            <a:bevelT w="190500" h="38100"/>
          </a:sp3d>
        </p:spPr>
        <p:style>
          <a:lnRef idx="2">
            <a:schemeClr val="accent5"/>
          </a:lnRef>
          <a:fillRef idx="1">
            <a:schemeClr val="lt1"/>
          </a:fillRef>
          <a:effectRef idx="0">
            <a:schemeClr val="accent5"/>
          </a:effectRef>
          <a:fontRef idx="minor">
            <a:schemeClr val="dk1"/>
          </a:fontRef>
        </p:style>
        <p:txBody>
          <a:bodyPr lIns="91428" tIns="45715" rIns="91428" bIns="45715" rtlCol="0" anchor="ctr"/>
          <a:lstStyle/>
          <a:p>
            <a:pPr algn="ctr"/>
            <a:endParaRPr lang="en-US">
              <a:solidFill>
                <a:schemeClr val="bg1"/>
              </a:solidFill>
            </a:endParaRPr>
          </a:p>
        </p:txBody>
      </p:sp>
      <p:grpSp>
        <p:nvGrpSpPr>
          <p:cNvPr id="6" name="Group 5"/>
          <p:cNvGrpSpPr/>
          <p:nvPr/>
        </p:nvGrpSpPr>
        <p:grpSpPr>
          <a:xfrm>
            <a:off x="4752332" y="1970476"/>
            <a:ext cx="3949609" cy="877163"/>
            <a:chOff x="6334790" y="1957587"/>
            <a:chExt cx="5264774" cy="877159"/>
          </a:xfrm>
        </p:grpSpPr>
        <p:sp>
          <p:nvSpPr>
            <p:cNvPr id="20" name="TextBox 19"/>
            <p:cNvSpPr txBox="1"/>
            <p:nvPr/>
          </p:nvSpPr>
          <p:spPr>
            <a:xfrm>
              <a:off x="7101716" y="1957587"/>
              <a:ext cx="4497848" cy="877159"/>
            </a:xfrm>
            <a:prstGeom prst="rect">
              <a:avLst/>
            </a:prstGeom>
            <a:noFill/>
          </p:spPr>
          <p:txBody>
            <a:bodyPr wrap="square" rtlCol="0">
              <a:spAutoFit/>
            </a:bodyPr>
            <a:lstStyle/>
            <a:p>
              <a:r>
                <a:rPr lang="en-US" sz="1700" dirty="0">
                  <a:solidFill>
                    <a:schemeClr val="bg1"/>
                  </a:solidFill>
                </a:rPr>
                <a:t>These are required for MED-V.  The absence of these items will cause setup to fail.</a:t>
              </a:r>
            </a:p>
          </p:txBody>
        </p:sp>
        <p:sp>
          <p:nvSpPr>
            <p:cNvPr id="25" name="Rectangle 24"/>
            <p:cNvSpPr/>
            <p:nvPr/>
          </p:nvSpPr>
          <p:spPr>
            <a:xfrm>
              <a:off x="6334790" y="2052532"/>
              <a:ext cx="703862" cy="405204"/>
            </a:xfrm>
            <a:prstGeom prst="rect">
              <a:avLst/>
            </a:prstGeom>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40" name="Rectangle 39"/>
          <p:cNvSpPr/>
          <p:nvPr/>
        </p:nvSpPr>
        <p:spPr>
          <a:xfrm>
            <a:off x="958960" y="2559352"/>
            <a:ext cx="3005585" cy="368367"/>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5" rIns="91428" bIns="45715" rtlCol="0" anchor="ctr"/>
          <a:lstStyle/>
          <a:p>
            <a:pPr algn="ctr"/>
            <a:endParaRPr lang="en-US"/>
          </a:p>
        </p:txBody>
      </p:sp>
      <p:sp>
        <p:nvSpPr>
          <p:cNvPr id="41" name="Rectangle 40"/>
          <p:cNvSpPr/>
          <p:nvPr/>
        </p:nvSpPr>
        <p:spPr>
          <a:xfrm>
            <a:off x="951292" y="4005064"/>
            <a:ext cx="3005585" cy="262519"/>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5" rIns="91428" bIns="45715" rtlCol="0" anchor="ctr"/>
          <a:lstStyle/>
          <a:p>
            <a:pPr algn="ctr"/>
            <a:endParaRPr lang="en-US"/>
          </a:p>
        </p:txBody>
      </p:sp>
      <p:sp>
        <p:nvSpPr>
          <p:cNvPr id="42" name="Rectangle 41"/>
          <p:cNvSpPr/>
          <p:nvPr/>
        </p:nvSpPr>
        <p:spPr>
          <a:xfrm>
            <a:off x="951291" y="6346490"/>
            <a:ext cx="5165802" cy="131259"/>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5" rIns="91428" bIns="45715" rtlCol="0" anchor="ctr"/>
          <a:lstStyle/>
          <a:p>
            <a:pPr algn="ctr"/>
            <a:endParaRPr lang="en-US"/>
          </a:p>
        </p:txBody>
      </p:sp>
      <p:sp>
        <p:nvSpPr>
          <p:cNvPr id="44" name="Rectangle 43"/>
          <p:cNvSpPr/>
          <p:nvPr/>
        </p:nvSpPr>
        <p:spPr>
          <a:xfrm>
            <a:off x="951294" y="3429000"/>
            <a:ext cx="3005585" cy="288032"/>
          </a:xfrm>
          <a:prstGeom prst="rect">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5" rIns="91428" bIns="45715" rtlCol="0" anchor="ctr"/>
          <a:lstStyle/>
          <a:p>
            <a:pPr algn="ctr"/>
            <a:endParaRPr lang="en-US"/>
          </a:p>
        </p:txBody>
      </p:sp>
      <p:sp>
        <p:nvSpPr>
          <p:cNvPr id="45" name="Rectangle 44"/>
          <p:cNvSpPr/>
          <p:nvPr/>
        </p:nvSpPr>
        <p:spPr>
          <a:xfrm>
            <a:off x="951295" y="3782201"/>
            <a:ext cx="3005585" cy="222863"/>
          </a:xfrm>
          <a:prstGeom prst="rect">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5" rIns="91428" bIns="45715" rtlCol="0" anchor="ctr"/>
          <a:lstStyle/>
          <a:p>
            <a:pPr algn="ctr"/>
            <a:endParaRPr lang="en-US"/>
          </a:p>
        </p:txBody>
      </p:sp>
      <p:sp>
        <p:nvSpPr>
          <p:cNvPr id="46" name="Rectangle 45"/>
          <p:cNvSpPr/>
          <p:nvPr/>
        </p:nvSpPr>
        <p:spPr>
          <a:xfrm>
            <a:off x="951295" y="5690984"/>
            <a:ext cx="3005585" cy="222863"/>
          </a:xfrm>
          <a:prstGeom prst="rect">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5" rIns="91428" bIns="45715" rtlCol="0" anchor="ctr"/>
          <a:lstStyle/>
          <a:p>
            <a:pPr algn="ctr"/>
            <a:endParaRPr lang="en-US"/>
          </a:p>
        </p:txBody>
      </p:sp>
      <p:sp>
        <p:nvSpPr>
          <p:cNvPr id="47" name="Rectangle 46"/>
          <p:cNvSpPr/>
          <p:nvPr/>
        </p:nvSpPr>
        <p:spPr>
          <a:xfrm>
            <a:off x="951292" y="5978570"/>
            <a:ext cx="5165802" cy="366555"/>
          </a:xfrm>
          <a:prstGeom prst="rect">
            <a:avLst/>
          </a:prstGeom>
          <a:solidFill>
            <a:schemeClr val="accent3">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5" rIns="91428" bIns="45715" rtlCol="0" anchor="ctr"/>
          <a:lstStyle/>
          <a:p>
            <a:pPr algn="ctr"/>
            <a:endParaRPr lang="en-US"/>
          </a:p>
        </p:txBody>
      </p:sp>
      <p:grpSp>
        <p:nvGrpSpPr>
          <p:cNvPr id="8" name="Group 7"/>
          <p:cNvGrpSpPr/>
          <p:nvPr/>
        </p:nvGrpSpPr>
        <p:grpSpPr>
          <a:xfrm>
            <a:off x="4752332" y="3508425"/>
            <a:ext cx="3949609" cy="615553"/>
            <a:chOff x="6334790" y="3495533"/>
            <a:chExt cx="5264774" cy="615550"/>
          </a:xfrm>
        </p:grpSpPr>
        <p:sp>
          <p:nvSpPr>
            <p:cNvPr id="27" name="Rectangle 26"/>
            <p:cNvSpPr/>
            <p:nvPr/>
          </p:nvSpPr>
          <p:spPr>
            <a:xfrm>
              <a:off x="6334790" y="3599051"/>
              <a:ext cx="703862" cy="405204"/>
            </a:xfrm>
            <a:prstGeom prst="rect">
              <a:avLst/>
            </a:prstGeom>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56" name="TextBox 55"/>
            <p:cNvSpPr txBox="1"/>
            <p:nvPr/>
          </p:nvSpPr>
          <p:spPr>
            <a:xfrm>
              <a:off x="7101716" y="3495533"/>
              <a:ext cx="4497848" cy="615550"/>
            </a:xfrm>
            <a:prstGeom prst="rect">
              <a:avLst/>
            </a:prstGeom>
            <a:noFill/>
          </p:spPr>
          <p:txBody>
            <a:bodyPr wrap="square" rtlCol="0">
              <a:spAutoFit/>
            </a:bodyPr>
            <a:lstStyle/>
            <a:p>
              <a:r>
                <a:rPr lang="en-US" sz="1700" dirty="0">
                  <a:solidFill>
                    <a:schemeClr val="bg1"/>
                  </a:solidFill>
                  <a:ea typeface="Times New Roman"/>
                  <a:cs typeface="Times New Roman"/>
                </a:rPr>
                <a:t>These items are MED-V best practices and setup calls</a:t>
              </a:r>
            </a:p>
          </p:txBody>
        </p:sp>
      </p:grpSp>
      <p:grpSp>
        <p:nvGrpSpPr>
          <p:cNvPr id="7" name="Group 6"/>
          <p:cNvGrpSpPr/>
          <p:nvPr/>
        </p:nvGrpSpPr>
        <p:grpSpPr>
          <a:xfrm>
            <a:off x="4752332" y="2743536"/>
            <a:ext cx="3949609" cy="877163"/>
            <a:chOff x="6334790" y="2730644"/>
            <a:chExt cx="5264774" cy="877159"/>
          </a:xfrm>
        </p:grpSpPr>
        <p:sp>
          <p:nvSpPr>
            <p:cNvPr id="26" name="Rectangle 25"/>
            <p:cNvSpPr/>
            <p:nvPr/>
          </p:nvSpPr>
          <p:spPr>
            <a:xfrm>
              <a:off x="6334790" y="2826545"/>
              <a:ext cx="703862" cy="405204"/>
            </a:xfrm>
            <a:prstGeom prst="rect">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57" name="TextBox 56"/>
            <p:cNvSpPr txBox="1"/>
            <p:nvPr/>
          </p:nvSpPr>
          <p:spPr>
            <a:xfrm>
              <a:off x="7101716" y="2730644"/>
              <a:ext cx="4497848" cy="877159"/>
            </a:xfrm>
            <a:prstGeom prst="rect">
              <a:avLst/>
            </a:prstGeom>
            <a:noFill/>
          </p:spPr>
          <p:txBody>
            <a:bodyPr wrap="square" rtlCol="0">
              <a:spAutoFit/>
            </a:bodyPr>
            <a:lstStyle/>
            <a:p>
              <a:r>
                <a:rPr lang="en-US" sz="1700" dirty="0">
                  <a:solidFill>
                    <a:schemeClr val="bg1"/>
                  </a:solidFill>
                </a:rPr>
                <a:t>These items may be configured by MED-V – set in the MED-V Workspace Packager</a:t>
              </a:r>
            </a:p>
          </p:txBody>
        </p:sp>
      </p:grpSp>
    </p:spTree>
    <p:extLst>
      <p:ext uri="{BB962C8B-B14F-4D97-AF65-F5344CB8AC3E}">
        <p14:creationId xmlns:p14="http://schemas.microsoft.com/office/powerpoint/2010/main" val="37211711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9"/>
                                        </p:tgtEl>
                                        <p:attrNameLst>
                                          <p:attrName>style.visibility</p:attrName>
                                        </p:attrNameLst>
                                      </p:cBhvr>
                                      <p:to>
                                        <p:strVal val="visible"/>
                                      </p:to>
                                    </p:set>
                                    <p:animEffect transition="in" filter="fade">
                                      <p:cBhvr>
                                        <p:cTn id="7" dur="500"/>
                                        <p:tgtEl>
                                          <p:spTgt spid="102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500"/>
                                        <p:tgtEl>
                                          <p:spTgt spid="17"/>
                                        </p:tgtEl>
                                      </p:cBhvr>
                                    </p:animEffect>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40"/>
                                        </p:tgtEl>
                                        <p:attrNameLst>
                                          <p:attrName>style.visibility</p:attrName>
                                        </p:attrNameLst>
                                      </p:cBhvr>
                                      <p:to>
                                        <p:strVal val="visible"/>
                                      </p:to>
                                    </p:set>
                                    <p:animEffect transition="in" filter="fade">
                                      <p:cBhvr>
                                        <p:cTn id="20" dur="500"/>
                                        <p:tgtEl>
                                          <p:spTgt spid="40"/>
                                        </p:tgtEl>
                                      </p:cBhvr>
                                    </p:animEffect>
                                  </p:childTnLst>
                                </p:cTn>
                              </p:par>
                            </p:childTnLst>
                          </p:cTn>
                        </p:par>
                        <p:par>
                          <p:cTn id="21" fill="hold">
                            <p:stCondLst>
                              <p:cond delay="1500"/>
                            </p:stCondLst>
                            <p:childTnLst>
                              <p:par>
                                <p:cTn id="22" presetID="10" presetClass="entr" presetSubtype="0" fill="hold" grpId="0" nodeType="afterEffect">
                                  <p:stCondLst>
                                    <p:cond delay="0"/>
                                  </p:stCondLst>
                                  <p:childTnLst>
                                    <p:set>
                                      <p:cBhvr>
                                        <p:cTn id="23" dur="1" fill="hold">
                                          <p:stCondLst>
                                            <p:cond delay="0"/>
                                          </p:stCondLst>
                                        </p:cTn>
                                        <p:tgtEl>
                                          <p:spTgt spid="41"/>
                                        </p:tgtEl>
                                        <p:attrNameLst>
                                          <p:attrName>style.visibility</p:attrName>
                                        </p:attrNameLst>
                                      </p:cBhvr>
                                      <p:to>
                                        <p:strVal val="visible"/>
                                      </p:to>
                                    </p:set>
                                    <p:animEffect transition="in" filter="fade">
                                      <p:cBhvr>
                                        <p:cTn id="24" dur="500"/>
                                        <p:tgtEl>
                                          <p:spTgt spid="41"/>
                                        </p:tgtEl>
                                      </p:cBhvr>
                                    </p:animEffect>
                                  </p:childTnLst>
                                </p:cTn>
                              </p:par>
                            </p:childTnLst>
                          </p:cTn>
                        </p:par>
                        <p:par>
                          <p:cTn id="25" fill="hold">
                            <p:stCondLst>
                              <p:cond delay="2000"/>
                            </p:stCondLst>
                            <p:childTnLst>
                              <p:par>
                                <p:cTn id="26" presetID="10" presetClass="entr" presetSubtype="0" fill="hold" grpId="0" nodeType="afterEffect">
                                  <p:stCondLst>
                                    <p:cond delay="0"/>
                                  </p:stCondLst>
                                  <p:childTnLst>
                                    <p:set>
                                      <p:cBhvr>
                                        <p:cTn id="27" dur="1" fill="hold">
                                          <p:stCondLst>
                                            <p:cond delay="0"/>
                                          </p:stCondLst>
                                        </p:cTn>
                                        <p:tgtEl>
                                          <p:spTgt spid="42"/>
                                        </p:tgtEl>
                                        <p:attrNameLst>
                                          <p:attrName>style.visibility</p:attrName>
                                        </p:attrNameLst>
                                      </p:cBhvr>
                                      <p:to>
                                        <p:strVal val="visible"/>
                                      </p:to>
                                    </p:set>
                                    <p:animEffect transition="in" filter="fade">
                                      <p:cBhvr>
                                        <p:cTn id="28" dur="500"/>
                                        <p:tgtEl>
                                          <p:spTgt spid="42"/>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fade">
                                      <p:cBhvr>
                                        <p:cTn id="33" dur="500"/>
                                        <p:tgtEl>
                                          <p:spTgt spid="7"/>
                                        </p:tgtEl>
                                      </p:cBhvr>
                                    </p:animEffect>
                                  </p:childTnLst>
                                </p:cTn>
                              </p:par>
                            </p:childTnLst>
                          </p:cTn>
                        </p:par>
                        <p:par>
                          <p:cTn id="34" fill="hold">
                            <p:stCondLst>
                              <p:cond delay="500"/>
                            </p:stCondLst>
                            <p:childTnLst>
                              <p:par>
                                <p:cTn id="35" presetID="10" presetClass="entr" presetSubtype="0" fill="hold" grpId="0" nodeType="afterEffect">
                                  <p:stCondLst>
                                    <p:cond delay="0"/>
                                  </p:stCondLst>
                                  <p:childTnLst>
                                    <p:set>
                                      <p:cBhvr>
                                        <p:cTn id="36" dur="1" fill="hold">
                                          <p:stCondLst>
                                            <p:cond delay="0"/>
                                          </p:stCondLst>
                                        </p:cTn>
                                        <p:tgtEl>
                                          <p:spTgt spid="44"/>
                                        </p:tgtEl>
                                        <p:attrNameLst>
                                          <p:attrName>style.visibility</p:attrName>
                                        </p:attrNameLst>
                                      </p:cBhvr>
                                      <p:to>
                                        <p:strVal val="visible"/>
                                      </p:to>
                                    </p:set>
                                    <p:animEffect transition="in" filter="fade">
                                      <p:cBhvr>
                                        <p:cTn id="37" dur="500"/>
                                        <p:tgtEl>
                                          <p:spTgt spid="44"/>
                                        </p:tgtEl>
                                      </p:cBhvr>
                                    </p:animEffect>
                                  </p:childTnLst>
                                </p:cTn>
                              </p:par>
                            </p:childTnLst>
                          </p:cTn>
                        </p:par>
                        <p:par>
                          <p:cTn id="38" fill="hold">
                            <p:stCondLst>
                              <p:cond delay="1000"/>
                            </p:stCondLst>
                            <p:childTnLst>
                              <p:par>
                                <p:cTn id="39" presetID="10" presetClass="entr" presetSubtype="0" fill="hold" grpId="0" nodeType="afterEffect">
                                  <p:stCondLst>
                                    <p:cond delay="0"/>
                                  </p:stCondLst>
                                  <p:childTnLst>
                                    <p:set>
                                      <p:cBhvr>
                                        <p:cTn id="40" dur="1" fill="hold">
                                          <p:stCondLst>
                                            <p:cond delay="0"/>
                                          </p:stCondLst>
                                        </p:cTn>
                                        <p:tgtEl>
                                          <p:spTgt spid="45"/>
                                        </p:tgtEl>
                                        <p:attrNameLst>
                                          <p:attrName>style.visibility</p:attrName>
                                        </p:attrNameLst>
                                      </p:cBhvr>
                                      <p:to>
                                        <p:strVal val="visible"/>
                                      </p:to>
                                    </p:set>
                                    <p:animEffect transition="in" filter="fade">
                                      <p:cBhvr>
                                        <p:cTn id="41" dur="500"/>
                                        <p:tgtEl>
                                          <p:spTgt spid="45"/>
                                        </p:tgtEl>
                                      </p:cBhvr>
                                    </p:animEffect>
                                  </p:childTnLst>
                                </p:cTn>
                              </p:par>
                            </p:childTnLst>
                          </p:cTn>
                        </p:par>
                        <p:par>
                          <p:cTn id="42" fill="hold">
                            <p:stCondLst>
                              <p:cond delay="1500"/>
                            </p:stCondLst>
                            <p:childTnLst>
                              <p:par>
                                <p:cTn id="43" presetID="10" presetClass="entr" presetSubtype="0" fill="hold" grpId="0" nodeType="afterEffect">
                                  <p:stCondLst>
                                    <p:cond delay="0"/>
                                  </p:stCondLst>
                                  <p:childTnLst>
                                    <p:set>
                                      <p:cBhvr>
                                        <p:cTn id="44" dur="1" fill="hold">
                                          <p:stCondLst>
                                            <p:cond delay="0"/>
                                          </p:stCondLst>
                                        </p:cTn>
                                        <p:tgtEl>
                                          <p:spTgt spid="46"/>
                                        </p:tgtEl>
                                        <p:attrNameLst>
                                          <p:attrName>style.visibility</p:attrName>
                                        </p:attrNameLst>
                                      </p:cBhvr>
                                      <p:to>
                                        <p:strVal val="visible"/>
                                      </p:to>
                                    </p:set>
                                    <p:animEffect transition="in" filter="fade">
                                      <p:cBhvr>
                                        <p:cTn id="45" dur="500"/>
                                        <p:tgtEl>
                                          <p:spTgt spid="46"/>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nodeType="clickEffect">
                                  <p:stCondLst>
                                    <p:cond delay="0"/>
                                  </p:stCondLst>
                                  <p:childTnLst>
                                    <p:set>
                                      <p:cBhvr>
                                        <p:cTn id="49" dur="1" fill="hold">
                                          <p:stCondLst>
                                            <p:cond delay="0"/>
                                          </p:stCondLst>
                                        </p:cTn>
                                        <p:tgtEl>
                                          <p:spTgt spid="8"/>
                                        </p:tgtEl>
                                        <p:attrNameLst>
                                          <p:attrName>style.visibility</p:attrName>
                                        </p:attrNameLst>
                                      </p:cBhvr>
                                      <p:to>
                                        <p:strVal val="visible"/>
                                      </p:to>
                                    </p:set>
                                    <p:animEffect transition="in" filter="fade">
                                      <p:cBhvr>
                                        <p:cTn id="50" dur="500"/>
                                        <p:tgtEl>
                                          <p:spTgt spid="8"/>
                                        </p:tgtEl>
                                      </p:cBhvr>
                                    </p:animEffect>
                                  </p:childTnLst>
                                </p:cTn>
                              </p:par>
                            </p:childTnLst>
                          </p:cTn>
                        </p:par>
                        <p:par>
                          <p:cTn id="51" fill="hold">
                            <p:stCondLst>
                              <p:cond delay="500"/>
                            </p:stCondLst>
                            <p:childTnLst>
                              <p:par>
                                <p:cTn id="52" presetID="10" presetClass="entr" presetSubtype="0" fill="hold" grpId="0" nodeType="afterEffect">
                                  <p:stCondLst>
                                    <p:cond delay="0"/>
                                  </p:stCondLst>
                                  <p:childTnLst>
                                    <p:set>
                                      <p:cBhvr>
                                        <p:cTn id="53" dur="1" fill="hold">
                                          <p:stCondLst>
                                            <p:cond delay="0"/>
                                          </p:stCondLst>
                                        </p:cTn>
                                        <p:tgtEl>
                                          <p:spTgt spid="47"/>
                                        </p:tgtEl>
                                        <p:attrNameLst>
                                          <p:attrName>style.visibility</p:attrName>
                                        </p:attrNameLst>
                                      </p:cBhvr>
                                      <p:to>
                                        <p:strVal val="visible"/>
                                      </p:to>
                                    </p:set>
                                    <p:animEffect transition="in" filter="fade">
                                      <p:cBhvr>
                                        <p:cTn id="54"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40" grpId="0" animBg="1"/>
      <p:bldP spid="41" grpId="0" animBg="1"/>
      <p:bldP spid="42" grpId="0" animBg="1"/>
      <p:bldP spid="44" grpId="0" animBg="1"/>
      <p:bldP spid="45" grpId="0" animBg="1"/>
      <p:bldP spid="46" grpId="0" animBg="1"/>
      <p:bldP spid="4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MED-V image creation with MDT</a:t>
            </a:r>
            <a:endParaRPr lang="en-US" dirty="0"/>
          </a:p>
        </p:txBody>
      </p:sp>
      <p:sp>
        <p:nvSpPr>
          <p:cNvPr id="3" name="Subtitle 2"/>
          <p:cNvSpPr>
            <a:spLocks noGrp="1"/>
          </p:cNvSpPr>
          <p:nvPr>
            <p:ph type="subTitle" idx="1"/>
          </p:nvPr>
        </p:nvSpPr>
        <p:spPr/>
        <p:txBody>
          <a:bodyPr/>
          <a:lstStyle/>
          <a:p>
            <a:endParaRPr lang="en-US" dirty="0"/>
          </a:p>
        </p:txBody>
      </p:sp>
      <p:sp>
        <p:nvSpPr>
          <p:cNvPr id="4" name="Text Placeholder 3"/>
          <p:cNvSpPr>
            <a:spLocks noGrp="1"/>
          </p:cNvSpPr>
          <p:nvPr>
            <p:ph type="body" sz="quarter" idx="10"/>
          </p:nvPr>
        </p:nvSpPr>
        <p:spPr/>
        <p:txBody>
          <a:bodyPr/>
          <a:lstStyle/>
          <a:p>
            <a:r>
              <a:rPr lang="en-US" dirty="0" smtClean="0"/>
              <a:t>demo </a:t>
            </a:r>
            <a:endParaRPr lang="en-US" dirty="0"/>
          </a:p>
        </p:txBody>
      </p:sp>
    </p:spTree>
    <p:extLst>
      <p:ext uri="{BB962C8B-B14F-4D97-AF65-F5344CB8AC3E}">
        <p14:creationId xmlns:p14="http://schemas.microsoft.com/office/powerpoint/2010/main" val="4198968741"/>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MED-V 2.0 Workflow</a:t>
            </a:r>
            <a:endParaRPr lang="en-US" dirty="0"/>
          </a:p>
        </p:txBody>
      </p:sp>
      <p:sp>
        <p:nvSpPr>
          <p:cNvPr id="7" name="TextBox 6"/>
          <p:cNvSpPr txBox="1"/>
          <p:nvPr/>
        </p:nvSpPr>
        <p:spPr>
          <a:xfrm>
            <a:off x="464484" y="1867376"/>
            <a:ext cx="6794232" cy="1969770"/>
          </a:xfrm>
          <a:prstGeom prst="rect">
            <a:avLst/>
          </a:prstGeom>
          <a:noFill/>
        </p:spPr>
        <p:txBody>
          <a:bodyPr wrap="none" lIns="0" tIns="0" rIns="0" bIns="0" rtlCol="0">
            <a:spAutoFit/>
          </a:bodyPr>
          <a:lstStyle/>
          <a:p>
            <a:r>
              <a:rPr lang="en-US" sz="3200" dirty="0" smtClean="0">
                <a:gradFill>
                  <a:gsLst>
                    <a:gs pos="0">
                      <a:schemeClr val="tx1"/>
                    </a:gs>
                    <a:gs pos="86000">
                      <a:schemeClr val="tx1"/>
                    </a:gs>
                  </a:gsLst>
                  <a:lin ang="5400000" scaled="0"/>
                </a:gradFill>
              </a:rPr>
              <a:t>The administrator builds a MED-V</a:t>
            </a:r>
          </a:p>
          <a:p>
            <a:r>
              <a:rPr lang="en-US" sz="3200" dirty="0" smtClean="0">
                <a:gradFill>
                  <a:gsLst>
                    <a:gs pos="0">
                      <a:schemeClr val="tx1"/>
                    </a:gs>
                    <a:gs pos="86000">
                      <a:schemeClr val="tx1"/>
                    </a:gs>
                  </a:gsLst>
                  <a:lin ang="5400000" scaled="0"/>
                </a:gradFill>
              </a:rPr>
              <a:t>workspace installation package using the</a:t>
            </a:r>
          </a:p>
          <a:p>
            <a:r>
              <a:rPr lang="en-US" sz="3200" dirty="0" smtClean="0">
                <a:gradFill>
                  <a:gsLst>
                    <a:gs pos="0">
                      <a:schemeClr val="tx1"/>
                    </a:gs>
                    <a:gs pos="86000">
                      <a:schemeClr val="tx1"/>
                    </a:gs>
                  </a:gsLst>
                  <a:lin ang="5400000" scaled="0"/>
                </a:gradFill>
              </a:rPr>
              <a:t>MED-V Workspace Packager and the</a:t>
            </a:r>
          </a:p>
          <a:p>
            <a:r>
              <a:rPr lang="en-US" sz="3200" dirty="0" smtClean="0">
                <a:gradFill>
                  <a:gsLst>
                    <a:gs pos="0">
                      <a:schemeClr val="tx1"/>
                    </a:gs>
                    <a:gs pos="86000">
                      <a:schemeClr val="tx1"/>
                    </a:gs>
                  </a:gsLst>
                  <a:lin ang="5400000" scaled="0"/>
                </a:gradFill>
              </a:rPr>
              <a:t>virtual machine’s sealed VHD</a:t>
            </a:r>
          </a:p>
        </p:txBody>
      </p:sp>
      <p:pic>
        <p:nvPicPr>
          <p:cNvPr id="18" name="Picture 5" descr="D:\DVD_Art_Sept-2-2010\DVD_Art_Sept-2-2010\Artwork_Imagery\Icons - Illustrations\_ REAL VISTA STYLE\hard disk.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7853" y="4143483"/>
            <a:ext cx="1680474" cy="2240049"/>
          </a:xfrm>
          <a:prstGeom prst="rect">
            <a:avLst/>
          </a:prstGeom>
          <a:noFill/>
          <a:extLst>
            <a:ext uri="{909E8E84-426E-40DD-AFC4-6F175D3DCCD1}">
              <a14:hiddenFill xmlns:a14="http://schemas.microsoft.com/office/drawing/2010/main">
                <a:solidFill>
                  <a:srgbClr val="FFFFFF"/>
                </a:solidFill>
              </a14:hiddenFill>
            </a:ext>
          </a:extLst>
        </p:spPr>
      </p:pic>
      <p:pic>
        <p:nvPicPr>
          <p:cNvPr id="4098"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61873" y="3926452"/>
            <a:ext cx="2953075" cy="27029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3" name="Group 2"/>
          <p:cNvGrpSpPr/>
          <p:nvPr/>
        </p:nvGrpSpPr>
        <p:grpSpPr>
          <a:xfrm>
            <a:off x="6880788" y="3837146"/>
            <a:ext cx="1872586" cy="2438400"/>
            <a:chOff x="6165981" y="4085914"/>
            <a:chExt cx="2496131" cy="2438400"/>
          </a:xfrm>
        </p:grpSpPr>
        <p:pic>
          <p:nvPicPr>
            <p:cNvPr id="21" name="Picture 2" descr="D:\Icons - Illustrations\Icons - Illustrations\_ WINDOWS VISTA ICONS\Software box retail DVD package.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23712" y="4085914"/>
              <a:ext cx="2438400" cy="2438400"/>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D:\DVD_Art_Sept-2-2010\DVD_Art_Sept-2-2010\Artwork_Imagery\Shapes\Stars Starbursts\MSN On Line Stars\starburst orange.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165981" y="4538749"/>
              <a:ext cx="743728" cy="451976"/>
            </a:xfrm>
            <a:prstGeom prst="rect">
              <a:avLst/>
            </a:prstGeom>
            <a:noFill/>
            <a:extLst>
              <a:ext uri="{909E8E84-426E-40DD-AFC4-6F175D3DCCD1}">
                <a14:hiddenFill xmlns:a14="http://schemas.microsoft.com/office/drawing/2010/main">
                  <a:solidFill>
                    <a:srgbClr val="FFFFFF"/>
                  </a:solidFill>
                </a14:hiddenFill>
              </a:ext>
            </a:extLst>
          </p:spPr>
        </p:pic>
      </p:grpSp>
      <p:sp>
        <p:nvSpPr>
          <p:cNvPr id="5" name="Striped Right Arrow 4"/>
          <p:cNvSpPr/>
          <p:nvPr/>
        </p:nvSpPr>
        <p:spPr bwMode="auto">
          <a:xfrm>
            <a:off x="2202940" y="4875518"/>
            <a:ext cx="733997" cy="484632"/>
          </a:xfrm>
          <a:prstGeom prst="stripedRightArrow">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22" name="Striped Right Arrow 21"/>
          <p:cNvSpPr/>
          <p:nvPr/>
        </p:nvSpPr>
        <p:spPr bwMode="auto">
          <a:xfrm>
            <a:off x="6110010" y="4875518"/>
            <a:ext cx="733997" cy="484632"/>
          </a:xfrm>
          <a:prstGeom prst="stripedRightArrow">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12" name="Picture 11" descr="D:\Icons - Illustrations\Icons - Illustrations\_ WINDOWS SERVER ICONS\People\User Androgynous people person.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641912" y="1867376"/>
            <a:ext cx="867027" cy="855284"/>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8742688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par>
                          <p:cTn id="7" fill="hold">
                            <p:stCondLst>
                              <p:cond delay="0"/>
                            </p:stCondLst>
                            <p:childTnLst>
                              <p:par>
                                <p:cTn id="8" presetID="55" presetClass="entr" presetSubtype="0" fill="hold" grpId="0" nodeType="afterEffect">
                                  <p:stCondLst>
                                    <p:cond delay="0"/>
                                  </p:stCondLst>
                                  <p:childTnLst>
                                    <p:set>
                                      <p:cBhvr>
                                        <p:cTn id="9" dur="1" fill="hold">
                                          <p:stCondLst>
                                            <p:cond delay="0"/>
                                          </p:stCondLst>
                                        </p:cTn>
                                        <p:tgtEl>
                                          <p:spTgt spid="5"/>
                                        </p:tgtEl>
                                        <p:attrNameLst>
                                          <p:attrName>style.visibility</p:attrName>
                                        </p:attrNameLst>
                                      </p:cBhvr>
                                      <p:to>
                                        <p:strVal val="visible"/>
                                      </p:to>
                                    </p:set>
                                    <p:anim calcmode="lin" valueType="num">
                                      <p:cBhvr>
                                        <p:cTn id="10" dur="1000" fill="hold"/>
                                        <p:tgtEl>
                                          <p:spTgt spid="5"/>
                                        </p:tgtEl>
                                        <p:attrNameLst>
                                          <p:attrName>ppt_w</p:attrName>
                                        </p:attrNameLst>
                                      </p:cBhvr>
                                      <p:tavLst>
                                        <p:tav tm="0">
                                          <p:val>
                                            <p:strVal val="#ppt_w*0.70"/>
                                          </p:val>
                                        </p:tav>
                                        <p:tav tm="100000">
                                          <p:val>
                                            <p:strVal val="#ppt_w"/>
                                          </p:val>
                                        </p:tav>
                                      </p:tavLst>
                                    </p:anim>
                                    <p:anim calcmode="lin" valueType="num">
                                      <p:cBhvr>
                                        <p:cTn id="11" dur="1000" fill="hold"/>
                                        <p:tgtEl>
                                          <p:spTgt spid="5"/>
                                        </p:tgtEl>
                                        <p:attrNameLst>
                                          <p:attrName>ppt_h</p:attrName>
                                        </p:attrNameLst>
                                      </p:cBhvr>
                                      <p:tavLst>
                                        <p:tav tm="0">
                                          <p:val>
                                            <p:strVal val="#ppt_h"/>
                                          </p:val>
                                        </p:tav>
                                        <p:tav tm="100000">
                                          <p:val>
                                            <p:strVal val="#ppt_h"/>
                                          </p:val>
                                        </p:tav>
                                      </p:tavLst>
                                    </p:anim>
                                    <p:animEffect transition="in" filter="fade">
                                      <p:cBhvr>
                                        <p:cTn id="12" dur="1000"/>
                                        <p:tgtEl>
                                          <p:spTgt spid="5"/>
                                        </p:tgtEl>
                                      </p:cBhvr>
                                    </p:animEffect>
                                  </p:childTnLst>
                                </p:cTn>
                              </p:par>
                            </p:childTnLst>
                          </p:cTn>
                        </p:par>
                        <p:par>
                          <p:cTn id="13" fill="hold">
                            <p:stCondLst>
                              <p:cond delay="1000"/>
                            </p:stCondLst>
                            <p:childTnLst>
                              <p:par>
                                <p:cTn id="14" presetID="1" presetClass="entr" presetSubtype="0" fill="hold" nodeType="afterEffect">
                                  <p:stCondLst>
                                    <p:cond delay="0"/>
                                  </p:stCondLst>
                                  <p:childTnLst>
                                    <p:set>
                                      <p:cBhvr>
                                        <p:cTn id="15" dur="1" fill="hold">
                                          <p:stCondLst>
                                            <p:cond delay="0"/>
                                          </p:stCondLst>
                                        </p:cTn>
                                        <p:tgtEl>
                                          <p:spTgt spid="4098"/>
                                        </p:tgtEl>
                                        <p:attrNameLst>
                                          <p:attrName>style.visibility</p:attrName>
                                        </p:attrNameLst>
                                      </p:cBhvr>
                                      <p:to>
                                        <p:strVal val="visible"/>
                                      </p:to>
                                    </p:set>
                                  </p:childTnLst>
                                </p:cTn>
                              </p:par>
                            </p:childTnLst>
                          </p:cTn>
                        </p:par>
                        <p:par>
                          <p:cTn id="16" fill="hold">
                            <p:stCondLst>
                              <p:cond delay="1000"/>
                            </p:stCondLst>
                            <p:childTnLst>
                              <p:par>
                                <p:cTn id="17" presetID="55" presetClass="entr" presetSubtype="0"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p:cTn id="19" dur="1000" fill="hold"/>
                                        <p:tgtEl>
                                          <p:spTgt spid="22"/>
                                        </p:tgtEl>
                                        <p:attrNameLst>
                                          <p:attrName>ppt_w</p:attrName>
                                        </p:attrNameLst>
                                      </p:cBhvr>
                                      <p:tavLst>
                                        <p:tav tm="0">
                                          <p:val>
                                            <p:strVal val="#ppt_w*0.70"/>
                                          </p:val>
                                        </p:tav>
                                        <p:tav tm="100000">
                                          <p:val>
                                            <p:strVal val="#ppt_w"/>
                                          </p:val>
                                        </p:tav>
                                      </p:tavLst>
                                    </p:anim>
                                    <p:anim calcmode="lin" valueType="num">
                                      <p:cBhvr>
                                        <p:cTn id="20" dur="1000" fill="hold"/>
                                        <p:tgtEl>
                                          <p:spTgt spid="22"/>
                                        </p:tgtEl>
                                        <p:attrNameLst>
                                          <p:attrName>ppt_h</p:attrName>
                                        </p:attrNameLst>
                                      </p:cBhvr>
                                      <p:tavLst>
                                        <p:tav tm="0">
                                          <p:val>
                                            <p:strVal val="#ppt_h"/>
                                          </p:val>
                                        </p:tav>
                                        <p:tav tm="100000">
                                          <p:val>
                                            <p:strVal val="#ppt_h"/>
                                          </p:val>
                                        </p:tav>
                                      </p:tavLst>
                                    </p:anim>
                                    <p:animEffect transition="in" filter="fade">
                                      <p:cBhvr>
                                        <p:cTn id="21" dur="1000"/>
                                        <p:tgtEl>
                                          <p:spTgt spid="22"/>
                                        </p:tgtEl>
                                      </p:cBhvr>
                                    </p:animEffect>
                                  </p:childTnLst>
                                </p:cTn>
                              </p:par>
                            </p:childTnLst>
                          </p:cTn>
                        </p:par>
                        <p:par>
                          <p:cTn id="22" fill="hold">
                            <p:stCondLst>
                              <p:cond delay="2000"/>
                            </p:stCondLst>
                            <p:childTnLst>
                              <p:par>
                                <p:cTn id="23" presetID="1" presetClass="entr" presetSubtype="0" fill="hold" nodeType="afterEffect">
                                  <p:stCondLst>
                                    <p:cond delay="0"/>
                                  </p:stCondLst>
                                  <p:childTnLst>
                                    <p:set>
                                      <p:cBhvr>
                                        <p:cTn id="2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MED-V Workspace Packager</a:t>
            </a:r>
            <a:endParaRPr lang="en-US" dirty="0"/>
          </a:p>
        </p:txBody>
      </p:sp>
      <p:sp>
        <p:nvSpPr>
          <p:cNvPr id="3" name="Subtitle 2"/>
          <p:cNvSpPr>
            <a:spLocks noGrp="1"/>
          </p:cNvSpPr>
          <p:nvPr>
            <p:ph type="subTitle" idx="1"/>
          </p:nvPr>
        </p:nvSpPr>
        <p:spPr/>
        <p:txBody>
          <a:bodyPr/>
          <a:lstStyle/>
          <a:p>
            <a:endParaRPr lang="en-US" dirty="0"/>
          </a:p>
        </p:txBody>
      </p:sp>
      <p:sp>
        <p:nvSpPr>
          <p:cNvPr id="4" name="Text Placeholder 3"/>
          <p:cNvSpPr>
            <a:spLocks noGrp="1"/>
          </p:cNvSpPr>
          <p:nvPr>
            <p:ph type="body" sz="quarter" idx="10"/>
          </p:nvPr>
        </p:nvSpPr>
        <p:spPr/>
        <p:txBody>
          <a:bodyPr/>
          <a:lstStyle/>
          <a:p>
            <a:r>
              <a:rPr lang="en-US" dirty="0" smtClean="0"/>
              <a:t>demo </a:t>
            </a:r>
            <a:endParaRPr lang="en-US" dirty="0"/>
          </a:p>
        </p:txBody>
      </p:sp>
    </p:spTree>
    <p:extLst>
      <p:ext uri="{BB962C8B-B14F-4D97-AF65-F5344CB8AC3E}">
        <p14:creationId xmlns:p14="http://schemas.microsoft.com/office/powerpoint/2010/main" val="970108778"/>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MED-V on a Shared Computer</a:t>
            </a:r>
            <a:endParaRPr lang="en-US" sz="3600" dirty="0"/>
          </a:p>
        </p:txBody>
      </p:sp>
      <p:sp>
        <p:nvSpPr>
          <p:cNvPr id="17" name="Text Placeholder 2"/>
          <p:cNvSpPr txBox="1">
            <a:spLocks/>
          </p:cNvSpPr>
          <p:nvPr/>
        </p:nvSpPr>
        <p:spPr>
          <a:xfrm>
            <a:off x="1163490" y="1737563"/>
            <a:ext cx="3264494" cy="775597"/>
          </a:xfrm>
          <a:prstGeom prst="rect">
            <a:avLst/>
          </a:prstGeom>
        </p:spPr>
        <p:txBody>
          <a:bodyPr vert="horz" lIns="91440" tIns="45720" rIns="91440" bIns="45720" rtlCol="0">
            <a:normAutofit fontScale="85000" lnSpcReduction="20000"/>
          </a:bodyPr>
          <a:lstStyle>
            <a:lvl1pPr marL="342900" indent="-342900" algn="l" defTabSz="914400" rtl="0" eaLnBrk="1" latinLnBrk="0" hangingPunct="1">
              <a:spcBef>
                <a:spcPct val="20000"/>
              </a:spcBef>
              <a:buClr>
                <a:srgbClr val="03C2F1"/>
              </a:buClr>
              <a:buFont typeface="Segoe UI" pitchFamily="34" charset="0"/>
              <a:buChar char="►"/>
              <a:defRPr sz="2800" kern="1200">
                <a:solidFill>
                  <a:schemeClr val="tx1">
                    <a:lumMod val="50000"/>
                    <a:lumOff val="50000"/>
                  </a:schemeClr>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tx1">
                    <a:lumMod val="50000"/>
                    <a:lumOff val="50000"/>
                  </a:schemeClr>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tx1">
                    <a:lumMod val="50000"/>
                    <a:lumOff val="50000"/>
                  </a:schemeClr>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tx1">
                    <a:lumMod val="50000"/>
                    <a:lumOff val="50000"/>
                  </a:schemeClr>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tx1">
                    <a:lumMod val="50000"/>
                    <a:lumOff val="50000"/>
                  </a:schemeClr>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dirty="0" smtClean="0">
                <a:solidFill>
                  <a:schemeClr val="tx1"/>
                </a:solidFill>
              </a:rPr>
              <a:t>A Unique Workspace </a:t>
            </a:r>
          </a:p>
          <a:p>
            <a:pPr marL="0" indent="0">
              <a:buNone/>
            </a:pPr>
            <a:r>
              <a:rPr lang="en-US" dirty="0" smtClean="0">
                <a:solidFill>
                  <a:schemeClr val="tx1"/>
                </a:solidFill>
              </a:rPr>
              <a:t>for  Each User</a:t>
            </a:r>
            <a:endParaRPr lang="en-US" dirty="0">
              <a:solidFill>
                <a:schemeClr val="tx1"/>
              </a:solidFill>
            </a:endParaRPr>
          </a:p>
        </p:txBody>
      </p:sp>
      <p:sp>
        <p:nvSpPr>
          <p:cNvPr id="18" name="Content Placeholder 5"/>
          <p:cNvSpPr>
            <a:spLocks noGrp="1"/>
          </p:cNvSpPr>
          <p:nvPr>
            <p:ph sz="half" idx="4294967295"/>
          </p:nvPr>
        </p:nvSpPr>
        <p:spPr>
          <a:xfrm>
            <a:off x="303676" y="2570458"/>
            <a:ext cx="4114800" cy="1537344"/>
          </a:xfrm>
          <a:prstGeom prst="rect">
            <a:avLst/>
          </a:prstGeom>
        </p:spPr>
        <p:txBody>
          <a:bodyPr>
            <a:noAutofit/>
          </a:bodyPr>
          <a:lstStyle/>
          <a:p>
            <a:pPr>
              <a:spcBef>
                <a:spcPts val="0"/>
              </a:spcBef>
            </a:pPr>
            <a:r>
              <a:rPr lang="en-US" sz="1600" b="1" dirty="0">
                <a:solidFill>
                  <a:schemeClr val="tx1"/>
                </a:solidFill>
              </a:rPr>
              <a:t>Overview</a:t>
            </a:r>
          </a:p>
          <a:p>
            <a:pPr lvl="1">
              <a:spcBef>
                <a:spcPts val="0"/>
              </a:spcBef>
            </a:pPr>
            <a:r>
              <a:rPr lang="en-US" sz="1600" dirty="0">
                <a:solidFill>
                  <a:schemeClr val="tx1"/>
                </a:solidFill>
              </a:rPr>
              <a:t>Recommended for knowledge-worker and single-user machines</a:t>
            </a:r>
          </a:p>
          <a:p>
            <a:pPr lvl="1">
              <a:spcBef>
                <a:spcPts val="0"/>
              </a:spcBef>
            </a:pPr>
            <a:r>
              <a:rPr lang="en-US" sz="1600" dirty="0">
                <a:solidFill>
                  <a:schemeClr val="tx1"/>
                </a:solidFill>
              </a:rPr>
              <a:t>Single parent VHD, unique differencing disk per user</a:t>
            </a:r>
          </a:p>
          <a:p>
            <a:pPr lvl="1">
              <a:spcBef>
                <a:spcPts val="0"/>
              </a:spcBef>
            </a:pPr>
            <a:r>
              <a:rPr lang="en-US" sz="1600" dirty="0">
                <a:solidFill>
                  <a:schemeClr val="tx1"/>
                </a:solidFill>
              </a:rPr>
              <a:t>MED-V data and settings located in user space</a:t>
            </a:r>
          </a:p>
          <a:p>
            <a:pPr lvl="1">
              <a:spcBef>
                <a:spcPts val="0"/>
              </a:spcBef>
            </a:pPr>
            <a:r>
              <a:rPr lang="en-US" sz="1600" dirty="0">
                <a:solidFill>
                  <a:schemeClr val="tx1"/>
                </a:solidFill>
              </a:rPr>
              <a:t>MED-V end-user setup run for each unique user</a:t>
            </a:r>
          </a:p>
          <a:p>
            <a:pPr marL="0" indent="0">
              <a:spcBef>
                <a:spcPts val="0"/>
              </a:spcBef>
              <a:buNone/>
            </a:pPr>
            <a:endParaRPr lang="en-US" sz="1600" dirty="0">
              <a:solidFill>
                <a:schemeClr val="tx1"/>
              </a:solidFill>
            </a:endParaRPr>
          </a:p>
          <a:p>
            <a:pPr>
              <a:spcBef>
                <a:spcPts val="0"/>
              </a:spcBef>
            </a:pPr>
            <a:r>
              <a:rPr lang="en-US" sz="1600" b="1" dirty="0">
                <a:solidFill>
                  <a:schemeClr val="tx1"/>
                </a:solidFill>
              </a:rPr>
              <a:t>Details</a:t>
            </a:r>
          </a:p>
          <a:p>
            <a:pPr lvl="1">
              <a:spcBef>
                <a:spcPts val="0"/>
              </a:spcBef>
            </a:pPr>
            <a:r>
              <a:rPr lang="en-US" sz="1600" u="sng" dirty="0">
                <a:solidFill>
                  <a:schemeClr val="tx1"/>
                </a:solidFill>
              </a:rPr>
              <a:t>Each user</a:t>
            </a:r>
            <a:r>
              <a:rPr lang="en-US" sz="1600" dirty="0">
                <a:solidFill>
                  <a:schemeClr val="tx1"/>
                </a:solidFill>
              </a:rPr>
              <a:t> is added as a member of the remote desktop users group</a:t>
            </a:r>
          </a:p>
          <a:p>
            <a:pPr lvl="1">
              <a:spcBef>
                <a:spcPts val="0"/>
              </a:spcBef>
            </a:pPr>
            <a:r>
              <a:rPr lang="en-US" sz="1600" dirty="0">
                <a:solidFill>
                  <a:schemeClr val="tx1"/>
                </a:solidFill>
              </a:rPr>
              <a:t>Could create multiple workspaces on a single machine </a:t>
            </a:r>
          </a:p>
        </p:txBody>
      </p:sp>
      <p:sp>
        <p:nvSpPr>
          <p:cNvPr id="19" name="Text Placeholder 3"/>
          <p:cNvSpPr txBox="1">
            <a:spLocks/>
          </p:cNvSpPr>
          <p:nvPr/>
        </p:nvSpPr>
        <p:spPr>
          <a:xfrm>
            <a:off x="5971317" y="1700808"/>
            <a:ext cx="2993170" cy="775597"/>
          </a:xfrm>
          <a:prstGeom prst="rect">
            <a:avLst/>
          </a:prstGeom>
        </p:spPr>
        <p:txBody>
          <a:bodyPr>
            <a:normAutofit fontScale="92500" lnSpcReduction="20000"/>
          </a:bodyPr>
          <a:lst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dirty="0" smtClean="0">
                <a:solidFill>
                  <a:schemeClr val="tx1"/>
                </a:solidFill>
              </a:rPr>
              <a:t>A Workspace that all users will share</a:t>
            </a:r>
            <a:endParaRPr lang="en-US" dirty="0">
              <a:solidFill>
                <a:schemeClr val="tx1"/>
              </a:solidFill>
            </a:endParaRPr>
          </a:p>
        </p:txBody>
      </p:sp>
      <p:sp>
        <p:nvSpPr>
          <p:cNvPr id="20" name="Content Placeholder 7"/>
          <p:cNvSpPr>
            <a:spLocks noGrp="1"/>
          </p:cNvSpPr>
          <p:nvPr>
            <p:ph sz="quarter" idx="4294967295"/>
          </p:nvPr>
        </p:nvSpPr>
        <p:spPr>
          <a:xfrm>
            <a:off x="4848616" y="2570461"/>
            <a:ext cx="4115872" cy="1578619"/>
          </a:xfrm>
          <a:prstGeom prst="rect">
            <a:avLst/>
          </a:prstGeom>
        </p:spPr>
        <p:txBody>
          <a:bodyPr>
            <a:noAutofit/>
          </a:bodyPr>
          <a:lstStyle/>
          <a:p>
            <a:pPr>
              <a:spcBef>
                <a:spcPts val="0"/>
              </a:spcBef>
            </a:pPr>
            <a:r>
              <a:rPr lang="en-US" sz="1600" b="1" dirty="0">
                <a:solidFill>
                  <a:schemeClr val="tx1"/>
                </a:solidFill>
              </a:rPr>
              <a:t>Overview</a:t>
            </a:r>
          </a:p>
          <a:p>
            <a:pPr lvl="1">
              <a:spcBef>
                <a:spcPts val="0"/>
              </a:spcBef>
            </a:pPr>
            <a:r>
              <a:rPr lang="en-US" sz="1600" dirty="0">
                <a:solidFill>
                  <a:schemeClr val="tx1"/>
                </a:solidFill>
              </a:rPr>
              <a:t>Recommended for task-workers and multi-user machines</a:t>
            </a:r>
          </a:p>
          <a:p>
            <a:pPr lvl="1">
              <a:spcBef>
                <a:spcPts val="0"/>
              </a:spcBef>
            </a:pPr>
            <a:r>
              <a:rPr lang="en-US" sz="1600" dirty="0">
                <a:solidFill>
                  <a:schemeClr val="tx1"/>
                </a:solidFill>
              </a:rPr>
              <a:t>Single parent VHD, one differencing disk for all users</a:t>
            </a:r>
          </a:p>
          <a:p>
            <a:pPr lvl="1">
              <a:spcBef>
                <a:spcPts val="0"/>
              </a:spcBef>
            </a:pPr>
            <a:r>
              <a:rPr lang="en-US" sz="1600" dirty="0">
                <a:solidFill>
                  <a:schemeClr val="tx1"/>
                </a:solidFill>
              </a:rPr>
              <a:t>MED-V data and settings located in global location </a:t>
            </a:r>
          </a:p>
          <a:p>
            <a:pPr lvl="1">
              <a:spcBef>
                <a:spcPts val="0"/>
              </a:spcBef>
            </a:pPr>
            <a:r>
              <a:rPr lang="en-US" sz="1600" dirty="0">
                <a:solidFill>
                  <a:schemeClr val="tx1"/>
                </a:solidFill>
              </a:rPr>
              <a:t>MED-V end-user setup only run once per machine</a:t>
            </a:r>
          </a:p>
          <a:p>
            <a:pPr marL="0" indent="0">
              <a:spcBef>
                <a:spcPts val="0"/>
              </a:spcBef>
              <a:buNone/>
            </a:pPr>
            <a:endParaRPr lang="en-US" sz="1600" dirty="0">
              <a:solidFill>
                <a:schemeClr val="tx1"/>
              </a:solidFill>
            </a:endParaRPr>
          </a:p>
          <a:p>
            <a:pPr>
              <a:spcBef>
                <a:spcPts val="0"/>
              </a:spcBef>
            </a:pPr>
            <a:r>
              <a:rPr lang="en-US" sz="1600" b="1" dirty="0">
                <a:solidFill>
                  <a:schemeClr val="tx1"/>
                </a:solidFill>
              </a:rPr>
              <a:t>Details</a:t>
            </a:r>
          </a:p>
          <a:p>
            <a:pPr lvl="1">
              <a:spcBef>
                <a:spcPts val="0"/>
              </a:spcBef>
            </a:pPr>
            <a:r>
              <a:rPr lang="en-US" sz="1600" u="sng" dirty="0">
                <a:solidFill>
                  <a:schemeClr val="tx1"/>
                </a:solidFill>
              </a:rPr>
              <a:t>All authenticated users</a:t>
            </a:r>
            <a:r>
              <a:rPr lang="en-US" sz="1600" dirty="0">
                <a:solidFill>
                  <a:schemeClr val="tx1"/>
                </a:solidFill>
              </a:rPr>
              <a:t> are added to the remote desktop users group</a:t>
            </a:r>
          </a:p>
          <a:p>
            <a:pPr lvl="1">
              <a:spcBef>
                <a:spcPts val="0"/>
              </a:spcBef>
            </a:pPr>
            <a:r>
              <a:rPr lang="en-US" sz="1600" dirty="0">
                <a:solidFill>
                  <a:schemeClr val="tx1"/>
                </a:solidFill>
              </a:rPr>
              <a:t>Guarantees a single workspace per machine</a:t>
            </a:r>
          </a:p>
        </p:txBody>
      </p:sp>
      <p:sp>
        <p:nvSpPr>
          <p:cNvPr id="21" name="Text Placeholder 4"/>
          <p:cNvSpPr txBox="1">
            <a:spLocks/>
          </p:cNvSpPr>
          <p:nvPr/>
        </p:nvSpPr>
        <p:spPr>
          <a:xfrm>
            <a:off x="184929" y="2477155"/>
            <a:ext cx="2822269" cy="692497"/>
          </a:xfrm>
          <a:prstGeom prst="rect">
            <a:avLst/>
          </a:prstGeom>
        </p:spPr>
        <p:txBody>
          <a:bodyPr lIns="91428" tIns="45715" rIns="91428" bIns="45715">
            <a:noAutofit/>
          </a:bodyPr>
          <a:lstStyle>
            <a:defPPr>
              <a:defRPr lang="en-US"/>
            </a:defPPr>
            <a:lvl1pPr indent="0">
              <a:spcBef>
                <a:spcPct val="20000"/>
              </a:spcBef>
              <a:buFont typeface="Arial" pitchFamily="34" charset="0"/>
              <a:buNone/>
              <a:defRPr sz="3200"/>
            </a:lvl1pPr>
            <a:lvl2pPr marL="742950" indent="-285750">
              <a:spcBef>
                <a:spcPct val="20000"/>
              </a:spcBef>
              <a:buFont typeface="Arial" pitchFamily="34" charset="0"/>
              <a:buChar char="–"/>
              <a:defRPr sz="2800"/>
            </a:lvl2pPr>
            <a:lvl3pPr marL="1143000" indent="-228600">
              <a:spcBef>
                <a:spcPct val="20000"/>
              </a:spcBef>
              <a:buFont typeface="Arial" pitchFamily="34" charset="0"/>
              <a:buChar char="•"/>
              <a:defRPr sz="2400"/>
            </a:lvl3pPr>
            <a:lvl4pPr marL="1600200" indent="-228600">
              <a:spcBef>
                <a:spcPct val="20000"/>
              </a:spcBef>
              <a:buFont typeface="Arial" pitchFamily="34" charset="0"/>
              <a:buChar char="–"/>
              <a:defRPr sz="2000"/>
            </a:lvl4pPr>
            <a:lvl5pPr marL="2057400" indent="-228600">
              <a:spcBef>
                <a:spcPct val="20000"/>
              </a:spcBef>
              <a:buFont typeface="Arial" pitchFamily="34" charset="0"/>
              <a:buChar char="»"/>
              <a:defRPr sz="2000"/>
            </a:lvl5pPr>
            <a:lvl6pPr marL="2514600" indent="-228600">
              <a:spcBef>
                <a:spcPct val="20000"/>
              </a:spcBef>
              <a:buFont typeface="Arial" pitchFamily="34" charset="0"/>
              <a:buChar char="•"/>
              <a:defRPr sz="2000"/>
            </a:lvl6pPr>
            <a:lvl7pPr marL="2971800" indent="-228600">
              <a:spcBef>
                <a:spcPct val="20000"/>
              </a:spcBef>
              <a:buFont typeface="Arial" pitchFamily="34" charset="0"/>
              <a:buChar char="•"/>
              <a:defRPr sz="2000"/>
            </a:lvl7pPr>
            <a:lvl8pPr marL="3429000" indent="-228600">
              <a:spcBef>
                <a:spcPct val="20000"/>
              </a:spcBef>
              <a:buFont typeface="Arial" pitchFamily="34" charset="0"/>
              <a:buChar char="•"/>
              <a:defRPr sz="2000"/>
            </a:lvl8pPr>
            <a:lvl9pPr marL="3886200" indent="-228600">
              <a:spcBef>
                <a:spcPct val="20000"/>
              </a:spcBef>
              <a:buFont typeface="Arial" pitchFamily="34" charset="0"/>
              <a:buChar char="•"/>
              <a:defRPr sz="2000"/>
            </a:lvl9pPr>
          </a:lstStyle>
          <a:p>
            <a:pPr>
              <a:spcBef>
                <a:spcPts val="0"/>
              </a:spcBef>
            </a:pPr>
            <a:endParaRPr lang="en-US" sz="2400" dirty="0"/>
          </a:p>
        </p:txBody>
      </p:sp>
      <p:pic>
        <p:nvPicPr>
          <p:cNvPr id="22" name="Laptop" descr="\\sfp\work\White_Whale\8-20305_ChanelChambers\SFP_Art\Gartner_Deck\Win7_Laptop.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flipH="1">
            <a:off x="333896" y="1950301"/>
            <a:ext cx="748891" cy="827935"/>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2" descr="D:\Icons - Illustrations\Icons - Illustrations\_ WINDOWS VISTA ICONS\Female User woman people person.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84928" y="1832369"/>
            <a:ext cx="439548" cy="545536"/>
          </a:xfrm>
          <a:prstGeom prst="rect">
            <a:avLst/>
          </a:prstGeom>
          <a:noFill/>
          <a:extLst>
            <a:ext uri="{909E8E84-426E-40DD-AFC4-6F175D3DCCD1}">
              <a14:hiddenFill xmlns:a14="http://schemas.microsoft.com/office/drawing/2010/main">
                <a:solidFill>
                  <a:srgbClr val="FFFFFF"/>
                </a:solidFill>
              </a14:hiddenFill>
            </a:ext>
          </a:extLst>
        </p:spPr>
      </p:pic>
      <p:pic>
        <p:nvPicPr>
          <p:cNvPr id="24" name="Workstation" descr="\\sfp\work\White_Whale\8-20305_ChanelChambers\SFP_Art\Gartner_Deck\Computer_04.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238981" y="1756086"/>
            <a:ext cx="663574" cy="884765"/>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26" name="Picture 4" descr="D:\Icons - Illustrations\Icons - Illustrations\_ REAL VISTA STYLE\people three icon users.pn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flipH="1">
            <a:off x="4559791" y="1654349"/>
            <a:ext cx="838199" cy="901575"/>
          </a:xfrm>
          <a:prstGeom prst="rect">
            <a:avLst/>
          </a:prstGeom>
          <a:noFill/>
          <a:extLst>
            <a:ext uri="{909E8E84-426E-40DD-AFC4-6F175D3DCCD1}">
              <a14:hiddenFill xmlns:a14="http://schemas.microsoft.com/office/drawing/2010/main">
                <a:solidFill>
                  <a:srgbClr val="FFFFFF"/>
                </a:solidFill>
              </a14:hiddenFill>
            </a:ext>
          </a:extLst>
        </p:spPr>
      </p:pic>
      <p:cxnSp>
        <p:nvCxnSpPr>
          <p:cNvPr id="11" name="Straight Connector 10"/>
          <p:cNvCxnSpPr/>
          <p:nvPr/>
        </p:nvCxnSpPr>
        <p:spPr>
          <a:xfrm>
            <a:off x="4427984" y="1654349"/>
            <a:ext cx="0" cy="4726979"/>
          </a:xfrm>
          <a:prstGeom prst="line">
            <a:avLst/>
          </a:prstGeom>
          <a:ln w="571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013786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17">
                                            <p:txEl>
                                              <p:pRg st="0" end="0"/>
                                            </p:txEl>
                                          </p:spTgt>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17">
                                            <p:txEl>
                                              <p:pRg st="1" end="1"/>
                                            </p:txEl>
                                          </p:spTgt>
                                        </p:tgtEl>
                                        <p:attrNameLst>
                                          <p:attrName>style.visibility</p:attrName>
                                        </p:attrNameLst>
                                      </p:cBhvr>
                                      <p:to>
                                        <p:strVal val="visible"/>
                                      </p:to>
                                    </p:set>
                                  </p:childTnLst>
                                </p:cTn>
                              </p:par>
                              <p:par>
                                <p:cTn id="14" presetID="1" presetClass="entr" presetSubtype="0" fill="hold" grpId="0" nodeType="withEffect">
                                  <p:stCondLst>
                                    <p:cond delay="0"/>
                                  </p:stCondLst>
                                  <p:childTnLst>
                                    <p:set>
                                      <p:cBhvr>
                                        <p:cTn id="15" dur="1" fill="hold">
                                          <p:stCondLst>
                                            <p:cond delay="0"/>
                                          </p:stCondLst>
                                        </p:cTn>
                                        <p:tgtEl>
                                          <p:spTgt spid="18">
                                            <p:txEl>
                                              <p:pRg st="0" end="0"/>
                                            </p:txEl>
                                          </p:spTgt>
                                        </p:tgtEl>
                                        <p:attrNameLst>
                                          <p:attrName>style.visibility</p:attrName>
                                        </p:attrNameLst>
                                      </p:cBhvr>
                                      <p:to>
                                        <p:strVal val="visible"/>
                                      </p:to>
                                    </p:set>
                                  </p:childTnLst>
                                </p:cTn>
                              </p:par>
                              <p:par>
                                <p:cTn id="16" presetID="1" presetClass="entr" presetSubtype="0" fill="hold" grpId="0" nodeType="withEffect">
                                  <p:stCondLst>
                                    <p:cond delay="0"/>
                                  </p:stCondLst>
                                  <p:childTnLst>
                                    <p:set>
                                      <p:cBhvr>
                                        <p:cTn id="17" dur="1" fill="hold">
                                          <p:stCondLst>
                                            <p:cond delay="0"/>
                                          </p:stCondLst>
                                        </p:cTn>
                                        <p:tgtEl>
                                          <p:spTgt spid="18">
                                            <p:txEl>
                                              <p:pRg st="1" end="1"/>
                                            </p:txEl>
                                          </p:spTgt>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0"/>
                                          </p:stCondLst>
                                        </p:cTn>
                                        <p:tgtEl>
                                          <p:spTgt spid="18">
                                            <p:txEl>
                                              <p:pRg st="2" end="2"/>
                                            </p:txEl>
                                          </p:spTgt>
                                        </p:tgtEl>
                                        <p:attrNameLst>
                                          <p:attrName>style.visibility</p:attrName>
                                        </p:attrNameLst>
                                      </p:cBhvr>
                                      <p:to>
                                        <p:strVal val="visible"/>
                                      </p:to>
                                    </p:set>
                                  </p:childTnLst>
                                </p:cTn>
                              </p:par>
                              <p:par>
                                <p:cTn id="20" presetID="1" presetClass="entr" presetSubtype="0" fill="hold" grpId="0" nodeType="withEffect">
                                  <p:stCondLst>
                                    <p:cond delay="0"/>
                                  </p:stCondLst>
                                  <p:childTnLst>
                                    <p:set>
                                      <p:cBhvr>
                                        <p:cTn id="21" dur="1" fill="hold">
                                          <p:stCondLst>
                                            <p:cond delay="0"/>
                                          </p:stCondLst>
                                        </p:cTn>
                                        <p:tgtEl>
                                          <p:spTgt spid="18">
                                            <p:txEl>
                                              <p:pRg st="3" end="3"/>
                                            </p:txEl>
                                          </p:spTgt>
                                        </p:tgtEl>
                                        <p:attrNameLst>
                                          <p:attrName>style.visibility</p:attrName>
                                        </p:attrNameLst>
                                      </p:cBhvr>
                                      <p:to>
                                        <p:strVal val="visible"/>
                                      </p:to>
                                    </p:set>
                                  </p:childTnLst>
                                </p:cTn>
                              </p:par>
                              <p:par>
                                <p:cTn id="22" presetID="1" presetClass="entr" presetSubtype="0" fill="hold" grpId="0" nodeType="withEffect">
                                  <p:stCondLst>
                                    <p:cond delay="0"/>
                                  </p:stCondLst>
                                  <p:childTnLst>
                                    <p:set>
                                      <p:cBhvr>
                                        <p:cTn id="23" dur="1" fill="hold">
                                          <p:stCondLst>
                                            <p:cond delay="0"/>
                                          </p:stCondLst>
                                        </p:cTn>
                                        <p:tgtEl>
                                          <p:spTgt spid="18">
                                            <p:txEl>
                                              <p:pRg st="4" end="4"/>
                                            </p:txEl>
                                          </p:spTgt>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18">
                                            <p:txEl>
                                              <p:pRg st="6" end="6"/>
                                            </p:txEl>
                                          </p:spTgt>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18">
                                            <p:txEl>
                                              <p:pRg st="7" end="7"/>
                                            </p:txEl>
                                          </p:spTgt>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18">
                                            <p:txEl>
                                              <p:pRg st="8" end="8"/>
                                            </p:txEl>
                                          </p:spTgt>
                                        </p:tgtEl>
                                        <p:attrNameLst>
                                          <p:attrName>style.visibility</p:attrName>
                                        </p:attrNameLst>
                                      </p:cBhvr>
                                      <p:to>
                                        <p:strVal val="visible"/>
                                      </p:to>
                                    </p:set>
                                  </p:childTnLst>
                                </p:cTn>
                              </p:par>
                              <p:par>
                                <p:cTn id="30" presetID="1" presetClass="entr" presetSubtype="0" fill="hold" grpId="0" nodeType="withEffect" nodePh="1">
                                  <p:stCondLst>
                                    <p:cond delay="0"/>
                                  </p:stCondLst>
                                  <p:endCondLst>
                                    <p:cond evt="begin" delay="0">
                                      <p:tn val="30"/>
                                    </p:cond>
                                  </p:endCondLst>
                                  <p:childTnLst>
                                    <p:set>
                                      <p:cBhvr>
                                        <p:cTn id="31" dur="1" fill="hold">
                                          <p:stCondLst>
                                            <p:cond delay="0"/>
                                          </p:stCondLst>
                                        </p:cTn>
                                        <p:tgtEl>
                                          <p:spTgt spid="21"/>
                                        </p:tgtEl>
                                        <p:attrNameLst>
                                          <p:attrName>style.visibility</p:attrName>
                                        </p:attrNameLst>
                                      </p:cBhvr>
                                      <p:to>
                                        <p:strVal val="visible"/>
                                      </p:to>
                                    </p:set>
                                  </p:childTnLst>
                                </p:cTn>
                              </p:par>
                              <p:par>
                                <p:cTn id="32" presetID="1" presetClass="entr" presetSubtype="0" fill="hold" nodeType="withEffect">
                                  <p:stCondLst>
                                    <p:cond delay="0"/>
                                  </p:stCondLst>
                                  <p:childTnLst>
                                    <p:set>
                                      <p:cBhvr>
                                        <p:cTn id="33" dur="1" fill="hold">
                                          <p:stCondLst>
                                            <p:cond delay="0"/>
                                          </p:stCondLst>
                                        </p:cTn>
                                        <p:tgtEl>
                                          <p:spTgt spid="2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23"/>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19">
                                            <p:txEl>
                                              <p:pRg st="0" end="0"/>
                                            </p:txEl>
                                          </p:spTgt>
                                        </p:tgtEl>
                                        <p:attrNameLst>
                                          <p:attrName>style.visibility</p:attrName>
                                        </p:attrNameLst>
                                      </p:cBhvr>
                                      <p:to>
                                        <p:strVal val="visible"/>
                                      </p:to>
                                    </p:set>
                                  </p:childTnLst>
                                </p:cTn>
                              </p:par>
                              <p:par>
                                <p:cTn id="40" presetID="1" presetClass="entr" presetSubtype="0" fill="hold" grpId="0" nodeType="withEffect">
                                  <p:stCondLst>
                                    <p:cond delay="0"/>
                                  </p:stCondLst>
                                  <p:childTnLst>
                                    <p:set>
                                      <p:cBhvr>
                                        <p:cTn id="41" dur="1" fill="hold">
                                          <p:stCondLst>
                                            <p:cond delay="0"/>
                                          </p:stCondLst>
                                        </p:cTn>
                                        <p:tgtEl>
                                          <p:spTgt spid="20">
                                            <p:txEl>
                                              <p:pRg st="0" end="0"/>
                                            </p:txEl>
                                          </p:spTgt>
                                        </p:tgtEl>
                                        <p:attrNameLst>
                                          <p:attrName>style.visibility</p:attrName>
                                        </p:attrNameLst>
                                      </p:cBhvr>
                                      <p:to>
                                        <p:strVal val="visible"/>
                                      </p:to>
                                    </p:set>
                                  </p:childTnLst>
                                </p:cTn>
                              </p:par>
                              <p:par>
                                <p:cTn id="42" presetID="1" presetClass="entr" presetSubtype="0" fill="hold" grpId="0" nodeType="withEffect">
                                  <p:stCondLst>
                                    <p:cond delay="0"/>
                                  </p:stCondLst>
                                  <p:childTnLst>
                                    <p:set>
                                      <p:cBhvr>
                                        <p:cTn id="43" dur="1" fill="hold">
                                          <p:stCondLst>
                                            <p:cond delay="0"/>
                                          </p:stCondLst>
                                        </p:cTn>
                                        <p:tgtEl>
                                          <p:spTgt spid="20">
                                            <p:txEl>
                                              <p:pRg st="1" end="1"/>
                                            </p:txEl>
                                          </p:spTgt>
                                        </p:tgtEl>
                                        <p:attrNameLst>
                                          <p:attrName>style.visibility</p:attrName>
                                        </p:attrNameLst>
                                      </p:cBhvr>
                                      <p:to>
                                        <p:strVal val="visible"/>
                                      </p:to>
                                    </p:set>
                                  </p:childTnLst>
                                </p:cTn>
                              </p:par>
                              <p:par>
                                <p:cTn id="44" presetID="1" presetClass="entr" presetSubtype="0" fill="hold" grpId="0" nodeType="withEffect">
                                  <p:stCondLst>
                                    <p:cond delay="0"/>
                                  </p:stCondLst>
                                  <p:childTnLst>
                                    <p:set>
                                      <p:cBhvr>
                                        <p:cTn id="45" dur="1" fill="hold">
                                          <p:stCondLst>
                                            <p:cond delay="0"/>
                                          </p:stCondLst>
                                        </p:cTn>
                                        <p:tgtEl>
                                          <p:spTgt spid="20">
                                            <p:txEl>
                                              <p:pRg st="2" end="2"/>
                                            </p:txEl>
                                          </p:spTgt>
                                        </p:tgtEl>
                                        <p:attrNameLst>
                                          <p:attrName>style.visibility</p:attrName>
                                        </p:attrNameLst>
                                      </p:cBhvr>
                                      <p:to>
                                        <p:strVal val="visible"/>
                                      </p:to>
                                    </p:set>
                                  </p:childTnLst>
                                </p:cTn>
                              </p:par>
                              <p:par>
                                <p:cTn id="46" presetID="1" presetClass="entr" presetSubtype="0" fill="hold" grpId="0" nodeType="withEffect">
                                  <p:stCondLst>
                                    <p:cond delay="0"/>
                                  </p:stCondLst>
                                  <p:childTnLst>
                                    <p:set>
                                      <p:cBhvr>
                                        <p:cTn id="47" dur="1" fill="hold">
                                          <p:stCondLst>
                                            <p:cond delay="0"/>
                                          </p:stCondLst>
                                        </p:cTn>
                                        <p:tgtEl>
                                          <p:spTgt spid="20">
                                            <p:txEl>
                                              <p:pRg st="3" end="3"/>
                                            </p:txEl>
                                          </p:spTgt>
                                        </p:tgtEl>
                                        <p:attrNameLst>
                                          <p:attrName>style.visibility</p:attrName>
                                        </p:attrNameLst>
                                      </p:cBhvr>
                                      <p:to>
                                        <p:strVal val="visible"/>
                                      </p:to>
                                    </p:set>
                                  </p:childTnLst>
                                </p:cTn>
                              </p:par>
                              <p:par>
                                <p:cTn id="48" presetID="1" presetClass="entr" presetSubtype="0" fill="hold" grpId="0" nodeType="withEffect">
                                  <p:stCondLst>
                                    <p:cond delay="0"/>
                                  </p:stCondLst>
                                  <p:childTnLst>
                                    <p:set>
                                      <p:cBhvr>
                                        <p:cTn id="49" dur="1" fill="hold">
                                          <p:stCondLst>
                                            <p:cond delay="0"/>
                                          </p:stCondLst>
                                        </p:cTn>
                                        <p:tgtEl>
                                          <p:spTgt spid="20">
                                            <p:txEl>
                                              <p:pRg st="4" end="4"/>
                                            </p:txEl>
                                          </p:spTgt>
                                        </p:tgtEl>
                                        <p:attrNameLst>
                                          <p:attrName>style.visibility</p:attrName>
                                        </p:attrNameLst>
                                      </p:cBhvr>
                                      <p:to>
                                        <p:strVal val="visible"/>
                                      </p:to>
                                    </p:set>
                                  </p:childTnLst>
                                </p:cTn>
                              </p:par>
                              <p:par>
                                <p:cTn id="50" presetID="1" presetClass="entr" presetSubtype="0" fill="hold" grpId="0" nodeType="withEffect">
                                  <p:stCondLst>
                                    <p:cond delay="0"/>
                                  </p:stCondLst>
                                  <p:childTnLst>
                                    <p:set>
                                      <p:cBhvr>
                                        <p:cTn id="51" dur="1" fill="hold">
                                          <p:stCondLst>
                                            <p:cond delay="0"/>
                                          </p:stCondLst>
                                        </p:cTn>
                                        <p:tgtEl>
                                          <p:spTgt spid="20">
                                            <p:txEl>
                                              <p:pRg st="6" end="6"/>
                                            </p:txEl>
                                          </p:spTgt>
                                        </p:tgtEl>
                                        <p:attrNameLst>
                                          <p:attrName>style.visibility</p:attrName>
                                        </p:attrNameLst>
                                      </p:cBhvr>
                                      <p:to>
                                        <p:strVal val="visible"/>
                                      </p:to>
                                    </p:set>
                                  </p:childTnLst>
                                </p:cTn>
                              </p:par>
                              <p:par>
                                <p:cTn id="52" presetID="1" presetClass="entr" presetSubtype="0" fill="hold" grpId="0" nodeType="withEffect">
                                  <p:stCondLst>
                                    <p:cond delay="0"/>
                                  </p:stCondLst>
                                  <p:childTnLst>
                                    <p:set>
                                      <p:cBhvr>
                                        <p:cTn id="53" dur="1" fill="hold">
                                          <p:stCondLst>
                                            <p:cond delay="0"/>
                                          </p:stCondLst>
                                        </p:cTn>
                                        <p:tgtEl>
                                          <p:spTgt spid="20">
                                            <p:txEl>
                                              <p:pRg st="7" end="7"/>
                                            </p:txEl>
                                          </p:spTgt>
                                        </p:tgtEl>
                                        <p:attrNameLst>
                                          <p:attrName>style.visibility</p:attrName>
                                        </p:attrNameLst>
                                      </p:cBhvr>
                                      <p:to>
                                        <p:strVal val="visible"/>
                                      </p:to>
                                    </p:set>
                                  </p:childTnLst>
                                </p:cTn>
                              </p:par>
                              <p:par>
                                <p:cTn id="54" presetID="1" presetClass="entr" presetSubtype="0" fill="hold" grpId="0" nodeType="withEffect">
                                  <p:stCondLst>
                                    <p:cond delay="0"/>
                                  </p:stCondLst>
                                  <p:childTnLst>
                                    <p:set>
                                      <p:cBhvr>
                                        <p:cTn id="55" dur="1" fill="hold">
                                          <p:stCondLst>
                                            <p:cond delay="0"/>
                                          </p:stCondLst>
                                        </p:cTn>
                                        <p:tgtEl>
                                          <p:spTgt spid="20">
                                            <p:txEl>
                                              <p:pRg st="8" end="8"/>
                                            </p:txEl>
                                          </p:spTgt>
                                        </p:tgtEl>
                                        <p:attrNameLst>
                                          <p:attrName>style.visibility</p:attrName>
                                        </p:attrNameLst>
                                      </p:cBhvr>
                                      <p:to>
                                        <p:strVal val="visible"/>
                                      </p:to>
                                    </p:set>
                                  </p:childTnLst>
                                </p:cTn>
                              </p:par>
                              <p:par>
                                <p:cTn id="56" presetID="1" presetClass="entr" presetSubtype="0" fill="hold" nodeType="withEffect">
                                  <p:stCondLst>
                                    <p:cond delay="0"/>
                                  </p:stCondLst>
                                  <p:childTnLst>
                                    <p:set>
                                      <p:cBhvr>
                                        <p:cTn id="57" dur="1" fill="hold">
                                          <p:stCondLst>
                                            <p:cond delay="0"/>
                                          </p:stCondLst>
                                        </p:cTn>
                                        <p:tgtEl>
                                          <p:spTgt spid="24"/>
                                        </p:tgtEl>
                                        <p:attrNameLst>
                                          <p:attrName>style.visibility</p:attrName>
                                        </p:attrNameLst>
                                      </p:cBhvr>
                                      <p:to>
                                        <p:strVal val="visible"/>
                                      </p:to>
                                    </p:set>
                                  </p:childTnLst>
                                </p:cTn>
                              </p:par>
                              <p:par>
                                <p:cTn id="58" presetID="1" presetClass="entr" presetSubtype="0" fill="hold" nodeType="withEffect">
                                  <p:stCondLst>
                                    <p:cond delay="0"/>
                                  </p:stCondLst>
                                  <p:childTnLst>
                                    <p:set>
                                      <p:cBhvr>
                                        <p:cTn id="59"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build="p"/>
      <p:bldP spid="18" grpId="0" build="p"/>
      <p:bldP spid="19" grpId="0" build="p"/>
      <p:bldP spid="20" grpId="0" build="p"/>
      <p:bldP spid="2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US" dirty="0" smtClean="0"/>
              <a:t>Internet Explorer Web Redirection</a:t>
            </a:r>
            <a:endParaRPr lang="en-US" dirty="0"/>
          </a:p>
        </p:txBody>
      </p:sp>
      <p:sp>
        <p:nvSpPr>
          <p:cNvPr id="9" name="Text Placeholder 8"/>
          <p:cNvSpPr>
            <a:spLocks noGrp="1"/>
          </p:cNvSpPr>
          <p:nvPr>
            <p:ph idx="1"/>
          </p:nvPr>
        </p:nvSpPr>
        <p:spPr>
          <a:xfrm>
            <a:off x="457200" y="2276872"/>
            <a:ext cx="4834880" cy="3849291"/>
          </a:xfrm>
        </p:spPr>
        <p:txBody>
          <a:bodyPr>
            <a:noAutofit/>
          </a:bodyPr>
          <a:lstStyle/>
          <a:p>
            <a:r>
              <a:rPr lang="en-US" sz="1800" dirty="0">
                <a:solidFill>
                  <a:schemeClr val="tx1"/>
                </a:solidFill>
              </a:rPr>
              <a:t>Automatic redirection from the host browser  to the workspace browser</a:t>
            </a:r>
          </a:p>
          <a:p>
            <a:pPr lvl="1"/>
            <a:r>
              <a:rPr lang="en-US" sz="1600" dirty="0">
                <a:solidFill>
                  <a:schemeClr val="tx1"/>
                </a:solidFill>
              </a:rPr>
              <a:t>Users type the URL in the IE host browser, click a link, or access a bookmark</a:t>
            </a:r>
          </a:p>
          <a:p>
            <a:pPr lvl="1"/>
            <a:r>
              <a:rPr lang="en-US" sz="1600" dirty="0">
                <a:solidFill>
                  <a:schemeClr val="tx1"/>
                </a:solidFill>
              </a:rPr>
              <a:t>MED-V evaluates the destination against the list of admin-controlled URL’s </a:t>
            </a:r>
          </a:p>
          <a:p>
            <a:pPr lvl="1"/>
            <a:r>
              <a:rPr lang="en-US" sz="1600" dirty="0">
                <a:solidFill>
                  <a:schemeClr val="tx1"/>
                </a:solidFill>
              </a:rPr>
              <a:t>Matched URL’s are automatically open in the redirected guest </a:t>
            </a:r>
            <a:r>
              <a:rPr lang="en-US" sz="1600" dirty="0" smtClean="0">
                <a:solidFill>
                  <a:schemeClr val="tx1"/>
                </a:solidFill>
              </a:rPr>
              <a:t>browser</a:t>
            </a:r>
            <a:endParaRPr lang="en-US" sz="1100" dirty="0">
              <a:solidFill>
                <a:schemeClr val="tx1"/>
              </a:solidFill>
            </a:endParaRPr>
          </a:p>
          <a:p>
            <a:r>
              <a:rPr lang="en-US" sz="1800" dirty="0">
                <a:solidFill>
                  <a:schemeClr val="tx1"/>
                </a:solidFill>
              </a:rPr>
              <a:t>Redirected Web Address Setup</a:t>
            </a:r>
          </a:p>
          <a:p>
            <a:pPr lvl="1"/>
            <a:r>
              <a:rPr lang="en-US" sz="1600" dirty="0">
                <a:solidFill>
                  <a:schemeClr val="tx1"/>
                </a:solidFill>
              </a:rPr>
              <a:t>Administrators can define a set of redirected URL’s during the package setup</a:t>
            </a:r>
          </a:p>
          <a:p>
            <a:pPr lvl="1"/>
            <a:r>
              <a:rPr lang="en-US" sz="1600" dirty="0">
                <a:solidFill>
                  <a:schemeClr val="tx1"/>
                </a:solidFill>
              </a:rPr>
              <a:t>Post-deployment, redirected URL’s can be easily removed and added by deploying a registry update</a:t>
            </a:r>
          </a:p>
        </p:txBody>
      </p:sp>
      <p:sp>
        <p:nvSpPr>
          <p:cNvPr id="3" name="Rounded Rectangle 2"/>
          <p:cNvSpPr/>
          <p:nvPr/>
        </p:nvSpPr>
        <p:spPr bwMode="auto">
          <a:xfrm>
            <a:off x="5580112" y="2204864"/>
            <a:ext cx="3500509" cy="4397188"/>
          </a:xfrm>
          <a:prstGeom prst="roundRect">
            <a:avLst>
              <a:gd name="adj" fmla="val 5498"/>
            </a:avLst>
          </a:prstGeom>
          <a:ln>
            <a:headEnd type="none" w="med" len="med"/>
            <a:tailEnd type="none" w="med" len="med"/>
          </a:ln>
        </p:spPr>
        <p:style>
          <a:lnRef idx="3">
            <a:schemeClr val="lt1"/>
          </a:lnRef>
          <a:fillRef idx="1">
            <a:schemeClr val="accent5"/>
          </a:fillRef>
          <a:effectRef idx="1">
            <a:schemeClr val="accent5"/>
          </a:effectRef>
          <a:fontRef idx="minor">
            <a:schemeClr val="lt1"/>
          </a:fontRef>
        </p:style>
        <p:txBody>
          <a:bodyPr vert="horz" wrap="square" lIns="91428" tIns="45715" rIns="91428" bIns="45715" numCol="1" spcCol="0" rtlCol="0" anchor="ctr" anchorCtr="0" compatLnSpc="1">
            <a:prstTxWarp prst="textNoShape">
              <a:avLst/>
            </a:prstTxWarp>
          </a:bodyPr>
          <a:lstStyle/>
          <a:p>
            <a:r>
              <a:rPr lang="en-US" sz="2400" b="1" dirty="0">
                <a:solidFill>
                  <a:schemeClr val="tx1"/>
                </a:solidFill>
              </a:rPr>
              <a:t>Examples</a:t>
            </a:r>
          </a:p>
          <a:p>
            <a:pPr algn="ctr">
              <a:lnSpc>
                <a:spcPct val="110000"/>
              </a:lnSpc>
            </a:pPr>
            <a:endParaRPr lang="en-US" sz="1700" dirty="0">
              <a:solidFill>
                <a:schemeClr val="tx1"/>
              </a:solidFill>
            </a:endParaRPr>
          </a:p>
          <a:p>
            <a:pPr>
              <a:lnSpc>
                <a:spcPct val="110000"/>
              </a:lnSpc>
            </a:pPr>
            <a:r>
              <a:rPr lang="en-US" sz="1700" b="1" dirty="0">
                <a:solidFill>
                  <a:schemeClr val="tx1"/>
                </a:solidFill>
              </a:rPr>
              <a:t>Wildcard Redirections: </a:t>
            </a:r>
          </a:p>
          <a:p>
            <a:pPr>
              <a:lnSpc>
                <a:spcPct val="110000"/>
              </a:lnSpc>
            </a:pPr>
            <a:r>
              <a:rPr lang="en-US" sz="1700" dirty="0">
                <a:solidFill>
                  <a:schemeClr val="tx1"/>
                </a:solidFill>
              </a:rPr>
              <a:t>   http://*.contoso.com</a:t>
            </a:r>
          </a:p>
          <a:p>
            <a:pPr>
              <a:lnSpc>
                <a:spcPct val="110000"/>
              </a:lnSpc>
            </a:pPr>
            <a:endParaRPr lang="en-US" sz="1700" dirty="0">
              <a:solidFill>
                <a:schemeClr val="tx1"/>
              </a:solidFill>
            </a:endParaRPr>
          </a:p>
          <a:p>
            <a:pPr>
              <a:lnSpc>
                <a:spcPct val="110000"/>
              </a:lnSpc>
            </a:pPr>
            <a:r>
              <a:rPr lang="en-US" sz="1700" b="1" dirty="0">
                <a:solidFill>
                  <a:schemeClr val="tx1"/>
                </a:solidFill>
              </a:rPr>
              <a:t>Site Redirections:</a:t>
            </a:r>
          </a:p>
          <a:p>
            <a:pPr>
              <a:lnSpc>
                <a:spcPct val="110000"/>
              </a:lnSpc>
            </a:pPr>
            <a:r>
              <a:rPr lang="en-US" sz="1700" dirty="0">
                <a:solidFill>
                  <a:schemeClr val="tx1"/>
                </a:solidFill>
              </a:rPr>
              <a:t>   http://intranet.contoso.com/HR</a:t>
            </a:r>
          </a:p>
          <a:p>
            <a:pPr>
              <a:lnSpc>
                <a:spcPct val="110000"/>
              </a:lnSpc>
            </a:pPr>
            <a:endParaRPr lang="en-US" sz="1700" dirty="0">
              <a:solidFill>
                <a:schemeClr val="tx1"/>
              </a:solidFill>
            </a:endParaRPr>
          </a:p>
          <a:p>
            <a:pPr>
              <a:lnSpc>
                <a:spcPct val="110000"/>
              </a:lnSpc>
            </a:pPr>
            <a:r>
              <a:rPr lang="en-US" sz="1700" b="1" dirty="0">
                <a:solidFill>
                  <a:schemeClr val="tx1"/>
                </a:solidFill>
              </a:rPr>
              <a:t>Page or Application Redirections:</a:t>
            </a:r>
            <a:r>
              <a:rPr lang="en-US" sz="1700" dirty="0">
                <a:solidFill>
                  <a:schemeClr val="tx1"/>
                </a:solidFill>
              </a:rPr>
              <a:t>   https://intranet.contoso.com/HR/benefits.asp</a:t>
            </a:r>
          </a:p>
          <a:p>
            <a:pPr>
              <a:lnSpc>
                <a:spcPct val="110000"/>
              </a:lnSpc>
            </a:pPr>
            <a:endParaRPr lang="en-US" sz="1700" dirty="0">
              <a:solidFill>
                <a:schemeClr val="tx1"/>
              </a:solidFill>
            </a:endParaRPr>
          </a:p>
          <a:p>
            <a:pPr>
              <a:lnSpc>
                <a:spcPct val="110000"/>
              </a:lnSpc>
            </a:pPr>
            <a:r>
              <a:rPr lang="en-US" sz="1700" b="1" dirty="0">
                <a:solidFill>
                  <a:schemeClr val="tx1"/>
                </a:solidFill>
              </a:rPr>
              <a:t>Port redirection</a:t>
            </a:r>
          </a:p>
          <a:p>
            <a:pPr>
              <a:lnSpc>
                <a:spcPct val="110000"/>
              </a:lnSpc>
            </a:pPr>
            <a:r>
              <a:rPr lang="en-US" sz="1700" dirty="0">
                <a:solidFill>
                  <a:schemeClr val="tx1"/>
                </a:solidFill>
              </a:rPr>
              <a:t>   http://vpn.contoso.com:1025</a:t>
            </a:r>
          </a:p>
          <a:p>
            <a:pPr>
              <a:lnSpc>
                <a:spcPct val="110000"/>
              </a:lnSpc>
            </a:pPr>
            <a:endParaRPr lang="en-US" sz="800" dirty="0">
              <a:solidFill>
                <a:schemeClr val="tx1"/>
              </a:solidFill>
            </a:endParaRP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28384" y="1556792"/>
            <a:ext cx="735663" cy="744117"/>
          </a:xfrm>
          <a:prstGeom prst="rect">
            <a:avLst/>
          </a:prstGeom>
        </p:spPr>
      </p:pic>
    </p:spTree>
    <p:extLst>
      <p:ext uri="{BB962C8B-B14F-4D97-AF65-F5344CB8AC3E}">
        <p14:creationId xmlns:p14="http://schemas.microsoft.com/office/powerpoint/2010/main" val="27106442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9">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P spid="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MED-V 2.0 Workflow</a:t>
            </a:r>
            <a:endParaRPr lang="en-US" dirty="0"/>
          </a:p>
        </p:txBody>
      </p:sp>
      <p:pic>
        <p:nvPicPr>
          <p:cNvPr id="4" name="Picture 3" descr="D:\Icons - Illustrations\Icons - Illustrations\_ WINDOWS SERVER ICONS\People\User Androgynous people person.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05373" y="1478860"/>
            <a:ext cx="1106203" cy="1766681"/>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464483" y="1867377"/>
            <a:ext cx="7149842" cy="984885"/>
          </a:xfrm>
          <a:prstGeom prst="rect">
            <a:avLst/>
          </a:prstGeom>
          <a:noFill/>
        </p:spPr>
        <p:txBody>
          <a:bodyPr wrap="none" lIns="0" tIns="0" rIns="0" bIns="0" rtlCol="0">
            <a:spAutoFit/>
          </a:bodyPr>
          <a:lstStyle/>
          <a:p>
            <a:r>
              <a:rPr lang="en-US" sz="3200" dirty="0" smtClean="0">
                <a:gradFill>
                  <a:gsLst>
                    <a:gs pos="0">
                      <a:schemeClr val="tx1"/>
                    </a:gs>
                    <a:gs pos="86000">
                      <a:schemeClr val="tx1"/>
                    </a:gs>
                  </a:gsLst>
                  <a:lin ang="5400000" scaled="0"/>
                </a:gradFill>
              </a:rPr>
              <a:t>Now, our administrator deploys the MED-V</a:t>
            </a:r>
          </a:p>
          <a:p>
            <a:r>
              <a:rPr lang="en-US" sz="3200" dirty="0" smtClean="0">
                <a:gradFill>
                  <a:gsLst>
                    <a:gs pos="0">
                      <a:schemeClr val="tx1"/>
                    </a:gs>
                    <a:gs pos="86000">
                      <a:schemeClr val="tx1"/>
                    </a:gs>
                  </a:gsLst>
                  <a:lin ang="5400000" scaled="0"/>
                </a:gradFill>
              </a:rPr>
              <a:t>components to client PCs:</a:t>
            </a:r>
          </a:p>
        </p:txBody>
      </p:sp>
      <p:pic>
        <p:nvPicPr>
          <p:cNvPr id="13" name="Picture 5" descr="\\SFP\Resources\Microsoft Presentation Resources\DVD_Art_08-10-2010\Artwork_Imagery\Icons - Illustrations\_ SUPER VISTA STYLE\truck.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flipH="1">
            <a:off x="631099" y="4623949"/>
            <a:ext cx="1593666" cy="1553831"/>
          </a:xfrm>
          <a:prstGeom prst="rect">
            <a:avLst/>
          </a:prstGeom>
          <a:noFill/>
          <a:extLst>
            <a:ext uri="{909E8E84-426E-40DD-AFC4-6F175D3DCCD1}">
              <a14:hiddenFill xmlns:a14="http://schemas.microsoft.com/office/drawing/2010/main">
                <a:solidFill>
                  <a:srgbClr val="FFFFFF"/>
                </a:solidFill>
              </a14:hiddenFill>
            </a:ext>
          </a:extLst>
        </p:spPr>
      </p:pic>
      <p:pic>
        <p:nvPicPr>
          <p:cNvPr id="14" name="Laptop" descr="\\sfp\work\White_Whale\8-20305_ChanelChambers\SFP_Art\Gartner_Deck\Win7_Laptop.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flipH="1">
            <a:off x="6313472" y="4725144"/>
            <a:ext cx="1493865" cy="1294589"/>
          </a:xfrm>
          <a:prstGeom prst="rect">
            <a:avLst/>
          </a:prstGeom>
          <a:noFill/>
          <a:extLst>
            <a:ext uri="{909E8E84-426E-40DD-AFC4-6F175D3DCCD1}">
              <a14:hiddenFill xmlns:a14="http://schemas.microsoft.com/office/drawing/2010/main">
                <a:solidFill>
                  <a:srgbClr val="FFFFFF"/>
                </a:solidFill>
              </a14:hiddenFill>
            </a:ext>
          </a:extLst>
        </p:spPr>
      </p:pic>
      <p:pic>
        <p:nvPicPr>
          <p:cNvPr id="15" name="Tablet" descr="\\sfp\work\White_Whale\8-20305_ChanelChambers\SFP_Art\Gartner_Deck\Win7_Tablet.png"/>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5621684" y="3245541"/>
            <a:ext cx="903820" cy="1384506"/>
          </a:xfrm>
          <a:prstGeom prst="rect">
            <a:avLst/>
          </a:prstGeom>
          <a:noFill/>
          <a:extLst>
            <a:ext uri="{909E8E84-426E-40DD-AFC4-6F175D3DCCD1}">
              <a14:hiddenFill xmlns:a14="http://schemas.microsoft.com/office/drawing/2010/main">
                <a:solidFill>
                  <a:srgbClr val="FFFFFF"/>
                </a:solidFill>
              </a14:hiddenFill>
            </a:ext>
          </a:extLst>
        </p:spPr>
      </p:pic>
      <p:pic>
        <p:nvPicPr>
          <p:cNvPr id="16" name="Workstation" descr="\\sfp\work\White_Whale\8-20305_ChanelChambers\SFP_Art\Gartner_Deck\Computer_04.png"/>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3623725" y="3645023"/>
            <a:ext cx="1170689" cy="1188679"/>
          </a:xfrm>
          <a:prstGeom prst="rect">
            <a:avLst/>
          </a:prstGeom>
          <a:noFill/>
          <a:extLst>
            <a:ext uri="{909E8E84-426E-40DD-AFC4-6F175D3DCCD1}">
              <a14:hiddenFill xmlns:a14="http://schemas.microsoft.com/office/drawing/2010/main">
                <a:solidFill>
                  <a:srgbClr val="FFFFFF"/>
                </a:solidFill>
              </a14:hiddenFill>
            </a:ext>
          </a:extLst>
        </p:spPr>
      </p:pic>
      <p:sp>
        <p:nvSpPr>
          <p:cNvPr id="17" name="Left Arrow 16"/>
          <p:cNvSpPr/>
          <p:nvPr/>
        </p:nvSpPr>
        <p:spPr>
          <a:xfrm rot="20865129" flipH="1">
            <a:off x="2434966" y="4999042"/>
            <a:ext cx="3643068" cy="995643"/>
          </a:xfrm>
          <a:prstGeom prst="leftArrow">
            <a:avLst>
              <a:gd name="adj1" fmla="val 54110"/>
              <a:gd name="adj2" fmla="val 50000"/>
            </a:avLst>
          </a:prstGeom>
          <a:gradFill>
            <a:gsLst>
              <a:gs pos="0">
                <a:srgbClr val="FFFFFF"/>
              </a:gs>
              <a:gs pos="100000">
                <a:srgbClr val="FFFFFF">
                  <a:alpha val="0"/>
                </a:srgb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Left Arrow 18"/>
          <p:cNvSpPr/>
          <p:nvPr/>
        </p:nvSpPr>
        <p:spPr>
          <a:xfrm rot="20542586" flipH="1">
            <a:off x="2337292" y="3879321"/>
            <a:ext cx="1101702" cy="995643"/>
          </a:xfrm>
          <a:prstGeom prst="leftArrow">
            <a:avLst/>
          </a:prstGeom>
          <a:gradFill>
            <a:gsLst>
              <a:gs pos="0">
                <a:srgbClr val="FFFFFF"/>
              </a:gs>
              <a:gs pos="100000">
                <a:srgbClr val="FFFFFF">
                  <a:alpha val="0"/>
                </a:srgb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1609961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80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par>
                                <p:cTn id="8" presetID="22" presetClass="entr" presetSubtype="4" fill="hold" grpId="0" nodeType="withEffect">
                                  <p:stCondLst>
                                    <p:cond delay="400"/>
                                  </p:stCondLst>
                                  <p:childTnLst>
                                    <p:set>
                                      <p:cBhvr>
                                        <p:cTn id="9" dur="1" fill="hold">
                                          <p:stCondLst>
                                            <p:cond delay="0"/>
                                          </p:stCondLst>
                                        </p:cTn>
                                        <p:tgtEl>
                                          <p:spTgt spid="19"/>
                                        </p:tgtEl>
                                        <p:attrNameLst>
                                          <p:attrName>style.visibility</p:attrName>
                                        </p:attrNameLst>
                                      </p:cBhvr>
                                      <p:to>
                                        <p:strVal val="visible"/>
                                      </p:to>
                                    </p:set>
                                    <p:animEffect transition="in" filter="wipe(down)">
                                      <p:cBhvr>
                                        <p:cTn id="1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MED-V 2.0 Deployment Options</a:t>
            </a:r>
            <a:endParaRPr lang="en-US" dirty="0"/>
          </a:p>
        </p:txBody>
      </p:sp>
      <p:graphicFrame>
        <p:nvGraphicFramePr>
          <p:cNvPr id="4" name="Diagram 3"/>
          <p:cNvGraphicFramePr/>
          <p:nvPr>
            <p:extLst>
              <p:ext uri="{D42A27DB-BD31-4B8C-83A1-F6EECF244321}">
                <p14:modId xmlns:p14="http://schemas.microsoft.com/office/powerpoint/2010/main" val="3914507328"/>
              </p:ext>
            </p:extLst>
          </p:nvPr>
        </p:nvGraphicFramePr>
        <p:xfrm>
          <a:off x="389436" y="987072"/>
          <a:ext cx="8363937" cy="54172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051252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MED-V 2.0 Deployment Options</a:t>
            </a:r>
            <a:endParaRPr lang="en-US" dirty="0"/>
          </a:p>
        </p:txBody>
      </p:sp>
      <p:graphicFrame>
        <p:nvGraphicFramePr>
          <p:cNvPr id="4" name="Diagram 3"/>
          <p:cNvGraphicFramePr/>
          <p:nvPr>
            <p:extLst>
              <p:ext uri="{D42A27DB-BD31-4B8C-83A1-F6EECF244321}">
                <p14:modId xmlns:p14="http://schemas.microsoft.com/office/powerpoint/2010/main" val="2437086340"/>
              </p:ext>
            </p:extLst>
          </p:nvPr>
        </p:nvGraphicFramePr>
        <p:xfrm>
          <a:off x="389436" y="1268760"/>
          <a:ext cx="2854671" cy="30896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p:cNvSpPr txBox="1"/>
          <p:nvPr/>
        </p:nvSpPr>
        <p:spPr>
          <a:xfrm>
            <a:off x="3487058" y="1789162"/>
            <a:ext cx="5432962" cy="1292662"/>
          </a:xfrm>
          <a:prstGeom prst="rect">
            <a:avLst/>
          </a:prstGeom>
          <a:noFill/>
        </p:spPr>
        <p:txBody>
          <a:bodyPr wrap="none" lIns="0" tIns="0" rIns="0" bIns="0" rtlCol="0">
            <a:spAutoFit/>
          </a:bodyPr>
          <a:lstStyle/>
          <a:p>
            <a:r>
              <a:rPr lang="en-US" sz="2800" dirty="0" smtClean="0">
                <a:gradFill>
                  <a:gsLst>
                    <a:gs pos="0">
                      <a:schemeClr val="tx1"/>
                    </a:gs>
                    <a:gs pos="86000">
                      <a:schemeClr val="tx1"/>
                    </a:gs>
                  </a:gsLst>
                  <a:lin ang="5400000" scaled="0"/>
                </a:gradFill>
              </a:rPr>
              <a:t>End user or support engineer installs</a:t>
            </a:r>
          </a:p>
          <a:p>
            <a:r>
              <a:rPr lang="en-US" sz="2800" dirty="0" smtClean="0">
                <a:gradFill>
                  <a:gsLst>
                    <a:gs pos="0">
                      <a:schemeClr val="tx1"/>
                    </a:gs>
                    <a:gs pos="86000">
                      <a:schemeClr val="tx1"/>
                    </a:gs>
                  </a:gsLst>
                  <a:lin ang="5400000" scaled="0"/>
                </a:gradFill>
              </a:rPr>
              <a:t>components from a network share or</a:t>
            </a:r>
          </a:p>
          <a:p>
            <a:r>
              <a:rPr lang="en-US" sz="2800" dirty="0" smtClean="0">
                <a:gradFill>
                  <a:gsLst>
                    <a:gs pos="0">
                      <a:schemeClr val="tx1"/>
                    </a:gs>
                    <a:gs pos="86000">
                      <a:schemeClr val="tx1"/>
                    </a:gs>
                  </a:gsLst>
                  <a:lin ang="5400000" scaled="0"/>
                </a:gradFill>
              </a:rPr>
              <a:t>removable media</a:t>
            </a:r>
          </a:p>
        </p:txBody>
      </p:sp>
      <p:pic>
        <p:nvPicPr>
          <p:cNvPr id="1028" name="Picture 4" descr="D:\Icons - Illustrations\Icons - Illustrations\_ VISTA STYLE\usb stick storage device.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314338" y="3149599"/>
            <a:ext cx="2439035" cy="325120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389436" y="3509714"/>
            <a:ext cx="5924902" cy="2720745"/>
          </a:xfrm>
          <a:prstGeom prst="rect">
            <a:avLst/>
          </a:prstGeom>
          <a:noFill/>
        </p:spPr>
        <p:txBody>
          <a:bodyPr wrap="square" lIns="0" tIns="0" rIns="0" bIns="0" rtlCol="0">
            <a:spAutoFit/>
          </a:bodyPr>
          <a:lstStyle/>
          <a:p>
            <a:pPr marL="342900" indent="-342900">
              <a:spcBef>
                <a:spcPct val="20000"/>
              </a:spcBef>
              <a:buClr>
                <a:srgbClr val="03C2F1"/>
              </a:buClr>
              <a:buFont typeface="Segoe UI" pitchFamily="34" charset="0"/>
              <a:buChar char="►"/>
            </a:pPr>
            <a:r>
              <a:rPr lang="en-US" sz="2600" dirty="0">
                <a:latin typeface="Segoe UI" pitchFamily="34" charset="0"/>
                <a:ea typeface="Segoe UI" pitchFamily="34" charset="0"/>
                <a:cs typeface="Segoe UI" pitchFamily="34" charset="0"/>
              </a:rPr>
              <a:t>Windows Virtual PC</a:t>
            </a:r>
          </a:p>
          <a:p>
            <a:pPr marL="342900" indent="-342900">
              <a:spcBef>
                <a:spcPct val="20000"/>
              </a:spcBef>
              <a:buClr>
                <a:srgbClr val="03C2F1"/>
              </a:buClr>
              <a:buFont typeface="Segoe UI" pitchFamily="34" charset="0"/>
              <a:buChar char="►"/>
            </a:pPr>
            <a:r>
              <a:rPr lang="en-US" sz="2600" dirty="0">
                <a:latin typeface="Segoe UI" pitchFamily="34" charset="0"/>
                <a:ea typeface="Segoe UI" pitchFamily="34" charset="0"/>
                <a:cs typeface="Segoe UI" pitchFamily="34" charset="0"/>
              </a:rPr>
              <a:t>Windows Virtual PC QFE KB 977206 – Windows 7 RTM only</a:t>
            </a:r>
          </a:p>
          <a:p>
            <a:pPr marL="342900" indent="-342900">
              <a:spcBef>
                <a:spcPct val="20000"/>
              </a:spcBef>
              <a:buClr>
                <a:srgbClr val="03C2F1"/>
              </a:buClr>
              <a:buFont typeface="Segoe UI" pitchFamily="34" charset="0"/>
              <a:buChar char="►"/>
            </a:pPr>
            <a:r>
              <a:rPr lang="en-US" sz="2600" dirty="0">
                <a:latin typeface="Segoe UI" pitchFamily="34" charset="0"/>
                <a:ea typeface="Segoe UI" pitchFamily="34" charset="0"/>
                <a:cs typeface="Segoe UI" pitchFamily="34" charset="0"/>
              </a:rPr>
              <a:t>MED-V Host Agent</a:t>
            </a:r>
          </a:p>
          <a:p>
            <a:pPr marL="342900" lvl="1" indent="-342900">
              <a:spcBef>
                <a:spcPct val="20000"/>
              </a:spcBef>
              <a:buClr>
                <a:srgbClr val="03C2F1"/>
              </a:buClr>
              <a:buFont typeface="Segoe UI" pitchFamily="34" charset="0"/>
              <a:buChar char="►"/>
            </a:pPr>
            <a:r>
              <a:rPr lang="en-US" sz="2600" dirty="0">
                <a:latin typeface="Segoe UI" pitchFamily="34" charset="0"/>
                <a:ea typeface="Segoe UI" pitchFamily="34" charset="0"/>
                <a:cs typeface="Segoe UI" pitchFamily="34" charset="0"/>
              </a:rPr>
              <a:t>Internet Explorer should be closed</a:t>
            </a:r>
          </a:p>
          <a:p>
            <a:pPr marL="342900" indent="-342900">
              <a:spcBef>
                <a:spcPct val="20000"/>
              </a:spcBef>
              <a:buClr>
                <a:srgbClr val="03C2F1"/>
              </a:buClr>
              <a:buFont typeface="Segoe UI" pitchFamily="34" charset="0"/>
              <a:buChar char="►"/>
            </a:pPr>
            <a:r>
              <a:rPr lang="en-US" sz="2600" dirty="0">
                <a:latin typeface="Segoe UI" pitchFamily="34" charset="0"/>
                <a:ea typeface="Segoe UI" pitchFamily="34" charset="0"/>
                <a:cs typeface="Segoe UI" pitchFamily="34" charset="0"/>
              </a:rPr>
              <a:t>MED-V workspace package</a:t>
            </a:r>
          </a:p>
        </p:txBody>
      </p:sp>
    </p:spTree>
    <p:extLst>
      <p:ext uri="{BB962C8B-B14F-4D97-AF65-F5344CB8AC3E}">
        <p14:creationId xmlns:p14="http://schemas.microsoft.com/office/powerpoint/2010/main" val="36151334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smtClean="0"/>
              <a:t>Engineering a MED-V v2 Solution</a:t>
            </a:r>
            <a:endParaRPr lang="en-AU" dirty="0"/>
          </a:p>
        </p:txBody>
      </p:sp>
      <p:sp>
        <p:nvSpPr>
          <p:cNvPr id="3" name="Text Placeholder 2"/>
          <p:cNvSpPr>
            <a:spLocks noGrp="1"/>
          </p:cNvSpPr>
          <p:nvPr>
            <p:ph type="body" idx="1"/>
          </p:nvPr>
        </p:nvSpPr>
        <p:spPr/>
        <p:txBody>
          <a:bodyPr/>
          <a:lstStyle/>
          <a:p>
            <a:pPr lvl="0">
              <a:defRPr/>
            </a:pPr>
            <a:r>
              <a:rPr lang="en-US" dirty="0" smtClean="0"/>
              <a:t>Samesh Singh</a:t>
            </a:r>
          </a:p>
          <a:p>
            <a:pPr lvl="0">
              <a:defRPr/>
            </a:pPr>
            <a:r>
              <a:rPr lang="en-US" dirty="0" smtClean="0"/>
              <a:t>Principal Consultant</a:t>
            </a:r>
          </a:p>
          <a:p>
            <a:pPr lvl="0">
              <a:defRPr/>
            </a:pPr>
            <a:r>
              <a:rPr lang="en-US" dirty="0" smtClean="0"/>
              <a:t>Microsoft</a:t>
            </a:r>
          </a:p>
        </p:txBody>
      </p:sp>
      <p:sp>
        <p:nvSpPr>
          <p:cNvPr id="6" name="Title 1"/>
          <p:cNvSpPr txBox="1">
            <a:spLocks/>
          </p:cNvSpPr>
          <p:nvPr/>
        </p:nvSpPr>
        <p:spPr>
          <a:xfrm>
            <a:off x="334200" y="447366"/>
            <a:ext cx="3605471" cy="249299"/>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CLI305</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pic>
        <p:nvPicPr>
          <p:cNvPr id="7" name="Picture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10928" y="6309320"/>
            <a:ext cx="2736304" cy="422970"/>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MED-V 2.0 Deployment Options</a:t>
            </a:r>
            <a:endParaRPr lang="en-US" dirty="0"/>
          </a:p>
        </p:txBody>
      </p:sp>
      <p:graphicFrame>
        <p:nvGraphicFramePr>
          <p:cNvPr id="4" name="Diagram 3"/>
          <p:cNvGraphicFramePr/>
          <p:nvPr>
            <p:extLst>
              <p:ext uri="{D42A27DB-BD31-4B8C-83A1-F6EECF244321}">
                <p14:modId xmlns:p14="http://schemas.microsoft.com/office/powerpoint/2010/main" val="4272093466"/>
              </p:ext>
            </p:extLst>
          </p:nvPr>
        </p:nvGraphicFramePr>
        <p:xfrm>
          <a:off x="389437" y="1203468"/>
          <a:ext cx="2854671" cy="30896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p:cNvSpPr txBox="1"/>
          <p:nvPr/>
        </p:nvSpPr>
        <p:spPr>
          <a:xfrm>
            <a:off x="3560988" y="1633443"/>
            <a:ext cx="5506700" cy="1723549"/>
          </a:xfrm>
          <a:prstGeom prst="rect">
            <a:avLst/>
          </a:prstGeom>
          <a:noFill/>
        </p:spPr>
        <p:txBody>
          <a:bodyPr wrap="none" lIns="0" tIns="0" rIns="0" bIns="0" rtlCol="0">
            <a:spAutoFit/>
          </a:bodyPr>
          <a:lstStyle/>
          <a:p>
            <a:r>
              <a:rPr lang="en-US" sz="2800" i="1" dirty="0" smtClean="0">
                <a:gradFill>
                  <a:gsLst>
                    <a:gs pos="0">
                      <a:schemeClr val="tx1"/>
                    </a:gs>
                    <a:gs pos="86000">
                      <a:schemeClr val="tx1"/>
                    </a:gs>
                  </a:gsLst>
                  <a:lin ang="5400000" scaled="0"/>
                </a:gradFill>
              </a:rPr>
              <a:t>Administrator creates a standard </a:t>
            </a:r>
          </a:p>
          <a:p>
            <a:r>
              <a:rPr lang="en-US" sz="2800" i="1" dirty="0" smtClean="0">
                <a:gradFill>
                  <a:gsLst>
                    <a:gs pos="0">
                      <a:schemeClr val="tx1"/>
                    </a:gs>
                    <a:gs pos="86000">
                      <a:schemeClr val="tx1"/>
                    </a:gs>
                  </a:gsLst>
                  <a:lin ang="5400000" scaled="0"/>
                </a:gradFill>
              </a:rPr>
              <a:t>Windows 7 image including MED-V</a:t>
            </a:r>
          </a:p>
          <a:p>
            <a:r>
              <a:rPr lang="en-US" sz="2800" i="1" dirty="0" smtClean="0">
                <a:gradFill>
                  <a:gsLst>
                    <a:gs pos="0">
                      <a:schemeClr val="tx1"/>
                    </a:gs>
                    <a:gs pos="86000">
                      <a:schemeClr val="tx1"/>
                    </a:gs>
                  </a:gsLst>
                  <a:lin ang="5400000" scaled="0"/>
                </a:gradFill>
              </a:rPr>
              <a:t>prerequisites, MED-V Host Agent, and</a:t>
            </a:r>
          </a:p>
          <a:p>
            <a:r>
              <a:rPr lang="en-US" sz="2800" i="1" dirty="0" smtClean="0">
                <a:gradFill>
                  <a:gsLst>
                    <a:gs pos="0">
                      <a:schemeClr val="tx1"/>
                    </a:gs>
                    <a:gs pos="86000">
                      <a:schemeClr val="tx1"/>
                    </a:gs>
                  </a:gsLst>
                  <a:lin ang="5400000" scaled="0"/>
                </a:gradFill>
              </a:rPr>
              <a:t>MED-V workspace</a:t>
            </a:r>
          </a:p>
        </p:txBody>
      </p:sp>
      <p:sp>
        <p:nvSpPr>
          <p:cNvPr id="6" name="TextBox 5"/>
          <p:cNvSpPr txBox="1"/>
          <p:nvPr/>
        </p:nvSpPr>
        <p:spPr>
          <a:xfrm>
            <a:off x="389436" y="3642396"/>
            <a:ext cx="5924902" cy="2720745"/>
          </a:xfrm>
          <a:prstGeom prst="rect">
            <a:avLst/>
          </a:prstGeom>
          <a:noFill/>
        </p:spPr>
        <p:txBody>
          <a:bodyPr wrap="square" lIns="0" tIns="0" rIns="0" bIns="0" rtlCol="0">
            <a:spAutoFit/>
          </a:bodyPr>
          <a:lstStyle/>
          <a:p>
            <a:pPr marL="342900" indent="-342900">
              <a:spcBef>
                <a:spcPct val="20000"/>
              </a:spcBef>
              <a:buClr>
                <a:srgbClr val="03C2F1"/>
              </a:buClr>
              <a:buFont typeface="Segoe UI" pitchFamily="34" charset="0"/>
              <a:buChar char="►"/>
            </a:pPr>
            <a:r>
              <a:rPr lang="en-US" sz="2600" dirty="0">
                <a:latin typeface="Segoe UI" pitchFamily="34" charset="0"/>
                <a:ea typeface="Segoe UI" pitchFamily="34" charset="0"/>
                <a:cs typeface="Segoe UI" pitchFamily="34" charset="0"/>
              </a:rPr>
              <a:t>MED-V Host agent is installed</a:t>
            </a:r>
          </a:p>
          <a:p>
            <a:pPr marL="342900" indent="-342900">
              <a:spcBef>
                <a:spcPct val="20000"/>
              </a:spcBef>
              <a:buClr>
                <a:srgbClr val="03C2F1"/>
              </a:buClr>
              <a:buFont typeface="Segoe UI" pitchFamily="34" charset="0"/>
              <a:buChar char="►"/>
            </a:pPr>
            <a:r>
              <a:rPr lang="en-US" sz="2600" dirty="0">
                <a:latin typeface="Segoe UI" pitchFamily="34" charset="0"/>
                <a:ea typeface="Segoe UI" pitchFamily="34" charset="0"/>
                <a:cs typeface="Segoe UI" pitchFamily="34" charset="0"/>
              </a:rPr>
              <a:t>MED-V pre-</a:t>
            </a:r>
            <a:r>
              <a:rPr lang="en-US" sz="2600" dirty="0" err="1">
                <a:latin typeface="Segoe UI" pitchFamily="34" charset="0"/>
                <a:ea typeface="Segoe UI" pitchFamily="34" charset="0"/>
                <a:cs typeface="Segoe UI" pitchFamily="34" charset="0"/>
              </a:rPr>
              <a:t>reqs</a:t>
            </a:r>
            <a:r>
              <a:rPr lang="en-US" sz="2600" dirty="0">
                <a:latin typeface="Segoe UI" pitchFamily="34" charset="0"/>
                <a:ea typeface="Segoe UI" pitchFamily="34" charset="0"/>
                <a:cs typeface="Segoe UI" pitchFamily="34" charset="0"/>
              </a:rPr>
              <a:t> &amp; and workspace install are included in the image</a:t>
            </a:r>
          </a:p>
          <a:p>
            <a:pPr marL="342900" indent="-342900">
              <a:spcBef>
                <a:spcPct val="20000"/>
              </a:spcBef>
              <a:buClr>
                <a:srgbClr val="03C2F1"/>
              </a:buClr>
              <a:buFont typeface="Segoe UI" pitchFamily="34" charset="0"/>
              <a:buChar char="►"/>
            </a:pPr>
            <a:r>
              <a:rPr lang="en-US" sz="2600" dirty="0">
                <a:latin typeface="Segoe UI" pitchFamily="34" charset="0"/>
                <a:ea typeface="Segoe UI" pitchFamily="34" charset="0"/>
                <a:cs typeface="Segoe UI" pitchFamily="34" charset="0"/>
              </a:rPr>
              <a:t>Distribute image as usual</a:t>
            </a:r>
          </a:p>
          <a:p>
            <a:pPr marL="342900" indent="-342900">
              <a:spcBef>
                <a:spcPct val="20000"/>
              </a:spcBef>
              <a:buClr>
                <a:srgbClr val="03C2F1"/>
              </a:buClr>
              <a:buFont typeface="Segoe UI" pitchFamily="34" charset="0"/>
              <a:buChar char="►"/>
            </a:pPr>
            <a:r>
              <a:rPr lang="en-US" sz="2600" dirty="0">
                <a:latin typeface="Segoe UI" pitchFamily="34" charset="0"/>
                <a:ea typeface="Segoe UI" pitchFamily="34" charset="0"/>
                <a:cs typeface="Segoe UI" pitchFamily="34" charset="0"/>
              </a:rPr>
              <a:t>MED-V First-time Setup runs</a:t>
            </a:r>
          </a:p>
          <a:p>
            <a:pPr marL="342900" lvl="1" indent="-342900">
              <a:spcBef>
                <a:spcPct val="20000"/>
              </a:spcBef>
              <a:buClr>
                <a:srgbClr val="03C2F1"/>
              </a:buClr>
              <a:buFont typeface="Segoe UI" pitchFamily="34" charset="0"/>
              <a:buChar char="►"/>
            </a:pPr>
            <a:r>
              <a:rPr lang="en-US" sz="2600" dirty="0">
                <a:latin typeface="Segoe UI" pitchFamily="34" charset="0"/>
                <a:ea typeface="Segoe UI" pitchFamily="34" charset="0"/>
                <a:cs typeface="Segoe UI" pitchFamily="34" charset="0"/>
              </a:rPr>
              <a:t>ESD is used to launch the install</a:t>
            </a:r>
          </a:p>
        </p:txBody>
      </p:sp>
      <p:pic>
        <p:nvPicPr>
          <p:cNvPr id="2050" name="Picture 2" descr="D:\Icons - Illustrations\Icons - Illustrations\_ REAL VISTA STYLE\hard disk.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314338" y="3398520"/>
            <a:ext cx="1538796" cy="2051194"/>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D:\Icons - Illustrations\Icons - Illustrations\_ REAL VISTA STYLE\hard disk.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083736" y="4162107"/>
            <a:ext cx="1538796" cy="20511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243801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MED-V 2.0 Deployment Options</a:t>
            </a:r>
            <a:endParaRPr lang="en-US" dirty="0"/>
          </a:p>
        </p:txBody>
      </p:sp>
      <p:graphicFrame>
        <p:nvGraphicFramePr>
          <p:cNvPr id="4" name="Diagram 3"/>
          <p:cNvGraphicFramePr/>
          <p:nvPr>
            <p:extLst>
              <p:ext uri="{D42A27DB-BD31-4B8C-83A1-F6EECF244321}">
                <p14:modId xmlns:p14="http://schemas.microsoft.com/office/powerpoint/2010/main" val="512492283"/>
              </p:ext>
            </p:extLst>
          </p:nvPr>
        </p:nvGraphicFramePr>
        <p:xfrm>
          <a:off x="389437" y="1203468"/>
          <a:ext cx="2854671" cy="30896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p:cNvSpPr txBox="1"/>
          <p:nvPr/>
        </p:nvSpPr>
        <p:spPr>
          <a:xfrm>
            <a:off x="3487058" y="1632282"/>
            <a:ext cx="5308633" cy="1292662"/>
          </a:xfrm>
          <a:prstGeom prst="rect">
            <a:avLst/>
          </a:prstGeom>
          <a:noFill/>
        </p:spPr>
        <p:txBody>
          <a:bodyPr wrap="none" lIns="0" tIns="0" rIns="0" bIns="0" rtlCol="0">
            <a:spAutoFit/>
          </a:bodyPr>
          <a:lstStyle/>
          <a:p>
            <a:r>
              <a:rPr lang="en-US" sz="2800" i="1" dirty="0" smtClean="0">
                <a:gradFill>
                  <a:gsLst>
                    <a:gs pos="0">
                      <a:schemeClr val="tx1"/>
                    </a:gs>
                    <a:gs pos="86000">
                      <a:schemeClr val="tx1"/>
                    </a:gs>
                  </a:gsLst>
                  <a:lin ang="5400000" scaled="0"/>
                </a:gradFill>
              </a:rPr>
              <a:t>The MED-V 2.0 application model</a:t>
            </a:r>
          </a:p>
          <a:p>
            <a:r>
              <a:rPr lang="en-US" sz="2800" i="1" dirty="0" smtClean="0">
                <a:gradFill>
                  <a:gsLst>
                    <a:gs pos="0">
                      <a:schemeClr val="tx1"/>
                    </a:gs>
                    <a:gs pos="86000">
                      <a:schemeClr val="tx1"/>
                    </a:gs>
                  </a:gsLst>
                  <a:lin ang="5400000" scaled="0"/>
                </a:gradFill>
              </a:rPr>
              <a:t>allows it to scale to the extent of the</a:t>
            </a:r>
          </a:p>
          <a:p>
            <a:r>
              <a:rPr lang="en-US" sz="2800" i="1" dirty="0" smtClean="0">
                <a:gradFill>
                  <a:gsLst>
                    <a:gs pos="0">
                      <a:schemeClr val="tx1"/>
                    </a:gs>
                    <a:gs pos="86000">
                      <a:schemeClr val="tx1"/>
                    </a:gs>
                  </a:gsLst>
                  <a:lin ang="5400000" scaled="0"/>
                </a:gradFill>
              </a:rPr>
              <a:t>existing ESD solution</a:t>
            </a:r>
          </a:p>
        </p:txBody>
      </p:sp>
      <p:sp>
        <p:nvSpPr>
          <p:cNvPr id="6" name="TextBox 5"/>
          <p:cNvSpPr txBox="1"/>
          <p:nvPr/>
        </p:nvSpPr>
        <p:spPr>
          <a:xfrm>
            <a:off x="389436" y="3647210"/>
            <a:ext cx="5924902" cy="2560701"/>
          </a:xfrm>
          <a:prstGeom prst="rect">
            <a:avLst/>
          </a:prstGeom>
          <a:noFill/>
        </p:spPr>
        <p:txBody>
          <a:bodyPr wrap="square" lIns="0" tIns="0" rIns="0" bIns="0" rtlCol="0">
            <a:spAutoFit/>
          </a:bodyPr>
          <a:lstStyle/>
          <a:p>
            <a:pPr marL="342900" indent="-342900">
              <a:spcBef>
                <a:spcPct val="20000"/>
              </a:spcBef>
              <a:buClr>
                <a:srgbClr val="03C2F1"/>
              </a:buClr>
              <a:buFont typeface="Segoe UI" pitchFamily="34" charset="0"/>
              <a:buChar char="►"/>
            </a:pPr>
            <a:r>
              <a:rPr lang="en-US" sz="2600" dirty="0">
                <a:latin typeface="Segoe UI" pitchFamily="34" charset="0"/>
                <a:ea typeface="Segoe UI" pitchFamily="34" charset="0"/>
                <a:cs typeface="Segoe UI" pitchFamily="34" charset="0"/>
              </a:rPr>
              <a:t>Install components independently or together in a single script</a:t>
            </a:r>
          </a:p>
          <a:p>
            <a:pPr marL="342900" indent="-342900">
              <a:spcBef>
                <a:spcPct val="20000"/>
              </a:spcBef>
              <a:buClr>
                <a:srgbClr val="03C2F1"/>
              </a:buClr>
              <a:buFont typeface="Segoe UI" pitchFamily="34" charset="0"/>
              <a:buChar char="►"/>
            </a:pPr>
            <a:r>
              <a:rPr lang="en-US" sz="2600" dirty="0">
                <a:latin typeface="Segoe UI" pitchFamily="34" charset="0"/>
                <a:ea typeface="Segoe UI" pitchFamily="34" charset="0"/>
                <a:cs typeface="Segoe UI" pitchFamily="34" charset="0"/>
              </a:rPr>
              <a:t>ESD can be used in workspace for ongoing management</a:t>
            </a:r>
          </a:p>
          <a:p>
            <a:pPr marL="342900" indent="-342900">
              <a:spcBef>
                <a:spcPct val="20000"/>
              </a:spcBef>
              <a:buClr>
                <a:srgbClr val="03C2F1"/>
              </a:buClr>
              <a:buFont typeface="Segoe UI" pitchFamily="34" charset="0"/>
              <a:buChar char="►"/>
            </a:pPr>
            <a:r>
              <a:rPr lang="en-US" sz="2600" dirty="0">
                <a:latin typeface="Segoe UI" pitchFamily="34" charset="0"/>
                <a:ea typeface="Segoe UI" pitchFamily="34" charset="0"/>
                <a:cs typeface="Segoe UI" pitchFamily="34" charset="0"/>
              </a:rPr>
              <a:t>Test networking requirements (bridged vs. NAT)</a:t>
            </a:r>
          </a:p>
        </p:txBody>
      </p:sp>
      <p:pic>
        <p:nvPicPr>
          <p:cNvPr id="7" name="Picture 5" descr="\\SFP\Resources\Microsoft Presentation Resources\DVD_Art_08-10-2010\Artwork_Imagery\Icons - Illustrations\_ SUPER VISTA STYLE\truck.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092280" y="4865588"/>
            <a:ext cx="1922413" cy="19224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628343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3640463" y="1560274"/>
            <a:ext cx="5108001" cy="1292662"/>
          </a:xfrm>
          <a:prstGeom prst="rect">
            <a:avLst/>
          </a:prstGeom>
          <a:noFill/>
        </p:spPr>
        <p:txBody>
          <a:bodyPr wrap="none" lIns="0" tIns="0" rIns="0" bIns="0" rtlCol="0">
            <a:spAutoFit/>
          </a:bodyPr>
          <a:lstStyle/>
          <a:p>
            <a:r>
              <a:rPr lang="en-US" sz="2800" i="1" dirty="0" smtClean="0">
                <a:gradFill>
                  <a:gsLst>
                    <a:gs pos="0">
                      <a:schemeClr val="tx1"/>
                    </a:gs>
                    <a:gs pos="86000">
                      <a:schemeClr val="tx1"/>
                    </a:gs>
                  </a:gsLst>
                  <a:lin ang="5400000" scaled="0"/>
                </a:gradFill>
              </a:rPr>
              <a:t>Inverted order of installation and</a:t>
            </a:r>
          </a:p>
          <a:p>
            <a:r>
              <a:rPr lang="en-US" sz="2800" i="1" dirty="0" smtClean="0">
                <a:gradFill>
                  <a:gsLst>
                    <a:gs pos="0">
                      <a:schemeClr val="tx1"/>
                    </a:gs>
                    <a:gs pos="86000">
                      <a:schemeClr val="tx1"/>
                    </a:gs>
                  </a:gsLst>
                  <a:lin ang="5400000" scaled="0"/>
                </a:gradFill>
              </a:rPr>
              <a:t>prerequisite skip allows installation</a:t>
            </a:r>
          </a:p>
          <a:p>
            <a:r>
              <a:rPr lang="en-US" sz="2800" i="1" dirty="0" smtClean="0">
                <a:gradFill>
                  <a:gsLst>
                    <a:gs pos="0">
                      <a:schemeClr val="tx1"/>
                    </a:gs>
                    <a:gs pos="86000">
                      <a:schemeClr val="tx1"/>
                    </a:gs>
                  </a:gsLst>
                  <a:lin ang="5400000" scaled="0"/>
                </a:gradFill>
              </a:rPr>
              <a:t>with a single reboot</a:t>
            </a:r>
          </a:p>
        </p:txBody>
      </p:sp>
      <p:sp>
        <p:nvSpPr>
          <p:cNvPr id="3" name="TextBox 2"/>
          <p:cNvSpPr txBox="1"/>
          <p:nvPr/>
        </p:nvSpPr>
        <p:spPr>
          <a:xfrm>
            <a:off x="3640463" y="1560274"/>
            <a:ext cx="5108001" cy="1292662"/>
          </a:xfrm>
          <a:prstGeom prst="rect">
            <a:avLst/>
          </a:prstGeom>
          <a:noFill/>
        </p:spPr>
        <p:txBody>
          <a:bodyPr wrap="square" lIns="0" tIns="0" rIns="0" bIns="0" rtlCol="0">
            <a:spAutoFit/>
          </a:bodyPr>
          <a:lstStyle/>
          <a:p>
            <a:r>
              <a:rPr lang="en-US" sz="2800" i="1" dirty="0" smtClean="0">
                <a:gradFill>
                  <a:gsLst>
                    <a:gs pos="0">
                      <a:schemeClr val="tx1"/>
                    </a:gs>
                    <a:gs pos="86000">
                      <a:schemeClr val="tx1"/>
                    </a:gs>
                  </a:gsLst>
                  <a:lin ang="5400000" scaled="0"/>
                </a:gradFill>
              </a:rPr>
              <a:t>Sample generic deployment script</a:t>
            </a:r>
          </a:p>
          <a:p>
            <a:r>
              <a:rPr lang="en-US" sz="2800" i="1" dirty="0" smtClean="0">
                <a:gradFill>
                  <a:gsLst>
                    <a:gs pos="0">
                      <a:schemeClr val="tx1"/>
                    </a:gs>
                    <a:gs pos="86000">
                      <a:schemeClr val="tx1"/>
                    </a:gs>
                  </a:gsLst>
                  <a:lin ang="5400000" scaled="0"/>
                </a:gradFill>
              </a:rPr>
              <a:t>for deploying MED-V from batch</a:t>
            </a:r>
          </a:p>
          <a:p>
            <a:r>
              <a:rPr lang="en-US" sz="2800" i="1" dirty="0" smtClean="0">
                <a:gradFill>
                  <a:gsLst>
                    <a:gs pos="0">
                      <a:schemeClr val="tx1"/>
                    </a:gs>
                    <a:gs pos="86000">
                      <a:schemeClr val="tx1"/>
                    </a:gs>
                  </a:gsLst>
                  <a:lin ang="5400000" scaled="0"/>
                </a:gradFill>
              </a:rPr>
              <a:t>(assumes x64)</a:t>
            </a:r>
          </a:p>
        </p:txBody>
      </p:sp>
      <p:sp>
        <p:nvSpPr>
          <p:cNvPr id="2" name="Title 1"/>
          <p:cNvSpPr>
            <a:spLocks noGrp="1"/>
          </p:cNvSpPr>
          <p:nvPr>
            <p:ph type="title"/>
          </p:nvPr>
        </p:nvSpPr>
        <p:spPr/>
        <p:txBody>
          <a:bodyPr/>
          <a:lstStyle/>
          <a:p>
            <a:r>
              <a:rPr lang="en-US" dirty="0" smtClean="0"/>
              <a:t>MED-V 2.0 Deployment Options</a:t>
            </a:r>
            <a:endParaRPr lang="en-US" dirty="0"/>
          </a:p>
        </p:txBody>
      </p:sp>
      <p:graphicFrame>
        <p:nvGraphicFramePr>
          <p:cNvPr id="4" name="Diagram 3"/>
          <p:cNvGraphicFramePr/>
          <p:nvPr>
            <p:extLst>
              <p:ext uri="{D42A27DB-BD31-4B8C-83A1-F6EECF244321}">
                <p14:modId xmlns:p14="http://schemas.microsoft.com/office/powerpoint/2010/main" val="3816120434"/>
              </p:ext>
            </p:extLst>
          </p:nvPr>
        </p:nvGraphicFramePr>
        <p:xfrm>
          <a:off x="389437" y="1203468"/>
          <a:ext cx="2854671" cy="308962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6" name="TextBox 5"/>
          <p:cNvSpPr txBox="1"/>
          <p:nvPr/>
        </p:nvSpPr>
        <p:spPr>
          <a:xfrm>
            <a:off x="524606" y="3647209"/>
            <a:ext cx="8223858" cy="3040832"/>
          </a:xfrm>
          <a:prstGeom prst="rect">
            <a:avLst/>
          </a:prstGeom>
          <a:noFill/>
        </p:spPr>
        <p:txBody>
          <a:bodyPr wrap="square" lIns="0" tIns="0" rIns="0" bIns="0" rtlCol="0">
            <a:spAutoFit/>
          </a:bodyPr>
          <a:lstStyle/>
          <a:p>
            <a:pPr>
              <a:spcBef>
                <a:spcPct val="20000"/>
              </a:spcBef>
              <a:buClr>
                <a:srgbClr val="03C2F1"/>
              </a:buClr>
            </a:pPr>
            <a:r>
              <a:rPr lang="en-US" sz="1900" dirty="0" smtClean="0">
                <a:solidFill>
                  <a:schemeClr val="tx1">
                    <a:lumMod val="50000"/>
                    <a:lumOff val="50000"/>
                  </a:schemeClr>
                </a:solidFill>
                <a:latin typeface="Consolas" pitchFamily="49" charset="0"/>
                <a:ea typeface="Segoe UI" pitchFamily="34" charset="0"/>
                <a:cs typeface="Consolas" pitchFamily="49" charset="0"/>
              </a:rPr>
              <a:t>:: MED-V Host Agent installation</a:t>
            </a:r>
          </a:p>
          <a:p>
            <a:pPr>
              <a:spcBef>
                <a:spcPct val="20000"/>
              </a:spcBef>
              <a:buClr>
                <a:srgbClr val="03C2F1"/>
              </a:buClr>
            </a:pPr>
            <a:r>
              <a:rPr lang="en-US" sz="1900" dirty="0" smtClean="0">
                <a:solidFill>
                  <a:schemeClr val="tx1">
                    <a:lumMod val="50000"/>
                    <a:lumOff val="50000"/>
                  </a:schemeClr>
                </a:solidFill>
                <a:latin typeface="Consolas" pitchFamily="49" charset="0"/>
                <a:ea typeface="Segoe UI" pitchFamily="34" charset="0"/>
                <a:cs typeface="Consolas" pitchFamily="49" charset="0"/>
              </a:rPr>
              <a:t>start </a:t>
            </a:r>
            <a:r>
              <a:rPr lang="en-US" sz="1900" dirty="0">
                <a:solidFill>
                  <a:schemeClr val="tx1">
                    <a:lumMod val="50000"/>
                    <a:lumOff val="50000"/>
                  </a:schemeClr>
                </a:solidFill>
                <a:latin typeface="Consolas" pitchFamily="49" charset="0"/>
                <a:ea typeface="Segoe UI" pitchFamily="34" charset="0"/>
                <a:cs typeface="Consolas" pitchFamily="49" charset="0"/>
              </a:rPr>
              <a:t>/WAIT MED-V_HostAgent_Setup.exe /</a:t>
            </a:r>
            <a:r>
              <a:rPr lang="en-US" sz="1900" dirty="0" err="1">
                <a:solidFill>
                  <a:schemeClr val="tx1">
                    <a:lumMod val="50000"/>
                    <a:lumOff val="50000"/>
                  </a:schemeClr>
                </a:solidFill>
                <a:latin typeface="Consolas" pitchFamily="49" charset="0"/>
                <a:ea typeface="Segoe UI" pitchFamily="34" charset="0"/>
                <a:cs typeface="Consolas" pitchFamily="49" charset="0"/>
              </a:rPr>
              <a:t>qn</a:t>
            </a:r>
            <a:r>
              <a:rPr lang="en-US" sz="1900" dirty="0">
                <a:solidFill>
                  <a:schemeClr val="tx1">
                    <a:lumMod val="50000"/>
                    <a:lumOff val="50000"/>
                  </a:schemeClr>
                </a:solidFill>
                <a:latin typeface="Consolas" pitchFamily="49" charset="0"/>
                <a:ea typeface="Segoe UI" pitchFamily="34" charset="0"/>
                <a:cs typeface="Consolas" pitchFamily="49" charset="0"/>
              </a:rPr>
              <a:t> </a:t>
            </a:r>
            <a:r>
              <a:rPr lang="en-US" sz="1900" dirty="0" smtClean="0">
                <a:solidFill>
                  <a:schemeClr val="tx1">
                    <a:lumMod val="50000"/>
                    <a:lumOff val="50000"/>
                  </a:schemeClr>
                </a:solidFill>
                <a:latin typeface="Consolas" pitchFamily="49" charset="0"/>
                <a:ea typeface="Segoe UI" pitchFamily="34" charset="0"/>
                <a:cs typeface="Consolas" pitchFamily="49" charset="0"/>
              </a:rPr>
              <a:t>  </a:t>
            </a:r>
            <a:r>
              <a:rPr lang="en-US" sz="1900" b="1" dirty="0" smtClean="0">
                <a:solidFill>
                  <a:schemeClr val="tx1">
                    <a:lumMod val="50000"/>
                    <a:lumOff val="50000"/>
                  </a:schemeClr>
                </a:solidFill>
                <a:latin typeface="Consolas" pitchFamily="49" charset="0"/>
                <a:ea typeface="Segoe UI" pitchFamily="34" charset="0"/>
                <a:cs typeface="Consolas" pitchFamily="49" charset="0"/>
              </a:rPr>
              <a:t>IGNORE_PREREQUISITES=1 </a:t>
            </a:r>
          </a:p>
          <a:p>
            <a:pPr>
              <a:spcBef>
                <a:spcPct val="20000"/>
              </a:spcBef>
              <a:buClr>
                <a:srgbClr val="03C2F1"/>
              </a:buClr>
            </a:pPr>
            <a:r>
              <a:rPr lang="en-US" sz="1900" dirty="0" smtClean="0">
                <a:solidFill>
                  <a:schemeClr val="tx1">
                    <a:lumMod val="50000"/>
                    <a:lumOff val="50000"/>
                  </a:schemeClr>
                </a:solidFill>
                <a:latin typeface="Consolas" pitchFamily="49" charset="0"/>
                <a:ea typeface="Segoe UI" pitchFamily="34" charset="0"/>
                <a:cs typeface="Consolas" pitchFamily="49" charset="0"/>
              </a:rPr>
              <a:t>:: Workspace installation</a:t>
            </a:r>
          </a:p>
          <a:p>
            <a:pPr>
              <a:spcBef>
                <a:spcPct val="20000"/>
              </a:spcBef>
              <a:buClr>
                <a:srgbClr val="03C2F1"/>
              </a:buClr>
            </a:pPr>
            <a:r>
              <a:rPr lang="en-US" sz="1900" dirty="0" smtClean="0">
                <a:solidFill>
                  <a:schemeClr val="tx1">
                    <a:lumMod val="50000"/>
                    <a:lumOff val="50000"/>
                  </a:schemeClr>
                </a:solidFill>
                <a:latin typeface="Consolas" pitchFamily="49" charset="0"/>
                <a:ea typeface="Segoe UI" pitchFamily="34" charset="0"/>
                <a:cs typeface="Consolas" pitchFamily="49" charset="0"/>
              </a:rPr>
              <a:t>start </a:t>
            </a:r>
            <a:r>
              <a:rPr lang="en-US" sz="1900" dirty="0">
                <a:solidFill>
                  <a:schemeClr val="tx1">
                    <a:lumMod val="50000"/>
                    <a:lumOff val="50000"/>
                  </a:schemeClr>
                </a:solidFill>
                <a:latin typeface="Consolas" pitchFamily="49" charset="0"/>
                <a:ea typeface="Segoe UI" pitchFamily="34" charset="0"/>
                <a:cs typeface="Consolas" pitchFamily="49" charset="0"/>
              </a:rPr>
              <a:t>/WAIT .\setup.exe /</a:t>
            </a:r>
            <a:r>
              <a:rPr lang="en-US" sz="1900" dirty="0" err="1">
                <a:solidFill>
                  <a:schemeClr val="tx1">
                    <a:lumMod val="50000"/>
                    <a:lumOff val="50000"/>
                  </a:schemeClr>
                </a:solidFill>
                <a:latin typeface="Consolas" pitchFamily="49" charset="0"/>
                <a:ea typeface="Segoe UI" pitchFamily="34" charset="0"/>
                <a:cs typeface="Consolas" pitchFamily="49" charset="0"/>
              </a:rPr>
              <a:t>qn</a:t>
            </a:r>
            <a:r>
              <a:rPr lang="en-US" sz="1900" dirty="0">
                <a:solidFill>
                  <a:schemeClr val="tx1">
                    <a:lumMod val="50000"/>
                    <a:lumOff val="50000"/>
                  </a:schemeClr>
                </a:solidFill>
                <a:latin typeface="Consolas" pitchFamily="49" charset="0"/>
                <a:ea typeface="Segoe UI" pitchFamily="34" charset="0"/>
                <a:cs typeface="Consolas" pitchFamily="49" charset="0"/>
              </a:rPr>
              <a:t> OVERWRITEVHD=1 </a:t>
            </a:r>
          </a:p>
          <a:p>
            <a:pPr>
              <a:spcBef>
                <a:spcPct val="20000"/>
              </a:spcBef>
              <a:buClr>
                <a:srgbClr val="03C2F1"/>
              </a:buClr>
            </a:pPr>
            <a:r>
              <a:rPr lang="en-US" sz="1900" dirty="0" smtClean="0">
                <a:solidFill>
                  <a:schemeClr val="tx1">
                    <a:lumMod val="50000"/>
                    <a:lumOff val="50000"/>
                  </a:schemeClr>
                </a:solidFill>
                <a:latin typeface="Consolas" pitchFamily="49" charset="0"/>
                <a:ea typeface="Segoe UI" pitchFamily="34" charset="0"/>
                <a:cs typeface="Consolas" pitchFamily="49" charset="0"/>
              </a:rPr>
              <a:t>:: Windows Virtual PC</a:t>
            </a:r>
          </a:p>
          <a:p>
            <a:pPr>
              <a:spcBef>
                <a:spcPct val="20000"/>
              </a:spcBef>
              <a:buClr>
                <a:srgbClr val="03C2F1"/>
              </a:buClr>
            </a:pPr>
            <a:r>
              <a:rPr lang="en-US" sz="1900" dirty="0" smtClean="0">
                <a:solidFill>
                  <a:schemeClr val="tx1">
                    <a:lumMod val="50000"/>
                    <a:lumOff val="50000"/>
                  </a:schemeClr>
                </a:solidFill>
                <a:latin typeface="Consolas" pitchFamily="49" charset="0"/>
                <a:ea typeface="Segoe UI" pitchFamily="34" charset="0"/>
                <a:cs typeface="Consolas" pitchFamily="49" charset="0"/>
              </a:rPr>
              <a:t>start </a:t>
            </a:r>
            <a:r>
              <a:rPr lang="en-US" sz="1900" dirty="0">
                <a:solidFill>
                  <a:schemeClr val="tx1">
                    <a:lumMod val="50000"/>
                    <a:lumOff val="50000"/>
                  </a:schemeClr>
                </a:solidFill>
                <a:latin typeface="Consolas" pitchFamily="49" charset="0"/>
                <a:ea typeface="Segoe UI" pitchFamily="34" charset="0"/>
                <a:cs typeface="Consolas" pitchFamily="49" charset="0"/>
              </a:rPr>
              <a:t>/WAIT Windows6.1-KB958559-x64.msu /</a:t>
            </a:r>
            <a:r>
              <a:rPr lang="en-US" sz="1900" dirty="0" err="1">
                <a:solidFill>
                  <a:schemeClr val="tx1">
                    <a:lumMod val="50000"/>
                    <a:lumOff val="50000"/>
                  </a:schemeClr>
                </a:solidFill>
                <a:latin typeface="Consolas" pitchFamily="49" charset="0"/>
                <a:ea typeface="Segoe UI" pitchFamily="34" charset="0"/>
                <a:cs typeface="Consolas" pitchFamily="49" charset="0"/>
              </a:rPr>
              <a:t>norestart</a:t>
            </a:r>
            <a:r>
              <a:rPr lang="en-US" sz="1900" dirty="0">
                <a:solidFill>
                  <a:schemeClr val="tx1">
                    <a:lumMod val="50000"/>
                    <a:lumOff val="50000"/>
                  </a:schemeClr>
                </a:solidFill>
                <a:latin typeface="Consolas" pitchFamily="49" charset="0"/>
                <a:ea typeface="Segoe UI" pitchFamily="34" charset="0"/>
                <a:cs typeface="Consolas" pitchFamily="49" charset="0"/>
              </a:rPr>
              <a:t> /quiet </a:t>
            </a:r>
          </a:p>
          <a:p>
            <a:pPr>
              <a:spcBef>
                <a:spcPct val="20000"/>
              </a:spcBef>
              <a:buClr>
                <a:srgbClr val="03C2F1"/>
              </a:buClr>
            </a:pPr>
            <a:r>
              <a:rPr lang="en-US" sz="1900" dirty="0" smtClean="0">
                <a:solidFill>
                  <a:schemeClr val="tx1">
                    <a:lumMod val="50000"/>
                    <a:lumOff val="50000"/>
                  </a:schemeClr>
                </a:solidFill>
                <a:latin typeface="Consolas" pitchFamily="49" charset="0"/>
                <a:ea typeface="Segoe UI" pitchFamily="34" charset="0"/>
                <a:cs typeface="Consolas" pitchFamily="49" charset="0"/>
              </a:rPr>
              <a:t>::Windows Virtual PC non-HAV patch, if required</a:t>
            </a:r>
          </a:p>
          <a:p>
            <a:pPr>
              <a:spcBef>
                <a:spcPct val="20000"/>
              </a:spcBef>
              <a:buClr>
                <a:srgbClr val="03C2F1"/>
              </a:buClr>
            </a:pPr>
            <a:r>
              <a:rPr lang="en-US" sz="1900" i="1" dirty="0" smtClean="0">
                <a:solidFill>
                  <a:schemeClr val="tx1">
                    <a:lumMod val="50000"/>
                    <a:lumOff val="50000"/>
                  </a:schemeClr>
                </a:solidFill>
                <a:latin typeface="Consolas" pitchFamily="49" charset="0"/>
                <a:ea typeface="Segoe UI" pitchFamily="34" charset="0"/>
                <a:cs typeface="Consolas" pitchFamily="49" charset="0"/>
              </a:rPr>
              <a:t>Windows6.1-KB977206-x64.msu </a:t>
            </a:r>
            <a:r>
              <a:rPr lang="en-US" sz="1900" i="1" dirty="0">
                <a:solidFill>
                  <a:schemeClr val="tx1">
                    <a:lumMod val="50000"/>
                    <a:lumOff val="50000"/>
                  </a:schemeClr>
                </a:solidFill>
                <a:latin typeface="Consolas" pitchFamily="49" charset="0"/>
                <a:ea typeface="Segoe UI" pitchFamily="34" charset="0"/>
                <a:cs typeface="Consolas" pitchFamily="49" charset="0"/>
              </a:rPr>
              <a:t>/</a:t>
            </a:r>
            <a:r>
              <a:rPr lang="en-US" sz="1900" i="1" dirty="0" err="1">
                <a:solidFill>
                  <a:schemeClr val="tx1">
                    <a:lumMod val="50000"/>
                    <a:lumOff val="50000"/>
                  </a:schemeClr>
                </a:solidFill>
                <a:latin typeface="Consolas" pitchFamily="49" charset="0"/>
                <a:ea typeface="Segoe UI" pitchFamily="34" charset="0"/>
                <a:cs typeface="Consolas" pitchFamily="49" charset="0"/>
              </a:rPr>
              <a:t>norestart</a:t>
            </a:r>
            <a:r>
              <a:rPr lang="en-US" sz="1900" i="1" dirty="0">
                <a:solidFill>
                  <a:schemeClr val="tx1">
                    <a:lumMod val="50000"/>
                    <a:lumOff val="50000"/>
                  </a:schemeClr>
                </a:solidFill>
                <a:latin typeface="Consolas" pitchFamily="49" charset="0"/>
                <a:ea typeface="Segoe UI" pitchFamily="34" charset="0"/>
                <a:cs typeface="Consolas" pitchFamily="49" charset="0"/>
              </a:rPr>
              <a:t> /quiet </a:t>
            </a:r>
          </a:p>
        </p:txBody>
      </p:sp>
    </p:spTree>
    <p:custDataLst>
      <p:tags r:id="rId1"/>
    </p:custDataLst>
    <p:extLst>
      <p:ext uri="{BB962C8B-B14F-4D97-AF65-F5344CB8AC3E}">
        <p14:creationId xmlns:p14="http://schemas.microsoft.com/office/powerpoint/2010/main" val="19485233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3"/>
                                        </p:tgtEl>
                                        <p:attrNameLst>
                                          <p:attrName>style.visibility</p:attrName>
                                        </p:attrNameLst>
                                      </p:cBhvr>
                                      <p:to>
                                        <p:strVal val="hidden"/>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3" grpId="0"/>
      <p:bldP spid="3" grpId="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487058" y="1860111"/>
            <a:ext cx="5335435" cy="861774"/>
          </a:xfrm>
          <a:prstGeom prst="rect">
            <a:avLst/>
          </a:prstGeom>
          <a:noFill/>
        </p:spPr>
        <p:txBody>
          <a:bodyPr wrap="none" lIns="0" tIns="0" rIns="0" bIns="0" rtlCol="0">
            <a:spAutoFit/>
          </a:bodyPr>
          <a:lstStyle/>
          <a:p>
            <a:r>
              <a:rPr lang="en-US" sz="2800" i="1" dirty="0" smtClean="0">
                <a:gradFill>
                  <a:gsLst>
                    <a:gs pos="0">
                      <a:schemeClr val="tx1"/>
                    </a:gs>
                    <a:gs pos="86000">
                      <a:schemeClr val="tx1"/>
                    </a:gs>
                  </a:gsLst>
                  <a:lin ang="5400000" scaled="0"/>
                </a:gradFill>
              </a:rPr>
              <a:t>Distribution can be validated against</a:t>
            </a:r>
          </a:p>
          <a:p>
            <a:r>
              <a:rPr lang="en-US" sz="2800" i="1" dirty="0" smtClean="0">
                <a:gradFill>
                  <a:gsLst>
                    <a:gs pos="0">
                      <a:schemeClr val="tx1"/>
                    </a:gs>
                    <a:gs pos="86000">
                      <a:schemeClr val="tx1"/>
                    </a:gs>
                  </a:gsLst>
                  <a:lin ang="5400000" scaled="0"/>
                </a:gradFill>
              </a:rPr>
              <a:t>technical and logistical requirements</a:t>
            </a:r>
          </a:p>
        </p:txBody>
      </p:sp>
      <p:sp>
        <p:nvSpPr>
          <p:cNvPr id="10" name="TextBox 9"/>
          <p:cNvSpPr txBox="1"/>
          <p:nvPr/>
        </p:nvSpPr>
        <p:spPr>
          <a:xfrm>
            <a:off x="3487059" y="1860111"/>
            <a:ext cx="5393464" cy="861774"/>
          </a:xfrm>
          <a:prstGeom prst="rect">
            <a:avLst/>
          </a:prstGeom>
          <a:noFill/>
        </p:spPr>
        <p:txBody>
          <a:bodyPr wrap="none" lIns="0" tIns="0" rIns="0" bIns="0" rtlCol="0">
            <a:spAutoFit/>
          </a:bodyPr>
          <a:lstStyle/>
          <a:p>
            <a:r>
              <a:rPr lang="en-US" sz="2800" i="1" dirty="0" smtClean="0">
                <a:gradFill>
                  <a:gsLst>
                    <a:gs pos="0">
                      <a:schemeClr val="tx1"/>
                    </a:gs>
                    <a:gs pos="86000">
                      <a:schemeClr val="tx1"/>
                    </a:gs>
                  </a:gsLst>
                  <a:lin ang="5400000" scaled="0"/>
                </a:gradFill>
              </a:rPr>
              <a:t>Task Sequences can assure order and</a:t>
            </a:r>
          </a:p>
          <a:p>
            <a:r>
              <a:rPr lang="en-US" sz="2800" i="1" dirty="0" smtClean="0">
                <a:gradFill>
                  <a:gsLst>
                    <a:gs pos="0">
                      <a:schemeClr val="tx1"/>
                    </a:gs>
                    <a:gs pos="86000">
                      <a:schemeClr val="tx1"/>
                    </a:gs>
                  </a:gsLst>
                  <a:lin ang="5400000" scaled="0"/>
                </a:gradFill>
              </a:rPr>
              <a:t>Integrity of component installs</a:t>
            </a:r>
          </a:p>
        </p:txBody>
      </p:sp>
      <p:sp>
        <p:nvSpPr>
          <p:cNvPr id="2" name="Title 1"/>
          <p:cNvSpPr>
            <a:spLocks noGrp="1"/>
          </p:cNvSpPr>
          <p:nvPr>
            <p:ph type="title"/>
          </p:nvPr>
        </p:nvSpPr>
        <p:spPr/>
        <p:txBody>
          <a:bodyPr/>
          <a:lstStyle/>
          <a:p>
            <a:r>
              <a:rPr lang="en-US" dirty="0" smtClean="0"/>
              <a:t>MED-V 2.0 Deployment with CM</a:t>
            </a:r>
            <a:endParaRPr lang="en-US" dirty="0"/>
          </a:p>
        </p:txBody>
      </p:sp>
      <p:sp>
        <p:nvSpPr>
          <p:cNvPr id="6" name="TextBox 5"/>
          <p:cNvSpPr txBox="1"/>
          <p:nvPr/>
        </p:nvSpPr>
        <p:spPr>
          <a:xfrm>
            <a:off x="524607" y="3647208"/>
            <a:ext cx="5924902" cy="3280898"/>
          </a:xfrm>
          <a:prstGeom prst="rect">
            <a:avLst/>
          </a:prstGeom>
          <a:noFill/>
        </p:spPr>
        <p:txBody>
          <a:bodyPr wrap="square" lIns="0" tIns="0" rIns="0" bIns="0" rtlCol="0">
            <a:spAutoFit/>
          </a:bodyPr>
          <a:lstStyle/>
          <a:p>
            <a:pPr>
              <a:spcBef>
                <a:spcPct val="20000"/>
              </a:spcBef>
              <a:buClr>
                <a:srgbClr val="03C2F1"/>
              </a:buClr>
            </a:pPr>
            <a:r>
              <a:rPr lang="en-US" sz="2600" dirty="0">
                <a:latin typeface="Segoe UI" pitchFamily="34" charset="0"/>
                <a:ea typeface="Segoe UI" pitchFamily="34" charset="0"/>
                <a:cs typeface="Segoe UI" pitchFamily="34" charset="0"/>
              </a:rPr>
              <a:t>Target collections based on:</a:t>
            </a:r>
          </a:p>
          <a:p>
            <a:pPr marL="342900" indent="-342900">
              <a:spcBef>
                <a:spcPct val="20000"/>
              </a:spcBef>
              <a:buClr>
                <a:srgbClr val="03C2F1"/>
              </a:buClr>
              <a:buFont typeface="Segoe UI" pitchFamily="34" charset="0"/>
              <a:buChar char="►"/>
            </a:pPr>
            <a:endParaRPr lang="en-US" sz="2600" dirty="0">
              <a:latin typeface="Segoe UI" pitchFamily="34" charset="0"/>
              <a:ea typeface="Segoe UI" pitchFamily="34" charset="0"/>
              <a:cs typeface="Segoe UI" pitchFamily="34" charset="0"/>
            </a:endParaRPr>
          </a:p>
          <a:p>
            <a:pPr marL="342900" indent="-342900">
              <a:spcBef>
                <a:spcPct val="20000"/>
              </a:spcBef>
              <a:buClr>
                <a:srgbClr val="03C2F1"/>
              </a:buClr>
              <a:buFont typeface="Segoe UI" pitchFamily="34" charset="0"/>
              <a:buChar char="►"/>
            </a:pPr>
            <a:r>
              <a:rPr lang="en-US" sz="2600" dirty="0">
                <a:latin typeface="Segoe UI" pitchFamily="34" charset="0"/>
                <a:ea typeface="Segoe UI" pitchFamily="34" charset="0"/>
                <a:cs typeface="Segoe UI" pitchFamily="34" charset="0"/>
              </a:rPr>
              <a:t>Business and logistical needs</a:t>
            </a:r>
          </a:p>
          <a:p>
            <a:pPr marL="342900" indent="-342900">
              <a:spcBef>
                <a:spcPct val="20000"/>
              </a:spcBef>
              <a:buClr>
                <a:srgbClr val="03C2F1"/>
              </a:buClr>
              <a:buFont typeface="Segoe UI" pitchFamily="34" charset="0"/>
              <a:buChar char="►"/>
            </a:pPr>
            <a:r>
              <a:rPr lang="en-US" sz="2600" dirty="0">
                <a:latin typeface="Segoe UI" pitchFamily="34" charset="0"/>
                <a:ea typeface="Segoe UI" pitchFamily="34" charset="0"/>
                <a:cs typeface="Segoe UI" pitchFamily="34" charset="0"/>
              </a:rPr>
              <a:t>Operating system version</a:t>
            </a:r>
          </a:p>
          <a:p>
            <a:pPr marL="342900" indent="-342900">
              <a:spcBef>
                <a:spcPct val="20000"/>
              </a:spcBef>
              <a:buClr>
                <a:srgbClr val="03C2F1"/>
              </a:buClr>
              <a:buFont typeface="Segoe UI" pitchFamily="34" charset="0"/>
              <a:buChar char="►"/>
            </a:pPr>
            <a:r>
              <a:rPr lang="en-US" sz="2600" dirty="0">
                <a:latin typeface="Segoe UI" pitchFamily="34" charset="0"/>
                <a:ea typeface="Segoe UI" pitchFamily="34" charset="0"/>
                <a:cs typeface="Segoe UI" pitchFamily="34" charset="0"/>
              </a:rPr>
              <a:t>Disk space requirements</a:t>
            </a:r>
          </a:p>
          <a:p>
            <a:pPr marL="342900" indent="-342900">
              <a:spcBef>
                <a:spcPct val="20000"/>
              </a:spcBef>
              <a:buClr>
                <a:srgbClr val="03C2F1"/>
              </a:buClr>
              <a:buFont typeface="Segoe UI" pitchFamily="34" charset="0"/>
              <a:buChar char="►"/>
            </a:pPr>
            <a:endParaRPr lang="en-US" sz="2600" dirty="0">
              <a:latin typeface="Segoe UI" pitchFamily="34" charset="0"/>
              <a:ea typeface="Segoe UI" pitchFamily="34" charset="0"/>
              <a:cs typeface="Segoe UI" pitchFamily="34" charset="0"/>
            </a:endParaRPr>
          </a:p>
          <a:p>
            <a:pPr marL="342900" indent="-342900">
              <a:spcBef>
                <a:spcPct val="20000"/>
              </a:spcBef>
              <a:buClr>
                <a:srgbClr val="03C2F1"/>
              </a:buClr>
              <a:buFont typeface="Segoe UI" pitchFamily="34" charset="0"/>
              <a:buChar char="►"/>
            </a:pPr>
            <a:endParaRPr lang="en-US" sz="2600" dirty="0">
              <a:latin typeface="Segoe UI" pitchFamily="34" charset="0"/>
              <a:ea typeface="Segoe UI" pitchFamily="34" charset="0"/>
              <a:cs typeface="Segoe UI" pitchFamily="34" charset="0"/>
            </a:endParaRPr>
          </a:p>
        </p:txBody>
      </p:sp>
      <p:graphicFrame>
        <p:nvGraphicFramePr>
          <p:cNvPr id="13" name="Diagram 12"/>
          <p:cNvGraphicFramePr/>
          <p:nvPr>
            <p:extLst>
              <p:ext uri="{D42A27DB-BD31-4B8C-83A1-F6EECF244321}">
                <p14:modId xmlns:p14="http://schemas.microsoft.com/office/powerpoint/2010/main" val="434557339"/>
              </p:ext>
            </p:extLst>
          </p:nvPr>
        </p:nvGraphicFramePr>
        <p:xfrm>
          <a:off x="389437" y="1203468"/>
          <a:ext cx="2854671" cy="308962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14" name="Picture 3" descr="D:\DVD_Art_Sept-2-2010\DVD_Art_Sept-2-2010\Logos\System Center\_System Center brand\System Center generic brand Grid h.pn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161903" y="2212544"/>
            <a:ext cx="1504059" cy="424368"/>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5" descr="\\SFP\Resources\Microsoft Presentation Resources\DVD_Art_08-10-2010\Artwork_Imagery\Icons - Illustrations\_ SUPER VISTA STYLE\truck.pn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7092280" y="4865588"/>
            <a:ext cx="1922413" cy="1922413"/>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19574647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3"/>
                                        </p:tgtEl>
                                        <p:attrNameLst>
                                          <p:attrName>style.visibility</p:attrName>
                                        </p:attrNameLst>
                                      </p:cBhvr>
                                      <p:to>
                                        <p:strVal val="hidden"/>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1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CM client within the MED-V workspace</a:t>
            </a:r>
            <a:endParaRPr lang="en-AU" dirty="0"/>
          </a:p>
        </p:txBody>
      </p:sp>
      <p:sp>
        <p:nvSpPr>
          <p:cNvPr id="3" name="Content Placeholder 2"/>
          <p:cNvSpPr>
            <a:spLocks noGrp="1"/>
          </p:cNvSpPr>
          <p:nvPr>
            <p:ph idx="1"/>
          </p:nvPr>
        </p:nvSpPr>
        <p:spPr/>
        <p:txBody>
          <a:bodyPr>
            <a:normAutofit lnSpcReduction="10000"/>
          </a:bodyPr>
          <a:lstStyle/>
          <a:p>
            <a:pPr marL="342900" lvl="1" indent="-342900">
              <a:buFont typeface="Segoe UI" pitchFamily="34" charset="0"/>
              <a:buChar char="►"/>
            </a:pPr>
            <a:r>
              <a:rPr lang="en-US" sz="2800" dirty="0">
                <a:solidFill>
                  <a:schemeClr val="tx1"/>
                </a:solidFill>
              </a:rPr>
              <a:t>Examine</a:t>
            </a:r>
            <a:r>
              <a:rPr lang="en-US" sz="2800" dirty="0"/>
              <a:t> </a:t>
            </a:r>
            <a:r>
              <a:rPr lang="en-US" sz="2800" dirty="0">
                <a:hlinkClick r:id="rId2"/>
              </a:rPr>
              <a:t>CM client deployment options</a:t>
            </a:r>
            <a:r>
              <a:rPr lang="en-US" sz="2800" dirty="0"/>
              <a:t>:</a:t>
            </a:r>
          </a:p>
          <a:p>
            <a:pPr marL="342900" lvl="1" indent="-342900">
              <a:buFont typeface="Segoe UI" pitchFamily="34" charset="0"/>
              <a:buChar char="►"/>
            </a:pPr>
            <a:r>
              <a:rPr lang="en-US" sz="2800" dirty="0">
                <a:solidFill>
                  <a:schemeClr val="tx1"/>
                </a:solidFill>
              </a:rPr>
              <a:t>If using NAT, consider pre-staging the SCCM client </a:t>
            </a:r>
            <a:r>
              <a:rPr lang="en-US" sz="2800" dirty="0" smtClean="0">
                <a:solidFill>
                  <a:schemeClr val="tx1"/>
                </a:solidFill>
              </a:rPr>
              <a:t>in the </a:t>
            </a:r>
            <a:r>
              <a:rPr lang="en-US" sz="2800" dirty="0">
                <a:solidFill>
                  <a:schemeClr val="tx1"/>
                </a:solidFill>
              </a:rPr>
              <a:t>MED-V </a:t>
            </a:r>
            <a:r>
              <a:rPr lang="en-US" sz="2800" dirty="0" smtClean="0">
                <a:solidFill>
                  <a:schemeClr val="tx1"/>
                </a:solidFill>
              </a:rPr>
              <a:t>image:</a:t>
            </a:r>
          </a:p>
          <a:p>
            <a:pPr marL="342900" lvl="1" indent="-342900">
              <a:buFont typeface="Segoe UI" pitchFamily="34" charset="0"/>
              <a:buChar char="►"/>
            </a:pPr>
            <a:endParaRPr lang="en-US" sz="2800" dirty="0">
              <a:solidFill>
                <a:schemeClr val="tx1"/>
              </a:solidFill>
            </a:endParaRPr>
          </a:p>
          <a:p>
            <a:pPr marL="0" lvl="1" indent="0">
              <a:buNone/>
            </a:pPr>
            <a:r>
              <a:rPr lang="en-US" sz="1900" dirty="0">
                <a:latin typeface="Consolas" pitchFamily="49" charset="0"/>
                <a:cs typeface="Consolas" pitchFamily="49" charset="0"/>
              </a:rPr>
              <a:t>CCMSetup.exe /</a:t>
            </a:r>
            <a:r>
              <a:rPr lang="en-US" sz="1900" dirty="0" err="1">
                <a:latin typeface="Consolas" pitchFamily="49" charset="0"/>
                <a:cs typeface="Consolas" pitchFamily="49" charset="0"/>
              </a:rPr>
              <a:t>mp</a:t>
            </a:r>
            <a:r>
              <a:rPr lang="en-US" sz="1900" dirty="0">
                <a:latin typeface="Consolas" pitchFamily="49" charset="0"/>
                <a:cs typeface="Consolas" pitchFamily="49" charset="0"/>
              </a:rPr>
              <a:t>:{</a:t>
            </a:r>
            <a:r>
              <a:rPr lang="en-US" sz="1900" dirty="0" err="1">
                <a:latin typeface="Consolas" pitchFamily="49" charset="0"/>
                <a:cs typeface="Consolas" pitchFamily="49" charset="0"/>
              </a:rPr>
              <a:t>mpname</a:t>
            </a:r>
            <a:r>
              <a:rPr lang="en-US" sz="1900" dirty="0">
                <a:latin typeface="Consolas" pitchFamily="49" charset="0"/>
                <a:cs typeface="Consolas" pitchFamily="49" charset="0"/>
              </a:rPr>
              <a:t>} SMSSITECODE={</a:t>
            </a:r>
            <a:r>
              <a:rPr lang="en-US" sz="1900" dirty="0" err="1">
                <a:latin typeface="Consolas" pitchFamily="49" charset="0"/>
                <a:cs typeface="Consolas" pitchFamily="49" charset="0"/>
              </a:rPr>
              <a:t>auto|sitecode</a:t>
            </a:r>
            <a:r>
              <a:rPr lang="en-US" sz="1900" dirty="0">
                <a:latin typeface="Consolas" pitchFamily="49" charset="0"/>
                <a:cs typeface="Consolas" pitchFamily="49" charset="0"/>
              </a:rPr>
              <a:t>}</a:t>
            </a:r>
          </a:p>
          <a:p>
            <a:pPr marL="0" lvl="1" indent="0">
              <a:buNone/>
            </a:pPr>
            <a:r>
              <a:rPr lang="en-US" sz="1900" dirty="0">
                <a:latin typeface="Consolas" pitchFamily="49" charset="0"/>
                <a:cs typeface="Consolas" pitchFamily="49" charset="0"/>
              </a:rPr>
              <a:t>net stop </a:t>
            </a:r>
            <a:r>
              <a:rPr lang="en-US" sz="1900" dirty="0" err="1">
                <a:latin typeface="Consolas" pitchFamily="49" charset="0"/>
                <a:cs typeface="Consolas" pitchFamily="49" charset="0"/>
              </a:rPr>
              <a:t>ccmexec</a:t>
            </a:r>
            <a:endParaRPr lang="en-US" sz="1900" dirty="0">
              <a:latin typeface="Consolas" pitchFamily="49" charset="0"/>
              <a:cs typeface="Consolas" pitchFamily="49" charset="0"/>
            </a:endParaRPr>
          </a:p>
          <a:p>
            <a:pPr marL="342900" lvl="1" indent="-342900">
              <a:buFont typeface="Segoe UI" pitchFamily="34" charset="0"/>
              <a:buChar char="►"/>
            </a:pPr>
            <a:endParaRPr lang="en-US" sz="2800" dirty="0" smtClean="0">
              <a:solidFill>
                <a:schemeClr val="tx1"/>
              </a:solidFill>
            </a:endParaRPr>
          </a:p>
          <a:p>
            <a:pPr marL="342900" lvl="1" indent="-342900">
              <a:buFont typeface="Segoe UI" pitchFamily="34" charset="0"/>
              <a:buChar char="►"/>
            </a:pPr>
            <a:r>
              <a:rPr lang="en-US" sz="2800" dirty="0" smtClean="0">
                <a:solidFill>
                  <a:schemeClr val="tx1"/>
                </a:solidFill>
              </a:rPr>
              <a:t>Remove </a:t>
            </a:r>
            <a:r>
              <a:rPr lang="en-US" sz="2800" dirty="0">
                <a:solidFill>
                  <a:schemeClr val="tx1"/>
                </a:solidFill>
              </a:rPr>
              <a:t>certificates from the local computer store</a:t>
            </a:r>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5" name="Picture 3" descr="D:\DVD_Art_Sept-2-2010\DVD_Art_Sept-2-2010\Logos\System Center\_System Center brand\System Center generic brand Grid h.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0152" y="5738534"/>
            <a:ext cx="3099563" cy="8745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1073360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CM Client Hotfix</a:t>
            </a:r>
            <a:endParaRPr lang="en-AU" dirty="0"/>
          </a:p>
        </p:txBody>
      </p:sp>
      <p:sp>
        <p:nvSpPr>
          <p:cNvPr id="3" name="Content Placeholder 2"/>
          <p:cNvSpPr>
            <a:spLocks noGrp="1"/>
          </p:cNvSpPr>
          <p:nvPr>
            <p:ph idx="1"/>
          </p:nvPr>
        </p:nvSpPr>
        <p:spPr/>
        <p:txBody>
          <a:bodyPr>
            <a:normAutofit/>
          </a:bodyPr>
          <a:lstStyle/>
          <a:p>
            <a:r>
              <a:rPr lang="en-US" dirty="0" smtClean="0">
                <a:solidFill>
                  <a:schemeClr val="tx1"/>
                </a:solidFill>
              </a:rPr>
              <a:t>Required </a:t>
            </a:r>
            <a:r>
              <a:rPr lang="en-US" dirty="0">
                <a:solidFill>
                  <a:schemeClr val="tx1"/>
                </a:solidFill>
              </a:rPr>
              <a:t>for MED-V workspaces using NAT</a:t>
            </a:r>
          </a:p>
          <a:p>
            <a:r>
              <a:rPr lang="en-US" dirty="0">
                <a:solidFill>
                  <a:schemeClr val="tx1"/>
                </a:solidFill>
              </a:rPr>
              <a:t>Applied to CM Site Server</a:t>
            </a:r>
          </a:p>
          <a:p>
            <a:pPr marL="342900" lvl="1" indent="-342900">
              <a:buFont typeface="Segoe UI" pitchFamily="34" charset="0"/>
              <a:buChar char="►"/>
            </a:pPr>
            <a:r>
              <a:rPr lang="en-US" sz="2800" dirty="0">
                <a:solidFill>
                  <a:schemeClr val="tx1"/>
                </a:solidFill>
              </a:rPr>
              <a:t>Distributed to MED-V workspaces</a:t>
            </a:r>
          </a:p>
          <a:p>
            <a:pPr marL="342900" lvl="1" indent="-342900">
              <a:buFont typeface="Segoe UI" pitchFamily="34" charset="0"/>
              <a:buChar char="►"/>
            </a:pPr>
            <a:r>
              <a:rPr lang="en-US" sz="2800" dirty="0">
                <a:solidFill>
                  <a:schemeClr val="tx1"/>
                </a:solidFill>
              </a:rPr>
              <a:t>NAT configured workspaces access closest DPs</a:t>
            </a:r>
          </a:p>
          <a:p>
            <a:pPr marL="742950" lvl="2" indent="-342900">
              <a:buFont typeface="Segoe UI" pitchFamily="34" charset="0"/>
              <a:buChar char="►"/>
            </a:pPr>
            <a:r>
              <a:rPr lang="en-US" dirty="0" smtClean="0">
                <a:solidFill>
                  <a:schemeClr val="tx1"/>
                </a:solidFill>
              </a:rPr>
              <a:t>Not </a:t>
            </a:r>
            <a:r>
              <a:rPr lang="en-US" dirty="0">
                <a:solidFill>
                  <a:schemeClr val="tx1"/>
                </a:solidFill>
              </a:rPr>
              <a:t>required if CM2007 SP3 is deployed (already included)</a:t>
            </a:r>
          </a:p>
          <a:p>
            <a:pPr marL="0" indent="0">
              <a:buNone/>
            </a:pPr>
            <a:endParaRPr lang="en-US" sz="3200" dirty="0">
              <a:solidFill>
                <a:schemeClr val="tx1"/>
              </a:solidFill>
            </a:endParaRPr>
          </a:p>
          <a:p>
            <a:endParaRPr lang="en-AU" dirty="0">
              <a:solidFill>
                <a:schemeClr val="tx1"/>
              </a:solidFill>
            </a:endParaRPr>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5" name="Picture 3" descr="D:\DVD_Art_Sept-2-2010\DVD_Art_Sept-2-2010\Logos\System Center\_System Center brand\System Center generic brand Grid h.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2160" y="5752775"/>
            <a:ext cx="3099563" cy="8745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129285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MED-V 2.0 Deployment with CM</a:t>
            </a:r>
            <a:endParaRPr lang="en-US" dirty="0"/>
          </a:p>
        </p:txBody>
      </p:sp>
      <p:pic>
        <p:nvPicPr>
          <p:cNvPr id="3075" name="Picture 3" descr="D:\DVD_Art_Sept-2-2010\DVD_Art_Sept-2-2010\Logos\System Center\_System Center brand\System Center generic brand Grid h.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43260" y="5738534"/>
            <a:ext cx="3099563" cy="874537"/>
          </a:xfrm>
          <a:prstGeom prst="rect">
            <a:avLst/>
          </a:prstGeom>
          <a:noFill/>
          <a:extLst>
            <a:ext uri="{909E8E84-426E-40DD-AFC4-6F175D3DCCD1}">
              <a14:hiddenFill xmlns:a14="http://schemas.microsoft.com/office/drawing/2010/main">
                <a:solidFill>
                  <a:srgbClr val="FFFFFF"/>
                </a:solidFill>
              </a14:hiddenFill>
            </a:ext>
          </a:extLst>
        </p:spPr>
      </p:pic>
      <p:sp>
        <p:nvSpPr>
          <p:cNvPr id="5" name="Freeform 4"/>
          <p:cNvSpPr/>
          <p:nvPr/>
        </p:nvSpPr>
        <p:spPr>
          <a:xfrm>
            <a:off x="925230" y="1663546"/>
            <a:ext cx="7293540" cy="1416036"/>
          </a:xfrm>
          <a:custGeom>
            <a:avLst/>
            <a:gdLst>
              <a:gd name="connsiteX0" fmla="*/ 0 w 9722188"/>
              <a:gd name="connsiteY0" fmla="*/ 354009 h 1416036"/>
              <a:gd name="connsiteX1" fmla="*/ 9014170 w 9722188"/>
              <a:gd name="connsiteY1" fmla="*/ 354009 h 1416036"/>
              <a:gd name="connsiteX2" fmla="*/ 9014170 w 9722188"/>
              <a:gd name="connsiteY2" fmla="*/ 0 h 1416036"/>
              <a:gd name="connsiteX3" fmla="*/ 9722188 w 9722188"/>
              <a:gd name="connsiteY3" fmla="*/ 708018 h 1416036"/>
              <a:gd name="connsiteX4" fmla="*/ 9014170 w 9722188"/>
              <a:gd name="connsiteY4" fmla="*/ 1416036 h 1416036"/>
              <a:gd name="connsiteX5" fmla="*/ 9014170 w 9722188"/>
              <a:gd name="connsiteY5" fmla="*/ 1062027 h 1416036"/>
              <a:gd name="connsiteX6" fmla="*/ 0 w 9722188"/>
              <a:gd name="connsiteY6" fmla="*/ 1062027 h 1416036"/>
              <a:gd name="connsiteX7" fmla="*/ 0 w 9722188"/>
              <a:gd name="connsiteY7" fmla="*/ 354009 h 14160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722188" h="1416036">
                <a:moveTo>
                  <a:pt x="0" y="354009"/>
                </a:moveTo>
                <a:lnTo>
                  <a:pt x="9014170" y="354009"/>
                </a:lnTo>
                <a:lnTo>
                  <a:pt x="9014170" y="0"/>
                </a:lnTo>
                <a:lnTo>
                  <a:pt x="9722188" y="708018"/>
                </a:lnTo>
                <a:lnTo>
                  <a:pt x="9014170" y="1416036"/>
                </a:lnTo>
                <a:lnTo>
                  <a:pt x="9014170" y="1062027"/>
                </a:lnTo>
                <a:lnTo>
                  <a:pt x="0" y="1062027"/>
                </a:lnTo>
                <a:lnTo>
                  <a:pt x="0" y="354009"/>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0010" tIns="434019" rIns="608009" bIns="578805" numCol="1" spcCol="1270" anchor="ctr" anchorCtr="0">
            <a:noAutofit/>
          </a:bodyPr>
          <a:lstStyle/>
          <a:p>
            <a:pPr lvl="0" algn="l" defTabSz="933450">
              <a:lnSpc>
                <a:spcPct val="90000"/>
              </a:lnSpc>
              <a:spcBef>
                <a:spcPct val="0"/>
              </a:spcBef>
              <a:spcAft>
                <a:spcPct val="35000"/>
              </a:spcAft>
            </a:pPr>
            <a:r>
              <a:rPr lang="en-US" sz="2100" kern="1200" dirty="0" smtClean="0"/>
              <a:t>For Deployment: Run from Distribution Point or Download Locally</a:t>
            </a:r>
            <a:endParaRPr lang="en-US" sz="2100" kern="1200" dirty="0"/>
          </a:p>
        </p:txBody>
      </p:sp>
      <p:sp>
        <p:nvSpPr>
          <p:cNvPr id="6" name="Freeform 5"/>
          <p:cNvSpPr/>
          <p:nvPr/>
        </p:nvSpPr>
        <p:spPr>
          <a:xfrm>
            <a:off x="925230" y="2759024"/>
            <a:ext cx="3369616" cy="2542184"/>
          </a:xfrm>
          <a:custGeom>
            <a:avLst/>
            <a:gdLst>
              <a:gd name="connsiteX0" fmla="*/ 0 w 4491651"/>
              <a:gd name="connsiteY0" fmla="*/ 0 h 3160668"/>
              <a:gd name="connsiteX1" fmla="*/ 4491651 w 4491651"/>
              <a:gd name="connsiteY1" fmla="*/ 0 h 3160668"/>
              <a:gd name="connsiteX2" fmla="*/ 4491651 w 4491651"/>
              <a:gd name="connsiteY2" fmla="*/ 3160668 h 3160668"/>
              <a:gd name="connsiteX3" fmla="*/ 0 w 4491651"/>
              <a:gd name="connsiteY3" fmla="*/ 3160668 h 3160668"/>
              <a:gd name="connsiteX4" fmla="*/ 0 w 4491651"/>
              <a:gd name="connsiteY4" fmla="*/ 0 h 31606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91651" h="3160668">
                <a:moveTo>
                  <a:pt x="0" y="0"/>
                </a:moveTo>
                <a:lnTo>
                  <a:pt x="4491651" y="0"/>
                </a:lnTo>
                <a:lnTo>
                  <a:pt x="4491651" y="3160668"/>
                </a:lnTo>
                <a:lnTo>
                  <a:pt x="0" y="3160668"/>
                </a:lnTo>
                <a:lnTo>
                  <a:pt x="0" y="0"/>
                </a:lnTo>
                <a:close/>
              </a:path>
            </a:pathLst>
          </a:cu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80010" tIns="80010" rIns="80010" bIns="80010" numCol="1" spcCol="1270" anchor="t" anchorCtr="0">
            <a:noAutofit/>
          </a:bodyPr>
          <a:lstStyle/>
          <a:p>
            <a:pPr marL="342900" lvl="0" indent="-342900">
              <a:lnSpc>
                <a:spcPct val="90000"/>
              </a:lnSpc>
              <a:spcBef>
                <a:spcPct val="20000"/>
              </a:spcBef>
              <a:spcAft>
                <a:spcPct val="35000"/>
              </a:spcAft>
              <a:buClr>
                <a:srgbClr val="03C2F1"/>
              </a:buClr>
              <a:buFont typeface="Segoe UI" pitchFamily="34" charset="0"/>
              <a:buChar char="►"/>
            </a:pPr>
            <a:r>
              <a:rPr lang="en-US" sz="2000" dirty="0">
                <a:solidFill>
                  <a:schemeClr val="tx1"/>
                </a:solidFill>
                <a:latin typeface="Segoe UI" pitchFamily="34" charset="0"/>
                <a:ea typeface="Segoe UI" pitchFamily="34" charset="0"/>
                <a:cs typeface="Segoe UI" pitchFamily="34" charset="0"/>
              </a:rPr>
              <a:t>Run from Distribution Point saves local disk space</a:t>
            </a:r>
          </a:p>
          <a:p>
            <a:pPr marL="342900" lvl="0" indent="-342900">
              <a:lnSpc>
                <a:spcPct val="90000"/>
              </a:lnSpc>
              <a:spcBef>
                <a:spcPct val="20000"/>
              </a:spcBef>
              <a:spcAft>
                <a:spcPct val="35000"/>
              </a:spcAft>
              <a:buClr>
                <a:srgbClr val="03C2F1"/>
              </a:buClr>
              <a:buFont typeface="Segoe UI" pitchFamily="34" charset="0"/>
              <a:buChar char="►"/>
            </a:pPr>
            <a:r>
              <a:rPr lang="en-US" sz="2000" dirty="0">
                <a:solidFill>
                  <a:schemeClr val="tx1"/>
                </a:solidFill>
                <a:latin typeface="Segoe UI" pitchFamily="34" charset="0"/>
                <a:ea typeface="Segoe UI" pitchFamily="34" charset="0"/>
                <a:cs typeface="Segoe UI" pitchFamily="34" charset="0"/>
              </a:rPr>
              <a:t>Download Locally provides reliable distribution, but temporarily uses more than 2x disk space</a:t>
            </a:r>
          </a:p>
          <a:p>
            <a:pPr lvl="0" algn="l" defTabSz="933450">
              <a:lnSpc>
                <a:spcPct val="90000"/>
              </a:lnSpc>
              <a:spcBef>
                <a:spcPct val="0"/>
              </a:spcBef>
              <a:spcAft>
                <a:spcPct val="35000"/>
              </a:spcAft>
            </a:pPr>
            <a:endParaRPr lang="en-US" sz="2100" kern="1200" dirty="0"/>
          </a:p>
        </p:txBody>
      </p:sp>
      <p:sp>
        <p:nvSpPr>
          <p:cNvPr id="7" name="Freeform 6"/>
          <p:cNvSpPr/>
          <p:nvPr/>
        </p:nvSpPr>
        <p:spPr>
          <a:xfrm>
            <a:off x="4238618" y="2240330"/>
            <a:ext cx="3923925" cy="1416036"/>
          </a:xfrm>
          <a:custGeom>
            <a:avLst/>
            <a:gdLst>
              <a:gd name="connsiteX0" fmla="*/ 0 w 5230537"/>
              <a:gd name="connsiteY0" fmla="*/ 354009 h 1416036"/>
              <a:gd name="connsiteX1" fmla="*/ 4522519 w 5230537"/>
              <a:gd name="connsiteY1" fmla="*/ 354009 h 1416036"/>
              <a:gd name="connsiteX2" fmla="*/ 4522519 w 5230537"/>
              <a:gd name="connsiteY2" fmla="*/ 0 h 1416036"/>
              <a:gd name="connsiteX3" fmla="*/ 5230537 w 5230537"/>
              <a:gd name="connsiteY3" fmla="*/ 708018 h 1416036"/>
              <a:gd name="connsiteX4" fmla="*/ 4522519 w 5230537"/>
              <a:gd name="connsiteY4" fmla="*/ 1416036 h 1416036"/>
              <a:gd name="connsiteX5" fmla="*/ 4522519 w 5230537"/>
              <a:gd name="connsiteY5" fmla="*/ 1062027 h 1416036"/>
              <a:gd name="connsiteX6" fmla="*/ 0 w 5230537"/>
              <a:gd name="connsiteY6" fmla="*/ 1062027 h 1416036"/>
              <a:gd name="connsiteX7" fmla="*/ 0 w 5230537"/>
              <a:gd name="connsiteY7" fmla="*/ 354009 h 14160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30537" h="1416036">
                <a:moveTo>
                  <a:pt x="0" y="354009"/>
                </a:moveTo>
                <a:lnTo>
                  <a:pt x="4522519" y="354009"/>
                </a:lnTo>
                <a:lnTo>
                  <a:pt x="4522519" y="0"/>
                </a:lnTo>
                <a:lnTo>
                  <a:pt x="5230537" y="708018"/>
                </a:lnTo>
                <a:lnTo>
                  <a:pt x="4522519" y="1416036"/>
                </a:lnTo>
                <a:lnTo>
                  <a:pt x="4522519" y="1062027"/>
                </a:lnTo>
                <a:lnTo>
                  <a:pt x="0" y="1062027"/>
                </a:lnTo>
                <a:lnTo>
                  <a:pt x="0" y="354009"/>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0010" tIns="434019" rIns="608009" bIns="578805" numCol="1" spcCol="1270" anchor="ctr" anchorCtr="0">
            <a:noAutofit/>
          </a:bodyPr>
          <a:lstStyle/>
          <a:p>
            <a:pPr lvl="0" algn="l" defTabSz="933450">
              <a:lnSpc>
                <a:spcPct val="90000"/>
              </a:lnSpc>
              <a:spcBef>
                <a:spcPct val="0"/>
              </a:spcBef>
              <a:spcAft>
                <a:spcPct val="35000"/>
              </a:spcAft>
            </a:pPr>
            <a:r>
              <a:rPr lang="en-US" sz="2100" kern="1200" dirty="0" smtClean="0"/>
              <a:t>Ongoing: App-V and MED-V together</a:t>
            </a:r>
            <a:endParaRPr lang="en-US" sz="2100" kern="1200" dirty="0"/>
          </a:p>
        </p:txBody>
      </p:sp>
      <p:sp>
        <p:nvSpPr>
          <p:cNvPr id="8" name="Freeform 7"/>
          <p:cNvSpPr/>
          <p:nvPr/>
        </p:nvSpPr>
        <p:spPr>
          <a:xfrm>
            <a:off x="4284556" y="3335808"/>
            <a:ext cx="3323678" cy="2325440"/>
          </a:xfrm>
          <a:custGeom>
            <a:avLst/>
            <a:gdLst>
              <a:gd name="connsiteX0" fmla="*/ 0 w 4491651"/>
              <a:gd name="connsiteY0" fmla="*/ 0 h 3160668"/>
              <a:gd name="connsiteX1" fmla="*/ 4491651 w 4491651"/>
              <a:gd name="connsiteY1" fmla="*/ 0 h 3160668"/>
              <a:gd name="connsiteX2" fmla="*/ 4491651 w 4491651"/>
              <a:gd name="connsiteY2" fmla="*/ 3160668 h 3160668"/>
              <a:gd name="connsiteX3" fmla="*/ 0 w 4491651"/>
              <a:gd name="connsiteY3" fmla="*/ 3160668 h 3160668"/>
              <a:gd name="connsiteX4" fmla="*/ 0 w 4491651"/>
              <a:gd name="connsiteY4" fmla="*/ 0 h 31606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91651" h="3160668">
                <a:moveTo>
                  <a:pt x="0" y="0"/>
                </a:moveTo>
                <a:lnTo>
                  <a:pt x="4491651" y="0"/>
                </a:lnTo>
                <a:lnTo>
                  <a:pt x="4491651" y="3160668"/>
                </a:lnTo>
                <a:lnTo>
                  <a:pt x="0" y="3160668"/>
                </a:lnTo>
                <a:lnTo>
                  <a:pt x="0" y="0"/>
                </a:lnTo>
                <a:close/>
              </a:path>
            </a:pathLst>
          </a:cu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80010" tIns="80010" rIns="80010" bIns="80010" numCol="1" spcCol="1270" anchor="t" anchorCtr="0">
            <a:noAutofit/>
          </a:bodyPr>
          <a:lstStyle/>
          <a:p>
            <a:pPr marL="342900" lvl="0" indent="-342900">
              <a:lnSpc>
                <a:spcPct val="90000"/>
              </a:lnSpc>
              <a:spcBef>
                <a:spcPct val="20000"/>
              </a:spcBef>
              <a:spcAft>
                <a:spcPct val="35000"/>
              </a:spcAft>
              <a:buClr>
                <a:srgbClr val="03C2F1"/>
              </a:buClr>
              <a:buFont typeface="Segoe UI" pitchFamily="34" charset="0"/>
              <a:buChar char="►"/>
            </a:pPr>
            <a:r>
              <a:rPr lang="en-US" sz="2000" dirty="0">
                <a:solidFill>
                  <a:schemeClr val="tx1"/>
                </a:solidFill>
                <a:latin typeface="Segoe UI" pitchFamily="34" charset="0"/>
                <a:ea typeface="Segoe UI" pitchFamily="34" charset="0"/>
                <a:cs typeface="Segoe UI" pitchFamily="34" charset="0"/>
              </a:rPr>
              <a:t>App-V integration with CM can use CM cache</a:t>
            </a:r>
          </a:p>
          <a:p>
            <a:pPr marL="342900" lvl="0" indent="-342900">
              <a:lnSpc>
                <a:spcPct val="90000"/>
              </a:lnSpc>
              <a:spcBef>
                <a:spcPct val="20000"/>
              </a:spcBef>
              <a:spcAft>
                <a:spcPct val="35000"/>
              </a:spcAft>
              <a:buClr>
                <a:srgbClr val="03C2F1"/>
              </a:buClr>
              <a:buFont typeface="Segoe UI" pitchFamily="34" charset="0"/>
              <a:buChar char="►"/>
            </a:pPr>
            <a:r>
              <a:rPr lang="en-US" sz="2000" dirty="0">
                <a:solidFill>
                  <a:schemeClr val="tx1"/>
                </a:solidFill>
                <a:latin typeface="Segoe UI" pitchFamily="34" charset="0"/>
                <a:ea typeface="Segoe UI" pitchFamily="34" charset="0"/>
                <a:cs typeface="Segoe UI" pitchFamily="34" charset="0"/>
              </a:rPr>
              <a:t>Provides streaming from DP or Download and Execute</a:t>
            </a:r>
          </a:p>
          <a:p>
            <a:pPr marL="342900" lvl="0" indent="-342900">
              <a:lnSpc>
                <a:spcPct val="90000"/>
              </a:lnSpc>
              <a:spcBef>
                <a:spcPct val="20000"/>
              </a:spcBef>
              <a:spcAft>
                <a:spcPct val="35000"/>
              </a:spcAft>
              <a:buClr>
                <a:srgbClr val="03C2F1"/>
              </a:buClr>
              <a:buFont typeface="Segoe UI" pitchFamily="34" charset="0"/>
              <a:buChar char="►"/>
            </a:pPr>
            <a:r>
              <a:rPr lang="en-US" sz="2000" dirty="0">
                <a:solidFill>
                  <a:schemeClr val="tx1"/>
                </a:solidFill>
                <a:latin typeface="Segoe UI" pitchFamily="34" charset="0"/>
                <a:ea typeface="Segoe UI" pitchFamily="34" charset="0"/>
                <a:cs typeface="Segoe UI" pitchFamily="34" charset="0"/>
              </a:rPr>
              <a:t>May use extra disk space inside MED-V workspace</a:t>
            </a:r>
          </a:p>
        </p:txBody>
      </p:sp>
    </p:spTree>
    <p:custDataLst>
      <p:tags r:id="rId1"/>
    </p:custDataLst>
    <p:extLst>
      <p:ext uri="{BB962C8B-B14F-4D97-AF65-F5344CB8AC3E}">
        <p14:creationId xmlns:p14="http://schemas.microsoft.com/office/powerpoint/2010/main" val="5737901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1"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up)">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0-#ppt_w/2"/>
                                          </p:val>
                                        </p:tav>
                                        <p:tav tm="100000">
                                          <p:val>
                                            <p:strVal val="#ppt_x"/>
                                          </p:val>
                                        </p:tav>
                                      </p:tavLst>
                                    </p:anim>
                                    <p:anim calcmode="lin" valueType="num">
                                      <p:cBhvr additive="base">
                                        <p:cTn id="18" dur="500" fill="hold"/>
                                        <p:tgtEl>
                                          <p:spTgt spid="7"/>
                                        </p:tgtEl>
                                        <p:attrNameLst>
                                          <p:attrName>ppt_y</p:attrName>
                                        </p:attrNameLst>
                                      </p:cBhvr>
                                      <p:tavLst>
                                        <p:tav tm="0">
                                          <p:val>
                                            <p:strVal val="#ppt_y"/>
                                          </p:val>
                                        </p:tav>
                                        <p:tav tm="100000">
                                          <p:val>
                                            <p:strVal val="#ppt_y"/>
                                          </p:val>
                                        </p:tav>
                                      </p:tavLst>
                                    </p:anim>
                                  </p:childTnLst>
                                </p:cTn>
                              </p:par>
                            </p:childTnLst>
                          </p:cTn>
                        </p:par>
                        <p:par>
                          <p:cTn id="19" fill="hold">
                            <p:stCondLst>
                              <p:cond delay="500"/>
                            </p:stCondLst>
                            <p:childTnLst>
                              <p:par>
                                <p:cTn id="20" presetID="22" presetClass="entr" presetSubtype="1"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up)">
                                      <p:cBhvr>
                                        <p:cTn id="2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Key Points when deploying MED-V with CM</a:t>
            </a:r>
            <a:endParaRPr lang="en-AU" dirty="0"/>
          </a:p>
        </p:txBody>
      </p:sp>
      <p:sp>
        <p:nvSpPr>
          <p:cNvPr id="3" name="Content Placeholder 2"/>
          <p:cNvSpPr>
            <a:spLocks noGrp="1"/>
          </p:cNvSpPr>
          <p:nvPr>
            <p:ph idx="1"/>
          </p:nvPr>
        </p:nvSpPr>
        <p:spPr/>
        <p:txBody>
          <a:bodyPr>
            <a:normAutofit fontScale="85000" lnSpcReduction="10000"/>
          </a:bodyPr>
          <a:lstStyle/>
          <a:p>
            <a:r>
              <a:rPr lang="en-US" dirty="0">
                <a:solidFill>
                  <a:schemeClr val="tx1"/>
                </a:solidFill>
              </a:rPr>
              <a:t>Create Packages, Task Sequences, &amp; Advertisements</a:t>
            </a:r>
          </a:p>
          <a:p>
            <a:r>
              <a:rPr lang="en-US" dirty="0" err="1" smtClean="0">
                <a:solidFill>
                  <a:schemeClr val="tx1"/>
                </a:solidFill>
              </a:rPr>
              <a:t>Utilise</a:t>
            </a:r>
            <a:r>
              <a:rPr lang="en-US" dirty="0" smtClean="0">
                <a:solidFill>
                  <a:schemeClr val="tx1"/>
                </a:solidFill>
              </a:rPr>
              <a:t> </a:t>
            </a:r>
            <a:r>
              <a:rPr lang="en-US" dirty="0">
                <a:solidFill>
                  <a:schemeClr val="tx1"/>
                </a:solidFill>
              </a:rPr>
              <a:t>the “Run command line” for installs</a:t>
            </a:r>
          </a:p>
          <a:p>
            <a:r>
              <a:rPr lang="en-US" dirty="0">
                <a:solidFill>
                  <a:schemeClr val="tx1"/>
                </a:solidFill>
              </a:rPr>
              <a:t>A single reboot will require that you re-order the installs</a:t>
            </a:r>
          </a:p>
          <a:p>
            <a:r>
              <a:rPr lang="en-US" dirty="0">
                <a:solidFill>
                  <a:schemeClr val="tx1"/>
                </a:solidFill>
              </a:rPr>
              <a:t>Suppress the reboots of the individual components</a:t>
            </a:r>
          </a:p>
          <a:p>
            <a:r>
              <a:rPr lang="en-US" dirty="0">
                <a:solidFill>
                  <a:schemeClr val="tx1"/>
                </a:solidFill>
              </a:rPr>
              <a:t>Include success codes &amp; continue on error as required</a:t>
            </a:r>
          </a:p>
          <a:p>
            <a:r>
              <a:rPr lang="en-US" dirty="0">
                <a:solidFill>
                  <a:schemeClr val="tx1"/>
                </a:solidFill>
              </a:rPr>
              <a:t>Consider the client requirements x86 &amp; 64bit</a:t>
            </a:r>
          </a:p>
          <a:p>
            <a:pPr lvl="1"/>
            <a:r>
              <a:rPr lang="en-US" dirty="0">
                <a:solidFill>
                  <a:schemeClr val="tx1"/>
                </a:solidFill>
              </a:rPr>
              <a:t>The pre-requisites are specific to the architecture and may require either multiple task sequences or more complex steps</a:t>
            </a:r>
          </a:p>
          <a:p>
            <a:endParaRPr lang="en-AU" dirty="0">
              <a:solidFill>
                <a:schemeClr val="tx1"/>
              </a:solidFill>
            </a:endParaRPr>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63553300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Task sequence, reboot and first time setup</a:t>
            </a:r>
            <a:endParaRPr lang="en-US" dirty="0"/>
          </a:p>
        </p:txBody>
      </p:sp>
      <p:pic>
        <p:nvPicPr>
          <p:cNvPr id="8194" name="Picture 2" descr="G:\graphics\workspace setup sccm.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8558" y="1556792"/>
            <a:ext cx="5096012" cy="4209008"/>
          </a:xfrm>
          <a:prstGeom prst="rect">
            <a:avLst/>
          </a:prstGeom>
          <a:noFill/>
          <a:extLst>
            <a:ext uri="{909E8E84-426E-40DD-AFC4-6F175D3DCCD1}">
              <a14:hiddenFill xmlns:a14="http://schemas.microsoft.com/office/drawing/2010/main">
                <a:solidFill>
                  <a:srgbClr val="FFFFFF"/>
                </a:solidFill>
              </a14:hiddenFill>
            </a:ext>
          </a:extLst>
        </p:spPr>
      </p:pic>
      <p:pic>
        <p:nvPicPr>
          <p:cNvPr id="8195" name="Picture 3" descr="G:\graphics\reboot after task sequence.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97197" y="3472545"/>
            <a:ext cx="3322709" cy="1900671"/>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descr="G:\graphics\fts prompt.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68303" y="4156508"/>
            <a:ext cx="3201234" cy="2198686"/>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344087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19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8194"/>
                                        </p:tgtEl>
                                        <p:attrNameLst>
                                          <p:attrName>style.visibility</p:attrName>
                                        </p:attrNameLst>
                                      </p:cBhvr>
                                      <p:to>
                                        <p:strVal val="hidden"/>
                                      </p:to>
                                    </p:set>
                                  </p:childTnLst>
                                </p:cTn>
                              </p:par>
                              <p:par>
                                <p:cTn id="11" presetID="1" presetClass="exit" presetSubtype="0" fill="hold" nodeType="withEffect">
                                  <p:stCondLst>
                                    <p:cond delay="0"/>
                                  </p:stCondLst>
                                  <p:childTnLst>
                                    <p:set>
                                      <p:cBhvr>
                                        <p:cTn id="12" dur="1" fill="hold">
                                          <p:stCondLst>
                                            <p:cond delay="0"/>
                                          </p:stCondLst>
                                        </p:cTn>
                                        <p:tgtEl>
                                          <p:spTgt spid="8195"/>
                                        </p:tgtEl>
                                        <p:attrNameLst>
                                          <p:attrName>style.visibility</p:attrName>
                                        </p:attrNameLst>
                                      </p:cBhvr>
                                      <p:to>
                                        <p:strVal val="hidden"/>
                                      </p:to>
                                    </p:set>
                                  </p:childTnLst>
                                </p:cTn>
                              </p:par>
                              <p:par>
                                <p:cTn id="13" presetID="1" presetClass="entr" presetSubtype="0" fill="hold" nodeType="withEffect">
                                  <p:stCondLst>
                                    <p:cond delay="0"/>
                                  </p:stCondLst>
                                  <p:childTnLst>
                                    <p:set>
                                      <p:cBhvr>
                                        <p:cTn id="14" dur="1" fill="hold">
                                          <p:stCondLst>
                                            <p:cond delay="0"/>
                                          </p:stCondLst>
                                        </p:cTn>
                                        <p:tgtEl>
                                          <p:spTgt spid="819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First Time Setup</a:t>
            </a:r>
            <a:endParaRPr lang="en-AU" dirty="0"/>
          </a:p>
        </p:txBody>
      </p:sp>
      <p:sp>
        <p:nvSpPr>
          <p:cNvPr id="3" name="Content Placeholder 2"/>
          <p:cNvSpPr>
            <a:spLocks noGrp="1"/>
          </p:cNvSpPr>
          <p:nvPr>
            <p:ph idx="1"/>
          </p:nvPr>
        </p:nvSpPr>
        <p:spPr/>
        <p:txBody>
          <a:bodyPr>
            <a:normAutofit fontScale="85000" lnSpcReduction="20000"/>
          </a:bodyPr>
          <a:lstStyle/>
          <a:p>
            <a:r>
              <a:rPr lang="en-US" sz="2400" dirty="0">
                <a:solidFill>
                  <a:schemeClr val="tx1"/>
                </a:solidFill>
              </a:rPr>
              <a:t>Configuration is done as part of MED-V First Time Setup (FTS)</a:t>
            </a:r>
          </a:p>
          <a:p>
            <a:pPr lvl="1"/>
            <a:r>
              <a:rPr lang="en-US" sz="2000" dirty="0">
                <a:solidFill>
                  <a:schemeClr val="tx1"/>
                </a:solidFill>
              </a:rPr>
              <a:t>The Workspace Setup publishes to the registry HKLM RUN key – MedvHost.exe</a:t>
            </a:r>
          </a:p>
          <a:p>
            <a:pPr lvl="1"/>
            <a:r>
              <a:rPr lang="en-US" sz="2000" dirty="0">
                <a:solidFill>
                  <a:schemeClr val="tx1"/>
                </a:solidFill>
              </a:rPr>
              <a:t>When the MED-V client is launched it validates whether FTS has run been for that user or workstation</a:t>
            </a:r>
          </a:p>
          <a:p>
            <a:endParaRPr lang="en-US" sz="2400" dirty="0">
              <a:solidFill>
                <a:schemeClr val="tx1"/>
              </a:solidFill>
            </a:endParaRPr>
          </a:p>
          <a:p>
            <a:r>
              <a:rPr lang="en-US" sz="2400" dirty="0">
                <a:solidFill>
                  <a:schemeClr val="tx1"/>
                </a:solidFill>
              </a:rPr>
              <a:t>What happens during FTS</a:t>
            </a:r>
          </a:p>
          <a:p>
            <a:pPr lvl="1"/>
            <a:r>
              <a:rPr lang="en-US" sz="2000" dirty="0">
                <a:solidFill>
                  <a:schemeClr val="tx1"/>
                </a:solidFill>
              </a:rPr>
              <a:t>User prompted for domain credentials</a:t>
            </a:r>
          </a:p>
          <a:p>
            <a:pPr lvl="1"/>
            <a:r>
              <a:rPr lang="en-US" sz="2000" dirty="0">
                <a:solidFill>
                  <a:schemeClr val="tx1"/>
                </a:solidFill>
              </a:rPr>
              <a:t>Differencing Disk is created for the Workspace and launched</a:t>
            </a:r>
          </a:p>
          <a:p>
            <a:pPr lvl="1"/>
            <a:r>
              <a:rPr lang="en-US" sz="2000" dirty="0">
                <a:solidFill>
                  <a:schemeClr val="tx1"/>
                </a:solidFill>
              </a:rPr>
              <a:t>Mini-Setup is run w/ MED-V overrides (if applied)</a:t>
            </a:r>
          </a:p>
          <a:p>
            <a:pPr lvl="1"/>
            <a:r>
              <a:rPr lang="en-US" sz="2000" dirty="0">
                <a:solidFill>
                  <a:schemeClr val="tx1"/>
                </a:solidFill>
              </a:rPr>
              <a:t>FTScompletion.exe is run </a:t>
            </a:r>
          </a:p>
          <a:p>
            <a:pPr lvl="1"/>
            <a:r>
              <a:rPr lang="en-US" sz="2000" dirty="0">
                <a:solidFill>
                  <a:schemeClr val="tx1"/>
                </a:solidFill>
              </a:rPr>
              <a:t>Workspace is Started</a:t>
            </a:r>
          </a:p>
          <a:p>
            <a:pPr lvl="2"/>
            <a:r>
              <a:rPr lang="en-US" sz="1800" dirty="0">
                <a:solidFill>
                  <a:schemeClr val="tx1"/>
                </a:solidFill>
              </a:rPr>
              <a:t>Applications are published</a:t>
            </a:r>
          </a:p>
          <a:p>
            <a:pPr lvl="2"/>
            <a:r>
              <a:rPr lang="en-US" sz="1800" dirty="0">
                <a:solidFill>
                  <a:schemeClr val="tx1"/>
                </a:solidFill>
              </a:rPr>
              <a:t>Web Apps are ready to be redirected</a:t>
            </a:r>
          </a:p>
          <a:p>
            <a:endParaRPr lang="en-AU" dirty="0">
              <a:solidFill>
                <a:schemeClr val="tx1"/>
              </a:solidFill>
            </a:endParaRPr>
          </a:p>
        </p:txBody>
      </p:sp>
    </p:spTree>
    <p:extLst>
      <p:ext uri="{BB962C8B-B14F-4D97-AF65-F5344CB8AC3E}">
        <p14:creationId xmlns:p14="http://schemas.microsoft.com/office/powerpoint/2010/main" val="11149548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Agenda</a:t>
            </a:r>
            <a:br>
              <a:rPr lang="en-US" dirty="0" smtClean="0"/>
            </a:br>
            <a:endParaRPr lang="en-US" dirty="0">
              <a:solidFill>
                <a:schemeClr val="accent2"/>
              </a:solidFill>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grpSp>
        <p:nvGrpSpPr>
          <p:cNvPr id="6" name="Group 5"/>
          <p:cNvGrpSpPr/>
          <p:nvPr/>
        </p:nvGrpSpPr>
        <p:grpSpPr>
          <a:xfrm>
            <a:off x="712133" y="3524721"/>
            <a:ext cx="7344365" cy="2795136"/>
            <a:chOff x="949262" y="3524721"/>
            <a:chExt cx="9789937" cy="2795136"/>
          </a:xfrm>
        </p:grpSpPr>
        <p:sp>
          <p:nvSpPr>
            <p:cNvPr id="7" name="Isosceles Triangle 4"/>
            <p:cNvSpPr/>
            <p:nvPr/>
          </p:nvSpPr>
          <p:spPr bwMode="auto">
            <a:xfrm>
              <a:off x="1826390" y="3539442"/>
              <a:ext cx="975290" cy="2780415"/>
            </a:xfrm>
            <a:custGeom>
              <a:avLst/>
              <a:gdLst>
                <a:gd name="connsiteX0" fmla="*/ 0 w 2298776"/>
                <a:gd name="connsiteY0" fmla="*/ 1054612 h 1054612"/>
                <a:gd name="connsiteX1" fmla="*/ 1149388 w 2298776"/>
                <a:gd name="connsiteY1" fmla="*/ 0 h 1054612"/>
                <a:gd name="connsiteX2" fmla="*/ 2298776 w 2298776"/>
                <a:gd name="connsiteY2" fmla="*/ 1054612 h 1054612"/>
                <a:gd name="connsiteX3" fmla="*/ 0 w 2298776"/>
                <a:gd name="connsiteY3" fmla="*/ 1054612 h 1054612"/>
                <a:gd name="connsiteX0" fmla="*/ 0 w 1165435"/>
                <a:gd name="connsiteY0" fmla="*/ 1054612 h 1337947"/>
                <a:gd name="connsiteX1" fmla="*/ 1149388 w 1165435"/>
                <a:gd name="connsiteY1" fmla="*/ 0 h 1337947"/>
                <a:gd name="connsiteX2" fmla="*/ 1165435 w 1165435"/>
                <a:gd name="connsiteY2" fmla="*/ 1337947 h 1337947"/>
                <a:gd name="connsiteX3" fmla="*/ 0 w 1165435"/>
                <a:gd name="connsiteY3" fmla="*/ 1054612 h 1337947"/>
                <a:gd name="connsiteX0" fmla="*/ 0 w 1200772"/>
                <a:gd name="connsiteY0" fmla="*/ 1054612 h 1222196"/>
                <a:gd name="connsiteX1" fmla="*/ 1149388 w 1200772"/>
                <a:gd name="connsiteY1" fmla="*/ 0 h 1222196"/>
                <a:gd name="connsiteX2" fmla="*/ 1200772 w 1200772"/>
                <a:gd name="connsiteY2" fmla="*/ 1222196 h 1222196"/>
                <a:gd name="connsiteX3" fmla="*/ 0 w 1200772"/>
                <a:gd name="connsiteY3" fmla="*/ 1054612 h 1222196"/>
                <a:gd name="connsiteX0" fmla="*/ 0 w 1149388"/>
                <a:gd name="connsiteY0" fmla="*/ 1054612 h 1222196"/>
                <a:gd name="connsiteX1" fmla="*/ 1149388 w 1149388"/>
                <a:gd name="connsiteY1" fmla="*/ 0 h 1222196"/>
                <a:gd name="connsiteX2" fmla="*/ 1147766 w 1149388"/>
                <a:gd name="connsiteY2" fmla="*/ 1222196 h 1222196"/>
                <a:gd name="connsiteX3" fmla="*/ 0 w 1149388"/>
                <a:gd name="connsiteY3" fmla="*/ 1054612 h 1222196"/>
                <a:gd name="connsiteX0" fmla="*/ 0 w 1237730"/>
                <a:gd name="connsiteY0" fmla="*/ 1001998 h 1222196"/>
                <a:gd name="connsiteX1" fmla="*/ 1237730 w 1237730"/>
                <a:gd name="connsiteY1" fmla="*/ 0 h 1222196"/>
                <a:gd name="connsiteX2" fmla="*/ 1236108 w 1237730"/>
                <a:gd name="connsiteY2" fmla="*/ 1222196 h 1222196"/>
                <a:gd name="connsiteX3" fmla="*/ 0 w 1237730"/>
                <a:gd name="connsiteY3" fmla="*/ 1001998 h 1222196"/>
              </a:gdLst>
              <a:ahLst/>
              <a:cxnLst>
                <a:cxn ang="0">
                  <a:pos x="connsiteX0" y="connsiteY0"/>
                </a:cxn>
                <a:cxn ang="0">
                  <a:pos x="connsiteX1" y="connsiteY1"/>
                </a:cxn>
                <a:cxn ang="0">
                  <a:pos x="connsiteX2" y="connsiteY2"/>
                </a:cxn>
                <a:cxn ang="0">
                  <a:pos x="connsiteX3" y="connsiteY3"/>
                </a:cxn>
              </a:cxnLst>
              <a:rect l="l" t="t" r="r" b="b"/>
              <a:pathLst>
                <a:path w="1237730" h="1222196">
                  <a:moveTo>
                    <a:pt x="0" y="1001998"/>
                  </a:moveTo>
                  <a:lnTo>
                    <a:pt x="1237730" y="0"/>
                  </a:lnTo>
                  <a:cubicBezTo>
                    <a:pt x="1237189" y="407399"/>
                    <a:pt x="1236649" y="814797"/>
                    <a:pt x="1236108" y="1222196"/>
                  </a:cubicBezTo>
                  <a:lnTo>
                    <a:pt x="0" y="1001998"/>
                  </a:lnTo>
                  <a:close/>
                </a:path>
              </a:pathLst>
            </a:custGeom>
            <a:solidFill>
              <a:srgbClr val="FFFFFF">
                <a:lumMod val="85000"/>
                <a:alpha val="59000"/>
              </a:srgbClr>
            </a:solidFill>
            <a:ln w="9525" cap="flat" cmpd="sng" algn="ctr">
              <a:noFill/>
              <a:prstDash val="solid"/>
              <a:headEnd type="none" w="med" len="med"/>
              <a:tailEnd type="none" w="med" len="med"/>
            </a:ln>
            <a:effectLst>
              <a:outerShdw blurRad="65500" dist="38100" dir="5400000" rotWithShape="0">
                <a:srgbClr val="000000">
                  <a:alpha val="40000"/>
                </a:srgbClr>
              </a:outerShdw>
            </a:effectLst>
          </p:spPr>
          <p:txBody>
            <a:bodyPr vert="horz" wrap="square" lIns="91436" tIns="45718" rIns="91436" bIns="45718" numCol="1" rtlCol="0" anchor="ctr" anchorCtr="0" compatLnSpc="1">
              <a:prstTxWarp prst="textNoShape">
                <a:avLst/>
              </a:prstTxWarp>
            </a:bodyPr>
            <a:lstStyle/>
            <a:p>
              <a:pPr algn="ctr" defTabSz="913985" fontAlgn="base">
                <a:spcBef>
                  <a:spcPct val="0"/>
                </a:spcBef>
                <a:spcAft>
                  <a:spcPct val="0"/>
                </a:spcAft>
                <a:defRPr/>
              </a:pPr>
              <a:endParaRPr lang="en-US" kern="0" dirty="0">
                <a:gradFill>
                  <a:gsLst>
                    <a:gs pos="0">
                      <a:srgbClr val="FFFFFF"/>
                    </a:gs>
                    <a:gs pos="100000">
                      <a:srgbClr val="FFFFFF"/>
                    </a:gs>
                  </a:gsLst>
                  <a:lin ang="5400000" scaled="0"/>
                </a:gradFill>
                <a:latin typeface="Segoe UI"/>
              </a:endParaRPr>
            </a:p>
          </p:txBody>
        </p:sp>
        <p:sp>
          <p:nvSpPr>
            <p:cNvPr id="8" name="Rectangle 7"/>
            <p:cNvSpPr/>
            <p:nvPr/>
          </p:nvSpPr>
          <p:spPr bwMode="auto">
            <a:xfrm>
              <a:off x="2831424" y="3539442"/>
              <a:ext cx="7907775" cy="2780415"/>
            </a:xfrm>
            <a:prstGeom prst="rect">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3985" fontAlgn="base">
                <a:spcBef>
                  <a:spcPct val="0"/>
                </a:spcBef>
                <a:spcAft>
                  <a:spcPct val="0"/>
                </a:spcAft>
                <a:defRPr/>
              </a:pPr>
              <a:endParaRPr lang="en-US" kern="0" dirty="0">
                <a:gradFill>
                  <a:gsLst>
                    <a:gs pos="0">
                      <a:srgbClr val="FFFFFF"/>
                    </a:gs>
                    <a:gs pos="100000">
                      <a:srgbClr val="FFFFFF"/>
                    </a:gs>
                  </a:gsLst>
                  <a:lin ang="5400000" scaled="0"/>
                </a:gradFill>
                <a:latin typeface="Segoe UI"/>
              </a:endParaRPr>
            </a:p>
          </p:txBody>
        </p:sp>
        <p:sp>
          <p:nvSpPr>
            <p:cNvPr id="9" name="Rectangle 8"/>
            <p:cNvSpPr/>
            <p:nvPr/>
          </p:nvSpPr>
          <p:spPr>
            <a:xfrm>
              <a:off x="4612946" y="4030594"/>
              <a:ext cx="1640081" cy="559173"/>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anchor="t" anchorCtr="0" compatLnSpc="1">
              <a:prstTxWarp prst="textNoShape">
                <a:avLst/>
              </a:prstTxWarp>
            </a:bodyPr>
            <a:lstStyle/>
            <a:p>
              <a:pPr algn="ctr" defTabSz="914285">
                <a:defRPr/>
              </a:pPr>
              <a:r>
                <a:rPr lang="en-US" sz="1200" kern="0" dirty="0">
                  <a:solidFill>
                    <a:srgbClr val="000000"/>
                  </a:solidFill>
                </a:rPr>
                <a:t>IE 8+</a:t>
              </a:r>
            </a:p>
          </p:txBody>
        </p:sp>
        <p:sp>
          <p:nvSpPr>
            <p:cNvPr id="10" name="TextBox 9"/>
            <p:cNvSpPr txBox="1"/>
            <p:nvPr/>
          </p:nvSpPr>
          <p:spPr>
            <a:xfrm>
              <a:off x="3103929" y="3524721"/>
              <a:ext cx="2263279" cy="338554"/>
            </a:xfrm>
            <a:prstGeom prst="rect">
              <a:avLst/>
            </a:prstGeom>
            <a:noFill/>
          </p:spPr>
          <p:txBody>
            <a:bodyPr wrap="none" rtlCol="0">
              <a:spAutoFit/>
            </a:bodyPr>
            <a:lstStyle/>
            <a:p>
              <a:pPr defTabSz="914285">
                <a:defRPr/>
              </a:pPr>
              <a:r>
                <a:rPr lang="en-US" sz="1600" kern="0" dirty="0">
                  <a:solidFill>
                    <a:sysClr val="windowText" lastClr="000000"/>
                  </a:solidFill>
                </a:rPr>
                <a:t>Host – Windows 7</a:t>
              </a:r>
            </a:p>
          </p:txBody>
        </p:sp>
        <p:sp>
          <p:nvSpPr>
            <p:cNvPr id="11" name="Rectangle 10"/>
            <p:cNvSpPr/>
            <p:nvPr/>
          </p:nvSpPr>
          <p:spPr>
            <a:xfrm>
              <a:off x="3235695" y="4030594"/>
              <a:ext cx="1268069" cy="559173"/>
            </a:xfrm>
            <a:prstGeom prst="rect">
              <a:avLst/>
            </a:prstGeom>
            <a:ln/>
          </p:spPr>
          <p:style>
            <a:lnRef idx="0">
              <a:schemeClr val="accent1"/>
            </a:lnRef>
            <a:fillRef idx="3">
              <a:schemeClr val="accent1"/>
            </a:fillRef>
            <a:effectRef idx="3">
              <a:schemeClr val="accent1"/>
            </a:effectRef>
            <a:fontRef idx="minor">
              <a:schemeClr val="lt1"/>
            </a:fontRef>
          </p:style>
          <p:txBody>
            <a:bodyPr rtlCol="0" anchor="t" anchorCtr="0"/>
            <a:lstStyle/>
            <a:p>
              <a:pPr defTabSz="914285"/>
              <a:r>
                <a:rPr lang="en-US" sz="1200" kern="0" dirty="0">
                  <a:solidFill>
                    <a:srgbClr val="000000"/>
                  </a:solidFill>
                  <a:latin typeface="Segoe UI"/>
                </a:rPr>
                <a:t>ESD Agent</a:t>
              </a:r>
            </a:p>
          </p:txBody>
        </p:sp>
        <p:grpSp>
          <p:nvGrpSpPr>
            <p:cNvPr id="12" name="Group 11"/>
            <p:cNvGrpSpPr/>
            <p:nvPr/>
          </p:nvGrpSpPr>
          <p:grpSpPr>
            <a:xfrm>
              <a:off x="949262" y="5094513"/>
              <a:ext cx="1256210" cy="1088957"/>
              <a:chOff x="290203" y="933924"/>
              <a:chExt cx="1256210" cy="1088957"/>
            </a:xfrm>
          </p:grpSpPr>
          <p:pic>
            <p:nvPicPr>
              <p:cNvPr id="13" name="Laptop" descr="\\sfp\work\White_Whale\8-20305_ChanelChambers\SFP_Art\Gartner_Deck\Win7_Laptop.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flipH="1">
                <a:off x="548153" y="1194946"/>
                <a:ext cx="998260" cy="827935"/>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 descr="D:\Icons - Illustrations\Icons - Illustrations\_ WINDOWS VISTA ICONS\Female User woman people person.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90203" y="933924"/>
                <a:ext cx="697705" cy="724252"/>
              </a:xfrm>
              <a:prstGeom prst="rect">
                <a:avLst/>
              </a:prstGeom>
              <a:noFill/>
              <a:extLst>
                <a:ext uri="{909E8E84-426E-40DD-AFC4-6F175D3DCCD1}">
                  <a14:hiddenFill xmlns:a14="http://schemas.microsoft.com/office/drawing/2010/main">
                    <a:solidFill>
                      <a:srgbClr val="FFFFFF"/>
                    </a:solidFill>
                  </a14:hiddenFill>
                </a:ext>
              </a:extLst>
            </p:spPr>
          </p:pic>
        </p:grpSp>
      </p:grpSp>
      <p:sp>
        <p:nvSpPr>
          <p:cNvPr id="15" name="Rectangle 14"/>
          <p:cNvSpPr/>
          <p:nvPr/>
        </p:nvSpPr>
        <p:spPr>
          <a:xfrm>
            <a:off x="2427403" y="5347778"/>
            <a:ext cx="2263589" cy="787342"/>
          </a:xfrm>
          <a:prstGeom prst="rect">
            <a:avLst/>
          </a:prstGeom>
          <a:ln/>
        </p:spPr>
        <p:style>
          <a:lnRef idx="0">
            <a:schemeClr val="accent1"/>
          </a:lnRef>
          <a:fillRef idx="3">
            <a:schemeClr val="accent1"/>
          </a:fillRef>
          <a:effectRef idx="3">
            <a:schemeClr val="accent1"/>
          </a:effectRef>
          <a:fontRef idx="minor">
            <a:schemeClr val="lt1"/>
          </a:fontRef>
        </p:style>
        <p:txBody>
          <a:bodyPr rtlCol="0" anchor="t" anchorCtr="0"/>
          <a:lstStyle/>
          <a:p>
            <a:pPr defTabSz="914285">
              <a:defRPr/>
            </a:pPr>
            <a:r>
              <a:rPr lang="en-US" sz="1400" kern="0" dirty="0">
                <a:solidFill>
                  <a:srgbClr val="000000"/>
                </a:solidFill>
                <a:latin typeface="Segoe UI"/>
              </a:rPr>
              <a:t>Windows Virtual PC</a:t>
            </a:r>
          </a:p>
        </p:txBody>
      </p:sp>
      <p:grpSp>
        <p:nvGrpSpPr>
          <p:cNvPr id="16" name="Group 15"/>
          <p:cNvGrpSpPr/>
          <p:nvPr/>
        </p:nvGrpSpPr>
        <p:grpSpPr>
          <a:xfrm>
            <a:off x="2326882" y="1549024"/>
            <a:ext cx="1513043" cy="1588647"/>
            <a:chOff x="3599586" y="1003953"/>
            <a:chExt cx="2016865" cy="1588647"/>
          </a:xfrm>
        </p:grpSpPr>
        <p:pic>
          <p:nvPicPr>
            <p:cNvPr id="17" name="Picture 1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020401" y="1156353"/>
              <a:ext cx="1436247" cy="1436247"/>
            </a:xfrm>
            <a:prstGeom prst="rect">
              <a:avLst/>
            </a:prstGeom>
          </p:spPr>
        </p:pic>
        <p:sp>
          <p:nvSpPr>
            <p:cNvPr id="18" name="TextBox 17"/>
            <p:cNvSpPr txBox="1"/>
            <p:nvPr/>
          </p:nvSpPr>
          <p:spPr>
            <a:xfrm>
              <a:off x="3599586" y="1003953"/>
              <a:ext cx="2016865" cy="246221"/>
            </a:xfrm>
            <a:prstGeom prst="rect">
              <a:avLst/>
            </a:prstGeom>
            <a:noFill/>
          </p:spPr>
          <p:txBody>
            <a:bodyPr wrap="none" lIns="0" tIns="0" rIns="0" bIns="0" rtlCol="0">
              <a:spAutoFit/>
            </a:bodyPr>
            <a:lstStyle/>
            <a:p>
              <a:r>
                <a:rPr lang="en-US" sz="1600" dirty="0">
                  <a:latin typeface="Segoe UI" pitchFamily="34" charset="0"/>
                  <a:ea typeface="Segoe UI" pitchFamily="34" charset="0"/>
                  <a:cs typeface="Segoe UI" pitchFamily="34" charset="0"/>
                </a:rPr>
                <a:t>MED-V Packager</a:t>
              </a:r>
            </a:p>
          </p:txBody>
        </p:sp>
      </p:grpSp>
      <p:cxnSp>
        <p:nvCxnSpPr>
          <p:cNvPr id="19" name="Straight Arrow Connector 18"/>
          <p:cNvCxnSpPr/>
          <p:nvPr/>
        </p:nvCxnSpPr>
        <p:spPr>
          <a:xfrm flipV="1">
            <a:off x="1357928" y="2436423"/>
            <a:ext cx="1222173" cy="1"/>
          </a:xfrm>
          <a:prstGeom prst="straightConnector1">
            <a:avLst/>
          </a:prstGeom>
          <a:ln w="28575">
            <a:solidFill>
              <a:schemeClr val="bg1">
                <a:lumMod val="75000"/>
              </a:schemeClr>
            </a:solidFill>
            <a:prstDash val="dash"/>
            <a:tailEnd type="arrow"/>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V="1">
            <a:off x="3631145" y="2436423"/>
            <a:ext cx="1222173" cy="1"/>
          </a:xfrm>
          <a:prstGeom prst="straightConnector1">
            <a:avLst/>
          </a:prstGeom>
          <a:ln w="28575">
            <a:solidFill>
              <a:schemeClr val="bg1">
                <a:lumMod val="75000"/>
              </a:schemeClr>
            </a:solidFill>
            <a:prstDash val="dash"/>
            <a:tailEnd type="arrow"/>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endCxn id="56" idx="1"/>
          </p:cNvCxnSpPr>
          <p:nvPr/>
        </p:nvCxnSpPr>
        <p:spPr>
          <a:xfrm flipV="1">
            <a:off x="5503784" y="2428134"/>
            <a:ext cx="1660504" cy="8292"/>
          </a:xfrm>
          <a:prstGeom prst="straightConnector1">
            <a:avLst/>
          </a:prstGeom>
          <a:ln w="28575">
            <a:solidFill>
              <a:schemeClr val="bg1">
                <a:lumMod val="75000"/>
              </a:schemeClr>
            </a:solidFill>
            <a:prstDash val="dash"/>
            <a:tailEnd type="arrow"/>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22" name="Group 21"/>
          <p:cNvGrpSpPr/>
          <p:nvPr/>
        </p:nvGrpSpPr>
        <p:grpSpPr>
          <a:xfrm>
            <a:off x="2903054" y="1988840"/>
            <a:ext cx="4760690" cy="2041754"/>
            <a:chOff x="3869714" y="2444400"/>
            <a:chExt cx="9608501" cy="4788833"/>
          </a:xfrm>
        </p:grpSpPr>
        <p:sp>
          <p:nvSpPr>
            <p:cNvPr id="23" name="TextBox 22"/>
            <p:cNvSpPr txBox="1"/>
            <p:nvPr/>
          </p:nvSpPr>
          <p:spPr>
            <a:xfrm>
              <a:off x="4331463" y="5503774"/>
              <a:ext cx="3512543" cy="577499"/>
            </a:xfrm>
            <a:prstGeom prst="rect">
              <a:avLst/>
            </a:prstGeom>
            <a:noFill/>
            <a:ln>
              <a:solidFill>
                <a:schemeClr val="bg1">
                  <a:lumMod val="75000"/>
                </a:schemeClr>
              </a:solidFill>
            </a:ln>
          </p:spPr>
          <p:txBody>
            <a:bodyPr wrap="none" lIns="0" tIns="0" rIns="0" bIns="0" rtlCol="0">
              <a:spAutoFit/>
            </a:bodyPr>
            <a:lstStyle/>
            <a:p>
              <a:r>
                <a:rPr lang="en-US" sz="1600" dirty="0">
                  <a:gradFill>
                    <a:gsLst>
                      <a:gs pos="0">
                        <a:schemeClr val="tx1"/>
                      </a:gs>
                      <a:gs pos="86000">
                        <a:schemeClr val="tx1"/>
                      </a:gs>
                    </a:gsLst>
                    <a:lin ang="5400000" scaled="0"/>
                  </a:gradFill>
                  <a:latin typeface="Segoe Light" pitchFamily="34" charset="0"/>
                </a:rPr>
                <a:t>MED-V Workspace</a:t>
              </a:r>
            </a:p>
          </p:txBody>
        </p:sp>
        <p:cxnSp>
          <p:nvCxnSpPr>
            <p:cNvPr id="24" name="Elbow Connector 23"/>
            <p:cNvCxnSpPr>
              <a:stCxn id="57" idx="2"/>
              <a:endCxn id="11" idx="0"/>
            </p:cNvCxnSpPr>
            <p:nvPr/>
          </p:nvCxnSpPr>
          <p:spPr>
            <a:xfrm rot="5400000">
              <a:off x="6279548" y="34566"/>
              <a:ext cx="4788833" cy="9608501"/>
            </a:xfrm>
            <a:prstGeom prst="bentConnector3">
              <a:avLst>
                <a:gd name="adj1" fmla="val 50000"/>
              </a:avLst>
            </a:prstGeom>
            <a:ln w="28575">
              <a:solidFill>
                <a:schemeClr val="bg1">
                  <a:lumMod val="75000"/>
                </a:schemeClr>
              </a:solidFill>
              <a:prstDash val="dash"/>
              <a:tailEnd type="arrow"/>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nvGrpSpPr>
          <p:cNvPr id="25" name="Group 24"/>
          <p:cNvGrpSpPr/>
          <p:nvPr/>
        </p:nvGrpSpPr>
        <p:grpSpPr>
          <a:xfrm>
            <a:off x="5233454" y="3524721"/>
            <a:ext cx="2778325" cy="1867308"/>
            <a:chOff x="6976113" y="3524721"/>
            <a:chExt cx="3703467" cy="1867308"/>
          </a:xfrm>
        </p:grpSpPr>
        <p:grpSp>
          <p:nvGrpSpPr>
            <p:cNvPr id="26" name="Group 25"/>
            <p:cNvGrpSpPr/>
            <p:nvPr/>
          </p:nvGrpSpPr>
          <p:grpSpPr>
            <a:xfrm>
              <a:off x="7052786" y="3931456"/>
              <a:ext cx="3315140" cy="1460573"/>
              <a:chOff x="7052786" y="3931456"/>
              <a:chExt cx="3315140" cy="1460573"/>
            </a:xfrm>
          </p:grpSpPr>
          <p:sp>
            <p:nvSpPr>
              <p:cNvPr id="28" name="Rectangle 27"/>
              <p:cNvSpPr/>
              <p:nvPr/>
            </p:nvSpPr>
            <p:spPr bwMode="auto">
              <a:xfrm>
                <a:off x="7052786" y="3931456"/>
                <a:ext cx="3315140" cy="1460573"/>
              </a:xfrm>
              <a:prstGeom prst="rect">
                <a:avLst/>
              </a:prstGeom>
              <a:noFill/>
              <a:ln w="38100" cap="flat" cmpd="sng" algn="ctr">
                <a:solidFill>
                  <a:srgbClr val="FFC000"/>
                </a:solidFill>
                <a:prstDash val="dash"/>
                <a:headEnd type="none" w="med" len="med"/>
                <a:tailEnd type="none" w="med" len="med"/>
              </a:ln>
              <a:effectLst>
                <a:outerShdw blurRad="65500" dist="38100" dir="5400000" rotWithShape="0">
                  <a:srgbClr val="000000">
                    <a:alpha val="40000"/>
                  </a:srgbClr>
                </a:outerShdw>
              </a:effectLst>
            </p:spPr>
            <p:txBody>
              <a:bodyPr vert="horz" wrap="square" lIns="91436" tIns="45718" rIns="91436" bIns="45718" numCol="1" rtlCol="0" anchor="ctr" anchorCtr="0" compatLnSpc="1">
                <a:prstTxWarp prst="textNoShape">
                  <a:avLst/>
                </a:prstTxWarp>
              </a:bodyPr>
              <a:lstStyle/>
              <a:p>
                <a:pPr algn="ctr" defTabSz="913985" fontAlgn="base">
                  <a:spcBef>
                    <a:spcPct val="0"/>
                  </a:spcBef>
                  <a:spcAft>
                    <a:spcPct val="0"/>
                  </a:spcAft>
                  <a:defRPr/>
                </a:pPr>
                <a:endParaRPr lang="en-US" sz="1600" kern="0" dirty="0">
                  <a:gradFill>
                    <a:gsLst>
                      <a:gs pos="0">
                        <a:srgbClr val="FFFFFF"/>
                      </a:gs>
                      <a:gs pos="100000">
                        <a:srgbClr val="FFFFFF"/>
                      </a:gs>
                    </a:gsLst>
                    <a:lin ang="5400000" scaled="0"/>
                  </a:gradFill>
                  <a:latin typeface="Segoe UI"/>
                </a:endParaRPr>
              </a:p>
            </p:txBody>
          </p:sp>
          <p:sp>
            <p:nvSpPr>
              <p:cNvPr id="29" name="Rectangle 28"/>
              <p:cNvSpPr/>
              <p:nvPr/>
            </p:nvSpPr>
            <p:spPr>
              <a:xfrm>
                <a:off x="8773273" y="4668940"/>
                <a:ext cx="1460775" cy="587605"/>
              </a:xfrm>
              <a:prstGeom prst="rect">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defTabSz="914285">
                  <a:defRPr/>
                </a:pPr>
                <a:r>
                  <a:rPr lang="en-US" sz="1200" kern="0" dirty="0">
                    <a:solidFill>
                      <a:srgbClr val="000000"/>
                    </a:solidFill>
                    <a:latin typeface="Segoe UI"/>
                  </a:rPr>
                  <a:t>MEDV Guest Agent</a:t>
                </a:r>
              </a:p>
            </p:txBody>
          </p:sp>
          <p:sp>
            <p:nvSpPr>
              <p:cNvPr id="30" name="Rectangle 29"/>
              <p:cNvSpPr/>
              <p:nvPr/>
            </p:nvSpPr>
            <p:spPr>
              <a:xfrm>
                <a:off x="7167855" y="4030594"/>
                <a:ext cx="1477599" cy="559173"/>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anchor="t" anchorCtr="0" compatLnSpc="1">
                <a:prstTxWarp prst="textNoShape">
                  <a:avLst/>
                </a:prstTxWarp>
              </a:bodyPr>
              <a:lstStyle/>
              <a:p>
                <a:pPr algn="ctr" defTabSz="914285">
                  <a:defRPr/>
                </a:pPr>
                <a:r>
                  <a:rPr lang="en-US" sz="1400" kern="0" dirty="0">
                    <a:solidFill>
                      <a:srgbClr val="000000"/>
                    </a:solidFill>
                  </a:rPr>
                  <a:t>ESD Agent</a:t>
                </a:r>
              </a:p>
            </p:txBody>
          </p:sp>
          <p:sp>
            <p:nvSpPr>
              <p:cNvPr id="31" name="Rectangle 30"/>
              <p:cNvSpPr/>
              <p:nvPr/>
            </p:nvSpPr>
            <p:spPr>
              <a:xfrm>
                <a:off x="8773272" y="4030594"/>
                <a:ext cx="1460775" cy="559173"/>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anchor="t" anchorCtr="0" compatLnSpc="1">
                <a:prstTxWarp prst="textNoShape">
                  <a:avLst/>
                </a:prstTxWarp>
              </a:bodyPr>
              <a:lstStyle/>
              <a:p>
                <a:pPr algn="ctr" defTabSz="914285">
                  <a:defRPr/>
                </a:pPr>
                <a:r>
                  <a:rPr lang="en-US" sz="1600" kern="0" dirty="0">
                    <a:solidFill>
                      <a:srgbClr val="000000"/>
                    </a:solidFill>
                  </a:rPr>
                  <a:t>IE 6</a:t>
                </a:r>
              </a:p>
            </p:txBody>
          </p:sp>
        </p:grpSp>
        <p:sp>
          <p:nvSpPr>
            <p:cNvPr id="27" name="TextBox 26"/>
            <p:cNvSpPr txBox="1"/>
            <p:nvPr/>
          </p:nvSpPr>
          <p:spPr>
            <a:xfrm>
              <a:off x="6976113" y="3524721"/>
              <a:ext cx="3703467" cy="400110"/>
            </a:xfrm>
            <a:prstGeom prst="rect">
              <a:avLst/>
            </a:prstGeom>
            <a:noFill/>
          </p:spPr>
          <p:txBody>
            <a:bodyPr wrap="none" rtlCol="0">
              <a:spAutoFit/>
            </a:bodyPr>
            <a:lstStyle/>
            <a:p>
              <a:pPr defTabSz="914285">
                <a:defRPr/>
              </a:pPr>
              <a:r>
                <a:rPr lang="en-US" sz="2000" kern="0" dirty="0">
                  <a:solidFill>
                    <a:sysClr val="windowText" lastClr="000000"/>
                  </a:solidFill>
                </a:rPr>
                <a:t>Guest – Windows XP </a:t>
              </a:r>
              <a:r>
                <a:rPr lang="en-US" sz="2000" kern="0" dirty="0" smtClean="0">
                  <a:solidFill>
                    <a:sysClr val="windowText" lastClr="000000"/>
                  </a:solidFill>
                </a:rPr>
                <a:t>SP3</a:t>
              </a:r>
              <a:endParaRPr lang="en-US" sz="2000" kern="0" dirty="0">
                <a:solidFill>
                  <a:sysClr val="windowText" lastClr="000000"/>
                </a:solidFill>
              </a:endParaRPr>
            </a:p>
          </p:txBody>
        </p:sp>
      </p:grpSp>
      <p:grpSp>
        <p:nvGrpSpPr>
          <p:cNvPr id="32" name="Group 31"/>
          <p:cNvGrpSpPr/>
          <p:nvPr/>
        </p:nvGrpSpPr>
        <p:grpSpPr>
          <a:xfrm>
            <a:off x="2427402" y="4310180"/>
            <a:ext cx="2188116" cy="1788251"/>
            <a:chOff x="3235693" y="4310177"/>
            <a:chExt cx="2916728" cy="1788251"/>
          </a:xfrm>
        </p:grpSpPr>
        <p:sp>
          <p:nvSpPr>
            <p:cNvPr id="33" name="Rectangle 32"/>
            <p:cNvSpPr/>
            <p:nvPr/>
          </p:nvSpPr>
          <p:spPr>
            <a:xfrm>
              <a:off x="3235693" y="4668941"/>
              <a:ext cx="1270782" cy="587604"/>
            </a:xfrm>
            <a:prstGeom prst="rect">
              <a:avLst/>
            </a:prstGeom>
            <a:ln/>
          </p:spPr>
          <p:style>
            <a:lnRef idx="0">
              <a:schemeClr val="accent2"/>
            </a:lnRef>
            <a:fillRef idx="3">
              <a:schemeClr val="accent2"/>
            </a:fillRef>
            <a:effectRef idx="3">
              <a:schemeClr val="accent2"/>
            </a:effectRef>
            <a:fontRef idx="minor">
              <a:schemeClr val="lt1"/>
            </a:fontRef>
          </p:style>
          <p:txBody>
            <a:bodyPr rtlCol="0" anchor="t" anchorCtr="0"/>
            <a:lstStyle/>
            <a:p>
              <a:pPr defTabSz="914285">
                <a:defRPr/>
              </a:pPr>
              <a:r>
                <a:rPr lang="en-US" sz="1200" kern="0" dirty="0">
                  <a:solidFill>
                    <a:srgbClr val="000000"/>
                  </a:solidFill>
                  <a:latin typeface="Segoe UI"/>
                </a:rPr>
                <a:t>MEDV Host Agent</a:t>
              </a:r>
            </a:p>
          </p:txBody>
        </p:sp>
        <p:sp>
          <p:nvSpPr>
            <p:cNvPr id="34" name="Flowchart: Magnetic Disk 33"/>
            <p:cNvSpPr/>
            <p:nvPr/>
          </p:nvSpPr>
          <p:spPr>
            <a:xfrm>
              <a:off x="5157248" y="5640837"/>
              <a:ext cx="995173" cy="457591"/>
            </a:xfrm>
            <a:prstGeom prst="flowChartMagneticDisk">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defTabSz="914285">
                <a:defRPr/>
              </a:pPr>
              <a:r>
                <a:rPr lang="en-US" sz="1200" kern="0" dirty="0">
                  <a:solidFill>
                    <a:srgbClr val="000000"/>
                  </a:solidFill>
                  <a:latin typeface="Segoe UI"/>
                </a:rPr>
                <a:t>Parent</a:t>
              </a:r>
            </a:p>
          </p:txBody>
        </p:sp>
        <p:sp>
          <p:nvSpPr>
            <p:cNvPr id="35" name="Flowchart: Magnetic Disk 34"/>
            <p:cNvSpPr/>
            <p:nvPr/>
          </p:nvSpPr>
          <p:spPr>
            <a:xfrm>
              <a:off x="5157248" y="5405360"/>
              <a:ext cx="995173" cy="339587"/>
            </a:xfrm>
            <a:prstGeom prst="flowChartMagneticDisk">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defTabSz="914285">
                <a:defRPr/>
              </a:pPr>
              <a:r>
                <a:rPr lang="en-US" sz="1200" kern="0" dirty="0">
                  <a:solidFill>
                    <a:srgbClr val="000000"/>
                  </a:solidFill>
                  <a:latin typeface="Segoe UI"/>
                </a:rPr>
                <a:t>Diff Disk</a:t>
              </a:r>
            </a:p>
          </p:txBody>
        </p:sp>
        <p:sp>
          <p:nvSpPr>
            <p:cNvPr id="36" name="Rectangle 35"/>
            <p:cNvSpPr/>
            <p:nvPr/>
          </p:nvSpPr>
          <p:spPr bwMode="auto">
            <a:xfrm>
              <a:off x="4846599" y="4310177"/>
              <a:ext cx="1144615" cy="213378"/>
            </a:xfrm>
            <a:prstGeom prst="rect">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defTabSz="914285">
                <a:defRPr/>
              </a:pPr>
              <a:r>
                <a:rPr lang="en-US" sz="900" kern="0" dirty="0">
                  <a:solidFill>
                    <a:srgbClr val="000000"/>
                  </a:solidFill>
                  <a:latin typeface="Segoe UI"/>
                </a:rPr>
                <a:t>Redirection</a:t>
              </a:r>
            </a:p>
          </p:txBody>
        </p:sp>
      </p:grpSp>
      <p:grpSp>
        <p:nvGrpSpPr>
          <p:cNvPr id="37" name="Group 36"/>
          <p:cNvGrpSpPr/>
          <p:nvPr/>
        </p:nvGrpSpPr>
        <p:grpSpPr>
          <a:xfrm>
            <a:off x="3473385" y="3952943"/>
            <a:ext cx="3012396" cy="1428772"/>
            <a:chOff x="4629970" y="3952940"/>
            <a:chExt cx="4015484" cy="1428772"/>
          </a:xfrm>
        </p:grpSpPr>
        <p:grpSp>
          <p:nvGrpSpPr>
            <p:cNvPr id="38" name="Group 37"/>
            <p:cNvGrpSpPr/>
            <p:nvPr/>
          </p:nvGrpSpPr>
          <p:grpSpPr>
            <a:xfrm>
              <a:off x="4629970" y="4668940"/>
              <a:ext cx="4015484" cy="592787"/>
              <a:chOff x="4629970" y="4668940"/>
              <a:chExt cx="4015484" cy="592787"/>
            </a:xfrm>
          </p:grpSpPr>
          <p:sp>
            <p:nvSpPr>
              <p:cNvPr id="41" name="Rectangle 40"/>
              <p:cNvSpPr/>
              <p:nvPr/>
            </p:nvSpPr>
            <p:spPr>
              <a:xfrm>
                <a:off x="7167855" y="4668940"/>
                <a:ext cx="1477599" cy="587605"/>
              </a:xfrm>
              <a:prstGeom prst="rect">
                <a:avLst/>
              </a:prstGeom>
              <a:solidFill>
                <a:schemeClr val="accent1">
                  <a:lumMod val="20000"/>
                  <a:lumOff val="80000"/>
                </a:schemeClr>
              </a:solidFill>
              <a:ln w="38100" cap="flat" cmpd="sng" algn="ctr">
                <a:solidFill>
                  <a:schemeClr val="accent1"/>
                </a:solidFill>
                <a:prstDash val="solid"/>
              </a:ln>
              <a:effectLst>
                <a:outerShdw blurRad="65500" dist="38100" dir="5400000" rotWithShape="0">
                  <a:srgbClr val="000000">
                    <a:alpha val="40000"/>
                  </a:srgbClr>
                </a:outerShdw>
              </a:effectLst>
            </p:spPr>
            <p:txBody>
              <a:bodyPr rtlCol="0" anchor="ctr"/>
              <a:lstStyle/>
              <a:p>
                <a:pPr algn="ctr" defTabSz="914285">
                  <a:defRPr/>
                </a:pPr>
                <a:r>
                  <a:rPr lang="en-US" sz="1200" kern="0" dirty="0">
                    <a:solidFill>
                      <a:srgbClr val="000000"/>
                    </a:solidFill>
                  </a:rPr>
                  <a:t>Incompatible Apps</a:t>
                </a:r>
              </a:p>
            </p:txBody>
          </p:sp>
          <p:sp>
            <p:nvSpPr>
              <p:cNvPr id="42" name="Rectangle 41"/>
              <p:cNvSpPr/>
              <p:nvPr/>
            </p:nvSpPr>
            <p:spPr>
              <a:xfrm>
                <a:off x="4629970" y="4668941"/>
                <a:ext cx="1640082" cy="592786"/>
              </a:xfrm>
              <a:prstGeom prst="rect">
                <a:avLst/>
              </a:prstGeom>
              <a:solidFill>
                <a:schemeClr val="accent1">
                  <a:lumMod val="20000"/>
                  <a:lumOff val="80000"/>
                </a:schemeClr>
              </a:solidFill>
              <a:ln w="38100" cap="flat" cmpd="sng" algn="ctr">
                <a:solidFill>
                  <a:schemeClr val="accent1"/>
                </a:solidFill>
                <a:prstDash val="dash"/>
              </a:ln>
              <a:effectLst>
                <a:outerShdw blurRad="65500" dist="38100" dir="5400000" rotWithShape="0">
                  <a:srgbClr val="000000">
                    <a:alpha val="40000"/>
                  </a:srgbClr>
                </a:outerShdw>
              </a:effectLst>
            </p:spPr>
            <p:txBody>
              <a:bodyPr rtlCol="0" anchor="ctr"/>
              <a:lstStyle/>
              <a:p>
                <a:pPr algn="ctr" defTabSz="914285"/>
                <a:r>
                  <a:rPr lang="en-US" sz="1200" kern="0" dirty="0">
                    <a:solidFill>
                      <a:srgbClr val="000000"/>
                    </a:solidFill>
                  </a:rPr>
                  <a:t>Incompatible Published Apps</a:t>
                </a:r>
              </a:p>
            </p:txBody>
          </p:sp>
        </p:grpSp>
        <p:sp>
          <p:nvSpPr>
            <p:cNvPr id="39" name="Isosceles Triangle 4"/>
            <p:cNvSpPr/>
            <p:nvPr/>
          </p:nvSpPr>
          <p:spPr bwMode="auto">
            <a:xfrm>
              <a:off x="6240264" y="3952940"/>
              <a:ext cx="766185" cy="1428772"/>
            </a:xfrm>
            <a:custGeom>
              <a:avLst/>
              <a:gdLst>
                <a:gd name="connsiteX0" fmla="*/ 0 w 2298776"/>
                <a:gd name="connsiteY0" fmla="*/ 1054612 h 1054612"/>
                <a:gd name="connsiteX1" fmla="*/ 1149388 w 2298776"/>
                <a:gd name="connsiteY1" fmla="*/ 0 h 1054612"/>
                <a:gd name="connsiteX2" fmla="*/ 2298776 w 2298776"/>
                <a:gd name="connsiteY2" fmla="*/ 1054612 h 1054612"/>
                <a:gd name="connsiteX3" fmla="*/ 0 w 2298776"/>
                <a:gd name="connsiteY3" fmla="*/ 1054612 h 1054612"/>
                <a:gd name="connsiteX0" fmla="*/ 0 w 1165435"/>
                <a:gd name="connsiteY0" fmla="*/ 1054612 h 1337947"/>
                <a:gd name="connsiteX1" fmla="*/ 1149388 w 1165435"/>
                <a:gd name="connsiteY1" fmla="*/ 0 h 1337947"/>
                <a:gd name="connsiteX2" fmla="*/ 1165435 w 1165435"/>
                <a:gd name="connsiteY2" fmla="*/ 1337947 h 1337947"/>
                <a:gd name="connsiteX3" fmla="*/ 0 w 1165435"/>
                <a:gd name="connsiteY3" fmla="*/ 1054612 h 1337947"/>
                <a:gd name="connsiteX0" fmla="*/ 0 w 1200772"/>
                <a:gd name="connsiteY0" fmla="*/ 1054612 h 1222196"/>
                <a:gd name="connsiteX1" fmla="*/ 1149388 w 1200772"/>
                <a:gd name="connsiteY1" fmla="*/ 0 h 1222196"/>
                <a:gd name="connsiteX2" fmla="*/ 1200772 w 1200772"/>
                <a:gd name="connsiteY2" fmla="*/ 1222196 h 1222196"/>
                <a:gd name="connsiteX3" fmla="*/ 0 w 1200772"/>
                <a:gd name="connsiteY3" fmla="*/ 1054612 h 1222196"/>
                <a:gd name="connsiteX0" fmla="*/ 0 w 1149388"/>
                <a:gd name="connsiteY0" fmla="*/ 1054612 h 1222196"/>
                <a:gd name="connsiteX1" fmla="*/ 1149388 w 1149388"/>
                <a:gd name="connsiteY1" fmla="*/ 0 h 1222196"/>
                <a:gd name="connsiteX2" fmla="*/ 1147766 w 1149388"/>
                <a:gd name="connsiteY2" fmla="*/ 1222196 h 1222196"/>
                <a:gd name="connsiteX3" fmla="*/ 0 w 1149388"/>
                <a:gd name="connsiteY3" fmla="*/ 1054612 h 1222196"/>
                <a:gd name="connsiteX0" fmla="*/ 0 w 1237730"/>
                <a:gd name="connsiteY0" fmla="*/ 1001998 h 1222196"/>
                <a:gd name="connsiteX1" fmla="*/ 1237730 w 1237730"/>
                <a:gd name="connsiteY1" fmla="*/ 0 h 1222196"/>
                <a:gd name="connsiteX2" fmla="*/ 1236108 w 1237730"/>
                <a:gd name="connsiteY2" fmla="*/ 1222196 h 1222196"/>
                <a:gd name="connsiteX3" fmla="*/ 0 w 1237730"/>
                <a:gd name="connsiteY3" fmla="*/ 1001998 h 1222196"/>
              </a:gdLst>
              <a:ahLst/>
              <a:cxnLst>
                <a:cxn ang="0">
                  <a:pos x="connsiteX0" y="connsiteY0"/>
                </a:cxn>
                <a:cxn ang="0">
                  <a:pos x="connsiteX1" y="connsiteY1"/>
                </a:cxn>
                <a:cxn ang="0">
                  <a:pos x="connsiteX2" y="connsiteY2"/>
                </a:cxn>
                <a:cxn ang="0">
                  <a:pos x="connsiteX3" y="connsiteY3"/>
                </a:cxn>
              </a:cxnLst>
              <a:rect l="l" t="t" r="r" b="b"/>
              <a:pathLst>
                <a:path w="1237730" h="1222196">
                  <a:moveTo>
                    <a:pt x="0" y="1001998"/>
                  </a:moveTo>
                  <a:lnTo>
                    <a:pt x="1237730" y="0"/>
                  </a:lnTo>
                  <a:cubicBezTo>
                    <a:pt x="1237189" y="407399"/>
                    <a:pt x="1236649" y="814797"/>
                    <a:pt x="1236108" y="1222196"/>
                  </a:cubicBezTo>
                  <a:lnTo>
                    <a:pt x="0" y="1001998"/>
                  </a:lnTo>
                  <a:close/>
                </a:path>
              </a:pathLst>
            </a:custGeom>
            <a:solidFill>
              <a:srgbClr val="FFFFFF">
                <a:lumMod val="85000"/>
                <a:alpha val="59000"/>
              </a:srgbClr>
            </a:solidFill>
            <a:ln w="9525" cap="flat" cmpd="sng" algn="ctr">
              <a:noFill/>
              <a:prstDash val="solid"/>
              <a:headEnd type="none" w="med" len="med"/>
              <a:tailEnd type="none" w="med" len="med"/>
            </a:ln>
            <a:effectLst>
              <a:outerShdw blurRad="65500" dist="38100" dir="5400000" rotWithShape="0">
                <a:srgbClr val="000000">
                  <a:alpha val="40000"/>
                </a:srgbClr>
              </a:outerShdw>
            </a:effectLst>
          </p:spPr>
          <p:txBody>
            <a:bodyPr vert="horz" wrap="square" lIns="91436" tIns="45718" rIns="91436" bIns="45718" numCol="1" rtlCol="0" anchor="ctr" anchorCtr="0" compatLnSpc="1">
              <a:prstTxWarp prst="textNoShape">
                <a:avLst/>
              </a:prstTxWarp>
            </a:bodyPr>
            <a:lstStyle/>
            <a:p>
              <a:pPr algn="ctr" defTabSz="913985" fontAlgn="base">
                <a:spcBef>
                  <a:spcPct val="0"/>
                </a:spcBef>
                <a:spcAft>
                  <a:spcPct val="0"/>
                </a:spcAft>
                <a:defRPr/>
              </a:pPr>
              <a:endParaRPr lang="en-US" sz="1600" kern="0" dirty="0">
                <a:gradFill>
                  <a:gsLst>
                    <a:gs pos="0">
                      <a:srgbClr val="FFFFFF"/>
                    </a:gs>
                    <a:gs pos="100000">
                      <a:srgbClr val="FFFFFF"/>
                    </a:gs>
                  </a:gsLst>
                  <a:lin ang="5400000" scaled="0"/>
                </a:gradFill>
                <a:latin typeface="Segoe UI"/>
              </a:endParaRPr>
            </a:p>
          </p:txBody>
        </p:sp>
        <p:sp>
          <p:nvSpPr>
            <p:cNvPr id="40" name="Rectangle 39"/>
            <p:cNvSpPr/>
            <p:nvPr/>
          </p:nvSpPr>
          <p:spPr>
            <a:xfrm>
              <a:off x="6270050" y="4589766"/>
              <a:ext cx="817331" cy="587605"/>
            </a:xfrm>
            <a:prstGeom prst="rect">
              <a:avLst/>
            </a:prstGeom>
            <a:noFill/>
            <a:ln w="9525" cap="flat" cmpd="sng" algn="ctr">
              <a:noFill/>
              <a:prstDash val="solid"/>
            </a:ln>
            <a:effectLst>
              <a:outerShdw blurRad="65500" dist="38100" dir="5400000" rotWithShape="0">
                <a:srgbClr val="000000">
                  <a:alpha val="40000"/>
                </a:srgbClr>
              </a:outerShdw>
            </a:effectLst>
          </p:spPr>
          <p:txBody>
            <a:bodyPr rtlCol="0" anchor="ctr"/>
            <a:lstStyle/>
            <a:p>
              <a:pPr algn="ctr" defTabSz="914285">
                <a:defRPr/>
              </a:pPr>
              <a:r>
                <a:rPr lang="en-US" sz="1600" kern="0" dirty="0">
                  <a:solidFill>
                    <a:srgbClr val="000000"/>
                  </a:solidFill>
                  <a:latin typeface="Segoe UI"/>
                </a:rPr>
                <a:t>RDP</a:t>
              </a:r>
            </a:p>
          </p:txBody>
        </p:sp>
      </p:grpSp>
      <p:grpSp>
        <p:nvGrpSpPr>
          <p:cNvPr id="43" name="Group 42"/>
          <p:cNvGrpSpPr/>
          <p:nvPr/>
        </p:nvGrpSpPr>
        <p:grpSpPr>
          <a:xfrm>
            <a:off x="5931536" y="1988840"/>
            <a:ext cx="1732208" cy="1947353"/>
            <a:chOff x="7906661" y="1968367"/>
            <a:chExt cx="2309010" cy="2648754"/>
          </a:xfrm>
        </p:grpSpPr>
        <p:cxnSp>
          <p:nvCxnSpPr>
            <p:cNvPr id="44" name="Elbow Connector 43"/>
            <p:cNvCxnSpPr>
              <a:stCxn id="57" idx="2"/>
            </p:cNvCxnSpPr>
            <p:nvPr/>
          </p:nvCxnSpPr>
          <p:spPr>
            <a:xfrm rot="5400000">
              <a:off x="8190157" y="2591607"/>
              <a:ext cx="2648754" cy="1402274"/>
            </a:xfrm>
            <a:prstGeom prst="bentConnector3">
              <a:avLst>
                <a:gd name="adj1" fmla="val 50000"/>
              </a:avLst>
            </a:prstGeom>
            <a:ln w="28575">
              <a:solidFill>
                <a:schemeClr val="bg1">
                  <a:lumMod val="75000"/>
                </a:schemeClr>
              </a:solidFill>
              <a:prstDash val="dash"/>
              <a:tailEnd type="arrow"/>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7906661" y="3633416"/>
              <a:ext cx="2232763" cy="246222"/>
            </a:xfrm>
            <a:prstGeom prst="rect">
              <a:avLst/>
            </a:prstGeom>
            <a:noFill/>
            <a:ln>
              <a:noFill/>
            </a:ln>
          </p:spPr>
          <p:txBody>
            <a:bodyPr wrap="none" lIns="0" tIns="0" rIns="0" bIns="0" rtlCol="0">
              <a:spAutoFit/>
            </a:bodyPr>
            <a:lstStyle/>
            <a:p>
              <a:r>
                <a:rPr lang="en-US" sz="1600" dirty="0">
                  <a:gradFill>
                    <a:gsLst>
                      <a:gs pos="0">
                        <a:schemeClr val="tx1"/>
                      </a:gs>
                      <a:gs pos="86000">
                        <a:schemeClr val="tx1"/>
                      </a:gs>
                    </a:gsLst>
                    <a:lin ang="5400000" scaled="0"/>
                  </a:gradFill>
                  <a:latin typeface="Segoe Light" pitchFamily="34" charset="0"/>
                </a:rPr>
                <a:t>Incompatible Apps</a:t>
              </a:r>
            </a:p>
          </p:txBody>
        </p:sp>
      </p:grpSp>
      <p:grpSp>
        <p:nvGrpSpPr>
          <p:cNvPr id="46" name="Group 45"/>
          <p:cNvGrpSpPr/>
          <p:nvPr/>
        </p:nvGrpSpPr>
        <p:grpSpPr>
          <a:xfrm>
            <a:off x="4366983" y="1549023"/>
            <a:ext cx="1691553" cy="1471299"/>
            <a:chOff x="5821128" y="968933"/>
            <a:chExt cx="2254819" cy="1471299"/>
          </a:xfrm>
        </p:grpSpPr>
        <p:sp>
          <p:nvSpPr>
            <p:cNvPr id="47" name="TextBox 46"/>
            <p:cNvSpPr txBox="1"/>
            <p:nvPr/>
          </p:nvSpPr>
          <p:spPr>
            <a:xfrm>
              <a:off x="5821128" y="968933"/>
              <a:ext cx="2254819" cy="246221"/>
            </a:xfrm>
            <a:prstGeom prst="rect">
              <a:avLst/>
            </a:prstGeom>
            <a:noFill/>
          </p:spPr>
          <p:txBody>
            <a:bodyPr wrap="none" lIns="0" tIns="0" rIns="0" bIns="0" rtlCol="0">
              <a:spAutoFit/>
            </a:bodyPr>
            <a:lstStyle/>
            <a:p>
              <a:r>
                <a:rPr lang="en-US" sz="1600" dirty="0">
                  <a:latin typeface="Segoe UI" pitchFamily="34" charset="0"/>
                  <a:ea typeface="Segoe UI" pitchFamily="34" charset="0"/>
                  <a:cs typeface="Segoe UI" pitchFamily="34" charset="0"/>
                </a:rPr>
                <a:t>MED-V Workspace</a:t>
              </a:r>
            </a:p>
          </p:txBody>
        </p:sp>
        <p:pic>
          <p:nvPicPr>
            <p:cNvPr id="48" name="Picture 2" descr="D:\Icons - Illustrations\Icons - Illustrations\_ WINDOWS VISTA ICONS\Software box retail DVD package.pn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6400191" y="1253778"/>
              <a:ext cx="1140089" cy="1186454"/>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49" name="Group 48"/>
          <p:cNvGrpSpPr/>
          <p:nvPr/>
        </p:nvGrpSpPr>
        <p:grpSpPr>
          <a:xfrm>
            <a:off x="206694" y="1549027"/>
            <a:ext cx="1601400" cy="1321017"/>
            <a:chOff x="275516" y="968933"/>
            <a:chExt cx="2134643" cy="1321017"/>
          </a:xfrm>
        </p:grpSpPr>
        <p:sp>
          <p:nvSpPr>
            <p:cNvPr id="50" name="TextBox 49"/>
            <p:cNvSpPr txBox="1"/>
            <p:nvPr/>
          </p:nvSpPr>
          <p:spPr>
            <a:xfrm>
              <a:off x="275516" y="968933"/>
              <a:ext cx="2134643" cy="246221"/>
            </a:xfrm>
            <a:prstGeom prst="rect">
              <a:avLst/>
            </a:prstGeom>
            <a:noFill/>
          </p:spPr>
          <p:txBody>
            <a:bodyPr wrap="none" lIns="0" tIns="0" rIns="0" bIns="0" rtlCol="0">
              <a:spAutoFit/>
            </a:bodyPr>
            <a:lstStyle/>
            <a:p>
              <a:r>
                <a:rPr lang="en-US" sz="1600" dirty="0">
                  <a:latin typeface="Segoe UI" pitchFamily="34" charset="0"/>
                  <a:ea typeface="Segoe UI" pitchFamily="34" charset="0"/>
                  <a:cs typeface="Segoe UI" pitchFamily="34" charset="0"/>
                </a:rPr>
                <a:t>Windows XP VHD</a:t>
              </a:r>
            </a:p>
          </p:txBody>
        </p:sp>
        <p:grpSp>
          <p:nvGrpSpPr>
            <p:cNvPr id="51" name="Group 50"/>
            <p:cNvGrpSpPr/>
            <p:nvPr/>
          </p:nvGrpSpPr>
          <p:grpSpPr>
            <a:xfrm>
              <a:off x="724078" y="1334622"/>
              <a:ext cx="1032893" cy="955328"/>
              <a:chOff x="2885161" y="1836867"/>
              <a:chExt cx="1249823" cy="1155968"/>
            </a:xfrm>
          </p:grpSpPr>
          <p:sp>
            <p:nvSpPr>
              <p:cNvPr id="52" name="Rectangle 51"/>
              <p:cNvSpPr/>
              <p:nvPr/>
            </p:nvSpPr>
            <p:spPr bwMode="auto">
              <a:xfrm>
                <a:off x="2885161" y="1836867"/>
                <a:ext cx="1249823" cy="1155968"/>
              </a:xfrm>
              <a:prstGeom prst="rect">
                <a:avLst/>
              </a:prstGeom>
              <a:solidFill>
                <a:schemeClr val="tx1"/>
              </a:solidFill>
              <a:ln>
                <a:no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3985" fontAlgn="base">
                  <a:spcBef>
                    <a:spcPct val="0"/>
                  </a:spcBef>
                  <a:spcAft>
                    <a:spcPct val="0"/>
                  </a:spcAft>
                </a:pPr>
                <a:endParaRPr lang="en-US" sz="2300" dirty="0">
                  <a:gradFill>
                    <a:gsLst>
                      <a:gs pos="0">
                        <a:srgbClr val="FFFFFF"/>
                      </a:gs>
                      <a:gs pos="100000">
                        <a:srgbClr val="FFFFFF"/>
                      </a:gs>
                    </a:gsLst>
                    <a:lin ang="5400000" scaled="0"/>
                  </a:gradFill>
                </a:endParaRPr>
              </a:p>
            </p:txBody>
          </p:sp>
          <p:pic>
            <p:nvPicPr>
              <p:cNvPr id="53" name="Picture 6" descr="http://ts2.mm.bing.net/images/thumbnail.aspx?q=270260378949&amp;id=ba9c92dc27809495dcb02cc027153afa&amp;url=http%3a%2f%2fwww.pc-betreuung-wiefelstede.de%2fassets%2fimages%2f1_windows_xp_logo.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885161" y="1851438"/>
                <a:ext cx="1249823" cy="906122"/>
              </a:xfrm>
              <a:prstGeom prst="rect">
                <a:avLst/>
              </a:prstGeom>
              <a:noFill/>
              <a:ln>
                <a:solidFill>
                  <a:schemeClr val="accent1"/>
                </a:solidFill>
              </a:ln>
              <a:effectLst/>
              <a:extLst>
                <a:ext uri="{909E8E84-426E-40DD-AFC4-6F175D3DCCD1}">
                  <a14:hiddenFill xmlns:a14="http://schemas.microsoft.com/office/drawing/2010/main">
                    <a:solidFill>
                      <a:srgbClr val="FFFFFF"/>
                    </a:solidFill>
                  </a14:hiddenFill>
                </a:ext>
              </a:extLst>
            </p:spPr>
          </p:pic>
          <p:pic>
            <p:nvPicPr>
              <p:cNvPr id="54" name="Picture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158361" y="2589647"/>
                <a:ext cx="759693" cy="3836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grpSp>
        <p:nvGrpSpPr>
          <p:cNvPr id="55" name="Group 54"/>
          <p:cNvGrpSpPr/>
          <p:nvPr/>
        </p:nvGrpSpPr>
        <p:grpSpPr>
          <a:xfrm>
            <a:off x="6867056" y="1557953"/>
            <a:ext cx="1593375" cy="1366991"/>
            <a:chOff x="9153701" y="977859"/>
            <a:chExt cx="2123950" cy="1366991"/>
          </a:xfrm>
        </p:grpSpPr>
        <p:pic>
          <p:nvPicPr>
            <p:cNvPr id="56" name="Picture 4" descr="D:\Icons - Illustrations\Icons - Illustrations\_ VIRTUALIZATION ICONS\server.png"/>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9549908" y="1351229"/>
              <a:ext cx="1250286" cy="993621"/>
            </a:xfrm>
            <a:prstGeom prst="rect">
              <a:avLst/>
            </a:prstGeom>
            <a:noFill/>
            <a:extLst>
              <a:ext uri="{909E8E84-426E-40DD-AFC4-6F175D3DCCD1}">
                <a14:hiddenFill xmlns:a14="http://schemas.microsoft.com/office/drawing/2010/main">
                  <a:solidFill>
                    <a:srgbClr val="FFFFFF"/>
                  </a:solidFill>
                </a14:hiddenFill>
              </a:ext>
            </a:extLst>
          </p:spPr>
        </p:pic>
        <p:sp>
          <p:nvSpPr>
            <p:cNvPr id="57" name="TextBox 56"/>
            <p:cNvSpPr txBox="1"/>
            <p:nvPr/>
          </p:nvSpPr>
          <p:spPr>
            <a:xfrm>
              <a:off x="9153701" y="977859"/>
              <a:ext cx="2123950" cy="430887"/>
            </a:xfrm>
            <a:prstGeom prst="rect">
              <a:avLst/>
            </a:prstGeom>
            <a:noFill/>
          </p:spPr>
          <p:txBody>
            <a:bodyPr wrap="square" lIns="0" tIns="0" rIns="0" bIns="0" rtlCol="0">
              <a:spAutoFit/>
            </a:bodyPr>
            <a:lstStyle/>
            <a:p>
              <a:r>
                <a:rPr lang="en-US" sz="1400" dirty="0">
                  <a:latin typeface="Segoe UI" pitchFamily="34" charset="0"/>
                  <a:ea typeface="Segoe UI" pitchFamily="34" charset="0"/>
                  <a:cs typeface="Segoe UI" pitchFamily="34" charset="0"/>
                </a:rPr>
                <a:t>Enterprise </a:t>
              </a:r>
              <a:r>
                <a:rPr lang="en-US" sz="1400" dirty="0" smtClean="0">
                  <a:latin typeface="Segoe UI" pitchFamily="34" charset="0"/>
                  <a:ea typeface="Segoe UI" pitchFamily="34" charset="0"/>
                  <a:cs typeface="Segoe UI" pitchFamily="34" charset="0"/>
                </a:rPr>
                <a:t>Software </a:t>
              </a:r>
            </a:p>
            <a:p>
              <a:r>
                <a:rPr lang="en-US" sz="1400" dirty="0" smtClean="0">
                  <a:latin typeface="Segoe UI" pitchFamily="34" charset="0"/>
                  <a:ea typeface="Segoe UI" pitchFamily="34" charset="0"/>
                  <a:cs typeface="Segoe UI" pitchFamily="34" charset="0"/>
                </a:rPr>
                <a:t>Distribution </a:t>
              </a:r>
              <a:r>
                <a:rPr lang="en-US" sz="1400" dirty="0">
                  <a:latin typeface="Segoe UI" pitchFamily="34" charset="0"/>
                  <a:ea typeface="Segoe UI" pitchFamily="34" charset="0"/>
                  <a:cs typeface="Segoe UI" pitchFamily="34" charset="0"/>
                </a:rPr>
                <a:t>Tool</a:t>
              </a:r>
            </a:p>
          </p:txBody>
        </p:sp>
      </p:grpSp>
      <p:grpSp>
        <p:nvGrpSpPr>
          <p:cNvPr id="58" name="Group 57"/>
          <p:cNvGrpSpPr/>
          <p:nvPr/>
        </p:nvGrpSpPr>
        <p:grpSpPr>
          <a:xfrm>
            <a:off x="157419" y="3656539"/>
            <a:ext cx="1946145" cy="430887"/>
            <a:chOff x="86008" y="2963524"/>
            <a:chExt cx="2594184" cy="430887"/>
          </a:xfrm>
        </p:grpSpPr>
        <p:sp>
          <p:nvSpPr>
            <p:cNvPr id="59" name="Rectangle 58"/>
            <p:cNvSpPr/>
            <p:nvPr/>
          </p:nvSpPr>
          <p:spPr bwMode="auto">
            <a:xfrm>
              <a:off x="86008" y="3047072"/>
              <a:ext cx="316837" cy="281354"/>
            </a:xfrm>
            <a:prstGeom prst="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3985" fontAlgn="base">
                <a:spcBef>
                  <a:spcPct val="0"/>
                </a:spcBef>
                <a:spcAft>
                  <a:spcPct val="0"/>
                </a:spcAft>
              </a:pPr>
              <a:endParaRPr lang="en-US" sz="2300" dirty="0">
                <a:gradFill>
                  <a:gsLst>
                    <a:gs pos="0">
                      <a:srgbClr val="FFFFFF"/>
                    </a:gs>
                    <a:gs pos="100000">
                      <a:srgbClr val="FFFFFF"/>
                    </a:gs>
                  </a:gsLst>
                  <a:lin ang="5400000" scaled="0"/>
                </a:gradFill>
              </a:endParaRPr>
            </a:p>
          </p:txBody>
        </p:sp>
        <p:sp>
          <p:nvSpPr>
            <p:cNvPr id="60" name="TextBox 59"/>
            <p:cNvSpPr txBox="1"/>
            <p:nvPr/>
          </p:nvSpPr>
          <p:spPr>
            <a:xfrm>
              <a:off x="476060" y="2963524"/>
              <a:ext cx="2204132" cy="430887"/>
            </a:xfrm>
            <a:prstGeom prst="rect">
              <a:avLst/>
            </a:prstGeom>
            <a:noFill/>
          </p:spPr>
          <p:txBody>
            <a:bodyPr wrap="none" lIns="0" tIns="0" rIns="0" bIns="0" rtlCol="0">
              <a:spAutoFit/>
            </a:bodyPr>
            <a:lstStyle/>
            <a:p>
              <a:r>
                <a:rPr lang="en-US" sz="1400" dirty="0">
                  <a:gradFill>
                    <a:gsLst>
                      <a:gs pos="0">
                        <a:schemeClr val="tx1"/>
                      </a:gs>
                      <a:gs pos="86000">
                        <a:schemeClr val="tx1"/>
                      </a:gs>
                    </a:gsLst>
                    <a:lin ang="5400000" scaled="0"/>
                  </a:gradFill>
                </a:rPr>
                <a:t>Windows Components</a:t>
              </a:r>
            </a:p>
            <a:p>
              <a:r>
                <a:rPr lang="en-US" sz="1400" dirty="0">
                  <a:gradFill>
                    <a:gsLst>
                      <a:gs pos="0">
                        <a:schemeClr val="tx1"/>
                      </a:gs>
                      <a:gs pos="86000">
                        <a:schemeClr val="tx1"/>
                      </a:gs>
                    </a:gsLst>
                    <a:lin ang="5400000" scaled="0"/>
                  </a:gradFill>
                </a:rPr>
                <a:t> &amp; Applications</a:t>
              </a:r>
            </a:p>
          </p:txBody>
        </p:sp>
      </p:grpSp>
      <p:grpSp>
        <p:nvGrpSpPr>
          <p:cNvPr id="61" name="Group 60"/>
          <p:cNvGrpSpPr/>
          <p:nvPr/>
        </p:nvGrpSpPr>
        <p:grpSpPr>
          <a:xfrm>
            <a:off x="157416" y="4305163"/>
            <a:ext cx="1911328" cy="281355"/>
            <a:chOff x="86008" y="3612153"/>
            <a:chExt cx="2547776" cy="281354"/>
          </a:xfrm>
        </p:grpSpPr>
        <p:sp>
          <p:nvSpPr>
            <p:cNvPr id="62" name="Rectangle 61"/>
            <p:cNvSpPr/>
            <p:nvPr/>
          </p:nvSpPr>
          <p:spPr bwMode="auto">
            <a:xfrm>
              <a:off x="86008" y="3612153"/>
              <a:ext cx="316837" cy="281354"/>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3985" fontAlgn="base">
                <a:spcBef>
                  <a:spcPct val="0"/>
                </a:spcBef>
                <a:spcAft>
                  <a:spcPct val="0"/>
                </a:spcAft>
              </a:pPr>
              <a:endParaRPr lang="en-US" sz="2300" dirty="0">
                <a:gradFill>
                  <a:gsLst>
                    <a:gs pos="0">
                      <a:srgbClr val="FFFFFF"/>
                    </a:gs>
                    <a:gs pos="100000">
                      <a:srgbClr val="FFFFFF"/>
                    </a:gs>
                  </a:gsLst>
                  <a:lin ang="5400000" scaled="0"/>
                </a:gradFill>
              </a:endParaRPr>
            </a:p>
          </p:txBody>
        </p:sp>
        <p:sp>
          <p:nvSpPr>
            <p:cNvPr id="63" name="TextBox 62"/>
            <p:cNvSpPr txBox="1"/>
            <p:nvPr/>
          </p:nvSpPr>
          <p:spPr>
            <a:xfrm>
              <a:off x="476060" y="3633302"/>
              <a:ext cx="2157724" cy="246220"/>
            </a:xfrm>
            <a:prstGeom prst="rect">
              <a:avLst/>
            </a:prstGeom>
            <a:noFill/>
          </p:spPr>
          <p:txBody>
            <a:bodyPr wrap="none" lIns="0" tIns="0" rIns="0" bIns="0" rtlCol="0">
              <a:spAutoFit/>
            </a:bodyPr>
            <a:lstStyle/>
            <a:p>
              <a:r>
                <a:rPr lang="en-US" sz="1400" dirty="0">
                  <a:gradFill>
                    <a:gsLst>
                      <a:gs pos="0">
                        <a:schemeClr val="tx1"/>
                      </a:gs>
                      <a:gs pos="86000">
                        <a:schemeClr val="tx1"/>
                      </a:gs>
                    </a:gsLst>
                    <a:lin ang="5400000" scaled="0"/>
                  </a:gradFill>
                </a:rPr>
                <a:t>MED-V</a:t>
              </a:r>
              <a:r>
                <a:rPr lang="en-US" sz="1600" dirty="0">
                  <a:gradFill>
                    <a:gsLst>
                      <a:gs pos="0">
                        <a:schemeClr val="tx1"/>
                      </a:gs>
                      <a:gs pos="86000">
                        <a:schemeClr val="tx1"/>
                      </a:gs>
                    </a:gsLst>
                    <a:lin ang="5400000" scaled="0"/>
                  </a:gradFill>
                </a:rPr>
                <a:t> Components</a:t>
              </a:r>
            </a:p>
          </p:txBody>
        </p:sp>
      </p:grpSp>
      <p:cxnSp>
        <p:nvCxnSpPr>
          <p:cNvPr id="64" name="Straight Connector 63"/>
          <p:cNvCxnSpPr/>
          <p:nvPr/>
        </p:nvCxnSpPr>
        <p:spPr>
          <a:xfrm flipV="1">
            <a:off x="4615519" y="5405361"/>
            <a:ext cx="689276" cy="336088"/>
          </a:xfrm>
          <a:prstGeom prst="line">
            <a:avLst/>
          </a:prstGeom>
          <a:ln>
            <a:prstDash val="dash"/>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78652058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fade">
                                      <p:cBhvr>
                                        <p:cTn id="7" dur="500"/>
                                        <p:tgtEl>
                                          <p:spTgt spid="4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wipe(left)">
                                      <p:cBhvr>
                                        <p:cTn id="12" dur="500"/>
                                        <p:tgtEl>
                                          <p:spTgt spid="19"/>
                                        </p:tgtEl>
                                      </p:cBhvr>
                                    </p:animEffect>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500"/>
                                        <p:tgtEl>
                                          <p:spTgt spid="16"/>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nodeType="click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wipe(left)">
                                      <p:cBhvr>
                                        <p:cTn id="21" dur="500"/>
                                        <p:tgtEl>
                                          <p:spTgt spid="20"/>
                                        </p:tgtEl>
                                      </p:cBhvr>
                                    </p:animEffect>
                                  </p:childTnLst>
                                </p:cTn>
                              </p:par>
                            </p:childTnLst>
                          </p:cTn>
                        </p:par>
                        <p:par>
                          <p:cTn id="22" fill="hold">
                            <p:stCondLst>
                              <p:cond delay="500"/>
                            </p:stCondLst>
                            <p:childTnLst>
                              <p:par>
                                <p:cTn id="23" presetID="10" presetClass="entr" presetSubtype="0" fill="hold" nodeType="afterEffect">
                                  <p:stCondLst>
                                    <p:cond delay="0"/>
                                  </p:stCondLst>
                                  <p:childTnLst>
                                    <p:set>
                                      <p:cBhvr>
                                        <p:cTn id="24" dur="1" fill="hold">
                                          <p:stCondLst>
                                            <p:cond delay="0"/>
                                          </p:stCondLst>
                                        </p:cTn>
                                        <p:tgtEl>
                                          <p:spTgt spid="46"/>
                                        </p:tgtEl>
                                        <p:attrNameLst>
                                          <p:attrName>style.visibility</p:attrName>
                                        </p:attrNameLst>
                                      </p:cBhvr>
                                      <p:to>
                                        <p:strVal val="visible"/>
                                      </p:to>
                                    </p:set>
                                    <p:animEffect transition="in" filter="fade">
                                      <p:cBhvr>
                                        <p:cTn id="25" dur="500"/>
                                        <p:tgtEl>
                                          <p:spTgt spid="46"/>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nodeType="click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wipe(left)">
                                      <p:cBhvr>
                                        <p:cTn id="30" dur="500"/>
                                        <p:tgtEl>
                                          <p:spTgt spid="21"/>
                                        </p:tgtEl>
                                      </p:cBhvr>
                                    </p:animEffect>
                                  </p:childTnLst>
                                </p:cTn>
                              </p:par>
                            </p:childTnLst>
                          </p:cTn>
                        </p:par>
                        <p:par>
                          <p:cTn id="31" fill="hold">
                            <p:stCondLst>
                              <p:cond delay="500"/>
                            </p:stCondLst>
                            <p:childTnLst>
                              <p:par>
                                <p:cTn id="32" presetID="10" presetClass="entr" presetSubtype="0" fill="hold" nodeType="afterEffect">
                                  <p:stCondLst>
                                    <p:cond delay="0"/>
                                  </p:stCondLst>
                                  <p:childTnLst>
                                    <p:set>
                                      <p:cBhvr>
                                        <p:cTn id="33" dur="1" fill="hold">
                                          <p:stCondLst>
                                            <p:cond delay="0"/>
                                          </p:stCondLst>
                                        </p:cTn>
                                        <p:tgtEl>
                                          <p:spTgt spid="55"/>
                                        </p:tgtEl>
                                        <p:attrNameLst>
                                          <p:attrName>style.visibility</p:attrName>
                                        </p:attrNameLst>
                                      </p:cBhvr>
                                      <p:to>
                                        <p:strVal val="visible"/>
                                      </p:to>
                                    </p:set>
                                    <p:animEffect transition="in" filter="fade">
                                      <p:cBhvr>
                                        <p:cTn id="34" dur="500"/>
                                        <p:tgtEl>
                                          <p:spTgt spid="55"/>
                                        </p:tgtEl>
                                      </p:cBhvr>
                                    </p:animEffec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6"/>
                                        </p:tgtEl>
                                        <p:attrNameLst>
                                          <p:attrName>style.visibility</p:attrName>
                                        </p:attrNameLst>
                                      </p:cBhvr>
                                      <p:to>
                                        <p:strVal val="visible"/>
                                      </p:to>
                                    </p:set>
                                  </p:childTnLst>
                                </p:cTn>
                              </p:par>
                            </p:childTnLst>
                          </p:cTn>
                        </p:par>
                        <p:par>
                          <p:cTn id="39" fill="hold">
                            <p:stCondLst>
                              <p:cond delay="0"/>
                            </p:stCondLst>
                            <p:childTnLst>
                              <p:par>
                                <p:cTn id="40" presetID="10" presetClass="entr" presetSubtype="0" fill="hold" nodeType="afterEffect">
                                  <p:stCondLst>
                                    <p:cond delay="0"/>
                                  </p:stCondLst>
                                  <p:childTnLst>
                                    <p:set>
                                      <p:cBhvr>
                                        <p:cTn id="41" dur="1" fill="hold">
                                          <p:stCondLst>
                                            <p:cond delay="0"/>
                                          </p:stCondLst>
                                        </p:cTn>
                                        <p:tgtEl>
                                          <p:spTgt spid="58"/>
                                        </p:tgtEl>
                                        <p:attrNameLst>
                                          <p:attrName>style.visibility</p:attrName>
                                        </p:attrNameLst>
                                      </p:cBhvr>
                                      <p:to>
                                        <p:strVal val="visible"/>
                                      </p:to>
                                    </p:set>
                                    <p:animEffect transition="in" filter="fade">
                                      <p:cBhvr>
                                        <p:cTn id="42" dur="500"/>
                                        <p:tgtEl>
                                          <p:spTgt spid="58"/>
                                        </p:tgtEl>
                                      </p:cBhvr>
                                    </p:animEffec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5"/>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22" presetClass="entr" presetSubtype="1" fill="hold" nodeType="clickEffect">
                                  <p:stCondLst>
                                    <p:cond delay="0"/>
                                  </p:stCondLst>
                                  <p:childTnLst>
                                    <p:set>
                                      <p:cBhvr>
                                        <p:cTn id="50" dur="1" fill="hold">
                                          <p:stCondLst>
                                            <p:cond delay="0"/>
                                          </p:stCondLst>
                                        </p:cTn>
                                        <p:tgtEl>
                                          <p:spTgt spid="22"/>
                                        </p:tgtEl>
                                        <p:attrNameLst>
                                          <p:attrName>style.visibility</p:attrName>
                                        </p:attrNameLst>
                                      </p:cBhvr>
                                      <p:to>
                                        <p:strVal val="visible"/>
                                      </p:to>
                                    </p:set>
                                    <p:animEffect transition="in" filter="wipe(up)">
                                      <p:cBhvr>
                                        <p:cTn id="51" dur="500"/>
                                        <p:tgtEl>
                                          <p:spTgt spid="22"/>
                                        </p:tgtEl>
                                      </p:cBhvr>
                                    </p:animEffect>
                                  </p:childTnLst>
                                </p:cTn>
                              </p:par>
                              <p:par>
                                <p:cTn id="52" presetID="1" presetClass="entr" presetSubtype="0" fill="hold" nodeType="withEffect">
                                  <p:stCondLst>
                                    <p:cond delay="500"/>
                                  </p:stCondLst>
                                  <p:childTnLst>
                                    <p:set>
                                      <p:cBhvr>
                                        <p:cTn id="53" dur="1" fill="hold">
                                          <p:stCondLst>
                                            <p:cond delay="0"/>
                                          </p:stCondLst>
                                        </p:cTn>
                                        <p:tgtEl>
                                          <p:spTgt spid="32"/>
                                        </p:tgtEl>
                                        <p:attrNameLst>
                                          <p:attrName>style.visibility</p:attrName>
                                        </p:attrNameLst>
                                      </p:cBhvr>
                                      <p:to>
                                        <p:strVal val="visible"/>
                                      </p:to>
                                    </p:set>
                                  </p:childTnLst>
                                </p:cTn>
                              </p:par>
                            </p:childTnLst>
                          </p:cTn>
                        </p:par>
                        <p:par>
                          <p:cTn id="54" fill="hold">
                            <p:stCondLst>
                              <p:cond delay="500"/>
                            </p:stCondLst>
                            <p:childTnLst>
                              <p:par>
                                <p:cTn id="55" presetID="10" presetClass="entr" presetSubtype="0" fill="hold" nodeType="afterEffect">
                                  <p:stCondLst>
                                    <p:cond delay="0"/>
                                  </p:stCondLst>
                                  <p:childTnLst>
                                    <p:set>
                                      <p:cBhvr>
                                        <p:cTn id="56" dur="1" fill="hold">
                                          <p:stCondLst>
                                            <p:cond delay="0"/>
                                          </p:stCondLst>
                                        </p:cTn>
                                        <p:tgtEl>
                                          <p:spTgt spid="61"/>
                                        </p:tgtEl>
                                        <p:attrNameLst>
                                          <p:attrName>style.visibility</p:attrName>
                                        </p:attrNameLst>
                                      </p:cBhvr>
                                      <p:to>
                                        <p:strVal val="visible"/>
                                      </p:to>
                                    </p:set>
                                    <p:animEffect transition="in" filter="fade">
                                      <p:cBhvr>
                                        <p:cTn id="57" dur="500"/>
                                        <p:tgtEl>
                                          <p:spTgt spid="61"/>
                                        </p:tgtEl>
                                      </p:cBhvr>
                                    </p:animEffect>
                                  </p:childTnLst>
                                </p:cTn>
                              </p:par>
                            </p:childTnLst>
                          </p:cTn>
                        </p:par>
                        <p:par>
                          <p:cTn id="58" fill="hold">
                            <p:stCondLst>
                              <p:cond delay="1000"/>
                            </p:stCondLst>
                            <p:childTnLst>
                              <p:par>
                                <p:cTn id="59" presetID="10" presetClass="exit" presetSubtype="0" fill="hold" nodeType="afterEffect">
                                  <p:stCondLst>
                                    <p:cond delay="3000"/>
                                  </p:stCondLst>
                                  <p:childTnLst>
                                    <p:animEffect transition="out" filter="fade">
                                      <p:cBhvr>
                                        <p:cTn id="60" dur="500"/>
                                        <p:tgtEl>
                                          <p:spTgt spid="22"/>
                                        </p:tgtEl>
                                      </p:cBhvr>
                                    </p:animEffect>
                                    <p:set>
                                      <p:cBhvr>
                                        <p:cTn id="61" dur="1" fill="hold">
                                          <p:stCondLst>
                                            <p:cond delay="499"/>
                                          </p:stCondLst>
                                        </p:cTn>
                                        <p:tgtEl>
                                          <p:spTgt spid="22"/>
                                        </p:tgtEl>
                                        <p:attrNameLst>
                                          <p:attrName>style.visibility</p:attrName>
                                        </p:attrNameLst>
                                      </p:cBhvr>
                                      <p:to>
                                        <p:strVal val="hidden"/>
                                      </p:to>
                                    </p:set>
                                  </p:childTnLst>
                                </p:cTn>
                              </p:par>
                            </p:childTnLst>
                          </p:cTn>
                        </p:par>
                      </p:childTnLst>
                    </p:cTn>
                  </p:par>
                  <p:par>
                    <p:cTn id="62" fill="hold">
                      <p:stCondLst>
                        <p:cond delay="indefinite"/>
                      </p:stCondLst>
                      <p:childTnLst>
                        <p:par>
                          <p:cTn id="63" fill="hold">
                            <p:stCondLst>
                              <p:cond delay="0"/>
                            </p:stCondLst>
                            <p:childTnLst>
                              <p:par>
                                <p:cTn id="64" presetID="22" presetClass="entr" presetSubtype="4" fill="hold" nodeType="clickEffect">
                                  <p:stCondLst>
                                    <p:cond delay="0"/>
                                  </p:stCondLst>
                                  <p:childTnLst>
                                    <p:set>
                                      <p:cBhvr>
                                        <p:cTn id="65" dur="1" fill="hold">
                                          <p:stCondLst>
                                            <p:cond delay="0"/>
                                          </p:stCondLst>
                                        </p:cTn>
                                        <p:tgtEl>
                                          <p:spTgt spid="64"/>
                                        </p:tgtEl>
                                        <p:attrNameLst>
                                          <p:attrName>style.visibility</p:attrName>
                                        </p:attrNameLst>
                                      </p:cBhvr>
                                      <p:to>
                                        <p:strVal val="visible"/>
                                      </p:to>
                                    </p:set>
                                    <p:animEffect transition="in" filter="wipe(down)">
                                      <p:cBhvr>
                                        <p:cTn id="66" dur="500"/>
                                        <p:tgtEl>
                                          <p:spTgt spid="64"/>
                                        </p:tgtEl>
                                      </p:cBhvr>
                                    </p:animEffect>
                                  </p:childTnLst>
                                </p:cTn>
                              </p:par>
                            </p:childTnLst>
                          </p:cTn>
                        </p:par>
                        <p:par>
                          <p:cTn id="67" fill="hold">
                            <p:stCondLst>
                              <p:cond delay="500"/>
                            </p:stCondLst>
                            <p:childTnLst>
                              <p:par>
                                <p:cTn id="68" presetID="1" presetClass="entr" presetSubtype="0" fill="hold" nodeType="afterEffect">
                                  <p:stCondLst>
                                    <p:cond delay="0"/>
                                  </p:stCondLst>
                                  <p:childTnLst>
                                    <p:set>
                                      <p:cBhvr>
                                        <p:cTn id="69" dur="1" fill="hold">
                                          <p:stCondLst>
                                            <p:cond delay="0"/>
                                          </p:stCondLst>
                                        </p:cTn>
                                        <p:tgtEl>
                                          <p:spTgt spid="25"/>
                                        </p:tgtEl>
                                        <p:attrNameLst>
                                          <p:attrName>style.visibility</p:attrName>
                                        </p:attrNameLst>
                                      </p:cBhvr>
                                      <p:to>
                                        <p:strVal val="visible"/>
                                      </p:to>
                                    </p:set>
                                  </p:childTnLst>
                                </p:cTn>
                              </p:par>
                            </p:childTnLst>
                          </p:cTn>
                        </p:par>
                      </p:childTnLst>
                    </p:cTn>
                  </p:par>
                  <p:par>
                    <p:cTn id="70" fill="hold">
                      <p:stCondLst>
                        <p:cond delay="indefinite"/>
                      </p:stCondLst>
                      <p:childTnLst>
                        <p:par>
                          <p:cTn id="71" fill="hold">
                            <p:stCondLst>
                              <p:cond delay="0"/>
                            </p:stCondLst>
                            <p:childTnLst>
                              <p:par>
                                <p:cTn id="72" presetID="22" presetClass="entr" presetSubtype="1" fill="hold" nodeType="clickEffect">
                                  <p:stCondLst>
                                    <p:cond delay="0"/>
                                  </p:stCondLst>
                                  <p:childTnLst>
                                    <p:set>
                                      <p:cBhvr>
                                        <p:cTn id="73" dur="1" fill="hold">
                                          <p:stCondLst>
                                            <p:cond delay="0"/>
                                          </p:stCondLst>
                                        </p:cTn>
                                        <p:tgtEl>
                                          <p:spTgt spid="43"/>
                                        </p:tgtEl>
                                        <p:attrNameLst>
                                          <p:attrName>style.visibility</p:attrName>
                                        </p:attrNameLst>
                                      </p:cBhvr>
                                      <p:to>
                                        <p:strVal val="visible"/>
                                      </p:to>
                                    </p:set>
                                    <p:animEffect transition="in" filter="wipe(up)">
                                      <p:cBhvr>
                                        <p:cTn id="74" dur="500"/>
                                        <p:tgtEl>
                                          <p:spTgt spid="43"/>
                                        </p:tgtEl>
                                      </p:cBhvr>
                                    </p:animEffect>
                                  </p:childTnLst>
                                </p:cTn>
                              </p:par>
                            </p:childTnLst>
                          </p:cTn>
                        </p:par>
                        <p:par>
                          <p:cTn id="75" fill="hold">
                            <p:stCondLst>
                              <p:cond delay="500"/>
                            </p:stCondLst>
                            <p:childTnLst>
                              <p:par>
                                <p:cTn id="76" presetID="10" presetClass="entr" presetSubtype="0" fill="hold" nodeType="afterEffect">
                                  <p:stCondLst>
                                    <p:cond delay="0"/>
                                  </p:stCondLst>
                                  <p:childTnLst>
                                    <p:set>
                                      <p:cBhvr>
                                        <p:cTn id="77" dur="1" fill="hold">
                                          <p:stCondLst>
                                            <p:cond delay="0"/>
                                          </p:stCondLst>
                                        </p:cTn>
                                        <p:tgtEl>
                                          <p:spTgt spid="37"/>
                                        </p:tgtEl>
                                        <p:attrNameLst>
                                          <p:attrName>style.visibility</p:attrName>
                                        </p:attrNameLst>
                                      </p:cBhvr>
                                      <p:to>
                                        <p:strVal val="visible"/>
                                      </p:to>
                                    </p:set>
                                    <p:animEffect transition="in" filter="fade">
                                      <p:cBhvr>
                                        <p:cTn id="78" dur="500"/>
                                        <p:tgtEl>
                                          <p:spTgt spid="37"/>
                                        </p:tgtEl>
                                      </p:cBhvr>
                                    </p:animEffect>
                                  </p:childTnLst>
                                </p:cTn>
                              </p:par>
                            </p:childTnLst>
                          </p:cTn>
                        </p:par>
                        <p:par>
                          <p:cTn id="79" fill="hold">
                            <p:stCondLst>
                              <p:cond delay="1000"/>
                            </p:stCondLst>
                            <p:childTnLst>
                              <p:par>
                                <p:cTn id="80" presetID="10" presetClass="exit" presetSubtype="0" fill="hold" nodeType="afterEffect">
                                  <p:stCondLst>
                                    <p:cond delay="3000"/>
                                  </p:stCondLst>
                                  <p:childTnLst>
                                    <p:animEffect transition="out" filter="fade">
                                      <p:cBhvr>
                                        <p:cTn id="81" dur="500"/>
                                        <p:tgtEl>
                                          <p:spTgt spid="43"/>
                                        </p:tgtEl>
                                      </p:cBhvr>
                                    </p:animEffect>
                                    <p:set>
                                      <p:cBhvr>
                                        <p:cTn id="82" dur="1" fill="hold">
                                          <p:stCondLst>
                                            <p:cond delay="499"/>
                                          </p:stCondLst>
                                        </p:cTn>
                                        <p:tgtEl>
                                          <p:spTgt spid="4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Live deployment</a:t>
            </a:r>
            <a:endParaRPr lang="en-US" dirty="0"/>
          </a:p>
        </p:txBody>
      </p:sp>
      <p:sp>
        <p:nvSpPr>
          <p:cNvPr id="3" name="Subtitle 2"/>
          <p:cNvSpPr>
            <a:spLocks noGrp="1"/>
          </p:cNvSpPr>
          <p:nvPr>
            <p:ph type="subTitle" idx="1"/>
          </p:nvPr>
        </p:nvSpPr>
        <p:spPr/>
        <p:txBody>
          <a:bodyPr/>
          <a:lstStyle/>
          <a:p>
            <a:endParaRPr lang="en-US" dirty="0"/>
          </a:p>
        </p:txBody>
      </p:sp>
      <p:sp>
        <p:nvSpPr>
          <p:cNvPr id="4" name="Text Placeholder 3"/>
          <p:cNvSpPr>
            <a:spLocks noGrp="1"/>
          </p:cNvSpPr>
          <p:nvPr>
            <p:ph type="body" sz="quarter" idx="10"/>
          </p:nvPr>
        </p:nvSpPr>
        <p:spPr/>
        <p:txBody>
          <a:bodyPr/>
          <a:lstStyle/>
          <a:p>
            <a:r>
              <a:rPr lang="en-US" smtClean="0"/>
              <a:t>demo </a:t>
            </a:r>
            <a:endParaRPr lang="en-US" dirty="0"/>
          </a:p>
        </p:txBody>
      </p:sp>
    </p:spTree>
    <p:extLst>
      <p:ext uri="{BB962C8B-B14F-4D97-AF65-F5344CB8AC3E}">
        <p14:creationId xmlns:p14="http://schemas.microsoft.com/office/powerpoint/2010/main" val="2818255217"/>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Updating MED-V Policy</a:t>
            </a:r>
            <a:endParaRPr lang="en-US" dirty="0"/>
          </a:p>
        </p:txBody>
      </p:sp>
      <p:sp>
        <p:nvSpPr>
          <p:cNvPr id="3" name="Content Placeholder 2"/>
          <p:cNvSpPr>
            <a:spLocks noGrp="1"/>
          </p:cNvSpPr>
          <p:nvPr>
            <p:ph idx="1"/>
          </p:nvPr>
        </p:nvSpPr>
        <p:spPr/>
        <p:txBody>
          <a:bodyPr>
            <a:normAutofit/>
          </a:bodyPr>
          <a:lstStyle/>
          <a:p>
            <a:pPr>
              <a:lnSpc>
                <a:spcPct val="90000"/>
              </a:lnSpc>
            </a:pPr>
            <a:r>
              <a:rPr lang="en-US" sz="2400" dirty="0">
                <a:solidFill>
                  <a:schemeClr val="tx1"/>
                </a:solidFill>
              </a:rPr>
              <a:t>Use Workspace Packager to make desired changes to policy</a:t>
            </a:r>
          </a:p>
          <a:p>
            <a:pPr>
              <a:lnSpc>
                <a:spcPct val="90000"/>
              </a:lnSpc>
            </a:pPr>
            <a:r>
              <a:rPr lang="en-US" sz="2400" dirty="0">
                <a:solidFill>
                  <a:schemeClr val="tx1"/>
                </a:solidFill>
              </a:rPr>
              <a:t>Create package containing resulting .</a:t>
            </a:r>
            <a:r>
              <a:rPr lang="en-US" sz="2400" dirty="0" err="1">
                <a:solidFill>
                  <a:schemeClr val="tx1"/>
                </a:solidFill>
              </a:rPr>
              <a:t>reg</a:t>
            </a:r>
            <a:endParaRPr lang="en-US" sz="2400" dirty="0">
              <a:solidFill>
                <a:schemeClr val="tx1"/>
              </a:solidFill>
            </a:endParaRPr>
          </a:p>
          <a:p>
            <a:pPr marL="342900" lvl="1" indent="-342900">
              <a:lnSpc>
                <a:spcPct val="90000"/>
              </a:lnSpc>
              <a:buFont typeface="Segoe UI" pitchFamily="34" charset="0"/>
              <a:buChar char="►"/>
            </a:pPr>
            <a:r>
              <a:rPr lang="en-US" dirty="0">
                <a:solidFill>
                  <a:schemeClr val="tx1"/>
                </a:solidFill>
              </a:rPr>
              <a:t>"</a:t>
            </a:r>
            <a:r>
              <a:rPr lang="en-US" dirty="0" err="1">
                <a:solidFill>
                  <a:schemeClr val="tx1"/>
                </a:solidFill>
              </a:rPr>
              <a:t>regedit</a:t>
            </a:r>
            <a:r>
              <a:rPr lang="en-US" dirty="0">
                <a:solidFill>
                  <a:schemeClr val="tx1"/>
                </a:solidFill>
              </a:rPr>
              <a:t> /s xxx.reg"</a:t>
            </a:r>
          </a:p>
          <a:p>
            <a:pPr marL="342900" lvl="1" indent="-342900">
              <a:lnSpc>
                <a:spcPct val="90000"/>
              </a:lnSpc>
              <a:buFont typeface="Segoe UI" pitchFamily="34" charset="0"/>
              <a:buChar char="►"/>
            </a:pPr>
            <a:r>
              <a:rPr lang="en-US" dirty="0">
                <a:solidFill>
                  <a:schemeClr val="tx1"/>
                </a:solidFill>
              </a:rPr>
              <a:t>Run with user rights for "current user </a:t>
            </a:r>
            <a:r>
              <a:rPr lang="en-US" dirty="0" err="1">
                <a:solidFill>
                  <a:schemeClr val="tx1"/>
                </a:solidFill>
              </a:rPr>
              <a:t>reg</a:t>
            </a:r>
            <a:r>
              <a:rPr lang="en-US" dirty="0">
                <a:solidFill>
                  <a:schemeClr val="tx1"/>
                </a:solidFill>
              </a:rPr>
              <a:t> "and Admin rights for "local </a:t>
            </a:r>
            <a:r>
              <a:rPr lang="en-US" dirty="0" err="1">
                <a:solidFill>
                  <a:schemeClr val="tx1"/>
                </a:solidFill>
              </a:rPr>
              <a:t>reg</a:t>
            </a:r>
            <a:r>
              <a:rPr lang="en-US" dirty="0">
                <a:solidFill>
                  <a:schemeClr val="tx1"/>
                </a:solidFill>
              </a:rPr>
              <a:t>"</a:t>
            </a:r>
          </a:p>
          <a:p>
            <a:pPr>
              <a:lnSpc>
                <a:spcPct val="90000"/>
              </a:lnSpc>
            </a:pPr>
            <a:endParaRPr lang="en-US" sz="2400" dirty="0">
              <a:solidFill>
                <a:schemeClr val="tx1"/>
              </a:solidFill>
            </a:endParaRPr>
          </a:p>
        </p:txBody>
      </p:sp>
      <p:pic>
        <p:nvPicPr>
          <p:cNvPr id="3074"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99394" y="4517226"/>
            <a:ext cx="2256581" cy="18073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Striped Right Arrow 4"/>
          <p:cNvSpPr/>
          <p:nvPr/>
        </p:nvSpPr>
        <p:spPr bwMode="auto">
          <a:xfrm>
            <a:off x="4824888" y="5163271"/>
            <a:ext cx="733997" cy="484632"/>
          </a:xfrm>
          <a:prstGeom prst="stripedRightArrow">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3075" name="Picture 3" descr="D:\Icons - Illustrations\Icons - Illustrations\Gifts\present gift bow surprise.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68144" y="4492505"/>
            <a:ext cx="1427765" cy="1856815"/>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5423129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0.70"/>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Patching – MED-V Wake to Patch</a:t>
            </a:r>
            <a:endParaRPr lang="en-US" dirty="0"/>
          </a:p>
        </p:txBody>
      </p:sp>
      <p:sp>
        <p:nvSpPr>
          <p:cNvPr id="3" name="Text Placeholder 2"/>
          <p:cNvSpPr>
            <a:spLocks noGrp="1"/>
          </p:cNvSpPr>
          <p:nvPr>
            <p:ph idx="1"/>
          </p:nvPr>
        </p:nvSpPr>
        <p:spPr/>
        <p:txBody>
          <a:bodyPr>
            <a:normAutofit fontScale="85000" lnSpcReduction="20000"/>
          </a:bodyPr>
          <a:lstStyle/>
          <a:p>
            <a:pPr marL="342900" lvl="1" indent="-342900">
              <a:lnSpc>
                <a:spcPct val="90000"/>
              </a:lnSpc>
              <a:spcBef>
                <a:spcPct val="20000"/>
              </a:spcBef>
              <a:buClr>
                <a:srgbClr val="03C2F1"/>
              </a:buClr>
              <a:buFont typeface="Segoe UI" pitchFamily="34" charset="0"/>
              <a:buChar char="►"/>
            </a:pPr>
            <a:r>
              <a:rPr lang="en-US" dirty="0">
                <a:solidFill>
                  <a:schemeClr val="tx1"/>
                </a:solidFill>
              </a:rPr>
              <a:t>Fast Start</a:t>
            </a:r>
          </a:p>
          <a:p>
            <a:pPr marL="800100" lvl="3" indent="-342900">
              <a:lnSpc>
                <a:spcPct val="90000"/>
              </a:lnSpc>
              <a:spcBef>
                <a:spcPct val="20000"/>
              </a:spcBef>
              <a:buClr>
                <a:srgbClr val="03C2F1"/>
              </a:buClr>
              <a:buFont typeface="Segoe UI" pitchFamily="34" charset="0"/>
              <a:buChar char="►"/>
            </a:pPr>
            <a:r>
              <a:rPr lang="en-US" sz="2400" dirty="0">
                <a:solidFill>
                  <a:schemeClr val="tx1"/>
                </a:solidFill>
              </a:rPr>
              <a:t>VM is always available as the host is available – patching happens normally</a:t>
            </a:r>
          </a:p>
          <a:p>
            <a:pPr marL="342900" lvl="1" indent="-342900">
              <a:lnSpc>
                <a:spcPct val="90000"/>
              </a:lnSpc>
              <a:spcBef>
                <a:spcPct val="20000"/>
              </a:spcBef>
              <a:buClr>
                <a:srgbClr val="03C2F1"/>
              </a:buClr>
              <a:buFont typeface="Segoe UI" pitchFamily="34" charset="0"/>
              <a:buChar char="►"/>
            </a:pPr>
            <a:r>
              <a:rPr lang="en-US" dirty="0">
                <a:solidFill>
                  <a:schemeClr val="tx1"/>
                </a:solidFill>
              </a:rPr>
              <a:t>Normal Start</a:t>
            </a:r>
          </a:p>
          <a:p>
            <a:pPr marL="800100" lvl="3" indent="-342900">
              <a:lnSpc>
                <a:spcPct val="90000"/>
              </a:lnSpc>
              <a:spcBef>
                <a:spcPct val="20000"/>
              </a:spcBef>
              <a:buClr>
                <a:srgbClr val="03C2F1"/>
              </a:buClr>
              <a:buFont typeface="Segoe UI" pitchFamily="34" charset="0"/>
              <a:buChar char="►"/>
            </a:pPr>
            <a:r>
              <a:rPr lang="en-US" sz="2400" dirty="0">
                <a:solidFill>
                  <a:schemeClr val="tx1"/>
                </a:solidFill>
              </a:rPr>
              <a:t>VM runs only as needed</a:t>
            </a:r>
          </a:p>
          <a:p>
            <a:pPr marL="342900" lvl="2" indent="-342900">
              <a:lnSpc>
                <a:spcPct val="90000"/>
              </a:lnSpc>
              <a:spcBef>
                <a:spcPct val="20000"/>
              </a:spcBef>
              <a:buClr>
                <a:srgbClr val="03C2F1"/>
              </a:buClr>
              <a:buFont typeface="Segoe UI" pitchFamily="34" charset="0"/>
              <a:buChar char="►"/>
            </a:pPr>
            <a:r>
              <a:rPr lang="en-US" sz="2400" dirty="0">
                <a:solidFill>
                  <a:schemeClr val="tx1"/>
                </a:solidFill>
              </a:rPr>
              <a:t>Wake to Patch starts the VM for patching</a:t>
            </a:r>
          </a:p>
          <a:p>
            <a:pPr marL="800100" lvl="4" indent="-342900">
              <a:lnSpc>
                <a:spcPct val="90000"/>
              </a:lnSpc>
              <a:spcBef>
                <a:spcPct val="20000"/>
              </a:spcBef>
              <a:buClr>
                <a:srgbClr val="03C2F1"/>
              </a:buClr>
              <a:buFont typeface="Segoe UI" pitchFamily="34" charset="0"/>
              <a:buChar char="►"/>
            </a:pPr>
            <a:r>
              <a:rPr lang="en-US" sz="2400" dirty="0">
                <a:solidFill>
                  <a:schemeClr val="tx1"/>
                </a:solidFill>
              </a:rPr>
              <a:t>Default is midnight to 4am</a:t>
            </a:r>
          </a:p>
          <a:p>
            <a:pPr marL="342900" lvl="3" indent="-342900">
              <a:lnSpc>
                <a:spcPct val="90000"/>
              </a:lnSpc>
              <a:spcBef>
                <a:spcPct val="20000"/>
              </a:spcBef>
              <a:buClr>
                <a:srgbClr val="03C2F1"/>
              </a:buClr>
              <a:buFont typeface="Segoe UI" pitchFamily="34" charset="0"/>
              <a:buChar char="►"/>
            </a:pPr>
            <a:r>
              <a:rPr lang="en-US" sz="2400" dirty="0">
                <a:solidFill>
                  <a:schemeClr val="tx1"/>
                </a:solidFill>
              </a:rPr>
              <a:t>Changes can only be made with PowerShell not the GUI</a:t>
            </a:r>
          </a:p>
          <a:p>
            <a:pPr marL="342900" lvl="3" indent="-342900">
              <a:lnSpc>
                <a:spcPct val="90000"/>
              </a:lnSpc>
              <a:spcBef>
                <a:spcPct val="20000"/>
              </a:spcBef>
              <a:buClr>
                <a:srgbClr val="03C2F1"/>
              </a:buClr>
              <a:buFont typeface="Segoe UI" pitchFamily="34" charset="0"/>
              <a:buChar char="►"/>
            </a:pPr>
            <a:r>
              <a:rPr lang="en-US" sz="2400" dirty="0">
                <a:solidFill>
                  <a:schemeClr val="tx1"/>
                </a:solidFill>
              </a:rPr>
              <a:t>Note: The machine must be on with the user logged-in</a:t>
            </a:r>
          </a:p>
          <a:p>
            <a:pPr marL="342900" lvl="2" indent="-342900">
              <a:lnSpc>
                <a:spcPct val="90000"/>
              </a:lnSpc>
              <a:spcBef>
                <a:spcPct val="20000"/>
              </a:spcBef>
              <a:buClr>
                <a:srgbClr val="03C2F1"/>
              </a:buClr>
              <a:buFont typeface="Segoe UI" pitchFamily="34" charset="0"/>
              <a:buChar char="►"/>
            </a:pPr>
            <a:r>
              <a:rPr lang="en-US" sz="2400" dirty="0">
                <a:solidFill>
                  <a:schemeClr val="tx1"/>
                </a:solidFill>
              </a:rPr>
              <a:t>PowerShell Example for Wake to Patch</a:t>
            </a:r>
          </a:p>
          <a:p>
            <a:pPr marL="0" lvl="1" indent="0">
              <a:lnSpc>
                <a:spcPct val="90000"/>
              </a:lnSpc>
              <a:spcBef>
                <a:spcPct val="20000"/>
              </a:spcBef>
              <a:buClr>
                <a:srgbClr val="03C2F1"/>
              </a:buClr>
              <a:buNone/>
            </a:pPr>
            <a:endParaRPr lang="en-US" sz="2100" dirty="0" smtClean="0">
              <a:latin typeface="Consolas" pitchFamily="49" charset="0"/>
              <a:cs typeface="Consolas" pitchFamily="49" charset="0"/>
            </a:endParaRPr>
          </a:p>
          <a:p>
            <a:pPr marL="0" lvl="1" indent="0">
              <a:lnSpc>
                <a:spcPct val="90000"/>
              </a:lnSpc>
              <a:spcBef>
                <a:spcPct val="20000"/>
              </a:spcBef>
              <a:buClr>
                <a:srgbClr val="03C2F1"/>
              </a:buClr>
              <a:buNone/>
            </a:pPr>
            <a:r>
              <a:rPr lang="en-US" sz="2100" dirty="0" smtClean="0">
                <a:latin typeface="Consolas" pitchFamily="49" charset="0"/>
                <a:cs typeface="Consolas" pitchFamily="49" charset="0"/>
              </a:rPr>
              <a:t>New-</a:t>
            </a:r>
            <a:r>
              <a:rPr lang="en-US" sz="2100" dirty="0" err="1" smtClean="0">
                <a:latin typeface="Consolas" pitchFamily="49" charset="0"/>
                <a:cs typeface="Consolas" pitchFamily="49" charset="0"/>
              </a:rPr>
              <a:t>MedvConfiguration</a:t>
            </a:r>
            <a:r>
              <a:rPr lang="en-US" sz="2100" dirty="0" smtClean="0">
                <a:latin typeface="Consolas" pitchFamily="49" charset="0"/>
                <a:cs typeface="Consolas" pitchFamily="49" charset="0"/>
              </a:rPr>
              <a:t> </a:t>
            </a:r>
            <a:r>
              <a:rPr lang="en-US" sz="2100" dirty="0">
                <a:latin typeface="Consolas" pitchFamily="49" charset="0"/>
                <a:cs typeface="Consolas" pitchFamily="49" charset="0"/>
              </a:rPr>
              <a:t>–</a:t>
            </a:r>
            <a:r>
              <a:rPr lang="en-US" sz="2100" dirty="0" err="1">
                <a:latin typeface="Consolas" pitchFamily="49" charset="0"/>
                <a:cs typeface="Consolas" pitchFamily="49" charset="0"/>
              </a:rPr>
              <a:t>VmGuestUpdateTime</a:t>
            </a:r>
            <a:r>
              <a:rPr lang="en-US" sz="2100" dirty="0">
                <a:latin typeface="Consolas" pitchFamily="49" charset="0"/>
                <a:cs typeface="Consolas" pitchFamily="49" charset="0"/>
              </a:rPr>
              <a:t> 01:00 –</a:t>
            </a:r>
            <a:r>
              <a:rPr lang="en-US" sz="2100" dirty="0" err="1">
                <a:latin typeface="Consolas" pitchFamily="49" charset="0"/>
                <a:cs typeface="Consolas" pitchFamily="49" charset="0"/>
              </a:rPr>
              <a:t>VmGuestUpdateDuration</a:t>
            </a:r>
            <a:r>
              <a:rPr lang="en-US" sz="2100" dirty="0">
                <a:latin typeface="Consolas" pitchFamily="49" charset="0"/>
                <a:cs typeface="Consolas" pitchFamily="49" charset="0"/>
              </a:rPr>
              <a:t> 480 | Export-</a:t>
            </a:r>
            <a:r>
              <a:rPr lang="en-US" sz="2100" dirty="0" err="1">
                <a:latin typeface="Consolas" pitchFamily="49" charset="0"/>
                <a:cs typeface="Consolas" pitchFamily="49" charset="0"/>
              </a:rPr>
              <a:t>MedvConfiguration</a:t>
            </a:r>
            <a:r>
              <a:rPr lang="en-US" sz="2100" dirty="0">
                <a:latin typeface="Consolas" pitchFamily="49" charset="0"/>
                <a:cs typeface="Consolas" pitchFamily="49" charset="0"/>
              </a:rPr>
              <a:t> –Path c:\medv\MEDVUPDTime.reg</a:t>
            </a:r>
          </a:p>
        </p:txBody>
      </p:sp>
      <p:pic>
        <p:nvPicPr>
          <p:cNvPr id="4" name="Picture 2" descr="D:\DVD_Art_Sept-2-2010\DVD_Art_Sept-2-2010\Artwork_Imagery\Icons - Illustrations\_ REAL VISTA STYLE\clock alarm tim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64288" y="2492896"/>
            <a:ext cx="1829276" cy="19652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9763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Desired Configuration Management (DCM)</a:t>
            </a:r>
            <a:endParaRPr lang="en-US" dirty="0"/>
          </a:p>
        </p:txBody>
      </p:sp>
      <p:sp>
        <p:nvSpPr>
          <p:cNvPr id="3" name="Content Placeholder 2"/>
          <p:cNvSpPr>
            <a:spLocks noGrp="1"/>
          </p:cNvSpPr>
          <p:nvPr>
            <p:ph idx="1"/>
          </p:nvPr>
        </p:nvSpPr>
        <p:spPr/>
        <p:txBody>
          <a:bodyPr>
            <a:noAutofit/>
          </a:bodyPr>
          <a:lstStyle/>
          <a:p>
            <a:pPr marL="342900" lvl="1" indent="-342900">
              <a:buFont typeface="Segoe UI" pitchFamily="34" charset="0"/>
              <a:buChar char="►"/>
            </a:pPr>
            <a:r>
              <a:rPr lang="en-US" dirty="0">
                <a:solidFill>
                  <a:schemeClr val="tx1"/>
                </a:solidFill>
              </a:rPr>
              <a:t>This MED-V Configuration Pack tracks the successes and failures of FTS using the Desired Configuration Manager in Configuration Manager 2007</a:t>
            </a:r>
          </a:p>
          <a:p>
            <a:pPr marL="342900" lvl="1" indent="-342900">
              <a:buFont typeface="Segoe UI" pitchFamily="34" charset="0"/>
              <a:buChar char="►"/>
            </a:pPr>
            <a:r>
              <a:rPr lang="en-US" dirty="0" smtClean="0">
                <a:solidFill>
                  <a:schemeClr val="tx1"/>
                </a:solidFill>
              </a:rPr>
              <a:t>Monitors </a:t>
            </a:r>
            <a:r>
              <a:rPr lang="en-US" dirty="0">
                <a:solidFill>
                  <a:schemeClr val="tx1"/>
                </a:solidFill>
              </a:rPr>
              <a:t>First Time Setup success of deployed workspaces</a:t>
            </a:r>
          </a:p>
          <a:p>
            <a:pPr marL="342900" lvl="1" indent="-342900">
              <a:buFont typeface="Segoe UI" pitchFamily="34" charset="0"/>
              <a:buChar char="►"/>
            </a:pPr>
            <a:r>
              <a:rPr lang="en-US" dirty="0">
                <a:solidFill>
                  <a:schemeClr val="tx1"/>
                </a:solidFill>
              </a:rPr>
              <a:t>Build collections of successful deployments</a:t>
            </a:r>
          </a:p>
          <a:p>
            <a:pPr marL="342900" lvl="1" indent="-342900">
              <a:buFont typeface="Segoe UI" pitchFamily="34" charset="0"/>
              <a:buChar char="►"/>
            </a:pPr>
            <a:r>
              <a:rPr lang="en-US" dirty="0" smtClean="0">
                <a:solidFill>
                  <a:schemeClr val="tx1"/>
                </a:solidFill>
              </a:rPr>
              <a:t>Download </a:t>
            </a:r>
            <a:r>
              <a:rPr lang="en-US" dirty="0">
                <a:solidFill>
                  <a:schemeClr val="tx1"/>
                </a:solidFill>
              </a:rPr>
              <a:t>URL: </a:t>
            </a:r>
            <a:r>
              <a:rPr lang="en-US" dirty="0">
                <a:solidFill>
                  <a:schemeClr val="tx1"/>
                </a:solidFill>
                <a:hlinkClick r:id="rId2"/>
              </a:rPr>
              <a:t>http://www.microsoft.com/download/en/details.aspx?displaylang=en&amp;id=26219</a:t>
            </a:r>
            <a:endParaRPr lang="en-US" dirty="0">
              <a:solidFill>
                <a:schemeClr val="tx1"/>
              </a:solidFill>
            </a:endParaRPr>
          </a:p>
          <a:p>
            <a:pPr marL="342900" lvl="1" indent="-342900">
              <a:buFont typeface="Segoe UI" pitchFamily="34" charset="0"/>
              <a:buChar char="►"/>
            </a:pPr>
            <a:endParaRPr lang="en-US" dirty="0">
              <a:solidFill>
                <a:schemeClr val="tx1"/>
              </a:solidFill>
            </a:endParaRPr>
          </a:p>
        </p:txBody>
      </p:sp>
      <p:pic>
        <p:nvPicPr>
          <p:cNvPr id="4" name="Picture 2" descr="D:\Icons - Illustrations\Icons - Illustrations\Symbols\green checkmark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41191" y="4600576"/>
            <a:ext cx="1729238" cy="22574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64519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Installing the DCM for MED-V</a:t>
            </a:r>
            <a:endParaRPr lang="en-US" dirty="0"/>
          </a:p>
        </p:txBody>
      </p:sp>
      <p:sp>
        <p:nvSpPr>
          <p:cNvPr id="3" name="Content Placeholder 2"/>
          <p:cNvSpPr>
            <a:spLocks noGrp="1"/>
          </p:cNvSpPr>
          <p:nvPr>
            <p:ph idx="1"/>
          </p:nvPr>
        </p:nvSpPr>
        <p:spPr/>
        <p:txBody>
          <a:bodyPr>
            <a:normAutofit fontScale="70000" lnSpcReduction="20000"/>
          </a:bodyPr>
          <a:lstStyle/>
          <a:p>
            <a:r>
              <a:rPr lang="en-US" dirty="0">
                <a:solidFill>
                  <a:schemeClr val="tx1"/>
                </a:solidFill>
              </a:rPr>
              <a:t>Installation Instructions</a:t>
            </a:r>
          </a:p>
          <a:p>
            <a:pPr marL="342900" lvl="1" indent="-342900">
              <a:buFont typeface="Segoe UI" pitchFamily="34" charset="0"/>
              <a:buChar char="►"/>
            </a:pPr>
            <a:r>
              <a:rPr lang="en-US" sz="2800" dirty="0">
                <a:solidFill>
                  <a:schemeClr val="tx1"/>
                </a:solidFill>
              </a:rPr>
              <a:t>Download and run the MSI</a:t>
            </a:r>
          </a:p>
          <a:p>
            <a:pPr marL="800100" lvl="3" indent="-342900">
              <a:buFont typeface="Segoe UI" pitchFamily="34" charset="0"/>
              <a:buChar char="►"/>
            </a:pPr>
            <a:r>
              <a:rPr lang="en-US" sz="2600" dirty="0">
                <a:solidFill>
                  <a:schemeClr val="tx1"/>
                </a:solidFill>
              </a:rPr>
              <a:t>Files are copied to the following location:</a:t>
            </a:r>
          </a:p>
          <a:p>
            <a:pPr marL="800100" lvl="4" indent="-342900">
              <a:buFont typeface="Segoe UI" pitchFamily="34" charset="0"/>
              <a:buChar char="►"/>
            </a:pPr>
            <a:r>
              <a:rPr lang="en-US" sz="2800" dirty="0">
                <a:solidFill>
                  <a:schemeClr val="tx1"/>
                </a:solidFill>
              </a:rPr>
              <a:t>C:\Program Files (x86)\System Center Configuration Packs\MED-V FTS Configuration Pack</a:t>
            </a:r>
          </a:p>
          <a:p>
            <a:pPr marL="342900" lvl="1" indent="-342900">
              <a:buFont typeface="Segoe UI" pitchFamily="34" charset="0"/>
              <a:buChar char="►"/>
            </a:pPr>
            <a:r>
              <a:rPr lang="en-US" sz="2800" dirty="0">
                <a:solidFill>
                  <a:schemeClr val="tx1"/>
                </a:solidFill>
              </a:rPr>
              <a:t>Import the Configuration Pack</a:t>
            </a:r>
          </a:p>
          <a:p>
            <a:pPr marL="800100" lvl="3" indent="-342900">
              <a:buFont typeface="Segoe UI" pitchFamily="34" charset="0"/>
              <a:buChar char="►"/>
            </a:pPr>
            <a:r>
              <a:rPr lang="en-US" sz="2600" dirty="0">
                <a:solidFill>
                  <a:schemeClr val="tx1"/>
                </a:solidFill>
              </a:rPr>
              <a:t>In the Configuration Manager console, navigate to System Center Configuration Manager / Site Database / Computer Management / Desired Configuration Management.</a:t>
            </a:r>
          </a:p>
          <a:p>
            <a:pPr marL="800100" lvl="3" indent="-342900">
              <a:buFont typeface="Segoe UI" pitchFamily="34" charset="0"/>
              <a:buChar char="►"/>
            </a:pPr>
            <a:r>
              <a:rPr lang="en-US" sz="2600" dirty="0">
                <a:solidFill>
                  <a:schemeClr val="tx1"/>
                </a:solidFill>
              </a:rPr>
              <a:t>Right-click Configuration Items, Import Configuration Data to load the Import Configuration Data Wizard.</a:t>
            </a:r>
          </a:p>
          <a:p>
            <a:pPr marL="800100" lvl="3" indent="-342900">
              <a:buFont typeface="Segoe UI" pitchFamily="34" charset="0"/>
              <a:buChar char="►"/>
            </a:pPr>
            <a:r>
              <a:rPr lang="en-US" sz="2600" dirty="0">
                <a:solidFill>
                  <a:schemeClr val="tx1"/>
                </a:solidFill>
              </a:rPr>
              <a:t>Click Add, browse to the temporary directory containing the extracted files, select the .cab file, and then click Open. </a:t>
            </a:r>
          </a:p>
          <a:p>
            <a:pPr marL="800100" lvl="3" indent="-342900">
              <a:buFont typeface="Segoe UI" pitchFamily="34" charset="0"/>
              <a:buChar char="►"/>
            </a:pPr>
            <a:r>
              <a:rPr lang="en-US" sz="2600" dirty="0">
                <a:solidFill>
                  <a:schemeClr val="tx1"/>
                </a:solidFill>
              </a:rPr>
              <a:t>Follow the remaining Wizard instructions.</a:t>
            </a:r>
          </a:p>
          <a:p>
            <a:endParaRPr lang="en-US" dirty="0">
              <a:solidFill>
                <a:schemeClr val="tx1"/>
              </a:solidFill>
            </a:endParaRPr>
          </a:p>
        </p:txBody>
      </p:sp>
    </p:spTree>
    <p:extLst>
      <p:ext uri="{BB962C8B-B14F-4D97-AF65-F5344CB8AC3E}">
        <p14:creationId xmlns:p14="http://schemas.microsoft.com/office/powerpoint/2010/main" val="25498150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is a successful configuration of MED-V?</a:t>
            </a:r>
            <a:endParaRPr lang="en-US" dirty="0"/>
          </a:p>
        </p:txBody>
      </p:sp>
      <p:sp>
        <p:nvSpPr>
          <p:cNvPr id="3" name="Content Placeholder 2"/>
          <p:cNvSpPr>
            <a:spLocks noGrp="1"/>
          </p:cNvSpPr>
          <p:nvPr>
            <p:ph idx="1"/>
          </p:nvPr>
        </p:nvSpPr>
        <p:spPr/>
        <p:txBody>
          <a:bodyPr>
            <a:normAutofit fontScale="85000" lnSpcReduction="10000"/>
          </a:bodyPr>
          <a:lstStyle/>
          <a:p>
            <a:r>
              <a:rPr lang="en-US" sz="2800" dirty="0" smtClean="0">
                <a:solidFill>
                  <a:schemeClr val="tx1"/>
                </a:solidFill>
              </a:rPr>
              <a:t>This </a:t>
            </a:r>
            <a:r>
              <a:rPr lang="en-US" sz="2800" dirty="0">
                <a:solidFill>
                  <a:schemeClr val="tx1"/>
                </a:solidFill>
              </a:rPr>
              <a:t>MED-V Configuration Pack </a:t>
            </a:r>
            <a:r>
              <a:rPr lang="en-US" sz="2800" dirty="0" smtClean="0">
                <a:solidFill>
                  <a:schemeClr val="tx1"/>
                </a:solidFill>
              </a:rPr>
              <a:t>tracks </a:t>
            </a:r>
            <a:r>
              <a:rPr lang="en-US" sz="2800" dirty="0">
                <a:solidFill>
                  <a:schemeClr val="tx1"/>
                </a:solidFill>
              </a:rPr>
              <a:t>the success and failures of FTS.  </a:t>
            </a:r>
          </a:p>
          <a:p>
            <a:endParaRPr lang="en-US" sz="2800" dirty="0">
              <a:solidFill>
                <a:schemeClr val="tx1"/>
              </a:solidFill>
            </a:endParaRPr>
          </a:p>
          <a:p>
            <a:r>
              <a:rPr lang="en-US" sz="2800" dirty="0">
                <a:solidFill>
                  <a:schemeClr val="tx1"/>
                </a:solidFill>
              </a:rPr>
              <a:t>During FTS MED-V does the following:</a:t>
            </a:r>
          </a:p>
          <a:p>
            <a:pPr lvl="1">
              <a:buFont typeface="+mj-lt"/>
              <a:buAutoNum type="arabicPeriod"/>
            </a:pPr>
            <a:r>
              <a:rPr lang="en-US" sz="1800" i="1" dirty="0" smtClean="0">
                <a:solidFill>
                  <a:schemeClr val="tx1"/>
                </a:solidFill>
              </a:rPr>
              <a:t>The </a:t>
            </a:r>
            <a:r>
              <a:rPr lang="en-US" sz="1800" i="1" dirty="0">
                <a:solidFill>
                  <a:schemeClr val="tx1"/>
                </a:solidFill>
              </a:rPr>
              <a:t>virtual hard disk is configured. Mini-Setup runs and expands the Windows XP image. </a:t>
            </a:r>
          </a:p>
          <a:p>
            <a:pPr lvl="1">
              <a:buFont typeface="+mj-lt"/>
              <a:buAutoNum type="arabicPeriod"/>
            </a:pPr>
            <a:r>
              <a:rPr lang="en-US" sz="1800" i="1" dirty="0" smtClean="0">
                <a:solidFill>
                  <a:schemeClr val="tx1"/>
                </a:solidFill>
              </a:rPr>
              <a:t>Commands </a:t>
            </a:r>
            <a:r>
              <a:rPr lang="en-US" sz="1800" i="1" dirty="0">
                <a:solidFill>
                  <a:schemeClr val="tx1"/>
                </a:solidFill>
              </a:rPr>
              <a:t>for additional configuration are </a:t>
            </a:r>
            <a:r>
              <a:rPr lang="en-US" sz="1800" i="1" dirty="0" smtClean="0">
                <a:solidFill>
                  <a:schemeClr val="tx1"/>
                </a:solidFill>
              </a:rPr>
              <a:t>run - such </a:t>
            </a:r>
            <a:r>
              <a:rPr lang="en-US" sz="1800" i="1" dirty="0">
                <a:solidFill>
                  <a:schemeClr val="tx1"/>
                </a:solidFill>
              </a:rPr>
              <a:t>as installing ESD software </a:t>
            </a:r>
            <a:r>
              <a:rPr lang="en-US" sz="1800" i="1" dirty="0" smtClean="0">
                <a:solidFill>
                  <a:schemeClr val="tx1"/>
                </a:solidFill>
              </a:rPr>
              <a:t>or </a:t>
            </a:r>
            <a:r>
              <a:rPr lang="en-US" sz="1800" i="1" dirty="0">
                <a:solidFill>
                  <a:schemeClr val="tx1"/>
                </a:solidFill>
              </a:rPr>
              <a:t>configuring the image. </a:t>
            </a:r>
          </a:p>
          <a:p>
            <a:pPr lvl="1">
              <a:buFont typeface="+mj-lt"/>
              <a:buAutoNum type="arabicPeriod"/>
            </a:pPr>
            <a:r>
              <a:rPr lang="en-US" sz="1800" i="1" dirty="0" smtClean="0">
                <a:solidFill>
                  <a:schemeClr val="tx1"/>
                </a:solidFill>
              </a:rPr>
              <a:t>Ftscompletion.exe </a:t>
            </a:r>
            <a:r>
              <a:rPr lang="en-US" sz="1800" i="1" dirty="0">
                <a:solidFill>
                  <a:schemeClr val="tx1"/>
                </a:solidFill>
              </a:rPr>
              <a:t>is run. </a:t>
            </a:r>
            <a:endParaRPr lang="en-US" sz="1800" i="1" dirty="0" smtClean="0">
              <a:solidFill>
                <a:schemeClr val="tx1"/>
              </a:solidFill>
            </a:endParaRPr>
          </a:p>
          <a:p>
            <a:pPr marL="855663" lvl="2" indent="0">
              <a:buNone/>
            </a:pPr>
            <a:r>
              <a:rPr lang="en-US" sz="1400" i="1" dirty="0" smtClean="0">
                <a:solidFill>
                  <a:schemeClr val="tx1"/>
                </a:solidFill>
              </a:rPr>
              <a:t>This adds </a:t>
            </a:r>
            <a:r>
              <a:rPr lang="en-US" sz="1400" i="1" dirty="0">
                <a:solidFill>
                  <a:schemeClr val="tx1"/>
                </a:solidFill>
              </a:rPr>
              <a:t>the user to the RDP </a:t>
            </a:r>
            <a:r>
              <a:rPr lang="en-US" sz="1400" i="1" dirty="0" smtClean="0">
                <a:solidFill>
                  <a:schemeClr val="tx1"/>
                </a:solidFill>
              </a:rPr>
              <a:t>group, can add the user to local admin group, </a:t>
            </a:r>
            <a:r>
              <a:rPr lang="en-US" sz="1400" i="1" dirty="0">
                <a:solidFill>
                  <a:schemeClr val="tx1"/>
                </a:solidFill>
              </a:rPr>
              <a:t>copies logs, signals MED-V that the MED-V workspace is ready. </a:t>
            </a:r>
            <a:endParaRPr lang="en-US" sz="1400" i="1" dirty="0" smtClean="0">
              <a:solidFill>
                <a:schemeClr val="tx1"/>
              </a:solidFill>
            </a:endParaRPr>
          </a:p>
          <a:p>
            <a:pPr lvl="1">
              <a:buFont typeface="+mj-lt"/>
              <a:buAutoNum type="arabicPeriod"/>
            </a:pPr>
            <a:r>
              <a:rPr lang="en-US" sz="1800" i="1" dirty="0" smtClean="0">
                <a:solidFill>
                  <a:schemeClr val="tx1"/>
                </a:solidFill>
              </a:rPr>
              <a:t>The workspace is then restarted by ftscompletion.exe and the end user is logged on or prompted to log on. </a:t>
            </a:r>
          </a:p>
          <a:p>
            <a:pPr lvl="1">
              <a:buFont typeface="+mj-lt"/>
              <a:buAutoNum type="arabicPeriod"/>
            </a:pPr>
            <a:r>
              <a:rPr lang="en-US" sz="1800" i="1" dirty="0" smtClean="0">
                <a:solidFill>
                  <a:schemeClr val="tx1"/>
                </a:solidFill>
              </a:rPr>
              <a:t>The </a:t>
            </a:r>
            <a:r>
              <a:rPr lang="en-US" sz="1800" i="1" dirty="0">
                <a:solidFill>
                  <a:schemeClr val="tx1"/>
                </a:solidFill>
              </a:rPr>
              <a:t>MED-V workspace is then started and configured for the </a:t>
            </a:r>
            <a:r>
              <a:rPr lang="en-US" sz="1800" i="1" dirty="0" smtClean="0">
                <a:solidFill>
                  <a:schemeClr val="tx1"/>
                </a:solidFill>
              </a:rPr>
              <a:t>user – this includes </a:t>
            </a:r>
            <a:r>
              <a:rPr lang="en-US" sz="1800" i="1" dirty="0">
                <a:solidFill>
                  <a:schemeClr val="tx1"/>
                </a:solidFill>
              </a:rPr>
              <a:t>applying Group Policy.</a:t>
            </a:r>
          </a:p>
          <a:p>
            <a:pPr marL="460375" lvl="1" indent="0">
              <a:buNone/>
            </a:pPr>
            <a:endParaRPr lang="en-US" sz="2000" dirty="0" smtClean="0">
              <a:solidFill>
                <a:schemeClr val="tx1"/>
              </a:solidFill>
            </a:endParaRPr>
          </a:p>
        </p:txBody>
      </p:sp>
    </p:spTree>
    <p:extLst>
      <p:ext uri="{BB962C8B-B14F-4D97-AF65-F5344CB8AC3E}">
        <p14:creationId xmlns:p14="http://schemas.microsoft.com/office/powerpoint/2010/main" val="34506215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Update Settings</a:t>
            </a:r>
            <a:endParaRPr lang="en-US" dirty="0"/>
          </a:p>
        </p:txBody>
      </p:sp>
      <p:sp>
        <p:nvSpPr>
          <p:cNvPr id="3" name="Content Placeholder 2"/>
          <p:cNvSpPr>
            <a:spLocks noGrp="1"/>
          </p:cNvSpPr>
          <p:nvPr>
            <p:ph idx="1"/>
          </p:nvPr>
        </p:nvSpPr>
        <p:spPr/>
        <p:txBody>
          <a:bodyPr/>
          <a:lstStyle/>
          <a:p>
            <a:endParaRPr lang="en-AU"/>
          </a:p>
        </p:txBody>
      </p:sp>
      <p:pic>
        <p:nvPicPr>
          <p:cNvPr id="307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9902" y="1603175"/>
            <a:ext cx="5180677" cy="45065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34217" y="1983175"/>
            <a:ext cx="3358351" cy="27051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8"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33732" y="2315679"/>
            <a:ext cx="3272593" cy="27051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2" name="Group 11"/>
          <p:cNvGrpSpPr/>
          <p:nvPr/>
        </p:nvGrpSpPr>
        <p:grpSpPr>
          <a:xfrm>
            <a:off x="6406941" y="4688328"/>
            <a:ext cx="2267324" cy="1351735"/>
            <a:chOff x="6812733" y="4688320"/>
            <a:chExt cx="2490163" cy="1351735"/>
          </a:xfrm>
        </p:grpSpPr>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812733" y="5354458"/>
              <a:ext cx="685597" cy="685597"/>
            </a:xfrm>
            <a:prstGeom prst="rect">
              <a:avLst/>
            </a:prstGeom>
            <a:ln>
              <a:noFill/>
            </a:ln>
            <a:effectLst>
              <a:outerShdw blurRad="292100" dist="139700" dir="2700000" algn="tl" rotWithShape="0">
                <a:srgbClr val="333333">
                  <a:alpha val="65000"/>
                </a:srgbClr>
              </a:outerShdw>
            </a:effectLst>
          </p:spPr>
        </p:pic>
        <p:sp>
          <p:nvSpPr>
            <p:cNvPr id="5" name="TextBox 4"/>
            <p:cNvSpPr txBox="1"/>
            <p:nvPr/>
          </p:nvSpPr>
          <p:spPr>
            <a:xfrm>
              <a:off x="7498330" y="5471627"/>
              <a:ext cx="1804566" cy="553998"/>
            </a:xfrm>
            <a:prstGeom prst="rect">
              <a:avLst/>
            </a:prstGeom>
            <a:noFill/>
          </p:spPr>
          <p:txBody>
            <a:bodyPr wrap="none" rtlCol="0">
              <a:spAutoFit/>
            </a:bodyPr>
            <a:lstStyle/>
            <a:p>
              <a:r>
                <a:rPr lang="en-US" sz="1500" dirty="0"/>
                <a:t>Save as a *.</a:t>
              </a:r>
              <a:r>
                <a:rPr lang="en-US" sz="1500" dirty="0" err="1"/>
                <a:t>reg</a:t>
              </a:r>
              <a:endParaRPr lang="en-US" sz="1500" dirty="0"/>
            </a:p>
            <a:p>
              <a:r>
                <a:rPr lang="en-US" sz="1500" dirty="0"/>
                <a:t>Import as required</a:t>
              </a:r>
            </a:p>
          </p:txBody>
        </p:sp>
        <p:cxnSp>
          <p:nvCxnSpPr>
            <p:cNvPr id="7" name="Elbow Connector 6"/>
            <p:cNvCxnSpPr>
              <a:stCxn id="4" idx="2"/>
              <a:endCxn id="8" idx="1"/>
            </p:cNvCxnSpPr>
            <p:nvPr/>
          </p:nvCxnSpPr>
          <p:spPr>
            <a:xfrm rot="5400000">
              <a:off x="7151417" y="4682146"/>
              <a:ext cx="676427" cy="1353794"/>
            </a:xfrm>
            <a:prstGeom prst="bentConnector4">
              <a:avLst>
                <a:gd name="adj1" fmla="val 24661"/>
                <a:gd name="adj2" fmla="val 116886"/>
              </a:avLst>
            </a:prstGeom>
            <a:ln w="28575">
              <a:solidFill>
                <a:srgbClr val="FF0000"/>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4" name="Rounded Rectangle 3"/>
            <p:cNvSpPr/>
            <p:nvPr/>
          </p:nvSpPr>
          <p:spPr>
            <a:xfrm>
              <a:off x="7873340" y="4688320"/>
              <a:ext cx="586373" cy="332510"/>
            </a:xfrm>
            <a:prstGeom prst="roundRect">
              <a:avLst/>
            </a:prstGeom>
            <a:noFill/>
            <a:ln w="28575">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5075461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77"/>
                                        </p:tgtEl>
                                        <p:attrNameLst>
                                          <p:attrName>style.visibility</p:attrName>
                                        </p:attrNameLst>
                                      </p:cBhvr>
                                      <p:to>
                                        <p:strVal val="visible"/>
                                      </p:to>
                                    </p:set>
                                    <p:animEffect transition="in" filter="fade">
                                      <p:cBhvr>
                                        <p:cTn id="7" dur="500"/>
                                        <p:tgtEl>
                                          <p:spTgt spid="307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078"/>
                                        </p:tgtEl>
                                        <p:attrNameLst>
                                          <p:attrName>style.visibility</p:attrName>
                                        </p:attrNameLst>
                                      </p:cBhvr>
                                      <p:to>
                                        <p:strVal val="visible"/>
                                      </p:to>
                                    </p:set>
                                    <p:animEffect transition="in" filter="fade">
                                      <p:cBhvr>
                                        <p:cTn id="12" dur="500"/>
                                        <p:tgtEl>
                                          <p:spTgt spid="307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3"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80823" y="1556791"/>
            <a:ext cx="5563177" cy="50246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smtClean="0"/>
              <a:t>MED-V Admin Toolkit</a:t>
            </a:r>
            <a:endParaRPr lang="en-US" dirty="0"/>
          </a:p>
        </p:txBody>
      </p:sp>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80823" y="1556792"/>
            <a:ext cx="5563177" cy="50246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179512" y="1988840"/>
            <a:ext cx="3312368" cy="1938982"/>
          </a:xfrm>
          <a:prstGeom prst="rect">
            <a:avLst/>
          </a:prstGeom>
          <a:noFill/>
        </p:spPr>
        <p:txBody>
          <a:bodyPr wrap="square" lIns="91428" tIns="45715" rIns="91428" bIns="45715" rtlCol="0">
            <a:spAutoFit/>
          </a:bodyPr>
          <a:lstStyle/>
          <a:p>
            <a:r>
              <a:rPr lang="en-US" sz="2400" dirty="0"/>
              <a:t>C:\Program Files\Microsoft Enterprise Desktop Virtualization\medvhost.exe /toolkit</a:t>
            </a:r>
          </a:p>
        </p:txBody>
      </p:sp>
      <p:cxnSp>
        <p:nvCxnSpPr>
          <p:cNvPr id="6" name="Straight Connector 5"/>
          <p:cNvCxnSpPr/>
          <p:nvPr/>
        </p:nvCxnSpPr>
        <p:spPr>
          <a:xfrm>
            <a:off x="754756" y="3501008"/>
            <a:ext cx="2161880" cy="0"/>
          </a:xfrm>
          <a:prstGeom prst="line">
            <a:avLst/>
          </a:prstGeom>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7246685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1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053"/>
                                        </p:tgtEl>
                                        <p:attrNameLst>
                                          <p:attrName>style.visibility</p:attrName>
                                        </p:attrNameLst>
                                      </p:cBhvr>
                                      <p:to>
                                        <p:strVal val="visible"/>
                                      </p:to>
                                    </p:set>
                                    <p:animEffect transition="in" filter="fade">
                                      <p:cBhvr>
                                        <p:cTn id="12" dur="500"/>
                                        <p:tgtEl>
                                          <p:spTgt spid="205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052"/>
                                        </p:tgtEl>
                                        <p:attrNameLst>
                                          <p:attrName>style.visibility</p:attrName>
                                        </p:attrNameLst>
                                      </p:cBhvr>
                                      <p:to>
                                        <p:strVal val="visible"/>
                                      </p:to>
                                    </p:set>
                                    <p:animEffect transition="in" filter="fade">
                                      <p:cBhvr>
                                        <p:cTn id="17" dur="500"/>
                                        <p:tgtEl>
                                          <p:spTgt spid="20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smtClean="0"/>
              <a:t>In Review: Session </a:t>
            </a:r>
            <a:r>
              <a:rPr lang="en-US" dirty="0" smtClean="0"/>
              <a:t>Objectives and Takeaways</a:t>
            </a:r>
            <a:endParaRPr lang="en-US" dirty="0"/>
          </a:p>
        </p:txBody>
      </p:sp>
      <p:sp>
        <p:nvSpPr>
          <p:cNvPr id="2" name="Date Placeholder 1"/>
          <p:cNvSpPr>
            <a:spLocks noGrp="1"/>
          </p:cNvSpPr>
          <p:nvPr>
            <p:ph type="dt" sz="half" idx="10"/>
          </p:nvPr>
        </p:nvSpPr>
        <p:spPr/>
        <p:txBody>
          <a:bodyPr/>
          <a:lstStyle/>
          <a:p>
            <a:endParaRPr lang="en-AU"/>
          </a:p>
        </p:txBody>
      </p:sp>
      <p:sp>
        <p:nvSpPr>
          <p:cNvPr id="7" name="Text Placeholder 5"/>
          <p:cNvSpPr>
            <a:spLocks noGrp="1"/>
          </p:cNvSpPr>
          <p:nvPr>
            <p:ph idx="1"/>
          </p:nvPr>
        </p:nvSpPr>
        <p:spPr>
          <a:xfrm>
            <a:off x="457200" y="2276872"/>
            <a:ext cx="8229600" cy="3849291"/>
          </a:xfrm>
        </p:spPr>
        <p:txBody>
          <a:bodyPr>
            <a:normAutofit fontScale="85000" lnSpcReduction="10000"/>
          </a:bodyPr>
          <a:lstStyle/>
          <a:p>
            <a:r>
              <a:rPr lang="en-US" dirty="0" smtClean="0">
                <a:solidFill>
                  <a:schemeClr val="tx1"/>
                </a:solidFill>
              </a:rPr>
              <a:t>Objectives</a:t>
            </a:r>
          </a:p>
          <a:p>
            <a:pPr lvl="1"/>
            <a:r>
              <a:rPr lang="en-US" dirty="0" smtClean="0">
                <a:solidFill>
                  <a:schemeClr val="tx1"/>
                </a:solidFill>
              </a:rPr>
              <a:t>Describe the difference between the MED-V v1 and V2 architectural models</a:t>
            </a:r>
          </a:p>
          <a:p>
            <a:pPr lvl="1"/>
            <a:r>
              <a:rPr lang="en-US" dirty="0" smtClean="0">
                <a:solidFill>
                  <a:schemeClr val="tx1"/>
                </a:solidFill>
              </a:rPr>
              <a:t>Describe the process </a:t>
            </a:r>
            <a:r>
              <a:rPr lang="en-US" dirty="0">
                <a:solidFill>
                  <a:schemeClr val="tx1"/>
                </a:solidFill>
              </a:rPr>
              <a:t>to engineer a MED-V v2 </a:t>
            </a:r>
            <a:r>
              <a:rPr lang="en-US" dirty="0" smtClean="0">
                <a:solidFill>
                  <a:schemeClr val="tx1"/>
                </a:solidFill>
              </a:rPr>
              <a:t>solution</a:t>
            </a:r>
          </a:p>
          <a:p>
            <a:pPr lvl="1"/>
            <a:r>
              <a:rPr lang="en-US" dirty="0" smtClean="0">
                <a:solidFill>
                  <a:schemeClr val="tx1"/>
                </a:solidFill>
              </a:rPr>
              <a:t>Describe the basics of how MED-V v2 components can be deployed with CM</a:t>
            </a:r>
          </a:p>
          <a:p>
            <a:endParaRPr lang="en-US" dirty="0" smtClean="0">
              <a:solidFill>
                <a:schemeClr val="tx1"/>
              </a:solidFill>
            </a:endParaRPr>
          </a:p>
          <a:p>
            <a:r>
              <a:rPr lang="en-US" dirty="0" smtClean="0">
                <a:solidFill>
                  <a:schemeClr val="tx1"/>
                </a:solidFill>
              </a:rPr>
              <a:t>Takeaways</a:t>
            </a:r>
          </a:p>
          <a:p>
            <a:pPr lvl="1"/>
            <a:r>
              <a:rPr lang="en-US" dirty="0" smtClean="0">
                <a:solidFill>
                  <a:schemeClr val="tx1"/>
                </a:solidFill>
              </a:rPr>
              <a:t>MED-V v2 scales along with its deployment mechanism</a:t>
            </a:r>
          </a:p>
          <a:p>
            <a:pPr lvl="1"/>
            <a:r>
              <a:rPr lang="en-US" dirty="0" smtClean="0">
                <a:solidFill>
                  <a:schemeClr val="tx1"/>
                </a:solidFill>
              </a:rPr>
              <a:t>Scalable deployment and management platform for MED-V v2</a:t>
            </a:r>
          </a:p>
          <a:p>
            <a:pPr lvl="1"/>
            <a:r>
              <a:rPr lang="en-US" dirty="0" smtClean="0">
                <a:solidFill>
                  <a:schemeClr val="tx1"/>
                </a:solidFill>
              </a:rPr>
              <a:t>MED-V is another desktop in your environment</a:t>
            </a:r>
          </a:p>
        </p:txBody>
      </p:sp>
    </p:spTree>
    <p:extLst>
      <p:ext uri="{BB962C8B-B14F-4D97-AF65-F5344CB8AC3E}">
        <p14:creationId xmlns:p14="http://schemas.microsoft.com/office/powerpoint/2010/main" val="8783025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MED-V Resources</a:t>
            </a:r>
            <a:endParaRPr lang="en-US" dirty="0"/>
          </a:p>
        </p:txBody>
      </p:sp>
      <p:sp>
        <p:nvSpPr>
          <p:cNvPr id="3" name="Text Placeholder 2"/>
          <p:cNvSpPr>
            <a:spLocks noGrp="1"/>
          </p:cNvSpPr>
          <p:nvPr>
            <p:ph idx="1"/>
          </p:nvPr>
        </p:nvSpPr>
        <p:spPr/>
        <p:txBody>
          <a:bodyPr>
            <a:normAutofit fontScale="70000" lnSpcReduction="20000"/>
          </a:bodyPr>
          <a:lstStyle/>
          <a:p>
            <a:r>
              <a:rPr lang="en-US" sz="2800" dirty="0" smtClean="0">
                <a:hlinkClick r:id="rId2"/>
              </a:rPr>
              <a:t>MED-V </a:t>
            </a:r>
            <a:r>
              <a:rPr lang="en-US" sz="2800" dirty="0" err="1" smtClean="0">
                <a:hlinkClick r:id="rId2"/>
              </a:rPr>
              <a:t>Localisation</a:t>
            </a:r>
            <a:r>
              <a:rPr lang="en-US" sz="2800" dirty="0" smtClean="0">
                <a:hlinkClick r:id="rId2"/>
              </a:rPr>
              <a:t> Patch</a:t>
            </a:r>
            <a:endParaRPr lang="en-US" sz="2800" dirty="0" smtClean="0"/>
          </a:p>
          <a:p>
            <a:pPr lvl="1"/>
            <a:r>
              <a:rPr lang="en-US" sz="2400" dirty="0" smtClean="0">
                <a:solidFill>
                  <a:schemeClr val="tx1"/>
                </a:solidFill>
              </a:rPr>
              <a:t>Provides </a:t>
            </a:r>
            <a:r>
              <a:rPr lang="en-US" sz="2400" dirty="0" err="1" smtClean="0">
                <a:solidFill>
                  <a:schemeClr val="tx1"/>
                </a:solidFill>
              </a:rPr>
              <a:t>localised</a:t>
            </a:r>
            <a:r>
              <a:rPr lang="en-US" sz="2400" dirty="0" smtClean="0">
                <a:solidFill>
                  <a:schemeClr val="tx1"/>
                </a:solidFill>
              </a:rPr>
              <a:t> content in MED-V in 24 languages</a:t>
            </a:r>
          </a:p>
          <a:p>
            <a:pPr lvl="1"/>
            <a:endParaRPr lang="en-US" sz="2400" dirty="0"/>
          </a:p>
          <a:p>
            <a:r>
              <a:rPr lang="en-US" sz="2800" dirty="0">
                <a:hlinkClick r:id="rId3"/>
              </a:rPr>
              <a:t>Deployment Guidance for Microsoft Enterprise Desktop Virtualization </a:t>
            </a:r>
            <a:r>
              <a:rPr lang="en-US" sz="2800" dirty="0" smtClean="0">
                <a:hlinkClick r:id="rId3"/>
              </a:rPr>
              <a:t>2.0</a:t>
            </a:r>
            <a:endParaRPr lang="en-US" sz="2800" dirty="0" smtClean="0"/>
          </a:p>
          <a:p>
            <a:pPr lvl="1"/>
            <a:r>
              <a:rPr lang="en-US" sz="2400" dirty="0" smtClean="0">
                <a:solidFill>
                  <a:schemeClr val="tx1"/>
                </a:solidFill>
              </a:rPr>
              <a:t>Information on how to deploy MED-V</a:t>
            </a:r>
          </a:p>
          <a:p>
            <a:pPr marL="460375" lvl="1" indent="0">
              <a:buNone/>
            </a:pPr>
            <a:endParaRPr lang="en-US" sz="2400" dirty="0"/>
          </a:p>
          <a:p>
            <a:r>
              <a:rPr lang="en-US" sz="2800" dirty="0" smtClean="0">
                <a:hlinkClick r:id="rId4"/>
              </a:rPr>
              <a:t>MED-V Configuration Pack</a:t>
            </a:r>
            <a:endParaRPr lang="en-US" sz="2800" dirty="0"/>
          </a:p>
          <a:p>
            <a:pPr lvl="1"/>
            <a:r>
              <a:rPr lang="en-US" sz="2400" dirty="0" smtClean="0">
                <a:solidFill>
                  <a:schemeClr val="tx1"/>
                </a:solidFill>
              </a:rPr>
              <a:t>DCM integration for Configuration Manger 2007 for MED-V first time setup</a:t>
            </a:r>
          </a:p>
          <a:p>
            <a:pPr lvl="1"/>
            <a:endParaRPr lang="en-US" sz="2400" dirty="0" smtClean="0"/>
          </a:p>
          <a:p>
            <a:r>
              <a:rPr lang="en-US" sz="2800" dirty="0" smtClean="0">
                <a:hlinkClick r:id="rId5"/>
              </a:rPr>
              <a:t>MED-V Team Blog</a:t>
            </a:r>
            <a:endParaRPr lang="en-US" sz="2800" dirty="0" smtClean="0"/>
          </a:p>
          <a:p>
            <a:pPr lvl="1"/>
            <a:r>
              <a:rPr lang="en-US" sz="2400" dirty="0" smtClean="0">
                <a:solidFill>
                  <a:schemeClr val="tx1"/>
                </a:solidFill>
              </a:rPr>
              <a:t>Information on MED-V from members of the MED-V community</a:t>
            </a:r>
          </a:p>
          <a:p>
            <a:pPr lvl="1"/>
            <a:endParaRPr lang="en-US" sz="2400" dirty="0" smtClean="0"/>
          </a:p>
        </p:txBody>
      </p:sp>
    </p:spTree>
    <p:extLst>
      <p:ext uri="{BB962C8B-B14F-4D97-AF65-F5344CB8AC3E}">
        <p14:creationId xmlns:p14="http://schemas.microsoft.com/office/powerpoint/2010/main" val="5024594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Session Objectives and Takeaways</a:t>
            </a:r>
            <a:endParaRPr lang="en-US" dirty="0"/>
          </a:p>
        </p:txBody>
      </p:sp>
      <p:sp>
        <p:nvSpPr>
          <p:cNvPr id="6" name="Text Placeholder 5"/>
          <p:cNvSpPr>
            <a:spLocks noGrp="1"/>
          </p:cNvSpPr>
          <p:nvPr>
            <p:ph idx="1"/>
          </p:nvPr>
        </p:nvSpPr>
        <p:spPr/>
        <p:txBody>
          <a:bodyPr>
            <a:normAutofit fontScale="85000" lnSpcReduction="10000"/>
          </a:bodyPr>
          <a:lstStyle/>
          <a:p>
            <a:r>
              <a:rPr lang="en-US" dirty="0" smtClean="0">
                <a:solidFill>
                  <a:schemeClr val="tx1"/>
                </a:solidFill>
              </a:rPr>
              <a:t>Objectives</a:t>
            </a:r>
          </a:p>
          <a:p>
            <a:pPr lvl="1"/>
            <a:r>
              <a:rPr lang="en-US" dirty="0" smtClean="0">
                <a:solidFill>
                  <a:schemeClr val="tx1"/>
                </a:solidFill>
              </a:rPr>
              <a:t>Describe the difference between the MED-V v1 and V2 architectural models</a:t>
            </a:r>
          </a:p>
          <a:p>
            <a:pPr lvl="1"/>
            <a:r>
              <a:rPr lang="en-US" dirty="0" smtClean="0">
                <a:solidFill>
                  <a:schemeClr val="tx1"/>
                </a:solidFill>
              </a:rPr>
              <a:t>Describe the process </a:t>
            </a:r>
            <a:r>
              <a:rPr lang="en-US" dirty="0">
                <a:solidFill>
                  <a:schemeClr val="tx1"/>
                </a:solidFill>
              </a:rPr>
              <a:t>to engineer a MED-V v2 </a:t>
            </a:r>
            <a:r>
              <a:rPr lang="en-US" dirty="0" smtClean="0">
                <a:solidFill>
                  <a:schemeClr val="tx1"/>
                </a:solidFill>
              </a:rPr>
              <a:t>solution</a:t>
            </a:r>
          </a:p>
          <a:p>
            <a:pPr lvl="1"/>
            <a:r>
              <a:rPr lang="en-US" dirty="0" smtClean="0">
                <a:solidFill>
                  <a:schemeClr val="tx1"/>
                </a:solidFill>
              </a:rPr>
              <a:t>Describe the basics of how MED-V v2 components can be deployed with CM</a:t>
            </a:r>
          </a:p>
          <a:p>
            <a:endParaRPr lang="en-US" dirty="0" smtClean="0">
              <a:solidFill>
                <a:schemeClr val="tx1"/>
              </a:solidFill>
            </a:endParaRPr>
          </a:p>
          <a:p>
            <a:r>
              <a:rPr lang="en-US" dirty="0" smtClean="0">
                <a:solidFill>
                  <a:schemeClr val="tx1"/>
                </a:solidFill>
              </a:rPr>
              <a:t>Takeaways</a:t>
            </a:r>
          </a:p>
          <a:p>
            <a:pPr lvl="1"/>
            <a:r>
              <a:rPr lang="en-US" dirty="0" smtClean="0">
                <a:solidFill>
                  <a:schemeClr val="tx1"/>
                </a:solidFill>
              </a:rPr>
              <a:t>MED-V v2 scales along with its deployment mechanism</a:t>
            </a:r>
          </a:p>
          <a:p>
            <a:pPr lvl="1"/>
            <a:r>
              <a:rPr lang="en-US" dirty="0" smtClean="0">
                <a:solidFill>
                  <a:schemeClr val="tx1"/>
                </a:solidFill>
              </a:rPr>
              <a:t>Scalable deployment and management platform for MED-V v2</a:t>
            </a:r>
          </a:p>
          <a:p>
            <a:pPr lvl="1"/>
            <a:r>
              <a:rPr lang="en-US" dirty="0" smtClean="0">
                <a:solidFill>
                  <a:schemeClr val="tx1"/>
                </a:solidFill>
              </a:rPr>
              <a:t>MED-V is another desktop in your environment</a:t>
            </a:r>
          </a:p>
        </p:txBody>
      </p:sp>
    </p:spTree>
    <p:extLst>
      <p:ext uri="{BB962C8B-B14F-4D97-AF65-F5344CB8AC3E}">
        <p14:creationId xmlns:p14="http://schemas.microsoft.com/office/powerpoint/2010/main" val="40083054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77"/>
            <a:ext cx="8471316" cy="1138773"/>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sz="2000" b="1" dirty="0" smtClean="0">
                <a:solidFill>
                  <a:srgbClr val="FFFFFF"/>
                </a:solidFill>
                <a:latin typeface="Segoe UI" pitchFamily="34" charset="0"/>
                <a:cs typeface="Segoe UI" pitchFamily="34" charset="0"/>
              </a:rPr>
              <a:t>Why Enroll, other than it being free?</a:t>
            </a:r>
          </a:p>
          <a:p>
            <a:r>
              <a:rPr lang="en-US" sz="1600" dirty="0" smtClean="0">
                <a:solidFill>
                  <a:srgbClr val="FFFFFF"/>
                </a:solidFill>
                <a:latin typeface="Segoe UI" pitchFamily="34" charset="0"/>
                <a:cs typeface="Segoe UI" pitchFamily="34" charset="0"/>
              </a:rPr>
              <a:t>The MVA helps improve </a:t>
            </a:r>
            <a:r>
              <a:rPr lang="en-US" sz="1600" dirty="0">
                <a:solidFill>
                  <a:srgbClr val="FFFFFF"/>
                </a:solidFill>
                <a:latin typeface="Segoe UI" pitchFamily="34" charset="0"/>
                <a:cs typeface="Segoe UI" pitchFamily="34" charset="0"/>
              </a:rPr>
              <a:t>your IT skill set and advance your career with </a:t>
            </a:r>
            <a:r>
              <a:rPr lang="en-US" sz="1600" dirty="0" smtClean="0">
                <a:solidFill>
                  <a:srgbClr val="FFFFFF"/>
                </a:solidFill>
                <a:latin typeface="Segoe UI" pitchFamily="34" charset="0"/>
                <a:cs typeface="Segoe UI" pitchFamily="34" charset="0"/>
              </a:rPr>
              <a:t>a </a:t>
            </a:r>
            <a:r>
              <a:rPr lang="en-US" sz="1600" dirty="0">
                <a:solidFill>
                  <a:srgbClr val="FFFFFF"/>
                </a:solidFill>
                <a:latin typeface="Segoe UI" pitchFamily="34" charset="0"/>
                <a:cs typeface="Segoe UI" pitchFamily="34" charset="0"/>
              </a:rPr>
              <a:t>free, easy to access training portal that allows you to learn at your own pace, focusing on Microsoft </a:t>
            </a:r>
            <a:r>
              <a:rPr lang="en-US" sz="1600" dirty="0" smtClean="0">
                <a:solidFill>
                  <a:srgbClr val="FFFFFF"/>
                </a:solidFill>
                <a:latin typeface="Segoe UI" pitchFamily="34" charset="0"/>
                <a:cs typeface="Segoe UI" pitchFamily="34" charset="0"/>
              </a:rPr>
              <a:t>technologies.</a:t>
            </a:r>
            <a:endParaRPr lang="en-GB" sz="1600" dirty="0">
              <a:solidFill>
                <a:srgbClr val="FFFFFF"/>
              </a:solidFill>
              <a:latin typeface="Segoe UI" pitchFamily="34" charset="0"/>
              <a:cs typeface="Segoe UI" pitchFamily="34" charset="0"/>
            </a:endParaRPr>
          </a:p>
        </p:txBody>
      </p:sp>
      <p:sp>
        <p:nvSpPr>
          <p:cNvPr id="9" name="TextBox 8"/>
          <p:cNvSpPr txBox="1"/>
          <p:nvPr/>
        </p:nvSpPr>
        <p:spPr>
          <a:xfrm>
            <a:off x="493173" y="2697734"/>
            <a:ext cx="8038829" cy="1323439"/>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What Do I </a:t>
            </a:r>
            <a:r>
              <a:rPr lang="en-GB" sz="2000" b="1" dirty="0" smtClean="0">
                <a:solidFill>
                  <a:srgbClr val="FFFFFF"/>
                </a:solidFill>
                <a:latin typeface="Segoe UI" pitchFamily="34" charset="0"/>
                <a:cs typeface="Segoe UI" pitchFamily="34" charset="0"/>
              </a:rPr>
              <a:t>get for enrolment?</a:t>
            </a:r>
            <a:r>
              <a:rPr lang="en-GB" sz="2000" b="1" dirty="0">
                <a:solidFill>
                  <a:srgbClr val="FFFFFF"/>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67356"/>
            <a:ext cx="7416824" cy="817245"/>
          </a:xfrm>
          <a:prstGeom prst="roundRect">
            <a:avLst/>
          </a:prstGeom>
          <a:noFill/>
        </p:spPr>
        <p:txBody>
          <a:bodyPr wrap="square" rtlCol="0">
            <a:spAutoFit/>
          </a:bodyPr>
          <a:lstStyle/>
          <a:p>
            <a:r>
              <a:rPr lang="en-GB" b="1" dirty="0">
                <a:solidFill>
                  <a:srgbClr val="FFFFFF"/>
                </a:solidFill>
                <a:latin typeface="Segoe UI" pitchFamily="34" charset="0"/>
                <a:cs typeface="Segoe UI" pitchFamily="34" charset="0"/>
              </a:rPr>
              <a:t>Where do I </a:t>
            </a:r>
            <a:r>
              <a:rPr lang="en-GB" b="1" dirty="0" smtClean="0">
                <a:solidFill>
                  <a:srgbClr val="FFFFFF"/>
                </a:solidFill>
                <a:latin typeface="Segoe UI" pitchFamily="34" charset="0"/>
                <a:cs typeface="Segoe UI" pitchFamily="34" charset="0"/>
              </a:rPr>
              <a:t>Enrol?</a:t>
            </a:r>
            <a:endParaRPr lang="en-GB" sz="1600" b="1" dirty="0">
              <a:solidFill>
                <a:srgbClr val="FFFFFF"/>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521747" y="5213559"/>
            <a:ext cx="7416824" cy="400110"/>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Then tell us what you </a:t>
            </a:r>
            <a:r>
              <a:rPr lang="en-GB" sz="2000" b="1" dirty="0" smtClean="0">
                <a:solidFill>
                  <a:srgbClr val="FFFFFF"/>
                </a:solidFill>
                <a:latin typeface="Segoe UI" pitchFamily="34" charset="0"/>
                <a:cs typeface="Segoe UI" pitchFamily="34" charset="0"/>
              </a:rPr>
              <a:t>think. </a:t>
            </a:r>
            <a:r>
              <a:rPr lang="en-GB" sz="1600" dirty="0" smtClean="0">
                <a:solidFill>
                  <a:srgbClr val="FFFFFF"/>
                </a:solidFill>
                <a:latin typeface="Segoe UI" pitchFamily="34" charset="0"/>
                <a:cs typeface="Segoe UI" pitchFamily="34" charset="0"/>
              </a:rPr>
              <a:t>TellTheDean@microsoft.com</a:t>
            </a:r>
          </a:p>
        </p:txBody>
      </p:sp>
      <p:grpSp>
        <p:nvGrpSpPr>
          <p:cNvPr id="5" name="Group 4"/>
          <p:cNvGrpSpPr/>
          <p:nvPr/>
        </p:nvGrpSpPr>
        <p:grpSpPr>
          <a:xfrm>
            <a:off x="6228184" y="3621020"/>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rgbClr val="FFFFFF"/>
                </a:solidFill>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125876356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5301208"/>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chemeClr val="bg2"/>
                </a:solidFill>
                <a:latin typeface="Calibri" pitchFamily="34" charset="0"/>
                <a:cs typeface="Arial" charset="0"/>
              </a:rPr>
              <a:t>© </a:t>
            </a:r>
            <a:r>
              <a:rPr lang="en-US" sz="800" dirty="0" smtClean="0">
                <a:solidFill>
                  <a:schemeClr val="bg2"/>
                </a:solidFill>
                <a:latin typeface="Calibri" pitchFamily="34" charset="0"/>
                <a:cs typeface="Arial" charset="0"/>
              </a:rPr>
              <a:t>2010 Microsoft </a:t>
            </a:r>
            <a:r>
              <a:rPr lang="en-US" sz="800" dirty="0">
                <a:solidFill>
                  <a:schemeClr val="bg2"/>
                </a:solidFill>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800" dirty="0">
                <a:solidFill>
                  <a:schemeClr val="bg2"/>
                </a:solidFill>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chemeClr val="bg2"/>
                </a:solidFill>
                <a:latin typeface="Calibri" pitchFamily="34" charset="0"/>
                <a:cs typeface="Arial" charset="0"/>
              </a:rPr>
              <a:t>MICROSOFT </a:t>
            </a:r>
            <a:r>
              <a:rPr lang="en-US" sz="800" dirty="0">
                <a:solidFill>
                  <a:schemeClr val="bg2"/>
                </a:solidFill>
                <a:latin typeface="Calibri" pitchFamily="34" charset="0"/>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3840" y="2666735"/>
            <a:ext cx="4718061" cy="875731"/>
          </a:xfrm>
          <a:prstGeom prst="rect">
            <a:avLst/>
          </a:prstGeom>
          <a:noFill/>
          <a:ln>
            <a:noFill/>
          </a:ln>
        </p:spPr>
      </p:pic>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ounded Rectangle 52"/>
          <p:cNvSpPr/>
          <p:nvPr/>
        </p:nvSpPr>
        <p:spPr bwMode="auto">
          <a:xfrm>
            <a:off x="4716016"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50" name="Rounded Rectangle 49"/>
          <p:cNvSpPr/>
          <p:nvPr/>
        </p:nvSpPr>
        <p:spPr bwMode="auto">
          <a:xfrm>
            <a:off x="323528"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48" name="Rounded Rectangle 47"/>
          <p:cNvSpPr/>
          <p:nvPr/>
        </p:nvSpPr>
        <p:spPr bwMode="auto">
          <a:xfrm>
            <a:off x="4644008"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29" name="Rounded Rectangle 28"/>
          <p:cNvSpPr/>
          <p:nvPr/>
        </p:nvSpPr>
        <p:spPr bwMode="auto">
          <a:xfrm>
            <a:off x="130621"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pic>
        <p:nvPicPr>
          <p:cNvPr id="30724" name="Picture 23" descr="TechNet.png"/>
          <p:cNvPicPr>
            <a:picLocks noChangeAspect="1"/>
          </p:cNvPicPr>
          <p:nvPr/>
        </p:nvPicPr>
        <p:blipFill>
          <a:blip r:embed="rId3" cstate="print"/>
          <a:srcRect/>
          <a:stretch>
            <a:fillRect/>
          </a:stretch>
        </p:blipFill>
        <p:spPr bwMode="black">
          <a:xfrm>
            <a:off x="683568" y="3573016"/>
            <a:ext cx="3624263" cy="738188"/>
          </a:xfrm>
          <a:prstGeom prst="rect">
            <a:avLst/>
          </a:prstGeom>
          <a:noFill/>
          <a:ln w="9525">
            <a:noFill/>
            <a:miter lim="800000"/>
            <a:headEnd/>
            <a:tailEnd/>
          </a:ln>
        </p:spPr>
      </p:pic>
      <p:sp>
        <p:nvSpPr>
          <p:cNvPr id="30729" name="Rectangle 46"/>
          <p:cNvSpPr>
            <a:spLocks noChangeArrowheads="1"/>
          </p:cNvSpPr>
          <p:nvPr/>
        </p:nvSpPr>
        <p:spPr bwMode="auto">
          <a:xfrm>
            <a:off x="838200" y="2322513"/>
            <a:ext cx="3849688" cy="954087"/>
          </a:xfrm>
          <a:prstGeom prst="rect">
            <a:avLst/>
          </a:prstGeom>
          <a:noFill/>
          <a:ln w="9525">
            <a:noFill/>
            <a:miter lim="800000"/>
            <a:headEnd/>
            <a:tailEnd/>
          </a:ln>
        </p:spPr>
        <p:txBody>
          <a:bodyPr>
            <a:spAutoFit/>
          </a:bodyPr>
          <a:lstStyle/>
          <a:p>
            <a:pPr>
              <a:spcBef>
                <a:spcPts val="600"/>
              </a:spcBef>
            </a:pPr>
            <a:r>
              <a:rPr lang="en-US" sz="2000" dirty="0" smtClean="0">
                <a:solidFill>
                  <a:schemeClr val="bg2"/>
                </a:solidFill>
                <a:latin typeface="Calibri" pitchFamily="34" charset="0"/>
                <a:hlinkClick r:id="rId4"/>
              </a:rPr>
              <a:t>www.msteched.com/Australia</a:t>
            </a:r>
            <a:r>
              <a:rPr lang="en-US" sz="2000" dirty="0" smtClean="0">
                <a:solidFill>
                  <a:schemeClr val="bg2"/>
                </a:solidFill>
                <a:latin typeface="Calibri" pitchFamily="34" charset="0"/>
              </a:rPr>
              <a:t> </a:t>
            </a:r>
            <a:endParaRPr lang="en-US" sz="2000" dirty="0">
              <a:solidFill>
                <a:schemeClr val="bg2"/>
              </a:solidFill>
              <a:latin typeface="Calibri" pitchFamily="34" charset="0"/>
            </a:endParaRPr>
          </a:p>
          <a:p>
            <a:pPr marL="0" lvl="1" indent="0"/>
            <a:endParaRPr lang="en-US" dirty="0">
              <a:solidFill>
                <a:schemeClr val="bg2"/>
              </a:solidFill>
              <a:latin typeface="Calibri" pitchFamily="34" charset="0"/>
            </a:endParaRPr>
          </a:p>
          <a:p>
            <a:pPr marL="0" lvl="1" indent="0"/>
            <a:r>
              <a:rPr lang="en-US" dirty="0">
                <a:solidFill>
                  <a:schemeClr val="bg2"/>
                </a:solidFill>
                <a:latin typeface="Calibri" pitchFamily="34" charset="0"/>
              </a:rPr>
              <a:t>Sessions On-Demand &amp; Community</a:t>
            </a:r>
          </a:p>
        </p:txBody>
      </p:sp>
      <p:sp>
        <p:nvSpPr>
          <p:cNvPr id="30730" name="Rectangle 47"/>
          <p:cNvSpPr>
            <a:spLocks noChangeArrowheads="1"/>
          </p:cNvSpPr>
          <p:nvPr/>
        </p:nvSpPr>
        <p:spPr bwMode="auto">
          <a:xfrm>
            <a:off x="733425" y="4473575"/>
            <a:ext cx="4067175" cy="1015663"/>
          </a:xfrm>
          <a:prstGeom prst="rect">
            <a:avLst/>
          </a:prstGeom>
          <a:noFill/>
          <a:ln w="9525">
            <a:noFill/>
            <a:miter lim="800000"/>
            <a:headEnd/>
            <a:tailEnd/>
          </a:ln>
        </p:spPr>
        <p:txBody>
          <a:bodyPr wrap="square">
            <a:spAutoFit/>
          </a:bodyPr>
          <a:lstStyle/>
          <a:p>
            <a:pPr>
              <a:spcBef>
                <a:spcPts val="600"/>
              </a:spcBef>
              <a:buSzPct val="120000"/>
              <a:tabLst>
                <a:tab pos="1828800" algn="l"/>
              </a:tabLst>
            </a:pPr>
            <a:r>
              <a:rPr lang="en-US" sz="2000" dirty="0">
                <a:solidFill>
                  <a:schemeClr val="bg2"/>
                </a:solidFill>
                <a:latin typeface="Calibri" pitchFamily="34" charset="0"/>
                <a:hlinkClick r:id="rId5"/>
              </a:rPr>
              <a:t>http</a:t>
            </a:r>
            <a:r>
              <a:rPr lang="en-US" sz="2000" dirty="0" smtClean="0">
                <a:solidFill>
                  <a:schemeClr val="bg2"/>
                </a:solidFill>
                <a:latin typeface="Calibri" pitchFamily="34" charset="0"/>
                <a:hlinkClick r:id="rId5"/>
              </a:rPr>
              <a:t>://</a:t>
            </a:r>
            <a:r>
              <a:rPr lang="en-AU" sz="2000" dirty="0" smtClean="0">
                <a:solidFill>
                  <a:schemeClr val="bg2"/>
                </a:solidFill>
                <a:hlinkClick r:id="rId5"/>
              </a:rPr>
              <a:t> technet.microsoft.com/en-au</a:t>
            </a:r>
            <a:r>
              <a:rPr lang="en-US" sz="2400" b="1" dirty="0" smtClean="0">
                <a:solidFill>
                  <a:schemeClr val="bg2"/>
                </a:solidFill>
                <a:latin typeface="Calibri" pitchFamily="34" charset="0"/>
                <a:hlinkClick r:id="rId5"/>
              </a:rPr>
              <a:t>  </a:t>
            </a:r>
            <a:endParaRPr lang="en-US" sz="2400" dirty="0">
              <a:solidFill>
                <a:schemeClr val="bg2"/>
              </a:solidFill>
              <a:latin typeface="Calibri" pitchFamily="34" charset="0"/>
            </a:endParaRPr>
          </a:p>
          <a:p>
            <a:pPr marL="0" lvl="1" indent="0">
              <a:tabLst>
                <a:tab pos="1828800" algn="l"/>
              </a:tabLst>
            </a:pPr>
            <a:endParaRPr lang="en-US" dirty="0">
              <a:solidFill>
                <a:schemeClr val="bg2"/>
              </a:solidFill>
              <a:latin typeface="Calibri" pitchFamily="34" charset="0"/>
            </a:endParaRPr>
          </a:p>
          <a:p>
            <a:pPr marL="0" lvl="1" indent="0">
              <a:tabLst>
                <a:tab pos="1828800" algn="l"/>
              </a:tabLst>
            </a:pPr>
            <a:r>
              <a:rPr lang="en-US" dirty="0">
                <a:solidFill>
                  <a:schemeClr val="bg2"/>
                </a:solidFill>
                <a:latin typeface="Calibri" pitchFamily="34" charset="0"/>
              </a:rPr>
              <a:t>Resources for IT Professionals</a:t>
            </a:r>
          </a:p>
        </p:txBody>
      </p:sp>
      <p:pic>
        <p:nvPicPr>
          <p:cNvPr id="30731" name="Picture 24" descr="TechEd_online.png"/>
          <p:cNvPicPr>
            <a:picLocks noChangeAspect="1"/>
          </p:cNvPicPr>
          <p:nvPr/>
        </p:nvPicPr>
        <p:blipFill>
          <a:blip r:embed="rId6" cstate="print"/>
          <a:srcRect/>
          <a:stretch>
            <a:fillRect/>
          </a:stretch>
        </p:blipFill>
        <p:spPr bwMode="black">
          <a:xfrm>
            <a:off x="914400" y="1281113"/>
            <a:ext cx="2409825" cy="1076325"/>
          </a:xfrm>
          <a:prstGeom prst="rect">
            <a:avLst/>
          </a:prstGeom>
          <a:noFill/>
          <a:ln w="9525">
            <a:noFill/>
            <a:miter lim="800000"/>
            <a:headEnd/>
            <a:tailEnd/>
          </a:ln>
        </p:spPr>
      </p:pic>
      <p:pic>
        <p:nvPicPr>
          <p:cNvPr id="30733" name="Picture 26" descr="msdn_1inch_rgb.png"/>
          <p:cNvPicPr>
            <a:picLocks noChangeAspect="1"/>
          </p:cNvPicPr>
          <p:nvPr/>
        </p:nvPicPr>
        <p:blipFill>
          <a:blip r:embed="rId7" cstate="print"/>
          <a:srcRect/>
          <a:stretch>
            <a:fillRect/>
          </a:stretch>
        </p:blipFill>
        <p:spPr bwMode="black">
          <a:xfrm>
            <a:off x="5457825" y="3582988"/>
            <a:ext cx="1857375" cy="942975"/>
          </a:xfrm>
          <a:prstGeom prst="rect">
            <a:avLst/>
          </a:prstGeom>
          <a:noFill/>
          <a:ln w="9525">
            <a:noFill/>
            <a:miter lim="800000"/>
            <a:headEnd/>
            <a:tailEnd/>
          </a:ln>
        </p:spPr>
      </p:pic>
      <p:sp>
        <p:nvSpPr>
          <p:cNvPr id="30734" name="Rectangle 27"/>
          <p:cNvSpPr>
            <a:spLocks noChangeArrowheads="1"/>
          </p:cNvSpPr>
          <p:nvPr/>
        </p:nvSpPr>
        <p:spPr bwMode="auto">
          <a:xfrm>
            <a:off x="5218112" y="4473575"/>
            <a:ext cx="3925888" cy="1123384"/>
          </a:xfrm>
          <a:prstGeom prst="rect">
            <a:avLst/>
          </a:prstGeom>
          <a:noFill/>
          <a:ln w="9525">
            <a:noFill/>
            <a:miter lim="800000"/>
            <a:headEnd/>
            <a:tailEnd/>
          </a:ln>
        </p:spPr>
        <p:txBody>
          <a:bodyPr wrap="square">
            <a:spAutoFit/>
          </a:bodyPr>
          <a:lstStyle/>
          <a:p>
            <a:pPr>
              <a:spcBef>
                <a:spcPts val="600"/>
              </a:spcBef>
              <a:tabLst>
                <a:tab pos="1828800" algn="l"/>
              </a:tabLst>
            </a:pPr>
            <a:r>
              <a:rPr lang="en-US" sz="2000" dirty="0">
                <a:solidFill>
                  <a:schemeClr val="bg2"/>
                </a:solidFill>
                <a:latin typeface="Calibri" pitchFamily="34" charset="0"/>
                <a:hlinkClick r:id="rId8"/>
              </a:rPr>
              <a:t>http</a:t>
            </a:r>
            <a:r>
              <a:rPr lang="en-US" sz="2000" dirty="0" smtClean="0">
                <a:solidFill>
                  <a:schemeClr val="bg2"/>
                </a:solidFill>
                <a:latin typeface="Calibri" pitchFamily="34" charset="0"/>
                <a:hlinkClick r:id="rId8"/>
              </a:rPr>
              <a:t>://</a:t>
            </a:r>
            <a:r>
              <a:rPr lang="en-AU" sz="2000" dirty="0" smtClean="0">
                <a:solidFill>
                  <a:schemeClr val="bg2"/>
                </a:solidFill>
                <a:hlinkClick r:id="rId8"/>
              </a:rPr>
              <a:t>msdn.microsoft.com/en-au</a:t>
            </a:r>
            <a:endParaRPr lang="en-AU" sz="2000" dirty="0" smtClean="0">
              <a:solidFill>
                <a:schemeClr val="bg2"/>
              </a:solidFill>
            </a:endParaRPr>
          </a:p>
          <a:p>
            <a:pPr>
              <a:spcBef>
                <a:spcPts val="600"/>
              </a:spcBef>
              <a:tabLst>
                <a:tab pos="1828800" algn="l"/>
              </a:tabLst>
            </a:pPr>
            <a:r>
              <a:rPr lang="en-US" sz="2400" b="1" dirty="0" smtClean="0">
                <a:solidFill>
                  <a:schemeClr val="bg2"/>
                </a:solidFill>
                <a:latin typeface="Calibri" pitchFamily="34" charset="0"/>
              </a:rPr>
              <a:t> </a:t>
            </a:r>
            <a:endParaRPr lang="en-US" dirty="0">
              <a:solidFill>
                <a:schemeClr val="bg2"/>
              </a:solidFill>
              <a:latin typeface="Calibri" pitchFamily="34" charset="0"/>
            </a:endParaRPr>
          </a:p>
          <a:p>
            <a:pPr marL="0" lvl="1" indent="0">
              <a:tabLst>
                <a:tab pos="1828800" algn="l"/>
              </a:tabLst>
            </a:pPr>
            <a:r>
              <a:rPr lang="en-US" dirty="0">
                <a:solidFill>
                  <a:schemeClr val="bg2"/>
                </a:solidFill>
                <a:latin typeface="Calibri" pitchFamily="34" charset="0"/>
              </a:rPr>
              <a:t>Resources for Developers</a:t>
            </a:r>
          </a:p>
        </p:txBody>
      </p:sp>
      <p:sp>
        <p:nvSpPr>
          <p:cNvPr id="30748" name="Rectangle 56"/>
          <p:cNvSpPr>
            <a:spLocks noChangeArrowheads="1"/>
          </p:cNvSpPr>
          <p:nvPr/>
        </p:nvSpPr>
        <p:spPr bwMode="auto">
          <a:xfrm>
            <a:off x="4629150" y="2322513"/>
            <a:ext cx="4514850" cy="954087"/>
          </a:xfrm>
          <a:prstGeom prst="rect">
            <a:avLst/>
          </a:prstGeom>
          <a:noFill/>
          <a:ln w="9525">
            <a:noFill/>
            <a:miter lim="800000"/>
            <a:headEnd/>
            <a:tailEnd/>
          </a:ln>
        </p:spPr>
        <p:txBody>
          <a:bodyPr>
            <a:spAutoFit/>
          </a:bodyPr>
          <a:lstStyle/>
          <a:p>
            <a:pPr>
              <a:spcBef>
                <a:spcPts val="600"/>
              </a:spcBef>
            </a:pPr>
            <a:r>
              <a:rPr lang="en-AU" sz="2000" dirty="0" smtClean="0">
                <a:solidFill>
                  <a:schemeClr val="bg2"/>
                </a:solidFill>
                <a:hlinkClick r:id="rId9"/>
              </a:rPr>
              <a:t>www.microsoft.com/australia/learning</a:t>
            </a:r>
            <a:r>
              <a:rPr lang="en-US" sz="2000" dirty="0" smtClean="0">
                <a:solidFill>
                  <a:schemeClr val="bg2"/>
                </a:solidFill>
                <a:latin typeface="Calibri" pitchFamily="34" charset="0"/>
              </a:rPr>
              <a:t>  </a:t>
            </a:r>
            <a:endParaRPr lang="en-US" sz="2000" dirty="0">
              <a:solidFill>
                <a:schemeClr val="bg2"/>
              </a:solidFill>
              <a:latin typeface="Calibri" pitchFamily="34" charset="0"/>
            </a:endParaRPr>
          </a:p>
          <a:p>
            <a:pPr marL="0" lvl="1" indent="0"/>
            <a:endParaRPr lang="en-US" dirty="0">
              <a:solidFill>
                <a:schemeClr val="bg2"/>
              </a:solidFill>
              <a:latin typeface="Calibri" pitchFamily="34" charset="0"/>
            </a:endParaRPr>
          </a:p>
          <a:p>
            <a:r>
              <a:rPr lang="en-US" dirty="0">
                <a:solidFill>
                  <a:schemeClr val="bg2"/>
                </a:solidFill>
                <a:latin typeface="Calibri" pitchFamily="34" charset="0"/>
              </a:rPr>
              <a:t>Microsoft Certification &amp; Training Resources</a:t>
            </a:r>
          </a:p>
        </p:txBody>
      </p:sp>
      <p:sp>
        <p:nvSpPr>
          <p:cNvPr id="54" name="Title 1"/>
          <p:cNvSpPr>
            <a:spLocks noGrp="1"/>
          </p:cNvSpPr>
          <p:nvPr>
            <p:ph type="title"/>
          </p:nvPr>
        </p:nvSpPr>
        <p:spPr/>
        <p:txBody>
          <a:bodyPr/>
          <a:lstStyle/>
          <a:p>
            <a:pPr eaLnBrk="1" hangingPunct="1">
              <a:defRPr/>
            </a:pPr>
            <a:r>
              <a:rPr dirty="0" smtClean="0">
                <a:ln>
                  <a:noFill/>
                </a:ln>
              </a:rPr>
              <a:t>Resources</a:t>
            </a:r>
          </a:p>
        </p:txBody>
      </p:sp>
      <p:grpSp>
        <p:nvGrpSpPr>
          <p:cNvPr id="6" name="Group 57"/>
          <p:cNvGrpSpPr>
            <a:grpSpLocks/>
          </p:cNvGrpSpPr>
          <p:nvPr/>
        </p:nvGrpSpPr>
        <p:grpSpPr bwMode="auto">
          <a:xfrm>
            <a:off x="5148064" y="1268760"/>
            <a:ext cx="3476625" cy="771525"/>
            <a:chOff x="5561787" y="0"/>
            <a:chExt cx="3477054" cy="771334"/>
          </a:xfrm>
        </p:grpSpPr>
        <p:pic>
          <p:nvPicPr>
            <p:cNvPr id="30754" name="Picture 55" descr="ms_Learning_w.eps"/>
            <p:cNvPicPr>
              <a:picLocks noChangeAspect="1"/>
            </p:cNvPicPr>
            <p:nvPr/>
          </p:nvPicPr>
          <p:blipFill>
            <a:blip r:embed="rId10" cstate="print"/>
            <a:srcRect l="51466"/>
            <a:stretch>
              <a:fillRect/>
            </a:stretch>
          </p:blipFill>
          <p:spPr bwMode="black">
            <a:xfrm>
              <a:off x="7257327" y="0"/>
              <a:ext cx="1781514" cy="771334"/>
            </a:xfrm>
            <a:prstGeom prst="rect">
              <a:avLst/>
            </a:prstGeom>
            <a:noFill/>
            <a:ln w="9525">
              <a:noFill/>
              <a:miter lim="800000"/>
              <a:headEnd/>
              <a:tailEnd/>
            </a:ln>
          </p:spPr>
        </p:pic>
        <p:pic>
          <p:nvPicPr>
            <p:cNvPr id="30755" name="Picture 2" descr="C:\Documents and Settings\Pennie\My Documents\ACERDATA (D)\Pennie's documents\MS Image\Boxshot_Logo\MICROSOFT\Microsoft Logo wht shadow.png"/>
            <p:cNvPicPr>
              <a:picLocks noChangeAspect="1" noChangeArrowheads="1"/>
            </p:cNvPicPr>
            <p:nvPr/>
          </p:nvPicPr>
          <p:blipFill>
            <a:blip r:embed="rId11" cstate="print"/>
            <a:srcRect/>
            <a:stretch>
              <a:fillRect/>
            </a:stretch>
          </p:blipFill>
          <p:spPr bwMode="black">
            <a:xfrm>
              <a:off x="5561787" y="254642"/>
              <a:ext cx="1693646" cy="312516"/>
            </a:xfrm>
            <a:prstGeom prst="rect">
              <a:avLst/>
            </a:prstGeom>
            <a:noFill/>
            <a:ln w="9525">
              <a:noFill/>
              <a:miter lim="800000"/>
              <a:headEnd/>
              <a:tailEnd/>
            </a:ln>
          </p:spPr>
        </p:pic>
      </p:grpSp>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Evolution of MED-V</a:t>
            </a:r>
            <a:endParaRPr lang="en-US" dirty="0"/>
          </a:p>
        </p:txBody>
      </p:sp>
      <p:graphicFrame>
        <p:nvGraphicFramePr>
          <p:cNvPr id="6" name="Diagram 5"/>
          <p:cNvGraphicFramePr/>
          <p:nvPr>
            <p:extLst>
              <p:ext uri="{D42A27DB-BD31-4B8C-83A1-F6EECF244321}">
                <p14:modId xmlns:p14="http://schemas.microsoft.com/office/powerpoint/2010/main" val="1235604793"/>
              </p:ext>
            </p:extLst>
          </p:nvPr>
        </p:nvGraphicFramePr>
        <p:xfrm>
          <a:off x="495032" y="1268760"/>
          <a:ext cx="7916543" cy="54172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 name="Picture 2" descr="C:\Users\dtrupkin\AppData\Local\Microsoft\Windows\Temporary Internet Files\Content.Outlook\NDESSPMW\VirtualXP_256 (3).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697229" y="1638201"/>
            <a:ext cx="747438" cy="996324"/>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a:stretch/>
        </p:blipFill>
        <p:spPr bwMode="auto">
          <a:xfrm>
            <a:off x="2911417" y="3113535"/>
            <a:ext cx="464820" cy="602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201320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Product and Version Comparison</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graphicFrame>
        <p:nvGraphicFramePr>
          <p:cNvPr id="5" name="Content Placeholder 3"/>
          <p:cNvGraphicFramePr>
            <a:graphicFrameLocks/>
          </p:cNvGraphicFramePr>
          <p:nvPr>
            <p:extLst>
              <p:ext uri="{D42A27DB-BD31-4B8C-83A1-F6EECF244321}">
                <p14:modId xmlns:p14="http://schemas.microsoft.com/office/powerpoint/2010/main" val="3395901014"/>
              </p:ext>
            </p:extLst>
          </p:nvPr>
        </p:nvGraphicFramePr>
        <p:xfrm>
          <a:off x="251520" y="1556792"/>
          <a:ext cx="8280920" cy="5090160"/>
        </p:xfrm>
        <a:graphic>
          <a:graphicData uri="http://schemas.openxmlformats.org/drawingml/2006/table">
            <a:tbl>
              <a:tblPr firstRow="1" bandRow="1">
                <a:tableStyleId>{10A1B5D5-9B99-4C35-A422-299274C87663}</a:tableStyleId>
              </a:tblPr>
              <a:tblGrid>
                <a:gridCol w="5040560"/>
                <a:gridCol w="720080"/>
                <a:gridCol w="1296144"/>
                <a:gridCol w="1224136"/>
              </a:tblGrid>
              <a:tr h="125549">
                <a:tc>
                  <a:txBody>
                    <a:bodyPr/>
                    <a:lstStyle/>
                    <a:p>
                      <a:pPr marL="0" algn="ctr" defTabSz="914099" rtl="0" eaLnBrk="1" fontAlgn="base" latinLnBrk="0" hangingPunct="1">
                        <a:spcBef>
                          <a:spcPct val="0"/>
                        </a:spcBef>
                        <a:spcAft>
                          <a:spcPct val="0"/>
                        </a:spcAft>
                      </a:pPr>
                      <a:endParaRPr lang="en-US" sz="1600" kern="1200" dirty="0" smtClean="0">
                        <a:solidFill>
                          <a:schemeClr val="tx1"/>
                        </a:solidFill>
                        <a:effectLst/>
                        <a:latin typeface="Calibri" pitchFamily="34" charset="0"/>
                        <a:ea typeface="+mn-ea"/>
                        <a:cs typeface="+mn-cs"/>
                      </a:endParaRPr>
                    </a:p>
                  </a:txBody>
                  <a:tcPr marL="89777" marR="89777" anchor="ctr"/>
                </a:tc>
                <a:tc>
                  <a:txBody>
                    <a:bodyPr/>
                    <a:lstStyle/>
                    <a:p>
                      <a:pPr marL="0" algn="ctr" defTabSz="914099" rtl="0" eaLnBrk="1" fontAlgn="base" latinLnBrk="0" hangingPunct="1">
                        <a:spcBef>
                          <a:spcPct val="0"/>
                        </a:spcBef>
                        <a:spcAft>
                          <a:spcPct val="0"/>
                        </a:spcAft>
                      </a:pPr>
                      <a:r>
                        <a:rPr lang="en-US" sz="1600" kern="1200" dirty="0" smtClean="0">
                          <a:solidFill>
                            <a:schemeClr val="bg1"/>
                          </a:solidFill>
                          <a:effectLst/>
                          <a:latin typeface="Calibri" pitchFamily="34" charset="0"/>
                          <a:ea typeface="+mn-ea"/>
                          <a:cs typeface="+mn-cs"/>
                        </a:rPr>
                        <a:t>XPM</a:t>
                      </a:r>
                    </a:p>
                  </a:txBody>
                  <a:tcPr marL="89777" marR="89777" anchor="ctr"/>
                </a:tc>
                <a:tc>
                  <a:txBody>
                    <a:bodyPr/>
                    <a:lstStyle/>
                    <a:p>
                      <a:pPr marL="0" algn="ctr" defTabSz="914099" rtl="0" eaLnBrk="1" fontAlgn="base" latinLnBrk="0" hangingPunct="1">
                        <a:spcBef>
                          <a:spcPct val="0"/>
                        </a:spcBef>
                        <a:spcAft>
                          <a:spcPct val="0"/>
                        </a:spcAft>
                      </a:pPr>
                      <a:r>
                        <a:rPr lang="en-US" sz="1600" kern="1200" dirty="0" smtClean="0">
                          <a:solidFill>
                            <a:schemeClr val="bg1"/>
                          </a:solidFill>
                          <a:effectLst/>
                          <a:latin typeface="Calibri" pitchFamily="34" charset="0"/>
                          <a:ea typeface="+mn-ea"/>
                          <a:cs typeface="+mn-cs"/>
                        </a:rPr>
                        <a:t>MED-V</a:t>
                      </a:r>
                      <a:r>
                        <a:rPr lang="en-US" sz="1600" kern="1200" baseline="0" dirty="0" smtClean="0">
                          <a:solidFill>
                            <a:schemeClr val="bg1"/>
                          </a:solidFill>
                          <a:effectLst/>
                          <a:latin typeface="Calibri" pitchFamily="34" charset="0"/>
                          <a:ea typeface="+mn-ea"/>
                          <a:cs typeface="+mn-cs"/>
                        </a:rPr>
                        <a:t> v1</a:t>
                      </a:r>
                      <a:endParaRPr lang="en-US" sz="1600" kern="1200" dirty="0" smtClean="0">
                        <a:solidFill>
                          <a:schemeClr val="bg1"/>
                        </a:solidFill>
                        <a:effectLst/>
                        <a:latin typeface="Calibri" pitchFamily="34" charset="0"/>
                        <a:ea typeface="+mn-ea"/>
                        <a:cs typeface="+mn-cs"/>
                      </a:endParaRPr>
                    </a:p>
                  </a:txBody>
                  <a:tcPr marL="89777" marR="89777" anchor="ctr"/>
                </a:tc>
                <a:tc>
                  <a:txBody>
                    <a:bodyPr/>
                    <a:lstStyle/>
                    <a:p>
                      <a:pPr marL="0" algn="ctr" defTabSz="914099" rtl="0" eaLnBrk="1" fontAlgn="base" latinLnBrk="0" hangingPunct="1">
                        <a:spcBef>
                          <a:spcPct val="0"/>
                        </a:spcBef>
                        <a:spcAft>
                          <a:spcPct val="0"/>
                        </a:spcAft>
                      </a:pPr>
                      <a:r>
                        <a:rPr lang="en-US" sz="1600" kern="1200" dirty="0" smtClean="0">
                          <a:solidFill>
                            <a:schemeClr val="bg1"/>
                          </a:solidFill>
                          <a:effectLst/>
                          <a:latin typeface="Calibri" pitchFamily="34" charset="0"/>
                          <a:ea typeface="+mn-ea"/>
                          <a:cs typeface="+mn-cs"/>
                        </a:rPr>
                        <a:t>MED-V v2</a:t>
                      </a:r>
                    </a:p>
                  </a:txBody>
                  <a:tcPr marL="89777" marR="89777" anchor="ctr"/>
                </a:tc>
              </a:tr>
              <a:tr h="350563">
                <a:tc>
                  <a:txBody>
                    <a:bodyPr/>
                    <a:lstStyle/>
                    <a:p>
                      <a:pPr marL="0" algn="l" defTabSz="914099" rtl="0" eaLnBrk="1" fontAlgn="base" latinLnBrk="0" hangingPunct="1">
                        <a:spcBef>
                          <a:spcPct val="0"/>
                        </a:spcBef>
                        <a:spcAft>
                          <a:spcPct val="0"/>
                        </a:spcAft>
                        <a:defRPr/>
                      </a:pPr>
                      <a:r>
                        <a:rPr lang="en-US" sz="1600" kern="1200" dirty="0" smtClean="0">
                          <a:solidFill>
                            <a:schemeClr val="dk1"/>
                          </a:solidFill>
                          <a:latin typeface="+mn-lt"/>
                          <a:ea typeface="+mn-ea"/>
                          <a:cs typeface="+mn-cs"/>
                        </a:rPr>
                        <a:t>Seamless </a:t>
                      </a:r>
                      <a:r>
                        <a:rPr lang="en-US" sz="1600" kern="1200" dirty="0" err="1" smtClean="0">
                          <a:solidFill>
                            <a:schemeClr val="dk1"/>
                          </a:solidFill>
                          <a:latin typeface="+mn-lt"/>
                          <a:ea typeface="+mn-ea"/>
                          <a:cs typeface="+mn-cs"/>
                        </a:rPr>
                        <a:t>AppCompat</a:t>
                      </a:r>
                      <a:r>
                        <a:rPr lang="en-US" sz="1600" kern="1200" dirty="0" smtClean="0">
                          <a:solidFill>
                            <a:schemeClr val="dk1"/>
                          </a:solidFill>
                          <a:latin typeface="+mn-lt"/>
                          <a:ea typeface="+mn-ea"/>
                          <a:cs typeface="+mn-cs"/>
                        </a:rPr>
                        <a:t> Environment</a:t>
                      </a:r>
                    </a:p>
                  </a:txBody>
                  <a:tcPr marL="89777" marR="89777" anchor="ctr"/>
                </a:tc>
                <a:tc>
                  <a:txBody>
                    <a:bodyPr/>
                    <a:lstStyle/>
                    <a:p>
                      <a:pPr marL="0" algn="l" defTabSz="914099" rtl="0" eaLnBrk="1" fontAlgn="base" latinLnBrk="0" hangingPunct="1">
                        <a:spcBef>
                          <a:spcPct val="0"/>
                        </a:spcBef>
                        <a:spcAft>
                          <a:spcPct val="0"/>
                        </a:spcAft>
                        <a:defRPr/>
                      </a:pPr>
                      <a:endParaRPr lang="en-US" sz="1800" kern="1200" dirty="0" smtClean="0">
                        <a:solidFill>
                          <a:srgbClr val="FFFFFF"/>
                        </a:solidFill>
                        <a:effectLst/>
                        <a:latin typeface="+mn-lt"/>
                        <a:ea typeface="+mn-ea"/>
                        <a:cs typeface="+mn-cs"/>
                      </a:endParaRPr>
                    </a:p>
                  </a:txBody>
                  <a:tcPr marL="89777" marR="89777" anchor="ctr"/>
                </a:tc>
                <a:tc>
                  <a:txBody>
                    <a:bodyPr/>
                    <a:lstStyle/>
                    <a:p>
                      <a:pPr marL="0" algn="l" defTabSz="914099" rtl="0" eaLnBrk="1" fontAlgn="base" latinLnBrk="0" hangingPunct="1">
                        <a:spcBef>
                          <a:spcPct val="0"/>
                        </a:spcBef>
                        <a:spcAft>
                          <a:spcPct val="0"/>
                        </a:spcAft>
                        <a:defRPr/>
                      </a:pPr>
                      <a:endParaRPr lang="en-US" sz="1800" kern="1200" dirty="0" smtClean="0">
                        <a:solidFill>
                          <a:srgbClr val="FFFFFF"/>
                        </a:solidFill>
                        <a:effectLst/>
                        <a:latin typeface="+mn-lt"/>
                        <a:ea typeface="+mn-ea"/>
                        <a:cs typeface="+mn-cs"/>
                      </a:endParaRPr>
                    </a:p>
                  </a:txBody>
                  <a:tcPr marL="89777" marR="89777" anchor="ctr"/>
                </a:tc>
                <a:tc>
                  <a:txBody>
                    <a:bodyPr/>
                    <a:lstStyle/>
                    <a:p>
                      <a:pPr marL="0" algn="l" defTabSz="914099" rtl="0" eaLnBrk="1" fontAlgn="base" latinLnBrk="0" hangingPunct="1">
                        <a:spcBef>
                          <a:spcPct val="0"/>
                        </a:spcBef>
                        <a:spcAft>
                          <a:spcPct val="0"/>
                        </a:spcAft>
                        <a:defRPr/>
                      </a:pPr>
                      <a:endParaRPr lang="en-US" sz="1800" kern="1200" dirty="0" smtClean="0">
                        <a:solidFill>
                          <a:srgbClr val="FFFFFF"/>
                        </a:solidFill>
                        <a:effectLst/>
                        <a:latin typeface="+mn-lt"/>
                        <a:ea typeface="+mn-ea"/>
                        <a:cs typeface="+mn-cs"/>
                      </a:endParaRPr>
                    </a:p>
                  </a:txBody>
                  <a:tcPr marL="89777" marR="89777" anchor="ctr"/>
                </a:tc>
              </a:tr>
              <a:tr h="350563">
                <a:tc>
                  <a:txBody>
                    <a:bodyPr/>
                    <a:lstStyle/>
                    <a:p>
                      <a:r>
                        <a:rPr lang="en-US" sz="1600" dirty="0" smtClean="0"/>
                        <a:t>Seamless</a:t>
                      </a:r>
                      <a:r>
                        <a:rPr lang="en-US" sz="1600" baseline="0" dirty="0" smtClean="0"/>
                        <a:t> access to documents and data files</a:t>
                      </a:r>
                      <a:endParaRPr lang="en-US" sz="1600" dirty="0">
                        <a:latin typeface="+mn-lt"/>
                      </a:endParaRPr>
                    </a:p>
                  </a:txBody>
                  <a:tcPr marL="137160" marT="48768" marB="48768"/>
                </a:tc>
                <a:tc>
                  <a:txBody>
                    <a:bodyPr/>
                    <a:lstStyle/>
                    <a:p>
                      <a:pPr marL="0" algn="l" defTabSz="914099" rtl="0" eaLnBrk="1" fontAlgn="base" latinLnBrk="0" hangingPunct="1">
                        <a:spcBef>
                          <a:spcPct val="0"/>
                        </a:spcBef>
                        <a:spcAft>
                          <a:spcPct val="0"/>
                        </a:spcAft>
                        <a:defRPr/>
                      </a:pPr>
                      <a:endParaRPr lang="en-US" sz="1800" kern="1200" dirty="0" smtClean="0">
                        <a:solidFill>
                          <a:schemeClr val="dk1"/>
                        </a:solidFill>
                        <a:effectLst/>
                        <a:latin typeface="+mn-lt"/>
                        <a:ea typeface="+mn-ea"/>
                        <a:cs typeface="+mn-cs"/>
                      </a:endParaRPr>
                    </a:p>
                  </a:txBody>
                  <a:tcPr marL="89777" marR="89777" anchor="ctr"/>
                </a:tc>
                <a:tc>
                  <a:txBody>
                    <a:bodyPr/>
                    <a:lstStyle/>
                    <a:p>
                      <a:pPr marL="0" algn="l" defTabSz="914099" rtl="0" eaLnBrk="1" fontAlgn="base" latinLnBrk="0" hangingPunct="1">
                        <a:spcBef>
                          <a:spcPct val="0"/>
                        </a:spcBef>
                        <a:spcAft>
                          <a:spcPct val="0"/>
                        </a:spcAft>
                        <a:defRPr/>
                      </a:pPr>
                      <a:endParaRPr lang="en-US" sz="1800" kern="1200" dirty="0" smtClean="0">
                        <a:solidFill>
                          <a:schemeClr val="dk1"/>
                        </a:solidFill>
                        <a:effectLst/>
                        <a:latin typeface="+mn-lt"/>
                        <a:ea typeface="+mn-ea"/>
                        <a:cs typeface="+mn-cs"/>
                      </a:endParaRPr>
                    </a:p>
                  </a:txBody>
                  <a:tcPr marL="89777" marR="89777" anchor="ctr"/>
                </a:tc>
                <a:tc>
                  <a:txBody>
                    <a:bodyPr/>
                    <a:lstStyle/>
                    <a:p>
                      <a:pPr marL="0" algn="l" defTabSz="914099" rtl="0" eaLnBrk="1" fontAlgn="base" latinLnBrk="0" hangingPunct="1">
                        <a:spcBef>
                          <a:spcPct val="0"/>
                        </a:spcBef>
                        <a:spcAft>
                          <a:spcPct val="0"/>
                        </a:spcAft>
                        <a:defRPr/>
                      </a:pPr>
                      <a:endParaRPr lang="en-US" sz="1800" kern="1200" dirty="0" smtClean="0">
                        <a:solidFill>
                          <a:schemeClr val="dk1"/>
                        </a:solidFill>
                        <a:effectLst/>
                        <a:latin typeface="+mn-lt"/>
                        <a:ea typeface="+mn-ea"/>
                        <a:cs typeface="+mn-cs"/>
                      </a:endParaRPr>
                    </a:p>
                  </a:txBody>
                  <a:tcPr marL="89777" marR="89777" anchor="ctr"/>
                </a:tc>
              </a:tr>
              <a:tr h="350563">
                <a:tc>
                  <a:txBody>
                    <a:bodyPr/>
                    <a:lstStyle/>
                    <a:p>
                      <a:r>
                        <a:rPr lang="en-US" sz="1600" dirty="0" smtClean="0"/>
                        <a:t>Support for USB</a:t>
                      </a:r>
                      <a:r>
                        <a:rPr lang="en-US" sz="1600" baseline="0" dirty="0" smtClean="0"/>
                        <a:t> devices – including Smart Cards</a:t>
                      </a:r>
                      <a:endParaRPr lang="en-US" sz="1600" dirty="0">
                        <a:latin typeface="+mn-lt"/>
                      </a:endParaRPr>
                    </a:p>
                  </a:txBody>
                  <a:tcPr marL="137160" marT="48768" marB="48768"/>
                </a:tc>
                <a:tc>
                  <a:txBody>
                    <a:bodyPr/>
                    <a:lstStyle/>
                    <a:p>
                      <a:pPr marL="0" algn="l" defTabSz="914099" rtl="0" eaLnBrk="1" fontAlgn="base" latinLnBrk="0" hangingPunct="1">
                        <a:spcBef>
                          <a:spcPct val="0"/>
                        </a:spcBef>
                        <a:spcAft>
                          <a:spcPct val="0"/>
                        </a:spcAft>
                        <a:defRPr/>
                      </a:pPr>
                      <a:endParaRPr lang="en-US" sz="1800" kern="1200" dirty="0" smtClean="0">
                        <a:solidFill>
                          <a:schemeClr val="dk1"/>
                        </a:solidFill>
                        <a:effectLst/>
                        <a:latin typeface="+mn-lt"/>
                        <a:ea typeface="+mn-ea"/>
                        <a:cs typeface="+mn-cs"/>
                      </a:endParaRPr>
                    </a:p>
                  </a:txBody>
                  <a:tcPr marL="89777" marR="89777" anchor="ctr"/>
                </a:tc>
                <a:tc>
                  <a:txBody>
                    <a:bodyPr/>
                    <a:lstStyle/>
                    <a:p>
                      <a:pPr marL="0" algn="l" defTabSz="914099" rtl="0" eaLnBrk="1" fontAlgn="base" latinLnBrk="0" hangingPunct="1">
                        <a:spcBef>
                          <a:spcPct val="0"/>
                        </a:spcBef>
                        <a:spcAft>
                          <a:spcPct val="0"/>
                        </a:spcAft>
                        <a:defRPr/>
                      </a:pPr>
                      <a:endParaRPr lang="en-US" sz="1800" kern="1200" dirty="0" smtClean="0">
                        <a:solidFill>
                          <a:schemeClr val="dk1"/>
                        </a:solidFill>
                        <a:effectLst/>
                        <a:latin typeface="+mn-lt"/>
                        <a:ea typeface="+mn-ea"/>
                        <a:cs typeface="+mn-cs"/>
                      </a:endParaRPr>
                    </a:p>
                  </a:txBody>
                  <a:tcPr marL="89777" marR="89777" anchor="ctr"/>
                </a:tc>
                <a:tc>
                  <a:txBody>
                    <a:bodyPr/>
                    <a:lstStyle/>
                    <a:p>
                      <a:pPr marL="0" algn="l" defTabSz="914099" rtl="0" eaLnBrk="1" fontAlgn="base" latinLnBrk="0" hangingPunct="1">
                        <a:spcBef>
                          <a:spcPct val="0"/>
                        </a:spcBef>
                        <a:spcAft>
                          <a:spcPct val="0"/>
                        </a:spcAft>
                        <a:defRPr/>
                      </a:pPr>
                      <a:endParaRPr lang="en-US" sz="1800" kern="1200" dirty="0" smtClean="0">
                        <a:solidFill>
                          <a:schemeClr val="dk1"/>
                        </a:solidFill>
                        <a:effectLst/>
                        <a:latin typeface="+mn-lt"/>
                        <a:ea typeface="+mn-ea"/>
                        <a:cs typeface="+mn-cs"/>
                      </a:endParaRPr>
                    </a:p>
                  </a:txBody>
                  <a:tcPr marL="89777" marR="89777" anchor="ctr"/>
                </a:tc>
              </a:tr>
              <a:tr h="350563">
                <a:tc>
                  <a:txBody>
                    <a:bodyPr/>
                    <a:lstStyle/>
                    <a:p>
                      <a:r>
                        <a:rPr lang="en-US" sz="1600" dirty="0" smtClean="0"/>
                        <a:t>Automatic application publishing</a:t>
                      </a:r>
                      <a:endParaRPr lang="en-US" sz="1600" dirty="0">
                        <a:latin typeface="+mn-lt"/>
                      </a:endParaRPr>
                    </a:p>
                  </a:txBody>
                  <a:tcPr marL="137160" marT="48768" marB="48768"/>
                </a:tc>
                <a:tc>
                  <a:txBody>
                    <a:bodyPr/>
                    <a:lstStyle/>
                    <a:p>
                      <a:pPr marL="0" algn="l" defTabSz="914099" rtl="0" eaLnBrk="1" fontAlgn="base" latinLnBrk="0" hangingPunct="1">
                        <a:spcBef>
                          <a:spcPct val="0"/>
                        </a:spcBef>
                        <a:spcAft>
                          <a:spcPct val="0"/>
                        </a:spcAft>
                        <a:defRPr/>
                      </a:pPr>
                      <a:endParaRPr lang="en-US" sz="1800" kern="1200" dirty="0" smtClean="0">
                        <a:solidFill>
                          <a:schemeClr val="dk1"/>
                        </a:solidFill>
                        <a:effectLst/>
                        <a:latin typeface="+mn-lt"/>
                        <a:ea typeface="+mn-ea"/>
                        <a:cs typeface="+mn-cs"/>
                      </a:endParaRPr>
                    </a:p>
                  </a:txBody>
                  <a:tcPr marL="89777" marR="89777" anchor="ctr"/>
                </a:tc>
                <a:tc>
                  <a:txBody>
                    <a:bodyPr/>
                    <a:lstStyle/>
                    <a:p>
                      <a:pPr marL="0" algn="l" defTabSz="914099" rtl="0" eaLnBrk="1" fontAlgn="base" latinLnBrk="0" hangingPunct="1">
                        <a:spcBef>
                          <a:spcPct val="0"/>
                        </a:spcBef>
                        <a:spcAft>
                          <a:spcPct val="0"/>
                        </a:spcAft>
                        <a:defRPr/>
                      </a:pPr>
                      <a:endParaRPr lang="en-US" sz="1800" kern="1200" dirty="0" smtClean="0">
                        <a:solidFill>
                          <a:schemeClr val="dk1"/>
                        </a:solidFill>
                        <a:effectLst/>
                        <a:latin typeface="+mn-lt"/>
                        <a:ea typeface="+mn-ea"/>
                        <a:cs typeface="+mn-cs"/>
                      </a:endParaRPr>
                    </a:p>
                  </a:txBody>
                  <a:tcPr marL="89777" marR="89777" anchor="ctr"/>
                </a:tc>
                <a:tc>
                  <a:txBody>
                    <a:bodyPr/>
                    <a:lstStyle/>
                    <a:p>
                      <a:pPr marL="0" algn="l" defTabSz="914099" rtl="0" eaLnBrk="1" fontAlgn="base" latinLnBrk="0" hangingPunct="1">
                        <a:spcBef>
                          <a:spcPct val="0"/>
                        </a:spcBef>
                        <a:spcAft>
                          <a:spcPct val="0"/>
                        </a:spcAft>
                        <a:defRPr/>
                      </a:pPr>
                      <a:endParaRPr lang="en-US" sz="1800" kern="1200" dirty="0" smtClean="0">
                        <a:solidFill>
                          <a:schemeClr val="dk1"/>
                        </a:solidFill>
                        <a:effectLst/>
                        <a:latin typeface="+mn-lt"/>
                        <a:ea typeface="+mn-ea"/>
                        <a:cs typeface="+mn-cs"/>
                      </a:endParaRPr>
                    </a:p>
                  </a:txBody>
                  <a:tcPr marL="89777" marR="89777" anchor="ctr"/>
                </a:tc>
              </a:tr>
              <a:tr h="350563">
                <a:tc>
                  <a:txBody>
                    <a:bodyPr/>
                    <a:lstStyle/>
                    <a:p>
                      <a:r>
                        <a:rPr lang="en-US" sz="1600" dirty="0" smtClean="0"/>
                        <a:t>Deploy</a:t>
                      </a:r>
                      <a:r>
                        <a:rPr lang="en-US" sz="1600" baseline="0" dirty="0" smtClean="0"/>
                        <a:t> your custom Windows XP image</a:t>
                      </a:r>
                      <a:endParaRPr lang="en-US" sz="1600" dirty="0">
                        <a:latin typeface="+mn-lt"/>
                      </a:endParaRPr>
                    </a:p>
                  </a:txBody>
                  <a:tcPr marL="137160" marT="48768" marB="48768"/>
                </a:tc>
                <a:tc>
                  <a:txBody>
                    <a:bodyPr/>
                    <a:lstStyle/>
                    <a:p>
                      <a:pPr marL="0" algn="l" defTabSz="914099" rtl="0" eaLnBrk="1" fontAlgn="base" latinLnBrk="0" hangingPunct="1">
                        <a:spcBef>
                          <a:spcPct val="0"/>
                        </a:spcBef>
                        <a:spcAft>
                          <a:spcPct val="0"/>
                        </a:spcAft>
                        <a:defRPr/>
                      </a:pPr>
                      <a:endParaRPr lang="en-US" sz="1800" kern="1200" dirty="0" smtClean="0">
                        <a:solidFill>
                          <a:schemeClr val="dk1"/>
                        </a:solidFill>
                        <a:effectLst/>
                        <a:latin typeface="+mn-lt"/>
                        <a:ea typeface="+mn-ea"/>
                        <a:cs typeface="+mn-cs"/>
                      </a:endParaRPr>
                    </a:p>
                  </a:txBody>
                  <a:tcPr marL="89777" marR="89777" anchor="ctr"/>
                </a:tc>
                <a:tc>
                  <a:txBody>
                    <a:bodyPr/>
                    <a:lstStyle/>
                    <a:p>
                      <a:pPr marL="0" algn="l" defTabSz="914099" rtl="0" eaLnBrk="1" fontAlgn="base" latinLnBrk="0" hangingPunct="1">
                        <a:spcBef>
                          <a:spcPct val="0"/>
                        </a:spcBef>
                        <a:spcAft>
                          <a:spcPct val="0"/>
                        </a:spcAft>
                        <a:defRPr/>
                      </a:pPr>
                      <a:endParaRPr lang="en-US" sz="1800" kern="1200" dirty="0" smtClean="0">
                        <a:solidFill>
                          <a:schemeClr val="dk1"/>
                        </a:solidFill>
                        <a:effectLst/>
                        <a:latin typeface="+mn-lt"/>
                        <a:ea typeface="+mn-ea"/>
                        <a:cs typeface="+mn-cs"/>
                      </a:endParaRPr>
                    </a:p>
                  </a:txBody>
                  <a:tcPr marL="89777" marR="89777" anchor="ctr"/>
                </a:tc>
                <a:tc>
                  <a:txBody>
                    <a:bodyPr/>
                    <a:lstStyle/>
                    <a:p>
                      <a:pPr marL="0" algn="l" defTabSz="914099" rtl="0" eaLnBrk="1" fontAlgn="base" latinLnBrk="0" hangingPunct="1">
                        <a:spcBef>
                          <a:spcPct val="0"/>
                        </a:spcBef>
                        <a:spcAft>
                          <a:spcPct val="0"/>
                        </a:spcAft>
                        <a:defRPr/>
                      </a:pPr>
                      <a:endParaRPr lang="en-US" sz="1800" kern="1200" dirty="0" smtClean="0">
                        <a:solidFill>
                          <a:schemeClr val="dk1"/>
                        </a:solidFill>
                        <a:effectLst/>
                        <a:latin typeface="+mn-lt"/>
                        <a:ea typeface="+mn-ea"/>
                        <a:cs typeface="+mn-cs"/>
                      </a:endParaRPr>
                    </a:p>
                  </a:txBody>
                  <a:tcPr marL="89777" marR="89777" anchor="ctr"/>
                </a:tc>
              </a:tr>
              <a:tr h="350563">
                <a:tc>
                  <a:txBody>
                    <a:bodyPr/>
                    <a:lstStyle/>
                    <a:p>
                      <a:r>
                        <a:rPr lang="en-US" sz="1600" dirty="0" smtClean="0"/>
                        <a:t>Integrates with System Center or third</a:t>
                      </a:r>
                      <a:r>
                        <a:rPr lang="en-US" sz="1600" baseline="0" dirty="0" smtClean="0"/>
                        <a:t> party systems</a:t>
                      </a:r>
                      <a:endParaRPr lang="en-US" sz="1600" dirty="0">
                        <a:latin typeface="+mn-lt"/>
                      </a:endParaRPr>
                    </a:p>
                  </a:txBody>
                  <a:tcPr marL="137160" marT="48768" marB="48768"/>
                </a:tc>
                <a:tc>
                  <a:txBody>
                    <a:bodyPr/>
                    <a:lstStyle/>
                    <a:p>
                      <a:pPr marL="0" algn="l" defTabSz="914099" rtl="0" eaLnBrk="1" fontAlgn="base" latinLnBrk="0" hangingPunct="1">
                        <a:spcBef>
                          <a:spcPct val="0"/>
                        </a:spcBef>
                        <a:spcAft>
                          <a:spcPct val="0"/>
                        </a:spcAft>
                        <a:defRPr/>
                      </a:pPr>
                      <a:endParaRPr lang="en-US" sz="1800" kern="1200" dirty="0" smtClean="0">
                        <a:solidFill>
                          <a:schemeClr val="dk1"/>
                        </a:solidFill>
                        <a:effectLst/>
                        <a:latin typeface="+mn-lt"/>
                        <a:ea typeface="+mn-ea"/>
                        <a:cs typeface="+mn-cs"/>
                      </a:endParaRPr>
                    </a:p>
                  </a:txBody>
                  <a:tcPr marL="89777" marR="89777" anchor="ctr"/>
                </a:tc>
                <a:tc>
                  <a:txBody>
                    <a:bodyPr/>
                    <a:lstStyle/>
                    <a:p>
                      <a:pPr marL="0" algn="l" defTabSz="914099" rtl="0" eaLnBrk="1" fontAlgn="base" latinLnBrk="0" hangingPunct="1">
                        <a:spcBef>
                          <a:spcPct val="0"/>
                        </a:spcBef>
                        <a:spcAft>
                          <a:spcPct val="0"/>
                        </a:spcAft>
                        <a:defRPr/>
                      </a:pPr>
                      <a:endParaRPr lang="en-US" sz="1800" kern="1200" dirty="0" smtClean="0">
                        <a:solidFill>
                          <a:schemeClr val="dk1"/>
                        </a:solidFill>
                        <a:effectLst/>
                        <a:latin typeface="+mn-lt"/>
                        <a:ea typeface="+mn-ea"/>
                        <a:cs typeface="+mn-cs"/>
                      </a:endParaRPr>
                    </a:p>
                  </a:txBody>
                  <a:tcPr marL="89777" marR="89777" anchor="ctr"/>
                </a:tc>
                <a:tc>
                  <a:txBody>
                    <a:bodyPr/>
                    <a:lstStyle/>
                    <a:p>
                      <a:pPr marL="0" algn="l" defTabSz="914099" rtl="0" eaLnBrk="1" fontAlgn="base" latinLnBrk="0" hangingPunct="1">
                        <a:spcBef>
                          <a:spcPct val="0"/>
                        </a:spcBef>
                        <a:spcAft>
                          <a:spcPct val="0"/>
                        </a:spcAft>
                        <a:defRPr/>
                      </a:pPr>
                      <a:endParaRPr lang="en-US" sz="1800" kern="1200" dirty="0" smtClean="0">
                        <a:solidFill>
                          <a:schemeClr val="dk1"/>
                        </a:solidFill>
                        <a:effectLst/>
                        <a:latin typeface="+mn-lt"/>
                        <a:ea typeface="+mn-ea"/>
                        <a:cs typeface="+mn-cs"/>
                      </a:endParaRPr>
                    </a:p>
                  </a:txBody>
                  <a:tcPr marL="89777" marR="89777" anchor="ctr"/>
                </a:tc>
              </a:tr>
              <a:tr h="350563">
                <a:tc>
                  <a:txBody>
                    <a:bodyPr/>
                    <a:lstStyle/>
                    <a:p>
                      <a:r>
                        <a:rPr lang="en-US" sz="1600" dirty="0" smtClean="0"/>
                        <a:t>Seamless redirection of URLs</a:t>
                      </a:r>
                      <a:r>
                        <a:rPr lang="en-US" sz="1600" baseline="0" dirty="0" smtClean="0"/>
                        <a:t> to Internet Explorer 6/7</a:t>
                      </a:r>
                      <a:endParaRPr lang="en-US" sz="1600" dirty="0">
                        <a:latin typeface="+mn-lt"/>
                      </a:endParaRPr>
                    </a:p>
                  </a:txBody>
                  <a:tcPr marL="137160" marT="48768" marB="48768"/>
                </a:tc>
                <a:tc>
                  <a:txBody>
                    <a:bodyPr/>
                    <a:lstStyle/>
                    <a:p>
                      <a:pPr marL="0" algn="l" defTabSz="914099" rtl="0" eaLnBrk="1" fontAlgn="base" latinLnBrk="0" hangingPunct="1">
                        <a:spcBef>
                          <a:spcPct val="0"/>
                        </a:spcBef>
                        <a:spcAft>
                          <a:spcPct val="0"/>
                        </a:spcAft>
                        <a:defRPr/>
                      </a:pPr>
                      <a:endParaRPr lang="en-US" sz="1800" kern="1200" dirty="0" smtClean="0">
                        <a:solidFill>
                          <a:schemeClr val="dk1"/>
                        </a:solidFill>
                        <a:effectLst/>
                        <a:latin typeface="+mn-lt"/>
                        <a:ea typeface="+mn-ea"/>
                        <a:cs typeface="+mn-cs"/>
                      </a:endParaRPr>
                    </a:p>
                  </a:txBody>
                  <a:tcPr marL="89777" marR="89777" anchor="ctr"/>
                </a:tc>
                <a:tc>
                  <a:txBody>
                    <a:bodyPr/>
                    <a:lstStyle/>
                    <a:p>
                      <a:pPr marL="0" algn="l" defTabSz="914099" rtl="0" eaLnBrk="1" fontAlgn="base" latinLnBrk="0" hangingPunct="1">
                        <a:spcBef>
                          <a:spcPct val="0"/>
                        </a:spcBef>
                        <a:spcAft>
                          <a:spcPct val="0"/>
                        </a:spcAft>
                        <a:defRPr/>
                      </a:pPr>
                      <a:endParaRPr lang="en-US" sz="1800" kern="1200" dirty="0" smtClean="0">
                        <a:solidFill>
                          <a:schemeClr val="dk1"/>
                        </a:solidFill>
                        <a:effectLst/>
                        <a:latin typeface="+mn-lt"/>
                        <a:ea typeface="+mn-ea"/>
                        <a:cs typeface="+mn-cs"/>
                      </a:endParaRPr>
                    </a:p>
                  </a:txBody>
                  <a:tcPr marL="89777" marR="89777" anchor="ctr"/>
                </a:tc>
                <a:tc>
                  <a:txBody>
                    <a:bodyPr/>
                    <a:lstStyle/>
                    <a:p>
                      <a:pPr marL="0" algn="l" defTabSz="914099" rtl="0" eaLnBrk="1" fontAlgn="base" latinLnBrk="0" hangingPunct="1">
                        <a:spcBef>
                          <a:spcPct val="0"/>
                        </a:spcBef>
                        <a:spcAft>
                          <a:spcPct val="0"/>
                        </a:spcAft>
                        <a:defRPr/>
                      </a:pPr>
                      <a:endParaRPr lang="en-US" sz="1800" kern="1200" dirty="0" smtClean="0">
                        <a:solidFill>
                          <a:schemeClr val="dk1"/>
                        </a:solidFill>
                        <a:effectLst/>
                        <a:latin typeface="+mn-lt"/>
                        <a:ea typeface="+mn-ea"/>
                        <a:cs typeface="+mn-cs"/>
                      </a:endParaRPr>
                    </a:p>
                  </a:txBody>
                  <a:tcPr marL="89777" marR="89777" anchor="ctr"/>
                </a:tc>
              </a:tr>
              <a:tr h="350563">
                <a:tc>
                  <a:txBody>
                    <a:bodyPr/>
                    <a:lstStyle/>
                    <a:p>
                      <a:r>
                        <a:rPr lang="en-US" sz="1600" dirty="0" smtClean="0"/>
                        <a:t>Shared environment</a:t>
                      </a:r>
                      <a:r>
                        <a:rPr lang="en-US" sz="1600" baseline="0" dirty="0" smtClean="0"/>
                        <a:t> s</a:t>
                      </a:r>
                      <a:r>
                        <a:rPr lang="en-US" sz="1600" dirty="0" smtClean="0"/>
                        <a:t>upport</a:t>
                      </a:r>
                      <a:endParaRPr lang="en-US" sz="1600" dirty="0">
                        <a:latin typeface="+mn-lt"/>
                      </a:endParaRPr>
                    </a:p>
                  </a:txBody>
                  <a:tcPr marL="137160" marT="48768" marB="48768"/>
                </a:tc>
                <a:tc>
                  <a:txBody>
                    <a:bodyPr/>
                    <a:lstStyle/>
                    <a:p>
                      <a:pPr marL="0" algn="l" defTabSz="914099" rtl="0" eaLnBrk="1" fontAlgn="base" latinLnBrk="0" hangingPunct="1">
                        <a:spcBef>
                          <a:spcPct val="0"/>
                        </a:spcBef>
                        <a:spcAft>
                          <a:spcPct val="0"/>
                        </a:spcAft>
                        <a:defRPr/>
                      </a:pPr>
                      <a:endParaRPr lang="en-US" sz="1800" kern="1200" dirty="0" smtClean="0">
                        <a:solidFill>
                          <a:schemeClr val="dk1"/>
                        </a:solidFill>
                        <a:effectLst/>
                        <a:latin typeface="+mn-lt"/>
                        <a:ea typeface="+mn-ea"/>
                        <a:cs typeface="+mn-cs"/>
                      </a:endParaRPr>
                    </a:p>
                  </a:txBody>
                  <a:tcPr marL="89777" marR="89777" anchor="ctr"/>
                </a:tc>
                <a:tc>
                  <a:txBody>
                    <a:bodyPr/>
                    <a:lstStyle/>
                    <a:p>
                      <a:pPr marL="0" algn="l" defTabSz="914099" rtl="0" eaLnBrk="1" fontAlgn="base" latinLnBrk="0" hangingPunct="1">
                        <a:spcBef>
                          <a:spcPct val="0"/>
                        </a:spcBef>
                        <a:spcAft>
                          <a:spcPct val="0"/>
                        </a:spcAft>
                        <a:defRPr/>
                      </a:pPr>
                      <a:endParaRPr lang="en-US" sz="1800" kern="1200" dirty="0" smtClean="0">
                        <a:solidFill>
                          <a:schemeClr val="dk1"/>
                        </a:solidFill>
                        <a:effectLst/>
                        <a:latin typeface="+mn-lt"/>
                        <a:ea typeface="+mn-ea"/>
                        <a:cs typeface="+mn-cs"/>
                      </a:endParaRPr>
                    </a:p>
                  </a:txBody>
                  <a:tcPr marL="89777" marR="89777" anchor="ctr"/>
                </a:tc>
                <a:tc>
                  <a:txBody>
                    <a:bodyPr/>
                    <a:lstStyle/>
                    <a:p>
                      <a:pPr marL="0" algn="l" defTabSz="914099" rtl="0" eaLnBrk="1" fontAlgn="base" latinLnBrk="0" hangingPunct="1">
                        <a:spcBef>
                          <a:spcPct val="0"/>
                        </a:spcBef>
                        <a:spcAft>
                          <a:spcPct val="0"/>
                        </a:spcAft>
                        <a:defRPr/>
                      </a:pPr>
                      <a:endParaRPr lang="en-US" sz="1800" kern="1200" dirty="0" smtClean="0">
                        <a:solidFill>
                          <a:schemeClr val="dk1"/>
                        </a:solidFill>
                        <a:effectLst/>
                        <a:latin typeface="+mn-lt"/>
                        <a:ea typeface="+mn-ea"/>
                        <a:cs typeface="+mn-cs"/>
                      </a:endParaRPr>
                    </a:p>
                  </a:txBody>
                  <a:tcPr marL="89777" marR="89777" anchor="ctr"/>
                </a:tc>
              </a:tr>
              <a:tr h="350563">
                <a:tc>
                  <a:txBody>
                    <a:bodyPr/>
                    <a:lstStyle/>
                    <a:p>
                      <a:r>
                        <a:rPr lang="en-US" sz="1600" dirty="0" smtClean="0"/>
                        <a:t>Wake-to-patch</a:t>
                      </a:r>
                      <a:r>
                        <a:rPr lang="en-US" sz="1600" baseline="0" dirty="0" smtClean="0"/>
                        <a:t> the virtual environment</a:t>
                      </a:r>
                      <a:endParaRPr lang="en-US" sz="1600" dirty="0">
                        <a:latin typeface="+mn-lt"/>
                      </a:endParaRPr>
                    </a:p>
                  </a:txBody>
                  <a:tcPr marL="137160" marT="48768" marB="48768"/>
                </a:tc>
                <a:tc>
                  <a:txBody>
                    <a:bodyPr/>
                    <a:lstStyle/>
                    <a:p>
                      <a:pPr marL="0" algn="l" defTabSz="914099" rtl="0" eaLnBrk="1" fontAlgn="base" latinLnBrk="0" hangingPunct="1">
                        <a:spcBef>
                          <a:spcPct val="0"/>
                        </a:spcBef>
                        <a:spcAft>
                          <a:spcPct val="0"/>
                        </a:spcAft>
                        <a:defRPr/>
                      </a:pPr>
                      <a:endParaRPr lang="en-US" sz="1800" kern="1200" dirty="0" smtClean="0">
                        <a:solidFill>
                          <a:schemeClr val="dk1"/>
                        </a:solidFill>
                        <a:effectLst/>
                        <a:latin typeface="+mn-lt"/>
                        <a:ea typeface="+mn-ea"/>
                        <a:cs typeface="+mn-cs"/>
                      </a:endParaRPr>
                    </a:p>
                  </a:txBody>
                  <a:tcPr marL="89777" marR="89777" anchor="ctr"/>
                </a:tc>
                <a:tc>
                  <a:txBody>
                    <a:bodyPr/>
                    <a:lstStyle/>
                    <a:p>
                      <a:pPr marL="0" algn="l" defTabSz="914099" rtl="0" eaLnBrk="1" fontAlgn="base" latinLnBrk="0" hangingPunct="1">
                        <a:spcBef>
                          <a:spcPct val="0"/>
                        </a:spcBef>
                        <a:spcAft>
                          <a:spcPct val="0"/>
                        </a:spcAft>
                        <a:defRPr/>
                      </a:pPr>
                      <a:endParaRPr lang="en-US" sz="1800" kern="1200" dirty="0" smtClean="0">
                        <a:solidFill>
                          <a:schemeClr val="dk1"/>
                        </a:solidFill>
                        <a:effectLst/>
                        <a:latin typeface="+mn-lt"/>
                        <a:ea typeface="+mn-ea"/>
                        <a:cs typeface="+mn-cs"/>
                      </a:endParaRPr>
                    </a:p>
                  </a:txBody>
                  <a:tcPr marL="89777" marR="89777" anchor="ctr"/>
                </a:tc>
                <a:tc>
                  <a:txBody>
                    <a:bodyPr/>
                    <a:lstStyle/>
                    <a:p>
                      <a:pPr marL="0" algn="l" defTabSz="914099" rtl="0" eaLnBrk="1" fontAlgn="base" latinLnBrk="0" hangingPunct="1">
                        <a:spcBef>
                          <a:spcPct val="0"/>
                        </a:spcBef>
                        <a:spcAft>
                          <a:spcPct val="0"/>
                        </a:spcAft>
                        <a:defRPr/>
                      </a:pPr>
                      <a:endParaRPr lang="en-US" sz="1800" kern="1200" dirty="0" smtClean="0">
                        <a:solidFill>
                          <a:schemeClr val="dk1"/>
                        </a:solidFill>
                        <a:effectLst/>
                        <a:latin typeface="+mn-lt"/>
                        <a:ea typeface="+mn-ea"/>
                        <a:cs typeface="+mn-cs"/>
                      </a:endParaRPr>
                    </a:p>
                  </a:txBody>
                  <a:tcPr marL="89777" marR="89777" anchor="ctr"/>
                </a:tc>
              </a:tr>
              <a:tr h="350563">
                <a:tc>
                  <a:txBody>
                    <a:bodyPr/>
                    <a:lstStyle/>
                    <a:p>
                      <a:r>
                        <a:rPr lang="en-US" sz="1600" dirty="0" smtClean="0"/>
                        <a:t>Automated first-time</a:t>
                      </a:r>
                      <a:r>
                        <a:rPr lang="en-US" sz="1600" baseline="0" dirty="0" smtClean="0"/>
                        <a:t> setup</a:t>
                      </a:r>
                      <a:endParaRPr lang="en-US" sz="1600" dirty="0">
                        <a:latin typeface="+mn-lt"/>
                      </a:endParaRPr>
                    </a:p>
                  </a:txBody>
                  <a:tcPr marL="137160" marT="48768" marB="48768"/>
                </a:tc>
                <a:tc>
                  <a:txBody>
                    <a:bodyPr/>
                    <a:lstStyle/>
                    <a:p>
                      <a:pPr marL="0" algn="l" defTabSz="914099" rtl="0" eaLnBrk="1" fontAlgn="base" latinLnBrk="0" hangingPunct="1">
                        <a:spcBef>
                          <a:spcPct val="0"/>
                        </a:spcBef>
                        <a:spcAft>
                          <a:spcPct val="0"/>
                        </a:spcAft>
                        <a:defRPr/>
                      </a:pPr>
                      <a:endParaRPr lang="en-US" sz="1800" kern="1200" dirty="0" smtClean="0">
                        <a:solidFill>
                          <a:schemeClr val="dk1"/>
                        </a:solidFill>
                        <a:effectLst/>
                        <a:latin typeface="+mn-lt"/>
                        <a:ea typeface="+mn-ea"/>
                        <a:cs typeface="+mn-cs"/>
                      </a:endParaRPr>
                    </a:p>
                  </a:txBody>
                  <a:tcPr marL="89777" marR="89777" anchor="ctr"/>
                </a:tc>
                <a:tc>
                  <a:txBody>
                    <a:bodyPr/>
                    <a:lstStyle/>
                    <a:p>
                      <a:pPr marL="0" algn="l" defTabSz="914099" rtl="0" eaLnBrk="1" fontAlgn="base" latinLnBrk="0" hangingPunct="1">
                        <a:spcBef>
                          <a:spcPct val="0"/>
                        </a:spcBef>
                        <a:spcAft>
                          <a:spcPct val="0"/>
                        </a:spcAft>
                        <a:defRPr/>
                      </a:pPr>
                      <a:endParaRPr lang="en-US" sz="1800" kern="1200" dirty="0" smtClean="0">
                        <a:solidFill>
                          <a:schemeClr val="dk1"/>
                        </a:solidFill>
                        <a:effectLst/>
                        <a:latin typeface="+mn-lt"/>
                        <a:ea typeface="+mn-ea"/>
                        <a:cs typeface="+mn-cs"/>
                      </a:endParaRPr>
                    </a:p>
                  </a:txBody>
                  <a:tcPr marL="89777" marR="89777" anchor="ctr"/>
                </a:tc>
                <a:tc>
                  <a:txBody>
                    <a:bodyPr/>
                    <a:lstStyle/>
                    <a:p>
                      <a:pPr marL="0" algn="l" defTabSz="914099" rtl="0" eaLnBrk="1" fontAlgn="base" latinLnBrk="0" hangingPunct="1">
                        <a:spcBef>
                          <a:spcPct val="0"/>
                        </a:spcBef>
                        <a:spcAft>
                          <a:spcPct val="0"/>
                        </a:spcAft>
                        <a:defRPr/>
                      </a:pPr>
                      <a:endParaRPr lang="en-US" sz="1800" kern="1200" dirty="0" smtClean="0">
                        <a:solidFill>
                          <a:schemeClr val="dk1"/>
                        </a:solidFill>
                        <a:effectLst/>
                        <a:latin typeface="+mn-lt"/>
                        <a:ea typeface="+mn-ea"/>
                        <a:cs typeface="+mn-cs"/>
                      </a:endParaRPr>
                    </a:p>
                  </a:txBody>
                  <a:tcPr marL="89777" marR="89777" anchor="ctr"/>
                </a:tc>
              </a:tr>
              <a:tr h="350563">
                <a:tc>
                  <a:txBody>
                    <a:bodyPr/>
                    <a:lstStyle/>
                    <a:p>
                      <a:r>
                        <a:rPr lang="en-US" sz="1600" dirty="0" smtClean="0"/>
                        <a:t>Easy-to-use packaging</a:t>
                      </a:r>
                      <a:r>
                        <a:rPr lang="en-US" sz="1600" baseline="0" dirty="0" smtClean="0"/>
                        <a:t> and configuration wizard</a:t>
                      </a:r>
                      <a:endParaRPr lang="en-US" sz="1600" dirty="0">
                        <a:latin typeface="+mn-lt"/>
                      </a:endParaRPr>
                    </a:p>
                  </a:txBody>
                  <a:tcPr marL="137160" marT="48768" marB="48768"/>
                </a:tc>
                <a:tc>
                  <a:txBody>
                    <a:bodyPr/>
                    <a:lstStyle/>
                    <a:p>
                      <a:pPr marL="0" algn="l" defTabSz="914099" rtl="0" eaLnBrk="1" fontAlgn="base" latinLnBrk="0" hangingPunct="1">
                        <a:spcBef>
                          <a:spcPct val="0"/>
                        </a:spcBef>
                        <a:spcAft>
                          <a:spcPct val="0"/>
                        </a:spcAft>
                        <a:defRPr/>
                      </a:pPr>
                      <a:endParaRPr lang="en-US" sz="1800" kern="1200" dirty="0" smtClean="0">
                        <a:solidFill>
                          <a:schemeClr val="dk1"/>
                        </a:solidFill>
                        <a:effectLst/>
                        <a:latin typeface="+mn-lt"/>
                        <a:ea typeface="+mn-ea"/>
                        <a:cs typeface="+mn-cs"/>
                      </a:endParaRPr>
                    </a:p>
                  </a:txBody>
                  <a:tcPr marL="89777" marR="89777" anchor="ctr"/>
                </a:tc>
                <a:tc>
                  <a:txBody>
                    <a:bodyPr/>
                    <a:lstStyle/>
                    <a:p>
                      <a:pPr marL="0" algn="l" defTabSz="914099" rtl="0" eaLnBrk="1" fontAlgn="base" latinLnBrk="0" hangingPunct="1">
                        <a:spcBef>
                          <a:spcPct val="0"/>
                        </a:spcBef>
                        <a:spcAft>
                          <a:spcPct val="0"/>
                        </a:spcAft>
                        <a:defRPr/>
                      </a:pPr>
                      <a:endParaRPr lang="en-US" sz="1800" kern="1200" dirty="0" smtClean="0">
                        <a:solidFill>
                          <a:schemeClr val="dk1"/>
                        </a:solidFill>
                        <a:effectLst/>
                        <a:latin typeface="+mn-lt"/>
                        <a:ea typeface="+mn-ea"/>
                        <a:cs typeface="+mn-cs"/>
                      </a:endParaRPr>
                    </a:p>
                  </a:txBody>
                  <a:tcPr marL="89777" marR="89777" anchor="ctr"/>
                </a:tc>
                <a:tc>
                  <a:txBody>
                    <a:bodyPr/>
                    <a:lstStyle/>
                    <a:p>
                      <a:pPr marL="0" algn="l" defTabSz="914099" rtl="0" eaLnBrk="1" fontAlgn="base" latinLnBrk="0" hangingPunct="1">
                        <a:spcBef>
                          <a:spcPct val="0"/>
                        </a:spcBef>
                        <a:spcAft>
                          <a:spcPct val="0"/>
                        </a:spcAft>
                        <a:defRPr/>
                      </a:pPr>
                      <a:endParaRPr lang="en-US" sz="1800" kern="1200" dirty="0" smtClean="0">
                        <a:solidFill>
                          <a:schemeClr val="dk1"/>
                        </a:solidFill>
                        <a:effectLst/>
                        <a:latin typeface="+mn-lt"/>
                        <a:ea typeface="+mn-ea"/>
                        <a:cs typeface="+mn-cs"/>
                      </a:endParaRPr>
                    </a:p>
                  </a:txBody>
                  <a:tcPr marL="89777" marR="89777" anchor="ctr"/>
                </a:tc>
              </a:tr>
              <a:tr h="350563">
                <a:tc>
                  <a:txBody>
                    <a:bodyPr/>
                    <a:lstStyle/>
                    <a:p>
                      <a:r>
                        <a:rPr lang="en-US" sz="1600" dirty="0" smtClean="0"/>
                        <a:t>WMI monitoring</a:t>
                      </a:r>
                      <a:r>
                        <a:rPr lang="en-US" sz="1600" baseline="0" dirty="0" smtClean="0"/>
                        <a:t> interface</a:t>
                      </a:r>
                      <a:endParaRPr lang="en-US" sz="1600" dirty="0">
                        <a:latin typeface="+mn-lt"/>
                      </a:endParaRPr>
                    </a:p>
                  </a:txBody>
                  <a:tcPr marL="137160" marT="48768" marB="48768"/>
                </a:tc>
                <a:tc>
                  <a:txBody>
                    <a:bodyPr/>
                    <a:lstStyle/>
                    <a:p>
                      <a:pPr marL="0" algn="l" defTabSz="914099" rtl="0" eaLnBrk="1" fontAlgn="base" latinLnBrk="0" hangingPunct="1">
                        <a:spcBef>
                          <a:spcPct val="0"/>
                        </a:spcBef>
                        <a:spcAft>
                          <a:spcPct val="0"/>
                        </a:spcAft>
                        <a:defRPr/>
                      </a:pPr>
                      <a:endParaRPr lang="en-US" sz="1800" kern="1200" dirty="0" smtClean="0">
                        <a:solidFill>
                          <a:schemeClr val="dk1"/>
                        </a:solidFill>
                        <a:effectLst/>
                        <a:latin typeface="+mn-lt"/>
                        <a:ea typeface="+mn-ea"/>
                        <a:cs typeface="+mn-cs"/>
                      </a:endParaRPr>
                    </a:p>
                  </a:txBody>
                  <a:tcPr marL="89777" marR="89777" anchor="ctr"/>
                </a:tc>
                <a:tc>
                  <a:txBody>
                    <a:bodyPr/>
                    <a:lstStyle/>
                    <a:p>
                      <a:pPr marL="0" algn="l" defTabSz="914099" rtl="0" eaLnBrk="1" fontAlgn="base" latinLnBrk="0" hangingPunct="1">
                        <a:spcBef>
                          <a:spcPct val="0"/>
                        </a:spcBef>
                        <a:spcAft>
                          <a:spcPct val="0"/>
                        </a:spcAft>
                        <a:defRPr/>
                      </a:pPr>
                      <a:endParaRPr lang="en-US" sz="1800" kern="1200" dirty="0" smtClean="0">
                        <a:solidFill>
                          <a:schemeClr val="dk1"/>
                        </a:solidFill>
                        <a:effectLst/>
                        <a:latin typeface="+mn-lt"/>
                        <a:ea typeface="+mn-ea"/>
                        <a:cs typeface="+mn-cs"/>
                      </a:endParaRPr>
                    </a:p>
                  </a:txBody>
                  <a:tcPr marL="89777" marR="89777" anchor="ctr"/>
                </a:tc>
                <a:tc>
                  <a:txBody>
                    <a:bodyPr/>
                    <a:lstStyle/>
                    <a:p>
                      <a:pPr marL="0" algn="l" defTabSz="914099" rtl="0" eaLnBrk="1" fontAlgn="base" latinLnBrk="0" hangingPunct="1">
                        <a:spcBef>
                          <a:spcPct val="0"/>
                        </a:spcBef>
                        <a:spcAft>
                          <a:spcPct val="0"/>
                        </a:spcAft>
                        <a:defRPr/>
                      </a:pPr>
                      <a:endParaRPr lang="en-US" sz="1800" kern="1200" dirty="0" smtClean="0">
                        <a:solidFill>
                          <a:schemeClr val="dk1"/>
                        </a:solidFill>
                        <a:effectLst/>
                        <a:latin typeface="+mn-lt"/>
                        <a:ea typeface="+mn-ea"/>
                        <a:cs typeface="+mn-cs"/>
                      </a:endParaRPr>
                    </a:p>
                  </a:txBody>
                  <a:tcPr marL="89777" marR="89777" anchor="ctr"/>
                </a:tc>
              </a:tr>
              <a:tr h="350563">
                <a:tc>
                  <a:txBody>
                    <a:bodyPr/>
                    <a:lstStyle/>
                    <a:p>
                      <a:r>
                        <a:rPr lang="en-US" sz="1600" dirty="0" smtClean="0"/>
                        <a:t>Automatically </a:t>
                      </a:r>
                      <a:r>
                        <a:rPr lang="en-US" sz="1600" dirty="0" err="1" smtClean="0"/>
                        <a:t>synchronise</a:t>
                      </a:r>
                      <a:r>
                        <a:rPr lang="en-US" sz="1600" baseline="0" dirty="0" smtClean="0"/>
                        <a:t> host network printers</a:t>
                      </a:r>
                      <a:endParaRPr lang="en-US" sz="1600" dirty="0">
                        <a:latin typeface="+mn-lt"/>
                      </a:endParaRPr>
                    </a:p>
                  </a:txBody>
                  <a:tcPr marL="137160" marT="48768" marB="48768"/>
                </a:tc>
                <a:tc>
                  <a:txBody>
                    <a:bodyPr/>
                    <a:lstStyle/>
                    <a:p>
                      <a:pPr marL="0" algn="l" defTabSz="914099" rtl="0" eaLnBrk="1" fontAlgn="base" latinLnBrk="0" hangingPunct="1">
                        <a:spcBef>
                          <a:spcPct val="0"/>
                        </a:spcBef>
                        <a:spcAft>
                          <a:spcPct val="0"/>
                        </a:spcAft>
                        <a:defRPr/>
                      </a:pPr>
                      <a:endParaRPr lang="en-US" sz="1800" kern="1200" dirty="0" smtClean="0">
                        <a:solidFill>
                          <a:schemeClr val="dk1"/>
                        </a:solidFill>
                        <a:effectLst/>
                        <a:latin typeface="+mn-lt"/>
                        <a:ea typeface="+mn-ea"/>
                        <a:cs typeface="+mn-cs"/>
                      </a:endParaRPr>
                    </a:p>
                  </a:txBody>
                  <a:tcPr marL="89777" marR="89777" anchor="ctr"/>
                </a:tc>
                <a:tc>
                  <a:txBody>
                    <a:bodyPr/>
                    <a:lstStyle/>
                    <a:p>
                      <a:pPr marL="0" algn="l" defTabSz="914099" rtl="0" eaLnBrk="1" fontAlgn="base" latinLnBrk="0" hangingPunct="1">
                        <a:spcBef>
                          <a:spcPct val="0"/>
                        </a:spcBef>
                        <a:spcAft>
                          <a:spcPct val="0"/>
                        </a:spcAft>
                        <a:defRPr/>
                      </a:pPr>
                      <a:endParaRPr lang="en-US" sz="1800" kern="1200" dirty="0" smtClean="0">
                        <a:solidFill>
                          <a:schemeClr val="dk1"/>
                        </a:solidFill>
                        <a:effectLst/>
                        <a:latin typeface="+mn-lt"/>
                        <a:ea typeface="+mn-ea"/>
                        <a:cs typeface="+mn-cs"/>
                      </a:endParaRPr>
                    </a:p>
                  </a:txBody>
                  <a:tcPr marL="89777" marR="89777" anchor="ctr"/>
                </a:tc>
                <a:tc>
                  <a:txBody>
                    <a:bodyPr/>
                    <a:lstStyle/>
                    <a:p>
                      <a:pPr marL="0" algn="l" defTabSz="914099" rtl="0" eaLnBrk="1" fontAlgn="base" latinLnBrk="0" hangingPunct="1">
                        <a:spcBef>
                          <a:spcPct val="0"/>
                        </a:spcBef>
                        <a:spcAft>
                          <a:spcPct val="0"/>
                        </a:spcAft>
                        <a:defRPr/>
                      </a:pPr>
                      <a:endParaRPr lang="en-US" sz="1800" kern="1200" dirty="0" smtClean="0">
                        <a:solidFill>
                          <a:schemeClr val="dk1"/>
                        </a:solidFill>
                        <a:effectLst/>
                        <a:latin typeface="+mn-lt"/>
                        <a:ea typeface="+mn-ea"/>
                        <a:cs typeface="+mn-cs"/>
                      </a:endParaRPr>
                    </a:p>
                  </a:txBody>
                  <a:tcPr marL="89777" marR="89777" anchor="ctr"/>
                </a:tc>
              </a:tr>
            </a:tbl>
          </a:graphicData>
        </a:graphic>
      </p:graphicFrame>
      <p:pic>
        <p:nvPicPr>
          <p:cNvPr id="1026" name="Picture 2" descr="C:\Users\sameshs\AppData\Local\Microsoft\Windows\Temporary Internet Files\Content.IE5\NQM7VAJ6\MC900433800[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458398" y="1889738"/>
            <a:ext cx="394568" cy="394568"/>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C:\Users\sameshs\AppData\Local\Microsoft\Windows\Temporary Internet Files\Content.IE5\NQM7VAJ6\MC900433800[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458398" y="2257212"/>
            <a:ext cx="394568" cy="394568"/>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C:\Users\sameshs\AppData\Local\Microsoft\Windows\Temporary Internet Files\Content.IE5\NQM7VAJ6\MC900433800[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458398" y="2622044"/>
            <a:ext cx="394568" cy="394568"/>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C:\Users\sameshs\AppData\Local\Microsoft\Windows\Temporary Internet Files\Content.IE5\NQM7VAJ6\MC900433800[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16216" y="1889738"/>
            <a:ext cx="394568" cy="394568"/>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C:\Users\sameshs\AppData\Local\Microsoft\Windows\Temporary Internet Files\Content.IE5\NQM7VAJ6\MC900433800[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16216" y="3356992"/>
            <a:ext cx="394568" cy="394568"/>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C:\Users\sameshs\AppData\Local\Microsoft\Windows\Temporary Internet Files\Content.IE5\NQM7VAJ6\MC900433800[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16216" y="3717032"/>
            <a:ext cx="394568" cy="394568"/>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descr="C:\Users\sameshs\AppData\Local\Microsoft\Windows\Temporary Internet Files\Content.IE5\NQM7VAJ6\MC900433800[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16216" y="4081864"/>
            <a:ext cx="394568" cy="394568"/>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 descr="C:\Users\sameshs\AppData\Local\Microsoft\Windows\Temporary Internet Files\Content.IE5\NQM7VAJ6\MC900433800[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16216" y="4452290"/>
            <a:ext cx="394568" cy="394568"/>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C:\Users\sameshs\AppData\Local\Microsoft\Windows\Temporary Internet Files\Content.IE5\NQM7VAJ6\MC900433800[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70862" y="1874560"/>
            <a:ext cx="394568" cy="394568"/>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2" descr="C:\Users\sameshs\AppData\Local\Microsoft\Windows\Temporary Internet Files\Content.IE5\NQM7VAJ6\MC900433800[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70862" y="3356992"/>
            <a:ext cx="394568" cy="394568"/>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2" descr="C:\Users\sameshs\AppData\Local\Microsoft\Windows\Temporary Internet Files\Content.IE5\NQM7VAJ6\MC900433800[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70862" y="2257212"/>
            <a:ext cx="394568" cy="394568"/>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2" descr="C:\Users\sameshs\AppData\Local\Microsoft\Windows\Temporary Internet Files\Content.IE5\NQM7VAJ6\MC900433800[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70862" y="2622044"/>
            <a:ext cx="394568" cy="394568"/>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2" descr="C:\Users\sameshs\AppData\Local\Microsoft\Windows\Temporary Internet Files\Content.IE5\NQM7VAJ6\MC900433800[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70862" y="2986161"/>
            <a:ext cx="394568" cy="394568"/>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2" descr="C:\Users\sameshs\AppData\Local\Microsoft\Windows\Temporary Internet Files\Content.IE5\NQM7VAJ6\MC900433800[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70862" y="3717032"/>
            <a:ext cx="394568" cy="394568"/>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 descr="C:\Users\sameshs\AppData\Local\Microsoft\Windows\Temporary Internet Files\Content.IE5\NQM7VAJ6\MC900433800[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70862" y="4081864"/>
            <a:ext cx="394568" cy="394568"/>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 descr="C:\Users\sameshs\AppData\Local\Microsoft\Windows\Temporary Internet Files\Content.IE5\NQM7VAJ6\MC900433800[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70862" y="4452290"/>
            <a:ext cx="394568" cy="394568"/>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2" descr="C:\Users\sameshs\AppData\Local\Microsoft\Windows\Temporary Internet Files\Content.IE5\NQM7VAJ6\MC900433800[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70862" y="4824556"/>
            <a:ext cx="394568" cy="394568"/>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C:\Users\sameshs\AppData\Local\Microsoft\Windows\Temporary Internet Files\Content.IE5\NQM7VAJ6\MC900433800[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16216" y="5179494"/>
            <a:ext cx="394568" cy="394568"/>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2" descr="C:\Users\sameshs\AppData\Local\Microsoft\Windows\Temporary Internet Files\Content.IE5\NQM7VAJ6\MC900433800[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70862" y="5189182"/>
            <a:ext cx="394568" cy="394568"/>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2" descr="C:\Users\sameshs\AppData\Local\Microsoft\Windows\Temporary Internet Files\Content.IE5\NQM7VAJ6\MC900433800[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70862" y="5544326"/>
            <a:ext cx="394568" cy="394568"/>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2" descr="C:\Users\sameshs\AppData\Local\Microsoft\Windows\Temporary Internet Files\Content.IE5\NQM7VAJ6\MC900433800[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70862" y="5914442"/>
            <a:ext cx="394568" cy="394568"/>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2" descr="C:\Users\sameshs\AppData\Local\Microsoft\Windows\Temporary Internet Files\Content.IE5\NQM7VAJ6\MC900433800[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70862" y="6271840"/>
            <a:ext cx="394568" cy="394568"/>
          </a:xfrm>
          <a:prstGeom prst="rect">
            <a:avLst/>
          </a:prstGeom>
          <a:noFill/>
          <a:extLst>
            <a:ext uri="{909E8E84-426E-40DD-AFC4-6F175D3DCCD1}">
              <a14:hiddenFill xmlns:a14="http://schemas.microsoft.com/office/drawing/2010/main">
                <a:solidFill>
                  <a:srgbClr val="FFFFFF"/>
                </a:solidFill>
              </a14:hiddenFill>
            </a:ext>
          </a:extLst>
        </p:spPr>
      </p:pic>
      <p:grpSp>
        <p:nvGrpSpPr>
          <p:cNvPr id="29" name="Group 28"/>
          <p:cNvGrpSpPr/>
          <p:nvPr/>
        </p:nvGrpSpPr>
        <p:grpSpPr>
          <a:xfrm>
            <a:off x="5724128" y="3240221"/>
            <a:ext cx="3094034" cy="1584335"/>
            <a:chOff x="6134102" y="1503808"/>
            <a:chExt cx="2321130" cy="1405645"/>
          </a:xfrm>
          <a:solidFill>
            <a:srgbClr val="429A16"/>
          </a:solidFill>
          <a:effectLst>
            <a:outerShdw blurRad="50800" dist="38100" dir="5400000" algn="t" rotWithShape="0">
              <a:prstClr val="black">
                <a:alpha val="40000"/>
              </a:prstClr>
            </a:outerShdw>
          </a:effectLst>
        </p:grpSpPr>
        <p:sp>
          <p:nvSpPr>
            <p:cNvPr id="30" name="Rounded Rectangle 29"/>
            <p:cNvSpPr/>
            <p:nvPr/>
          </p:nvSpPr>
          <p:spPr bwMode="auto">
            <a:xfrm>
              <a:off x="6269202" y="1503808"/>
              <a:ext cx="2086661" cy="1405645"/>
            </a:xfrm>
            <a:prstGeom prst="roundRect">
              <a:avLst>
                <a:gd name="adj" fmla="val 10817"/>
              </a:avLst>
            </a:prstGeom>
            <a:solidFill>
              <a:srgbClr val="0198FF"/>
            </a:solidFill>
            <a:ln>
              <a:solidFill>
                <a:schemeClr val="bg1"/>
              </a:solidFill>
              <a:headEnd type="none" w="med" len="med"/>
              <a:tailEnd type="none" w="med" len="med"/>
            </a:ln>
            <a:effectLst/>
            <a:scene3d>
              <a:camera prst="orthographicFront">
                <a:rot lat="0" lon="0" rev="0"/>
              </a:camera>
              <a:lightRig rig="threePt" dir="t">
                <a:rot lat="0" lon="0" rev="1200000"/>
              </a:lightRig>
            </a:scene3d>
            <a:sp3d/>
          </p:spPr>
          <p:txBody>
            <a:bodyPr vert="horz" wrap="square" lIns="91436" tIns="45718" rIns="91436" bIns="45718" numCol="1" rtlCol="0" anchor="ctr" anchorCtr="0" compatLnSpc="1">
              <a:prstTxWarp prst="textNoShape">
                <a:avLst/>
              </a:prstTxWarp>
            </a:bodyPr>
            <a:lstStyle/>
            <a:p>
              <a:pPr marL="228523" lvl="3" indent="-228523" defTabSz="1218383" fontAlgn="base">
                <a:lnSpc>
                  <a:spcPct val="90000"/>
                </a:lnSpc>
                <a:spcBef>
                  <a:spcPct val="0"/>
                </a:spcBef>
                <a:spcAft>
                  <a:spcPct val="0"/>
                </a:spcAft>
                <a:buSzPct val="95000"/>
                <a:tabLst>
                  <a:tab pos="565925" algn="l"/>
                </a:tabLst>
                <a:defRPr/>
              </a:pPr>
              <a:endParaRPr lang="en-US" sz="1500" b="1" kern="0" dirty="0">
                <a:ea typeface="Segoe UI" pitchFamily="34" charset="0"/>
                <a:cs typeface="Segoe UI" pitchFamily="34" charset="0"/>
              </a:endParaRPr>
            </a:p>
          </p:txBody>
        </p:sp>
        <p:sp>
          <p:nvSpPr>
            <p:cNvPr id="31" name="TextBox 30"/>
            <p:cNvSpPr txBox="1"/>
            <p:nvPr/>
          </p:nvSpPr>
          <p:spPr>
            <a:xfrm>
              <a:off x="6134102" y="1681907"/>
              <a:ext cx="2321130" cy="1074051"/>
            </a:xfrm>
            <a:prstGeom prst="rect">
              <a:avLst/>
            </a:prstGeom>
            <a:noFill/>
          </p:spPr>
          <p:txBody>
            <a:bodyPr wrap="square" rtlCol="0">
              <a:spAutoFit/>
            </a:bodyPr>
            <a:lstStyle/>
            <a:p>
              <a:pPr marL="0" lvl="3" algn="ctr" defTabSz="1218383" fontAlgn="base">
                <a:spcBef>
                  <a:spcPct val="0"/>
                </a:spcBef>
                <a:spcAft>
                  <a:spcPts val="800"/>
                </a:spcAft>
                <a:buClr>
                  <a:srgbClr val="4F81BD"/>
                </a:buClr>
                <a:buSzPct val="100000"/>
                <a:tabLst>
                  <a:tab pos="565925" algn="l"/>
                </a:tabLst>
                <a:defRPr/>
              </a:pPr>
              <a:r>
                <a:rPr lang="en-US" sz="3200" dirty="0" smtClean="0"/>
                <a:t>New </a:t>
              </a:r>
              <a:r>
                <a:rPr lang="en-US" sz="3200" dirty="0"/>
                <a:t>for </a:t>
              </a:r>
            </a:p>
            <a:p>
              <a:pPr marL="0" lvl="3" algn="ctr" defTabSz="1218383" fontAlgn="base">
                <a:spcBef>
                  <a:spcPct val="0"/>
                </a:spcBef>
                <a:spcAft>
                  <a:spcPts val="800"/>
                </a:spcAft>
                <a:buClr>
                  <a:srgbClr val="4F81BD"/>
                </a:buClr>
                <a:buSzPct val="100000"/>
                <a:tabLst>
                  <a:tab pos="565925" algn="l"/>
                </a:tabLst>
                <a:defRPr/>
              </a:pPr>
              <a:r>
                <a:rPr lang="en-US" sz="3200" b="1" dirty="0"/>
                <a:t>MED-V v2</a:t>
              </a:r>
              <a:endParaRPr lang="en-US" sz="2100" b="1" kern="0" dirty="0">
                <a:ea typeface="Segoe UI" pitchFamily="34" charset="0"/>
                <a:cs typeface="Segoe UI" pitchFamily="34" charset="0"/>
              </a:endParaRPr>
            </a:p>
          </p:txBody>
        </p:sp>
      </p:grpSp>
      <p:sp>
        <p:nvSpPr>
          <p:cNvPr id="34" name="Rounded Rectangle 33"/>
          <p:cNvSpPr/>
          <p:nvPr/>
        </p:nvSpPr>
        <p:spPr bwMode="auto">
          <a:xfrm>
            <a:off x="251520" y="2269129"/>
            <a:ext cx="4752528" cy="1087864"/>
          </a:xfrm>
          <a:prstGeom prst="roundRect">
            <a:avLst>
              <a:gd name="adj" fmla="val 10817"/>
            </a:avLst>
          </a:prstGeom>
          <a:solidFill>
            <a:srgbClr val="0198FF">
              <a:alpha val="54000"/>
            </a:srgbClr>
          </a:solidFill>
          <a:ln>
            <a:solidFill>
              <a:schemeClr val="bg1"/>
            </a:solidFill>
            <a:headEnd type="none" w="med" len="med"/>
            <a:tailEnd type="none" w="med" len="med"/>
          </a:ln>
          <a:effectLst/>
          <a:scene3d>
            <a:camera prst="orthographicFront">
              <a:rot lat="0" lon="0" rev="0"/>
            </a:camera>
            <a:lightRig rig="threePt" dir="t">
              <a:rot lat="0" lon="0" rev="1200000"/>
            </a:lightRig>
          </a:scene3d>
          <a:sp3d/>
        </p:spPr>
        <p:txBody>
          <a:bodyPr vert="horz" wrap="square" lIns="91436" tIns="45718" rIns="91436" bIns="45718" numCol="1" rtlCol="0" anchor="ctr" anchorCtr="0" compatLnSpc="1">
            <a:prstTxWarp prst="textNoShape">
              <a:avLst/>
            </a:prstTxWarp>
          </a:bodyPr>
          <a:lstStyle/>
          <a:p>
            <a:pPr marL="228523" lvl="3" indent="-228523" defTabSz="1218383" fontAlgn="base">
              <a:lnSpc>
                <a:spcPct val="90000"/>
              </a:lnSpc>
              <a:spcBef>
                <a:spcPct val="0"/>
              </a:spcBef>
              <a:spcAft>
                <a:spcPct val="0"/>
              </a:spcAft>
              <a:buSzPct val="95000"/>
              <a:tabLst>
                <a:tab pos="565925" algn="l"/>
              </a:tabLst>
              <a:defRPr/>
            </a:pPr>
            <a:endParaRPr lang="en-US" sz="1500" b="1" kern="0" dirty="0">
              <a:ea typeface="Segoe UI" pitchFamily="34" charset="0"/>
              <a:cs typeface="Segoe UI" pitchFamily="34" charset="0"/>
            </a:endParaRPr>
          </a:p>
        </p:txBody>
      </p:sp>
      <p:sp>
        <p:nvSpPr>
          <p:cNvPr id="36" name="Rounded Rectangle 35"/>
          <p:cNvSpPr/>
          <p:nvPr/>
        </p:nvSpPr>
        <p:spPr bwMode="auto">
          <a:xfrm>
            <a:off x="251520" y="4824556"/>
            <a:ext cx="4752528" cy="364626"/>
          </a:xfrm>
          <a:prstGeom prst="roundRect">
            <a:avLst>
              <a:gd name="adj" fmla="val 10817"/>
            </a:avLst>
          </a:prstGeom>
          <a:solidFill>
            <a:srgbClr val="0198FF">
              <a:alpha val="54000"/>
            </a:srgbClr>
          </a:solidFill>
          <a:ln>
            <a:solidFill>
              <a:schemeClr val="bg1"/>
            </a:solidFill>
            <a:headEnd type="none" w="med" len="med"/>
            <a:tailEnd type="none" w="med" len="med"/>
          </a:ln>
          <a:effectLst/>
          <a:scene3d>
            <a:camera prst="orthographicFront">
              <a:rot lat="0" lon="0" rev="0"/>
            </a:camera>
            <a:lightRig rig="threePt" dir="t">
              <a:rot lat="0" lon="0" rev="1200000"/>
            </a:lightRig>
          </a:scene3d>
          <a:sp3d/>
        </p:spPr>
        <p:txBody>
          <a:bodyPr vert="horz" wrap="square" lIns="91436" tIns="45718" rIns="91436" bIns="45718" numCol="1" rtlCol="0" anchor="ctr" anchorCtr="0" compatLnSpc="1">
            <a:prstTxWarp prst="textNoShape">
              <a:avLst/>
            </a:prstTxWarp>
          </a:bodyPr>
          <a:lstStyle/>
          <a:p>
            <a:pPr marL="228523" lvl="3" indent="-228523" defTabSz="1218383" fontAlgn="base">
              <a:lnSpc>
                <a:spcPct val="90000"/>
              </a:lnSpc>
              <a:spcBef>
                <a:spcPct val="0"/>
              </a:spcBef>
              <a:spcAft>
                <a:spcPct val="0"/>
              </a:spcAft>
              <a:buSzPct val="95000"/>
              <a:tabLst>
                <a:tab pos="565925" algn="l"/>
              </a:tabLst>
              <a:defRPr/>
            </a:pPr>
            <a:endParaRPr lang="en-US" sz="1500" b="1" kern="0" dirty="0">
              <a:ea typeface="Segoe UI" pitchFamily="34" charset="0"/>
              <a:cs typeface="Segoe UI" pitchFamily="34" charset="0"/>
            </a:endParaRPr>
          </a:p>
        </p:txBody>
      </p:sp>
      <p:sp>
        <p:nvSpPr>
          <p:cNvPr id="37" name="Rounded Rectangle 36"/>
          <p:cNvSpPr/>
          <p:nvPr/>
        </p:nvSpPr>
        <p:spPr bwMode="auto">
          <a:xfrm>
            <a:off x="251520" y="5544326"/>
            <a:ext cx="4752528" cy="1122082"/>
          </a:xfrm>
          <a:prstGeom prst="roundRect">
            <a:avLst>
              <a:gd name="adj" fmla="val 10817"/>
            </a:avLst>
          </a:prstGeom>
          <a:solidFill>
            <a:srgbClr val="0198FF">
              <a:alpha val="54000"/>
            </a:srgbClr>
          </a:solidFill>
          <a:ln>
            <a:solidFill>
              <a:schemeClr val="bg1"/>
            </a:solidFill>
            <a:headEnd type="none" w="med" len="med"/>
            <a:tailEnd type="none" w="med" len="med"/>
          </a:ln>
          <a:effectLst/>
          <a:scene3d>
            <a:camera prst="orthographicFront">
              <a:rot lat="0" lon="0" rev="0"/>
            </a:camera>
            <a:lightRig rig="threePt" dir="t">
              <a:rot lat="0" lon="0" rev="1200000"/>
            </a:lightRig>
          </a:scene3d>
          <a:sp3d/>
        </p:spPr>
        <p:txBody>
          <a:bodyPr vert="horz" wrap="square" lIns="91436" tIns="45718" rIns="91436" bIns="45718" numCol="1" rtlCol="0" anchor="ctr" anchorCtr="0" compatLnSpc="1">
            <a:prstTxWarp prst="textNoShape">
              <a:avLst/>
            </a:prstTxWarp>
          </a:bodyPr>
          <a:lstStyle/>
          <a:p>
            <a:pPr marL="228523" lvl="3" indent="-228523" defTabSz="1218383" fontAlgn="base">
              <a:lnSpc>
                <a:spcPct val="90000"/>
              </a:lnSpc>
              <a:spcBef>
                <a:spcPct val="0"/>
              </a:spcBef>
              <a:spcAft>
                <a:spcPct val="0"/>
              </a:spcAft>
              <a:buSzPct val="95000"/>
              <a:tabLst>
                <a:tab pos="565925" algn="l"/>
              </a:tabLst>
              <a:defRPr/>
            </a:pPr>
            <a:endParaRPr lang="en-US" sz="1500" b="1" kern="0" dirty="0">
              <a:ea typeface="Segoe UI" pitchFamily="34" charset="0"/>
              <a:cs typeface="Segoe UI" pitchFamily="34" charset="0"/>
            </a:endParaRPr>
          </a:p>
        </p:txBody>
      </p:sp>
    </p:spTree>
    <p:extLst>
      <p:ext uri="{BB962C8B-B14F-4D97-AF65-F5344CB8AC3E}">
        <p14:creationId xmlns:p14="http://schemas.microsoft.com/office/powerpoint/2010/main" val="615971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p:cTn id="7" dur="500" fill="hold"/>
                                        <p:tgtEl>
                                          <p:spTgt spid="1026"/>
                                        </p:tgtEl>
                                        <p:attrNameLst>
                                          <p:attrName>ppt_w</p:attrName>
                                        </p:attrNameLst>
                                      </p:cBhvr>
                                      <p:tavLst>
                                        <p:tav tm="0">
                                          <p:val>
                                            <p:fltVal val="0"/>
                                          </p:val>
                                        </p:tav>
                                        <p:tav tm="100000">
                                          <p:val>
                                            <p:strVal val="#ppt_w"/>
                                          </p:val>
                                        </p:tav>
                                      </p:tavLst>
                                    </p:anim>
                                    <p:anim calcmode="lin" valueType="num">
                                      <p:cBhvr>
                                        <p:cTn id="8" dur="500" fill="hold"/>
                                        <p:tgtEl>
                                          <p:spTgt spid="1026"/>
                                        </p:tgtEl>
                                        <p:attrNameLst>
                                          <p:attrName>ppt_h</p:attrName>
                                        </p:attrNameLst>
                                      </p:cBhvr>
                                      <p:tavLst>
                                        <p:tav tm="0">
                                          <p:val>
                                            <p:fltVal val="0"/>
                                          </p:val>
                                        </p:tav>
                                        <p:tav tm="100000">
                                          <p:val>
                                            <p:strVal val="#ppt_h"/>
                                          </p:val>
                                        </p:tav>
                                      </p:tavLst>
                                    </p:anim>
                                    <p:animEffect transition="in" filter="fade">
                                      <p:cBhvr>
                                        <p:cTn id="9" dur="500"/>
                                        <p:tgtEl>
                                          <p:spTgt spid="1026"/>
                                        </p:tgtEl>
                                      </p:cBhvr>
                                    </p:animEffect>
                                  </p:childTnLst>
                                </p:cTn>
                              </p:par>
                              <p:par>
                                <p:cTn id="10" presetID="53" presetClass="entr" presetSubtype="16" fill="hold"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animEffect transition="in" filter="fade">
                                      <p:cBhvr>
                                        <p:cTn id="14" dur="500"/>
                                        <p:tgtEl>
                                          <p:spTgt spid="8"/>
                                        </p:tgtEl>
                                      </p:cBhvr>
                                    </p:animEffect>
                                  </p:childTnLst>
                                </p:cTn>
                              </p:par>
                              <p:par>
                                <p:cTn id="15" presetID="53" presetClass="entr" presetSubtype="16" fill="hold"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fltVal val="0"/>
                                          </p:val>
                                        </p:tav>
                                        <p:tav tm="100000">
                                          <p:val>
                                            <p:strVal val="#ppt_h"/>
                                          </p:val>
                                        </p:tav>
                                      </p:tavLst>
                                    </p:anim>
                                    <p:animEffect transition="in" filter="fade">
                                      <p:cBhvr>
                                        <p:cTn id="19" dur="500"/>
                                        <p:tgtEl>
                                          <p:spTgt spid="9"/>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barn(inVertical)">
                                      <p:cBhvr>
                                        <p:cTn id="24" dur="500"/>
                                        <p:tgtEl>
                                          <p:spTgt spid="10"/>
                                        </p:tgtEl>
                                      </p:cBhvr>
                                    </p:animEffect>
                                  </p:childTnLst>
                                </p:cTn>
                              </p:par>
                              <p:par>
                                <p:cTn id="25" presetID="16" presetClass="entr" presetSubtype="21" fill="hold" nodeType="with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barn(inVertical)">
                                      <p:cBhvr>
                                        <p:cTn id="27" dur="500"/>
                                        <p:tgtEl>
                                          <p:spTgt spid="11"/>
                                        </p:tgtEl>
                                      </p:cBhvr>
                                    </p:animEffect>
                                  </p:childTnLst>
                                </p:cTn>
                              </p:par>
                              <p:par>
                                <p:cTn id="28" presetID="16" presetClass="entr" presetSubtype="21" fill="hold" nodeType="with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barn(inVertical)">
                                      <p:cBhvr>
                                        <p:cTn id="30" dur="500"/>
                                        <p:tgtEl>
                                          <p:spTgt spid="12"/>
                                        </p:tgtEl>
                                      </p:cBhvr>
                                    </p:animEffect>
                                  </p:childTnLst>
                                </p:cTn>
                              </p:par>
                              <p:par>
                                <p:cTn id="31" presetID="16" presetClass="entr" presetSubtype="21" fill="hold" nodeType="with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barn(inVertical)">
                                      <p:cBhvr>
                                        <p:cTn id="33" dur="500"/>
                                        <p:tgtEl>
                                          <p:spTgt spid="13"/>
                                        </p:tgtEl>
                                      </p:cBhvr>
                                    </p:animEffect>
                                  </p:childTnLst>
                                </p:cTn>
                              </p:par>
                              <p:par>
                                <p:cTn id="34" presetID="16" presetClass="entr" presetSubtype="21" fill="hold" nodeType="with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barn(inVertical)">
                                      <p:cBhvr>
                                        <p:cTn id="36" dur="500"/>
                                        <p:tgtEl>
                                          <p:spTgt spid="14"/>
                                        </p:tgtEl>
                                      </p:cBhvr>
                                    </p:animEffect>
                                  </p:childTnLst>
                                </p:cTn>
                              </p:par>
                              <p:par>
                                <p:cTn id="37" presetID="16" presetClass="entr" presetSubtype="21" fill="hold" nodeType="with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barn(inVertical)">
                                      <p:cBhvr>
                                        <p:cTn id="39" dur="500"/>
                                        <p:tgtEl>
                                          <p:spTgt spid="24"/>
                                        </p:tgtEl>
                                      </p:cBhvr>
                                    </p:animEffect>
                                  </p:childTnLst>
                                </p:cTn>
                              </p:par>
                            </p:childTnLst>
                          </p:cTn>
                        </p:par>
                      </p:childTnLst>
                    </p:cTn>
                  </p:par>
                  <p:par>
                    <p:cTn id="40" fill="hold">
                      <p:stCondLst>
                        <p:cond delay="indefinite"/>
                      </p:stCondLst>
                      <p:childTnLst>
                        <p:par>
                          <p:cTn id="41" fill="hold">
                            <p:stCondLst>
                              <p:cond delay="0"/>
                            </p:stCondLst>
                            <p:childTnLst>
                              <p:par>
                                <p:cTn id="42" presetID="6" presetClass="entr" presetSubtype="16" fill="hold" nodeType="clickEffect">
                                  <p:stCondLst>
                                    <p:cond delay="0"/>
                                  </p:stCondLst>
                                  <p:childTnLst>
                                    <p:set>
                                      <p:cBhvr>
                                        <p:cTn id="43" dur="1" fill="hold">
                                          <p:stCondLst>
                                            <p:cond delay="0"/>
                                          </p:stCondLst>
                                        </p:cTn>
                                        <p:tgtEl>
                                          <p:spTgt spid="15"/>
                                        </p:tgtEl>
                                        <p:attrNameLst>
                                          <p:attrName>style.visibility</p:attrName>
                                        </p:attrNameLst>
                                      </p:cBhvr>
                                      <p:to>
                                        <p:strVal val="visible"/>
                                      </p:to>
                                    </p:set>
                                    <p:animEffect transition="in" filter="circle(in)">
                                      <p:cBhvr>
                                        <p:cTn id="44" dur="2000"/>
                                        <p:tgtEl>
                                          <p:spTgt spid="15"/>
                                        </p:tgtEl>
                                      </p:cBhvr>
                                    </p:animEffect>
                                  </p:childTnLst>
                                </p:cTn>
                              </p:par>
                              <p:par>
                                <p:cTn id="45" presetID="6" presetClass="entr" presetSubtype="16" fill="hold" nodeType="with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circle(in)">
                                      <p:cBhvr>
                                        <p:cTn id="47" dur="2000"/>
                                        <p:tgtEl>
                                          <p:spTgt spid="16"/>
                                        </p:tgtEl>
                                      </p:cBhvr>
                                    </p:animEffect>
                                  </p:childTnLst>
                                </p:cTn>
                              </p:par>
                              <p:par>
                                <p:cTn id="48" presetID="6" presetClass="entr" presetSubtype="16" fill="hold" nodeType="withEffect">
                                  <p:stCondLst>
                                    <p:cond delay="0"/>
                                  </p:stCondLst>
                                  <p:childTnLst>
                                    <p:set>
                                      <p:cBhvr>
                                        <p:cTn id="49" dur="1" fill="hold">
                                          <p:stCondLst>
                                            <p:cond delay="0"/>
                                          </p:stCondLst>
                                        </p:cTn>
                                        <p:tgtEl>
                                          <p:spTgt spid="17"/>
                                        </p:tgtEl>
                                        <p:attrNameLst>
                                          <p:attrName>style.visibility</p:attrName>
                                        </p:attrNameLst>
                                      </p:cBhvr>
                                      <p:to>
                                        <p:strVal val="visible"/>
                                      </p:to>
                                    </p:set>
                                    <p:animEffect transition="in" filter="circle(in)">
                                      <p:cBhvr>
                                        <p:cTn id="50" dur="2000"/>
                                        <p:tgtEl>
                                          <p:spTgt spid="17"/>
                                        </p:tgtEl>
                                      </p:cBhvr>
                                    </p:animEffect>
                                  </p:childTnLst>
                                </p:cTn>
                              </p:par>
                              <p:par>
                                <p:cTn id="51" presetID="6" presetClass="entr" presetSubtype="16" fill="hold" nodeType="withEffect">
                                  <p:stCondLst>
                                    <p:cond delay="0"/>
                                  </p:stCondLst>
                                  <p:childTnLst>
                                    <p:set>
                                      <p:cBhvr>
                                        <p:cTn id="52" dur="1" fill="hold">
                                          <p:stCondLst>
                                            <p:cond delay="0"/>
                                          </p:stCondLst>
                                        </p:cTn>
                                        <p:tgtEl>
                                          <p:spTgt spid="18"/>
                                        </p:tgtEl>
                                        <p:attrNameLst>
                                          <p:attrName>style.visibility</p:attrName>
                                        </p:attrNameLst>
                                      </p:cBhvr>
                                      <p:to>
                                        <p:strVal val="visible"/>
                                      </p:to>
                                    </p:set>
                                    <p:animEffect transition="in" filter="circle(in)">
                                      <p:cBhvr>
                                        <p:cTn id="53" dur="2000"/>
                                        <p:tgtEl>
                                          <p:spTgt spid="18"/>
                                        </p:tgtEl>
                                      </p:cBhvr>
                                    </p:animEffect>
                                  </p:childTnLst>
                                </p:cTn>
                              </p:par>
                              <p:par>
                                <p:cTn id="54" presetID="6" presetClass="entr" presetSubtype="16" fill="hold" nodeType="withEffect">
                                  <p:stCondLst>
                                    <p:cond delay="0"/>
                                  </p:stCondLst>
                                  <p:childTnLst>
                                    <p:set>
                                      <p:cBhvr>
                                        <p:cTn id="55" dur="1" fill="hold">
                                          <p:stCondLst>
                                            <p:cond delay="0"/>
                                          </p:stCondLst>
                                        </p:cTn>
                                        <p:tgtEl>
                                          <p:spTgt spid="19"/>
                                        </p:tgtEl>
                                        <p:attrNameLst>
                                          <p:attrName>style.visibility</p:attrName>
                                        </p:attrNameLst>
                                      </p:cBhvr>
                                      <p:to>
                                        <p:strVal val="visible"/>
                                      </p:to>
                                    </p:set>
                                    <p:animEffect transition="in" filter="circle(in)">
                                      <p:cBhvr>
                                        <p:cTn id="56" dur="2000"/>
                                        <p:tgtEl>
                                          <p:spTgt spid="19"/>
                                        </p:tgtEl>
                                      </p:cBhvr>
                                    </p:animEffect>
                                  </p:childTnLst>
                                </p:cTn>
                              </p:par>
                              <p:par>
                                <p:cTn id="57" presetID="6" presetClass="entr" presetSubtype="16" fill="hold" nodeType="withEffect">
                                  <p:stCondLst>
                                    <p:cond delay="0"/>
                                  </p:stCondLst>
                                  <p:childTnLst>
                                    <p:set>
                                      <p:cBhvr>
                                        <p:cTn id="58" dur="1" fill="hold">
                                          <p:stCondLst>
                                            <p:cond delay="0"/>
                                          </p:stCondLst>
                                        </p:cTn>
                                        <p:tgtEl>
                                          <p:spTgt spid="20"/>
                                        </p:tgtEl>
                                        <p:attrNameLst>
                                          <p:attrName>style.visibility</p:attrName>
                                        </p:attrNameLst>
                                      </p:cBhvr>
                                      <p:to>
                                        <p:strVal val="visible"/>
                                      </p:to>
                                    </p:set>
                                    <p:animEffect transition="in" filter="circle(in)">
                                      <p:cBhvr>
                                        <p:cTn id="59" dur="2000"/>
                                        <p:tgtEl>
                                          <p:spTgt spid="20"/>
                                        </p:tgtEl>
                                      </p:cBhvr>
                                    </p:animEffect>
                                  </p:childTnLst>
                                </p:cTn>
                              </p:par>
                              <p:par>
                                <p:cTn id="60" presetID="6" presetClass="entr" presetSubtype="16" fill="hold" nodeType="withEffect">
                                  <p:stCondLst>
                                    <p:cond delay="0"/>
                                  </p:stCondLst>
                                  <p:childTnLst>
                                    <p:set>
                                      <p:cBhvr>
                                        <p:cTn id="61" dur="1" fill="hold">
                                          <p:stCondLst>
                                            <p:cond delay="0"/>
                                          </p:stCondLst>
                                        </p:cTn>
                                        <p:tgtEl>
                                          <p:spTgt spid="21"/>
                                        </p:tgtEl>
                                        <p:attrNameLst>
                                          <p:attrName>style.visibility</p:attrName>
                                        </p:attrNameLst>
                                      </p:cBhvr>
                                      <p:to>
                                        <p:strVal val="visible"/>
                                      </p:to>
                                    </p:set>
                                    <p:animEffect transition="in" filter="circle(in)">
                                      <p:cBhvr>
                                        <p:cTn id="62" dur="2000"/>
                                        <p:tgtEl>
                                          <p:spTgt spid="21"/>
                                        </p:tgtEl>
                                      </p:cBhvr>
                                    </p:animEffect>
                                  </p:childTnLst>
                                </p:cTn>
                              </p:par>
                              <p:par>
                                <p:cTn id="63" presetID="6" presetClass="entr" presetSubtype="16" fill="hold" nodeType="withEffect">
                                  <p:stCondLst>
                                    <p:cond delay="0"/>
                                  </p:stCondLst>
                                  <p:childTnLst>
                                    <p:set>
                                      <p:cBhvr>
                                        <p:cTn id="64" dur="1" fill="hold">
                                          <p:stCondLst>
                                            <p:cond delay="0"/>
                                          </p:stCondLst>
                                        </p:cTn>
                                        <p:tgtEl>
                                          <p:spTgt spid="22"/>
                                        </p:tgtEl>
                                        <p:attrNameLst>
                                          <p:attrName>style.visibility</p:attrName>
                                        </p:attrNameLst>
                                      </p:cBhvr>
                                      <p:to>
                                        <p:strVal val="visible"/>
                                      </p:to>
                                    </p:set>
                                    <p:animEffect transition="in" filter="circle(in)">
                                      <p:cBhvr>
                                        <p:cTn id="65" dur="2000"/>
                                        <p:tgtEl>
                                          <p:spTgt spid="22"/>
                                        </p:tgtEl>
                                      </p:cBhvr>
                                    </p:animEffect>
                                  </p:childTnLst>
                                </p:cTn>
                              </p:par>
                              <p:par>
                                <p:cTn id="66" presetID="6" presetClass="entr" presetSubtype="16" fill="hold" nodeType="withEffect">
                                  <p:stCondLst>
                                    <p:cond delay="0"/>
                                  </p:stCondLst>
                                  <p:childTnLst>
                                    <p:set>
                                      <p:cBhvr>
                                        <p:cTn id="67" dur="1" fill="hold">
                                          <p:stCondLst>
                                            <p:cond delay="0"/>
                                          </p:stCondLst>
                                        </p:cTn>
                                        <p:tgtEl>
                                          <p:spTgt spid="23"/>
                                        </p:tgtEl>
                                        <p:attrNameLst>
                                          <p:attrName>style.visibility</p:attrName>
                                        </p:attrNameLst>
                                      </p:cBhvr>
                                      <p:to>
                                        <p:strVal val="visible"/>
                                      </p:to>
                                    </p:set>
                                    <p:animEffect transition="in" filter="circle(in)">
                                      <p:cBhvr>
                                        <p:cTn id="68" dur="2000"/>
                                        <p:tgtEl>
                                          <p:spTgt spid="23"/>
                                        </p:tgtEl>
                                      </p:cBhvr>
                                    </p:animEffect>
                                  </p:childTnLst>
                                </p:cTn>
                              </p:par>
                              <p:par>
                                <p:cTn id="69" presetID="6" presetClass="entr" presetSubtype="16" fill="hold" nodeType="withEffect">
                                  <p:stCondLst>
                                    <p:cond delay="0"/>
                                  </p:stCondLst>
                                  <p:childTnLst>
                                    <p:set>
                                      <p:cBhvr>
                                        <p:cTn id="70" dur="1" fill="hold">
                                          <p:stCondLst>
                                            <p:cond delay="0"/>
                                          </p:stCondLst>
                                        </p:cTn>
                                        <p:tgtEl>
                                          <p:spTgt spid="25"/>
                                        </p:tgtEl>
                                        <p:attrNameLst>
                                          <p:attrName>style.visibility</p:attrName>
                                        </p:attrNameLst>
                                      </p:cBhvr>
                                      <p:to>
                                        <p:strVal val="visible"/>
                                      </p:to>
                                    </p:set>
                                    <p:animEffect transition="in" filter="circle(in)">
                                      <p:cBhvr>
                                        <p:cTn id="71" dur="2000"/>
                                        <p:tgtEl>
                                          <p:spTgt spid="25"/>
                                        </p:tgtEl>
                                      </p:cBhvr>
                                    </p:animEffect>
                                  </p:childTnLst>
                                </p:cTn>
                              </p:par>
                              <p:par>
                                <p:cTn id="72" presetID="6" presetClass="entr" presetSubtype="16" fill="hold" nodeType="withEffect">
                                  <p:stCondLst>
                                    <p:cond delay="0"/>
                                  </p:stCondLst>
                                  <p:childTnLst>
                                    <p:set>
                                      <p:cBhvr>
                                        <p:cTn id="73" dur="1" fill="hold">
                                          <p:stCondLst>
                                            <p:cond delay="0"/>
                                          </p:stCondLst>
                                        </p:cTn>
                                        <p:tgtEl>
                                          <p:spTgt spid="26"/>
                                        </p:tgtEl>
                                        <p:attrNameLst>
                                          <p:attrName>style.visibility</p:attrName>
                                        </p:attrNameLst>
                                      </p:cBhvr>
                                      <p:to>
                                        <p:strVal val="visible"/>
                                      </p:to>
                                    </p:set>
                                    <p:animEffect transition="in" filter="circle(in)">
                                      <p:cBhvr>
                                        <p:cTn id="74" dur="2000"/>
                                        <p:tgtEl>
                                          <p:spTgt spid="26"/>
                                        </p:tgtEl>
                                      </p:cBhvr>
                                    </p:animEffect>
                                  </p:childTnLst>
                                </p:cTn>
                              </p:par>
                              <p:par>
                                <p:cTn id="75" presetID="6" presetClass="entr" presetSubtype="16" fill="hold" nodeType="withEffect">
                                  <p:stCondLst>
                                    <p:cond delay="0"/>
                                  </p:stCondLst>
                                  <p:childTnLst>
                                    <p:set>
                                      <p:cBhvr>
                                        <p:cTn id="76" dur="1" fill="hold">
                                          <p:stCondLst>
                                            <p:cond delay="0"/>
                                          </p:stCondLst>
                                        </p:cTn>
                                        <p:tgtEl>
                                          <p:spTgt spid="27"/>
                                        </p:tgtEl>
                                        <p:attrNameLst>
                                          <p:attrName>style.visibility</p:attrName>
                                        </p:attrNameLst>
                                      </p:cBhvr>
                                      <p:to>
                                        <p:strVal val="visible"/>
                                      </p:to>
                                    </p:set>
                                    <p:animEffect transition="in" filter="circle(in)">
                                      <p:cBhvr>
                                        <p:cTn id="77" dur="2000"/>
                                        <p:tgtEl>
                                          <p:spTgt spid="27"/>
                                        </p:tgtEl>
                                      </p:cBhvr>
                                    </p:animEffect>
                                  </p:childTnLst>
                                </p:cTn>
                              </p:par>
                              <p:par>
                                <p:cTn id="78" presetID="6" presetClass="entr" presetSubtype="16" fill="hold" nodeType="withEffect">
                                  <p:stCondLst>
                                    <p:cond delay="0"/>
                                  </p:stCondLst>
                                  <p:childTnLst>
                                    <p:set>
                                      <p:cBhvr>
                                        <p:cTn id="79" dur="1" fill="hold">
                                          <p:stCondLst>
                                            <p:cond delay="0"/>
                                          </p:stCondLst>
                                        </p:cTn>
                                        <p:tgtEl>
                                          <p:spTgt spid="28"/>
                                        </p:tgtEl>
                                        <p:attrNameLst>
                                          <p:attrName>style.visibility</p:attrName>
                                        </p:attrNameLst>
                                      </p:cBhvr>
                                      <p:to>
                                        <p:strVal val="visible"/>
                                      </p:to>
                                    </p:set>
                                    <p:animEffect transition="in" filter="circle(in)">
                                      <p:cBhvr>
                                        <p:cTn id="80" dur="2000"/>
                                        <p:tgtEl>
                                          <p:spTgt spid="28"/>
                                        </p:tgtEl>
                                      </p:cBhvr>
                                    </p:animEffect>
                                  </p:childTnLst>
                                </p:cTn>
                              </p:par>
                            </p:childTnLst>
                          </p:cTn>
                        </p:par>
                      </p:childTnLst>
                    </p:cTn>
                  </p:par>
                  <p:par>
                    <p:cTn id="81" fill="hold">
                      <p:stCondLst>
                        <p:cond delay="indefinite"/>
                      </p:stCondLst>
                      <p:childTnLst>
                        <p:par>
                          <p:cTn id="82" fill="hold">
                            <p:stCondLst>
                              <p:cond delay="0"/>
                            </p:stCondLst>
                            <p:childTnLst>
                              <p:par>
                                <p:cTn id="83" presetID="53" presetClass="entr" presetSubtype="16" fill="hold" nodeType="clickEffect">
                                  <p:stCondLst>
                                    <p:cond delay="0"/>
                                  </p:stCondLst>
                                  <p:childTnLst>
                                    <p:set>
                                      <p:cBhvr>
                                        <p:cTn id="84" dur="1" fill="hold">
                                          <p:stCondLst>
                                            <p:cond delay="0"/>
                                          </p:stCondLst>
                                        </p:cTn>
                                        <p:tgtEl>
                                          <p:spTgt spid="29"/>
                                        </p:tgtEl>
                                        <p:attrNameLst>
                                          <p:attrName>style.visibility</p:attrName>
                                        </p:attrNameLst>
                                      </p:cBhvr>
                                      <p:to>
                                        <p:strVal val="visible"/>
                                      </p:to>
                                    </p:set>
                                    <p:anim calcmode="lin" valueType="num">
                                      <p:cBhvr>
                                        <p:cTn id="85" dur="500" fill="hold"/>
                                        <p:tgtEl>
                                          <p:spTgt spid="29"/>
                                        </p:tgtEl>
                                        <p:attrNameLst>
                                          <p:attrName>ppt_w</p:attrName>
                                        </p:attrNameLst>
                                      </p:cBhvr>
                                      <p:tavLst>
                                        <p:tav tm="0">
                                          <p:val>
                                            <p:fltVal val="0"/>
                                          </p:val>
                                        </p:tav>
                                        <p:tav tm="100000">
                                          <p:val>
                                            <p:strVal val="#ppt_w"/>
                                          </p:val>
                                        </p:tav>
                                      </p:tavLst>
                                    </p:anim>
                                    <p:anim calcmode="lin" valueType="num">
                                      <p:cBhvr>
                                        <p:cTn id="86" dur="500" fill="hold"/>
                                        <p:tgtEl>
                                          <p:spTgt spid="29"/>
                                        </p:tgtEl>
                                        <p:attrNameLst>
                                          <p:attrName>ppt_h</p:attrName>
                                        </p:attrNameLst>
                                      </p:cBhvr>
                                      <p:tavLst>
                                        <p:tav tm="0">
                                          <p:val>
                                            <p:fltVal val="0"/>
                                          </p:val>
                                        </p:tav>
                                        <p:tav tm="100000">
                                          <p:val>
                                            <p:strVal val="#ppt_h"/>
                                          </p:val>
                                        </p:tav>
                                      </p:tavLst>
                                    </p:anim>
                                    <p:animEffect transition="in" filter="fade">
                                      <p:cBhvr>
                                        <p:cTn id="87" dur="500"/>
                                        <p:tgtEl>
                                          <p:spTgt spid="29"/>
                                        </p:tgtEl>
                                      </p:cBhvr>
                                    </p:animEffect>
                                  </p:childTnLst>
                                </p:cTn>
                              </p:par>
                              <p:par>
                                <p:cTn id="88" presetID="53" presetClass="entr" presetSubtype="16" fill="hold" grpId="0" nodeType="withEffect">
                                  <p:stCondLst>
                                    <p:cond delay="0"/>
                                  </p:stCondLst>
                                  <p:childTnLst>
                                    <p:set>
                                      <p:cBhvr>
                                        <p:cTn id="89" dur="1" fill="hold">
                                          <p:stCondLst>
                                            <p:cond delay="0"/>
                                          </p:stCondLst>
                                        </p:cTn>
                                        <p:tgtEl>
                                          <p:spTgt spid="34"/>
                                        </p:tgtEl>
                                        <p:attrNameLst>
                                          <p:attrName>style.visibility</p:attrName>
                                        </p:attrNameLst>
                                      </p:cBhvr>
                                      <p:to>
                                        <p:strVal val="visible"/>
                                      </p:to>
                                    </p:set>
                                    <p:anim calcmode="lin" valueType="num">
                                      <p:cBhvr>
                                        <p:cTn id="90" dur="500" fill="hold"/>
                                        <p:tgtEl>
                                          <p:spTgt spid="34"/>
                                        </p:tgtEl>
                                        <p:attrNameLst>
                                          <p:attrName>ppt_w</p:attrName>
                                        </p:attrNameLst>
                                      </p:cBhvr>
                                      <p:tavLst>
                                        <p:tav tm="0">
                                          <p:val>
                                            <p:fltVal val="0"/>
                                          </p:val>
                                        </p:tav>
                                        <p:tav tm="100000">
                                          <p:val>
                                            <p:strVal val="#ppt_w"/>
                                          </p:val>
                                        </p:tav>
                                      </p:tavLst>
                                    </p:anim>
                                    <p:anim calcmode="lin" valueType="num">
                                      <p:cBhvr>
                                        <p:cTn id="91" dur="500" fill="hold"/>
                                        <p:tgtEl>
                                          <p:spTgt spid="34"/>
                                        </p:tgtEl>
                                        <p:attrNameLst>
                                          <p:attrName>ppt_h</p:attrName>
                                        </p:attrNameLst>
                                      </p:cBhvr>
                                      <p:tavLst>
                                        <p:tav tm="0">
                                          <p:val>
                                            <p:fltVal val="0"/>
                                          </p:val>
                                        </p:tav>
                                        <p:tav tm="100000">
                                          <p:val>
                                            <p:strVal val="#ppt_h"/>
                                          </p:val>
                                        </p:tav>
                                      </p:tavLst>
                                    </p:anim>
                                    <p:animEffect transition="in" filter="fade">
                                      <p:cBhvr>
                                        <p:cTn id="92" dur="500"/>
                                        <p:tgtEl>
                                          <p:spTgt spid="34"/>
                                        </p:tgtEl>
                                      </p:cBhvr>
                                    </p:animEffect>
                                  </p:childTnLst>
                                </p:cTn>
                              </p:par>
                              <p:par>
                                <p:cTn id="93" presetID="53" presetClass="entr" presetSubtype="16" fill="hold" grpId="0" nodeType="withEffect">
                                  <p:stCondLst>
                                    <p:cond delay="0"/>
                                  </p:stCondLst>
                                  <p:childTnLst>
                                    <p:set>
                                      <p:cBhvr>
                                        <p:cTn id="94" dur="1" fill="hold">
                                          <p:stCondLst>
                                            <p:cond delay="0"/>
                                          </p:stCondLst>
                                        </p:cTn>
                                        <p:tgtEl>
                                          <p:spTgt spid="36"/>
                                        </p:tgtEl>
                                        <p:attrNameLst>
                                          <p:attrName>style.visibility</p:attrName>
                                        </p:attrNameLst>
                                      </p:cBhvr>
                                      <p:to>
                                        <p:strVal val="visible"/>
                                      </p:to>
                                    </p:set>
                                    <p:anim calcmode="lin" valueType="num">
                                      <p:cBhvr>
                                        <p:cTn id="95" dur="500" fill="hold"/>
                                        <p:tgtEl>
                                          <p:spTgt spid="36"/>
                                        </p:tgtEl>
                                        <p:attrNameLst>
                                          <p:attrName>ppt_w</p:attrName>
                                        </p:attrNameLst>
                                      </p:cBhvr>
                                      <p:tavLst>
                                        <p:tav tm="0">
                                          <p:val>
                                            <p:fltVal val="0"/>
                                          </p:val>
                                        </p:tav>
                                        <p:tav tm="100000">
                                          <p:val>
                                            <p:strVal val="#ppt_w"/>
                                          </p:val>
                                        </p:tav>
                                      </p:tavLst>
                                    </p:anim>
                                    <p:anim calcmode="lin" valueType="num">
                                      <p:cBhvr>
                                        <p:cTn id="96" dur="500" fill="hold"/>
                                        <p:tgtEl>
                                          <p:spTgt spid="36"/>
                                        </p:tgtEl>
                                        <p:attrNameLst>
                                          <p:attrName>ppt_h</p:attrName>
                                        </p:attrNameLst>
                                      </p:cBhvr>
                                      <p:tavLst>
                                        <p:tav tm="0">
                                          <p:val>
                                            <p:fltVal val="0"/>
                                          </p:val>
                                        </p:tav>
                                        <p:tav tm="100000">
                                          <p:val>
                                            <p:strVal val="#ppt_h"/>
                                          </p:val>
                                        </p:tav>
                                      </p:tavLst>
                                    </p:anim>
                                    <p:animEffect transition="in" filter="fade">
                                      <p:cBhvr>
                                        <p:cTn id="97" dur="500"/>
                                        <p:tgtEl>
                                          <p:spTgt spid="36"/>
                                        </p:tgtEl>
                                      </p:cBhvr>
                                    </p:animEffect>
                                  </p:childTnLst>
                                </p:cTn>
                              </p:par>
                              <p:par>
                                <p:cTn id="98" presetID="53" presetClass="entr" presetSubtype="16" fill="hold" grpId="0" nodeType="withEffect">
                                  <p:stCondLst>
                                    <p:cond delay="0"/>
                                  </p:stCondLst>
                                  <p:childTnLst>
                                    <p:set>
                                      <p:cBhvr>
                                        <p:cTn id="99" dur="1" fill="hold">
                                          <p:stCondLst>
                                            <p:cond delay="0"/>
                                          </p:stCondLst>
                                        </p:cTn>
                                        <p:tgtEl>
                                          <p:spTgt spid="37"/>
                                        </p:tgtEl>
                                        <p:attrNameLst>
                                          <p:attrName>style.visibility</p:attrName>
                                        </p:attrNameLst>
                                      </p:cBhvr>
                                      <p:to>
                                        <p:strVal val="visible"/>
                                      </p:to>
                                    </p:set>
                                    <p:anim calcmode="lin" valueType="num">
                                      <p:cBhvr>
                                        <p:cTn id="100" dur="500" fill="hold"/>
                                        <p:tgtEl>
                                          <p:spTgt spid="37"/>
                                        </p:tgtEl>
                                        <p:attrNameLst>
                                          <p:attrName>ppt_w</p:attrName>
                                        </p:attrNameLst>
                                      </p:cBhvr>
                                      <p:tavLst>
                                        <p:tav tm="0">
                                          <p:val>
                                            <p:fltVal val="0"/>
                                          </p:val>
                                        </p:tav>
                                        <p:tav tm="100000">
                                          <p:val>
                                            <p:strVal val="#ppt_w"/>
                                          </p:val>
                                        </p:tav>
                                      </p:tavLst>
                                    </p:anim>
                                    <p:anim calcmode="lin" valueType="num">
                                      <p:cBhvr>
                                        <p:cTn id="101" dur="500" fill="hold"/>
                                        <p:tgtEl>
                                          <p:spTgt spid="37"/>
                                        </p:tgtEl>
                                        <p:attrNameLst>
                                          <p:attrName>ppt_h</p:attrName>
                                        </p:attrNameLst>
                                      </p:cBhvr>
                                      <p:tavLst>
                                        <p:tav tm="0">
                                          <p:val>
                                            <p:fltVal val="0"/>
                                          </p:val>
                                        </p:tav>
                                        <p:tav tm="100000">
                                          <p:val>
                                            <p:strVal val="#ppt_h"/>
                                          </p:val>
                                        </p:tav>
                                      </p:tavLst>
                                    </p:anim>
                                    <p:animEffect transition="in" filter="fade">
                                      <p:cBhvr>
                                        <p:cTn id="102"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6" grpId="0" animBg="1"/>
      <p:bldP spid="3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MED-V 2.0 Host Requirements</a:t>
            </a:r>
            <a:endParaRPr lang="en-US" dirty="0"/>
          </a:p>
        </p:txBody>
      </p:sp>
      <p:graphicFrame>
        <p:nvGraphicFramePr>
          <p:cNvPr id="8" name="Diagram 7"/>
          <p:cNvGraphicFramePr/>
          <p:nvPr>
            <p:extLst>
              <p:ext uri="{D42A27DB-BD31-4B8C-83A1-F6EECF244321}">
                <p14:modId xmlns:p14="http://schemas.microsoft.com/office/powerpoint/2010/main" val="1448973129"/>
              </p:ext>
            </p:extLst>
          </p:nvPr>
        </p:nvGraphicFramePr>
        <p:xfrm>
          <a:off x="389436" y="1484784"/>
          <a:ext cx="8363937" cy="541725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0746839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8">
                                            <p:graphicEl>
                                              <a:dgm id="{8E2BE30A-F355-45C8-89AF-FB4B962C7F0F}"/>
                                            </p:graphicEl>
                                          </p:spTgt>
                                        </p:tgtEl>
                                        <p:attrNameLst>
                                          <p:attrName>style.visibility</p:attrName>
                                        </p:attrNameLst>
                                      </p:cBhvr>
                                      <p:to>
                                        <p:strVal val="visible"/>
                                      </p:to>
                                    </p:set>
                                    <p:anim calcmode="lin" valueType="num">
                                      <p:cBhvr>
                                        <p:cTn id="7" dur="500" fill="hold"/>
                                        <p:tgtEl>
                                          <p:spTgt spid="8">
                                            <p:graphicEl>
                                              <a:dgm id="{8E2BE30A-F355-45C8-89AF-FB4B962C7F0F}"/>
                                            </p:graphicEl>
                                          </p:spTgt>
                                        </p:tgtEl>
                                        <p:attrNameLst>
                                          <p:attrName>ppt_w</p:attrName>
                                        </p:attrNameLst>
                                      </p:cBhvr>
                                      <p:tavLst>
                                        <p:tav tm="0">
                                          <p:val>
                                            <p:fltVal val="0"/>
                                          </p:val>
                                        </p:tav>
                                        <p:tav tm="100000">
                                          <p:val>
                                            <p:strVal val="#ppt_w"/>
                                          </p:val>
                                        </p:tav>
                                      </p:tavLst>
                                    </p:anim>
                                    <p:anim calcmode="lin" valueType="num">
                                      <p:cBhvr>
                                        <p:cTn id="8" dur="500" fill="hold"/>
                                        <p:tgtEl>
                                          <p:spTgt spid="8">
                                            <p:graphicEl>
                                              <a:dgm id="{8E2BE30A-F355-45C8-89AF-FB4B962C7F0F}"/>
                                            </p:graphicEl>
                                          </p:spTgt>
                                        </p:tgtEl>
                                        <p:attrNameLst>
                                          <p:attrName>ppt_h</p:attrName>
                                        </p:attrNameLst>
                                      </p:cBhvr>
                                      <p:tavLst>
                                        <p:tav tm="0">
                                          <p:val>
                                            <p:fltVal val="0"/>
                                          </p:val>
                                        </p:tav>
                                        <p:tav tm="100000">
                                          <p:val>
                                            <p:strVal val="#ppt_h"/>
                                          </p:val>
                                        </p:tav>
                                      </p:tavLst>
                                    </p:anim>
                                    <p:animEffect transition="in" filter="fade">
                                      <p:cBhvr>
                                        <p:cTn id="9" dur="500"/>
                                        <p:tgtEl>
                                          <p:spTgt spid="8">
                                            <p:graphicEl>
                                              <a:dgm id="{8E2BE30A-F355-45C8-89AF-FB4B962C7F0F}"/>
                                            </p:graphicEl>
                                          </p:spTgt>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8">
                                            <p:graphicEl>
                                              <a:dgm id="{DA85E639-6CA3-45F0-869F-92AD189D3783}"/>
                                            </p:graphicEl>
                                          </p:spTgt>
                                        </p:tgtEl>
                                        <p:attrNameLst>
                                          <p:attrName>style.visibility</p:attrName>
                                        </p:attrNameLst>
                                      </p:cBhvr>
                                      <p:to>
                                        <p:strVal val="visible"/>
                                      </p:to>
                                    </p:set>
                                    <p:anim calcmode="lin" valueType="num">
                                      <p:cBhvr>
                                        <p:cTn id="12" dur="500" fill="hold"/>
                                        <p:tgtEl>
                                          <p:spTgt spid="8">
                                            <p:graphicEl>
                                              <a:dgm id="{DA85E639-6CA3-45F0-869F-92AD189D3783}"/>
                                            </p:graphicEl>
                                          </p:spTgt>
                                        </p:tgtEl>
                                        <p:attrNameLst>
                                          <p:attrName>ppt_w</p:attrName>
                                        </p:attrNameLst>
                                      </p:cBhvr>
                                      <p:tavLst>
                                        <p:tav tm="0">
                                          <p:val>
                                            <p:fltVal val="0"/>
                                          </p:val>
                                        </p:tav>
                                        <p:tav tm="100000">
                                          <p:val>
                                            <p:strVal val="#ppt_w"/>
                                          </p:val>
                                        </p:tav>
                                      </p:tavLst>
                                    </p:anim>
                                    <p:anim calcmode="lin" valueType="num">
                                      <p:cBhvr>
                                        <p:cTn id="13" dur="500" fill="hold"/>
                                        <p:tgtEl>
                                          <p:spTgt spid="8">
                                            <p:graphicEl>
                                              <a:dgm id="{DA85E639-6CA3-45F0-869F-92AD189D3783}"/>
                                            </p:graphicEl>
                                          </p:spTgt>
                                        </p:tgtEl>
                                        <p:attrNameLst>
                                          <p:attrName>ppt_h</p:attrName>
                                        </p:attrNameLst>
                                      </p:cBhvr>
                                      <p:tavLst>
                                        <p:tav tm="0">
                                          <p:val>
                                            <p:fltVal val="0"/>
                                          </p:val>
                                        </p:tav>
                                        <p:tav tm="100000">
                                          <p:val>
                                            <p:strVal val="#ppt_h"/>
                                          </p:val>
                                        </p:tav>
                                      </p:tavLst>
                                    </p:anim>
                                    <p:animEffect transition="in" filter="fade">
                                      <p:cBhvr>
                                        <p:cTn id="14" dur="500"/>
                                        <p:tgtEl>
                                          <p:spTgt spid="8">
                                            <p:graphicEl>
                                              <a:dgm id="{DA85E639-6CA3-45F0-869F-92AD189D3783}"/>
                                            </p:graphicEl>
                                          </p:spTgt>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8">
                                            <p:graphicEl>
                                              <a:dgm id="{187B8DD4-BF77-4F97-82BA-62A36A7E07E2}"/>
                                            </p:graphicEl>
                                          </p:spTgt>
                                        </p:tgtEl>
                                        <p:attrNameLst>
                                          <p:attrName>style.visibility</p:attrName>
                                        </p:attrNameLst>
                                      </p:cBhvr>
                                      <p:to>
                                        <p:strVal val="visible"/>
                                      </p:to>
                                    </p:set>
                                    <p:anim calcmode="lin" valueType="num">
                                      <p:cBhvr>
                                        <p:cTn id="19" dur="500" fill="hold"/>
                                        <p:tgtEl>
                                          <p:spTgt spid="8">
                                            <p:graphicEl>
                                              <a:dgm id="{187B8DD4-BF77-4F97-82BA-62A36A7E07E2}"/>
                                            </p:graphicEl>
                                          </p:spTgt>
                                        </p:tgtEl>
                                        <p:attrNameLst>
                                          <p:attrName>ppt_w</p:attrName>
                                        </p:attrNameLst>
                                      </p:cBhvr>
                                      <p:tavLst>
                                        <p:tav tm="0">
                                          <p:val>
                                            <p:fltVal val="0"/>
                                          </p:val>
                                        </p:tav>
                                        <p:tav tm="100000">
                                          <p:val>
                                            <p:strVal val="#ppt_w"/>
                                          </p:val>
                                        </p:tav>
                                      </p:tavLst>
                                    </p:anim>
                                    <p:anim calcmode="lin" valueType="num">
                                      <p:cBhvr>
                                        <p:cTn id="20" dur="500" fill="hold"/>
                                        <p:tgtEl>
                                          <p:spTgt spid="8">
                                            <p:graphicEl>
                                              <a:dgm id="{187B8DD4-BF77-4F97-82BA-62A36A7E07E2}"/>
                                            </p:graphicEl>
                                          </p:spTgt>
                                        </p:tgtEl>
                                        <p:attrNameLst>
                                          <p:attrName>ppt_h</p:attrName>
                                        </p:attrNameLst>
                                      </p:cBhvr>
                                      <p:tavLst>
                                        <p:tav tm="0">
                                          <p:val>
                                            <p:fltVal val="0"/>
                                          </p:val>
                                        </p:tav>
                                        <p:tav tm="100000">
                                          <p:val>
                                            <p:strVal val="#ppt_h"/>
                                          </p:val>
                                        </p:tav>
                                      </p:tavLst>
                                    </p:anim>
                                    <p:animEffect transition="in" filter="fade">
                                      <p:cBhvr>
                                        <p:cTn id="21" dur="500"/>
                                        <p:tgtEl>
                                          <p:spTgt spid="8">
                                            <p:graphicEl>
                                              <a:dgm id="{187B8DD4-BF77-4F97-82BA-62A36A7E07E2}"/>
                                            </p:graphicEl>
                                          </p:spTgt>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grpId="0" nodeType="clickEffect">
                                  <p:stCondLst>
                                    <p:cond delay="0"/>
                                  </p:stCondLst>
                                  <p:childTnLst>
                                    <p:set>
                                      <p:cBhvr>
                                        <p:cTn id="25" dur="1" fill="hold">
                                          <p:stCondLst>
                                            <p:cond delay="0"/>
                                          </p:stCondLst>
                                        </p:cTn>
                                        <p:tgtEl>
                                          <p:spTgt spid="8">
                                            <p:graphicEl>
                                              <a:dgm id="{AB4FCEB4-8D71-4B02-9379-1F5A5BB15D2D}"/>
                                            </p:graphicEl>
                                          </p:spTgt>
                                        </p:tgtEl>
                                        <p:attrNameLst>
                                          <p:attrName>style.visibility</p:attrName>
                                        </p:attrNameLst>
                                      </p:cBhvr>
                                      <p:to>
                                        <p:strVal val="visible"/>
                                      </p:to>
                                    </p:set>
                                    <p:anim calcmode="lin" valueType="num">
                                      <p:cBhvr>
                                        <p:cTn id="26" dur="500" fill="hold"/>
                                        <p:tgtEl>
                                          <p:spTgt spid="8">
                                            <p:graphicEl>
                                              <a:dgm id="{AB4FCEB4-8D71-4B02-9379-1F5A5BB15D2D}"/>
                                            </p:graphicEl>
                                          </p:spTgt>
                                        </p:tgtEl>
                                        <p:attrNameLst>
                                          <p:attrName>ppt_w</p:attrName>
                                        </p:attrNameLst>
                                      </p:cBhvr>
                                      <p:tavLst>
                                        <p:tav tm="0">
                                          <p:val>
                                            <p:fltVal val="0"/>
                                          </p:val>
                                        </p:tav>
                                        <p:tav tm="100000">
                                          <p:val>
                                            <p:strVal val="#ppt_w"/>
                                          </p:val>
                                        </p:tav>
                                      </p:tavLst>
                                    </p:anim>
                                    <p:anim calcmode="lin" valueType="num">
                                      <p:cBhvr>
                                        <p:cTn id="27" dur="500" fill="hold"/>
                                        <p:tgtEl>
                                          <p:spTgt spid="8">
                                            <p:graphicEl>
                                              <a:dgm id="{AB4FCEB4-8D71-4B02-9379-1F5A5BB15D2D}"/>
                                            </p:graphicEl>
                                          </p:spTgt>
                                        </p:tgtEl>
                                        <p:attrNameLst>
                                          <p:attrName>ppt_h</p:attrName>
                                        </p:attrNameLst>
                                      </p:cBhvr>
                                      <p:tavLst>
                                        <p:tav tm="0">
                                          <p:val>
                                            <p:fltVal val="0"/>
                                          </p:val>
                                        </p:tav>
                                        <p:tav tm="100000">
                                          <p:val>
                                            <p:strVal val="#ppt_h"/>
                                          </p:val>
                                        </p:tav>
                                      </p:tavLst>
                                    </p:anim>
                                    <p:animEffect transition="in" filter="fade">
                                      <p:cBhvr>
                                        <p:cTn id="28" dur="500"/>
                                        <p:tgtEl>
                                          <p:spTgt spid="8">
                                            <p:graphicEl>
                                              <a:dgm id="{AB4FCEB4-8D71-4B02-9379-1F5A5BB15D2D}"/>
                                            </p:graphicEl>
                                          </p:spTgt>
                                        </p:tgtEl>
                                      </p:cBhvr>
                                    </p:animEffect>
                                  </p:childTnLst>
                                </p:cTn>
                              </p:par>
                            </p:childTnLst>
                          </p:cTn>
                        </p:par>
                      </p:childTnLst>
                    </p:cTn>
                  </p:par>
                  <p:par>
                    <p:cTn id="29" fill="hold">
                      <p:stCondLst>
                        <p:cond delay="indefinite"/>
                      </p:stCondLst>
                      <p:childTnLst>
                        <p:par>
                          <p:cTn id="30" fill="hold">
                            <p:stCondLst>
                              <p:cond delay="0"/>
                            </p:stCondLst>
                            <p:childTnLst>
                              <p:par>
                                <p:cTn id="31" presetID="53" presetClass="entr" presetSubtype="16" fill="hold" grpId="0" nodeType="clickEffect">
                                  <p:stCondLst>
                                    <p:cond delay="0"/>
                                  </p:stCondLst>
                                  <p:childTnLst>
                                    <p:set>
                                      <p:cBhvr>
                                        <p:cTn id="32" dur="1" fill="hold">
                                          <p:stCondLst>
                                            <p:cond delay="0"/>
                                          </p:stCondLst>
                                        </p:cTn>
                                        <p:tgtEl>
                                          <p:spTgt spid="8">
                                            <p:graphicEl>
                                              <a:dgm id="{0B62045F-824D-4883-AD14-B498A36311B9}"/>
                                            </p:graphicEl>
                                          </p:spTgt>
                                        </p:tgtEl>
                                        <p:attrNameLst>
                                          <p:attrName>style.visibility</p:attrName>
                                        </p:attrNameLst>
                                      </p:cBhvr>
                                      <p:to>
                                        <p:strVal val="visible"/>
                                      </p:to>
                                    </p:set>
                                    <p:anim calcmode="lin" valueType="num">
                                      <p:cBhvr>
                                        <p:cTn id="33" dur="500" fill="hold"/>
                                        <p:tgtEl>
                                          <p:spTgt spid="8">
                                            <p:graphicEl>
                                              <a:dgm id="{0B62045F-824D-4883-AD14-B498A36311B9}"/>
                                            </p:graphicEl>
                                          </p:spTgt>
                                        </p:tgtEl>
                                        <p:attrNameLst>
                                          <p:attrName>ppt_w</p:attrName>
                                        </p:attrNameLst>
                                      </p:cBhvr>
                                      <p:tavLst>
                                        <p:tav tm="0">
                                          <p:val>
                                            <p:fltVal val="0"/>
                                          </p:val>
                                        </p:tav>
                                        <p:tav tm="100000">
                                          <p:val>
                                            <p:strVal val="#ppt_w"/>
                                          </p:val>
                                        </p:tav>
                                      </p:tavLst>
                                    </p:anim>
                                    <p:anim calcmode="lin" valueType="num">
                                      <p:cBhvr>
                                        <p:cTn id="34" dur="500" fill="hold"/>
                                        <p:tgtEl>
                                          <p:spTgt spid="8">
                                            <p:graphicEl>
                                              <a:dgm id="{0B62045F-824D-4883-AD14-B498A36311B9}"/>
                                            </p:graphicEl>
                                          </p:spTgt>
                                        </p:tgtEl>
                                        <p:attrNameLst>
                                          <p:attrName>ppt_h</p:attrName>
                                        </p:attrNameLst>
                                      </p:cBhvr>
                                      <p:tavLst>
                                        <p:tav tm="0">
                                          <p:val>
                                            <p:fltVal val="0"/>
                                          </p:val>
                                        </p:tav>
                                        <p:tav tm="100000">
                                          <p:val>
                                            <p:strVal val="#ppt_h"/>
                                          </p:val>
                                        </p:tav>
                                      </p:tavLst>
                                    </p:anim>
                                    <p:animEffect transition="in" filter="fade">
                                      <p:cBhvr>
                                        <p:cTn id="35" dur="500"/>
                                        <p:tgtEl>
                                          <p:spTgt spid="8">
                                            <p:graphicEl>
                                              <a:dgm id="{0B62045F-824D-4883-AD14-B498A36311B9}"/>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Sub>
          <a:bldDgm bld="one"/>
        </p:bldSub>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MED-V 2.0 Workflow</a:t>
            </a:r>
            <a:endParaRPr lang="en-US" dirty="0"/>
          </a:p>
        </p:txBody>
      </p:sp>
      <p:pic>
        <p:nvPicPr>
          <p:cNvPr id="4" name="Picture 3" descr="D:\Icons - Illustrations\Icons - Illustrations\_ WINDOWS SERVER ICONS\People\User Androgynous people person.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96336" y="5013176"/>
            <a:ext cx="867027" cy="855284"/>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sfp\work\White_Whale\8-20305_ChanelChambers\SFP_Art\Gartner_Deck\XP-Mode.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915989" y="2523893"/>
            <a:ext cx="1942485" cy="2267759"/>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464484" y="2552541"/>
            <a:ext cx="6046976" cy="1477328"/>
          </a:xfrm>
          <a:prstGeom prst="rect">
            <a:avLst/>
          </a:prstGeom>
          <a:noFill/>
        </p:spPr>
        <p:txBody>
          <a:bodyPr wrap="none" lIns="0" tIns="0" rIns="0" bIns="0" rtlCol="0">
            <a:spAutoFit/>
          </a:bodyPr>
          <a:lstStyle/>
          <a:p>
            <a:r>
              <a:rPr lang="en-US" sz="3200" dirty="0" smtClean="0">
                <a:gradFill>
                  <a:gsLst>
                    <a:gs pos="0">
                      <a:schemeClr val="tx1"/>
                    </a:gs>
                    <a:gs pos="86000">
                      <a:schemeClr val="tx1"/>
                    </a:gs>
                  </a:gsLst>
                  <a:lin ang="5400000" scaled="0"/>
                </a:gradFill>
              </a:rPr>
              <a:t>An administrator creates a Windows</a:t>
            </a:r>
          </a:p>
          <a:p>
            <a:r>
              <a:rPr lang="en-US" sz="3200" dirty="0" smtClean="0">
                <a:gradFill>
                  <a:gsLst>
                    <a:gs pos="0">
                      <a:schemeClr val="tx1"/>
                    </a:gs>
                    <a:gs pos="86000">
                      <a:schemeClr val="tx1"/>
                    </a:gs>
                  </a:gsLst>
                  <a:lin ang="5400000" scaled="0"/>
                </a:gradFill>
              </a:rPr>
              <a:t>XP virtual machine image with</a:t>
            </a:r>
          </a:p>
          <a:p>
            <a:r>
              <a:rPr lang="en-US" sz="3200" dirty="0" smtClean="0">
                <a:gradFill>
                  <a:gsLst>
                    <a:gs pos="0">
                      <a:schemeClr val="tx1"/>
                    </a:gs>
                    <a:gs pos="86000">
                      <a:schemeClr val="tx1"/>
                    </a:gs>
                  </a:gsLst>
                  <a:lin ang="5400000" scaled="0"/>
                </a:gradFill>
              </a:rPr>
              <a:t>Windows Virtual PC</a:t>
            </a:r>
          </a:p>
        </p:txBody>
      </p:sp>
      <p:grpSp>
        <p:nvGrpSpPr>
          <p:cNvPr id="11" name="Group 10"/>
          <p:cNvGrpSpPr/>
          <p:nvPr/>
        </p:nvGrpSpPr>
        <p:grpSpPr>
          <a:xfrm>
            <a:off x="5810993" y="2074043"/>
            <a:ext cx="408093" cy="827406"/>
            <a:chOff x="6544093" y="5210905"/>
            <a:chExt cx="252744" cy="384428"/>
          </a:xfrm>
        </p:grpSpPr>
        <p:cxnSp>
          <p:nvCxnSpPr>
            <p:cNvPr id="8" name="Straight Arrow Connector 7"/>
            <p:cNvCxnSpPr/>
            <p:nvPr/>
          </p:nvCxnSpPr>
          <p:spPr>
            <a:xfrm>
              <a:off x="6645519" y="5401106"/>
              <a:ext cx="74578" cy="194227"/>
            </a:xfrm>
            <a:prstGeom prst="straightConnector1">
              <a:avLst/>
            </a:prstGeom>
            <a:ln w="50800">
              <a:solidFill>
                <a:srgbClr val="92D050"/>
              </a:solidFill>
              <a:headEnd type="none"/>
              <a:tailEnd type="stealth"/>
            </a:ln>
            <a:effectLst>
              <a:outerShdw blurRad="50800" algn="ctr" rotWithShape="0">
                <a:prstClr val="black">
                  <a:alpha val="50000"/>
                </a:prstClr>
              </a:outerShdw>
            </a:effectLst>
          </p:spPr>
          <p:style>
            <a:lnRef idx="1">
              <a:schemeClr val="accent1"/>
            </a:lnRef>
            <a:fillRef idx="0">
              <a:schemeClr val="accent1"/>
            </a:fillRef>
            <a:effectRef idx="0">
              <a:schemeClr val="accent1"/>
            </a:effectRef>
            <a:fontRef idx="minor">
              <a:schemeClr val="tx1"/>
            </a:fontRef>
          </p:style>
        </p:cxnSp>
        <p:pic>
          <p:nvPicPr>
            <p:cNvPr id="9" name="Picture 8" descr="\\SFP\Resources\Microsoft Presentation Resources\DVD_Art_08-10-2010\Artwork_Imagery\Icons - Illustrations\_ WINDOWS VISTA ICONS\Application app program screen.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544093" y="5210905"/>
              <a:ext cx="252744" cy="252744"/>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7" name="Group 16"/>
          <p:cNvGrpSpPr/>
          <p:nvPr/>
        </p:nvGrpSpPr>
        <p:grpSpPr>
          <a:xfrm>
            <a:off x="6162408" y="1484784"/>
            <a:ext cx="896946" cy="937927"/>
            <a:chOff x="6191353" y="4536296"/>
            <a:chExt cx="440369" cy="345457"/>
          </a:xfrm>
        </p:grpSpPr>
        <p:cxnSp>
          <p:nvCxnSpPr>
            <p:cNvPr id="14" name="Straight Arrow Connector 13"/>
            <p:cNvCxnSpPr/>
            <p:nvPr/>
          </p:nvCxnSpPr>
          <p:spPr>
            <a:xfrm>
              <a:off x="6377491" y="4685573"/>
              <a:ext cx="254231" cy="196180"/>
            </a:xfrm>
            <a:prstGeom prst="straightConnector1">
              <a:avLst/>
            </a:prstGeom>
            <a:ln w="50800">
              <a:solidFill>
                <a:srgbClr val="92D050"/>
              </a:solidFill>
              <a:headEnd type="none"/>
              <a:tailEnd type="stealth"/>
            </a:ln>
            <a:effectLst>
              <a:outerShdw blurRad="50800" algn="ctr" rotWithShape="0">
                <a:prstClr val="black">
                  <a:alpha val="50000"/>
                </a:prstClr>
              </a:outerShdw>
            </a:effectLst>
          </p:spPr>
          <p:style>
            <a:lnRef idx="1">
              <a:schemeClr val="accent1"/>
            </a:lnRef>
            <a:fillRef idx="0">
              <a:schemeClr val="accent1"/>
            </a:fillRef>
            <a:effectRef idx="0">
              <a:schemeClr val="accent1"/>
            </a:effectRef>
            <a:fontRef idx="minor">
              <a:schemeClr val="tx1"/>
            </a:fontRef>
          </p:style>
        </p:cxnSp>
        <p:pic>
          <p:nvPicPr>
            <p:cNvPr id="15" name="Picture 8" descr="\\SFP\Resources\Microsoft Presentation Resources\DVD_Art_08-10-2010\Artwork_Imagery\Icons - Illustrations\_ WINDOWS VISTA ICONS\Application app program screen.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233083" y="4536296"/>
              <a:ext cx="252744" cy="252744"/>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2"/>
            <p:cNvPicPr>
              <a:picLocks noChangeAspect="1" noChangeArrowheads="1"/>
            </p:cNvPicPr>
            <p:nvPr/>
          </p:nvPicPr>
          <p:blipFill>
            <a:blip r:embed="rId6" cstate="print">
              <a:extLst>
                <a:ext uri="{28A0092B-C50C-407E-A947-70E740481C1C}">
                  <a14:useLocalDpi xmlns:a14="http://schemas.microsoft.com/office/drawing/2010/main" val="0"/>
                </a:ext>
              </a:extLst>
            </a:blip>
            <a:stretch>
              <a:fillRect/>
            </a:stretch>
          </p:blipFill>
          <p:spPr bwMode="auto">
            <a:xfrm>
              <a:off x="6191353" y="4612265"/>
              <a:ext cx="102238" cy="115214"/>
            </a:xfrm>
            <a:prstGeom prst="rect">
              <a:avLst/>
            </a:prstGeom>
            <a:noFill/>
            <a:extLst>
              <a:ext uri="{909E8E84-426E-40DD-AFC4-6F175D3DCCD1}">
                <a14:hiddenFill xmlns:a14="http://schemas.microsoft.com/office/drawing/2010/main">
                  <a:solidFill>
                    <a:srgbClr val="FFFFFF"/>
                  </a:solidFill>
                </a14:hiddenFill>
              </a:ext>
            </a:extLst>
          </p:spPr>
        </p:pic>
      </p:grpSp>
      <p:sp>
        <p:nvSpPr>
          <p:cNvPr id="19" name="TextBox 18"/>
          <p:cNvSpPr txBox="1"/>
          <p:nvPr/>
        </p:nvSpPr>
        <p:spPr>
          <a:xfrm>
            <a:off x="389437" y="4627000"/>
            <a:ext cx="6708760" cy="1477328"/>
          </a:xfrm>
          <a:prstGeom prst="rect">
            <a:avLst/>
          </a:prstGeom>
          <a:noFill/>
        </p:spPr>
        <p:txBody>
          <a:bodyPr wrap="none" lIns="0" tIns="0" rIns="0" bIns="0" rtlCol="0">
            <a:spAutoFit/>
          </a:bodyPr>
          <a:lstStyle/>
          <a:p>
            <a:r>
              <a:rPr lang="en-US" sz="3200" dirty="0" smtClean="0">
                <a:gradFill>
                  <a:gsLst>
                    <a:gs pos="0">
                      <a:schemeClr val="tx1"/>
                    </a:gs>
                    <a:gs pos="86000">
                      <a:schemeClr val="tx1"/>
                    </a:gs>
                  </a:gsLst>
                  <a:lin ang="5400000" scaled="0"/>
                </a:gradFill>
              </a:rPr>
              <a:t>She installs any applications, and system</a:t>
            </a:r>
          </a:p>
          <a:p>
            <a:r>
              <a:rPr lang="en-US" sz="3200" dirty="0" smtClean="0">
                <a:gradFill>
                  <a:gsLst>
                    <a:gs pos="0">
                      <a:schemeClr val="tx1"/>
                    </a:gs>
                    <a:gs pos="86000">
                      <a:schemeClr val="tx1"/>
                    </a:gs>
                  </a:gsLst>
                  <a:lin ang="5400000" scaled="0"/>
                </a:gradFill>
              </a:rPr>
              <a:t>management/security agents, and seals</a:t>
            </a:r>
          </a:p>
          <a:p>
            <a:r>
              <a:rPr lang="en-US" sz="3200" dirty="0" smtClean="0">
                <a:gradFill>
                  <a:gsLst>
                    <a:gs pos="0">
                      <a:schemeClr val="tx1"/>
                    </a:gs>
                    <a:gs pos="86000">
                      <a:schemeClr val="tx1"/>
                    </a:gs>
                  </a:gsLst>
                  <a:lin ang="5400000" scaled="0"/>
                </a:gradFill>
              </a:rPr>
              <a:t>the virtual machine with </a:t>
            </a:r>
            <a:r>
              <a:rPr lang="en-US" sz="3200" dirty="0" err="1" smtClean="0">
                <a:gradFill>
                  <a:gsLst>
                    <a:gs pos="0">
                      <a:schemeClr val="tx1"/>
                    </a:gs>
                    <a:gs pos="86000">
                      <a:schemeClr val="tx1"/>
                    </a:gs>
                  </a:gsLst>
                  <a:lin ang="5400000" scaled="0"/>
                </a:gradFill>
              </a:rPr>
              <a:t>Sysprep</a:t>
            </a:r>
            <a:endParaRPr lang="en-US" sz="3200" dirty="0">
              <a:gradFill>
                <a:gsLst>
                  <a:gs pos="0">
                    <a:schemeClr val="tx1"/>
                  </a:gs>
                  <a:gs pos="86000">
                    <a:schemeClr val="tx1"/>
                  </a:gs>
                </a:gsLst>
                <a:lin ang="5400000" scaled="0"/>
              </a:gradFill>
            </a:endParaRPr>
          </a:p>
        </p:txBody>
      </p:sp>
      <p:pic>
        <p:nvPicPr>
          <p:cNvPr id="21" name="Picture 2" descr="D:\DVD_Art_Sept-2-2010\DVD_Art_Sept-2-2010\Logos\Windows Virtual PC\windows virtual pc h bl.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015039" y="3466233"/>
            <a:ext cx="912326" cy="383077"/>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32564415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hidden"/>
                                      </p:to>
                                    </p:set>
                                  </p:childTnLst>
                                </p:cTn>
                              </p:par>
                              <p:par>
                                <p:cTn id="7" presetID="1" presetClass="entr" presetSubtype="0" fill="hold" grpId="0" nodeType="withEffect">
                                  <p:stCondLst>
                                    <p:cond delay="0"/>
                                  </p:stCondLst>
                                  <p:childTnLst>
                                    <p:set>
                                      <p:cBhvr>
                                        <p:cTn id="8" dur="1" fill="hold">
                                          <p:stCondLst>
                                            <p:cond delay="0"/>
                                          </p:stCondLst>
                                        </p:cTn>
                                        <p:tgtEl>
                                          <p:spTgt spid="19"/>
                                        </p:tgtEl>
                                        <p:attrNameLst>
                                          <p:attrName>style.visibility</p:attrName>
                                        </p:attrNameLst>
                                      </p:cBhvr>
                                      <p:to>
                                        <p:strVal val="visible"/>
                                      </p:to>
                                    </p:set>
                                  </p:childTnLst>
                                </p:cTn>
                              </p:par>
                              <p:par>
                                <p:cTn id="9" presetID="53" presetClass="entr" presetSubtype="16"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par>
                                <p:cTn id="14" presetID="53" presetClass="entr" presetSubtype="16" fill="hold" nodeType="withEffect">
                                  <p:stCondLst>
                                    <p:cond delay="0"/>
                                  </p:stCondLst>
                                  <p:childTnLst>
                                    <p:set>
                                      <p:cBhvr>
                                        <p:cTn id="15" dur="1" fill="hold">
                                          <p:stCondLst>
                                            <p:cond delay="0"/>
                                          </p:stCondLst>
                                        </p:cTn>
                                        <p:tgtEl>
                                          <p:spTgt spid="17"/>
                                        </p:tgtEl>
                                        <p:attrNameLst>
                                          <p:attrName>style.visibility</p:attrName>
                                        </p:attrNameLst>
                                      </p:cBhvr>
                                      <p:to>
                                        <p:strVal val="visible"/>
                                      </p:to>
                                    </p:set>
                                    <p:anim calcmode="lin" valueType="num">
                                      <p:cBhvr>
                                        <p:cTn id="16" dur="500" fill="hold"/>
                                        <p:tgtEl>
                                          <p:spTgt spid="17"/>
                                        </p:tgtEl>
                                        <p:attrNameLst>
                                          <p:attrName>ppt_w</p:attrName>
                                        </p:attrNameLst>
                                      </p:cBhvr>
                                      <p:tavLst>
                                        <p:tav tm="0">
                                          <p:val>
                                            <p:fltVal val="0"/>
                                          </p:val>
                                        </p:tav>
                                        <p:tav tm="100000">
                                          <p:val>
                                            <p:strVal val="#ppt_w"/>
                                          </p:val>
                                        </p:tav>
                                      </p:tavLst>
                                    </p:anim>
                                    <p:anim calcmode="lin" valueType="num">
                                      <p:cBhvr>
                                        <p:cTn id="17" dur="500" fill="hold"/>
                                        <p:tgtEl>
                                          <p:spTgt spid="17"/>
                                        </p:tgtEl>
                                        <p:attrNameLst>
                                          <p:attrName>ppt_h</p:attrName>
                                        </p:attrNameLst>
                                      </p:cBhvr>
                                      <p:tavLst>
                                        <p:tav tm="0">
                                          <p:val>
                                            <p:fltVal val="0"/>
                                          </p:val>
                                        </p:tav>
                                        <p:tav tm="100000">
                                          <p:val>
                                            <p:strVal val="#ppt_h"/>
                                          </p:val>
                                        </p:tav>
                                      </p:tavLst>
                                    </p:anim>
                                    <p:animEffect transition="in" filter="fade">
                                      <p:cBhvr>
                                        <p:cTn id="1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3"/>
          <p:cNvGraphicFramePr>
            <a:graphicFrameLocks/>
          </p:cNvGraphicFramePr>
          <p:nvPr>
            <p:extLst>
              <p:ext uri="{D42A27DB-BD31-4B8C-83A1-F6EECF244321}">
                <p14:modId xmlns:p14="http://schemas.microsoft.com/office/powerpoint/2010/main" val="327710506"/>
              </p:ext>
            </p:extLst>
          </p:nvPr>
        </p:nvGraphicFramePr>
        <p:xfrm>
          <a:off x="395536" y="1628800"/>
          <a:ext cx="8280920" cy="4145474"/>
        </p:xfrm>
        <a:graphic>
          <a:graphicData uri="http://schemas.openxmlformats.org/drawingml/2006/table">
            <a:tbl>
              <a:tblPr firstRow="1" bandRow="1">
                <a:tableStyleId>{10A1B5D5-9B99-4C35-A422-299274C87663}</a:tableStyleId>
              </a:tblPr>
              <a:tblGrid>
                <a:gridCol w="8280920"/>
              </a:tblGrid>
              <a:tr h="579314">
                <a:tc>
                  <a:txBody>
                    <a:bodyPr/>
                    <a:lstStyle/>
                    <a:p>
                      <a:pPr marL="0" algn="ctr" defTabSz="914099" rtl="0" eaLnBrk="1" fontAlgn="base" latinLnBrk="0" hangingPunct="1">
                        <a:spcBef>
                          <a:spcPct val="0"/>
                        </a:spcBef>
                        <a:spcAft>
                          <a:spcPct val="0"/>
                        </a:spcAft>
                      </a:pPr>
                      <a:r>
                        <a:rPr lang="en-US" sz="2800" kern="1200" dirty="0" smtClean="0">
                          <a:effectLst/>
                        </a:rPr>
                        <a:t>Windows XP Service Pack 3 with all</a:t>
                      </a:r>
                      <a:r>
                        <a:rPr lang="en-US" sz="2800" kern="1200" baseline="0" dirty="0" smtClean="0">
                          <a:effectLst/>
                        </a:rPr>
                        <a:t> security patches</a:t>
                      </a:r>
                      <a:endParaRPr lang="en-US" sz="2800" kern="1200" dirty="0" smtClean="0">
                        <a:solidFill>
                          <a:schemeClr val="tx1"/>
                        </a:solidFill>
                        <a:effectLst/>
                        <a:latin typeface="Calibri" pitchFamily="34" charset="0"/>
                        <a:ea typeface="+mn-ea"/>
                        <a:cs typeface="+mn-cs"/>
                      </a:endParaRPr>
                    </a:p>
                  </a:txBody>
                  <a:tcPr marL="89777" marR="89777" anchor="ctr"/>
                </a:tc>
              </a:tr>
              <a:tr h="140766">
                <a:tc>
                  <a:txBody>
                    <a:bodyPr/>
                    <a:lstStyle/>
                    <a:p>
                      <a:pPr marL="0" algn="l" defTabSz="914099" rtl="0" eaLnBrk="1" fontAlgn="base" latinLnBrk="0" hangingPunct="1">
                        <a:spcBef>
                          <a:spcPct val="0"/>
                        </a:spcBef>
                        <a:spcAft>
                          <a:spcPct val="0"/>
                        </a:spcAft>
                        <a:defRPr/>
                      </a:pPr>
                      <a:r>
                        <a:rPr lang="en-US" sz="2000" b="1" kern="1200" dirty="0" smtClean="0">
                          <a:effectLst/>
                        </a:rPr>
                        <a:t>Windows</a:t>
                      </a:r>
                      <a:r>
                        <a:rPr lang="en-US" sz="2000" b="1" kern="1200" baseline="0" dirty="0" smtClean="0">
                          <a:effectLst/>
                        </a:rPr>
                        <a:t> Virtual PC Integration Components</a:t>
                      </a:r>
                      <a:endParaRPr lang="en-US" sz="2000" b="1" kern="1200" dirty="0" smtClean="0">
                        <a:solidFill>
                          <a:srgbClr val="FFFFFF"/>
                        </a:solidFill>
                        <a:effectLst/>
                        <a:latin typeface="+mn-lt"/>
                        <a:ea typeface="+mn-ea"/>
                        <a:cs typeface="+mn-cs"/>
                      </a:endParaRPr>
                    </a:p>
                  </a:txBody>
                  <a:tcPr marL="89777" marR="89777" anchor="ctr"/>
                </a:tc>
              </a:tr>
              <a:tr h="0">
                <a:tc>
                  <a:txBody>
                    <a:bodyPr/>
                    <a:lstStyle/>
                    <a:p>
                      <a:pPr marL="0" algn="l" defTabSz="914099" rtl="0" eaLnBrk="1" fontAlgn="base" latinLnBrk="0" hangingPunct="1">
                        <a:spcBef>
                          <a:spcPct val="0"/>
                        </a:spcBef>
                        <a:spcAft>
                          <a:spcPct val="0"/>
                        </a:spcAft>
                        <a:defRPr/>
                      </a:pPr>
                      <a:r>
                        <a:rPr lang="en-US" sz="2000" b="1" kern="1200" dirty="0" err="1" smtClean="0">
                          <a:solidFill>
                            <a:schemeClr val="dk1"/>
                          </a:solidFill>
                          <a:effectLst/>
                          <a:latin typeface="+mn-lt"/>
                          <a:ea typeface="+mn-ea"/>
                          <a:cs typeface="+mn-cs"/>
                        </a:rPr>
                        <a:t>RemoteApp</a:t>
                      </a:r>
                      <a:r>
                        <a:rPr lang="en-US" sz="2000" b="1" kern="1200" dirty="0" smtClean="0">
                          <a:solidFill>
                            <a:schemeClr val="dk1"/>
                          </a:solidFill>
                          <a:effectLst/>
                          <a:latin typeface="+mn-lt"/>
                          <a:ea typeface="+mn-ea"/>
                          <a:cs typeface="+mn-cs"/>
                        </a:rPr>
                        <a:t> for Windows XP SP3 – KB961742</a:t>
                      </a:r>
                    </a:p>
                  </a:txBody>
                  <a:tcPr marL="89777" marR="89777" anchor="ctr"/>
                </a:tc>
              </a:tr>
              <a:tr h="118278">
                <a:tc>
                  <a:txBody>
                    <a:bodyPr/>
                    <a:lstStyle/>
                    <a:p>
                      <a:pPr marL="0" marR="0" indent="0" algn="l" defTabSz="914099" rtl="0" eaLnBrk="1" fontAlgn="base" latinLnBrk="0" hangingPunct="1">
                        <a:lnSpc>
                          <a:spcPct val="100000"/>
                        </a:lnSpc>
                        <a:spcBef>
                          <a:spcPct val="0"/>
                        </a:spcBef>
                        <a:spcAft>
                          <a:spcPct val="0"/>
                        </a:spcAft>
                        <a:buClrTx/>
                        <a:buSzTx/>
                        <a:buFontTx/>
                        <a:buNone/>
                        <a:tabLst/>
                        <a:defRPr/>
                      </a:pPr>
                      <a:r>
                        <a:rPr lang="en-US" sz="2000" b="1" kern="1200" dirty="0" smtClean="0">
                          <a:solidFill>
                            <a:schemeClr val="dk1"/>
                          </a:solidFill>
                          <a:effectLst/>
                          <a:latin typeface="+mn-lt"/>
                          <a:ea typeface="+mn-ea"/>
                          <a:cs typeface="+mn-cs"/>
                        </a:rPr>
                        <a:t>.NET 3.5 Service Pack 1</a:t>
                      </a:r>
                    </a:p>
                  </a:txBody>
                  <a:tcPr marL="89777" marR="89777" anchor="ctr"/>
                </a:tc>
              </a:tr>
              <a:tr h="143038">
                <a:tc>
                  <a:txBody>
                    <a:bodyPr/>
                    <a:lstStyle/>
                    <a:p>
                      <a:pPr marL="0" algn="l" defTabSz="914099" rtl="0" eaLnBrk="1" fontAlgn="base" latinLnBrk="0" hangingPunct="1">
                        <a:spcBef>
                          <a:spcPct val="0"/>
                        </a:spcBef>
                        <a:spcAft>
                          <a:spcPct val="0"/>
                        </a:spcAft>
                        <a:defRPr/>
                      </a:pPr>
                      <a:r>
                        <a:rPr lang="en-US" sz="2000" b="1" kern="1200" dirty="0" smtClean="0">
                          <a:solidFill>
                            <a:schemeClr val="dk1"/>
                          </a:solidFill>
                          <a:effectLst/>
                          <a:latin typeface="+mn-lt"/>
                          <a:ea typeface="+mn-ea"/>
                          <a:cs typeface="+mn-cs"/>
                        </a:rPr>
                        <a:t>.NET Frame</a:t>
                      </a:r>
                      <a:r>
                        <a:rPr lang="en-US" sz="2000" b="1" kern="1200" baseline="0" dirty="0" smtClean="0">
                          <a:solidFill>
                            <a:schemeClr val="dk1"/>
                          </a:solidFill>
                          <a:effectLst/>
                          <a:latin typeface="+mn-lt"/>
                          <a:ea typeface="+mn-ea"/>
                          <a:cs typeface="+mn-cs"/>
                        </a:rPr>
                        <a:t>work Update – KB 959209</a:t>
                      </a:r>
                      <a:endParaRPr lang="en-US" sz="2000" b="1" kern="1200" dirty="0" smtClean="0">
                        <a:solidFill>
                          <a:schemeClr val="dk1"/>
                        </a:solidFill>
                        <a:effectLst/>
                        <a:latin typeface="+mn-lt"/>
                        <a:ea typeface="+mn-ea"/>
                        <a:cs typeface="+mn-cs"/>
                      </a:endParaRPr>
                    </a:p>
                  </a:txBody>
                  <a:tcPr marL="89777" marR="89777" anchor="ctr"/>
                </a:tc>
              </a:tr>
              <a:tr h="0">
                <a:tc>
                  <a:txBody>
                    <a:bodyPr/>
                    <a:lstStyle/>
                    <a:p>
                      <a:pPr marL="0" marR="0" indent="0" algn="l" defTabSz="914099" rtl="0" eaLnBrk="1" fontAlgn="base" latinLnBrk="0" hangingPunct="1">
                        <a:lnSpc>
                          <a:spcPct val="100000"/>
                        </a:lnSpc>
                        <a:spcBef>
                          <a:spcPct val="0"/>
                        </a:spcBef>
                        <a:spcAft>
                          <a:spcPct val="0"/>
                        </a:spcAft>
                        <a:buClrTx/>
                        <a:buSzTx/>
                        <a:buFontTx/>
                        <a:buNone/>
                        <a:tabLst/>
                        <a:defRPr/>
                      </a:pPr>
                      <a:r>
                        <a:rPr lang="en-US" sz="2000" kern="1200" dirty="0" smtClean="0">
                          <a:solidFill>
                            <a:schemeClr val="dk1"/>
                          </a:solidFill>
                          <a:effectLst/>
                          <a:latin typeface="+mn-lt"/>
                          <a:ea typeface="+mn-ea"/>
                          <a:cs typeface="+mn-cs"/>
                        </a:rPr>
                        <a:t>Performance Update for </a:t>
                      </a:r>
                      <a:r>
                        <a:rPr lang="en-US" sz="2000" kern="1200" smtClean="0">
                          <a:solidFill>
                            <a:schemeClr val="dk1"/>
                          </a:solidFill>
                          <a:effectLst/>
                          <a:latin typeface="+mn-lt"/>
                          <a:ea typeface="+mn-ea"/>
                          <a:cs typeface="+mn-cs"/>
                        </a:rPr>
                        <a:t>Windows XP SP3 – </a:t>
                      </a:r>
                      <a:r>
                        <a:rPr lang="en-US" sz="2000" kern="1200" dirty="0" smtClean="0">
                          <a:solidFill>
                            <a:schemeClr val="dk1"/>
                          </a:solidFill>
                          <a:effectLst/>
                          <a:latin typeface="+mn-lt"/>
                          <a:ea typeface="+mn-ea"/>
                          <a:cs typeface="+mn-cs"/>
                        </a:rPr>
                        <a:t>KB 972435</a:t>
                      </a:r>
                    </a:p>
                  </a:txBody>
                  <a:tcPr marL="89777" marR="89777" anchor="ctr"/>
                </a:tc>
              </a:tr>
              <a:tr h="120550">
                <a:tc>
                  <a:txBody>
                    <a:bodyPr/>
                    <a:lstStyle/>
                    <a:p>
                      <a:pPr marL="0" algn="l" defTabSz="914099" rtl="0" eaLnBrk="1" fontAlgn="base" latinLnBrk="0" hangingPunct="1">
                        <a:spcBef>
                          <a:spcPct val="0"/>
                        </a:spcBef>
                        <a:spcAft>
                          <a:spcPct val="0"/>
                        </a:spcAft>
                        <a:defRPr/>
                      </a:pPr>
                      <a:r>
                        <a:rPr lang="en-US" sz="2000" kern="1200" dirty="0" smtClean="0">
                          <a:solidFill>
                            <a:schemeClr val="dk1"/>
                          </a:solidFill>
                          <a:effectLst/>
                          <a:latin typeface="+mn-lt"/>
                          <a:ea typeface="+mn-ea"/>
                          <a:cs typeface="+mn-cs"/>
                        </a:rPr>
                        <a:t>Inter</a:t>
                      </a:r>
                      <a:r>
                        <a:rPr lang="en-US" sz="2000" kern="1200" baseline="0" dirty="0" smtClean="0">
                          <a:solidFill>
                            <a:schemeClr val="dk1"/>
                          </a:solidFill>
                          <a:effectLst/>
                          <a:latin typeface="+mn-lt"/>
                          <a:ea typeface="+mn-ea"/>
                          <a:cs typeface="+mn-cs"/>
                        </a:rPr>
                        <a:t>net Explorer 7 Blocker Tool</a:t>
                      </a:r>
                      <a:endParaRPr lang="en-US" sz="2000" kern="1200" dirty="0" smtClean="0">
                        <a:solidFill>
                          <a:schemeClr val="dk1"/>
                        </a:solidFill>
                        <a:effectLst/>
                        <a:latin typeface="+mn-lt"/>
                        <a:ea typeface="+mn-ea"/>
                        <a:cs typeface="+mn-cs"/>
                      </a:endParaRPr>
                    </a:p>
                  </a:txBody>
                  <a:tcPr marL="89777" marR="89777" anchor="ctr"/>
                </a:tc>
              </a:tr>
              <a:tr h="145310">
                <a:tc>
                  <a:txBody>
                    <a:bodyPr/>
                    <a:lstStyle/>
                    <a:p>
                      <a:pPr marL="0" algn="l" defTabSz="914099" rtl="0" eaLnBrk="1" fontAlgn="base" latinLnBrk="0" hangingPunct="1">
                        <a:spcBef>
                          <a:spcPct val="0"/>
                        </a:spcBef>
                        <a:spcAft>
                          <a:spcPct val="0"/>
                        </a:spcAft>
                        <a:defRPr/>
                      </a:pPr>
                      <a:r>
                        <a:rPr lang="en-US" sz="2000" kern="1200" dirty="0" smtClean="0">
                          <a:solidFill>
                            <a:schemeClr val="dk1"/>
                          </a:solidFill>
                          <a:effectLst/>
                          <a:latin typeface="+mn-lt"/>
                          <a:ea typeface="+mn-ea"/>
                          <a:cs typeface="+mn-cs"/>
                        </a:rPr>
                        <a:t>Internet Explorer 8 Blocker Tool</a:t>
                      </a:r>
                    </a:p>
                  </a:txBody>
                  <a:tcPr marL="89777" marR="89777" anchor="ctr"/>
                </a:tc>
              </a:tr>
              <a:tr h="0">
                <a:tc>
                  <a:txBody>
                    <a:bodyPr/>
                    <a:lstStyle/>
                    <a:p>
                      <a:pPr marL="0" algn="l" defTabSz="914099" rtl="0" eaLnBrk="1" fontAlgn="base" latinLnBrk="0" hangingPunct="1">
                        <a:spcBef>
                          <a:spcPct val="0"/>
                        </a:spcBef>
                        <a:spcAft>
                          <a:spcPct val="0"/>
                        </a:spcAft>
                        <a:defRPr/>
                      </a:pPr>
                      <a:r>
                        <a:rPr lang="en-US" sz="2000" kern="1200" dirty="0" smtClean="0">
                          <a:solidFill>
                            <a:schemeClr val="dk1"/>
                          </a:solidFill>
                          <a:effectLst/>
                          <a:latin typeface="+mn-lt"/>
                          <a:ea typeface="+mn-ea"/>
                          <a:cs typeface="+mn-cs"/>
                        </a:rPr>
                        <a:t>Management &amp; Security</a:t>
                      </a:r>
                      <a:r>
                        <a:rPr lang="en-US" sz="2000" kern="1200" baseline="0" dirty="0" smtClean="0">
                          <a:solidFill>
                            <a:schemeClr val="dk1"/>
                          </a:solidFill>
                          <a:effectLst/>
                          <a:latin typeface="+mn-lt"/>
                          <a:ea typeface="+mn-ea"/>
                          <a:cs typeface="+mn-cs"/>
                        </a:rPr>
                        <a:t> Application</a:t>
                      </a:r>
                      <a:endParaRPr lang="en-US" sz="2000" kern="1200" dirty="0" smtClean="0">
                        <a:solidFill>
                          <a:schemeClr val="dk1"/>
                        </a:solidFill>
                        <a:effectLst/>
                        <a:latin typeface="+mn-lt"/>
                        <a:ea typeface="+mn-ea"/>
                        <a:cs typeface="+mn-cs"/>
                      </a:endParaRPr>
                    </a:p>
                  </a:txBody>
                  <a:tcPr marL="89777" marR="89777" anchor="ctr"/>
                </a:tc>
              </a:tr>
              <a:tr h="122822">
                <a:tc>
                  <a:txBody>
                    <a:bodyPr/>
                    <a:lstStyle/>
                    <a:p>
                      <a:pPr marL="0" algn="l" defTabSz="914099" rtl="0" eaLnBrk="1" fontAlgn="base" latinLnBrk="0" hangingPunct="1">
                        <a:spcBef>
                          <a:spcPct val="0"/>
                        </a:spcBef>
                        <a:spcAft>
                          <a:spcPct val="0"/>
                        </a:spcAft>
                        <a:defRPr/>
                      </a:pPr>
                      <a:r>
                        <a:rPr lang="en-US" sz="2000" kern="1200" dirty="0" smtClean="0">
                          <a:solidFill>
                            <a:schemeClr val="dk1"/>
                          </a:solidFill>
                          <a:effectLst/>
                          <a:latin typeface="+mn-lt"/>
                          <a:ea typeface="+mn-ea"/>
                          <a:cs typeface="+mn-cs"/>
                        </a:rPr>
                        <a:t>3</a:t>
                      </a:r>
                      <a:r>
                        <a:rPr lang="en-US" sz="2000" kern="1200" baseline="30000" dirty="0" smtClean="0">
                          <a:solidFill>
                            <a:schemeClr val="dk1"/>
                          </a:solidFill>
                          <a:effectLst/>
                          <a:latin typeface="+mn-lt"/>
                          <a:ea typeface="+mn-ea"/>
                          <a:cs typeface="+mn-cs"/>
                        </a:rPr>
                        <a:t>rd</a:t>
                      </a:r>
                      <a:r>
                        <a:rPr lang="en-US" sz="2000" kern="1200" dirty="0" smtClean="0">
                          <a:solidFill>
                            <a:schemeClr val="dk1"/>
                          </a:solidFill>
                          <a:effectLst/>
                          <a:latin typeface="+mn-lt"/>
                          <a:ea typeface="+mn-ea"/>
                          <a:cs typeface="+mn-cs"/>
                        </a:rPr>
                        <a:t> party Applications if required</a:t>
                      </a:r>
                    </a:p>
                  </a:txBody>
                  <a:tcPr marL="89777" marR="89777" anchor="ctr"/>
                </a:tc>
              </a:tr>
            </a:tbl>
          </a:graphicData>
        </a:graphic>
      </p:graphicFrame>
      <p:sp>
        <p:nvSpPr>
          <p:cNvPr id="2" name="Title 1"/>
          <p:cNvSpPr>
            <a:spLocks noGrp="1"/>
          </p:cNvSpPr>
          <p:nvPr>
            <p:ph type="title"/>
          </p:nvPr>
        </p:nvSpPr>
        <p:spPr/>
        <p:txBody>
          <a:bodyPr/>
          <a:lstStyle/>
          <a:p>
            <a:r>
              <a:rPr lang="en-AU" dirty="0" smtClean="0"/>
              <a:t>MED-V v2 Guest Requirements</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541749318"/>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9.3"/>
</p:tagLst>
</file>

<file path=ppt/tags/tag2.xml><?xml version="1.0" encoding="utf-8"?>
<p:tagLst xmlns:a="http://schemas.openxmlformats.org/drawingml/2006/main" xmlns:r="http://schemas.openxmlformats.org/officeDocument/2006/relationships" xmlns:p="http://schemas.openxmlformats.org/presentationml/2006/main">
  <p:tag name="TIMING" val="|4.6|1|0|1|0"/>
</p:tagLst>
</file>

<file path=ppt/tags/tag3.xml><?xml version="1.0" encoding="utf-8"?>
<p:tagLst xmlns:a="http://schemas.openxmlformats.org/drawingml/2006/main" xmlns:r="http://schemas.openxmlformats.org/officeDocument/2006/relationships" xmlns:p="http://schemas.openxmlformats.org/presentationml/2006/main">
  <p:tag name="TIMING" val="|.8"/>
</p:tagLst>
</file>

<file path=ppt/tags/tag4.xml><?xml version="1.0" encoding="utf-8"?>
<p:tagLst xmlns:a="http://schemas.openxmlformats.org/drawingml/2006/main" xmlns:r="http://schemas.openxmlformats.org/officeDocument/2006/relationships" xmlns:p="http://schemas.openxmlformats.org/presentationml/2006/main">
  <p:tag name="TIMING" val="|0|116.9"/>
</p:tagLst>
</file>

<file path=ppt/tags/tag5.xml><?xml version="1.0" encoding="utf-8"?>
<p:tagLst xmlns:a="http://schemas.openxmlformats.org/drawingml/2006/main" xmlns:r="http://schemas.openxmlformats.org/officeDocument/2006/relationships" xmlns:p="http://schemas.openxmlformats.org/presentationml/2006/main">
  <p:tag name="TIMING" val="|0|25.8"/>
</p:tagLst>
</file>

<file path=ppt/tags/tag6.xml><?xml version="1.0" encoding="utf-8"?>
<p:tagLst xmlns:a="http://schemas.openxmlformats.org/drawingml/2006/main" xmlns:r="http://schemas.openxmlformats.org/officeDocument/2006/relationships" xmlns:p="http://schemas.openxmlformats.org/presentationml/2006/main">
  <p:tag name="TIMING" val="|2.1|.5|80.1|.5"/>
</p:tagLst>
</file>

<file path=ppt/tags/tag7.xml><?xml version="1.0" encoding="utf-8"?>
<p:tagLst xmlns:a="http://schemas.openxmlformats.org/drawingml/2006/main" xmlns:r="http://schemas.openxmlformats.org/officeDocument/2006/relationships" xmlns:p="http://schemas.openxmlformats.org/presentationml/2006/main">
  <p:tag name="TIMING" val="|3.9|1.7|1.3"/>
</p:tagLst>
</file>

<file path=ppt/tags/tag8.xml><?xml version="1.0" encoding="utf-8"?>
<p:tagLst xmlns:a="http://schemas.openxmlformats.org/drawingml/2006/main" xmlns:r="http://schemas.openxmlformats.org/officeDocument/2006/relationships" xmlns:p="http://schemas.openxmlformats.org/presentationml/2006/main">
  <p:tag name="TIMING" val="|0"/>
</p:tagLst>
</file>

<file path=ppt/theme/theme1.xml><?xml version="1.0" encoding="utf-8"?>
<a:theme xmlns:a="http://schemas.openxmlformats.org/drawingml/2006/main" name="Office Theme">
  <a:themeElements>
    <a:clrScheme name="Custom 3">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3787</Words>
  <Application>Microsoft Office PowerPoint</Application>
  <PresentationFormat>On-screen Show (4:3)</PresentationFormat>
  <Paragraphs>453</Paragraphs>
  <Slides>42</Slides>
  <Notes>21</Notes>
  <HiddenSlides>0</HiddenSlides>
  <MMClips>0</MMClips>
  <ScaleCrop>false</ScaleCrop>
  <HeadingPairs>
    <vt:vector size="4" baseType="variant">
      <vt:variant>
        <vt:lpstr>Theme</vt:lpstr>
      </vt:variant>
      <vt:variant>
        <vt:i4>2</vt:i4>
      </vt:variant>
      <vt:variant>
        <vt:lpstr>Slide Titles</vt:lpstr>
      </vt:variant>
      <vt:variant>
        <vt:i4>42</vt:i4>
      </vt:variant>
    </vt:vector>
  </HeadingPairs>
  <TitlesOfParts>
    <vt:vector size="44" baseType="lpstr">
      <vt:lpstr>Office Theme</vt:lpstr>
      <vt:lpstr>1_Office Theme</vt:lpstr>
      <vt:lpstr>PowerPoint Presentation</vt:lpstr>
      <vt:lpstr>Engineering a MED-V v2 Solution</vt:lpstr>
      <vt:lpstr>Agenda </vt:lpstr>
      <vt:lpstr>Session Objectives and Takeaways</vt:lpstr>
      <vt:lpstr>The Evolution of MED-V</vt:lpstr>
      <vt:lpstr>Product and Version Comparison</vt:lpstr>
      <vt:lpstr>MED-V 2.0 Host Requirements</vt:lpstr>
      <vt:lpstr>MED-V 2.0 Workflow</vt:lpstr>
      <vt:lpstr>MED-V v2 Guest Requirements</vt:lpstr>
      <vt:lpstr>MED-V Image Best Practice</vt:lpstr>
      <vt:lpstr>Sysprep.inf Overview</vt:lpstr>
      <vt:lpstr>MED-V image creation with MDT</vt:lpstr>
      <vt:lpstr>MED-V 2.0 Workflow</vt:lpstr>
      <vt:lpstr>MED-V Workspace Packager</vt:lpstr>
      <vt:lpstr>MED-V on a Shared Computer</vt:lpstr>
      <vt:lpstr>Internet Explorer Web Redirection</vt:lpstr>
      <vt:lpstr>MED-V 2.0 Workflow</vt:lpstr>
      <vt:lpstr>MED-V 2.0 Deployment Options</vt:lpstr>
      <vt:lpstr>MED-V 2.0 Deployment Options</vt:lpstr>
      <vt:lpstr>MED-V 2.0 Deployment Options</vt:lpstr>
      <vt:lpstr>MED-V 2.0 Deployment Options</vt:lpstr>
      <vt:lpstr>MED-V 2.0 Deployment Options</vt:lpstr>
      <vt:lpstr>MED-V 2.0 Deployment with CM</vt:lpstr>
      <vt:lpstr>CM client within the MED-V workspace</vt:lpstr>
      <vt:lpstr>CM Client Hotfix</vt:lpstr>
      <vt:lpstr>MED-V 2.0 Deployment with CM</vt:lpstr>
      <vt:lpstr>Key Points when deploying MED-V with CM</vt:lpstr>
      <vt:lpstr>Task sequence, reboot and first time setup</vt:lpstr>
      <vt:lpstr>First Time Setup</vt:lpstr>
      <vt:lpstr>Live deployment</vt:lpstr>
      <vt:lpstr>Updating MED-V Policy</vt:lpstr>
      <vt:lpstr>Patching – MED-V Wake to Patch</vt:lpstr>
      <vt:lpstr>Desired Configuration Management (DCM)</vt:lpstr>
      <vt:lpstr>Installing the DCM for MED-V</vt:lpstr>
      <vt:lpstr>What is a successful configuration of MED-V?</vt:lpstr>
      <vt:lpstr>Update Settings</vt:lpstr>
      <vt:lpstr>MED-V Admin Toolkit</vt:lpstr>
      <vt:lpstr>In Review: Session Objectives and Takeaways</vt:lpstr>
      <vt:lpstr>MED-V Resources</vt:lpstr>
      <vt:lpstr>Enrol in Microsoft Virtual Academy Today</vt:lpstr>
      <vt:lpstr>PowerPoint Presentation</vt:lpstr>
      <vt:lpstr>Resources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2011-08-31T06:10:33Z</dcterms:created>
  <dcterms:modified xsi:type="dcterms:W3CDTF">2011-08-31T06:10:38Z</dcterms:modified>
</cp:coreProperties>
</file>