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53"/>
  </p:notesMasterIdLst>
  <p:sldIdLst>
    <p:sldId id="279" r:id="rId2"/>
    <p:sldId id="340" r:id="rId3"/>
    <p:sldId id="336" r:id="rId4"/>
    <p:sldId id="316" r:id="rId5"/>
    <p:sldId id="317" r:id="rId6"/>
    <p:sldId id="319" r:id="rId7"/>
    <p:sldId id="318" r:id="rId8"/>
    <p:sldId id="320" r:id="rId9"/>
    <p:sldId id="323" r:id="rId10"/>
    <p:sldId id="324" r:id="rId11"/>
    <p:sldId id="326" r:id="rId12"/>
    <p:sldId id="325" r:id="rId13"/>
    <p:sldId id="327" r:id="rId14"/>
    <p:sldId id="328" r:id="rId15"/>
    <p:sldId id="329" r:id="rId16"/>
    <p:sldId id="330" r:id="rId17"/>
    <p:sldId id="331" r:id="rId18"/>
    <p:sldId id="332" r:id="rId19"/>
    <p:sldId id="334" r:id="rId20"/>
    <p:sldId id="321" r:id="rId21"/>
    <p:sldId id="314" r:id="rId22"/>
    <p:sldId id="315" r:id="rId23"/>
    <p:sldId id="322" r:id="rId24"/>
    <p:sldId id="291" r:id="rId25"/>
    <p:sldId id="292" r:id="rId26"/>
    <p:sldId id="293" r:id="rId27"/>
    <p:sldId id="294" r:id="rId28"/>
    <p:sldId id="295" r:id="rId29"/>
    <p:sldId id="296" r:id="rId30"/>
    <p:sldId id="297" r:id="rId31"/>
    <p:sldId id="298" r:id="rId32"/>
    <p:sldId id="299" r:id="rId33"/>
    <p:sldId id="300" r:id="rId34"/>
    <p:sldId id="301" r:id="rId35"/>
    <p:sldId id="302" r:id="rId36"/>
    <p:sldId id="303" r:id="rId37"/>
    <p:sldId id="304" r:id="rId38"/>
    <p:sldId id="305" r:id="rId39"/>
    <p:sldId id="306" r:id="rId40"/>
    <p:sldId id="307" r:id="rId41"/>
    <p:sldId id="308" r:id="rId42"/>
    <p:sldId id="309" r:id="rId43"/>
    <p:sldId id="310" r:id="rId44"/>
    <p:sldId id="311" r:id="rId45"/>
    <p:sldId id="312" r:id="rId46"/>
    <p:sldId id="339" r:id="rId47"/>
    <p:sldId id="335" r:id="rId48"/>
    <p:sldId id="338" r:id="rId49"/>
    <p:sldId id="345" r:id="rId50"/>
    <p:sldId id="270" r:id="rId51"/>
    <p:sldId id="271"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80" d="100"/>
          <a:sy n="80" d="100"/>
        </p:scale>
        <p:origin x="-7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21</a:t>
            </a:fld>
            <a:endParaRPr lang="en-A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51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pPr/>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pPr/>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pPr/>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pPr/>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pPr/>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pPr/>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pPr/>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pPr/>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pPr/>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pPr/>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pPr/>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mailto:DeploymentDr@Twitter.com"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2.png"/><Relationship Id="rId5" Type="http://schemas.openxmlformats.org/officeDocument/2006/relationships/hyperlink" Target="http://technet.microsoft.com/en-au" TargetMode="External"/><Relationship Id="rId10" Type="http://schemas.openxmlformats.org/officeDocument/2006/relationships/image" Target="../media/image11.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Folder Redirection</a:t>
            </a:r>
            <a:endParaRPr lang="en-US" dirty="0"/>
          </a:p>
        </p:txBody>
      </p:sp>
      <p:sp>
        <p:nvSpPr>
          <p:cNvPr id="6" name="Content Placeholder 5"/>
          <p:cNvSpPr>
            <a:spLocks noGrp="1"/>
          </p:cNvSpPr>
          <p:nvPr>
            <p:ph idx="1"/>
          </p:nvPr>
        </p:nvSpPr>
        <p:spPr/>
        <p:txBody>
          <a:bodyPr/>
          <a:lstStyle/>
          <a:p>
            <a:r>
              <a:rPr lang="en-US" dirty="0" smtClean="0"/>
              <a:t>XP you had to log on twice before folder redirection could begin working</a:t>
            </a:r>
          </a:p>
          <a:p>
            <a:r>
              <a:rPr lang="en-US" dirty="0" smtClean="0"/>
              <a:t>Windows 7 it starts working on the first logon</a:t>
            </a:r>
          </a:p>
          <a:p>
            <a:r>
              <a:rPr lang="en-US" dirty="0" smtClean="0"/>
              <a:t>Requires offline files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Offline files</a:t>
            </a:r>
            <a:endParaRPr lang="en-US" dirty="0"/>
          </a:p>
        </p:txBody>
      </p:sp>
      <p:sp>
        <p:nvSpPr>
          <p:cNvPr id="6" name="Text Placeholder 5"/>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Windows 7 And Offline Files</a:t>
            </a:r>
            <a:endParaRPr lang="en-US" dirty="0"/>
          </a:p>
        </p:txBody>
      </p:sp>
      <p:sp>
        <p:nvSpPr>
          <p:cNvPr id="6" name="Content Placeholder 5"/>
          <p:cNvSpPr>
            <a:spLocks noGrp="1"/>
          </p:cNvSpPr>
          <p:nvPr>
            <p:ph idx="1"/>
          </p:nvPr>
        </p:nvSpPr>
        <p:spPr/>
        <p:txBody>
          <a:bodyPr/>
          <a:lstStyle/>
          <a:p>
            <a:r>
              <a:rPr lang="en-US" dirty="0" smtClean="0"/>
              <a:t>Enabled by default</a:t>
            </a:r>
          </a:p>
          <a:p>
            <a:r>
              <a:rPr lang="en-US" dirty="0" smtClean="0"/>
              <a:t>Fast first logon</a:t>
            </a:r>
          </a:p>
          <a:p>
            <a:r>
              <a:rPr lang="en-US" dirty="0" smtClean="0"/>
              <a:t>Usually offline support with background sync</a:t>
            </a:r>
          </a:p>
          <a:p>
            <a:r>
              <a:rPr lang="en-US" dirty="0" smtClean="0"/>
              <a:t>Exclusion list</a:t>
            </a:r>
          </a:p>
          <a:p>
            <a:r>
              <a:rPr lang="en-US" dirty="0" smtClean="0"/>
              <a:t>Transparent caching</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Fast First Logon</a:t>
            </a:r>
            <a:endParaRPr lang="en-US" dirty="0"/>
          </a:p>
        </p:txBody>
      </p:sp>
      <p:sp>
        <p:nvSpPr>
          <p:cNvPr id="3" name="Content Placeholder 2"/>
          <p:cNvSpPr>
            <a:spLocks noGrp="1"/>
          </p:cNvSpPr>
          <p:nvPr>
            <p:ph idx="1"/>
          </p:nvPr>
        </p:nvSpPr>
        <p:spPr/>
        <p:txBody>
          <a:bodyPr/>
          <a:lstStyle/>
          <a:p>
            <a:r>
              <a:rPr lang="en-US" dirty="0" smtClean="0"/>
              <a:t>When you enabled folder redirection on XP the first time a user logged on could take a long time</a:t>
            </a:r>
          </a:p>
          <a:p>
            <a:pPr lvl="1"/>
            <a:r>
              <a:rPr lang="en-US" dirty="0" smtClean="0"/>
              <a:t>All data was copied to the local cache</a:t>
            </a:r>
          </a:p>
          <a:p>
            <a:pPr lvl="1"/>
            <a:r>
              <a:rPr lang="en-US" dirty="0" smtClean="0"/>
              <a:t>While the data was being copied locally the user was blocked from logon</a:t>
            </a:r>
          </a:p>
          <a:p>
            <a:r>
              <a:rPr lang="en-US" dirty="0" smtClean="0"/>
              <a:t>Windows 7 snapshots the data locally and can process logons without having to wait</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Usually Offline Support With Background Sync</a:t>
            </a:r>
            <a:endParaRPr lang="en-US" dirty="0"/>
          </a:p>
        </p:txBody>
      </p:sp>
      <p:sp>
        <p:nvSpPr>
          <p:cNvPr id="3" name="Content Placeholder 2"/>
          <p:cNvSpPr>
            <a:spLocks noGrp="1"/>
          </p:cNvSpPr>
          <p:nvPr>
            <p:ph idx="1"/>
          </p:nvPr>
        </p:nvSpPr>
        <p:spPr/>
        <p:txBody>
          <a:bodyPr/>
          <a:lstStyle/>
          <a:p>
            <a:r>
              <a:rPr lang="en-US" dirty="0" smtClean="0"/>
              <a:t>Allows files to be synced with the server in the background so it wont affect the logged on user</a:t>
            </a:r>
          </a:p>
          <a:p>
            <a:r>
              <a:rPr lang="en-US" dirty="0" smtClean="0"/>
              <a:t>Can be configured using GPOs</a:t>
            </a:r>
          </a:p>
          <a:p>
            <a:r>
              <a:rPr lang="en-US" dirty="0" smtClean="0"/>
              <a:t>Kicks in when a connection is considered slow</a:t>
            </a:r>
          </a:p>
          <a:p>
            <a:pPr lvl="1"/>
            <a:r>
              <a:rPr lang="en-US" dirty="0" smtClean="0"/>
              <a:t>What is a slow connection?</a:t>
            </a:r>
          </a:p>
          <a:p>
            <a:pPr lvl="2"/>
            <a:r>
              <a:rPr lang="en-US" dirty="0" smtClean="0"/>
              <a:t>By default data transfer rate of 64,000 bps or more</a:t>
            </a:r>
          </a:p>
          <a:p>
            <a:pPr lvl="2"/>
            <a:r>
              <a:rPr lang="en-US" dirty="0" smtClean="0"/>
              <a:t>Can configure the threshold for a slow connection through GPOs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Exclusion List</a:t>
            </a:r>
            <a:endParaRPr lang="en-US" dirty="0"/>
          </a:p>
        </p:txBody>
      </p:sp>
      <p:sp>
        <p:nvSpPr>
          <p:cNvPr id="3" name="Content Placeholder 2"/>
          <p:cNvSpPr>
            <a:spLocks noGrp="1"/>
          </p:cNvSpPr>
          <p:nvPr>
            <p:ph idx="1"/>
          </p:nvPr>
        </p:nvSpPr>
        <p:spPr/>
        <p:txBody>
          <a:bodyPr/>
          <a:lstStyle/>
          <a:p>
            <a:r>
              <a:rPr lang="en-US" dirty="0" smtClean="0"/>
              <a:t>Windows 7 allows you to create a list of file types to be excluded from the synchronization process</a:t>
            </a:r>
          </a:p>
          <a:p>
            <a:r>
              <a:rPr lang="en-US" dirty="0" smtClean="0"/>
              <a:t>For example you may not want a user’s .MP3 files synchronized to the server</a:t>
            </a:r>
          </a:p>
          <a:p>
            <a:pPr lvl="1"/>
            <a:r>
              <a:rPr lang="en-US" dirty="0" smtClean="0"/>
              <a:t>Less network traffic</a:t>
            </a:r>
          </a:p>
          <a:p>
            <a:pPr lvl="1"/>
            <a:r>
              <a:rPr lang="en-US" dirty="0" smtClean="0"/>
              <a:t>Less overhead on server (disk space)</a:t>
            </a:r>
          </a:p>
          <a:p>
            <a:pPr lvl="1"/>
            <a:r>
              <a:rPr lang="en-US" dirty="0" smtClean="0"/>
              <a:t>Quicker backup and restore of data</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Transparent Caching</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first time a file is opened from a shared folder the file is cached locally</a:t>
            </a:r>
          </a:p>
          <a:p>
            <a:r>
              <a:rPr lang="en-US" dirty="0" smtClean="0"/>
              <a:t>Opening the file again:</a:t>
            </a:r>
          </a:p>
          <a:p>
            <a:pPr lvl="1"/>
            <a:r>
              <a:rPr lang="en-US" dirty="0" smtClean="0"/>
              <a:t>The file is opened from the local cache</a:t>
            </a:r>
          </a:p>
          <a:p>
            <a:pPr lvl="1"/>
            <a:r>
              <a:rPr lang="en-US" dirty="0" smtClean="0"/>
              <a:t>The server is always contacted first to ensure you are opening the latest version of the document</a:t>
            </a:r>
          </a:p>
          <a:p>
            <a:pPr lvl="1"/>
            <a:r>
              <a:rPr lang="en-US" dirty="0" smtClean="0"/>
              <a:t>If the server is not available – the cached copy is not opened</a:t>
            </a:r>
          </a:p>
          <a:p>
            <a:pPr lvl="1"/>
            <a:r>
              <a:rPr lang="en-US" dirty="0" smtClean="0"/>
              <a:t>Updates are always written directly to the server</a:t>
            </a:r>
          </a:p>
          <a:p>
            <a:r>
              <a:rPr lang="en-US" dirty="0" smtClean="0"/>
              <a:t>Transparent caching is disabled by default</a:t>
            </a:r>
          </a:p>
          <a:p>
            <a:r>
              <a:rPr lang="en-US" dirty="0" smtClean="0"/>
              <a:t>Enable it via GPOs</a:t>
            </a:r>
          </a:p>
          <a:p>
            <a:pPr lvl="1"/>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All The GPO Settings</a:t>
            </a:r>
            <a:endParaRPr lang="en-US" dirty="0"/>
          </a:p>
        </p:txBody>
      </p:sp>
      <p:sp>
        <p:nvSpPr>
          <p:cNvPr id="3" name="Content Placeholder 2"/>
          <p:cNvSpPr>
            <a:spLocks noGrp="1"/>
          </p:cNvSpPr>
          <p:nvPr>
            <p:ph idx="1"/>
          </p:nvPr>
        </p:nvSpPr>
        <p:spPr/>
        <p:txBody>
          <a:bodyPr/>
          <a:lstStyle/>
          <a:p>
            <a:r>
              <a:rPr lang="en-US" dirty="0" smtClean="0"/>
              <a:t>Policies</a:t>
            </a:r>
          </a:p>
          <a:p>
            <a:pPr lvl="1"/>
            <a:r>
              <a:rPr lang="en-US" dirty="0" smtClean="0"/>
              <a:t>Computer Configuration</a:t>
            </a:r>
          </a:p>
          <a:p>
            <a:pPr lvl="2"/>
            <a:r>
              <a:rPr lang="en-US" dirty="0" smtClean="0"/>
              <a:t>Administrative Templates</a:t>
            </a:r>
          </a:p>
          <a:p>
            <a:pPr lvl="3"/>
            <a:r>
              <a:rPr lang="en-US" dirty="0" smtClean="0"/>
              <a:t>Network</a:t>
            </a:r>
          </a:p>
          <a:p>
            <a:pPr lvl="4"/>
            <a:r>
              <a:rPr lang="en-US" dirty="0" smtClean="0"/>
              <a:t>Offline Files</a:t>
            </a:r>
          </a:p>
          <a:p>
            <a:pPr lvl="1"/>
            <a:r>
              <a:rPr lang="en-US" dirty="0" smtClean="0"/>
              <a:t>There are 28 policy settings you can configure</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Configure Offline Folder Settings Locally</a:t>
            </a:r>
            <a:endParaRPr lang="en-US" dirty="0"/>
          </a:p>
        </p:txBody>
      </p:sp>
      <p:sp>
        <p:nvSpPr>
          <p:cNvPr id="3" name="Content Placeholder 2"/>
          <p:cNvSpPr>
            <a:spLocks noGrp="1"/>
          </p:cNvSpPr>
          <p:nvPr>
            <p:ph idx="1"/>
          </p:nvPr>
        </p:nvSpPr>
        <p:spPr/>
        <p:txBody>
          <a:bodyPr/>
          <a:lstStyle/>
          <a:p>
            <a:r>
              <a:rPr lang="en-US" dirty="0" smtClean="0"/>
              <a:t>On Vista and later clients the Offline folder settings can be set locally if you do not want to set them in a GPO</a:t>
            </a:r>
          </a:p>
          <a:p>
            <a:r>
              <a:rPr lang="en-US" dirty="0" smtClean="0"/>
              <a:t>To set them locally open the Sync Center</a:t>
            </a:r>
          </a:p>
          <a:p>
            <a:pPr lvl="1"/>
            <a:r>
              <a:rPr lang="en-US" dirty="0" smtClean="0"/>
              <a:t>Start</a:t>
            </a:r>
          </a:p>
          <a:p>
            <a:pPr lvl="2"/>
            <a:r>
              <a:rPr lang="en-US" dirty="0" smtClean="0"/>
              <a:t>Sync Center</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Sync </a:t>
            </a:r>
            <a:r>
              <a:rPr lang="en-US" smtClean="0"/>
              <a:t>Center Settings</a:t>
            </a:r>
            <a:endParaRPr lang="en-US" dirty="0"/>
          </a:p>
        </p:txBody>
      </p:sp>
      <p:sp>
        <p:nvSpPr>
          <p:cNvPr id="5" name="Subtitle 4"/>
          <p:cNvSpPr>
            <a:spLocks noGrp="1"/>
          </p:cNvSpPr>
          <p:nvPr>
            <p:ph type="subTitle" idx="1"/>
          </p:nvPr>
        </p:nvSpPr>
        <p:spPr/>
        <p:txBody>
          <a:bodyPr/>
          <a:lstStyle/>
          <a:p>
            <a:endParaRPr lang="en-US"/>
          </a:p>
        </p:txBody>
      </p:sp>
      <p:sp>
        <p:nvSpPr>
          <p:cNvPr id="6" name="Text Placeholder 5"/>
          <p:cNvSpPr>
            <a:spLocks noGrp="1"/>
          </p:cNvSpPr>
          <p:nvPr>
            <p:ph type="body" sz="quarter" idx="10"/>
          </p:nvPr>
        </p:nvSpPr>
        <p:spPr/>
        <p:txBody>
          <a:bodyPr/>
          <a:lstStyle/>
          <a:p>
            <a:r>
              <a:rPr lang="en-US" dirty="0" smtClean="0">
                <a:solidFill>
                  <a:schemeClr val="bg1"/>
                </a:solidFill>
              </a:rPr>
              <a:t>Demo</a:t>
            </a:r>
            <a:endParaRPr lang="en-US" dirty="0">
              <a:solidFill>
                <a:schemeClr val="bg1"/>
              </a:solidFill>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Deployment and User Profiles</a:t>
            </a:r>
            <a:endParaRPr lang="en-AU" dirty="0"/>
          </a:p>
        </p:txBody>
      </p:sp>
      <p:sp>
        <p:nvSpPr>
          <p:cNvPr id="3" name="Text Placeholder 2"/>
          <p:cNvSpPr>
            <a:spLocks noGrp="1"/>
          </p:cNvSpPr>
          <p:nvPr>
            <p:ph type="body" idx="1"/>
          </p:nvPr>
        </p:nvSpPr>
        <p:spPr/>
        <p:txBody>
          <a:bodyPr/>
          <a:lstStyle/>
          <a:p>
            <a:r>
              <a:rPr lang="en-US" dirty="0"/>
              <a:t>Rhonda J. </a:t>
            </a:r>
            <a:r>
              <a:rPr lang="en-US" dirty="0" err="1"/>
              <a:t>Layfield</a:t>
            </a:r>
            <a:endParaRPr lang="en-US" dirty="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lang="en-US" b="1" kern="600" spc="40" dirty="0" smtClean="0">
                <a:ln w="3175">
                  <a:noFill/>
                </a:ln>
                <a:solidFill>
                  <a:schemeClr val="bg1"/>
                </a:solidFill>
                <a:latin typeface="Calibri" pitchFamily="34" charset="0"/>
                <a:cs typeface="Arial" charset="0"/>
              </a:rPr>
              <a:t>CLI304</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5461915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Customize the Default user profile</a:t>
            </a:r>
            <a:endParaRPr lang="en-US" dirty="0"/>
          </a:p>
        </p:txBody>
      </p:sp>
      <p:sp>
        <p:nvSpPr>
          <p:cNvPr id="6" name="Text Placeholder 5"/>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Customize Default </a:t>
            </a:r>
            <a:r>
              <a:rPr lang="en-US" smtClean="0"/>
              <a:t>User Profile</a:t>
            </a:r>
            <a:endParaRPr lang="en-US"/>
          </a:p>
        </p:txBody>
      </p:sp>
      <p:sp>
        <p:nvSpPr>
          <p:cNvPr id="3" name="Content Placeholder 2"/>
          <p:cNvSpPr>
            <a:spLocks noGrp="1"/>
          </p:cNvSpPr>
          <p:nvPr>
            <p:ph idx="1"/>
          </p:nvPr>
        </p:nvSpPr>
        <p:spPr/>
        <p:txBody>
          <a:bodyPr/>
          <a:lstStyle/>
          <a:p>
            <a:r>
              <a:rPr lang="en-US" dirty="0" smtClean="0"/>
              <a:t>Log on as the built-in local Administrator</a:t>
            </a:r>
          </a:p>
          <a:p>
            <a:r>
              <a:rPr lang="en-US" dirty="0" smtClean="0"/>
              <a:t>Ensure there are no other user accounts on the machine</a:t>
            </a:r>
          </a:p>
          <a:p>
            <a:r>
              <a:rPr lang="en-US" dirty="0" smtClean="0"/>
              <a:t>Make your profile changes</a:t>
            </a:r>
          </a:p>
          <a:p>
            <a:r>
              <a:rPr lang="en-US" dirty="0" err="1" smtClean="0"/>
              <a:t>Sysprep</a:t>
            </a:r>
            <a:r>
              <a:rPr lang="en-US" dirty="0" smtClean="0"/>
              <a:t> with an </a:t>
            </a:r>
            <a:r>
              <a:rPr lang="en-US" dirty="0" err="1" smtClean="0"/>
              <a:t>Unattend</a:t>
            </a:r>
            <a:r>
              <a:rPr lang="en-US" dirty="0" smtClean="0"/>
              <a:t> answer file that contains the </a:t>
            </a:r>
            <a:r>
              <a:rPr lang="en-US" dirty="0" err="1" smtClean="0"/>
              <a:t>CopyProfile</a:t>
            </a:r>
            <a:r>
              <a:rPr lang="en-US" dirty="0" smtClean="0"/>
              <a:t> setting</a:t>
            </a:r>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Sysprep</a:t>
            </a:r>
            <a:endParaRPr lang="en-US" dirty="0"/>
          </a:p>
        </p:txBody>
      </p:sp>
      <p:sp>
        <p:nvSpPr>
          <p:cNvPr id="3" name="Content Placeholder 2"/>
          <p:cNvSpPr>
            <a:spLocks noGrp="1"/>
          </p:cNvSpPr>
          <p:nvPr>
            <p:ph idx="1"/>
          </p:nvPr>
        </p:nvSpPr>
        <p:spPr/>
        <p:txBody>
          <a:bodyPr/>
          <a:lstStyle/>
          <a:p>
            <a:r>
              <a:rPr lang="en-US" dirty="0" smtClean="0"/>
              <a:t>Found in Windows \ System32 \ </a:t>
            </a:r>
            <a:r>
              <a:rPr lang="en-US" dirty="0" err="1" smtClean="0"/>
              <a:t>Sysprep</a:t>
            </a:r>
            <a:endParaRPr lang="en-US" dirty="0" smtClean="0"/>
          </a:p>
          <a:p>
            <a:r>
              <a:rPr lang="en-US" dirty="0" smtClean="0"/>
              <a:t>Command line:</a:t>
            </a:r>
          </a:p>
          <a:p>
            <a:pPr lvl="1"/>
            <a:r>
              <a:rPr lang="en-US" dirty="0" err="1" smtClean="0"/>
              <a:t>Sysprep</a:t>
            </a:r>
            <a:r>
              <a:rPr lang="en-US" dirty="0" smtClean="0"/>
              <a:t> /</a:t>
            </a:r>
            <a:r>
              <a:rPr lang="en-US" dirty="0" err="1" smtClean="0"/>
              <a:t>oobe</a:t>
            </a:r>
            <a:r>
              <a:rPr lang="en-US" dirty="0" smtClean="0"/>
              <a:t> /shutdown /generalize /</a:t>
            </a:r>
            <a:r>
              <a:rPr lang="en-US" dirty="0" err="1" smtClean="0"/>
              <a:t>unattend:C</a:t>
            </a:r>
            <a:r>
              <a:rPr lang="en-US" dirty="0" smtClean="0"/>
              <a:t>:\Unattend.xml</a:t>
            </a:r>
          </a:p>
          <a:p>
            <a:r>
              <a:rPr lang="en-US" dirty="0" smtClean="0"/>
              <a:t>When </a:t>
            </a:r>
            <a:r>
              <a:rPr lang="en-US" dirty="0" err="1" smtClean="0"/>
              <a:t>sysprep</a:t>
            </a:r>
            <a:r>
              <a:rPr lang="en-US" dirty="0" smtClean="0"/>
              <a:t> runs</a:t>
            </a:r>
          </a:p>
          <a:p>
            <a:pPr lvl="1"/>
            <a:r>
              <a:rPr lang="en-US" dirty="0" smtClean="0"/>
              <a:t>the local administrator profile is copied to the default user profile</a:t>
            </a:r>
          </a:p>
          <a:p>
            <a:r>
              <a:rPr lang="en-US" dirty="0" smtClean="0"/>
              <a:t>But – not everything gets copied</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Migrate profiles from XP to Windows 7</a:t>
            </a:r>
            <a:endParaRPr lang="en-US" dirty="0"/>
          </a:p>
        </p:txBody>
      </p:sp>
      <p:sp>
        <p:nvSpPr>
          <p:cNvPr id="3" name="Text Placeholder 2"/>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The USMT Process</a:t>
            </a:r>
          </a:p>
        </p:txBody>
      </p:sp>
      <p:grpSp>
        <p:nvGrpSpPr>
          <p:cNvPr id="3" name="Group 258"/>
          <p:cNvGrpSpPr>
            <a:grpSpLocks/>
          </p:cNvGrpSpPr>
          <p:nvPr/>
        </p:nvGrpSpPr>
        <p:grpSpPr bwMode="auto">
          <a:xfrm>
            <a:off x="241300" y="2049463"/>
            <a:ext cx="1611313" cy="1557337"/>
            <a:chOff x="1600200" y="1143000"/>
            <a:chExt cx="1610720" cy="1558169"/>
          </a:xfrm>
        </p:grpSpPr>
        <p:sp>
          <p:nvSpPr>
            <p:cNvPr id="52" name="Text Box 3"/>
            <p:cNvSpPr txBox="1">
              <a:spLocks noChangeArrowheads="1"/>
            </p:cNvSpPr>
            <p:nvPr/>
          </p:nvSpPr>
          <p:spPr bwMode="blackWhite">
            <a:xfrm>
              <a:off x="1736675" y="2362851"/>
              <a:ext cx="1474245" cy="338318"/>
            </a:xfrm>
            <a:prstGeom prst="rect">
              <a:avLst/>
            </a:prstGeom>
            <a:solidFill>
              <a:srgbClr val="F27F00"/>
            </a:solidFill>
            <a:ln w="9525">
              <a:solidFill>
                <a:srgbClr val="D62E00"/>
              </a:solidFill>
              <a:miter lim="800000"/>
              <a:headEnd/>
              <a:tailEnd/>
            </a:ln>
            <a:effectLst>
              <a:outerShdw dist="35921" dir="2700000" algn="ctr" rotWithShape="0">
                <a:srgbClr val="D62E00"/>
              </a:outerShdw>
            </a:effectLst>
          </p:spPr>
          <p:txBody>
            <a:bodyPr>
              <a:spAutoFit/>
            </a:bodyPr>
            <a:lstStyle/>
            <a:p>
              <a:pPr algn="ctr">
                <a:defRPr/>
              </a:pPr>
              <a:r>
                <a:rPr lang="en-US" dirty="0">
                  <a:solidFill>
                    <a:schemeClr val="accent1">
                      <a:lumMod val="20000"/>
                      <a:lumOff val="80000"/>
                    </a:schemeClr>
                  </a:solidFill>
                  <a:latin typeface="+mn-lt"/>
                </a:rPr>
                <a:t>XP SP2</a:t>
              </a:r>
            </a:p>
          </p:txBody>
        </p:sp>
        <p:grpSp>
          <p:nvGrpSpPr>
            <p:cNvPr id="4" name="Group 213"/>
            <p:cNvGrpSpPr>
              <a:grpSpLocks/>
            </p:cNvGrpSpPr>
            <p:nvPr/>
          </p:nvGrpSpPr>
          <p:grpSpPr bwMode="auto">
            <a:xfrm>
              <a:off x="1600200" y="1143000"/>
              <a:ext cx="1600199" cy="1143000"/>
              <a:chOff x="838200" y="4495800"/>
              <a:chExt cx="2971800" cy="2057400"/>
            </a:xfrm>
          </p:grpSpPr>
          <p:grpSp>
            <p:nvGrpSpPr>
              <p:cNvPr id="5" name="Group 47"/>
              <p:cNvGrpSpPr>
                <a:grpSpLocks/>
              </p:cNvGrpSpPr>
              <p:nvPr/>
            </p:nvGrpSpPr>
            <p:grpSpPr bwMode="auto">
              <a:xfrm>
                <a:off x="2895600" y="4572000"/>
                <a:ext cx="914400" cy="1981200"/>
                <a:chOff x="2736" y="2880"/>
                <a:chExt cx="576" cy="1248"/>
              </a:xfrm>
            </p:grpSpPr>
            <p:sp>
              <p:nvSpPr>
                <p:cNvPr id="47156"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6" name="Group 49"/>
                <p:cNvGrpSpPr>
                  <a:grpSpLocks/>
                </p:cNvGrpSpPr>
                <p:nvPr/>
              </p:nvGrpSpPr>
              <p:grpSpPr bwMode="auto">
                <a:xfrm>
                  <a:off x="2880" y="3360"/>
                  <a:ext cx="134" cy="672"/>
                  <a:chOff x="2688" y="1872"/>
                  <a:chExt cx="96" cy="480"/>
                </a:xfrm>
              </p:grpSpPr>
              <p:sp>
                <p:nvSpPr>
                  <p:cNvPr id="47159"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7160"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47158"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7" name="Group 35"/>
              <p:cNvGrpSpPr>
                <a:grpSpLocks/>
              </p:cNvGrpSpPr>
              <p:nvPr/>
            </p:nvGrpSpPr>
            <p:grpSpPr bwMode="auto">
              <a:xfrm>
                <a:off x="838200" y="4495800"/>
                <a:ext cx="2024063" cy="2051050"/>
                <a:chOff x="864" y="672"/>
                <a:chExt cx="1275" cy="1292"/>
              </a:xfrm>
            </p:grpSpPr>
            <p:sp>
              <p:nvSpPr>
                <p:cNvPr id="47145"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47146"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47147"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47148" name="Freeform 39"/>
                <p:cNvSpPr>
                  <a:spLocks/>
                </p:cNvSpPr>
                <p:nvPr/>
              </p:nvSpPr>
              <p:spPr bwMode="auto">
                <a:xfrm>
                  <a:off x="1536" y="1440"/>
                  <a:ext cx="192" cy="432"/>
                </a:xfrm>
                <a:custGeom>
                  <a:avLst/>
                  <a:gdLst>
                    <a:gd name="T0" fmla="*/ 9 w 818"/>
                    <a:gd name="T1" fmla="*/ 0 h 982"/>
                    <a:gd name="T2" fmla="*/ 11 w 818"/>
                    <a:gd name="T3" fmla="*/ 84 h 982"/>
                    <a:gd name="T4" fmla="*/ 11 w 818"/>
                    <a:gd name="T5" fmla="*/ 84 h 982"/>
                    <a:gd name="T6" fmla="*/ 0 w 818"/>
                    <a:gd name="T7" fmla="*/ 83 h 982"/>
                    <a:gd name="T8" fmla="*/ 0 w 818"/>
                    <a:gd name="T9" fmla="*/ 83 h 982"/>
                    <a:gd name="T10" fmla="*/ 0 w 818"/>
                    <a:gd name="T11" fmla="*/ 1 h 982"/>
                    <a:gd name="T12" fmla="*/ 9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47149" name="Freeform 40"/>
                <p:cNvSpPr>
                  <a:spLocks/>
                </p:cNvSpPr>
                <p:nvPr/>
              </p:nvSpPr>
              <p:spPr bwMode="auto">
                <a:xfrm>
                  <a:off x="1536" y="1440"/>
                  <a:ext cx="192" cy="432"/>
                </a:xfrm>
                <a:custGeom>
                  <a:avLst/>
                  <a:gdLst>
                    <a:gd name="T0" fmla="*/ 9 w 818"/>
                    <a:gd name="T1" fmla="*/ 0 h 982"/>
                    <a:gd name="T2" fmla="*/ 11 w 818"/>
                    <a:gd name="T3" fmla="*/ 84 h 982"/>
                    <a:gd name="T4" fmla="*/ 11 w 818"/>
                    <a:gd name="T5" fmla="*/ 84 h 982"/>
                    <a:gd name="T6" fmla="*/ 0 w 818"/>
                    <a:gd name="T7" fmla="*/ 83 h 982"/>
                    <a:gd name="T8" fmla="*/ 0 w 818"/>
                    <a:gd name="T9" fmla="*/ 83 h 982"/>
                    <a:gd name="T10" fmla="*/ 0 w 818"/>
                    <a:gd name="T11" fmla="*/ 1 h 982"/>
                    <a:gd name="T12" fmla="*/ 9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47150"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47151"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47152" name="Freeform 43"/>
                <p:cNvSpPr>
                  <a:spLocks/>
                </p:cNvSpPr>
                <p:nvPr/>
              </p:nvSpPr>
              <p:spPr bwMode="auto">
                <a:xfrm>
                  <a:off x="1078" y="748"/>
                  <a:ext cx="1061" cy="788"/>
                </a:xfrm>
                <a:custGeom>
                  <a:avLst/>
                  <a:gdLst>
                    <a:gd name="T0" fmla="*/ 0 w 2830"/>
                    <a:gd name="T1" fmla="*/ 107 h 2103"/>
                    <a:gd name="T2" fmla="*/ 1 w 2830"/>
                    <a:gd name="T3" fmla="*/ 111 h 2103"/>
                    <a:gd name="T4" fmla="*/ 1 w 2830"/>
                    <a:gd name="T5" fmla="*/ 111 h 2103"/>
                    <a:gd name="T6" fmla="*/ 135 w 2830"/>
                    <a:gd name="T7" fmla="*/ 111 h 2103"/>
                    <a:gd name="T8" fmla="*/ 149 w 2830"/>
                    <a:gd name="T9" fmla="*/ 0 h 2103"/>
                    <a:gd name="T10" fmla="*/ 145 w 2830"/>
                    <a:gd name="T11" fmla="*/ 0 h 2103"/>
                    <a:gd name="T12" fmla="*/ 132 w 2830"/>
                    <a:gd name="T13" fmla="*/ 106 h 2103"/>
                    <a:gd name="T14" fmla="*/ 0 w 2830"/>
                    <a:gd name="T15" fmla="*/ 107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47153" name="Freeform 44"/>
                <p:cNvSpPr>
                  <a:spLocks/>
                </p:cNvSpPr>
                <p:nvPr/>
              </p:nvSpPr>
              <p:spPr bwMode="auto">
                <a:xfrm>
                  <a:off x="1078" y="748"/>
                  <a:ext cx="1061" cy="788"/>
                </a:xfrm>
                <a:custGeom>
                  <a:avLst/>
                  <a:gdLst>
                    <a:gd name="T0" fmla="*/ 0 w 2830"/>
                    <a:gd name="T1" fmla="*/ 107 h 2103"/>
                    <a:gd name="T2" fmla="*/ 1 w 2830"/>
                    <a:gd name="T3" fmla="*/ 111 h 2103"/>
                    <a:gd name="T4" fmla="*/ 1 w 2830"/>
                    <a:gd name="T5" fmla="*/ 111 h 2103"/>
                    <a:gd name="T6" fmla="*/ 135 w 2830"/>
                    <a:gd name="T7" fmla="*/ 111 h 2103"/>
                    <a:gd name="T8" fmla="*/ 149 w 2830"/>
                    <a:gd name="T9" fmla="*/ 0 h 2103"/>
                    <a:gd name="T10" fmla="*/ 145 w 2830"/>
                    <a:gd name="T11" fmla="*/ 0 h 2103"/>
                    <a:gd name="T12" fmla="*/ 132 w 2830"/>
                    <a:gd name="T13" fmla="*/ 106 h 2103"/>
                    <a:gd name="T14" fmla="*/ 0 w 2830"/>
                    <a:gd name="T15" fmla="*/ 107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47154"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47155"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sp>
        <p:nvSpPr>
          <p:cNvPr id="8" name="Text Box 78"/>
          <p:cNvSpPr txBox="1">
            <a:spLocks noChangeArrowheads="1"/>
          </p:cNvSpPr>
          <p:nvPr/>
        </p:nvSpPr>
        <p:spPr bwMode="blackWhite">
          <a:xfrm>
            <a:off x="3854450" y="1230313"/>
            <a:ext cx="557213" cy="768350"/>
          </a:xfrm>
          <a:prstGeom prst="rect">
            <a:avLst/>
          </a:prstGeom>
          <a:noFill/>
          <a:ln w="9525">
            <a:noFill/>
            <a:miter lim="800000"/>
            <a:headEnd/>
            <a:tailEnd/>
          </a:ln>
          <a:effectLst>
            <a:outerShdw dist="35921" dir="2700000" algn="ctr" rotWithShape="0">
              <a:schemeClr val="tx1"/>
            </a:outerShdw>
          </a:effectLst>
        </p:spPr>
        <p:txBody>
          <a:bodyPr>
            <a:spAutoFit/>
          </a:bodyPr>
          <a:lstStyle/>
          <a:p>
            <a:pPr>
              <a:defRPr/>
            </a:pPr>
            <a:r>
              <a:rPr lang="en-US" sz="4400" dirty="0">
                <a:solidFill>
                  <a:srgbClr val="FF9933"/>
                </a:solidFill>
                <a:latin typeface="Arial Black" pitchFamily="34" charset="0"/>
              </a:rPr>
              <a:t>1</a:t>
            </a:r>
          </a:p>
        </p:txBody>
      </p:sp>
      <p:sp>
        <p:nvSpPr>
          <p:cNvPr id="73" name="Text Box 3"/>
          <p:cNvSpPr txBox="1">
            <a:spLocks noChangeArrowheads="1"/>
          </p:cNvSpPr>
          <p:nvPr/>
        </p:nvSpPr>
        <p:spPr bwMode="blackWhite">
          <a:xfrm>
            <a:off x="2438400" y="1339850"/>
            <a:ext cx="1474788" cy="584200"/>
          </a:xfrm>
          <a:prstGeom prst="rect">
            <a:avLst/>
          </a:prstGeom>
          <a:solidFill>
            <a:srgbClr val="F27F00"/>
          </a:solidFill>
          <a:ln w="9525">
            <a:solidFill>
              <a:srgbClr val="D62E00"/>
            </a:solidFill>
            <a:miter lim="800000"/>
            <a:headEnd/>
            <a:tailEnd/>
          </a:ln>
          <a:effectLst>
            <a:outerShdw dist="35921" dir="2700000" algn="ctr" rotWithShape="0">
              <a:srgbClr val="D62E00"/>
            </a:outerShdw>
          </a:effectLst>
        </p:spPr>
        <p:txBody>
          <a:bodyPr>
            <a:spAutoFit/>
          </a:bodyPr>
          <a:lstStyle/>
          <a:p>
            <a:pPr algn="ctr">
              <a:defRPr/>
            </a:pPr>
            <a:r>
              <a:rPr lang="en-US" dirty="0">
                <a:solidFill>
                  <a:schemeClr val="accent1">
                    <a:lumMod val="20000"/>
                    <a:lumOff val="80000"/>
                  </a:schemeClr>
                </a:solidFill>
                <a:latin typeface="+mn-lt"/>
              </a:rPr>
              <a:t>Upgrade Applications</a:t>
            </a:r>
          </a:p>
        </p:txBody>
      </p:sp>
      <p:grpSp>
        <p:nvGrpSpPr>
          <p:cNvPr id="9" name="Group 112"/>
          <p:cNvGrpSpPr>
            <a:grpSpLocks/>
          </p:cNvGrpSpPr>
          <p:nvPr/>
        </p:nvGrpSpPr>
        <p:grpSpPr bwMode="auto">
          <a:xfrm>
            <a:off x="2433638" y="2309813"/>
            <a:ext cx="1997075" cy="1652586"/>
            <a:chOff x="2433154" y="2309508"/>
            <a:chExt cx="1997065" cy="1653780"/>
          </a:xfrm>
        </p:grpSpPr>
        <p:sp>
          <p:nvSpPr>
            <p:cNvPr id="74" name="Text Box 3"/>
            <p:cNvSpPr txBox="1">
              <a:spLocks noChangeArrowheads="1"/>
            </p:cNvSpPr>
            <p:nvPr/>
          </p:nvSpPr>
          <p:spPr bwMode="blackWhite">
            <a:xfrm>
              <a:off x="2433154" y="2454073"/>
              <a:ext cx="1474780" cy="1509215"/>
            </a:xfrm>
            <a:prstGeom prst="rect">
              <a:avLst/>
            </a:prstGeom>
            <a:solidFill>
              <a:srgbClr val="F27F00"/>
            </a:solidFill>
            <a:ln w="9525">
              <a:solidFill>
                <a:srgbClr val="D62E00"/>
              </a:solidFill>
              <a:miter lim="800000"/>
              <a:headEnd/>
              <a:tailEnd/>
            </a:ln>
            <a:effectLst>
              <a:outerShdw dist="35921" dir="2700000" algn="ctr" rotWithShape="0">
                <a:srgbClr val="D62E00"/>
              </a:outerShdw>
            </a:effectLst>
          </p:spPr>
          <p:txBody>
            <a:bodyPr wrap="square">
              <a:spAutoFit/>
            </a:bodyPr>
            <a:lstStyle/>
            <a:p>
              <a:pPr algn="ctr">
                <a:defRPr/>
              </a:pPr>
              <a:r>
                <a:rPr lang="en-US" dirty="0">
                  <a:solidFill>
                    <a:schemeClr val="accent1">
                      <a:lumMod val="20000"/>
                      <a:lumOff val="80000"/>
                    </a:schemeClr>
                  </a:solidFill>
                  <a:latin typeface="+mn-lt"/>
                </a:rPr>
                <a:t>Run </a:t>
              </a:r>
              <a:r>
                <a:rPr lang="en-US" dirty="0" err="1">
                  <a:solidFill>
                    <a:schemeClr val="accent1">
                      <a:lumMod val="20000"/>
                      <a:lumOff val="80000"/>
                    </a:schemeClr>
                  </a:solidFill>
                  <a:latin typeface="+mn-lt"/>
                </a:rPr>
                <a:t>ScanState</a:t>
              </a:r>
              <a:r>
                <a:rPr lang="en-US" dirty="0">
                  <a:solidFill>
                    <a:schemeClr val="accent1">
                      <a:lumMod val="20000"/>
                      <a:lumOff val="80000"/>
                    </a:schemeClr>
                  </a:solidFill>
                  <a:latin typeface="+mn-lt"/>
                </a:rPr>
                <a:t> Store locally or across the network</a:t>
              </a:r>
            </a:p>
          </p:txBody>
        </p:sp>
        <p:sp>
          <p:nvSpPr>
            <p:cNvPr id="78" name="Text Box 87"/>
            <p:cNvSpPr txBox="1">
              <a:spLocks noChangeArrowheads="1"/>
            </p:cNvSpPr>
            <p:nvPr/>
          </p:nvSpPr>
          <p:spPr bwMode="blackWhite">
            <a:xfrm>
              <a:off x="3873009" y="2309508"/>
              <a:ext cx="557210" cy="762551"/>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defRPr/>
              </a:pPr>
              <a:r>
                <a:rPr lang="en-US" sz="4400" dirty="0">
                  <a:solidFill>
                    <a:srgbClr val="FF9933"/>
                  </a:solidFill>
                  <a:latin typeface="Arial Black" pitchFamily="34" charset="0"/>
                </a:rPr>
                <a:t>2</a:t>
              </a:r>
            </a:p>
          </p:txBody>
        </p:sp>
      </p:grpSp>
      <p:grpSp>
        <p:nvGrpSpPr>
          <p:cNvPr id="10" name="Group 91"/>
          <p:cNvGrpSpPr>
            <a:grpSpLocks/>
          </p:cNvGrpSpPr>
          <p:nvPr/>
        </p:nvGrpSpPr>
        <p:grpSpPr bwMode="auto">
          <a:xfrm>
            <a:off x="6353175" y="2538413"/>
            <a:ext cx="2144713" cy="3263900"/>
            <a:chOff x="934" y="830"/>
            <a:chExt cx="626" cy="1012"/>
          </a:xfrm>
        </p:grpSpPr>
        <p:sp>
          <p:nvSpPr>
            <p:cNvPr id="47114" name="Freeform 92"/>
            <p:cNvSpPr>
              <a:spLocks/>
            </p:cNvSpPr>
            <p:nvPr/>
          </p:nvSpPr>
          <p:spPr bwMode="blackWhite">
            <a:xfrm>
              <a:off x="946" y="1583"/>
              <a:ext cx="604" cy="259"/>
            </a:xfrm>
            <a:custGeom>
              <a:avLst/>
              <a:gdLst>
                <a:gd name="T0" fmla="*/ 0 w 1252"/>
                <a:gd name="T1" fmla="*/ 33 h 536"/>
                <a:gd name="T2" fmla="*/ 0 w 1252"/>
                <a:gd name="T3" fmla="*/ 42 h 536"/>
                <a:gd name="T4" fmla="*/ 64 w 1252"/>
                <a:gd name="T5" fmla="*/ 60 h 536"/>
                <a:gd name="T6" fmla="*/ 140 w 1252"/>
                <a:gd name="T7" fmla="*/ 10 h 536"/>
                <a:gd name="T8" fmla="*/ 140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11" name="Group 93"/>
            <p:cNvGrpSpPr>
              <a:grpSpLocks/>
            </p:cNvGrpSpPr>
            <p:nvPr/>
          </p:nvGrpSpPr>
          <p:grpSpPr bwMode="auto">
            <a:xfrm>
              <a:off x="934" y="830"/>
              <a:ext cx="626" cy="987"/>
              <a:chOff x="934" y="830"/>
              <a:chExt cx="626" cy="987"/>
            </a:xfrm>
          </p:grpSpPr>
          <p:sp>
            <p:nvSpPr>
              <p:cNvPr id="47116" name="Freeform 94"/>
              <p:cNvSpPr>
                <a:spLocks/>
              </p:cNvSpPr>
              <p:nvPr/>
            </p:nvSpPr>
            <p:spPr bwMode="blackWhite">
              <a:xfrm>
                <a:off x="936" y="830"/>
                <a:ext cx="623" cy="217"/>
              </a:xfrm>
              <a:custGeom>
                <a:avLst/>
                <a:gdLst>
                  <a:gd name="T0" fmla="*/ 0 w 1291"/>
                  <a:gd name="T1" fmla="*/ 35 h 449"/>
                  <a:gd name="T2" fmla="*/ 65 w 1291"/>
                  <a:gd name="T3" fmla="*/ 51 h 449"/>
                  <a:gd name="T4" fmla="*/ 145 w 1291"/>
                  <a:gd name="T5" fmla="*/ 14 h 449"/>
                  <a:gd name="T6" fmla="*/ 82 w 1291"/>
                  <a:gd name="T7" fmla="*/ 0 h 449"/>
                  <a:gd name="T8" fmla="*/ 0 w 1291"/>
                  <a:gd name="T9" fmla="*/ 35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bg1"/>
              </a:solidFill>
              <a:ln w="3175" cap="rnd">
                <a:solidFill>
                  <a:schemeClr val="tx1"/>
                </a:solidFill>
                <a:round/>
                <a:headEnd/>
                <a:tailEnd/>
              </a:ln>
            </p:spPr>
            <p:txBody>
              <a:bodyPr/>
              <a:lstStyle/>
              <a:p>
                <a:endParaRPr lang="en-US"/>
              </a:p>
            </p:txBody>
          </p:sp>
          <p:sp>
            <p:nvSpPr>
              <p:cNvPr id="47117" name="Freeform 95"/>
              <p:cNvSpPr>
                <a:spLocks/>
              </p:cNvSpPr>
              <p:nvPr/>
            </p:nvSpPr>
            <p:spPr bwMode="blackWhite">
              <a:xfrm>
                <a:off x="1208" y="890"/>
                <a:ext cx="352" cy="927"/>
              </a:xfrm>
              <a:custGeom>
                <a:avLst/>
                <a:gdLst>
                  <a:gd name="T0" fmla="*/ 0 w 729"/>
                  <a:gd name="T1" fmla="*/ 37 h 1916"/>
                  <a:gd name="T2" fmla="*/ 0 w 729"/>
                  <a:gd name="T3" fmla="*/ 217 h 1916"/>
                  <a:gd name="T4" fmla="*/ 82 w 729"/>
                  <a:gd name="T5" fmla="*/ 165 h 1916"/>
                  <a:gd name="T6" fmla="*/ 82 w 729"/>
                  <a:gd name="T7" fmla="*/ 0 h 1916"/>
                  <a:gd name="T8" fmla="*/ 0 w 729"/>
                  <a:gd name="T9" fmla="*/ 37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47118" name="Freeform 96"/>
              <p:cNvSpPr>
                <a:spLocks/>
              </p:cNvSpPr>
              <p:nvPr/>
            </p:nvSpPr>
            <p:spPr bwMode="blackWhite">
              <a:xfrm>
                <a:off x="934" y="978"/>
                <a:ext cx="278" cy="834"/>
              </a:xfrm>
              <a:custGeom>
                <a:avLst/>
                <a:gdLst>
                  <a:gd name="T0" fmla="*/ 65 w 577"/>
                  <a:gd name="T1" fmla="*/ 16 h 1728"/>
                  <a:gd name="T2" fmla="*/ 65 w 577"/>
                  <a:gd name="T3" fmla="*/ 195 h 1728"/>
                  <a:gd name="T4" fmla="*/ 0 w 577"/>
                  <a:gd name="T5" fmla="*/ 176 h 1728"/>
                  <a:gd name="T6" fmla="*/ 0 w 577"/>
                  <a:gd name="T7" fmla="*/ 0 h 1728"/>
                  <a:gd name="T8" fmla="*/ 65 w 577"/>
                  <a:gd name="T9" fmla="*/ 16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47119" name="Line 97"/>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47120" name="Oval 98"/>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47121" name="Line 99"/>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47122" name="Line 100"/>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47123" name="Line 101"/>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47124" name="Line 102"/>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47125" name="Freeform 103"/>
              <p:cNvSpPr>
                <a:spLocks/>
              </p:cNvSpPr>
              <p:nvPr/>
            </p:nvSpPr>
            <p:spPr bwMode="blackWhite">
              <a:xfrm>
                <a:off x="976" y="1164"/>
                <a:ext cx="190" cy="355"/>
              </a:xfrm>
              <a:custGeom>
                <a:avLst/>
                <a:gdLst>
                  <a:gd name="T0" fmla="*/ 0 w 397"/>
                  <a:gd name="T1" fmla="*/ 71 h 733"/>
                  <a:gd name="T2" fmla="*/ 44 w 397"/>
                  <a:gd name="T3" fmla="*/ 83 h 733"/>
                  <a:gd name="T4" fmla="*/ 44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47126" name="Freeform 104"/>
              <p:cNvSpPr>
                <a:spLocks/>
              </p:cNvSpPr>
              <p:nvPr/>
            </p:nvSpPr>
            <p:spPr bwMode="blackWhite">
              <a:xfrm>
                <a:off x="956" y="1094"/>
                <a:ext cx="218" cy="618"/>
              </a:xfrm>
              <a:custGeom>
                <a:avLst/>
                <a:gdLst>
                  <a:gd name="T0" fmla="*/ 51 w 453"/>
                  <a:gd name="T1" fmla="*/ 12 h 1278"/>
                  <a:gd name="T2" fmla="*/ 0 w 453"/>
                  <a:gd name="T3" fmla="*/ 0 h 1278"/>
                  <a:gd name="T4" fmla="*/ 0 w 453"/>
                  <a:gd name="T5" fmla="*/ 145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47127" name="Freeform 105"/>
              <p:cNvSpPr>
                <a:spLocks/>
              </p:cNvSpPr>
              <p:nvPr/>
            </p:nvSpPr>
            <p:spPr bwMode="blackWhite">
              <a:xfrm>
                <a:off x="970" y="1117"/>
                <a:ext cx="194" cy="352"/>
              </a:xfrm>
              <a:custGeom>
                <a:avLst/>
                <a:gdLst>
                  <a:gd name="T0" fmla="*/ 45 w 402"/>
                  <a:gd name="T1" fmla="*/ 11 h 726"/>
                  <a:gd name="T2" fmla="*/ 0 w 402"/>
                  <a:gd name="T3" fmla="*/ 0 h 726"/>
                  <a:gd name="T4" fmla="*/ 0 w 402"/>
                  <a:gd name="T5" fmla="*/ 83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47128" name="Line 106"/>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47129" name="Line 107"/>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47130" name="Line 108"/>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47131" name="Freeform 109"/>
              <p:cNvSpPr>
                <a:spLocks/>
              </p:cNvSpPr>
              <p:nvPr/>
            </p:nvSpPr>
            <p:spPr bwMode="blackWhite">
              <a:xfrm>
                <a:off x="1027" y="1161"/>
                <a:ext cx="74" cy="40"/>
              </a:xfrm>
              <a:custGeom>
                <a:avLst/>
                <a:gdLst>
                  <a:gd name="T0" fmla="*/ 0 w 152"/>
                  <a:gd name="T1" fmla="*/ 0 h 82"/>
                  <a:gd name="T2" fmla="*/ 0 w 152"/>
                  <a:gd name="T3" fmla="*/ 5 h 82"/>
                  <a:gd name="T4" fmla="*/ 18 w 152"/>
                  <a:gd name="T5" fmla="*/ 10 h 82"/>
                  <a:gd name="T6" fmla="*/ 18 w 152"/>
                  <a:gd name="T7" fmla="*/ 4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47132" name="Line 110"/>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47133" name="Freeform 111"/>
              <p:cNvSpPr>
                <a:spLocks/>
              </p:cNvSpPr>
              <p:nvPr/>
            </p:nvSpPr>
            <p:spPr bwMode="blackWhite">
              <a:xfrm>
                <a:off x="984" y="1304"/>
                <a:ext cx="167" cy="75"/>
              </a:xfrm>
              <a:custGeom>
                <a:avLst/>
                <a:gdLst>
                  <a:gd name="T0" fmla="*/ 0 w 351"/>
                  <a:gd name="T1" fmla="*/ 6 h 183"/>
                  <a:gd name="T2" fmla="*/ 0 w 351"/>
                  <a:gd name="T3" fmla="*/ 0 h 183"/>
                  <a:gd name="T4" fmla="*/ 38 w 351"/>
                  <a:gd name="T5" fmla="*/ 7 h 183"/>
                  <a:gd name="T6" fmla="*/ 38 w 351"/>
                  <a:gd name="T7" fmla="*/ 13 h 183"/>
                  <a:gd name="T8" fmla="*/ 0 w 351"/>
                  <a:gd name="T9" fmla="*/ 6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47134" name="Freeform 112"/>
              <p:cNvSpPr>
                <a:spLocks/>
              </p:cNvSpPr>
              <p:nvPr/>
            </p:nvSpPr>
            <p:spPr bwMode="blackWhite">
              <a:xfrm>
                <a:off x="984" y="1397"/>
                <a:ext cx="167" cy="83"/>
              </a:xfrm>
              <a:custGeom>
                <a:avLst/>
                <a:gdLst>
                  <a:gd name="T0" fmla="*/ 0 w 351"/>
                  <a:gd name="T1" fmla="*/ 8 h 182"/>
                  <a:gd name="T2" fmla="*/ 0 w 351"/>
                  <a:gd name="T3" fmla="*/ 0 h 182"/>
                  <a:gd name="T4" fmla="*/ 38 w 351"/>
                  <a:gd name="T5" fmla="*/ 9 h 182"/>
                  <a:gd name="T6" fmla="*/ 38 w 351"/>
                  <a:gd name="T7" fmla="*/ 17 h 182"/>
                  <a:gd name="T8" fmla="*/ 0 w 351"/>
                  <a:gd name="T9" fmla="*/ 8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47135" name="Freeform 113"/>
              <p:cNvSpPr>
                <a:spLocks/>
              </p:cNvSpPr>
              <p:nvPr/>
            </p:nvSpPr>
            <p:spPr bwMode="blackWhite">
              <a:xfrm>
                <a:off x="981" y="1220"/>
                <a:ext cx="170" cy="77"/>
              </a:xfrm>
              <a:custGeom>
                <a:avLst/>
                <a:gdLst>
                  <a:gd name="T0" fmla="*/ 0 w 351"/>
                  <a:gd name="T1" fmla="*/ 6 h 182"/>
                  <a:gd name="T2" fmla="*/ 0 w 351"/>
                  <a:gd name="T3" fmla="*/ 0 h 182"/>
                  <a:gd name="T4" fmla="*/ 40 w 351"/>
                  <a:gd name="T5" fmla="*/ 7 h 182"/>
                  <a:gd name="T6" fmla="*/ 40 w 351"/>
                  <a:gd name="T7" fmla="*/ 14 h 182"/>
                  <a:gd name="T8" fmla="*/ 0 w 351"/>
                  <a:gd name="T9" fmla="*/ 6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47136" name="Line 114"/>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47137" name="Line 115"/>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47138" name="Line 116"/>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80" name="Text Box 117"/>
          <p:cNvSpPr txBox="1">
            <a:spLocks noChangeArrowheads="1"/>
          </p:cNvSpPr>
          <p:nvPr/>
        </p:nvSpPr>
        <p:spPr bwMode="blackWhite">
          <a:xfrm>
            <a:off x="6604000" y="2349500"/>
            <a:ext cx="1911350" cy="369888"/>
          </a:xfrm>
          <a:prstGeom prst="rect">
            <a:avLst/>
          </a:prstGeom>
          <a:solidFill>
            <a:srgbClr val="F27F00"/>
          </a:solidFill>
          <a:ln w="9525">
            <a:solidFill>
              <a:srgbClr val="D62E00"/>
            </a:solidFill>
            <a:miter lim="800000"/>
            <a:headEnd/>
            <a:tailEnd/>
          </a:ln>
          <a:effectLst>
            <a:outerShdw dist="35921" dir="2700000" algn="ctr" rotWithShape="0">
              <a:srgbClr val="D62E00"/>
            </a:outerShdw>
          </a:effectLst>
        </p:spPr>
        <p:txBody>
          <a:bodyPr wrap="none">
            <a:spAutoFit/>
          </a:bodyPr>
          <a:lstStyle/>
          <a:p>
            <a:pPr algn="ctr">
              <a:defRPr/>
            </a:pPr>
            <a:r>
              <a:rPr lang="en-US" sz="1800" dirty="0">
                <a:solidFill>
                  <a:schemeClr val="accent1">
                    <a:lumMod val="20000"/>
                    <a:lumOff val="80000"/>
                  </a:schemeClr>
                </a:solidFill>
                <a:latin typeface="Arial Narrow" pitchFamily="34" charset="0"/>
              </a:rPr>
              <a:t>Deployment Server</a:t>
            </a:r>
          </a:p>
        </p:txBody>
      </p:sp>
      <p:sp>
        <p:nvSpPr>
          <p:cNvPr id="83" name="AutoShape 86"/>
          <p:cNvSpPr>
            <a:spLocks noChangeArrowheads="1"/>
          </p:cNvSpPr>
          <p:nvPr/>
        </p:nvSpPr>
        <p:spPr bwMode="blackWhite">
          <a:xfrm>
            <a:off x="4095750" y="3124200"/>
            <a:ext cx="1841500" cy="539750"/>
          </a:xfrm>
          <a:prstGeom prst="rightArrow">
            <a:avLst>
              <a:gd name="adj1" fmla="val 50000"/>
              <a:gd name="adj2" fmla="val 76465"/>
            </a:avLst>
          </a:prstGeom>
          <a:gradFill rotWithShape="0">
            <a:gsLst>
              <a:gs pos="0">
                <a:srgbClr val="D62E00"/>
              </a:gs>
              <a:gs pos="30000">
                <a:srgbClr val="D49E6C"/>
              </a:gs>
              <a:gs pos="70000">
                <a:srgbClr val="A65528"/>
              </a:gs>
              <a:gs pos="100000">
                <a:srgbClr val="663012"/>
              </a:gs>
            </a:gsLst>
            <a:lin ang="2700000" scaled="0"/>
          </a:gradFill>
          <a:ln w="6350">
            <a:solidFill>
              <a:srgbClr val="800080"/>
            </a:solidFill>
            <a:miter lim="800000"/>
            <a:headEnd/>
            <a:tailEnd/>
          </a:ln>
          <a:effectLst>
            <a:outerShdw dist="52363" dir="4557825" algn="ctr" rotWithShape="0">
              <a:srgbClr val="330000"/>
            </a:outerShdw>
          </a:effectLst>
        </p:spPr>
        <p:txBody>
          <a:bodyPr tIns="27432" bIns="27432" anchor="ctr">
            <a:spAutoFit/>
          </a:bodyPr>
          <a:lstStyle/>
          <a:p>
            <a:pPr>
              <a:defRPr/>
            </a:pP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par>
                          <p:cTn id="13" fill="hold">
                            <p:stCondLst>
                              <p:cond delay="0"/>
                            </p:stCondLst>
                            <p:childTnLst>
                              <p:par>
                                <p:cTn id="14" presetID="22" presetClass="entr" presetSubtype="8" fill="hold" grpId="0" nodeType="after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wipe(left)">
                                      <p:cBhvr>
                                        <p:cTn id="16"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3" grpId="0" animBg="1"/>
      <p:bldP spid="8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219200"/>
          </a:xfrm>
        </p:spPr>
        <p:txBody>
          <a:bodyPr>
            <a:normAutofit/>
          </a:bodyPr>
          <a:lstStyle/>
          <a:p>
            <a:pPr>
              <a:defRPr/>
            </a:pPr>
            <a:r>
              <a:rPr lang="en-US" dirty="0" smtClean="0"/>
              <a:t>The USMT Process</a:t>
            </a:r>
          </a:p>
        </p:txBody>
      </p:sp>
      <p:grpSp>
        <p:nvGrpSpPr>
          <p:cNvPr id="3" name="Group 213"/>
          <p:cNvGrpSpPr>
            <a:grpSpLocks/>
          </p:cNvGrpSpPr>
          <p:nvPr/>
        </p:nvGrpSpPr>
        <p:grpSpPr bwMode="auto">
          <a:xfrm>
            <a:off x="241300" y="2049463"/>
            <a:ext cx="1600200" cy="1143000"/>
            <a:chOff x="838200" y="4495800"/>
            <a:chExt cx="2971800" cy="2057400"/>
          </a:xfrm>
        </p:grpSpPr>
        <p:grpSp>
          <p:nvGrpSpPr>
            <p:cNvPr id="4" name="Group 47"/>
            <p:cNvGrpSpPr>
              <a:grpSpLocks/>
            </p:cNvGrpSpPr>
            <p:nvPr/>
          </p:nvGrpSpPr>
          <p:grpSpPr bwMode="auto">
            <a:xfrm>
              <a:off x="2895600" y="4572000"/>
              <a:ext cx="914400" cy="1981200"/>
              <a:chOff x="2736" y="2880"/>
              <a:chExt cx="576" cy="1248"/>
            </a:xfrm>
          </p:grpSpPr>
          <p:sp>
            <p:nvSpPr>
              <p:cNvPr id="48190" name="AutoShape 48"/>
              <p:cNvSpPr>
                <a:spLocks noChangeArrowheads="1"/>
              </p:cNvSpPr>
              <p:nvPr/>
            </p:nvSpPr>
            <p:spPr bwMode="auto">
              <a:xfrm rot="5400000" flipH="1">
                <a:off x="2400" y="3216"/>
                <a:ext cx="1248" cy="576"/>
              </a:xfrm>
              <a:prstGeom prst="cube">
                <a:avLst>
                  <a:gd name="adj" fmla="val 44356"/>
                </a:avLst>
              </a:prstGeom>
              <a:solidFill>
                <a:srgbClr val="808080"/>
              </a:solidFill>
              <a:ln w="9525">
                <a:solidFill>
                  <a:schemeClr val="tx1"/>
                </a:solidFill>
                <a:miter lim="800000"/>
                <a:headEnd/>
                <a:tailEnd/>
              </a:ln>
            </p:spPr>
            <p:txBody>
              <a:bodyPr wrap="none" anchor="ctr"/>
              <a:lstStyle/>
              <a:p>
                <a:endParaRPr lang="en-US"/>
              </a:p>
            </p:txBody>
          </p:sp>
          <p:grpSp>
            <p:nvGrpSpPr>
              <p:cNvPr id="5" name="Group 49"/>
              <p:cNvGrpSpPr>
                <a:grpSpLocks/>
              </p:cNvGrpSpPr>
              <p:nvPr/>
            </p:nvGrpSpPr>
            <p:grpSpPr bwMode="auto">
              <a:xfrm>
                <a:off x="2880" y="3360"/>
                <a:ext cx="134" cy="672"/>
                <a:chOff x="2688" y="1872"/>
                <a:chExt cx="96" cy="480"/>
              </a:xfrm>
            </p:grpSpPr>
            <p:sp>
              <p:nvSpPr>
                <p:cNvPr id="48193" name="Rectangle 50"/>
                <p:cNvSpPr>
                  <a:spLocks noChangeArrowheads="1"/>
                </p:cNvSpPr>
                <p:nvPr/>
              </p:nvSpPr>
              <p:spPr bwMode="auto">
                <a:xfrm>
                  <a:off x="2688" y="1872"/>
                  <a:ext cx="96" cy="480"/>
                </a:xfrm>
                <a:prstGeom prst="rect">
                  <a:avLst/>
                </a:prstGeom>
                <a:solidFill>
                  <a:srgbClr val="C0C0C0"/>
                </a:solidFill>
                <a:ln w="9525">
                  <a:solidFill>
                    <a:schemeClr val="tx1"/>
                  </a:solidFill>
                  <a:miter lim="800000"/>
                  <a:headEnd/>
                  <a:tailEnd/>
                </a:ln>
              </p:spPr>
              <p:txBody>
                <a:bodyPr wrap="none" anchor="ctr"/>
                <a:lstStyle/>
                <a:p>
                  <a:endParaRPr lang="en-US"/>
                </a:p>
              </p:txBody>
            </p:sp>
            <p:sp>
              <p:nvSpPr>
                <p:cNvPr id="48194" name="Rectangle 51"/>
                <p:cNvSpPr>
                  <a:spLocks noChangeArrowheads="1"/>
                </p:cNvSpPr>
                <p:nvPr/>
              </p:nvSpPr>
              <p:spPr bwMode="auto">
                <a:xfrm>
                  <a:off x="2708" y="1900"/>
                  <a:ext cx="48" cy="432"/>
                </a:xfrm>
                <a:prstGeom prst="rect">
                  <a:avLst/>
                </a:prstGeom>
                <a:solidFill>
                  <a:srgbClr val="4D4D4D"/>
                </a:solidFill>
                <a:ln w="9525">
                  <a:solidFill>
                    <a:schemeClr val="tx1"/>
                  </a:solidFill>
                  <a:miter lim="800000"/>
                  <a:headEnd/>
                  <a:tailEnd/>
                </a:ln>
              </p:spPr>
              <p:txBody>
                <a:bodyPr wrap="none" anchor="ctr"/>
                <a:lstStyle/>
                <a:p>
                  <a:endParaRPr lang="en-US"/>
                </a:p>
              </p:txBody>
            </p:sp>
          </p:grpSp>
          <p:sp>
            <p:nvSpPr>
              <p:cNvPr id="48192" name="Rectangle 52"/>
              <p:cNvSpPr>
                <a:spLocks noChangeArrowheads="1"/>
              </p:cNvSpPr>
              <p:nvPr/>
            </p:nvSpPr>
            <p:spPr bwMode="auto">
              <a:xfrm flipV="1">
                <a:off x="2938" y="3236"/>
                <a:ext cx="48" cy="96"/>
              </a:xfrm>
              <a:prstGeom prst="rect">
                <a:avLst/>
              </a:prstGeom>
              <a:solidFill>
                <a:srgbClr val="00FF00"/>
              </a:solidFill>
              <a:ln w="9525">
                <a:solidFill>
                  <a:schemeClr val="tx1"/>
                </a:solidFill>
                <a:miter lim="800000"/>
                <a:headEnd/>
                <a:tailEnd/>
              </a:ln>
            </p:spPr>
            <p:txBody>
              <a:bodyPr wrap="none" anchor="ctr"/>
              <a:lstStyle/>
              <a:p>
                <a:endParaRPr lang="en-US"/>
              </a:p>
            </p:txBody>
          </p:sp>
        </p:grpSp>
        <p:grpSp>
          <p:nvGrpSpPr>
            <p:cNvPr id="6" name="Group 35"/>
            <p:cNvGrpSpPr>
              <a:grpSpLocks/>
            </p:cNvGrpSpPr>
            <p:nvPr/>
          </p:nvGrpSpPr>
          <p:grpSpPr bwMode="auto">
            <a:xfrm>
              <a:off x="838200" y="4495800"/>
              <a:ext cx="2024063" cy="2051050"/>
              <a:chOff x="864" y="672"/>
              <a:chExt cx="1275" cy="1292"/>
            </a:xfrm>
          </p:grpSpPr>
          <p:sp>
            <p:nvSpPr>
              <p:cNvPr id="48179" name="AutoShape 36"/>
              <p:cNvSpPr>
                <a:spLocks noChangeAspect="1" noChangeArrowheads="1" noTextEdit="1"/>
              </p:cNvSpPr>
              <p:nvPr/>
            </p:nvSpPr>
            <p:spPr bwMode="auto">
              <a:xfrm>
                <a:off x="864" y="672"/>
                <a:ext cx="1238" cy="1292"/>
              </a:xfrm>
              <a:prstGeom prst="rect">
                <a:avLst/>
              </a:prstGeom>
              <a:noFill/>
              <a:ln w="9525">
                <a:noFill/>
                <a:miter lim="800000"/>
                <a:headEnd/>
                <a:tailEnd/>
              </a:ln>
            </p:spPr>
            <p:txBody>
              <a:bodyPr/>
              <a:lstStyle/>
              <a:p>
                <a:endParaRPr lang="en-US"/>
              </a:p>
            </p:txBody>
          </p:sp>
          <p:sp>
            <p:nvSpPr>
              <p:cNvPr id="48180" name="Oval 37"/>
              <p:cNvSpPr>
                <a:spLocks noChangeArrowheads="1"/>
              </p:cNvSpPr>
              <p:nvPr/>
            </p:nvSpPr>
            <p:spPr bwMode="auto">
              <a:xfrm>
                <a:off x="1146" y="1872"/>
                <a:ext cx="918" cy="90"/>
              </a:xfrm>
              <a:prstGeom prst="ellipse">
                <a:avLst/>
              </a:prstGeom>
              <a:gradFill rotWithShape="1">
                <a:gsLst>
                  <a:gs pos="0">
                    <a:srgbClr val="808080"/>
                  </a:gs>
                  <a:gs pos="100000">
                    <a:srgbClr val="616161"/>
                  </a:gs>
                </a:gsLst>
                <a:path path="shape">
                  <a:fillToRect l="50000" t="50000" r="50000" b="50000"/>
                </a:path>
              </a:gradFill>
              <a:ln w="0">
                <a:solidFill>
                  <a:srgbClr val="000000"/>
                </a:solidFill>
                <a:round/>
                <a:headEnd/>
                <a:tailEnd/>
              </a:ln>
            </p:spPr>
            <p:txBody>
              <a:bodyPr/>
              <a:lstStyle/>
              <a:p>
                <a:endParaRPr lang="en-US"/>
              </a:p>
            </p:txBody>
          </p:sp>
          <p:sp>
            <p:nvSpPr>
              <p:cNvPr id="48181" name="Oval 38"/>
              <p:cNvSpPr>
                <a:spLocks noChangeArrowheads="1"/>
              </p:cNvSpPr>
              <p:nvPr/>
            </p:nvSpPr>
            <p:spPr bwMode="auto">
              <a:xfrm>
                <a:off x="1146" y="1872"/>
                <a:ext cx="918" cy="90"/>
              </a:xfrm>
              <a:prstGeom prst="ellipse">
                <a:avLst/>
              </a:prstGeom>
              <a:noFill/>
              <a:ln w="9525" cap="rnd">
                <a:solidFill>
                  <a:srgbClr val="000000"/>
                </a:solidFill>
                <a:round/>
                <a:headEnd/>
                <a:tailEnd/>
              </a:ln>
            </p:spPr>
            <p:txBody>
              <a:bodyPr/>
              <a:lstStyle/>
              <a:p>
                <a:endParaRPr lang="en-US"/>
              </a:p>
            </p:txBody>
          </p:sp>
          <p:sp>
            <p:nvSpPr>
              <p:cNvPr id="48182" name="Freeform 39"/>
              <p:cNvSpPr>
                <a:spLocks/>
              </p:cNvSpPr>
              <p:nvPr/>
            </p:nvSpPr>
            <p:spPr bwMode="auto">
              <a:xfrm>
                <a:off x="1536" y="1440"/>
                <a:ext cx="192" cy="432"/>
              </a:xfrm>
              <a:custGeom>
                <a:avLst/>
                <a:gdLst>
                  <a:gd name="T0" fmla="*/ 9 w 818"/>
                  <a:gd name="T1" fmla="*/ 0 h 982"/>
                  <a:gd name="T2" fmla="*/ 11 w 818"/>
                  <a:gd name="T3" fmla="*/ 84 h 982"/>
                  <a:gd name="T4" fmla="*/ 11 w 818"/>
                  <a:gd name="T5" fmla="*/ 84 h 982"/>
                  <a:gd name="T6" fmla="*/ 0 w 818"/>
                  <a:gd name="T7" fmla="*/ 83 h 982"/>
                  <a:gd name="T8" fmla="*/ 0 w 818"/>
                  <a:gd name="T9" fmla="*/ 83 h 982"/>
                  <a:gd name="T10" fmla="*/ 0 w 818"/>
                  <a:gd name="T11" fmla="*/ 1 h 982"/>
                  <a:gd name="T12" fmla="*/ 9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gradFill rotWithShape="1">
                <a:gsLst>
                  <a:gs pos="0">
                    <a:srgbClr val="3B3B3B"/>
                  </a:gs>
                  <a:gs pos="50000">
                    <a:srgbClr val="808080"/>
                  </a:gs>
                  <a:gs pos="100000">
                    <a:srgbClr val="3B3B3B"/>
                  </a:gs>
                </a:gsLst>
                <a:lin ang="0" scaled="1"/>
              </a:gradFill>
              <a:ln w="0">
                <a:solidFill>
                  <a:srgbClr val="000000"/>
                </a:solidFill>
                <a:round/>
                <a:headEnd/>
                <a:tailEnd/>
              </a:ln>
            </p:spPr>
            <p:txBody>
              <a:bodyPr/>
              <a:lstStyle/>
              <a:p>
                <a:endParaRPr lang="en-US"/>
              </a:p>
            </p:txBody>
          </p:sp>
          <p:sp>
            <p:nvSpPr>
              <p:cNvPr id="48183" name="Freeform 40"/>
              <p:cNvSpPr>
                <a:spLocks/>
              </p:cNvSpPr>
              <p:nvPr/>
            </p:nvSpPr>
            <p:spPr bwMode="auto">
              <a:xfrm>
                <a:off x="1536" y="1440"/>
                <a:ext cx="192" cy="432"/>
              </a:xfrm>
              <a:custGeom>
                <a:avLst/>
                <a:gdLst>
                  <a:gd name="T0" fmla="*/ 9 w 818"/>
                  <a:gd name="T1" fmla="*/ 0 h 982"/>
                  <a:gd name="T2" fmla="*/ 11 w 818"/>
                  <a:gd name="T3" fmla="*/ 84 h 982"/>
                  <a:gd name="T4" fmla="*/ 11 w 818"/>
                  <a:gd name="T5" fmla="*/ 84 h 982"/>
                  <a:gd name="T6" fmla="*/ 0 w 818"/>
                  <a:gd name="T7" fmla="*/ 83 h 982"/>
                  <a:gd name="T8" fmla="*/ 0 w 818"/>
                  <a:gd name="T9" fmla="*/ 83 h 982"/>
                  <a:gd name="T10" fmla="*/ 0 w 818"/>
                  <a:gd name="T11" fmla="*/ 1 h 982"/>
                  <a:gd name="T12" fmla="*/ 9 w 818"/>
                  <a:gd name="T13" fmla="*/ 0 h 982"/>
                  <a:gd name="T14" fmla="*/ 0 60000 65536"/>
                  <a:gd name="T15" fmla="*/ 0 60000 65536"/>
                  <a:gd name="T16" fmla="*/ 0 60000 65536"/>
                  <a:gd name="T17" fmla="*/ 0 60000 65536"/>
                  <a:gd name="T18" fmla="*/ 0 60000 65536"/>
                  <a:gd name="T19" fmla="*/ 0 60000 65536"/>
                  <a:gd name="T20" fmla="*/ 0 60000 65536"/>
                  <a:gd name="T21" fmla="*/ 0 w 818"/>
                  <a:gd name="T22" fmla="*/ 0 h 982"/>
                  <a:gd name="T23" fmla="*/ 818 w 818"/>
                  <a:gd name="T24" fmla="*/ 982 h 98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8" h="982">
                    <a:moveTo>
                      <a:pt x="690" y="0"/>
                    </a:moveTo>
                    <a:lnTo>
                      <a:pt x="818" y="982"/>
                    </a:lnTo>
                    <a:cubicBezTo>
                      <a:pt x="546" y="976"/>
                      <a:pt x="273" y="974"/>
                      <a:pt x="0" y="976"/>
                    </a:cubicBezTo>
                    <a:lnTo>
                      <a:pt x="11" y="9"/>
                    </a:lnTo>
                    <a:lnTo>
                      <a:pt x="690" y="0"/>
                    </a:lnTo>
                    <a:close/>
                  </a:path>
                </a:pathLst>
              </a:custGeom>
              <a:noFill/>
              <a:ln w="9525" cap="rnd">
                <a:solidFill>
                  <a:srgbClr val="000000"/>
                </a:solidFill>
                <a:round/>
                <a:headEnd/>
                <a:tailEnd/>
              </a:ln>
            </p:spPr>
            <p:txBody>
              <a:bodyPr/>
              <a:lstStyle/>
              <a:p>
                <a:endParaRPr lang="en-US"/>
              </a:p>
            </p:txBody>
          </p:sp>
          <p:sp>
            <p:nvSpPr>
              <p:cNvPr id="48184" name="Freeform 41"/>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solidFill>
                <a:srgbClr val="808080"/>
              </a:solidFill>
              <a:ln w="9525">
                <a:noFill/>
                <a:round/>
                <a:headEnd/>
                <a:tailEnd/>
              </a:ln>
            </p:spPr>
            <p:txBody>
              <a:bodyPr/>
              <a:lstStyle/>
              <a:p>
                <a:endParaRPr lang="en-US"/>
              </a:p>
            </p:txBody>
          </p:sp>
          <p:sp>
            <p:nvSpPr>
              <p:cNvPr id="48185" name="Freeform 42"/>
              <p:cNvSpPr>
                <a:spLocks/>
              </p:cNvSpPr>
              <p:nvPr/>
            </p:nvSpPr>
            <p:spPr bwMode="auto">
              <a:xfrm>
                <a:off x="1056" y="730"/>
                <a:ext cx="1051" cy="779"/>
              </a:xfrm>
              <a:custGeom>
                <a:avLst/>
                <a:gdLst>
                  <a:gd name="T0" fmla="*/ 0 w 1051"/>
                  <a:gd name="T1" fmla="*/ 779 h 779"/>
                  <a:gd name="T2" fmla="*/ 958 w 1051"/>
                  <a:gd name="T3" fmla="*/ 775 h 779"/>
                  <a:gd name="T4" fmla="*/ 1051 w 1051"/>
                  <a:gd name="T5" fmla="*/ 0 h 779"/>
                  <a:gd name="T6" fmla="*/ 130 w 1051"/>
                  <a:gd name="T7" fmla="*/ 33 h 779"/>
                  <a:gd name="T8" fmla="*/ 0 w 1051"/>
                  <a:gd name="T9" fmla="*/ 779 h 779"/>
                  <a:gd name="T10" fmla="*/ 0 60000 65536"/>
                  <a:gd name="T11" fmla="*/ 0 60000 65536"/>
                  <a:gd name="T12" fmla="*/ 0 60000 65536"/>
                  <a:gd name="T13" fmla="*/ 0 60000 65536"/>
                  <a:gd name="T14" fmla="*/ 0 60000 65536"/>
                  <a:gd name="T15" fmla="*/ 0 w 1051"/>
                  <a:gd name="T16" fmla="*/ 0 h 779"/>
                  <a:gd name="T17" fmla="*/ 1051 w 1051"/>
                  <a:gd name="T18" fmla="*/ 779 h 779"/>
                </a:gdLst>
                <a:ahLst/>
                <a:cxnLst>
                  <a:cxn ang="T10">
                    <a:pos x="T0" y="T1"/>
                  </a:cxn>
                  <a:cxn ang="T11">
                    <a:pos x="T2" y="T3"/>
                  </a:cxn>
                  <a:cxn ang="T12">
                    <a:pos x="T4" y="T5"/>
                  </a:cxn>
                  <a:cxn ang="T13">
                    <a:pos x="T6" y="T7"/>
                  </a:cxn>
                  <a:cxn ang="T14">
                    <a:pos x="T8" y="T9"/>
                  </a:cxn>
                </a:cxnLst>
                <a:rect l="T15" t="T16" r="T17" b="T18"/>
                <a:pathLst>
                  <a:path w="1051" h="779">
                    <a:moveTo>
                      <a:pt x="0" y="779"/>
                    </a:moveTo>
                    <a:lnTo>
                      <a:pt x="958" y="775"/>
                    </a:lnTo>
                    <a:lnTo>
                      <a:pt x="1051" y="0"/>
                    </a:lnTo>
                    <a:lnTo>
                      <a:pt x="130" y="33"/>
                    </a:lnTo>
                    <a:lnTo>
                      <a:pt x="0" y="779"/>
                    </a:lnTo>
                    <a:close/>
                  </a:path>
                </a:pathLst>
              </a:custGeom>
              <a:noFill/>
              <a:ln w="9525" cap="rnd">
                <a:solidFill>
                  <a:srgbClr val="000000"/>
                </a:solidFill>
                <a:round/>
                <a:headEnd/>
                <a:tailEnd/>
              </a:ln>
            </p:spPr>
            <p:txBody>
              <a:bodyPr/>
              <a:lstStyle/>
              <a:p>
                <a:endParaRPr lang="en-US"/>
              </a:p>
            </p:txBody>
          </p:sp>
          <p:sp>
            <p:nvSpPr>
              <p:cNvPr id="48186" name="Freeform 43"/>
              <p:cNvSpPr>
                <a:spLocks/>
              </p:cNvSpPr>
              <p:nvPr/>
            </p:nvSpPr>
            <p:spPr bwMode="auto">
              <a:xfrm>
                <a:off x="1078" y="748"/>
                <a:ext cx="1061" cy="788"/>
              </a:xfrm>
              <a:custGeom>
                <a:avLst/>
                <a:gdLst>
                  <a:gd name="T0" fmla="*/ 0 w 2830"/>
                  <a:gd name="T1" fmla="*/ 107 h 2103"/>
                  <a:gd name="T2" fmla="*/ 1 w 2830"/>
                  <a:gd name="T3" fmla="*/ 111 h 2103"/>
                  <a:gd name="T4" fmla="*/ 1 w 2830"/>
                  <a:gd name="T5" fmla="*/ 111 h 2103"/>
                  <a:gd name="T6" fmla="*/ 135 w 2830"/>
                  <a:gd name="T7" fmla="*/ 111 h 2103"/>
                  <a:gd name="T8" fmla="*/ 149 w 2830"/>
                  <a:gd name="T9" fmla="*/ 0 h 2103"/>
                  <a:gd name="T10" fmla="*/ 145 w 2830"/>
                  <a:gd name="T11" fmla="*/ 0 h 2103"/>
                  <a:gd name="T12" fmla="*/ 132 w 2830"/>
                  <a:gd name="T13" fmla="*/ 106 h 2103"/>
                  <a:gd name="T14" fmla="*/ 0 w 2830"/>
                  <a:gd name="T15" fmla="*/ 107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solidFill>
                <a:srgbClr val="9A9A9A"/>
              </a:solidFill>
              <a:ln w="0">
                <a:solidFill>
                  <a:srgbClr val="000000"/>
                </a:solidFill>
                <a:round/>
                <a:headEnd/>
                <a:tailEnd/>
              </a:ln>
            </p:spPr>
            <p:txBody>
              <a:bodyPr/>
              <a:lstStyle/>
              <a:p>
                <a:endParaRPr lang="en-US"/>
              </a:p>
            </p:txBody>
          </p:sp>
          <p:sp>
            <p:nvSpPr>
              <p:cNvPr id="48187" name="Freeform 44"/>
              <p:cNvSpPr>
                <a:spLocks/>
              </p:cNvSpPr>
              <p:nvPr/>
            </p:nvSpPr>
            <p:spPr bwMode="auto">
              <a:xfrm>
                <a:off x="1078" y="748"/>
                <a:ext cx="1061" cy="788"/>
              </a:xfrm>
              <a:custGeom>
                <a:avLst/>
                <a:gdLst>
                  <a:gd name="T0" fmla="*/ 0 w 2830"/>
                  <a:gd name="T1" fmla="*/ 107 h 2103"/>
                  <a:gd name="T2" fmla="*/ 1 w 2830"/>
                  <a:gd name="T3" fmla="*/ 111 h 2103"/>
                  <a:gd name="T4" fmla="*/ 1 w 2830"/>
                  <a:gd name="T5" fmla="*/ 111 h 2103"/>
                  <a:gd name="T6" fmla="*/ 135 w 2830"/>
                  <a:gd name="T7" fmla="*/ 111 h 2103"/>
                  <a:gd name="T8" fmla="*/ 149 w 2830"/>
                  <a:gd name="T9" fmla="*/ 0 h 2103"/>
                  <a:gd name="T10" fmla="*/ 145 w 2830"/>
                  <a:gd name="T11" fmla="*/ 0 h 2103"/>
                  <a:gd name="T12" fmla="*/ 132 w 2830"/>
                  <a:gd name="T13" fmla="*/ 106 h 2103"/>
                  <a:gd name="T14" fmla="*/ 0 w 2830"/>
                  <a:gd name="T15" fmla="*/ 107 h 2103"/>
                  <a:gd name="T16" fmla="*/ 0 60000 65536"/>
                  <a:gd name="T17" fmla="*/ 0 60000 65536"/>
                  <a:gd name="T18" fmla="*/ 0 60000 65536"/>
                  <a:gd name="T19" fmla="*/ 0 60000 65536"/>
                  <a:gd name="T20" fmla="*/ 0 60000 65536"/>
                  <a:gd name="T21" fmla="*/ 0 60000 65536"/>
                  <a:gd name="T22" fmla="*/ 0 60000 65536"/>
                  <a:gd name="T23" fmla="*/ 0 60000 65536"/>
                  <a:gd name="T24" fmla="*/ 0 w 2830"/>
                  <a:gd name="T25" fmla="*/ 0 h 2103"/>
                  <a:gd name="T26" fmla="*/ 2830 w 2830"/>
                  <a:gd name="T27" fmla="*/ 2103 h 210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30" h="2103">
                    <a:moveTo>
                      <a:pt x="0" y="2032"/>
                    </a:moveTo>
                    <a:cubicBezTo>
                      <a:pt x="11" y="2054"/>
                      <a:pt x="18" y="2078"/>
                      <a:pt x="18" y="2103"/>
                    </a:cubicBezTo>
                    <a:lnTo>
                      <a:pt x="2558" y="2101"/>
                    </a:lnTo>
                    <a:lnTo>
                      <a:pt x="2830" y="0"/>
                    </a:lnTo>
                    <a:lnTo>
                      <a:pt x="2746" y="1"/>
                    </a:lnTo>
                    <a:lnTo>
                      <a:pt x="2498" y="2006"/>
                    </a:lnTo>
                    <a:lnTo>
                      <a:pt x="0" y="2032"/>
                    </a:lnTo>
                    <a:close/>
                  </a:path>
                </a:pathLst>
              </a:custGeom>
              <a:noFill/>
              <a:ln w="9525" cap="rnd">
                <a:solidFill>
                  <a:srgbClr val="000000"/>
                </a:solidFill>
                <a:round/>
                <a:headEnd/>
                <a:tailEnd/>
              </a:ln>
            </p:spPr>
            <p:txBody>
              <a:bodyPr/>
              <a:lstStyle/>
              <a:p>
                <a:endParaRPr lang="en-US"/>
              </a:p>
            </p:txBody>
          </p:sp>
          <p:sp>
            <p:nvSpPr>
              <p:cNvPr id="48188" name="Freeform 45"/>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solidFill>
                <a:srgbClr val="00FFFF"/>
              </a:solidFill>
              <a:ln w="9525">
                <a:noFill/>
                <a:round/>
                <a:headEnd/>
                <a:tailEnd/>
              </a:ln>
            </p:spPr>
            <p:txBody>
              <a:bodyPr/>
              <a:lstStyle/>
              <a:p>
                <a:endParaRPr lang="en-US"/>
              </a:p>
            </p:txBody>
          </p:sp>
          <p:sp>
            <p:nvSpPr>
              <p:cNvPr id="48189" name="Freeform 46"/>
              <p:cNvSpPr>
                <a:spLocks/>
              </p:cNvSpPr>
              <p:nvPr/>
            </p:nvSpPr>
            <p:spPr bwMode="auto">
              <a:xfrm>
                <a:off x="1178" y="831"/>
                <a:ext cx="800" cy="591"/>
              </a:xfrm>
              <a:custGeom>
                <a:avLst/>
                <a:gdLst>
                  <a:gd name="T0" fmla="*/ 85 w 800"/>
                  <a:gd name="T1" fmla="*/ 18 h 591"/>
                  <a:gd name="T2" fmla="*/ 0 w 800"/>
                  <a:gd name="T3" fmla="*/ 591 h 591"/>
                  <a:gd name="T4" fmla="*/ 734 w 800"/>
                  <a:gd name="T5" fmla="*/ 591 h 591"/>
                  <a:gd name="T6" fmla="*/ 800 w 800"/>
                  <a:gd name="T7" fmla="*/ 0 h 591"/>
                  <a:gd name="T8" fmla="*/ 85 w 800"/>
                  <a:gd name="T9" fmla="*/ 18 h 591"/>
                  <a:gd name="T10" fmla="*/ 0 60000 65536"/>
                  <a:gd name="T11" fmla="*/ 0 60000 65536"/>
                  <a:gd name="T12" fmla="*/ 0 60000 65536"/>
                  <a:gd name="T13" fmla="*/ 0 60000 65536"/>
                  <a:gd name="T14" fmla="*/ 0 60000 65536"/>
                  <a:gd name="T15" fmla="*/ 0 w 800"/>
                  <a:gd name="T16" fmla="*/ 0 h 591"/>
                  <a:gd name="T17" fmla="*/ 800 w 800"/>
                  <a:gd name="T18" fmla="*/ 591 h 591"/>
                </a:gdLst>
                <a:ahLst/>
                <a:cxnLst>
                  <a:cxn ang="T10">
                    <a:pos x="T0" y="T1"/>
                  </a:cxn>
                  <a:cxn ang="T11">
                    <a:pos x="T2" y="T3"/>
                  </a:cxn>
                  <a:cxn ang="T12">
                    <a:pos x="T4" y="T5"/>
                  </a:cxn>
                  <a:cxn ang="T13">
                    <a:pos x="T6" y="T7"/>
                  </a:cxn>
                  <a:cxn ang="T14">
                    <a:pos x="T8" y="T9"/>
                  </a:cxn>
                </a:cxnLst>
                <a:rect l="T15" t="T16" r="T17" b="T18"/>
                <a:pathLst>
                  <a:path w="800" h="591">
                    <a:moveTo>
                      <a:pt x="85" y="18"/>
                    </a:moveTo>
                    <a:lnTo>
                      <a:pt x="0" y="591"/>
                    </a:lnTo>
                    <a:lnTo>
                      <a:pt x="734" y="591"/>
                    </a:lnTo>
                    <a:lnTo>
                      <a:pt x="800" y="0"/>
                    </a:lnTo>
                    <a:lnTo>
                      <a:pt x="85" y="18"/>
                    </a:lnTo>
                    <a:close/>
                  </a:path>
                </a:pathLst>
              </a:custGeom>
              <a:noFill/>
              <a:ln w="3175" cap="rnd">
                <a:solidFill>
                  <a:srgbClr val="000000"/>
                </a:solidFill>
                <a:round/>
                <a:headEnd/>
                <a:tailEnd/>
              </a:ln>
            </p:spPr>
            <p:txBody>
              <a:bodyPr/>
              <a:lstStyle/>
              <a:p>
                <a:endParaRPr lang="en-US"/>
              </a:p>
            </p:txBody>
          </p:sp>
        </p:grpSp>
      </p:grpSp>
      <p:grpSp>
        <p:nvGrpSpPr>
          <p:cNvPr id="7" name="Group 91"/>
          <p:cNvGrpSpPr>
            <a:grpSpLocks/>
          </p:cNvGrpSpPr>
          <p:nvPr/>
        </p:nvGrpSpPr>
        <p:grpSpPr bwMode="auto">
          <a:xfrm>
            <a:off x="6353175" y="2538413"/>
            <a:ext cx="2144713" cy="3263900"/>
            <a:chOff x="934" y="830"/>
            <a:chExt cx="626" cy="1012"/>
          </a:xfrm>
        </p:grpSpPr>
        <p:sp>
          <p:nvSpPr>
            <p:cNvPr id="48152" name="Freeform 92"/>
            <p:cNvSpPr>
              <a:spLocks/>
            </p:cNvSpPr>
            <p:nvPr/>
          </p:nvSpPr>
          <p:spPr bwMode="blackWhite">
            <a:xfrm>
              <a:off x="946" y="1583"/>
              <a:ext cx="604" cy="259"/>
            </a:xfrm>
            <a:custGeom>
              <a:avLst/>
              <a:gdLst>
                <a:gd name="T0" fmla="*/ 0 w 1252"/>
                <a:gd name="T1" fmla="*/ 33 h 536"/>
                <a:gd name="T2" fmla="*/ 0 w 1252"/>
                <a:gd name="T3" fmla="*/ 42 h 536"/>
                <a:gd name="T4" fmla="*/ 64 w 1252"/>
                <a:gd name="T5" fmla="*/ 60 h 536"/>
                <a:gd name="T6" fmla="*/ 140 w 1252"/>
                <a:gd name="T7" fmla="*/ 10 h 536"/>
                <a:gd name="T8" fmla="*/ 140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8" name="Group 93"/>
            <p:cNvGrpSpPr>
              <a:grpSpLocks/>
            </p:cNvGrpSpPr>
            <p:nvPr/>
          </p:nvGrpSpPr>
          <p:grpSpPr bwMode="auto">
            <a:xfrm>
              <a:off x="934" y="830"/>
              <a:ext cx="626" cy="987"/>
              <a:chOff x="934" y="830"/>
              <a:chExt cx="626" cy="987"/>
            </a:xfrm>
          </p:grpSpPr>
          <p:sp>
            <p:nvSpPr>
              <p:cNvPr id="48154" name="Freeform 94"/>
              <p:cNvSpPr>
                <a:spLocks/>
              </p:cNvSpPr>
              <p:nvPr/>
            </p:nvSpPr>
            <p:spPr bwMode="blackWhite">
              <a:xfrm>
                <a:off x="936" y="830"/>
                <a:ext cx="623" cy="217"/>
              </a:xfrm>
              <a:custGeom>
                <a:avLst/>
                <a:gdLst>
                  <a:gd name="T0" fmla="*/ 0 w 1291"/>
                  <a:gd name="T1" fmla="*/ 35 h 449"/>
                  <a:gd name="T2" fmla="*/ 65 w 1291"/>
                  <a:gd name="T3" fmla="*/ 51 h 449"/>
                  <a:gd name="T4" fmla="*/ 145 w 1291"/>
                  <a:gd name="T5" fmla="*/ 14 h 449"/>
                  <a:gd name="T6" fmla="*/ 82 w 1291"/>
                  <a:gd name="T7" fmla="*/ 0 h 449"/>
                  <a:gd name="T8" fmla="*/ 0 w 1291"/>
                  <a:gd name="T9" fmla="*/ 35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bg1"/>
              </a:solidFill>
              <a:ln w="3175" cap="rnd">
                <a:solidFill>
                  <a:schemeClr val="tx1"/>
                </a:solidFill>
                <a:round/>
                <a:headEnd/>
                <a:tailEnd/>
              </a:ln>
            </p:spPr>
            <p:txBody>
              <a:bodyPr/>
              <a:lstStyle/>
              <a:p>
                <a:endParaRPr lang="en-US"/>
              </a:p>
            </p:txBody>
          </p:sp>
          <p:sp>
            <p:nvSpPr>
              <p:cNvPr id="48155" name="Freeform 95"/>
              <p:cNvSpPr>
                <a:spLocks/>
              </p:cNvSpPr>
              <p:nvPr/>
            </p:nvSpPr>
            <p:spPr bwMode="blackWhite">
              <a:xfrm>
                <a:off x="1208" y="890"/>
                <a:ext cx="352" cy="927"/>
              </a:xfrm>
              <a:custGeom>
                <a:avLst/>
                <a:gdLst>
                  <a:gd name="T0" fmla="*/ 0 w 729"/>
                  <a:gd name="T1" fmla="*/ 37 h 1916"/>
                  <a:gd name="T2" fmla="*/ 0 w 729"/>
                  <a:gd name="T3" fmla="*/ 217 h 1916"/>
                  <a:gd name="T4" fmla="*/ 82 w 729"/>
                  <a:gd name="T5" fmla="*/ 165 h 1916"/>
                  <a:gd name="T6" fmla="*/ 82 w 729"/>
                  <a:gd name="T7" fmla="*/ 0 h 1916"/>
                  <a:gd name="T8" fmla="*/ 0 w 729"/>
                  <a:gd name="T9" fmla="*/ 37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48156" name="Freeform 96"/>
              <p:cNvSpPr>
                <a:spLocks/>
              </p:cNvSpPr>
              <p:nvPr/>
            </p:nvSpPr>
            <p:spPr bwMode="blackWhite">
              <a:xfrm>
                <a:off x="934" y="978"/>
                <a:ext cx="278" cy="834"/>
              </a:xfrm>
              <a:custGeom>
                <a:avLst/>
                <a:gdLst>
                  <a:gd name="T0" fmla="*/ 65 w 577"/>
                  <a:gd name="T1" fmla="*/ 16 h 1728"/>
                  <a:gd name="T2" fmla="*/ 65 w 577"/>
                  <a:gd name="T3" fmla="*/ 195 h 1728"/>
                  <a:gd name="T4" fmla="*/ 0 w 577"/>
                  <a:gd name="T5" fmla="*/ 176 h 1728"/>
                  <a:gd name="T6" fmla="*/ 0 w 577"/>
                  <a:gd name="T7" fmla="*/ 0 h 1728"/>
                  <a:gd name="T8" fmla="*/ 65 w 577"/>
                  <a:gd name="T9" fmla="*/ 16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48157" name="Line 97"/>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48158" name="Oval 98"/>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48159" name="Line 99"/>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48160" name="Line 100"/>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48161" name="Line 101"/>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48162" name="Line 102"/>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48163" name="Freeform 103"/>
              <p:cNvSpPr>
                <a:spLocks/>
              </p:cNvSpPr>
              <p:nvPr/>
            </p:nvSpPr>
            <p:spPr bwMode="blackWhite">
              <a:xfrm>
                <a:off x="976" y="1164"/>
                <a:ext cx="190" cy="355"/>
              </a:xfrm>
              <a:custGeom>
                <a:avLst/>
                <a:gdLst>
                  <a:gd name="T0" fmla="*/ 0 w 397"/>
                  <a:gd name="T1" fmla="*/ 71 h 733"/>
                  <a:gd name="T2" fmla="*/ 44 w 397"/>
                  <a:gd name="T3" fmla="*/ 83 h 733"/>
                  <a:gd name="T4" fmla="*/ 44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48164" name="Freeform 104"/>
              <p:cNvSpPr>
                <a:spLocks/>
              </p:cNvSpPr>
              <p:nvPr/>
            </p:nvSpPr>
            <p:spPr bwMode="blackWhite">
              <a:xfrm>
                <a:off x="956" y="1094"/>
                <a:ext cx="218" cy="618"/>
              </a:xfrm>
              <a:custGeom>
                <a:avLst/>
                <a:gdLst>
                  <a:gd name="T0" fmla="*/ 51 w 453"/>
                  <a:gd name="T1" fmla="*/ 12 h 1278"/>
                  <a:gd name="T2" fmla="*/ 0 w 453"/>
                  <a:gd name="T3" fmla="*/ 0 h 1278"/>
                  <a:gd name="T4" fmla="*/ 0 w 453"/>
                  <a:gd name="T5" fmla="*/ 145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48165" name="Freeform 105"/>
              <p:cNvSpPr>
                <a:spLocks/>
              </p:cNvSpPr>
              <p:nvPr/>
            </p:nvSpPr>
            <p:spPr bwMode="blackWhite">
              <a:xfrm>
                <a:off x="970" y="1117"/>
                <a:ext cx="194" cy="352"/>
              </a:xfrm>
              <a:custGeom>
                <a:avLst/>
                <a:gdLst>
                  <a:gd name="T0" fmla="*/ 45 w 402"/>
                  <a:gd name="T1" fmla="*/ 11 h 726"/>
                  <a:gd name="T2" fmla="*/ 0 w 402"/>
                  <a:gd name="T3" fmla="*/ 0 h 726"/>
                  <a:gd name="T4" fmla="*/ 0 w 402"/>
                  <a:gd name="T5" fmla="*/ 83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48166" name="Line 106"/>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48167" name="Line 107"/>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48168" name="Line 108"/>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48169" name="Freeform 109"/>
              <p:cNvSpPr>
                <a:spLocks/>
              </p:cNvSpPr>
              <p:nvPr/>
            </p:nvSpPr>
            <p:spPr bwMode="blackWhite">
              <a:xfrm>
                <a:off x="1027" y="1161"/>
                <a:ext cx="74" cy="40"/>
              </a:xfrm>
              <a:custGeom>
                <a:avLst/>
                <a:gdLst>
                  <a:gd name="T0" fmla="*/ 0 w 152"/>
                  <a:gd name="T1" fmla="*/ 0 h 82"/>
                  <a:gd name="T2" fmla="*/ 0 w 152"/>
                  <a:gd name="T3" fmla="*/ 5 h 82"/>
                  <a:gd name="T4" fmla="*/ 18 w 152"/>
                  <a:gd name="T5" fmla="*/ 10 h 82"/>
                  <a:gd name="T6" fmla="*/ 18 w 152"/>
                  <a:gd name="T7" fmla="*/ 4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48170" name="Line 110"/>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48171" name="Freeform 111"/>
              <p:cNvSpPr>
                <a:spLocks/>
              </p:cNvSpPr>
              <p:nvPr/>
            </p:nvSpPr>
            <p:spPr bwMode="blackWhite">
              <a:xfrm>
                <a:off x="984" y="1304"/>
                <a:ext cx="167" cy="75"/>
              </a:xfrm>
              <a:custGeom>
                <a:avLst/>
                <a:gdLst>
                  <a:gd name="T0" fmla="*/ 0 w 351"/>
                  <a:gd name="T1" fmla="*/ 6 h 183"/>
                  <a:gd name="T2" fmla="*/ 0 w 351"/>
                  <a:gd name="T3" fmla="*/ 0 h 183"/>
                  <a:gd name="T4" fmla="*/ 38 w 351"/>
                  <a:gd name="T5" fmla="*/ 7 h 183"/>
                  <a:gd name="T6" fmla="*/ 38 w 351"/>
                  <a:gd name="T7" fmla="*/ 13 h 183"/>
                  <a:gd name="T8" fmla="*/ 0 w 351"/>
                  <a:gd name="T9" fmla="*/ 6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48172" name="Freeform 112"/>
              <p:cNvSpPr>
                <a:spLocks/>
              </p:cNvSpPr>
              <p:nvPr/>
            </p:nvSpPr>
            <p:spPr bwMode="blackWhite">
              <a:xfrm>
                <a:off x="984" y="1397"/>
                <a:ext cx="167" cy="83"/>
              </a:xfrm>
              <a:custGeom>
                <a:avLst/>
                <a:gdLst>
                  <a:gd name="T0" fmla="*/ 0 w 351"/>
                  <a:gd name="T1" fmla="*/ 8 h 182"/>
                  <a:gd name="T2" fmla="*/ 0 w 351"/>
                  <a:gd name="T3" fmla="*/ 0 h 182"/>
                  <a:gd name="T4" fmla="*/ 38 w 351"/>
                  <a:gd name="T5" fmla="*/ 9 h 182"/>
                  <a:gd name="T6" fmla="*/ 38 w 351"/>
                  <a:gd name="T7" fmla="*/ 17 h 182"/>
                  <a:gd name="T8" fmla="*/ 0 w 351"/>
                  <a:gd name="T9" fmla="*/ 8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48173" name="Freeform 113"/>
              <p:cNvSpPr>
                <a:spLocks/>
              </p:cNvSpPr>
              <p:nvPr/>
            </p:nvSpPr>
            <p:spPr bwMode="blackWhite">
              <a:xfrm>
                <a:off x="981" y="1220"/>
                <a:ext cx="170" cy="77"/>
              </a:xfrm>
              <a:custGeom>
                <a:avLst/>
                <a:gdLst>
                  <a:gd name="T0" fmla="*/ 0 w 351"/>
                  <a:gd name="T1" fmla="*/ 6 h 182"/>
                  <a:gd name="T2" fmla="*/ 0 w 351"/>
                  <a:gd name="T3" fmla="*/ 0 h 182"/>
                  <a:gd name="T4" fmla="*/ 40 w 351"/>
                  <a:gd name="T5" fmla="*/ 7 h 182"/>
                  <a:gd name="T6" fmla="*/ 40 w 351"/>
                  <a:gd name="T7" fmla="*/ 14 h 182"/>
                  <a:gd name="T8" fmla="*/ 0 w 351"/>
                  <a:gd name="T9" fmla="*/ 6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48174" name="Line 114"/>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48175" name="Line 115"/>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48176" name="Line 116"/>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80" name="Text Box 117"/>
          <p:cNvSpPr txBox="1">
            <a:spLocks noChangeArrowheads="1"/>
          </p:cNvSpPr>
          <p:nvPr/>
        </p:nvSpPr>
        <p:spPr bwMode="blackWhite">
          <a:xfrm>
            <a:off x="6618288" y="2335213"/>
            <a:ext cx="1912937" cy="368300"/>
          </a:xfrm>
          <a:prstGeom prst="rect">
            <a:avLst/>
          </a:prstGeom>
          <a:solidFill>
            <a:srgbClr val="F27F00"/>
          </a:solidFill>
          <a:ln w="9525">
            <a:solidFill>
              <a:srgbClr val="D62E00"/>
            </a:solidFill>
            <a:miter lim="800000"/>
            <a:headEnd/>
            <a:tailEnd/>
          </a:ln>
          <a:effectLst>
            <a:outerShdw dist="35921" dir="2700000" algn="ctr" rotWithShape="0">
              <a:srgbClr val="D62E00"/>
            </a:outerShdw>
          </a:effectLst>
        </p:spPr>
        <p:txBody>
          <a:bodyPr wrap="none">
            <a:spAutoFit/>
          </a:bodyPr>
          <a:lstStyle/>
          <a:p>
            <a:pPr algn="ctr">
              <a:defRPr/>
            </a:pPr>
            <a:r>
              <a:rPr lang="en-US" sz="1800" dirty="0">
                <a:solidFill>
                  <a:schemeClr val="accent1">
                    <a:lumMod val="20000"/>
                    <a:lumOff val="80000"/>
                  </a:schemeClr>
                </a:solidFill>
                <a:latin typeface="Arial Narrow" pitchFamily="34" charset="0"/>
              </a:rPr>
              <a:t>Deployment Server</a:t>
            </a:r>
          </a:p>
        </p:txBody>
      </p:sp>
      <p:sp>
        <p:nvSpPr>
          <p:cNvPr id="109" name="AutoShape 86"/>
          <p:cNvSpPr>
            <a:spLocks noChangeArrowheads="1"/>
          </p:cNvSpPr>
          <p:nvPr/>
        </p:nvSpPr>
        <p:spPr bwMode="blackWhite">
          <a:xfrm flipH="1">
            <a:off x="4421188" y="5121275"/>
            <a:ext cx="1841500" cy="539750"/>
          </a:xfrm>
          <a:prstGeom prst="rightArrow">
            <a:avLst>
              <a:gd name="adj1" fmla="val 50000"/>
              <a:gd name="adj2" fmla="val 76465"/>
            </a:avLst>
          </a:prstGeom>
          <a:gradFill rotWithShape="0">
            <a:gsLst>
              <a:gs pos="0">
                <a:srgbClr val="00FF00"/>
              </a:gs>
              <a:gs pos="30000">
                <a:srgbClr val="D49E6C"/>
              </a:gs>
              <a:gs pos="70000">
                <a:srgbClr val="A65528"/>
              </a:gs>
              <a:gs pos="100000">
                <a:srgbClr val="663012"/>
              </a:gs>
            </a:gsLst>
            <a:lin ang="2700000" scaled="0"/>
          </a:gradFill>
          <a:ln w="6350">
            <a:solidFill>
              <a:srgbClr val="800080"/>
            </a:solidFill>
            <a:miter lim="800000"/>
            <a:headEnd/>
            <a:tailEnd/>
          </a:ln>
          <a:effectLst>
            <a:outerShdw dist="52363" dir="4557825" algn="ctr" rotWithShape="0">
              <a:srgbClr val="330000"/>
            </a:outerShdw>
          </a:effectLst>
        </p:spPr>
        <p:txBody>
          <a:bodyPr tIns="27432" bIns="27432" anchor="ctr">
            <a:spAutoFit/>
          </a:bodyPr>
          <a:lstStyle/>
          <a:p>
            <a:pPr>
              <a:defRPr/>
            </a:pPr>
            <a:endParaRPr lang="en-US"/>
          </a:p>
        </p:txBody>
      </p:sp>
      <p:grpSp>
        <p:nvGrpSpPr>
          <p:cNvPr id="9" name="Group 113"/>
          <p:cNvGrpSpPr>
            <a:grpSpLocks/>
          </p:cNvGrpSpPr>
          <p:nvPr/>
        </p:nvGrpSpPr>
        <p:grpSpPr bwMode="auto">
          <a:xfrm>
            <a:off x="2433638" y="3517900"/>
            <a:ext cx="1990725" cy="762000"/>
            <a:chOff x="2433154" y="4022742"/>
            <a:chExt cx="1991805" cy="762000"/>
          </a:xfrm>
        </p:grpSpPr>
        <p:sp>
          <p:nvSpPr>
            <p:cNvPr id="75" name="Text Box 3"/>
            <p:cNvSpPr txBox="1">
              <a:spLocks noChangeArrowheads="1"/>
            </p:cNvSpPr>
            <p:nvPr/>
          </p:nvSpPr>
          <p:spPr bwMode="blackWhite">
            <a:xfrm>
              <a:off x="2433154" y="4110055"/>
              <a:ext cx="1473999" cy="646331"/>
            </a:xfrm>
            <a:prstGeom prst="rect">
              <a:avLst/>
            </a:prstGeom>
            <a:solidFill>
              <a:srgbClr val="80FF00"/>
            </a:solidFill>
            <a:ln w="9525">
              <a:solidFill>
                <a:srgbClr val="D62E00"/>
              </a:solidFill>
              <a:miter lim="800000"/>
              <a:headEnd/>
              <a:tailEnd/>
            </a:ln>
            <a:effectLst>
              <a:outerShdw dist="35921" dir="2700000" algn="ctr" rotWithShape="0">
                <a:srgbClr val="D62E00"/>
              </a:outerShdw>
            </a:effectLst>
          </p:spPr>
          <p:txBody>
            <a:bodyPr>
              <a:spAutoFit/>
            </a:bodyPr>
            <a:lstStyle/>
            <a:p>
              <a:pPr algn="ctr">
                <a:defRPr/>
              </a:pPr>
              <a:r>
                <a:rPr lang="en-US" dirty="0">
                  <a:latin typeface="+mn-lt"/>
                </a:rPr>
                <a:t>Install Windows 7</a:t>
              </a:r>
            </a:p>
          </p:txBody>
        </p:sp>
        <p:sp>
          <p:nvSpPr>
            <p:cNvPr id="110" name="Text Box 87"/>
            <p:cNvSpPr txBox="1">
              <a:spLocks noChangeArrowheads="1"/>
            </p:cNvSpPr>
            <p:nvPr/>
          </p:nvSpPr>
          <p:spPr bwMode="blackWhite">
            <a:xfrm>
              <a:off x="3867444" y="4022742"/>
              <a:ext cx="557515" cy="762000"/>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defRPr/>
              </a:pPr>
              <a:r>
                <a:rPr lang="en-US" sz="4400" dirty="0">
                  <a:solidFill>
                    <a:srgbClr val="00FF00"/>
                  </a:solidFill>
                  <a:latin typeface="Arial Black" pitchFamily="34" charset="0"/>
                </a:rPr>
                <a:t>3</a:t>
              </a:r>
            </a:p>
          </p:txBody>
        </p:sp>
      </p:grpSp>
      <p:grpSp>
        <p:nvGrpSpPr>
          <p:cNvPr id="10" name="Group 114"/>
          <p:cNvGrpSpPr>
            <a:grpSpLocks/>
          </p:cNvGrpSpPr>
          <p:nvPr/>
        </p:nvGrpSpPr>
        <p:grpSpPr bwMode="auto">
          <a:xfrm>
            <a:off x="2433638" y="5026025"/>
            <a:ext cx="2001837" cy="762000"/>
            <a:chOff x="2433154" y="4994974"/>
            <a:chExt cx="2002311" cy="762000"/>
          </a:xfrm>
        </p:grpSpPr>
        <p:sp>
          <p:nvSpPr>
            <p:cNvPr id="76" name="Text Box 3"/>
            <p:cNvSpPr txBox="1">
              <a:spLocks noChangeArrowheads="1"/>
            </p:cNvSpPr>
            <p:nvPr/>
          </p:nvSpPr>
          <p:spPr bwMode="blackWhite">
            <a:xfrm>
              <a:off x="2433154" y="5023549"/>
              <a:ext cx="1473549" cy="646331"/>
            </a:xfrm>
            <a:prstGeom prst="rect">
              <a:avLst/>
            </a:prstGeom>
            <a:solidFill>
              <a:srgbClr val="80FF00"/>
            </a:solidFill>
            <a:ln w="9525">
              <a:solidFill>
                <a:srgbClr val="D62E00"/>
              </a:solidFill>
              <a:miter lim="800000"/>
              <a:headEnd/>
              <a:tailEnd/>
            </a:ln>
            <a:effectLst>
              <a:outerShdw dist="35921" dir="2700000" algn="ctr" rotWithShape="0">
                <a:srgbClr val="D62E00"/>
              </a:outerShdw>
            </a:effectLst>
          </p:spPr>
          <p:txBody>
            <a:bodyPr>
              <a:spAutoFit/>
            </a:bodyPr>
            <a:lstStyle/>
            <a:p>
              <a:pPr algn="ctr">
                <a:defRPr/>
              </a:pPr>
              <a:r>
                <a:rPr lang="en-US" dirty="0">
                  <a:latin typeface="+mn-lt"/>
                </a:rPr>
                <a:t>Run </a:t>
              </a:r>
              <a:r>
                <a:rPr lang="en-US" dirty="0" err="1">
                  <a:latin typeface="+mn-lt"/>
                </a:rPr>
                <a:t>LoadState</a:t>
              </a:r>
              <a:endParaRPr lang="en-US" dirty="0">
                <a:latin typeface="+mn-lt"/>
              </a:endParaRPr>
            </a:p>
          </p:txBody>
        </p:sp>
        <p:sp>
          <p:nvSpPr>
            <p:cNvPr id="111" name="Text Box 87"/>
            <p:cNvSpPr txBox="1">
              <a:spLocks noChangeArrowheads="1"/>
            </p:cNvSpPr>
            <p:nvPr/>
          </p:nvSpPr>
          <p:spPr bwMode="blackWhite">
            <a:xfrm>
              <a:off x="3878121" y="4994974"/>
              <a:ext cx="557344" cy="762000"/>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defRPr/>
              </a:pPr>
              <a:r>
                <a:rPr lang="en-US" sz="4400" dirty="0">
                  <a:solidFill>
                    <a:srgbClr val="00FF00"/>
                  </a:solidFill>
                  <a:latin typeface="Arial Black" pitchFamily="34" charset="0"/>
                </a:rPr>
                <a:t>5</a:t>
              </a:r>
            </a:p>
          </p:txBody>
        </p:sp>
      </p:grpSp>
      <p:sp>
        <p:nvSpPr>
          <p:cNvPr id="112" name="Text Box 3"/>
          <p:cNvSpPr txBox="1">
            <a:spLocks noChangeArrowheads="1"/>
          </p:cNvSpPr>
          <p:nvPr/>
        </p:nvSpPr>
        <p:spPr bwMode="blackWhite">
          <a:xfrm>
            <a:off x="373063" y="3294063"/>
            <a:ext cx="1474787" cy="369332"/>
          </a:xfrm>
          <a:prstGeom prst="rect">
            <a:avLst/>
          </a:prstGeom>
          <a:solidFill>
            <a:srgbClr val="00FF00"/>
          </a:solidFill>
          <a:ln w="9525">
            <a:solidFill>
              <a:srgbClr val="D62E00"/>
            </a:solidFill>
            <a:miter lim="800000"/>
            <a:headEnd/>
            <a:tailEnd/>
          </a:ln>
          <a:effectLst>
            <a:outerShdw dist="35921" dir="2700000" algn="ctr" rotWithShape="0">
              <a:srgbClr val="D62E00"/>
            </a:outerShdw>
          </a:effectLst>
        </p:spPr>
        <p:txBody>
          <a:bodyPr>
            <a:spAutoFit/>
          </a:bodyPr>
          <a:lstStyle/>
          <a:p>
            <a:pPr algn="ctr">
              <a:defRPr/>
            </a:pPr>
            <a:r>
              <a:rPr lang="en-US" dirty="0">
                <a:latin typeface="+mn-lt"/>
              </a:rPr>
              <a:t>Windows 7</a:t>
            </a:r>
          </a:p>
        </p:txBody>
      </p:sp>
      <p:sp>
        <p:nvSpPr>
          <p:cNvPr id="68" name="Text Box 3"/>
          <p:cNvSpPr txBox="1">
            <a:spLocks noChangeArrowheads="1"/>
          </p:cNvSpPr>
          <p:nvPr/>
        </p:nvSpPr>
        <p:spPr bwMode="blackWhite">
          <a:xfrm>
            <a:off x="377825" y="3319463"/>
            <a:ext cx="1474788" cy="338137"/>
          </a:xfrm>
          <a:prstGeom prst="rect">
            <a:avLst/>
          </a:prstGeom>
          <a:solidFill>
            <a:srgbClr val="F27F00"/>
          </a:solidFill>
          <a:ln w="9525">
            <a:solidFill>
              <a:srgbClr val="D62E00"/>
            </a:solidFill>
            <a:miter lim="800000"/>
            <a:headEnd/>
            <a:tailEnd/>
          </a:ln>
          <a:effectLst>
            <a:outerShdw dist="35921" dir="2700000" algn="ctr" rotWithShape="0">
              <a:srgbClr val="D62E00"/>
            </a:outerShdw>
          </a:effectLst>
        </p:spPr>
        <p:txBody>
          <a:bodyPr>
            <a:spAutoFit/>
          </a:bodyPr>
          <a:lstStyle/>
          <a:p>
            <a:pPr algn="ctr">
              <a:defRPr/>
            </a:pPr>
            <a:r>
              <a:rPr lang="en-US" dirty="0">
                <a:solidFill>
                  <a:schemeClr val="accent1">
                    <a:lumMod val="20000"/>
                    <a:lumOff val="80000"/>
                  </a:schemeClr>
                </a:solidFill>
                <a:latin typeface="+mn-lt"/>
              </a:rPr>
              <a:t>XP SP2/SP3</a:t>
            </a:r>
          </a:p>
        </p:txBody>
      </p:sp>
      <p:sp>
        <p:nvSpPr>
          <p:cNvPr id="72" name="Text Box 78"/>
          <p:cNvSpPr txBox="1">
            <a:spLocks noChangeArrowheads="1"/>
          </p:cNvSpPr>
          <p:nvPr/>
        </p:nvSpPr>
        <p:spPr bwMode="blackWhite">
          <a:xfrm>
            <a:off x="3854450" y="1230313"/>
            <a:ext cx="557213" cy="768350"/>
          </a:xfrm>
          <a:prstGeom prst="rect">
            <a:avLst/>
          </a:prstGeom>
          <a:noFill/>
          <a:ln w="9525">
            <a:noFill/>
            <a:miter lim="800000"/>
            <a:headEnd/>
            <a:tailEnd/>
          </a:ln>
          <a:effectLst>
            <a:outerShdw dist="35921" dir="2700000" algn="ctr" rotWithShape="0">
              <a:schemeClr val="tx1"/>
            </a:outerShdw>
          </a:effectLst>
        </p:spPr>
        <p:txBody>
          <a:bodyPr>
            <a:spAutoFit/>
          </a:bodyPr>
          <a:lstStyle/>
          <a:p>
            <a:pPr>
              <a:defRPr/>
            </a:pPr>
            <a:r>
              <a:rPr lang="en-US" sz="4400" dirty="0">
                <a:solidFill>
                  <a:srgbClr val="FF9933"/>
                </a:solidFill>
                <a:latin typeface="Arial Black" pitchFamily="34" charset="0"/>
              </a:rPr>
              <a:t>1</a:t>
            </a:r>
          </a:p>
        </p:txBody>
      </p:sp>
      <p:sp>
        <p:nvSpPr>
          <p:cNvPr id="77" name="Text Box 3"/>
          <p:cNvSpPr txBox="1">
            <a:spLocks noChangeArrowheads="1"/>
          </p:cNvSpPr>
          <p:nvPr/>
        </p:nvSpPr>
        <p:spPr bwMode="blackWhite">
          <a:xfrm>
            <a:off x="2438400" y="1339850"/>
            <a:ext cx="1474788" cy="646331"/>
          </a:xfrm>
          <a:prstGeom prst="rect">
            <a:avLst/>
          </a:prstGeom>
          <a:solidFill>
            <a:srgbClr val="F27F00"/>
          </a:solidFill>
          <a:ln w="9525">
            <a:solidFill>
              <a:srgbClr val="D62E00"/>
            </a:solidFill>
            <a:miter lim="800000"/>
            <a:headEnd/>
            <a:tailEnd/>
          </a:ln>
          <a:effectLst>
            <a:outerShdw dist="35921" dir="2700000" algn="ctr" rotWithShape="0">
              <a:srgbClr val="D62E00"/>
            </a:outerShdw>
          </a:effectLst>
        </p:spPr>
        <p:txBody>
          <a:bodyPr>
            <a:spAutoFit/>
          </a:bodyPr>
          <a:lstStyle/>
          <a:p>
            <a:pPr algn="ctr">
              <a:defRPr/>
            </a:pPr>
            <a:r>
              <a:rPr lang="en-US" dirty="0">
                <a:latin typeface="+mn-lt"/>
              </a:rPr>
              <a:t>Upgrade Applications</a:t>
            </a:r>
          </a:p>
        </p:txBody>
      </p:sp>
      <p:grpSp>
        <p:nvGrpSpPr>
          <p:cNvPr id="11" name="Group 78"/>
          <p:cNvGrpSpPr>
            <a:grpSpLocks/>
          </p:cNvGrpSpPr>
          <p:nvPr/>
        </p:nvGrpSpPr>
        <p:grpSpPr bwMode="auto">
          <a:xfrm>
            <a:off x="2433638" y="1946275"/>
            <a:ext cx="1997075" cy="1621791"/>
            <a:chOff x="2433154" y="2309508"/>
            <a:chExt cx="1997065" cy="1621208"/>
          </a:xfrm>
        </p:grpSpPr>
        <p:sp>
          <p:nvSpPr>
            <p:cNvPr id="81" name="Text Box 3"/>
            <p:cNvSpPr txBox="1">
              <a:spLocks noChangeArrowheads="1"/>
            </p:cNvSpPr>
            <p:nvPr/>
          </p:nvSpPr>
          <p:spPr bwMode="blackWhite">
            <a:xfrm>
              <a:off x="2433154" y="2453919"/>
              <a:ext cx="1474780" cy="1476797"/>
            </a:xfrm>
            <a:prstGeom prst="rect">
              <a:avLst/>
            </a:prstGeom>
            <a:solidFill>
              <a:srgbClr val="F27F00"/>
            </a:solidFill>
            <a:ln w="9525">
              <a:solidFill>
                <a:srgbClr val="D62E00"/>
              </a:solidFill>
              <a:miter lim="800000"/>
              <a:headEnd/>
              <a:tailEnd/>
            </a:ln>
            <a:effectLst>
              <a:outerShdw dist="35921" dir="2700000" algn="ctr" rotWithShape="0">
                <a:srgbClr val="D62E00"/>
              </a:outerShdw>
            </a:effectLst>
          </p:spPr>
          <p:txBody>
            <a:bodyPr>
              <a:spAutoFit/>
            </a:bodyPr>
            <a:lstStyle/>
            <a:p>
              <a:pPr algn="ctr">
                <a:defRPr/>
              </a:pPr>
              <a:r>
                <a:rPr lang="en-US" dirty="0">
                  <a:latin typeface="+mn-lt"/>
                </a:rPr>
                <a:t>Run </a:t>
              </a:r>
              <a:r>
                <a:rPr lang="en-US" dirty="0" err="1">
                  <a:latin typeface="+mn-lt"/>
                </a:rPr>
                <a:t>ScanState</a:t>
              </a:r>
              <a:r>
                <a:rPr lang="en-US" dirty="0">
                  <a:latin typeface="+mn-lt"/>
                </a:rPr>
                <a:t> Store locally or across the network</a:t>
              </a:r>
            </a:p>
          </p:txBody>
        </p:sp>
        <p:sp>
          <p:nvSpPr>
            <p:cNvPr id="82" name="Text Box 87"/>
            <p:cNvSpPr txBox="1">
              <a:spLocks noChangeArrowheads="1"/>
            </p:cNvSpPr>
            <p:nvPr/>
          </p:nvSpPr>
          <p:spPr bwMode="blackWhite">
            <a:xfrm>
              <a:off x="3873009" y="2309508"/>
              <a:ext cx="557210" cy="761726"/>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defRPr/>
              </a:pPr>
              <a:r>
                <a:rPr lang="en-US" sz="4400" dirty="0">
                  <a:solidFill>
                    <a:srgbClr val="FF9933"/>
                  </a:solidFill>
                  <a:latin typeface="Arial Black" pitchFamily="34" charset="0"/>
                </a:rPr>
                <a:t>2</a:t>
              </a:r>
            </a:p>
          </p:txBody>
        </p:sp>
      </p:grpSp>
      <p:sp>
        <p:nvSpPr>
          <p:cNvPr id="85" name="AutoShape 86"/>
          <p:cNvSpPr>
            <a:spLocks noChangeArrowheads="1"/>
          </p:cNvSpPr>
          <p:nvPr/>
        </p:nvSpPr>
        <p:spPr bwMode="blackWhite">
          <a:xfrm>
            <a:off x="4095750" y="2935288"/>
            <a:ext cx="1841500" cy="539750"/>
          </a:xfrm>
          <a:prstGeom prst="rightArrow">
            <a:avLst>
              <a:gd name="adj1" fmla="val 50000"/>
              <a:gd name="adj2" fmla="val 76465"/>
            </a:avLst>
          </a:prstGeom>
          <a:gradFill rotWithShape="0">
            <a:gsLst>
              <a:gs pos="0">
                <a:srgbClr val="D62E00"/>
              </a:gs>
              <a:gs pos="30000">
                <a:srgbClr val="D49E6C"/>
              </a:gs>
              <a:gs pos="70000">
                <a:srgbClr val="A65528"/>
              </a:gs>
              <a:gs pos="100000">
                <a:srgbClr val="663012"/>
              </a:gs>
            </a:gsLst>
            <a:lin ang="2700000" scaled="0"/>
          </a:gradFill>
          <a:ln w="6350">
            <a:solidFill>
              <a:srgbClr val="800080"/>
            </a:solidFill>
            <a:miter lim="800000"/>
            <a:headEnd/>
            <a:tailEnd/>
          </a:ln>
          <a:effectLst>
            <a:outerShdw dist="52363" dir="4557825" algn="ctr" rotWithShape="0">
              <a:srgbClr val="330000"/>
            </a:outerShdw>
          </a:effectLst>
        </p:spPr>
        <p:txBody>
          <a:bodyPr tIns="27432" bIns="27432" anchor="ctr">
            <a:spAutoFit/>
          </a:bodyPr>
          <a:lstStyle/>
          <a:p>
            <a:pPr>
              <a:defRPr/>
            </a:pPr>
            <a:endParaRPr lang="en-US"/>
          </a:p>
        </p:txBody>
      </p:sp>
      <p:grpSp>
        <p:nvGrpSpPr>
          <p:cNvPr id="12" name="Group 126"/>
          <p:cNvGrpSpPr>
            <a:grpSpLocks/>
          </p:cNvGrpSpPr>
          <p:nvPr/>
        </p:nvGrpSpPr>
        <p:grpSpPr bwMode="auto">
          <a:xfrm>
            <a:off x="2443163" y="4279900"/>
            <a:ext cx="2019300" cy="762000"/>
            <a:chOff x="2443660" y="4280244"/>
            <a:chExt cx="2018077" cy="762000"/>
          </a:xfrm>
        </p:grpSpPr>
        <p:sp>
          <p:nvSpPr>
            <p:cNvPr id="125" name="Text Box 3"/>
            <p:cNvSpPr txBox="1">
              <a:spLocks noChangeArrowheads="1"/>
            </p:cNvSpPr>
            <p:nvPr/>
          </p:nvSpPr>
          <p:spPr bwMode="blackWhite">
            <a:xfrm>
              <a:off x="2443660" y="4356444"/>
              <a:ext cx="1473894" cy="646331"/>
            </a:xfrm>
            <a:prstGeom prst="rect">
              <a:avLst/>
            </a:prstGeom>
            <a:solidFill>
              <a:srgbClr val="80FF00"/>
            </a:solidFill>
            <a:ln w="9525">
              <a:solidFill>
                <a:srgbClr val="D62E00"/>
              </a:solidFill>
              <a:miter lim="800000"/>
              <a:headEnd/>
              <a:tailEnd/>
            </a:ln>
            <a:effectLst>
              <a:outerShdw dist="35921" dir="2700000" algn="ctr" rotWithShape="0">
                <a:srgbClr val="D62E00"/>
              </a:outerShdw>
            </a:effectLst>
          </p:spPr>
          <p:txBody>
            <a:bodyPr>
              <a:spAutoFit/>
            </a:bodyPr>
            <a:lstStyle/>
            <a:p>
              <a:pPr algn="ctr">
                <a:defRPr/>
              </a:pPr>
              <a:r>
                <a:rPr lang="en-US" dirty="0">
                  <a:latin typeface="+mn-lt"/>
                </a:rPr>
                <a:t>Install Applications</a:t>
              </a:r>
            </a:p>
          </p:txBody>
        </p:sp>
        <p:sp>
          <p:nvSpPr>
            <p:cNvPr id="126" name="Text Box 87"/>
            <p:cNvSpPr txBox="1">
              <a:spLocks noChangeArrowheads="1"/>
            </p:cNvSpPr>
            <p:nvPr/>
          </p:nvSpPr>
          <p:spPr bwMode="blackWhite">
            <a:xfrm>
              <a:off x="3904861" y="4280244"/>
              <a:ext cx="556876" cy="762000"/>
            </a:xfrm>
            <a:prstGeom prst="rect">
              <a:avLst/>
            </a:prstGeom>
            <a:noFill/>
            <a:ln w="9525">
              <a:noFill/>
              <a:miter lim="800000"/>
              <a:headEnd/>
              <a:tailEnd/>
            </a:ln>
            <a:effectLst>
              <a:outerShdw dist="35921" dir="2700000" algn="ctr" rotWithShape="0">
                <a:schemeClr val="tx1"/>
              </a:outerShdw>
            </a:effectLst>
          </p:spPr>
          <p:txBody>
            <a:bodyPr wrap="none">
              <a:spAutoFit/>
            </a:bodyPr>
            <a:lstStyle/>
            <a:p>
              <a:pPr>
                <a:defRPr/>
              </a:pPr>
              <a:r>
                <a:rPr lang="en-US" sz="4400" dirty="0">
                  <a:solidFill>
                    <a:srgbClr val="00FF00"/>
                  </a:solidFill>
                  <a:latin typeface="Arial Black" pitchFamily="34" charset="0"/>
                </a:rPr>
                <a:t>4</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par>
                          <p:cTn id="7" fill="hold">
                            <p:stCondLst>
                              <p:cond delay="0"/>
                            </p:stCondLst>
                            <p:childTnLst>
                              <p:par>
                                <p:cTn id="8" presetID="1" presetClass="exit" presetSubtype="0" fill="hold" grpId="0" nodeType="afterEffect">
                                  <p:stCondLst>
                                    <p:cond delay="1000"/>
                                  </p:stCondLst>
                                  <p:childTnLst>
                                    <p:set>
                                      <p:cBhvr>
                                        <p:cTn id="9" dur="1" fill="hold">
                                          <p:stCondLst>
                                            <p:cond delay="0"/>
                                          </p:stCondLst>
                                        </p:cTn>
                                        <p:tgtEl>
                                          <p:spTgt spid="68"/>
                                        </p:tgtEl>
                                        <p:attrNameLst>
                                          <p:attrName>style.visibility</p:attrName>
                                        </p:attrNameLst>
                                      </p:cBhvr>
                                      <p:to>
                                        <p:strVal val="hidden"/>
                                      </p:to>
                                    </p:set>
                                  </p:childTnLst>
                                </p:cTn>
                              </p:par>
                              <p:par>
                                <p:cTn id="10" presetID="1" presetClass="entr" presetSubtype="0" fill="hold" grpId="0" nodeType="withEffect">
                                  <p:stCondLst>
                                    <p:cond delay="0"/>
                                  </p:stCondLst>
                                  <p:childTnLst>
                                    <p:set>
                                      <p:cBhvr>
                                        <p:cTn id="11" dur="1" fill="hold">
                                          <p:stCondLst>
                                            <p:cond delay="0"/>
                                          </p:stCondLst>
                                        </p:cTn>
                                        <p:tgtEl>
                                          <p:spTgt spid="11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childTnLst>
                                </p:cTn>
                              </p:par>
                            </p:childTnLst>
                          </p:cTn>
                        </p:par>
                        <p:par>
                          <p:cTn id="20" fill="hold">
                            <p:stCondLst>
                              <p:cond delay="0"/>
                            </p:stCondLst>
                            <p:childTnLst>
                              <p:par>
                                <p:cTn id="21" presetID="22" presetClass="entr" presetSubtype="2" fill="hold" grpId="0" nodeType="afterEffect">
                                  <p:stCondLst>
                                    <p:cond delay="0"/>
                                  </p:stCondLst>
                                  <p:childTnLst>
                                    <p:set>
                                      <p:cBhvr>
                                        <p:cTn id="22" dur="1" fill="hold">
                                          <p:stCondLst>
                                            <p:cond delay="0"/>
                                          </p:stCondLst>
                                        </p:cTn>
                                        <p:tgtEl>
                                          <p:spTgt spid="109"/>
                                        </p:tgtEl>
                                        <p:attrNameLst>
                                          <p:attrName>style.visibility</p:attrName>
                                        </p:attrNameLst>
                                      </p:cBhvr>
                                      <p:to>
                                        <p:strVal val="visible"/>
                                      </p:to>
                                    </p:set>
                                    <p:animEffect transition="in" filter="wipe(right)">
                                      <p:cBhvr>
                                        <p:cTn id="23"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2" grpId="0" animBg="1"/>
      <p:bldP spid="6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USMT Works</a:t>
            </a:r>
            <a:endParaRPr lang="en-US" dirty="0"/>
          </a:p>
        </p:txBody>
      </p:sp>
      <p:sp>
        <p:nvSpPr>
          <p:cNvPr id="3" name="Content Placeholder 2"/>
          <p:cNvSpPr>
            <a:spLocks noGrp="1"/>
          </p:cNvSpPr>
          <p:nvPr>
            <p:ph sz="quarter" idx="1"/>
          </p:nvPr>
        </p:nvSpPr>
        <p:spPr/>
        <p:txBody>
          <a:bodyPr/>
          <a:lstStyle/>
          <a:p>
            <a:r>
              <a:rPr lang="en-US" dirty="0" smtClean="0"/>
              <a:t>It’s all command line</a:t>
            </a:r>
          </a:p>
          <a:p>
            <a:pPr lvl="1"/>
            <a:r>
              <a:rPr lang="en-US" dirty="0" err="1" smtClean="0"/>
              <a:t>Scanstate</a:t>
            </a:r>
            <a:endParaRPr lang="en-US" dirty="0" smtClean="0"/>
          </a:p>
          <a:p>
            <a:pPr lvl="2"/>
            <a:r>
              <a:rPr lang="en-US" dirty="0" smtClean="0"/>
              <a:t>Runs to gather users data, settings and application settings</a:t>
            </a:r>
          </a:p>
          <a:p>
            <a:pPr lvl="1"/>
            <a:r>
              <a:rPr lang="en-US" dirty="0" err="1" smtClean="0"/>
              <a:t>Loadstate</a:t>
            </a:r>
            <a:endParaRPr lang="en-US" dirty="0" smtClean="0"/>
          </a:p>
          <a:p>
            <a:pPr lvl="2"/>
            <a:r>
              <a:rPr lang="en-US" dirty="0" smtClean="0"/>
              <a:t>Applies users data, settings and application settings</a:t>
            </a:r>
          </a:p>
          <a:p>
            <a:pPr lvl="1"/>
            <a:endParaRPr lang="en-US" dirty="0" smtClean="0"/>
          </a:p>
          <a:p>
            <a:pPr lvl="1"/>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a:xfrm>
            <a:off x="457200" y="-76200"/>
            <a:ext cx="8229600" cy="1219200"/>
          </a:xfrm>
        </p:spPr>
        <p:txBody>
          <a:bodyPr>
            <a:normAutofit/>
          </a:bodyPr>
          <a:lstStyle/>
          <a:p>
            <a:pPr>
              <a:defRPr/>
            </a:pPr>
            <a:r>
              <a:rPr lang="en-US" dirty="0" smtClean="0"/>
              <a:t>OSs Supported</a:t>
            </a:r>
          </a:p>
        </p:txBody>
      </p:sp>
      <p:graphicFrame>
        <p:nvGraphicFramePr>
          <p:cNvPr id="5" name="Table 4"/>
          <p:cNvGraphicFramePr>
            <a:graphicFrameLocks noGrp="1"/>
          </p:cNvGraphicFramePr>
          <p:nvPr>
            <p:extLst>
              <p:ext uri="{D42A27DB-BD31-4B8C-83A1-F6EECF244321}">
                <p14:modId xmlns:p14="http://schemas.microsoft.com/office/powerpoint/2010/main" val="1578674835"/>
              </p:ext>
            </p:extLst>
          </p:nvPr>
        </p:nvGraphicFramePr>
        <p:xfrm>
          <a:off x="188913" y="1482725"/>
          <a:ext cx="8765628" cy="4288224"/>
        </p:xfrm>
        <a:graphic>
          <a:graphicData uri="http://schemas.openxmlformats.org/drawingml/2006/table">
            <a:tbl>
              <a:tblPr/>
              <a:tblGrid>
                <a:gridCol w="2921876"/>
                <a:gridCol w="2921876"/>
                <a:gridCol w="2921876"/>
              </a:tblGrid>
              <a:tr h="423515">
                <a:tc>
                  <a:txBody>
                    <a:bodyPr/>
                    <a:lstStyle/>
                    <a:p>
                      <a:pPr marL="0" marR="0">
                        <a:lnSpc>
                          <a:spcPct val="115000"/>
                        </a:lnSpc>
                        <a:spcBef>
                          <a:spcPts val="1200"/>
                        </a:spcBef>
                        <a:spcAft>
                          <a:spcPts val="1200"/>
                        </a:spcAft>
                      </a:pPr>
                      <a:r>
                        <a:rPr lang="en-US" sz="2000" b="1" dirty="0">
                          <a:solidFill>
                            <a:schemeClr val="tx1"/>
                          </a:solidFill>
                          <a:latin typeface="+mn-lt"/>
                          <a:ea typeface="Times New Roman"/>
                          <a:cs typeface="Times New Roman"/>
                        </a:rPr>
                        <a:t>OS</a:t>
                      </a:r>
                      <a:r>
                        <a:rPr lang="en-US" sz="2000" dirty="0">
                          <a:solidFill>
                            <a:schemeClr val="tx1"/>
                          </a:solidFill>
                          <a:latin typeface="+mn-lt"/>
                          <a:ea typeface="Times New Roman"/>
                          <a:cs typeface="Times New Roman"/>
                        </a:rPr>
                        <a:t> </a:t>
                      </a:r>
                      <a:r>
                        <a:rPr lang="en-US" sz="2000" b="1" dirty="0">
                          <a:solidFill>
                            <a:schemeClr val="tx1"/>
                          </a:solidFill>
                          <a:latin typeface="+mn-lt"/>
                          <a:ea typeface="Times New Roman"/>
                          <a:cs typeface="Times New Roman"/>
                        </a:rPr>
                        <a:t>Supported</a:t>
                      </a:r>
                      <a:endParaRPr lang="en-US" sz="2000" b="1" dirty="0">
                        <a:solidFill>
                          <a:schemeClr val="tx1"/>
                        </a:solidFill>
                        <a:latin typeface="+mn-lt"/>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c>
                  <a:txBody>
                    <a:bodyPr/>
                    <a:lstStyle/>
                    <a:p>
                      <a:pPr marL="0" marR="0">
                        <a:lnSpc>
                          <a:spcPct val="115000"/>
                        </a:lnSpc>
                        <a:spcBef>
                          <a:spcPts val="1200"/>
                        </a:spcBef>
                        <a:spcAft>
                          <a:spcPts val="1200"/>
                        </a:spcAft>
                      </a:pPr>
                      <a:r>
                        <a:rPr lang="en-US" sz="2000" b="1">
                          <a:solidFill>
                            <a:schemeClr val="tx1"/>
                          </a:solidFill>
                          <a:latin typeface="+mn-lt"/>
                          <a:ea typeface="Times New Roman"/>
                          <a:cs typeface="Times New Roman"/>
                        </a:rPr>
                        <a:t>ScanState </a:t>
                      </a:r>
                      <a:endParaRPr lang="en-US" sz="2000">
                        <a:solidFill>
                          <a:schemeClr val="tx1"/>
                        </a:solidFill>
                        <a:latin typeface="+mn-lt"/>
                        <a:ea typeface="Calibri"/>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c>
                  <a:txBody>
                    <a:bodyPr/>
                    <a:lstStyle/>
                    <a:p>
                      <a:pPr marL="0" marR="0">
                        <a:lnSpc>
                          <a:spcPct val="115000"/>
                        </a:lnSpc>
                        <a:spcBef>
                          <a:spcPts val="1200"/>
                        </a:spcBef>
                        <a:spcAft>
                          <a:spcPts val="1200"/>
                        </a:spcAft>
                      </a:pPr>
                      <a:r>
                        <a:rPr lang="en-US" sz="2000" b="1" dirty="0" err="1">
                          <a:solidFill>
                            <a:schemeClr val="tx1"/>
                          </a:solidFill>
                          <a:latin typeface="+mn-lt"/>
                          <a:ea typeface="Times New Roman"/>
                          <a:cs typeface="Times New Roman"/>
                        </a:rPr>
                        <a:t>LoadState</a:t>
                      </a:r>
                      <a:endParaRPr lang="en-US" sz="2000" dirty="0">
                        <a:solidFill>
                          <a:schemeClr val="tx1"/>
                        </a:solidFill>
                        <a:latin typeface="+mn-lt"/>
                        <a:ea typeface="Calibri"/>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4F81BD"/>
                    </a:solidFill>
                  </a:tcPr>
                </a:tc>
              </a:tr>
              <a:tr h="476589">
                <a:tc>
                  <a:txBody>
                    <a:bodyPr/>
                    <a:lstStyle/>
                    <a:p>
                      <a:pPr marL="0" marR="0">
                        <a:lnSpc>
                          <a:spcPct val="115000"/>
                        </a:lnSpc>
                        <a:spcBef>
                          <a:spcPts val="720"/>
                        </a:spcBef>
                        <a:spcAft>
                          <a:spcPts val="720"/>
                        </a:spcAft>
                      </a:pPr>
                      <a:r>
                        <a:rPr lang="en-US" sz="1600" b="1" dirty="0" smtClean="0">
                          <a:solidFill>
                            <a:schemeClr val="accent2"/>
                          </a:solidFill>
                          <a:latin typeface="+mn-lt"/>
                          <a:ea typeface="Times New Roman"/>
                          <a:cs typeface="Times New Roman"/>
                        </a:rPr>
                        <a:t>Windows</a:t>
                      </a:r>
                      <a:r>
                        <a:rPr lang="en-US" sz="1600" b="1" dirty="0">
                          <a:solidFill>
                            <a:schemeClr val="accent2"/>
                          </a:solidFill>
                          <a:latin typeface="+mn-lt"/>
                          <a:ea typeface="Times New Roman"/>
                          <a:cs typeface="Times New Roman"/>
                        </a:rPr>
                        <a:t> XP Professional</a:t>
                      </a:r>
                      <a:endParaRPr lang="en-US" sz="1600" dirty="0">
                        <a:solidFill>
                          <a:schemeClr val="accent2"/>
                        </a:solidFill>
                        <a:latin typeface="+mn-lt"/>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720"/>
                        </a:spcBef>
                        <a:spcAft>
                          <a:spcPts val="720"/>
                        </a:spcAft>
                      </a:pPr>
                      <a:r>
                        <a:rPr lang="en-US" sz="2000" b="1" dirty="0">
                          <a:solidFill>
                            <a:schemeClr val="accent2"/>
                          </a:solidFill>
                          <a:latin typeface="+mn-lt"/>
                          <a:ea typeface="Times New Roman"/>
                          <a:cs typeface="Times New Roman"/>
                        </a:rPr>
                        <a:t>X</a:t>
                      </a:r>
                      <a:endParaRPr lang="en-US" sz="2000" b="1" dirty="0">
                        <a:solidFill>
                          <a:schemeClr val="accent2"/>
                        </a:solidFill>
                        <a:latin typeface="+mn-lt"/>
                        <a:ea typeface="Calibri"/>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endParaRPr lang="en-US" sz="1600">
                        <a:solidFill>
                          <a:schemeClr val="accent2"/>
                        </a:solidFill>
                        <a:latin typeface="+mn-lt"/>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847030">
                <a:tc>
                  <a:txBody>
                    <a:bodyPr/>
                    <a:lstStyle/>
                    <a:p>
                      <a:pPr marL="0" marR="0">
                        <a:lnSpc>
                          <a:spcPct val="115000"/>
                        </a:lnSpc>
                        <a:spcBef>
                          <a:spcPts val="720"/>
                        </a:spcBef>
                        <a:spcAft>
                          <a:spcPts val="720"/>
                        </a:spcAft>
                      </a:pPr>
                      <a:r>
                        <a:rPr lang="en-US" sz="1600" b="1" dirty="0">
                          <a:solidFill>
                            <a:schemeClr val="accent2"/>
                          </a:solidFill>
                          <a:latin typeface="+mn-lt"/>
                          <a:ea typeface="Times New Roman"/>
                          <a:cs typeface="Times New Roman"/>
                        </a:rPr>
                        <a:t>Windows XP Professional x64 Edition </a:t>
                      </a:r>
                      <a:endParaRPr lang="en-US" sz="1600" dirty="0">
                        <a:solidFill>
                          <a:schemeClr val="accent2"/>
                        </a:solidFill>
                        <a:latin typeface="+mn-lt"/>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720"/>
                        </a:spcBef>
                        <a:spcAft>
                          <a:spcPts val="720"/>
                        </a:spcAft>
                      </a:pPr>
                      <a:r>
                        <a:rPr lang="en-US" sz="2000" b="1" dirty="0">
                          <a:solidFill>
                            <a:schemeClr val="accent2"/>
                          </a:solidFill>
                          <a:latin typeface="+mn-lt"/>
                          <a:ea typeface="Times New Roman"/>
                          <a:cs typeface="Times New Roman"/>
                        </a:rPr>
                        <a:t>X</a:t>
                      </a:r>
                      <a:endParaRPr lang="en-US" sz="2000" b="1" dirty="0">
                        <a:solidFill>
                          <a:schemeClr val="accent2"/>
                        </a:solidFill>
                        <a:latin typeface="+mn-lt"/>
                        <a:ea typeface="Calibri"/>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endParaRPr lang="en-US" sz="2000" dirty="0">
                        <a:solidFill>
                          <a:schemeClr val="accent2"/>
                        </a:solidFill>
                        <a:latin typeface="+mn-lt"/>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r>
              <a:tr h="847030">
                <a:tc>
                  <a:txBody>
                    <a:bodyPr/>
                    <a:lstStyle/>
                    <a:p>
                      <a:pPr marL="0" marR="0">
                        <a:lnSpc>
                          <a:spcPct val="115000"/>
                        </a:lnSpc>
                        <a:spcBef>
                          <a:spcPts val="720"/>
                        </a:spcBef>
                        <a:spcAft>
                          <a:spcPts val="720"/>
                        </a:spcAft>
                      </a:pPr>
                      <a:r>
                        <a:rPr lang="en-US" sz="1600" b="1" dirty="0">
                          <a:solidFill>
                            <a:schemeClr val="accent2"/>
                          </a:solidFill>
                          <a:latin typeface="+mn-lt"/>
                          <a:ea typeface="Times New Roman"/>
                          <a:cs typeface="Times New Roman"/>
                        </a:rPr>
                        <a:t>32-bit versions of Windows </a:t>
                      </a:r>
                      <a:r>
                        <a:rPr lang="en-US" sz="1600" b="1" dirty="0" smtClean="0">
                          <a:solidFill>
                            <a:schemeClr val="accent2"/>
                          </a:solidFill>
                          <a:latin typeface="+mn-lt"/>
                          <a:ea typeface="Times New Roman"/>
                          <a:cs typeface="Times New Roman"/>
                        </a:rPr>
                        <a:t>Vista</a:t>
                      </a:r>
                      <a:endParaRPr lang="en-US" sz="1600" dirty="0">
                        <a:solidFill>
                          <a:schemeClr val="accent2"/>
                        </a:solidFill>
                        <a:latin typeface="+mn-lt"/>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720"/>
                        </a:spcBef>
                        <a:spcAft>
                          <a:spcPts val="720"/>
                        </a:spcAft>
                      </a:pPr>
                      <a:r>
                        <a:rPr lang="en-US" sz="2000" b="1" dirty="0">
                          <a:solidFill>
                            <a:schemeClr val="accent2"/>
                          </a:solidFill>
                          <a:latin typeface="+mn-lt"/>
                          <a:ea typeface="Times New Roman"/>
                          <a:cs typeface="Times New Roman"/>
                        </a:rPr>
                        <a:t>X</a:t>
                      </a:r>
                      <a:endParaRPr lang="en-US" sz="2000" b="1" dirty="0">
                        <a:solidFill>
                          <a:schemeClr val="accent2"/>
                        </a:solidFill>
                        <a:latin typeface="+mn-lt"/>
                        <a:ea typeface="Calibri"/>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720"/>
                        </a:spcBef>
                        <a:spcAft>
                          <a:spcPts val="720"/>
                        </a:spcAft>
                      </a:pPr>
                      <a:r>
                        <a:rPr lang="en-US" sz="2000" b="1">
                          <a:solidFill>
                            <a:schemeClr val="accent2"/>
                          </a:solidFill>
                          <a:latin typeface="+mn-lt"/>
                          <a:ea typeface="Times New Roman"/>
                          <a:cs typeface="Times New Roman"/>
                        </a:rPr>
                        <a:t>X</a:t>
                      </a:r>
                      <a:endParaRPr lang="en-US" sz="2000" b="1">
                        <a:solidFill>
                          <a:schemeClr val="accent2"/>
                        </a:solidFill>
                        <a:latin typeface="+mn-lt"/>
                        <a:ea typeface="Calibri"/>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847030">
                <a:tc>
                  <a:txBody>
                    <a:bodyPr/>
                    <a:lstStyle/>
                    <a:p>
                      <a:pPr marL="0" marR="0">
                        <a:lnSpc>
                          <a:spcPct val="115000"/>
                        </a:lnSpc>
                        <a:spcBef>
                          <a:spcPts val="720"/>
                        </a:spcBef>
                        <a:spcAft>
                          <a:spcPts val="720"/>
                        </a:spcAft>
                      </a:pPr>
                      <a:r>
                        <a:rPr lang="en-US" sz="1600" b="1">
                          <a:solidFill>
                            <a:schemeClr val="accent2"/>
                          </a:solidFill>
                          <a:latin typeface="+mn-lt"/>
                          <a:ea typeface="Times New Roman"/>
                          <a:cs typeface="Times New Roman"/>
                        </a:rPr>
                        <a:t>64-bit versions of Windows Vista</a:t>
                      </a:r>
                      <a:endParaRPr lang="en-US" sz="1600">
                        <a:solidFill>
                          <a:schemeClr val="accent2"/>
                        </a:solidFill>
                        <a:latin typeface="+mn-lt"/>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720"/>
                        </a:spcBef>
                        <a:spcAft>
                          <a:spcPts val="720"/>
                        </a:spcAft>
                      </a:pPr>
                      <a:r>
                        <a:rPr lang="en-US" sz="2000" b="1" dirty="0">
                          <a:solidFill>
                            <a:schemeClr val="accent2"/>
                          </a:solidFill>
                          <a:latin typeface="+mn-lt"/>
                          <a:ea typeface="Times New Roman"/>
                          <a:cs typeface="Times New Roman"/>
                        </a:rPr>
                        <a:t>X</a:t>
                      </a:r>
                      <a:endParaRPr lang="en-US" sz="2000" b="1" dirty="0">
                        <a:solidFill>
                          <a:schemeClr val="accent2"/>
                        </a:solidFill>
                        <a:latin typeface="+mn-lt"/>
                        <a:ea typeface="Calibri"/>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720"/>
                        </a:spcBef>
                        <a:spcAft>
                          <a:spcPts val="720"/>
                        </a:spcAft>
                      </a:pPr>
                      <a:r>
                        <a:rPr lang="en-US" sz="2000" b="1" dirty="0">
                          <a:solidFill>
                            <a:schemeClr val="accent2"/>
                          </a:solidFill>
                          <a:latin typeface="+mn-lt"/>
                          <a:ea typeface="Times New Roman"/>
                          <a:cs typeface="Times New Roman"/>
                        </a:rPr>
                        <a:t>X</a:t>
                      </a:r>
                      <a:endParaRPr lang="en-US" sz="2000" b="1" dirty="0">
                        <a:solidFill>
                          <a:schemeClr val="accent2"/>
                        </a:solidFill>
                        <a:latin typeface="+mn-lt"/>
                        <a:ea typeface="Calibri"/>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r>
              <a:tr h="423515">
                <a:tc>
                  <a:txBody>
                    <a:bodyPr/>
                    <a:lstStyle/>
                    <a:p>
                      <a:pPr marL="0" marR="0">
                        <a:lnSpc>
                          <a:spcPct val="115000"/>
                        </a:lnSpc>
                        <a:spcBef>
                          <a:spcPts val="720"/>
                        </a:spcBef>
                        <a:spcAft>
                          <a:spcPts val="720"/>
                        </a:spcAft>
                      </a:pPr>
                      <a:r>
                        <a:rPr lang="en-US" sz="1600" b="1" dirty="0">
                          <a:solidFill>
                            <a:schemeClr val="accent2"/>
                          </a:solidFill>
                          <a:latin typeface="+mn-lt"/>
                          <a:ea typeface="Times New Roman"/>
                          <a:cs typeface="Times New Roman"/>
                        </a:rPr>
                        <a:t>32-bit versions of </a:t>
                      </a:r>
                      <a:r>
                        <a:rPr lang="en-US" sz="1600" b="1" dirty="0" smtClean="0">
                          <a:solidFill>
                            <a:schemeClr val="accent2"/>
                          </a:solidFill>
                          <a:latin typeface="+mn-lt"/>
                          <a:ea typeface="Times New Roman"/>
                          <a:cs typeface="Times New Roman"/>
                        </a:rPr>
                        <a:t>Windows</a:t>
                      </a:r>
                      <a:r>
                        <a:rPr lang="en-US" sz="1600" b="1" dirty="0">
                          <a:solidFill>
                            <a:schemeClr val="accent2"/>
                          </a:solidFill>
                          <a:latin typeface="+mn-lt"/>
                          <a:ea typeface="Times New Roman"/>
                          <a:cs typeface="Times New Roman"/>
                        </a:rPr>
                        <a:t> 7</a:t>
                      </a:r>
                      <a:endParaRPr lang="en-US" sz="1600" dirty="0">
                        <a:solidFill>
                          <a:schemeClr val="accent2"/>
                        </a:solidFill>
                        <a:latin typeface="+mn-lt"/>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720"/>
                        </a:spcBef>
                        <a:spcAft>
                          <a:spcPts val="720"/>
                        </a:spcAft>
                      </a:pPr>
                      <a:r>
                        <a:rPr lang="en-US" sz="2000" b="1" dirty="0">
                          <a:solidFill>
                            <a:schemeClr val="accent2"/>
                          </a:solidFill>
                          <a:latin typeface="+mn-lt"/>
                          <a:ea typeface="Times New Roman"/>
                          <a:cs typeface="Times New Roman"/>
                        </a:rPr>
                        <a:t>X</a:t>
                      </a:r>
                      <a:endParaRPr lang="en-US" sz="2000" b="1" dirty="0">
                        <a:solidFill>
                          <a:schemeClr val="accent2"/>
                        </a:solidFill>
                        <a:latin typeface="+mn-lt"/>
                        <a:ea typeface="Calibri"/>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c>
                  <a:txBody>
                    <a:bodyPr/>
                    <a:lstStyle/>
                    <a:p>
                      <a:pPr marL="0" marR="0">
                        <a:lnSpc>
                          <a:spcPct val="115000"/>
                        </a:lnSpc>
                        <a:spcBef>
                          <a:spcPts val="720"/>
                        </a:spcBef>
                        <a:spcAft>
                          <a:spcPts val="720"/>
                        </a:spcAft>
                      </a:pPr>
                      <a:r>
                        <a:rPr lang="en-US" sz="2000" b="1" dirty="0">
                          <a:solidFill>
                            <a:schemeClr val="accent2"/>
                          </a:solidFill>
                          <a:latin typeface="+mn-lt"/>
                          <a:ea typeface="Times New Roman"/>
                          <a:cs typeface="Times New Roman"/>
                        </a:rPr>
                        <a:t>X</a:t>
                      </a:r>
                      <a:endParaRPr lang="en-US" sz="2000" b="1" dirty="0">
                        <a:solidFill>
                          <a:schemeClr val="accent2"/>
                        </a:solidFill>
                        <a:latin typeface="+mn-lt"/>
                        <a:ea typeface="Calibri"/>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solidFill>
                      <a:srgbClr val="D3DFEE"/>
                    </a:solidFill>
                  </a:tcPr>
                </a:tc>
              </a:tr>
              <a:tr h="423515">
                <a:tc>
                  <a:txBody>
                    <a:bodyPr/>
                    <a:lstStyle/>
                    <a:p>
                      <a:pPr marL="0" marR="0">
                        <a:lnSpc>
                          <a:spcPct val="115000"/>
                        </a:lnSpc>
                        <a:spcBef>
                          <a:spcPts val="720"/>
                        </a:spcBef>
                        <a:spcAft>
                          <a:spcPts val="720"/>
                        </a:spcAft>
                      </a:pPr>
                      <a:r>
                        <a:rPr lang="en-US" sz="1600" b="1">
                          <a:solidFill>
                            <a:schemeClr val="accent2"/>
                          </a:solidFill>
                          <a:latin typeface="+mn-lt"/>
                          <a:ea typeface="Times New Roman"/>
                          <a:cs typeface="Times New Roman"/>
                        </a:rPr>
                        <a:t>64-bit versions of Windows 7</a:t>
                      </a:r>
                      <a:endParaRPr lang="en-US" sz="1600">
                        <a:solidFill>
                          <a:schemeClr val="accent2"/>
                        </a:solidFill>
                        <a:latin typeface="+mn-lt"/>
                        <a:ea typeface="Calibri"/>
                        <a:cs typeface="Times New Roman"/>
                      </a:endParaRPr>
                    </a:p>
                  </a:txBody>
                  <a:tcPr marL="68580" marR="68580" marT="0" marB="0">
                    <a:lnL w="12700" cap="flat" cmpd="sng" algn="ctr">
                      <a:solidFill>
                        <a:srgbClr val="7BA0CD"/>
                      </a:solidFill>
                      <a:prstDash val="solid"/>
                      <a:round/>
                      <a:headEnd type="none" w="med" len="med"/>
                      <a:tailEnd type="none" w="med" len="med"/>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720"/>
                        </a:spcBef>
                        <a:spcAft>
                          <a:spcPts val="720"/>
                        </a:spcAft>
                      </a:pPr>
                      <a:r>
                        <a:rPr lang="en-US" sz="2000" b="1" dirty="0">
                          <a:solidFill>
                            <a:schemeClr val="accent2"/>
                          </a:solidFill>
                          <a:latin typeface="+mn-lt"/>
                          <a:ea typeface="Times New Roman"/>
                          <a:cs typeface="Times New Roman"/>
                        </a:rPr>
                        <a:t>X</a:t>
                      </a:r>
                      <a:endParaRPr lang="en-US" sz="2000" b="1" dirty="0">
                        <a:solidFill>
                          <a:schemeClr val="accent2"/>
                        </a:solidFill>
                        <a:latin typeface="+mn-lt"/>
                        <a:ea typeface="Calibri"/>
                        <a:cs typeface="Times New Roman"/>
                      </a:endParaRPr>
                    </a:p>
                  </a:txBody>
                  <a:tcPr marL="68580" marR="68580" marT="0" marB="0">
                    <a:lnL>
                      <a:noFill/>
                    </a:lnL>
                    <a:lnR>
                      <a:noFill/>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c>
                  <a:txBody>
                    <a:bodyPr/>
                    <a:lstStyle/>
                    <a:p>
                      <a:pPr marL="0" marR="0">
                        <a:lnSpc>
                          <a:spcPct val="115000"/>
                        </a:lnSpc>
                        <a:spcBef>
                          <a:spcPts val="720"/>
                        </a:spcBef>
                        <a:spcAft>
                          <a:spcPts val="720"/>
                        </a:spcAft>
                      </a:pPr>
                      <a:r>
                        <a:rPr lang="en-US" sz="2000" b="1" dirty="0">
                          <a:solidFill>
                            <a:schemeClr val="accent2"/>
                          </a:solidFill>
                          <a:latin typeface="+mn-lt"/>
                          <a:ea typeface="Times New Roman"/>
                          <a:cs typeface="Times New Roman"/>
                        </a:rPr>
                        <a:t>X</a:t>
                      </a:r>
                      <a:endParaRPr lang="en-US" sz="2000" b="1" dirty="0">
                        <a:solidFill>
                          <a:schemeClr val="accent2"/>
                        </a:solidFill>
                        <a:latin typeface="+mn-lt"/>
                        <a:ea typeface="Calibri"/>
                        <a:cs typeface="Times New Roman"/>
                      </a:endParaRPr>
                    </a:p>
                  </a:txBody>
                  <a:tcPr marL="68580" marR="68580" marT="0" marB="0">
                    <a:lnL>
                      <a:noFill/>
                    </a:lnL>
                    <a:lnR w="12700" cap="flat" cmpd="sng" algn="ctr">
                      <a:solidFill>
                        <a:srgbClr val="7BA0CD"/>
                      </a:solidFill>
                      <a:prstDash val="solid"/>
                      <a:round/>
                      <a:headEnd type="none" w="med" len="med"/>
                      <a:tailEnd type="none" w="med" len="med"/>
                    </a:lnR>
                    <a:lnT w="12700" cap="flat" cmpd="sng" algn="ctr">
                      <a:solidFill>
                        <a:srgbClr val="7BA0CD"/>
                      </a:solidFill>
                      <a:prstDash val="solid"/>
                      <a:round/>
                      <a:headEnd type="none" w="med" len="med"/>
                      <a:tailEnd type="none" w="med" len="med"/>
                    </a:lnT>
                    <a:lnB w="12700" cap="flat" cmpd="sng" algn="ctr">
                      <a:solidFill>
                        <a:srgbClr val="7BA0CD"/>
                      </a:solidFill>
                      <a:prstDash val="solid"/>
                      <a:round/>
                      <a:headEnd type="none" w="med" len="med"/>
                      <a:tailEnd type="none" w="med" len="med"/>
                    </a:lnB>
                  </a:tcPr>
                </a:tc>
              </a:tr>
            </a:tbl>
          </a:graphicData>
        </a:graphic>
      </p:graphicFrame>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What Is and Is Not Supported</a:t>
            </a:r>
          </a:p>
        </p:txBody>
      </p:sp>
      <p:sp>
        <p:nvSpPr>
          <p:cNvPr id="50179" name="Content Placeholder 2"/>
          <p:cNvSpPr>
            <a:spLocks noGrp="1"/>
          </p:cNvSpPr>
          <p:nvPr>
            <p:ph idx="1"/>
          </p:nvPr>
        </p:nvSpPr>
        <p:spPr/>
        <p:txBody>
          <a:bodyPr/>
          <a:lstStyle/>
          <a:p>
            <a:r>
              <a:rPr lang="en-US" b="1" smtClean="0">
                <a:solidFill>
                  <a:srgbClr val="FF0000"/>
                </a:solidFill>
              </a:rPr>
              <a:t>Can</a:t>
            </a:r>
            <a:r>
              <a:rPr lang="en-US" smtClean="0"/>
              <a:t> - Migrate a 32-bit OS to a 64-bit OS</a:t>
            </a:r>
          </a:p>
          <a:p>
            <a:r>
              <a:rPr lang="en-US" b="1" smtClean="0">
                <a:solidFill>
                  <a:srgbClr val="FF0000"/>
                </a:solidFill>
              </a:rPr>
              <a:t>Cannot</a:t>
            </a:r>
            <a:r>
              <a:rPr lang="en-US" smtClean="0"/>
              <a:t> - migrate a 64-bit OS to a 32-bit OS</a:t>
            </a:r>
          </a:p>
          <a:p>
            <a:r>
              <a:rPr lang="en-US" b="1" smtClean="0">
                <a:solidFill>
                  <a:srgbClr val="FF0000"/>
                </a:solidFill>
              </a:rPr>
              <a:t>Can</a:t>
            </a:r>
            <a:r>
              <a:rPr lang="en-US" smtClean="0"/>
              <a:t> - Migration from XP SP2 / SP3</a:t>
            </a:r>
          </a:p>
          <a:p>
            <a:r>
              <a:rPr lang="en-US" smtClean="0"/>
              <a:t>Not supported on:</a:t>
            </a:r>
          </a:p>
          <a:p>
            <a:pPr lvl="1"/>
            <a:r>
              <a:rPr lang="en-US" smtClean="0"/>
              <a:t>any of the Windows Server Oss</a:t>
            </a:r>
          </a:p>
          <a:p>
            <a:pPr lvl="1"/>
            <a:r>
              <a:rPr lang="en-US" smtClean="0"/>
              <a:t>Starter editions for Windows XP, Windows Vista, or Windows 7</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Requirements</a:t>
            </a:r>
          </a:p>
        </p:txBody>
      </p:sp>
      <p:sp>
        <p:nvSpPr>
          <p:cNvPr id="51203" name="Content Placeholder 2"/>
          <p:cNvSpPr>
            <a:spLocks noGrp="1"/>
          </p:cNvSpPr>
          <p:nvPr>
            <p:ph idx="1"/>
          </p:nvPr>
        </p:nvSpPr>
        <p:spPr/>
        <p:txBody>
          <a:bodyPr/>
          <a:lstStyle/>
          <a:p>
            <a:r>
              <a:rPr lang="en-US" smtClean="0"/>
              <a:t>USMT must be run in Administrator mode </a:t>
            </a:r>
          </a:p>
          <a:p>
            <a:pPr lvl="1"/>
            <a:r>
              <a:rPr lang="en-US" smtClean="0"/>
              <a:t>Right-click  a command prompt and choose “Run as Administrator”</a:t>
            </a:r>
          </a:p>
          <a:p>
            <a:r>
              <a:rPr lang="en-US" smtClean="0"/>
              <a:t> OR</a:t>
            </a:r>
          </a:p>
          <a:p>
            <a:r>
              <a:rPr lang="en-US" smtClean="0"/>
              <a:t>If you don’t log on with an administrator account then the only user profile that will be migrated is the one you logged on as</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mtClean="0"/>
              <a:t>Rhonda Layfield</a:t>
            </a:r>
          </a:p>
        </p:txBody>
      </p:sp>
      <p:sp>
        <p:nvSpPr>
          <p:cNvPr id="4099" name="Rectangle 3"/>
          <p:cNvSpPr>
            <a:spLocks noGrp="1" noChangeArrowheads="1"/>
          </p:cNvSpPr>
          <p:nvPr>
            <p:ph idx="1"/>
          </p:nvPr>
        </p:nvSpPr>
        <p:spPr/>
        <p:txBody>
          <a:bodyPr/>
          <a:lstStyle/>
          <a:p>
            <a:pPr eaLnBrk="1" hangingPunct="1"/>
            <a:r>
              <a:rPr lang="en-US" dirty="0" smtClean="0"/>
              <a:t>IT industry 30 years</a:t>
            </a:r>
          </a:p>
          <a:p>
            <a:pPr eaLnBrk="1" hangingPunct="1"/>
            <a:r>
              <a:rPr lang="en-US" dirty="0" smtClean="0"/>
              <a:t>Setup and Deployment MVP</a:t>
            </a:r>
          </a:p>
          <a:p>
            <a:pPr eaLnBrk="1" hangingPunct="1"/>
            <a:r>
              <a:rPr lang="en-US" dirty="0" smtClean="0"/>
              <a:t>Desktop Deployment Product Specialist (DDPS)</a:t>
            </a:r>
          </a:p>
          <a:p>
            <a:pPr eaLnBrk="1" hangingPunct="1"/>
            <a:r>
              <a:rPr lang="en-US" dirty="0" smtClean="0"/>
              <a:t>Consulting</a:t>
            </a:r>
          </a:p>
          <a:p>
            <a:pPr eaLnBrk="1" hangingPunct="1"/>
            <a:r>
              <a:rPr lang="en-US" dirty="0" smtClean="0"/>
              <a:t>Training</a:t>
            </a:r>
          </a:p>
          <a:p>
            <a:pPr lvl="1"/>
            <a:r>
              <a:rPr lang="en-US" dirty="0" smtClean="0"/>
              <a:t>Hands on deployment class</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The Built-in Scripts</a:t>
            </a:r>
          </a:p>
        </p:txBody>
      </p:sp>
      <p:sp>
        <p:nvSpPr>
          <p:cNvPr id="52227" name="Content Placeholder 2"/>
          <p:cNvSpPr>
            <a:spLocks noGrp="1"/>
          </p:cNvSpPr>
          <p:nvPr>
            <p:ph idx="1"/>
          </p:nvPr>
        </p:nvSpPr>
        <p:spPr/>
        <p:txBody>
          <a:bodyPr/>
          <a:lstStyle/>
          <a:p>
            <a:r>
              <a:rPr lang="en-US" dirty="0" smtClean="0"/>
              <a:t>MigUser.xml</a:t>
            </a:r>
          </a:p>
          <a:p>
            <a:r>
              <a:rPr lang="en-US" dirty="0" smtClean="0"/>
              <a:t>MigApp.xml</a:t>
            </a:r>
          </a:p>
          <a:p>
            <a:r>
              <a:rPr lang="en-US" dirty="0" smtClean="0"/>
              <a:t>MigDocs.xml</a:t>
            </a: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defRPr/>
            </a:pPr>
            <a:r>
              <a:rPr lang="en-US" dirty="0" smtClean="0"/>
              <a:t>MigUser.XML</a:t>
            </a:r>
          </a:p>
        </p:txBody>
      </p:sp>
      <p:sp>
        <p:nvSpPr>
          <p:cNvPr id="53251" name="Content Placeholder 4"/>
          <p:cNvSpPr>
            <a:spLocks noGrp="1"/>
          </p:cNvSpPr>
          <p:nvPr>
            <p:ph sz="half" idx="1"/>
          </p:nvPr>
        </p:nvSpPr>
        <p:spPr>
          <a:xfrm>
            <a:off x="301752" y="3810000"/>
            <a:ext cx="4038600" cy="2243328"/>
          </a:xfrm>
        </p:spPr>
        <p:txBody>
          <a:bodyPr>
            <a:normAutofit/>
          </a:bodyPr>
          <a:lstStyle/>
          <a:p>
            <a:pPr lvl="1"/>
            <a:r>
              <a:rPr lang="en-US" dirty="0" smtClean="0"/>
              <a:t>My Documents</a:t>
            </a:r>
          </a:p>
          <a:p>
            <a:pPr lvl="1"/>
            <a:r>
              <a:rPr lang="en-US" dirty="0" smtClean="0"/>
              <a:t>My Video</a:t>
            </a:r>
          </a:p>
          <a:p>
            <a:pPr lvl="1"/>
            <a:r>
              <a:rPr lang="en-US" dirty="0" smtClean="0"/>
              <a:t>My Music</a:t>
            </a:r>
          </a:p>
          <a:p>
            <a:pPr lvl="1"/>
            <a:r>
              <a:rPr lang="en-US" dirty="0" smtClean="0"/>
              <a:t>My Pictures</a:t>
            </a:r>
            <a:endParaRPr lang="en-US" sz="2800" kern="0" dirty="0" smtClean="0"/>
          </a:p>
          <a:p>
            <a:pPr lvl="1"/>
            <a:endParaRPr lang="en-US" dirty="0" smtClean="0"/>
          </a:p>
        </p:txBody>
      </p:sp>
      <p:sp>
        <p:nvSpPr>
          <p:cNvPr id="53252" name="Content Placeholder 5"/>
          <p:cNvSpPr>
            <a:spLocks noGrp="1"/>
          </p:cNvSpPr>
          <p:nvPr>
            <p:ph sz="half" idx="2"/>
          </p:nvPr>
        </p:nvSpPr>
        <p:spPr>
          <a:xfrm>
            <a:off x="4800600" y="3886200"/>
            <a:ext cx="4038600" cy="2167128"/>
          </a:xfrm>
        </p:spPr>
        <p:txBody>
          <a:bodyPr>
            <a:normAutofit/>
          </a:bodyPr>
          <a:lstStyle/>
          <a:p>
            <a:pPr lvl="1"/>
            <a:r>
              <a:rPr lang="en-US" dirty="0" smtClean="0"/>
              <a:t>Desktop files</a:t>
            </a:r>
          </a:p>
          <a:p>
            <a:pPr lvl="1"/>
            <a:r>
              <a:rPr lang="en-US" dirty="0" smtClean="0"/>
              <a:t>Start menu</a:t>
            </a:r>
          </a:p>
          <a:p>
            <a:pPr lvl="1"/>
            <a:r>
              <a:rPr lang="en-US" dirty="0" smtClean="0"/>
              <a:t>Quick Launch settings</a:t>
            </a:r>
          </a:p>
          <a:p>
            <a:pPr lvl="1"/>
            <a:r>
              <a:rPr lang="en-US" dirty="0" smtClean="0"/>
              <a:t>Favorites</a:t>
            </a:r>
          </a:p>
        </p:txBody>
      </p:sp>
      <p:sp>
        <p:nvSpPr>
          <p:cNvPr id="7" name="Content Placeholder 2"/>
          <p:cNvSpPr txBox="1">
            <a:spLocks/>
          </p:cNvSpPr>
          <p:nvPr/>
        </p:nvSpPr>
        <p:spPr bwMode="auto">
          <a:xfrm>
            <a:off x="868363" y="1166813"/>
            <a:ext cx="7388225" cy="2365375"/>
          </a:xfrm>
          <a:prstGeom prst="rect">
            <a:avLst/>
          </a:prstGeom>
          <a:noFill/>
          <a:ln w="9525">
            <a:noFill/>
            <a:miter lim="800000"/>
            <a:headEnd/>
            <a:tailEnd/>
          </a:ln>
          <a:effectLst/>
        </p:spPr>
        <p:txBody>
          <a:bodyPr lIns="90379" tIns="44448" rIns="90379" bIns="44448"/>
          <a:lstStyle/>
          <a:p>
            <a:pPr marL="431800" indent="-431800" defTabSz="896938">
              <a:spcBef>
                <a:spcPct val="10000"/>
              </a:spcBef>
              <a:spcAft>
                <a:spcPct val="15000"/>
              </a:spcAft>
              <a:buSzPct val="75000"/>
              <a:tabLst>
                <a:tab pos="1387475" algn="l"/>
                <a:tab pos="1706563" algn="l"/>
                <a:tab pos="2079625" algn="l"/>
              </a:tabLst>
              <a:defRPr/>
            </a:pPr>
            <a:endParaRPr lang="en-US" sz="2800" kern="0" dirty="0">
              <a:latin typeface="+mn-lt"/>
            </a:endParaRPr>
          </a:p>
          <a:p>
            <a:pPr marL="431800" indent="-431800" defTabSz="896938">
              <a:spcBef>
                <a:spcPct val="10000"/>
              </a:spcBef>
              <a:spcAft>
                <a:spcPct val="15000"/>
              </a:spcAft>
              <a:buSzPct val="75000"/>
              <a:buFont typeface="Wingdings" pitchFamily="2" charset="2"/>
              <a:buChar char="l"/>
              <a:tabLst>
                <a:tab pos="1387475" algn="l"/>
                <a:tab pos="1706563" algn="l"/>
                <a:tab pos="2079625" algn="l"/>
              </a:tabLst>
              <a:defRPr/>
            </a:pPr>
            <a:endParaRPr lang="en-US" sz="2800" b="0" kern="0" dirty="0">
              <a:latin typeface="+mn-lt"/>
            </a:endParaRPr>
          </a:p>
        </p:txBody>
      </p:sp>
      <p:sp>
        <p:nvSpPr>
          <p:cNvPr id="8" name="Content Placeholder 2"/>
          <p:cNvSpPr txBox="1">
            <a:spLocks/>
          </p:cNvSpPr>
          <p:nvPr/>
        </p:nvSpPr>
        <p:spPr>
          <a:xfrm>
            <a:off x="301752" y="1527048"/>
            <a:ext cx="8503920" cy="1749552"/>
          </a:xfrm>
          <a:prstGeom prst="rect">
            <a:avLst/>
          </a:prstGeom>
        </p:spPr>
        <p:txBody>
          <a:bodyPr vert="horz">
            <a:normAutofit/>
          </a:bodyPr>
          <a:lstStyle/>
          <a:p>
            <a:pPr marL="342900" marR="0" lvl="0" indent="-342900" fontAlgn="auto">
              <a:lnSpc>
                <a:spcPct val="100000"/>
              </a:lnSpc>
              <a:spcBef>
                <a:spcPct val="20000"/>
              </a:spcBef>
              <a:spcAft>
                <a:spcPts val="0"/>
              </a:spcAft>
              <a:buClr>
                <a:srgbClr val="03C2F1"/>
              </a:buClr>
              <a:buSzPct val="85000"/>
              <a:buFont typeface="Segoe UI" pitchFamily="34" charset="0"/>
              <a:buChar char="►"/>
              <a:tabLst/>
              <a:defRPr/>
            </a:pPr>
            <a:r>
              <a:rPr lang="en-US" sz="2800" dirty="0" smtClean="0">
                <a:solidFill>
                  <a:schemeClr val="bg1"/>
                </a:solidFill>
                <a:latin typeface="Segoe UI" pitchFamily="34" charset="0"/>
                <a:ea typeface="Segoe UI" pitchFamily="34" charset="0"/>
                <a:cs typeface="Segoe UI" pitchFamily="34" charset="0"/>
              </a:rPr>
              <a:t>Rules to migrate user profiles and data</a:t>
            </a:r>
          </a:p>
          <a:p>
            <a:pPr marL="342900" marR="0" lvl="0" indent="-342900" fontAlgn="auto">
              <a:lnSpc>
                <a:spcPct val="100000"/>
              </a:lnSpc>
              <a:spcBef>
                <a:spcPct val="20000"/>
              </a:spcBef>
              <a:spcAft>
                <a:spcPts val="0"/>
              </a:spcAft>
              <a:buClr>
                <a:srgbClr val="03C2F1"/>
              </a:buClr>
              <a:buSzPct val="85000"/>
              <a:buFont typeface="Segoe UI" pitchFamily="34" charset="0"/>
              <a:buChar char="►"/>
              <a:tabLst/>
              <a:defRPr/>
            </a:pPr>
            <a:r>
              <a:rPr lang="en-US" sz="2800" dirty="0" smtClean="0">
                <a:solidFill>
                  <a:schemeClr val="bg1"/>
                </a:solidFill>
                <a:latin typeface="Segoe UI" pitchFamily="34" charset="0"/>
                <a:ea typeface="Segoe UI" pitchFamily="34" charset="0"/>
                <a:cs typeface="Segoe UI" pitchFamily="34" charset="0"/>
              </a:rPr>
              <a:t>Describes a “core” migration</a:t>
            </a:r>
          </a:p>
          <a:p>
            <a:pPr marL="342900" marR="0" lvl="0" indent="-342900" fontAlgn="auto">
              <a:lnSpc>
                <a:spcPct val="100000"/>
              </a:lnSpc>
              <a:spcBef>
                <a:spcPct val="20000"/>
              </a:spcBef>
              <a:spcAft>
                <a:spcPts val="0"/>
              </a:spcAft>
              <a:buClr>
                <a:srgbClr val="03C2F1"/>
              </a:buClr>
              <a:buSzPct val="85000"/>
              <a:buFont typeface="Segoe UI" pitchFamily="34" charset="0"/>
              <a:buChar char="►"/>
              <a:tabLst/>
              <a:defRPr/>
            </a:pPr>
            <a:r>
              <a:rPr lang="en-US" sz="2800" dirty="0" smtClean="0">
                <a:solidFill>
                  <a:schemeClr val="bg1"/>
                </a:solidFill>
                <a:latin typeface="Segoe UI" pitchFamily="34" charset="0"/>
                <a:ea typeface="Segoe UI" pitchFamily="34" charset="0"/>
                <a:cs typeface="Segoe UI" pitchFamily="34" charset="0"/>
              </a:rPr>
              <a:t>Folders that will be migrated</a:t>
            </a:r>
          </a:p>
          <a:p>
            <a:pPr marL="274320" marR="0" lvl="0" indent="-274320" algn="l" defTabSz="914400" rtl="0" eaLnBrk="1" fontAlgn="auto" latinLnBrk="0" hangingPunct="1">
              <a:lnSpc>
                <a:spcPct val="100000"/>
              </a:lnSpc>
              <a:spcBef>
                <a:spcPct val="20000"/>
              </a:spcBef>
              <a:spcAft>
                <a:spcPts val="0"/>
              </a:spcAft>
              <a:buClr>
                <a:schemeClr val="tx1"/>
              </a:buClr>
              <a:buSzPct val="85000"/>
              <a:buFont typeface="Cambria" pitchFamily="18" charset="0"/>
              <a:buChar char="⌘"/>
              <a:tabLst/>
              <a:defRPr/>
            </a:pPr>
            <a:endParaRPr kumimoji="0" lang="en-US" sz="2800" b="0" i="0" u="none" strike="noStrike" kern="0" cap="none" spc="0" normalizeH="0" baseline="0" noProof="0" dirty="0" smtClean="0">
              <a:ln>
                <a:noFill/>
              </a:ln>
              <a:solidFill>
                <a:schemeClr val="tx1"/>
              </a:solidFill>
              <a:effectLst/>
              <a:uLnTx/>
              <a:uFillTx/>
              <a:latin typeface="Cambria" pitchFamily="18" charset="0"/>
              <a:ea typeface="+mn-ea"/>
              <a:cs typeface="Courier New" pitchFamily="49" charset="0"/>
            </a:endParaRPr>
          </a:p>
          <a:p>
            <a:pPr marL="274320" marR="0" lvl="0" indent="-274320" algn="l" defTabSz="914400" rtl="0" eaLnBrk="1" fontAlgn="auto" latinLnBrk="0" hangingPunct="1">
              <a:lnSpc>
                <a:spcPct val="100000"/>
              </a:lnSpc>
              <a:spcBef>
                <a:spcPct val="20000"/>
              </a:spcBef>
              <a:spcAft>
                <a:spcPts val="0"/>
              </a:spcAft>
              <a:buClr>
                <a:schemeClr val="tx1"/>
              </a:buClr>
              <a:buSzPct val="85000"/>
              <a:buFont typeface="Cambria" pitchFamily="18" charset="0"/>
              <a:buChar char="⌘"/>
              <a:tabLst/>
              <a:defRPr/>
            </a:pPr>
            <a:endParaRPr kumimoji="0" lang="en-US" sz="2500" b="0" i="0" u="none" strike="noStrike" kern="1200" cap="none" spc="0" normalizeH="0" baseline="0" noProof="0" dirty="0">
              <a:ln>
                <a:noFill/>
              </a:ln>
              <a:solidFill>
                <a:schemeClr val="tx1"/>
              </a:solidFill>
              <a:effectLst/>
              <a:uLnTx/>
              <a:uFillTx/>
              <a:latin typeface="Cambria" pitchFamily="18" charset="0"/>
              <a:ea typeface="+mn-ea"/>
              <a:cs typeface="Courier New" pitchFamily="49" charset="0"/>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defRPr/>
            </a:pPr>
            <a:r>
              <a:rPr lang="en-US" dirty="0" smtClean="0"/>
              <a:t>All Users and Public Profile Folders</a:t>
            </a:r>
          </a:p>
        </p:txBody>
      </p:sp>
      <p:sp>
        <p:nvSpPr>
          <p:cNvPr id="54275" name="Content Placeholder 2"/>
          <p:cNvSpPr>
            <a:spLocks noGrp="1"/>
          </p:cNvSpPr>
          <p:nvPr>
            <p:ph sz="quarter" idx="1"/>
          </p:nvPr>
        </p:nvSpPr>
        <p:spPr/>
        <p:txBody>
          <a:bodyPr>
            <a:normAutofit lnSpcReduction="10000"/>
          </a:bodyPr>
          <a:lstStyle/>
          <a:p>
            <a:r>
              <a:rPr lang="en-US" b="1" smtClean="0"/>
              <a:t>All Users</a:t>
            </a:r>
            <a:r>
              <a:rPr lang="en-US" smtClean="0"/>
              <a:t> profile</a:t>
            </a:r>
          </a:p>
          <a:p>
            <a:pPr lvl="1"/>
            <a:r>
              <a:rPr lang="en-US" smtClean="0"/>
              <a:t>Windows XP</a:t>
            </a:r>
          </a:p>
          <a:p>
            <a:r>
              <a:rPr lang="en-US" b="1" smtClean="0"/>
              <a:t>Public</a:t>
            </a:r>
            <a:r>
              <a:rPr lang="en-US" smtClean="0"/>
              <a:t> profile in Vista or Windows 7</a:t>
            </a:r>
          </a:p>
          <a:p>
            <a:pPr lvl="1"/>
            <a:r>
              <a:rPr lang="en-US" smtClean="0"/>
              <a:t>Shared Documents</a:t>
            </a:r>
          </a:p>
          <a:p>
            <a:pPr lvl="1"/>
            <a:r>
              <a:rPr lang="en-US" smtClean="0"/>
              <a:t>Shared Video</a:t>
            </a:r>
          </a:p>
          <a:p>
            <a:pPr lvl="1"/>
            <a:r>
              <a:rPr lang="en-US" smtClean="0"/>
              <a:t>Shared Music</a:t>
            </a:r>
          </a:p>
          <a:p>
            <a:pPr lvl="1"/>
            <a:r>
              <a:rPr lang="en-US" smtClean="0"/>
              <a:t>Shared desktop files</a:t>
            </a:r>
          </a:p>
          <a:p>
            <a:pPr lvl="1"/>
            <a:r>
              <a:rPr lang="en-US" smtClean="0"/>
              <a:t>Shared Pictures</a:t>
            </a:r>
          </a:p>
          <a:p>
            <a:pPr lvl="1"/>
            <a:r>
              <a:rPr lang="en-US" smtClean="0"/>
              <a:t>Shared Start menu</a:t>
            </a:r>
          </a:p>
          <a:p>
            <a:pPr lvl="1"/>
            <a:r>
              <a:rPr lang="en-US" smtClean="0"/>
              <a:t>Shared Favorites</a:t>
            </a:r>
            <a:br>
              <a:rPr lang="en-US" smtClean="0"/>
            </a:br>
            <a:endParaRPr lang="en-US" smtClean="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92137" y="685800"/>
            <a:ext cx="6723063" cy="609600"/>
          </a:xfrm>
        </p:spPr>
        <p:txBody>
          <a:bodyPr>
            <a:normAutofit fontScale="90000"/>
          </a:bodyPr>
          <a:lstStyle/>
          <a:p>
            <a:pPr>
              <a:defRPr/>
            </a:pPr>
            <a:r>
              <a:rPr lang="en-US" sz="4700" dirty="0" smtClean="0"/>
              <a:t>Types of Files to Migrate</a:t>
            </a:r>
            <a:r>
              <a:rPr lang="en-US" sz="3200" dirty="0" smtClean="0"/>
              <a:t/>
            </a:r>
            <a:br>
              <a:rPr lang="en-US" sz="3200" dirty="0" smtClean="0"/>
            </a:br>
            <a:r>
              <a:rPr lang="en-US" sz="3200" dirty="0" smtClean="0"/>
              <a:t>All Fixed Drives are Searched</a:t>
            </a:r>
          </a:p>
        </p:txBody>
      </p:sp>
      <p:sp>
        <p:nvSpPr>
          <p:cNvPr id="55299" name="Content Placeholder 4"/>
          <p:cNvSpPr>
            <a:spLocks noGrp="1"/>
          </p:cNvSpPr>
          <p:nvPr>
            <p:ph sz="half" idx="1"/>
          </p:nvPr>
        </p:nvSpPr>
        <p:spPr>
          <a:xfrm>
            <a:off x="685800" y="1784350"/>
            <a:ext cx="2032000" cy="4616450"/>
          </a:xfrm>
        </p:spPr>
        <p:txBody>
          <a:bodyPr>
            <a:normAutofit fontScale="92500" lnSpcReduction="20000"/>
          </a:bodyPr>
          <a:lstStyle/>
          <a:p>
            <a:pPr>
              <a:buFont typeface="Cambria" pitchFamily="18" charset="0"/>
              <a:buChar char="─"/>
            </a:pPr>
            <a:r>
              <a:rPr lang="en-US" dirty="0" smtClean="0"/>
              <a:t>.</a:t>
            </a:r>
            <a:r>
              <a:rPr lang="en-US" dirty="0" err="1" smtClean="0"/>
              <a:t>accdb</a:t>
            </a:r>
            <a:endParaRPr lang="en-US" dirty="0" smtClean="0"/>
          </a:p>
          <a:p>
            <a:pPr>
              <a:buFont typeface="Cambria" pitchFamily="18" charset="0"/>
              <a:buChar char="─"/>
            </a:pPr>
            <a:r>
              <a:rPr lang="en-US" dirty="0" smtClean="0"/>
              <a:t>.ch3</a:t>
            </a:r>
          </a:p>
          <a:p>
            <a:pPr>
              <a:buFont typeface="Cambria" pitchFamily="18" charset="0"/>
              <a:buChar char="─"/>
            </a:pPr>
            <a:r>
              <a:rPr lang="en-US" dirty="0" smtClean="0"/>
              <a:t>.</a:t>
            </a:r>
            <a:r>
              <a:rPr lang="en-US" dirty="0" err="1" smtClean="0"/>
              <a:t>csv</a:t>
            </a:r>
            <a:endParaRPr lang="en-US" dirty="0" smtClean="0"/>
          </a:p>
          <a:p>
            <a:pPr>
              <a:buFont typeface="Cambria" pitchFamily="18" charset="0"/>
              <a:buChar char="─"/>
            </a:pPr>
            <a:r>
              <a:rPr lang="en-US" dirty="0" smtClean="0"/>
              <a:t>.dif</a:t>
            </a:r>
          </a:p>
          <a:p>
            <a:pPr>
              <a:buFont typeface="Cambria" pitchFamily="18" charset="0"/>
              <a:buChar char="─"/>
            </a:pPr>
            <a:r>
              <a:rPr lang="en-US" dirty="0" smtClean="0"/>
              <a:t>.doc*</a:t>
            </a:r>
          </a:p>
          <a:p>
            <a:pPr>
              <a:buFont typeface="Cambria" pitchFamily="18" charset="0"/>
              <a:buChar char="─"/>
            </a:pPr>
            <a:r>
              <a:rPr lang="en-US" dirty="0" smtClean="0"/>
              <a:t>.dot*</a:t>
            </a:r>
          </a:p>
          <a:p>
            <a:pPr>
              <a:buFont typeface="Cambria" pitchFamily="18" charset="0"/>
              <a:buChar char="─"/>
            </a:pPr>
            <a:r>
              <a:rPr lang="en-US" dirty="0" smtClean="0"/>
              <a:t>.</a:t>
            </a:r>
            <a:r>
              <a:rPr lang="en-US" dirty="0" err="1" smtClean="0"/>
              <a:t>dqy</a:t>
            </a:r>
            <a:endParaRPr lang="en-US" dirty="0" smtClean="0"/>
          </a:p>
          <a:p>
            <a:pPr>
              <a:buFont typeface="Cambria" pitchFamily="18" charset="0"/>
              <a:buChar char="─"/>
            </a:pPr>
            <a:r>
              <a:rPr lang="en-US" dirty="0" smtClean="0"/>
              <a:t>.</a:t>
            </a:r>
            <a:r>
              <a:rPr lang="en-US" dirty="0" err="1" smtClean="0"/>
              <a:t>iqy</a:t>
            </a:r>
            <a:endParaRPr lang="en-US" dirty="0" smtClean="0"/>
          </a:p>
          <a:p>
            <a:pPr>
              <a:buFont typeface="Cambria" pitchFamily="18" charset="0"/>
              <a:buChar char="─"/>
            </a:pPr>
            <a:r>
              <a:rPr lang="en-US" dirty="0" smtClean="0"/>
              <a:t>.</a:t>
            </a:r>
            <a:r>
              <a:rPr lang="en-US" dirty="0" err="1" smtClean="0"/>
              <a:t>mcw</a:t>
            </a:r>
            <a:endParaRPr lang="en-US" dirty="0" smtClean="0"/>
          </a:p>
          <a:p>
            <a:pPr>
              <a:buFont typeface="Cambria" pitchFamily="18" charset="0"/>
              <a:buChar char="─"/>
            </a:pPr>
            <a:r>
              <a:rPr lang="en-US" dirty="0" smtClean="0"/>
              <a:t>.</a:t>
            </a:r>
            <a:r>
              <a:rPr lang="en-US" dirty="0" err="1" smtClean="0"/>
              <a:t>mdb</a:t>
            </a:r>
            <a:r>
              <a:rPr lang="en-US" dirty="0" smtClean="0"/>
              <a:t>*</a:t>
            </a:r>
          </a:p>
          <a:p>
            <a:pPr>
              <a:buFont typeface="Cambria" pitchFamily="18" charset="0"/>
              <a:buChar char="─"/>
            </a:pPr>
            <a:r>
              <a:rPr lang="en-US" dirty="0" smtClean="0"/>
              <a:t>.</a:t>
            </a:r>
            <a:r>
              <a:rPr lang="en-US" dirty="0" err="1" smtClean="0"/>
              <a:t>mpp</a:t>
            </a:r>
            <a:endParaRPr lang="en-US" dirty="0" smtClean="0"/>
          </a:p>
        </p:txBody>
      </p:sp>
      <p:sp>
        <p:nvSpPr>
          <p:cNvPr id="55300" name="Content Placeholder 5"/>
          <p:cNvSpPr>
            <a:spLocks noGrp="1"/>
          </p:cNvSpPr>
          <p:nvPr>
            <p:ph sz="half" idx="2"/>
          </p:nvPr>
        </p:nvSpPr>
        <p:spPr>
          <a:xfrm>
            <a:off x="2938462" y="1784350"/>
            <a:ext cx="2328863" cy="4616450"/>
          </a:xfrm>
        </p:spPr>
        <p:txBody>
          <a:bodyPr>
            <a:normAutofit fontScale="92500" lnSpcReduction="20000"/>
          </a:bodyPr>
          <a:lstStyle/>
          <a:p>
            <a:pPr>
              <a:buFont typeface="Cambria" pitchFamily="18" charset="0"/>
              <a:buChar char="─"/>
            </a:pPr>
            <a:r>
              <a:rPr lang="en-US" dirty="0" smtClean="0"/>
              <a:t>.one*</a:t>
            </a:r>
          </a:p>
          <a:p>
            <a:pPr>
              <a:buFont typeface="Cambria" pitchFamily="18" charset="0"/>
              <a:buChar char="─"/>
            </a:pPr>
            <a:r>
              <a:rPr lang="en-US" dirty="0" smtClean="0"/>
              <a:t>.</a:t>
            </a:r>
            <a:r>
              <a:rPr lang="en-US" dirty="0" err="1" smtClean="0"/>
              <a:t>oqy</a:t>
            </a:r>
            <a:endParaRPr lang="en-US" dirty="0" smtClean="0"/>
          </a:p>
          <a:p>
            <a:pPr>
              <a:buFont typeface="Cambria" pitchFamily="18" charset="0"/>
              <a:buChar char="─"/>
            </a:pPr>
            <a:r>
              <a:rPr lang="en-US" dirty="0" smtClean="0"/>
              <a:t>.or6</a:t>
            </a:r>
          </a:p>
          <a:p>
            <a:pPr>
              <a:buFont typeface="Cambria" pitchFamily="18" charset="0"/>
              <a:buChar char="─"/>
            </a:pPr>
            <a:r>
              <a:rPr lang="en-US" dirty="0" smtClean="0"/>
              <a:t>.pot*</a:t>
            </a:r>
          </a:p>
          <a:p>
            <a:pPr>
              <a:buFont typeface="Cambria" pitchFamily="18" charset="0"/>
              <a:buChar char="─"/>
            </a:pPr>
            <a:r>
              <a:rPr lang="en-US" dirty="0" smtClean="0"/>
              <a:t>.</a:t>
            </a:r>
            <a:r>
              <a:rPr lang="en-US" dirty="0" err="1" smtClean="0"/>
              <a:t>ppa</a:t>
            </a:r>
            <a:r>
              <a:rPr lang="en-US" dirty="0" smtClean="0"/>
              <a:t> </a:t>
            </a:r>
          </a:p>
          <a:p>
            <a:pPr>
              <a:buFont typeface="Cambria" pitchFamily="18" charset="0"/>
              <a:buChar char="─"/>
            </a:pPr>
            <a:r>
              <a:rPr lang="en-US" dirty="0" smtClean="0"/>
              <a:t>.</a:t>
            </a:r>
            <a:r>
              <a:rPr lang="en-US" dirty="0" err="1" smtClean="0"/>
              <a:t>pps</a:t>
            </a:r>
            <a:r>
              <a:rPr lang="en-US" dirty="0" smtClean="0"/>
              <a:t>*</a:t>
            </a:r>
          </a:p>
          <a:p>
            <a:pPr>
              <a:buFont typeface="Cambria" pitchFamily="18" charset="0"/>
              <a:buChar char="─"/>
            </a:pPr>
            <a:r>
              <a:rPr lang="en-US" dirty="0" smtClean="0"/>
              <a:t>.</a:t>
            </a:r>
            <a:r>
              <a:rPr lang="en-US" dirty="0" err="1" smtClean="0"/>
              <a:t>ppt</a:t>
            </a:r>
            <a:r>
              <a:rPr lang="en-US" dirty="0" smtClean="0"/>
              <a:t>*</a:t>
            </a:r>
          </a:p>
          <a:p>
            <a:pPr>
              <a:buFont typeface="Cambria" pitchFamily="18" charset="0"/>
              <a:buChar char="─"/>
            </a:pPr>
            <a:r>
              <a:rPr lang="en-US" dirty="0" smtClean="0"/>
              <a:t>.pre</a:t>
            </a:r>
          </a:p>
          <a:p>
            <a:pPr>
              <a:buFont typeface="Cambria" pitchFamily="18" charset="0"/>
              <a:buChar char="─"/>
            </a:pPr>
            <a:r>
              <a:rPr lang="en-US" dirty="0" smtClean="0"/>
              <a:t>.</a:t>
            </a:r>
            <a:r>
              <a:rPr lang="en-US" dirty="0" err="1" smtClean="0"/>
              <a:t>pst</a:t>
            </a:r>
            <a:endParaRPr lang="en-US" dirty="0" smtClean="0"/>
          </a:p>
          <a:p>
            <a:pPr>
              <a:buFont typeface="Cambria" pitchFamily="18" charset="0"/>
              <a:buChar char="─"/>
            </a:pPr>
            <a:r>
              <a:rPr lang="en-US" dirty="0" smtClean="0"/>
              <a:t>.pub</a:t>
            </a:r>
          </a:p>
          <a:p>
            <a:pPr>
              <a:buFont typeface="Cambria" pitchFamily="18" charset="0"/>
              <a:buChar char="─"/>
            </a:pPr>
            <a:r>
              <a:rPr lang="en-US" dirty="0" smtClean="0"/>
              <a:t>.</a:t>
            </a:r>
            <a:r>
              <a:rPr lang="en-US" dirty="0" err="1" smtClean="0"/>
              <a:t>qdf</a:t>
            </a:r>
            <a:endParaRPr lang="en-US" dirty="0" smtClean="0"/>
          </a:p>
          <a:p>
            <a:endParaRPr lang="en-US" dirty="0" smtClean="0"/>
          </a:p>
        </p:txBody>
      </p:sp>
      <p:sp>
        <p:nvSpPr>
          <p:cNvPr id="55301" name="Content Placeholder 5"/>
          <p:cNvSpPr txBox="1">
            <a:spLocks/>
          </p:cNvSpPr>
          <p:nvPr/>
        </p:nvSpPr>
        <p:spPr bwMode="auto">
          <a:xfrm>
            <a:off x="4910138" y="1779588"/>
            <a:ext cx="2328862" cy="4616450"/>
          </a:xfrm>
          <a:prstGeom prst="rect">
            <a:avLst/>
          </a:prstGeom>
          <a:noFill/>
          <a:ln w="9525">
            <a:noFill/>
            <a:miter lim="800000"/>
            <a:headEnd/>
            <a:tailEnd/>
          </a:ln>
        </p:spPr>
        <p:txBody>
          <a:bodyPr lIns="90379" tIns="44448" rIns="90379" bIns="44448"/>
          <a:lstStyle/>
          <a:p>
            <a:pPr marL="342900" indent="-342900">
              <a:lnSpc>
                <a:spcPct val="80000"/>
              </a:lnSpc>
              <a:spcBef>
                <a:spcPct val="20000"/>
              </a:spcBef>
              <a:spcAft>
                <a:spcPct val="15000"/>
              </a:spcAft>
              <a:buClr>
                <a:srgbClr val="03C2F1"/>
              </a:buClr>
              <a:buSzPct val="85000"/>
              <a:buFont typeface="Cambria" pitchFamily="18" charset="0"/>
              <a:buChar char="─"/>
              <a:tabLst>
                <a:tab pos="1387475" algn="l"/>
                <a:tab pos="1706563" algn="l"/>
                <a:tab pos="2079625" algn="l"/>
              </a:tabLst>
            </a:pPr>
            <a:r>
              <a:rPr lang="en-US" sz="2600" dirty="0" smtClean="0">
                <a:solidFill>
                  <a:schemeClr val="bg1"/>
                </a:solidFill>
                <a:latin typeface="Segoe UI" pitchFamily="34" charset="0"/>
                <a:ea typeface="Segoe UI" pitchFamily="34" charset="0"/>
                <a:cs typeface="Segoe UI" pitchFamily="34" charset="0"/>
              </a:rPr>
              <a:t>.</a:t>
            </a:r>
            <a:r>
              <a:rPr lang="en-US" sz="2600" dirty="0" err="1" smtClean="0">
                <a:solidFill>
                  <a:schemeClr val="bg1"/>
                </a:solidFill>
                <a:latin typeface="Segoe UI" pitchFamily="34" charset="0"/>
                <a:ea typeface="Segoe UI" pitchFamily="34" charset="0"/>
                <a:cs typeface="Segoe UI" pitchFamily="34" charset="0"/>
              </a:rPr>
              <a:t>qel</a:t>
            </a:r>
            <a:endParaRPr lang="en-US" sz="2600" dirty="0" smtClean="0">
              <a:solidFill>
                <a:schemeClr val="bg1"/>
              </a:solidFill>
              <a:latin typeface="Segoe UI" pitchFamily="34" charset="0"/>
              <a:ea typeface="Segoe UI" pitchFamily="34" charset="0"/>
              <a:cs typeface="Segoe UI" pitchFamily="34" charset="0"/>
            </a:endParaRPr>
          </a:p>
          <a:p>
            <a:pPr marL="342900" indent="-342900">
              <a:lnSpc>
                <a:spcPct val="80000"/>
              </a:lnSpc>
              <a:spcBef>
                <a:spcPct val="20000"/>
              </a:spcBef>
              <a:buClr>
                <a:srgbClr val="03C2F1"/>
              </a:buClr>
              <a:buSzPct val="85000"/>
              <a:buFont typeface="Cambria" pitchFamily="18" charset="0"/>
              <a:buChar char="─"/>
              <a:tabLst>
                <a:tab pos="1387475" algn="l"/>
                <a:tab pos="1706563" algn="l"/>
                <a:tab pos="2079625" algn="l"/>
              </a:tabLst>
            </a:pPr>
            <a:r>
              <a:rPr lang="en-US" sz="2600" dirty="0" smtClean="0">
                <a:solidFill>
                  <a:schemeClr val="bg1"/>
                </a:solidFill>
                <a:latin typeface="Segoe UI" pitchFamily="34" charset="0"/>
                <a:ea typeface="Segoe UI" pitchFamily="34" charset="0"/>
                <a:cs typeface="Segoe UI" pitchFamily="34" charset="0"/>
              </a:rPr>
              <a:t>.</a:t>
            </a:r>
            <a:r>
              <a:rPr lang="en-US" sz="2600" dirty="0" err="1" smtClean="0">
                <a:solidFill>
                  <a:schemeClr val="bg1"/>
                </a:solidFill>
                <a:latin typeface="Segoe UI" pitchFamily="34" charset="0"/>
                <a:ea typeface="Segoe UI" pitchFamily="34" charset="0"/>
                <a:cs typeface="Segoe UI" pitchFamily="34" charset="0"/>
              </a:rPr>
              <a:t>qph</a:t>
            </a:r>
            <a:endParaRPr lang="en-US" sz="2600" dirty="0" smtClean="0">
              <a:solidFill>
                <a:schemeClr val="bg1"/>
              </a:solidFill>
              <a:latin typeface="Segoe UI" pitchFamily="34" charset="0"/>
              <a:ea typeface="Segoe UI" pitchFamily="34" charset="0"/>
              <a:cs typeface="Segoe UI" pitchFamily="34" charset="0"/>
            </a:endParaRPr>
          </a:p>
          <a:p>
            <a:pPr marL="342900" indent="-342900">
              <a:lnSpc>
                <a:spcPct val="80000"/>
              </a:lnSpc>
              <a:spcBef>
                <a:spcPct val="20000"/>
              </a:spcBef>
              <a:buClr>
                <a:srgbClr val="03C2F1"/>
              </a:buClr>
              <a:buSzPct val="85000"/>
              <a:buFont typeface="Cambria" pitchFamily="18" charset="0"/>
              <a:buChar char="─"/>
              <a:tabLst>
                <a:tab pos="1387475" algn="l"/>
                <a:tab pos="1706563" algn="l"/>
                <a:tab pos="2079625" algn="l"/>
              </a:tabLst>
            </a:pPr>
            <a:r>
              <a:rPr lang="en-US" sz="2600" dirty="0" smtClean="0">
                <a:solidFill>
                  <a:schemeClr val="bg1"/>
                </a:solidFill>
                <a:latin typeface="Segoe UI" pitchFamily="34" charset="0"/>
                <a:ea typeface="Segoe UI" pitchFamily="34" charset="0"/>
                <a:cs typeface="Segoe UI" pitchFamily="34" charset="0"/>
              </a:rPr>
              <a:t>.</a:t>
            </a:r>
            <a:r>
              <a:rPr lang="en-US" sz="2600" dirty="0" err="1" smtClean="0">
                <a:solidFill>
                  <a:schemeClr val="bg1"/>
                </a:solidFill>
                <a:latin typeface="Segoe UI" pitchFamily="34" charset="0"/>
                <a:ea typeface="Segoe UI" pitchFamily="34" charset="0"/>
                <a:cs typeface="Segoe UI" pitchFamily="34" charset="0"/>
              </a:rPr>
              <a:t>qsd</a:t>
            </a:r>
            <a:endParaRPr lang="en-US" sz="2600" dirty="0" smtClean="0">
              <a:solidFill>
                <a:schemeClr val="bg1"/>
              </a:solidFill>
              <a:latin typeface="Segoe UI" pitchFamily="34" charset="0"/>
              <a:ea typeface="Segoe UI" pitchFamily="34" charset="0"/>
              <a:cs typeface="Segoe UI" pitchFamily="34" charset="0"/>
            </a:endParaRPr>
          </a:p>
          <a:p>
            <a:pPr marL="342900" indent="-342900">
              <a:lnSpc>
                <a:spcPct val="80000"/>
              </a:lnSpc>
              <a:spcBef>
                <a:spcPct val="20000"/>
              </a:spcBef>
              <a:spcAft>
                <a:spcPct val="15000"/>
              </a:spcAft>
              <a:buClr>
                <a:srgbClr val="03C2F1"/>
              </a:buClr>
              <a:buSzPct val="85000"/>
              <a:buFont typeface="Cambria" pitchFamily="18" charset="0"/>
              <a:buChar char="─"/>
              <a:tabLst>
                <a:tab pos="1387475" algn="l"/>
                <a:tab pos="1706563" algn="l"/>
                <a:tab pos="2079625" algn="l"/>
              </a:tabLst>
            </a:pPr>
            <a:r>
              <a:rPr lang="en-US" sz="2600" dirty="0" smtClean="0">
                <a:solidFill>
                  <a:schemeClr val="bg1"/>
                </a:solidFill>
                <a:latin typeface="Segoe UI" pitchFamily="34" charset="0"/>
                <a:ea typeface="Segoe UI" pitchFamily="34" charset="0"/>
                <a:cs typeface="Segoe UI" pitchFamily="34" charset="0"/>
              </a:rPr>
              <a:t>.</a:t>
            </a:r>
            <a:r>
              <a:rPr lang="en-US" sz="2600" dirty="0" err="1" smtClean="0">
                <a:solidFill>
                  <a:schemeClr val="bg1"/>
                </a:solidFill>
                <a:latin typeface="Segoe UI" pitchFamily="34" charset="0"/>
                <a:ea typeface="Segoe UI" pitchFamily="34" charset="0"/>
                <a:cs typeface="Segoe UI" pitchFamily="34" charset="0"/>
              </a:rPr>
              <a:t>rqy</a:t>
            </a:r>
            <a:endParaRPr lang="en-US" sz="2600" dirty="0" smtClean="0">
              <a:solidFill>
                <a:schemeClr val="bg1"/>
              </a:solidFill>
              <a:latin typeface="Segoe UI" pitchFamily="34" charset="0"/>
              <a:ea typeface="Segoe UI" pitchFamily="34" charset="0"/>
              <a:cs typeface="Segoe UI" pitchFamily="34" charset="0"/>
            </a:endParaRPr>
          </a:p>
          <a:p>
            <a:pPr marL="342900" indent="-342900">
              <a:lnSpc>
                <a:spcPct val="80000"/>
              </a:lnSpc>
              <a:spcBef>
                <a:spcPct val="20000"/>
              </a:spcBef>
              <a:spcAft>
                <a:spcPct val="15000"/>
              </a:spcAft>
              <a:buClr>
                <a:srgbClr val="03C2F1"/>
              </a:buClr>
              <a:buSzPct val="85000"/>
              <a:buFont typeface="Cambria" pitchFamily="18" charset="0"/>
              <a:buChar char="─"/>
              <a:tabLst>
                <a:tab pos="1387475" algn="l"/>
                <a:tab pos="1706563" algn="l"/>
                <a:tab pos="2079625" algn="l"/>
              </a:tabLst>
            </a:pPr>
            <a:r>
              <a:rPr lang="en-US" sz="2600" dirty="0" smtClean="0">
                <a:solidFill>
                  <a:schemeClr val="bg1"/>
                </a:solidFill>
                <a:latin typeface="Segoe UI" pitchFamily="34" charset="0"/>
                <a:ea typeface="Segoe UI" pitchFamily="34" charset="0"/>
                <a:cs typeface="Segoe UI" pitchFamily="34" charset="0"/>
              </a:rPr>
              <a:t>.rtf</a:t>
            </a:r>
          </a:p>
          <a:p>
            <a:pPr marL="342900" indent="-342900">
              <a:lnSpc>
                <a:spcPct val="80000"/>
              </a:lnSpc>
              <a:spcBef>
                <a:spcPct val="20000"/>
              </a:spcBef>
              <a:spcAft>
                <a:spcPct val="15000"/>
              </a:spcAft>
              <a:buClr>
                <a:srgbClr val="03C2F1"/>
              </a:buClr>
              <a:buSzPct val="85000"/>
              <a:buFont typeface="Cambria" pitchFamily="18" charset="0"/>
              <a:buChar char="─"/>
              <a:tabLst>
                <a:tab pos="1387475" algn="l"/>
                <a:tab pos="1706563" algn="l"/>
                <a:tab pos="2079625" algn="l"/>
              </a:tabLst>
            </a:pPr>
            <a:r>
              <a:rPr lang="en-US" sz="2600" dirty="0" smtClean="0">
                <a:solidFill>
                  <a:schemeClr val="bg1"/>
                </a:solidFill>
                <a:latin typeface="Segoe UI" pitchFamily="34" charset="0"/>
                <a:ea typeface="Segoe UI" pitchFamily="34" charset="0"/>
                <a:cs typeface="Segoe UI" pitchFamily="34" charset="0"/>
              </a:rPr>
              <a:t>.</a:t>
            </a:r>
            <a:r>
              <a:rPr lang="en-US" sz="2600" dirty="0" err="1" smtClean="0">
                <a:solidFill>
                  <a:schemeClr val="bg1"/>
                </a:solidFill>
                <a:latin typeface="Segoe UI" pitchFamily="34" charset="0"/>
                <a:ea typeface="Segoe UI" pitchFamily="34" charset="0"/>
                <a:cs typeface="Segoe UI" pitchFamily="34" charset="0"/>
              </a:rPr>
              <a:t>scd</a:t>
            </a:r>
            <a:endParaRPr lang="en-US" sz="2600" dirty="0" smtClean="0">
              <a:solidFill>
                <a:schemeClr val="bg1"/>
              </a:solidFill>
              <a:latin typeface="Segoe UI" pitchFamily="34" charset="0"/>
              <a:ea typeface="Segoe UI" pitchFamily="34" charset="0"/>
              <a:cs typeface="Segoe UI" pitchFamily="34" charset="0"/>
            </a:endParaRPr>
          </a:p>
          <a:p>
            <a:pPr marL="342900" indent="-342900">
              <a:lnSpc>
                <a:spcPct val="80000"/>
              </a:lnSpc>
              <a:spcBef>
                <a:spcPct val="20000"/>
              </a:spcBef>
              <a:spcAft>
                <a:spcPct val="15000"/>
              </a:spcAft>
              <a:buClr>
                <a:srgbClr val="03C2F1"/>
              </a:buClr>
              <a:buSzPct val="85000"/>
              <a:buFont typeface="Cambria" pitchFamily="18" charset="0"/>
              <a:buChar char="─"/>
              <a:tabLst>
                <a:tab pos="1387475" algn="l"/>
                <a:tab pos="1706563" algn="l"/>
                <a:tab pos="2079625" algn="l"/>
              </a:tabLst>
            </a:pPr>
            <a:r>
              <a:rPr lang="en-US" sz="2600" dirty="0" smtClean="0">
                <a:solidFill>
                  <a:schemeClr val="bg1"/>
                </a:solidFill>
                <a:latin typeface="Segoe UI" pitchFamily="34" charset="0"/>
                <a:ea typeface="Segoe UI" pitchFamily="34" charset="0"/>
                <a:cs typeface="Segoe UI" pitchFamily="34" charset="0"/>
              </a:rPr>
              <a:t>.sh3</a:t>
            </a:r>
          </a:p>
          <a:p>
            <a:pPr marL="342900" indent="-342900">
              <a:lnSpc>
                <a:spcPct val="80000"/>
              </a:lnSpc>
              <a:spcBef>
                <a:spcPct val="20000"/>
              </a:spcBef>
              <a:spcAft>
                <a:spcPct val="15000"/>
              </a:spcAft>
              <a:buClr>
                <a:srgbClr val="03C2F1"/>
              </a:buClr>
              <a:buSzPct val="85000"/>
              <a:buFont typeface="Cambria" pitchFamily="18" charset="0"/>
              <a:buChar char="─"/>
              <a:tabLst>
                <a:tab pos="1387475" algn="l"/>
                <a:tab pos="1706563" algn="l"/>
                <a:tab pos="2079625" algn="l"/>
              </a:tabLst>
            </a:pPr>
            <a:r>
              <a:rPr lang="en-US" sz="2600" dirty="0" smtClean="0">
                <a:solidFill>
                  <a:schemeClr val="bg1"/>
                </a:solidFill>
                <a:latin typeface="Segoe UI" pitchFamily="34" charset="0"/>
                <a:ea typeface="Segoe UI" pitchFamily="34" charset="0"/>
                <a:cs typeface="Segoe UI" pitchFamily="34" charset="0"/>
              </a:rPr>
              <a:t>.</a:t>
            </a:r>
            <a:r>
              <a:rPr lang="en-US" sz="2600" dirty="0" err="1" smtClean="0">
                <a:solidFill>
                  <a:schemeClr val="bg1"/>
                </a:solidFill>
                <a:latin typeface="Segoe UI" pitchFamily="34" charset="0"/>
                <a:ea typeface="Segoe UI" pitchFamily="34" charset="0"/>
                <a:cs typeface="Segoe UI" pitchFamily="34" charset="0"/>
              </a:rPr>
              <a:t>slk</a:t>
            </a:r>
            <a:endParaRPr lang="en-US" sz="2600" dirty="0" smtClean="0">
              <a:solidFill>
                <a:schemeClr val="bg1"/>
              </a:solidFill>
              <a:latin typeface="Segoe UI" pitchFamily="34" charset="0"/>
              <a:ea typeface="Segoe UI" pitchFamily="34" charset="0"/>
              <a:cs typeface="Segoe UI" pitchFamily="34" charset="0"/>
            </a:endParaRPr>
          </a:p>
          <a:p>
            <a:pPr marL="342900" indent="-342900">
              <a:lnSpc>
                <a:spcPct val="80000"/>
              </a:lnSpc>
              <a:spcBef>
                <a:spcPct val="20000"/>
              </a:spcBef>
              <a:spcAft>
                <a:spcPct val="15000"/>
              </a:spcAft>
              <a:buClr>
                <a:srgbClr val="03C2F1"/>
              </a:buClr>
              <a:buSzPct val="85000"/>
              <a:buFont typeface="Cambria" pitchFamily="18" charset="0"/>
              <a:buChar char="─"/>
              <a:tabLst>
                <a:tab pos="1387475" algn="l"/>
                <a:tab pos="1706563" algn="l"/>
                <a:tab pos="2079625" algn="l"/>
              </a:tabLst>
            </a:pPr>
            <a:r>
              <a:rPr lang="en-US" sz="2600" dirty="0" smtClean="0">
                <a:solidFill>
                  <a:schemeClr val="bg1"/>
                </a:solidFill>
                <a:latin typeface="Segoe UI" pitchFamily="34" charset="0"/>
                <a:ea typeface="Segoe UI" pitchFamily="34" charset="0"/>
                <a:cs typeface="Segoe UI" pitchFamily="34" charset="0"/>
              </a:rPr>
              <a:t>.txt</a:t>
            </a:r>
          </a:p>
          <a:p>
            <a:pPr marL="342900" indent="-342900">
              <a:lnSpc>
                <a:spcPct val="80000"/>
              </a:lnSpc>
              <a:spcBef>
                <a:spcPct val="20000"/>
              </a:spcBef>
              <a:spcAft>
                <a:spcPct val="15000"/>
              </a:spcAft>
              <a:buClr>
                <a:srgbClr val="03C2F1"/>
              </a:buClr>
              <a:buSzPct val="85000"/>
              <a:buFont typeface="Cambria" pitchFamily="18" charset="0"/>
              <a:buChar char="─"/>
              <a:tabLst>
                <a:tab pos="1387475" algn="l"/>
                <a:tab pos="1706563" algn="l"/>
                <a:tab pos="2079625" algn="l"/>
              </a:tabLst>
            </a:pPr>
            <a:r>
              <a:rPr lang="en-US" sz="2600" dirty="0" smtClean="0">
                <a:solidFill>
                  <a:schemeClr val="bg1"/>
                </a:solidFill>
                <a:latin typeface="Segoe UI" pitchFamily="34" charset="0"/>
                <a:ea typeface="Segoe UI" pitchFamily="34" charset="0"/>
                <a:cs typeface="Segoe UI" pitchFamily="34" charset="0"/>
              </a:rPr>
              <a:t>.</a:t>
            </a:r>
            <a:r>
              <a:rPr lang="en-US" sz="2600" dirty="0" err="1" smtClean="0">
                <a:solidFill>
                  <a:schemeClr val="bg1"/>
                </a:solidFill>
                <a:latin typeface="Segoe UI" pitchFamily="34" charset="0"/>
                <a:ea typeface="Segoe UI" pitchFamily="34" charset="0"/>
                <a:cs typeface="Segoe UI" pitchFamily="34" charset="0"/>
              </a:rPr>
              <a:t>vl</a:t>
            </a:r>
            <a:r>
              <a:rPr lang="en-US" sz="2600" dirty="0" smtClean="0">
                <a:solidFill>
                  <a:schemeClr val="bg1"/>
                </a:solidFill>
                <a:latin typeface="Segoe UI" pitchFamily="34" charset="0"/>
                <a:ea typeface="Segoe UI" pitchFamily="34" charset="0"/>
                <a:cs typeface="Segoe UI" pitchFamily="34" charset="0"/>
              </a:rPr>
              <a:t>*</a:t>
            </a:r>
          </a:p>
        </p:txBody>
      </p:sp>
      <p:sp>
        <p:nvSpPr>
          <p:cNvPr id="55302" name="Content Placeholder 5"/>
          <p:cNvSpPr txBox="1">
            <a:spLocks/>
          </p:cNvSpPr>
          <p:nvPr/>
        </p:nvSpPr>
        <p:spPr bwMode="auto">
          <a:xfrm>
            <a:off x="6815138" y="1749757"/>
            <a:ext cx="2328862" cy="4616450"/>
          </a:xfrm>
          <a:prstGeom prst="rect">
            <a:avLst/>
          </a:prstGeom>
          <a:noFill/>
          <a:ln w="9525">
            <a:noFill/>
            <a:miter lim="800000"/>
            <a:headEnd/>
            <a:tailEnd/>
          </a:ln>
        </p:spPr>
        <p:txBody>
          <a:bodyPr lIns="90379" tIns="44448" rIns="90379" bIns="44448"/>
          <a:lstStyle/>
          <a:p>
            <a:pPr marL="342900" indent="-342900">
              <a:lnSpc>
                <a:spcPct val="80000"/>
              </a:lnSpc>
              <a:spcBef>
                <a:spcPct val="20000"/>
              </a:spcBef>
              <a:spcAft>
                <a:spcPct val="15000"/>
              </a:spcAft>
              <a:buClr>
                <a:srgbClr val="03C2F1"/>
              </a:buClr>
              <a:buSzPct val="85000"/>
              <a:buFont typeface="Cambria" pitchFamily="18" charset="0"/>
              <a:buChar char="─"/>
              <a:tabLst>
                <a:tab pos="1387475" algn="l"/>
                <a:tab pos="1706563" algn="l"/>
                <a:tab pos="2079625" algn="l"/>
              </a:tabLst>
            </a:pPr>
            <a:r>
              <a:rPr lang="en-US" sz="2600" dirty="0" smtClean="0">
                <a:solidFill>
                  <a:schemeClr val="bg1"/>
                </a:solidFill>
                <a:latin typeface="Segoe UI" pitchFamily="34" charset="0"/>
                <a:ea typeface="Segoe UI" pitchFamily="34" charset="0"/>
                <a:cs typeface="Segoe UI" pitchFamily="34" charset="0"/>
              </a:rPr>
              <a:t>.</a:t>
            </a:r>
            <a:r>
              <a:rPr lang="en-US" sz="2600" dirty="0" err="1" smtClean="0">
                <a:solidFill>
                  <a:schemeClr val="bg1"/>
                </a:solidFill>
                <a:latin typeface="Segoe UI" pitchFamily="34" charset="0"/>
                <a:ea typeface="Segoe UI" pitchFamily="34" charset="0"/>
                <a:cs typeface="Segoe UI" pitchFamily="34" charset="0"/>
              </a:rPr>
              <a:t>vsd</a:t>
            </a:r>
            <a:endParaRPr lang="en-US" sz="2600" dirty="0" smtClean="0">
              <a:solidFill>
                <a:schemeClr val="bg1"/>
              </a:solidFill>
              <a:latin typeface="Segoe UI" pitchFamily="34" charset="0"/>
              <a:ea typeface="Segoe UI" pitchFamily="34" charset="0"/>
              <a:cs typeface="Segoe UI" pitchFamily="34" charset="0"/>
            </a:endParaRPr>
          </a:p>
          <a:p>
            <a:pPr marL="342900" indent="-342900">
              <a:lnSpc>
                <a:spcPct val="80000"/>
              </a:lnSpc>
              <a:spcBef>
                <a:spcPct val="20000"/>
              </a:spcBef>
              <a:spcAft>
                <a:spcPct val="15000"/>
              </a:spcAft>
              <a:buClr>
                <a:srgbClr val="03C2F1"/>
              </a:buClr>
              <a:buSzPct val="85000"/>
              <a:buFont typeface="Cambria" pitchFamily="18" charset="0"/>
              <a:buChar char="─"/>
              <a:tabLst>
                <a:tab pos="1387475" algn="l"/>
                <a:tab pos="1706563" algn="l"/>
                <a:tab pos="2079625" algn="l"/>
              </a:tabLst>
            </a:pPr>
            <a:r>
              <a:rPr lang="en-US" sz="2600" dirty="0">
                <a:solidFill>
                  <a:schemeClr val="bg1"/>
                </a:solidFill>
                <a:latin typeface="Segoe UI" pitchFamily="34" charset="0"/>
                <a:ea typeface="Segoe UI" pitchFamily="34" charset="0"/>
                <a:cs typeface="Segoe UI" pitchFamily="34" charset="0"/>
              </a:rPr>
              <a:t>.</a:t>
            </a:r>
            <a:r>
              <a:rPr lang="en-US" sz="2600" dirty="0" smtClean="0">
                <a:solidFill>
                  <a:schemeClr val="bg1"/>
                </a:solidFill>
                <a:latin typeface="Segoe UI" pitchFamily="34" charset="0"/>
                <a:ea typeface="Segoe UI" pitchFamily="34" charset="0"/>
                <a:cs typeface="Segoe UI" pitchFamily="34" charset="0"/>
              </a:rPr>
              <a:t>wk*</a:t>
            </a:r>
          </a:p>
          <a:p>
            <a:pPr marL="342900" indent="-342900">
              <a:lnSpc>
                <a:spcPct val="80000"/>
              </a:lnSpc>
              <a:spcBef>
                <a:spcPct val="20000"/>
              </a:spcBef>
              <a:buClr>
                <a:srgbClr val="03C2F1"/>
              </a:buClr>
              <a:buSzPct val="85000"/>
              <a:buFont typeface="Cambria" pitchFamily="18" charset="0"/>
              <a:buChar char="─"/>
              <a:tabLst>
                <a:tab pos="1387475" algn="l"/>
                <a:tab pos="1706563" algn="l"/>
                <a:tab pos="2079625" algn="l"/>
              </a:tabLst>
            </a:pPr>
            <a:r>
              <a:rPr lang="en-US" sz="2600" dirty="0" smtClean="0">
                <a:solidFill>
                  <a:schemeClr val="bg1"/>
                </a:solidFill>
                <a:latin typeface="Segoe UI" pitchFamily="34" charset="0"/>
                <a:ea typeface="Segoe UI" pitchFamily="34" charset="0"/>
                <a:cs typeface="Segoe UI" pitchFamily="34" charset="0"/>
              </a:rPr>
              <a:t>.wpd</a:t>
            </a:r>
          </a:p>
          <a:p>
            <a:pPr marL="342900" indent="-342900">
              <a:lnSpc>
                <a:spcPct val="80000"/>
              </a:lnSpc>
              <a:spcBef>
                <a:spcPct val="20000"/>
              </a:spcBef>
              <a:spcAft>
                <a:spcPct val="15000"/>
              </a:spcAft>
              <a:buClr>
                <a:srgbClr val="03C2F1"/>
              </a:buClr>
              <a:buSzPct val="85000"/>
              <a:buFont typeface="Cambria" pitchFamily="18" charset="0"/>
              <a:buChar char="─"/>
              <a:tabLst>
                <a:tab pos="1387475" algn="l"/>
                <a:tab pos="1706563" algn="l"/>
                <a:tab pos="2079625" algn="l"/>
              </a:tabLst>
            </a:pPr>
            <a:r>
              <a:rPr lang="en-US" sz="2600" dirty="0" smtClean="0">
                <a:solidFill>
                  <a:schemeClr val="bg1"/>
                </a:solidFill>
                <a:latin typeface="Segoe UI" pitchFamily="34" charset="0"/>
                <a:ea typeface="Segoe UI" pitchFamily="34" charset="0"/>
                <a:cs typeface="Segoe UI" pitchFamily="34" charset="0"/>
              </a:rPr>
              <a:t>.</a:t>
            </a:r>
            <a:r>
              <a:rPr lang="en-US" sz="2600" dirty="0" err="1" smtClean="0">
                <a:solidFill>
                  <a:schemeClr val="bg1"/>
                </a:solidFill>
                <a:latin typeface="Segoe UI" pitchFamily="34" charset="0"/>
                <a:ea typeface="Segoe UI" pitchFamily="34" charset="0"/>
                <a:cs typeface="Segoe UI" pitchFamily="34" charset="0"/>
              </a:rPr>
              <a:t>wps</a:t>
            </a:r>
            <a:endParaRPr lang="en-US" sz="2600" dirty="0" smtClean="0">
              <a:solidFill>
                <a:schemeClr val="bg1"/>
              </a:solidFill>
              <a:latin typeface="Segoe UI" pitchFamily="34" charset="0"/>
              <a:ea typeface="Segoe UI" pitchFamily="34" charset="0"/>
              <a:cs typeface="Segoe UI" pitchFamily="34" charset="0"/>
            </a:endParaRPr>
          </a:p>
          <a:p>
            <a:pPr marL="342900" indent="-342900">
              <a:lnSpc>
                <a:spcPct val="80000"/>
              </a:lnSpc>
              <a:spcBef>
                <a:spcPct val="20000"/>
              </a:spcBef>
              <a:spcAft>
                <a:spcPct val="15000"/>
              </a:spcAft>
              <a:buClr>
                <a:srgbClr val="03C2F1"/>
              </a:buClr>
              <a:buSzPct val="85000"/>
              <a:buFont typeface="Cambria" pitchFamily="18" charset="0"/>
              <a:buChar char="─"/>
              <a:tabLst>
                <a:tab pos="1387475" algn="l"/>
                <a:tab pos="1706563" algn="l"/>
                <a:tab pos="2079625" algn="l"/>
              </a:tabLst>
            </a:pPr>
            <a:r>
              <a:rPr lang="en-US" sz="2600" dirty="0" smtClean="0">
                <a:solidFill>
                  <a:schemeClr val="bg1"/>
                </a:solidFill>
                <a:latin typeface="Segoe UI" pitchFamily="34" charset="0"/>
                <a:ea typeface="Segoe UI" pitchFamily="34" charset="0"/>
                <a:cs typeface="Segoe UI" pitchFamily="34" charset="0"/>
              </a:rPr>
              <a:t>.wq1</a:t>
            </a:r>
          </a:p>
          <a:p>
            <a:pPr marL="342900" indent="-342900">
              <a:lnSpc>
                <a:spcPct val="80000"/>
              </a:lnSpc>
              <a:spcBef>
                <a:spcPct val="20000"/>
              </a:spcBef>
              <a:spcAft>
                <a:spcPct val="15000"/>
              </a:spcAft>
              <a:buClr>
                <a:srgbClr val="03C2F1"/>
              </a:buClr>
              <a:buSzPct val="85000"/>
              <a:buFont typeface="Cambria" pitchFamily="18" charset="0"/>
              <a:buChar char="─"/>
              <a:tabLst>
                <a:tab pos="1387475" algn="l"/>
                <a:tab pos="1706563" algn="l"/>
                <a:tab pos="2079625" algn="l"/>
              </a:tabLst>
            </a:pPr>
            <a:r>
              <a:rPr lang="en-US" sz="2600" dirty="0" smtClean="0">
                <a:solidFill>
                  <a:schemeClr val="bg1"/>
                </a:solidFill>
                <a:latin typeface="Segoe UI" pitchFamily="34" charset="0"/>
                <a:ea typeface="Segoe UI" pitchFamily="34" charset="0"/>
                <a:cs typeface="Segoe UI" pitchFamily="34" charset="0"/>
              </a:rPr>
              <a:t>.</a:t>
            </a:r>
            <a:r>
              <a:rPr lang="en-US" sz="2600" dirty="0" err="1" smtClean="0">
                <a:solidFill>
                  <a:schemeClr val="bg1"/>
                </a:solidFill>
                <a:latin typeface="Segoe UI" pitchFamily="34" charset="0"/>
                <a:ea typeface="Segoe UI" pitchFamily="34" charset="0"/>
                <a:cs typeface="Segoe UI" pitchFamily="34" charset="0"/>
              </a:rPr>
              <a:t>wri</a:t>
            </a:r>
            <a:endParaRPr lang="en-US" sz="2600" dirty="0" smtClean="0">
              <a:solidFill>
                <a:schemeClr val="bg1"/>
              </a:solidFill>
              <a:latin typeface="Segoe UI" pitchFamily="34" charset="0"/>
              <a:ea typeface="Segoe UI" pitchFamily="34" charset="0"/>
              <a:cs typeface="Segoe UI" pitchFamily="34" charset="0"/>
            </a:endParaRPr>
          </a:p>
          <a:p>
            <a:pPr marL="342900" indent="-342900">
              <a:lnSpc>
                <a:spcPct val="80000"/>
              </a:lnSpc>
              <a:spcBef>
                <a:spcPct val="20000"/>
              </a:spcBef>
              <a:spcAft>
                <a:spcPct val="15000"/>
              </a:spcAft>
              <a:buClr>
                <a:srgbClr val="03C2F1"/>
              </a:buClr>
              <a:buSzPct val="85000"/>
              <a:buFont typeface="Cambria" pitchFamily="18" charset="0"/>
              <a:buChar char="─"/>
              <a:tabLst>
                <a:tab pos="1387475" algn="l"/>
                <a:tab pos="1706563" algn="l"/>
                <a:tab pos="2079625" algn="l"/>
              </a:tabLst>
            </a:pPr>
            <a:r>
              <a:rPr lang="en-US" sz="2600" dirty="0" smtClean="0">
                <a:solidFill>
                  <a:schemeClr val="bg1"/>
                </a:solidFill>
                <a:latin typeface="Segoe UI" pitchFamily="34" charset="0"/>
                <a:ea typeface="Segoe UI" pitchFamily="34" charset="0"/>
                <a:cs typeface="Segoe UI" pitchFamily="34" charset="0"/>
              </a:rPr>
              <a:t>.xl*</a:t>
            </a:r>
          </a:p>
          <a:p>
            <a:pPr marL="342900" indent="-342900">
              <a:lnSpc>
                <a:spcPct val="80000"/>
              </a:lnSpc>
              <a:spcBef>
                <a:spcPct val="20000"/>
              </a:spcBef>
              <a:spcAft>
                <a:spcPct val="15000"/>
              </a:spcAft>
              <a:buClr>
                <a:srgbClr val="03C2F1"/>
              </a:buClr>
              <a:buSzPct val="85000"/>
              <a:buFont typeface="Cambria" pitchFamily="18" charset="0"/>
              <a:buChar char="─"/>
              <a:tabLst>
                <a:tab pos="1387475" algn="l"/>
                <a:tab pos="1706563" algn="l"/>
                <a:tab pos="2079625" algn="l"/>
              </a:tabLst>
            </a:pPr>
            <a:r>
              <a:rPr lang="en-US" sz="2600" dirty="0" smtClean="0">
                <a:solidFill>
                  <a:schemeClr val="bg1"/>
                </a:solidFill>
                <a:latin typeface="Segoe UI" pitchFamily="34" charset="0"/>
                <a:ea typeface="Segoe UI" pitchFamily="34" charset="0"/>
                <a:cs typeface="Segoe UI" pitchFamily="34" charset="0"/>
              </a:rPr>
              <a:t>.</a:t>
            </a:r>
            <a:r>
              <a:rPr lang="en-US" sz="2600" dirty="0" err="1" smtClean="0">
                <a:solidFill>
                  <a:schemeClr val="bg1"/>
                </a:solidFill>
                <a:latin typeface="Segoe UI" pitchFamily="34" charset="0"/>
                <a:ea typeface="Segoe UI" pitchFamily="34" charset="0"/>
                <a:cs typeface="Segoe UI" pitchFamily="34" charset="0"/>
              </a:rPr>
              <a:t>xla</a:t>
            </a:r>
            <a:endParaRPr lang="en-US" sz="2600" dirty="0" smtClean="0">
              <a:solidFill>
                <a:schemeClr val="bg1"/>
              </a:solidFill>
              <a:latin typeface="Segoe UI" pitchFamily="34" charset="0"/>
              <a:ea typeface="Segoe UI" pitchFamily="34" charset="0"/>
              <a:cs typeface="Segoe UI" pitchFamily="34" charset="0"/>
            </a:endParaRPr>
          </a:p>
          <a:p>
            <a:pPr marL="342900" indent="-342900">
              <a:lnSpc>
                <a:spcPct val="80000"/>
              </a:lnSpc>
              <a:spcBef>
                <a:spcPct val="20000"/>
              </a:spcBef>
              <a:spcAft>
                <a:spcPct val="15000"/>
              </a:spcAft>
              <a:buClr>
                <a:srgbClr val="03C2F1"/>
              </a:buClr>
              <a:buSzPct val="85000"/>
              <a:buFont typeface="Cambria" pitchFamily="18" charset="0"/>
              <a:buChar char="─"/>
              <a:tabLst>
                <a:tab pos="1387475" algn="l"/>
                <a:tab pos="1706563" algn="l"/>
                <a:tab pos="2079625" algn="l"/>
              </a:tabLst>
            </a:pPr>
            <a:r>
              <a:rPr lang="en-US" sz="2600" dirty="0" smtClean="0">
                <a:solidFill>
                  <a:schemeClr val="bg1"/>
                </a:solidFill>
                <a:latin typeface="Segoe UI" pitchFamily="34" charset="0"/>
                <a:ea typeface="Segoe UI" pitchFamily="34" charset="0"/>
                <a:cs typeface="Segoe UI" pitchFamily="34" charset="0"/>
              </a:rPr>
              <a:t>.</a:t>
            </a:r>
            <a:r>
              <a:rPr lang="en-US" sz="2600" dirty="0" err="1" smtClean="0">
                <a:solidFill>
                  <a:schemeClr val="bg1"/>
                </a:solidFill>
                <a:latin typeface="Segoe UI" pitchFamily="34" charset="0"/>
                <a:ea typeface="Segoe UI" pitchFamily="34" charset="0"/>
                <a:cs typeface="Segoe UI" pitchFamily="34" charset="0"/>
              </a:rPr>
              <a:t>xlb</a:t>
            </a:r>
            <a:endParaRPr lang="en-US" sz="2600" dirty="0" smtClean="0">
              <a:solidFill>
                <a:schemeClr val="bg1"/>
              </a:solidFill>
              <a:latin typeface="Segoe UI" pitchFamily="34" charset="0"/>
              <a:ea typeface="Segoe UI" pitchFamily="34" charset="0"/>
              <a:cs typeface="Segoe UI" pitchFamily="34" charset="0"/>
            </a:endParaRPr>
          </a:p>
          <a:p>
            <a:pPr marL="342900" indent="-342900">
              <a:lnSpc>
                <a:spcPct val="80000"/>
              </a:lnSpc>
              <a:spcBef>
                <a:spcPct val="20000"/>
              </a:spcBef>
              <a:spcAft>
                <a:spcPct val="15000"/>
              </a:spcAft>
              <a:buClr>
                <a:srgbClr val="03C2F1"/>
              </a:buClr>
              <a:buSzPct val="85000"/>
              <a:buFont typeface="Cambria" pitchFamily="18" charset="0"/>
              <a:buChar char="─"/>
              <a:tabLst>
                <a:tab pos="1387475" algn="l"/>
                <a:tab pos="1706563" algn="l"/>
                <a:tab pos="2079625" algn="l"/>
              </a:tabLst>
            </a:pPr>
            <a:r>
              <a:rPr lang="en-US" sz="2600" dirty="0" smtClean="0">
                <a:solidFill>
                  <a:schemeClr val="bg1"/>
                </a:solidFill>
                <a:latin typeface="Segoe UI" pitchFamily="34" charset="0"/>
                <a:ea typeface="Segoe UI" pitchFamily="34" charset="0"/>
                <a:cs typeface="Segoe UI" pitchFamily="34" charset="0"/>
              </a:rPr>
              <a:t>.</a:t>
            </a:r>
            <a:r>
              <a:rPr lang="en-US" sz="2600" dirty="0" err="1" smtClean="0">
                <a:solidFill>
                  <a:schemeClr val="bg1"/>
                </a:solidFill>
                <a:latin typeface="Segoe UI" pitchFamily="34" charset="0"/>
                <a:ea typeface="Segoe UI" pitchFamily="34" charset="0"/>
                <a:cs typeface="Segoe UI" pitchFamily="34" charset="0"/>
              </a:rPr>
              <a:t>xls</a:t>
            </a:r>
            <a:r>
              <a:rPr lang="en-US" sz="2600" dirty="0" smtClean="0">
                <a:solidFill>
                  <a:schemeClr val="bg1"/>
                </a:solidFill>
                <a:latin typeface="Segoe UI" pitchFamily="34" charset="0"/>
                <a:ea typeface="Segoe UI" pitchFamily="34" charset="0"/>
                <a:cs typeface="Segoe UI" pitchFamily="34" charset="0"/>
              </a:rPr>
              <a:t>*</a:t>
            </a: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Settings That are Migrated</a:t>
            </a:r>
          </a:p>
        </p:txBody>
      </p:sp>
      <p:sp>
        <p:nvSpPr>
          <p:cNvPr id="56323" name="Content Placeholder 2"/>
          <p:cNvSpPr>
            <a:spLocks noGrp="1"/>
          </p:cNvSpPr>
          <p:nvPr>
            <p:ph idx="1"/>
          </p:nvPr>
        </p:nvSpPr>
        <p:spPr>
          <a:xfrm>
            <a:off x="868363" y="1631950"/>
            <a:ext cx="8039100" cy="4616450"/>
          </a:xfrm>
        </p:spPr>
        <p:txBody>
          <a:bodyPr>
            <a:normAutofit fontScale="92500" lnSpcReduction="20000"/>
          </a:bodyPr>
          <a:lstStyle/>
          <a:p>
            <a:r>
              <a:rPr lang="en-US" dirty="0" smtClean="0"/>
              <a:t>Accessibility settings</a:t>
            </a:r>
          </a:p>
          <a:p>
            <a:r>
              <a:rPr lang="en-US" dirty="0" smtClean="0"/>
              <a:t>Address book</a:t>
            </a:r>
          </a:p>
          <a:p>
            <a:r>
              <a:rPr lang="en-US" dirty="0" smtClean="0"/>
              <a:t>Command-prompt settings</a:t>
            </a:r>
          </a:p>
          <a:p>
            <a:r>
              <a:rPr lang="en-US" dirty="0" smtClean="0"/>
              <a:t>*Desktop wallpaper</a:t>
            </a:r>
          </a:p>
          <a:p>
            <a:r>
              <a:rPr lang="en-US" dirty="0" smtClean="0"/>
              <a:t>EFS files</a:t>
            </a:r>
          </a:p>
          <a:p>
            <a:r>
              <a:rPr lang="en-US" dirty="0" smtClean="0"/>
              <a:t>IE Favorites</a:t>
            </a:r>
          </a:p>
          <a:p>
            <a:r>
              <a:rPr lang="en-US" dirty="0" smtClean="0"/>
              <a:t>Folder options</a:t>
            </a:r>
          </a:p>
          <a:p>
            <a:r>
              <a:rPr lang="en-US" dirty="0" smtClean="0"/>
              <a:t>Fonts</a:t>
            </a:r>
          </a:p>
          <a:p>
            <a:r>
              <a:rPr lang="en-US" dirty="0" smtClean="0"/>
              <a:t>Users, Groups and Group memberships</a:t>
            </a:r>
          </a:p>
          <a:p>
            <a:r>
              <a:rPr lang="en-US" dirty="0" smtClean="0"/>
              <a:t>*Windows Internet Explorer® settings</a:t>
            </a:r>
          </a:p>
          <a:p>
            <a:pPr>
              <a:buFont typeface="Wingdings" pitchFamily="2" charset="2"/>
              <a:buNone/>
            </a:pPr>
            <a:r>
              <a:rPr lang="en-US" b="1" dirty="0" smtClean="0">
                <a:solidFill>
                  <a:srgbClr val="FF0000"/>
                </a:solidFill>
              </a:rPr>
              <a:t>	* Settings not available for offline migration</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413" y="395288"/>
            <a:ext cx="7172325" cy="609600"/>
          </a:xfrm>
        </p:spPr>
        <p:txBody>
          <a:bodyPr>
            <a:noAutofit/>
          </a:bodyPr>
          <a:lstStyle/>
          <a:p>
            <a:pPr>
              <a:defRPr/>
            </a:pPr>
            <a:r>
              <a:rPr lang="en-US" dirty="0" smtClean="0"/>
              <a:t>More Settings That are Migrated</a:t>
            </a:r>
          </a:p>
        </p:txBody>
      </p:sp>
      <p:sp>
        <p:nvSpPr>
          <p:cNvPr id="57347" name="Content Placeholder 2"/>
          <p:cNvSpPr>
            <a:spLocks noGrp="1"/>
          </p:cNvSpPr>
          <p:nvPr>
            <p:ph idx="1"/>
          </p:nvPr>
        </p:nvSpPr>
        <p:spPr>
          <a:xfrm>
            <a:off x="868363" y="1631950"/>
            <a:ext cx="7388225" cy="4616450"/>
          </a:xfrm>
        </p:spPr>
        <p:txBody>
          <a:bodyPr>
            <a:normAutofit fontScale="92500" lnSpcReduction="20000"/>
          </a:bodyPr>
          <a:lstStyle/>
          <a:p>
            <a:r>
              <a:rPr lang="en-US" dirty="0" smtClean="0"/>
              <a:t>Microsoft Open Database Connectivity (ODBC) settings</a:t>
            </a:r>
          </a:p>
          <a:p>
            <a:r>
              <a:rPr lang="en-US" dirty="0" smtClean="0"/>
              <a:t>Mouse and keyboard settings</a:t>
            </a:r>
          </a:p>
          <a:p>
            <a:r>
              <a:rPr lang="en-US" dirty="0" smtClean="0"/>
              <a:t>Network drive mapping</a:t>
            </a:r>
          </a:p>
          <a:p>
            <a:r>
              <a:rPr lang="en-US" dirty="0" smtClean="0"/>
              <a:t>*Network printer mapping</a:t>
            </a:r>
          </a:p>
          <a:p>
            <a:r>
              <a:rPr lang="en-US" dirty="0" smtClean="0"/>
              <a:t>*Offline files</a:t>
            </a:r>
          </a:p>
          <a:p>
            <a:r>
              <a:rPr lang="en-US" dirty="0" smtClean="0"/>
              <a:t>*Phone and modem options</a:t>
            </a:r>
          </a:p>
          <a:p>
            <a:r>
              <a:rPr lang="en-US" dirty="0" smtClean="0"/>
              <a:t>RAS connection and phone book (.</a:t>
            </a:r>
            <a:r>
              <a:rPr lang="en-US" dirty="0" err="1" smtClean="0"/>
              <a:t>pbk</a:t>
            </a:r>
            <a:r>
              <a:rPr lang="en-US" dirty="0" smtClean="0"/>
              <a:t>) files</a:t>
            </a:r>
          </a:p>
          <a:p>
            <a:r>
              <a:rPr lang="en-US" dirty="0" smtClean="0"/>
              <a:t>*Regional settings</a:t>
            </a:r>
          </a:p>
          <a:p>
            <a:r>
              <a:rPr lang="en-US" dirty="0" smtClean="0"/>
              <a:t>Remote Access</a:t>
            </a:r>
          </a:p>
          <a:p>
            <a:pPr>
              <a:buNone/>
            </a:pPr>
            <a:r>
              <a:rPr lang="en-US" b="1" dirty="0" smtClean="0">
                <a:solidFill>
                  <a:srgbClr val="FF0000"/>
                </a:solidFill>
              </a:rPr>
              <a:t>* Settings not available for offline migration</a:t>
            </a:r>
          </a:p>
          <a:p>
            <a:endParaRPr lang="en-US" dirty="0" smtClean="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defRPr/>
            </a:pPr>
            <a:r>
              <a:rPr lang="en-US" dirty="0" smtClean="0"/>
              <a:t>The Last of The Migrated Settings</a:t>
            </a:r>
          </a:p>
        </p:txBody>
      </p:sp>
      <p:sp>
        <p:nvSpPr>
          <p:cNvPr id="58371" name="Content Placeholder 2"/>
          <p:cNvSpPr>
            <a:spLocks noGrp="1"/>
          </p:cNvSpPr>
          <p:nvPr>
            <p:ph sz="quarter" idx="1"/>
          </p:nvPr>
        </p:nvSpPr>
        <p:spPr/>
        <p:txBody>
          <a:bodyPr/>
          <a:lstStyle/>
          <a:p>
            <a:r>
              <a:rPr lang="en-US" dirty="0" smtClean="0"/>
              <a:t>*Taskbar settings</a:t>
            </a:r>
          </a:p>
          <a:p>
            <a:r>
              <a:rPr lang="en-US" dirty="0" smtClean="0"/>
              <a:t>Windows Mail</a:t>
            </a:r>
          </a:p>
          <a:p>
            <a:r>
              <a:rPr lang="en-US" dirty="0" smtClean="0"/>
              <a:t>Microsoft Outlook Express Mail (.</a:t>
            </a:r>
            <a:r>
              <a:rPr lang="en-US" dirty="0" err="1" smtClean="0"/>
              <a:t>dbx</a:t>
            </a:r>
            <a:r>
              <a:rPr lang="en-US" dirty="0" smtClean="0"/>
              <a:t>) files are migrated from Windows XP</a:t>
            </a:r>
          </a:p>
          <a:p>
            <a:r>
              <a:rPr lang="en-US" dirty="0" smtClean="0"/>
              <a:t>*Windows Media Player</a:t>
            </a:r>
          </a:p>
          <a:p>
            <a:r>
              <a:rPr lang="en-US" dirty="0" smtClean="0"/>
              <a:t>Windows Rights Management</a:t>
            </a:r>
          </a:p>
          <a:p>
            <a:pPr>
              <a:buNone/>
            </a:pPr>
            <a:r>
              <a:rPr lang="en-US" b="1" dirty="0" smtClean="0">
                <a:solidFill>
                  <a:srgbClr val="FF0000"/>
                </a:solidFill>
              </a:rPr>
              <a:t>* Settings not available for offline migration</a:t>
            </a:r>
          </a:p>
          <a:p>
            <a:endParaRPr lang="en-US" dirty="0" smtClean="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MigUser.XML</a:t>
            </a:r>
          </a:p>
        </p:txBody>
      </p:sp>
      <p:sp>
        <p:nvSpPr>
          <p:cNvPr id="59395" name="Content Placeholder 2"/>
          <p:cNvSpPr>
            <a:spLocks noGrp="1"/>
          </p:cNvSpPr>
          <p:nvPr>
            <p:ph idx="1"/>
          </p:nvPr>
        </p:nvSpPr>
        <p:spPr/>
        <p:txBody>
          <a:bodyPr/>
          <a:lstStyle/>
          <a:p>
            <a:r>
              <a:rPr lang="en-US" b="1" dirty="0" smtClean="0"/>
              <a:t>MigUser.XML</a:t>
            </a:r>
          </a:p>
          <a:p>
            <a:pPr lvl="1"/>
            <a:r>
              <a:rPr lang="en-US" dirty="0" smtClean="0"/>
              <a:t>The following does not migrate with MigUser.xml</a:t>
            </a:r>
          </a:p>
          <a:p>
            <a:pPr lvl="2" indent="0">
              <a:buFont typeface="Wingdings" pitchFamily="2" charset="2"/>
              <a:buChar char="ü"/>
            </a:pPr>
            <a:r>
              <a:rPr lang="en-US" dirty="0" smtClean="0"/>
              <a:t>Files outside the user profile that don’t match any file extensions listed in MigUser.xml</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381000"/>
            <a:ext cx="8229600" cy="685800"/>
          </a:xfrm>
        </p:spPr>
        <p:txBody>
          <a:bodyPr>
            <a:noAutofit/>
          </a:bodyPr>
          <a:lstStyle/>
          <a:p>
            <a:pPr>
              <a:defRPr/>
            </a:pPr>
            <a:r>
              <a:rPr lang="en-US" dirty="0" smtClean="0"/>
              <a:t>Application Settings Migrated</a:t>
            </a:r>
          </a:p>
        </p:txBody>
      </p:sp>
      <p:graphicFrame>
        <p:nvGraphicFramePr>
          <p:cNvPr id="12" name="Content Placeholder 11"/>
          <p:cNvGraphicFramePr>
            <a:graphicFrameLocks noGrp="1"/>
          </p:cNvGraphicFramePr>
          <p:nvPr>
            <p:ph sz="half" idx="1"/>
          </p:nvPr>
        </p:nvGraphicFramePr>
        <p:xfrm>
          <a:off x="385763" y="1340768"/>
          <a:ext cx="3603876" cy="4714203"/>
        </p:xfrm>
        <a:graphic>
          <a:graphicData uri="http://schemas.openxmlformats.org/drawingml/2006/table">
            <a:tbl>
              <a:tblPr/>
              <a:tblGrid>
                <a:gridCol w="2589722"/>
                <a:gridCol w="1014154"/>
              </a:tblGrid>
              <a:tr h="362631">
                <a:tc>
                  <a:txBody>
                    <a:bodyPr/>
                    <a:lstStyle/>
                    <a:p>
                      <a:pPr marL="0" marR="0">
                        <a:lnSpc>
                          <a:spcPct val="115000"/>
                        </a:lnSpc>
                        <a:spcBef>
                          <a:spcPts val="0"/>
                        </a:spcBef>
                        <a:spcAft>
                          <a:spcPts val="0"/>
                        </a:spcAft>
                      </a:pPr>
                      <a:r>
                        <a:rPr lang="en-US" sz="1600" dirty="0">
                          <a:solidFill>
                            <a:schemeClr val="bg1"/>
                          </a:solidFill>
                          <a:latin typeface="Verdana"/>
                          <a:ea typeface="Times New Roman"/>
                          <a:cs typeface="Times New Roman"/>
                        </a:rPr>
                        <a:t>Adobe Acrobat Reader</a:t>
                      </a:r>
                      <a:endParaRPr lang="en-US" sz="1600" dirty="0">
                        <a:solidFill>
                          <a:schemeClr val="bg1"/>
                        </a:solidFill>
                        <a:latin typeface="Calibri"/>
                        <a:ea typeface="Calibri"/>
                        <a:cs typeface="Times New Roman"/>
                      </a:endParaRPr>
                    </a:p>
                  </a:txBody>
                  <a:tcPr marL="40702" marR="40702" marT="0" marB="0">
                    <a:lnL>
                      <a:noFill/>
                    </a:lnL>
                    <a:lnR>
                      <a:noFill/>
                    </a:lnR>
                    <a:lnT>
                      <a:noFill/>
                    </a:lnT>
                    <a:lnB>
                      <a:noFill/>
                    </a:lnB>
                  </a:tcPr>
                </a:tc>
                <a:tc>
                  <a:txBody>
                    <a:bodyPr/>
                    <a:lstStyle/>
                    <a:p>
                      <a:pPr marL="0" marR="0">
                        <a:lnSpc>
                          <a:spcPct val="115000"/>
                        </a:lnSpc>
                        <a:spcBef>
                          <a:spcPts val="0"/>
                        </a:spcBef>
                        <a:spcAft>
                          <a:spcPts val="0"/>
                        </a:spcAft>
                      </a:pPr>
                      <a:r>
                        <a:rPr lang="en-US" sz="1600" dirty="0">
                          <a:solidFill>
                            <a:schemeClr val="bg1"/>
                          </a:solidFill>
                          <a:latin typeface="Verdana"/>
                          <a:ea typeface="Times New Roman"/>
                          <a:cs typeface="Times New Roman"/>
                        </a:rPr>
                        <a:t>9</a:t>
                      </a:r>
                      <a:endParaRPr lang="en-US" sz="1600" dirty="0">
                        <a:solidFill>
                          <a:schemeClr val="bg1"/>
                        </a:solidFill>
                        <a:latin typeface="Calibri"/>
                        <a:ea typeface="Calibri"/>
                        <a:cs typeface="Times New Roman"/>
                      </a:endParaRPr>
                    </a:p>
                  </a:txBody>
                  <a:tcPr marL="40702" marR="40702" marT="0" marB="0">
                    <a:lnL>
                      <a:noFill/>
                    </a:lnL>
                    <a:lnR>
                      <a:noFill/>
                    </a:lnR>
                    <a:lnT>
                      <a:noFill/>
                    </a:lnT>
                    <a:lnB>
                      <a:noFill/>
                    </a:lnB>
                  </a:tcPr>
                </a:tc>
              </a:tr>
              <a:tr h="362631">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AOL Instant Messenger</a:t>
                      </a:r>
                      <a:endParaRPr lang="en-US" sz="1600">
                        <a:solidFill>
                          <a:schemeClr val="bg1"/>
                        </a:solidFill>
                        <a:latin typeface="Calibri"/>
                        <a:ea typeface="Calibri"/>
                        <a:cs typeface="Times New Roman"/>
                      </a:endParaRPr>
                    </a:p>
                  </a:txBody>
                  <a:tcPr marL="40702" marR="40702" marT="0" marB="0">
                    <a:lnL>
                      <a:noFill/>
                    </a:lnL>
                    <a:lnR>
                      <a:noFill/>
                    </a:lnR>
                    <a:lnT>
                      <a:noFill/>
                    </a:lnT>
                    <a:lnB>
                      <a:noFill/>
                    </a:lnB>
                  </a:tcPr>
                </a:tc>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6.8</a:t>
                      </a:r>
                      <a:endParaRPr lang="en-US" sz="1600">
                        <a:solidFill>
                          <a:schemeClr val="bg1"/>
                        </a:solidFill>
                        <a:latin typeface="Calibri"/>
                        <a:ea typeface="Calibri"/>
                        <a:cs typeface="Times New Roman"/>
                      </a:endParaRPr>
                    </a:p>
                  </a:txBody>
                  <a:tcPr marL="40702" marR="40702" marT="0" marB="0">
                    <a:lnL>
                      <a:noFill/>
                    </a:lnL>
                    <a:lnR>
                      <a:noFill/>
                    </a:lnR>
                    <a:lnT>
                      <a:noFill/>
                    </a:lnT>
                    <a:lnB>
                      <a:noFill/>
                    </a:lnB>
                  </a:tcPr>
                </a:tc>
              </a:tr>
              <a:tr h="362631">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Apple iTunes</a:t>
                      </a:r>
                      <a:endParaRPr lang="en-US" sz="1600">
                        <a:solidFill>
                          <a:schemeClr val="bg1"/>
                        </a:solidFill>
                        <a:latin typeface="Calibri"/>
                        <a:ea typeface="Calibri"/>
                        <a:cs typeface="Times New Roman"/>
                      </a:endParaRPr>
                    </a:p>
                  </a:txBody>
                  <a:tcPr marL="40702" marR="40702" marT="0" marB="0">
                    <a:lnL>
                      <a:noFill/>
                    </a:lnL>
                    <a:lnR>
                      <a:noFill/>
                    </a:lnR>
                    <a:lnT>
                      <a:noFill/>
                    </a:lnT>
                    <a:lnB>
                      <a:noFill/>
                    </a:lnB>
                  </a:tcPr>
                </a:tc>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7, 8</a:t>
                      </a:r>
                      <a:endParaRPr lang="en-US" sz="1600">
                        <a:solidFill>
                          <a:schemeClr val="bg1"/>
                        </a:solidFill>
                        <a:latin typeface="Calibri"/>
                        <a:ea typeface="Calibri"/>
                        <a:cs typeface="Times New Roman"/>
                      </a:endParaRPr>
                    </a:p>
                  </a:txBody>
                  <a:tcPr marL="40702" marR="40702" marT="0" marB="0">
                    <a:lnL>
                      <a:noFill/>
                    </a:lnL>
                    <a:lnR>
                      <a:noFill/>
                    </a:lnR>
                    <a:lnT>
                      <a:noFill/>
                    </a:lnT>
                    <a:lnB>
                      <a:noFill/>
                    </a:lnB>
                  </a:tcPr>
                </a:tc>
              </a:tr>
              <a:tr h="362631">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Apple QuickTime Player</a:t>
                      </a:r>
                      <a:endParaRPr lang="en-US" sz="1600">
                        <a:solidFill>
                          <a:schemeClr val="bg1"/>
                        </a:solidFill>
                        <a:latin typeface="Calibri"/>
                        <a:ea typeface="Calibri"/>
                        <a:cs typeface="Times New Roman"/>
                      </a:endParaRPr>
                    </a:p>
                  </a:txBody>
                  <a:tcPr marL="40702" marR="40702" marT="0" marB="0">
                    <a:lnL>
                      <a:noFill/>
                    </a:lnL>
                    <a:lnR>
                      <a:noFill/>
                    </a:lnR>
                    <a:lnT>
                      <a:noFill/>
                    </a:lnT>
                    <a:lnB>
                      <a:noFill/>
                    </a:lnB>
                  </a:tcPr>
                </a:tc>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7</a:t>
                      </a:r>
                      <a:endParaRPr lang="en-US" sz="1600">
                        <a:solidFill>
                          <a:schemeClr val="bg1"/>
                        </a:solidFill>
                        <a:latin typeface="Calibri"/>
                        <a:ea typeface="Calibri"/>
                        <a:cs typeface="Times New Roman"/>
                      </a:endParaRPr>
                    </a:p>
                  </a:txBody>
                  <a:tcPr marL="40702" marR="40702" marT="0" marB="0">
                    <a:lnL>
                      <a:noFill/>
                    </a:lnL>
                    <a:lnR>
                      <a:noFill/>
                    </a:lnR>
                    <a:lnT>
                      <a:noFill/>
                    </a:lnT>
                    <a:lnB>
                      <a:noFill/>
                    </a:lnB>
                  </a:tcPr>
                </a:tc>
              </a:tr>
              <a:tr h="362631">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Apple Safari</a:t>
                      </a:r>
                      <a:endParaRPr lang="en-US" sz="1600">
                        <a:solidFill>
                          <a:schemeClr val="bg1"/>
                        </a:solidFill>
                        <a:latin typeface="Calibri"/>
                        <a:ea typeface="Calibri"/>
                        <a:cs typeface="Times New Roman"/>
                      </a:endParaRPr>
                    </a:p>
                  </a:txBody>
                  <a:tcPr marL="40702" marR="40702" marT="0" marB="0">
                    <a:lnL>
                      <a:noFill/>
                    </a:lnL>
                    <a:lnR>
                      <a:noFill/>
                    </a:lnR>
                    <a:lnT>
                      <a:noFill/>
                    </a:lnT>
                    <a:lnB>
                      <a:noFill/>
                    </a:lnB>
                  </a:tcPr>
                </a:tc>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3.1.2</a:t>
                      </a:r>
                      <a:endParaRPr lang="en-US" sz="1600">
                        <a:solidFill>
                          <a:schemeClr val="bg1"/>
                        </a:solidFill>
                        <a:latin typeface="Calibri"/>
                        <a:ea typeface="Calibri"/>
                        <a:cs typeface="Times New Roman"/>
                      </a:endParaRPr>
                    </a:p>
                  </a:txBody>
                  <a:tcPr marL="40702" marR="40702" marT="0" marB="0">
                    <a:lnL>
                      <a:noFill/>
                    </a:lnL>
                    <a:lnR>
                      <a:noFill/>
                    </a:lnR>
                    <a:lnT>
                      <a:noFill/>
                    </a:lnT>
                    <a:lnB>
                      <a:noFill/>
                    </a:lnB>
                  </a:tcPr>
                </a:tc>
              </a:tr>
              <a:tr h="362631">
                <a:tc>
                  <a:txBody>
                    <a:bodyPr/>
                    <a:lstStyle/>
                    <a:p>
                      <a:pPr marL="0" marR="0">
                        <a:lnSpc>
                          <a:spcPct val="115000"/>
                        </a:lnSpc>
                        <a:spcBef>
                          <a:spcPts val="0"/>
                        </a:spcBef>
                        <a:spcAft>
                          <a:spcPts val="0"/>
                        </a:spcAft>
                      </a:pPr>
                      <a:r>
                        <a:rPr lang="en-US" sz="1600" dirty="0">
                          <a:solidFill>
                            <a:schemeClr val="bg1"/>
                          </a:solidFill>
                          <a:latin typeface="Verdana"/>
                          <a:ea typeface="Times New Roman"/>
                          <a:cs typeface="Times New Roman"/>
                        </a:rPr>
                        <a:t>Google Chrome</a:t>
                      </a:r>
                      <a:endParaRPr lang="en-US" sz="1600" dirty="0">
                        <a:solidFill>
                          <a:schemeClr val="bg1"/>
                        </a:solidFill>
                        <a:latin typeface="Calibri"/>
                        <a:ea typeface="Calibri"/>
                        <a:cs typeface="Times New Roman"/>
                      </a:endParaRPr>
                    </a:p>
                  </a:txBody>
                  <a:tcPr marL="40702" marR="40702" marT="0" marB="0">
                    <a:lnL>
                      <a:noFill/>
                    </a:lnL>
                    <a:lnR>
                      <a:noFill/>
                    </a:lnR>
                    <a:lnT>
                      <a:noFill/>
                    </a:lnT>
                    <a:lnB>
                      <a:noFill/>
                    </a:lnB>
                  </a:tcPr>
                </a:tc>
                <a:tc>
                  <a:txBody>
                    <a:bodyPr/>
                    <a:lstStyle/>
                    <a:p>
                      <a:pPr marL="0" marR="0">
                        <a:lnSpc>
                          <a:spcPct val="115000"/>
                        </a:lnSpc>
                        <a:spcBef>
                          <a:spcPts val="0"/>
                        </a:spcBef>
                        <a:spcAft>
                          <a:spcPts val="0"/>
                        </a:spcAft>
                      </a:pPr>
                      <a:r>
                        <a:rPr lang="en-US" sz="1600" dirty="0">
                          <a:solidFill>
                            <a:schemeClr val="bg1"/>
                          </a:solidFill>
                          <a:latin typeface="Verdana"/>
                          <a:ea typeface="Times New Roman"/>
                          <a:cs typeface="Times New Roman"/>
                        </a:rPr>
                        <a:t>beta</a:t>
                      </a:r>
                      <a:endParaRPr lang="en-US" sz="1600" dirty="0">
                        <a:solidFill>
                          <a:schemeClr val="bg1"/>
                        </a:solidFill>
                        <a:latin typeface="Calibri"/>
                        <a:ea typeface="Calibri"/>
                        <a:cs typeface="Times New Roman"/>
                      </a:endParaRPr>
                    </a:p>
                  </a:txBody>
                  <a:tcPr marL="40702" marR="40702" marT="0" marB="0">
                    <a:lnL>
                      <a:noFill/>
                    </a:lnL>
                    <a:lnR>
                      <a:noFill/>
                    </a:lnR>
                    <a:lnT>
                      <a:noFill/>
                    </a:lnT>
                    <a:lnB>
                      <a:noFill/>
                    </a:lnB>
                  </a:tcPr>
                </a:tc>
              </a:tr>
              <a:tr h="362631">
                <a:tc>
                  <a:txBody>
                    <a:bodyPr/>
                    <a:lstStyle/>
                    <a:p>
                      <a:pPr marL="0" marR="0">
                        <a:lnSpc>
                          <a:spcPct val="115000"/>
                        </a:lnSpc>
                        <a:spcBef>
                          <a:spcPts val="0"/>
                        </a:spcBef>
                        <a:spcAft>
                          <a:spcPts val="0"/>
                        </a:spcAft>
                      </a:pPr>
                      <a:r>
                        <a:rPr lang="en-US" sz="1600" dirty="0">
                          <a:solidFill>
                            <a:schemeClr val="bg1"/>
                          </a:solidFill>
                          <a:latin typeface="Verdana"/>
                          <a:ea typeface="Times New Roman"/>
                          <a:cs typeface="Times New Roman"/>
                        </a:rPr>
                        <a:t>Google Picasa</a:t>
                      </a:r>
                      <a:endParaRPr lang="en-US" sz="1600" dirty="0">
                        <a:solidFill>
                          <a:schemeClr val="bg1"/>
                        </a:solidFill>
                        <a:latin typeface="Calibri"/>
                        <a:ea typeface="Calibri"/>
                        <a:cs typeface="Times New Roman"/>
                      </a:endParaRPr>
                    </a:p>
                  </a:txBody>
                  <a:tcPr marL="40702" marR="40702" marT="0" marB="0">
                    <a:lnL>
                      <a:noFill/>
                    </a:lnL>
                    <a:lnR>
                      <a:noFill/>
                    </a:lnR>
                    <a:lnT>
                      <a:noFill/>
                    </a:lnT>
                    <a:lnB>
                      <a:noFill/>
                    </a:lnB>
                  </a:tcPr>
                </a:tc>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3</a:t>
                      </a:r>
                      <a:endParaRPr lang="en-US" sz="1600">
                        <a:solidFill>
                          <a:schemeClr val="bg1"/>
                        </a:solidFill>
                        <a:latin typeface="Calibri"/>
                        <a:ea typeface="Calibri"/>
                        <a:cs typeface="Times New Roman"/>
                      </a:endParaRPr>
                    </a:p>
                  </a:txBody>
                  <a:tcPr marL="40702" marR="40702" marT="0" marB="0">
                    <a:lnL>
                      <a:noFill/>
                    </a:lnL>
                    <a:lnR>
                      <a:noFill/>
                    </a:lnR>
                    <a:lnT>
                      <a:noFill/>
                    </a:lnT>
                    <a:lnB>
                      <a:noFill/>
                    </a:lnB>
                  </a:tcPr>
                </a:tc>
              </a:tr>
              <a:tr h="362631">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Google Talk</a:t>
                      </a:r>
                      <a:endParaRPr lang="en-US" sz="1600">
                        <a:solidFill>
                          <a:schemeClr val="bg1"/>
                        </a:solidFill>
                        <a:latin typeface="Calibri"/>
                        <a:ea typeface="Calibri"/>
                        <a:cs typeface="Times New Roman"/>
                      </a:endParaRPr>
                    </a:p>
                  </a:txBody>
                  <a:tcPr marL="40702" marR="40702" marT="0" marB="0">
                    <a:lnL>
                      <a:noFill/>
                    </a:lnL>
                    <a:lnR>
                      <a:noFill/>
                    </a:lnR>
                    <a:lnT>
                      <a:noFill/>
                    </a:lnT>
                    <a:lnB>
                      <a:noFill/>
                    </a:lnB>
                  </a:tcPr>
                </a:tc>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beta</a:t>
                      </a:r>
                      <a:endParaRPr lang="en-US" sz="1600">
                        <a:solidFill>
                          <a:schemeClr val="bg1"/>
                        </a:solidFill>
                        <a:latin typeface="Calibri"/>
                        <a:ea typeface="Calibri"/>
                        <a:cs typeface="Times New Roman"/>
                      </a:endParaRPr>
                    </a:p>
                  </a:txBody>
                  <a:tcPr marL="40702" marR="40702" marT="0" marB="0">
                    <a:lnL>
                      <a:noFill/>
                    </a:lnL>
                    <a:lnR>
                      <a:noFill/>
                    </a:lnR>
                    <a:lnT>
                      <a:noFill/>
                    </a:lnT>
                    <a:lnB>
                      <a:noFill/>
                    </a:lnB>
                  </a:tcPr>
                </a:tc>
              </a:tr>
              <a:tr h="362631">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IBM Lotus 1-2-3</a:t>
                      </a:r>
                      <a:endParaRPr lang="en-US" sz="1600">
                        <a:solidFill>
                          <a:schemeClr val="bg1"/>
                        </a:solidFill>
                        <a:latin typeface="Calibri"/>
                        <a:ea typeface="Calibri"/>
                        <a:cs typeface="Times New Roman"/>
                      </a:endParaRPr>
                    </a:p>
                  </a:txBody>
                  <a:tcPr marL="40702" marR="40702" marT="0" marB="0">
                    <a:lnL>
                      <a:noFill/>
                    </a:lnL>
                    <a:lnR>
                      <a:noFill/>
                    </a:lnR>
                    <a:lnT>
                      <a:noFill/>
                    </a:lnT>
                    <a:lnB>
                      <a:noFill/>
                    </a:lnB>
                  </a:tcPr>
                </a:tc>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9.8</a:t>
                      </a:r>
                      <a:endParaRPr lang="en-US" sz="1600">
                        <a:solidFill>
                          <a:schemeClr val="bg1"/>
                        </a:solidFill>
                        <a:latin typeface="Calibri"/>
                        <a:ea typeface="Calibri"/>
                        <a:cs typeface="Times New Roman"/>
                      </a:endParaRPr>
                    </a:p>
                  </a:txBody>
                  <a:tcPr marL="40702" marR="40702" marT="0" marB="0">
                    <a:lnL>
                      <a:noFill/>
                    </a:lnL>
                    <a:lnR>
                      <a:noFill/>
                    </a:lnR>
                    <a:lnT>
                      <a:noFill/>
                    </a:lnT>
                    <a:lnB>
                      <a:noFill/>
                    </a:lnB>
                  </a:tcPr>
                </a:tc>
              </a:tr>
              <a:tr h="362631">
                <a:tc>
                  <a:txBody>
                    <a:bodyPr/>
                    <a:lstStyle/>
                    <a:p>
                      <a:pPr marL="0" marR="0">
                        <a:lnSpc>
                          <a:spcPct val="115000"/>
                        </a:lnSpc>
                        <a:spcBef>
                          <a:spcPts val="0"/>
                        </a:spcBef>
                        <a:spcAft>
                          <a:spcPts val="0"/>
                        </a:spcAft>
                      </a:pPr>
                      <a:r>
                        <a:rPr lang="en-US" sz="1600" dirty="0">
                          <a:solidFill>
                            <a:schemeClr val="bg1"/>
                          </a:solidFill>
                          <a:latin typeface="Verdana"/>
                          <a:ea typeface="Times New Roman"/>
                          <a:cs typeface="Times New Roman"/>
                        </a:rPr>
                        <a:t>IBM Lotus Notes</a:t>
                      </a:r>
                      <a:endParaRPr lang="en-US" sz="1600" dirty="0">
                        <a:solidFill>
                          <a:schemeClr val="bg1"/>
                        </a:solidFill>
                        <a:latin typeface="Calibri"/>
                        <a:ea typeface="Calibri"/>
                        <a:cs typeface="Times New Roman"/>
                      </a:endParaRPr>
                    </a:p>
                  </a:txBody>
                  <a:tcPr marL="40702" marR="40702" marT="0" marB="0">
                    <a:lnL>
                      <a:noFill/>
                    </a:lnL>
                    <a:lnR>
                      <a:noFill/>
                    </a:lnR>
                    <a:lnT>
                      <a:noFill/>
                    </a:lnT>
                    <a:lnB>
                      <a:noFill/>
                    </a:lnB>
                  </a:tcPr>
                </a:tc>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8</a:t>
                      </a:r>
                      <a:endParaRPr lang="en-US" sz="1600">
                        <a:solidFill>
                          <a:schemeClr val="bg1"/>
                        </a:solidFill>
                        <a:latin typeface="Calibri"/>
                        <a:ea typeface="Calibri"/>
                        <a:cs typeface="Times New Roman"/>
                      </a:endParaRPr>
                    </a:p>
                  </a:txBody>
                  <a:tcPr marL="40702" marR="40702" marT="0" marB="0">
                    <a:lnL>
                      <a:noFill/>
                    </a:lnL>
                    <a:lnR>
                      <a:noFill/>
                    </a:lnR>
                    <a:lnT>
                      <a:noFill/>
                    </a:lnT>
                    <a:lnB>
                      <a:noFill/>
                    </a:lnB>
                  </a:tcPr>
                </a:tc>
              </a:tr>
              <a:tr h="362631">
                <a:tc>
                  <a:txBody>
                    <a:bodyPr/>
                    <a:lstStyle/>
                    <a:p>
                      <a:pPr marL="0" marR="0">
                        <a:lnSpc>
                          <a:spcPct val="115000"/>
                        </a:lnSpc>
                        <a:spcBef>
                          <a:spcPts val="0"/>
                        </a:spcBef>
                        <a:spcAft>
                          <a:spcPts val="0"/>
                        </a:spcAft>
                      </a:pPr>
                      <a:r>
                        <a:rPr lang="en-US" sz="1600" dirty="0">
                          <a:solidFill>
                            <a:schemeClr val="bg1"/>
                          </a:solidFill>
                          <a:latin typeface="Verdana"/>
                          <a:ea typeface="Times New Roman"/>
                          <a:cs typeface="Times New Roman"/>
                        </a:rPr>
                        <a:t>IBM Lotus Organizer</a:t>
                      </a:r>
                      <a:endParaRPr lang="en-US" sz="1600" dirty="0">
                        <a:solidFill>
                          <a:schemeClr val="bg1"/>
                        </a:solidFill>
                        <a:latin typeface="Calibri"/>
                        <a:ea typeface="Calibri"/>
                        <a:cs typeface="Times New Roman"/>
                      </a:endParaRPr>
                    </a:p>
                  </a:txBody>
                  <a:tcPr marL="40702" marR="40702" marT="0" marB="0">
                    <a:lnL>
                      <a:noFill/>
                    </a:lnL>
                    <a:lnR>
                      <a:noFill/>
                    </a:lnR>
                    <a:lnT>
                      <a:noFill/>
                    </a:lnT>
                    <a:lnB>
                      <a:noFill/>
                    </a:lnB>
                  </a:tcPr>
                </a:tc>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9.8</a:t>
                      </a:r>
                      <a:endParaRPr lang="en-US" sz="1600">
                        <a:solidFill>
                          <a:schemeClr val="bg1"/>
                        </a:solidFill>
                        <a:latin typeface="Calibri"/>
                        <a:ea typeface="Calibri"/>
                        <a:cs typeface="Times New Roman"/>
                      </a:endParaRPr>
                    </a:p>
                  </a:txBody>
                  <a:tcPr marL="40702" marR="40702" marT="0" marB="0">
                    <a:lnL>
                      <a:noFill/>
                    </a:lnL>
                    <a:lnR>
                      <a:noFill/>
                    </a:lnR>
                    <a:lnT>
                      <a:noFill/>
                    </a:lnT>
                    <a:lnB>
                      <a:noFill/>
                    </a:lnB>
                  </a:tcPr>
                </a:tc>
              </a:tr>
              <a:tr h="362631">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IBM Lotus WordPro</a:t>
                      </a:r>
                      <a:endParaRPr lang="en-US" sz="1600">
                        <a:solidFill>
                          <a:schemeClr val="bg1"/>
                        </a:solidFill>
                        <a:latin typeface="Calibri"/>
                        <a:ea typeface="Calibri"/>
                        <a:cs typeface="Times New Roman"/>
                      </a:endParaRPr>
                    </a:p>
                  </a:txBody>
                  <a:tcPr marL="40702" marR="40702" marT="0" marB="0">
                    <a:lnL>
                      <a:noFill/>
                    </a:lnL>
                    <a:lnR>
                      <a:noFill/>
                    </a:lnR>
                    <a:lnT>
                      <a:noFill/>
                    </a:lnT>
                    <a:lnB>
                      <a:noFill/>
                    </a:lnB>
                  </a:tcPr>
                </a:tc>
                <a:tc>
                  <a:txBody>
                    <a:bodyPr/>
                    <a:lstStyle/>
                    <a:p>
                      <a:pPr marL="0" marR="0">
                        <a:lnSpc>
                          <a:spcPct val="115000"/>
                        </a:lnSpc>
                        <a:spcBef>
                          <a:spcPts val="0"/>
                        </a:spcBef>
                        <a:spcAft>
                          <a:spcPts val="0"/>
                        </a:spcAft>
                      </a:pPr>
                      <a:r>
                        <a:rPr lang="en-US" sz="1600" dirty="0">
                          <a:solidFill>
                            <a:schemeClr val="bg1"/>
                          </a:solidFill>
                          <a:latin typeface="Verdana"/>
                          <a:ea typeface="Times New Roman"/>
                          <a:cs typeface="Times New Roman"/>
                        </a:rPr>
                        <a:t>9.8</a:t>
                      </a:r>
                      <a:endParaRPr lang="en-US" sz="1600" dirty="0">
                        <a:solidFill>
                          <a:schemeClr val="bg1"/>
                        </a:solidFill>
                        <a:latin typeface="Calibri"/>
                        <a:ea typeface="Calibri"/>
                        <a:cs typeface="Times New Roman"/>
                      </a:endParaRPr>
                    </a:p>
                  </a:txBody>
                  <a:tcPr marL="40702" marR="40702" marT="0" marB="0">
                    <a:lnL>
                      <a:noFill/>
                    </a:lnL>
                    <a:lnR>
                      <a:noFill/>
                    </a:lnR>
                    <a:lnT>
                      <a:noFill/>
                    </a:lnT>
                    <a:lnB>
                      <a:noFill/>
                    </a:lnB>
                  </a:tcPr>
                </a:tc>
              </a:tr>
              <a:tr h="362631">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Intuit Quicken</a:t>
                      </a:r>
                    </a:p>
                  </a:txBody>
                  <a:tcPr marL="68580" marR="68580" marT="0" marB="0">
                    <a:lnL>
                      <a:noFill/>
                    </a:lnL>
                    <a:lnR>
                      <a:noFill/>
                    </a:lnR>
                    <a:lnT>
                      <a:noFill/>
                    </a:lnT>
                    <a:lnB>
                      <a:noFill/>
                    </a:lnB>
                  </a:tcPr>
                </a:tc>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2009</a:t>
                      </a:r>
                    </a:p>
                  </a:txBody>
                  <a:tcPr marL="68580" marR="68580" marT="0" marB="0">
                    <a:lnL>
                      <a:noFill/>
                    </a:lnL>
                    <a:lnR>
                      <a:noFill/>
                    </a:lnR>
                    <a:lnT>
                      <a:noFill/>
                    </a:lnT>
                    <a:lnB>
                      <a:noFill/>
                    </a:lnB>
                  </a:tcPr>
                </a:tc>
              </a:tr>
            </a:tbl>
          </a:graphicData>
        </a:graphic>
      </p:graphicFrame>
      <p:graphicFrame>
        <p:nvGraphicFramePr>
          <p:cNvPr id="13" name="Table 12"/>
          <p:cNvGraphicFramePr>
            <a:graphicFrameLocks noGrp="1"/>
          </p:cNvGraphicFramePr>
          <p:nvPr/>
        </p:nvGraphicFramePr>
        <p:xfrm>
          <a:off x="4422775" y="1347118"/>
          <a:ext cx="4389055" cy="4548446"/>
        </p:xfrm>
        <a:graphic>
          <a:graphicData uri="http://schemas.openxmlformats.org/drawingml/2006/table">
            <a:tbl>
              <a:tblPr/>
              <a:tblGrid>
                <a:gridCol w="2859514"/>
                <a:gridCol w="1529541"/>
              </a:tblGrid>
              <a:tr h="322341">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Money Plus Business</a:t>
                      </a:r>
                    </a:p>
                  </a:txBody>
                  <a:tcPr marL="68580" marR="68580" marT="0" marB="0">
                    <a:lnL>
                      <a:noFill/>
                    </a:lnL>
                    <a:lnR>
                      <a:noFill/>
                    </a:lnR>
                    <a:lnT>
                      <a:noFill/>
                    </a:lnT>
                    <a:lnB>
                      <a:noFill/>
                    </a:lnB>
                  </a:tcPr>
                </a:tc>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2008</a:t>
                      </a:r>
                    </a:p>
                  </a:txBody>
                  <a:tcPr marL="68580" marR="68580" marT="0" marB="0">
                    <a:lnL>
                      <a:noFill/>
                    </a:lnL>
                    <a:lnR>
                      <a:noFill/>
                    </a:lnR>
                    <a:lnT>
                      <a:noFill/>
                    </a:lnT>
                    <a:lnB>
                      <a:noFill/>
                    </a:lnB>
                  </a:tcPr>
                </a:tc>
              </a:tr>
              <a:tr h="322341">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Money Plus Home</a:t>
                      </a:r>
                    </a:p>
                  </a:txBody>
                  <a:tcPr marL="68580" marR="68580" marT="0" marB="0">
                    <a:lnL>
                      <a:noFill/>
                    </a:lnL>
                    <a:lnR>
                      <a:noFill/>
                    </a:lnR>
                    <a:lnT>
                      <a:noFill/>
                    </a:lnT>
                    <a:lnB>
                      <a:noFill/>
                    </a:lnB>
                  </a:tcPr>
                </a:tc>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2008</a:t>
                      </a:r>
                    </a:p>
                  </a:txBody>
                  <a:tcPr marL="68580" marR="68580" marT="0" marB="0">
                    <a:lnL>
                      <a:noFill/>
                    </a:lnL>
                    <a:lnR>
                      <a:noFill/>
                    </a:lnR>
                    <a:lnT>
                      <a:noFill/>
                    </a:lnT>
                    <a:lnB>
                      <a:noFill/>
                    </a:lnB>
                  </a:tcPr>
                </a:tc>
              </a:tr>
              <a:tr h="322341">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Mozilla Firefox</a:t>
                      </a:r>
                    </a:p>
                  </a:txBody>
                  <a:tcPr marL="68580" marR="68580" marT="0" marB="0">
                    <a:lnL>
                      <a:noFill/>
                    </a:lnL>
                    <a:lnR>
                      <a:noFill/>
                    </a:lnR>
                    <a:lnT>
                      <a:noFill/>
                    </a:lnT>
                    <a:lnB>
                      <a:noFill/>
                    </a:lnB>
                  </a:tcPr>
                </a:tc>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3</a:t>
                      </a:r>
                    </a:p>
                  </a:txBody>
                  <a:tcPr marL="68580" marR="68580" marT="0" marB="0">
                    <a:lnL>
                      <a:noFill/>
                    </a:lnL>
                    <a:lnR>
                      <a:noFill/>
                    </a:lnR>
                    <a:lnT>
                      <a:noFill/>
                    </a:lnT>
                    <a:lnB>
                      <a:noFill/>
                    </a:lnB>
                  </a:tcPr>
                </a:tc>
              </a:tr>
              <a:tr h="322341">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Microsoft Office Access</a:t>
                      </a:r>
                    </a:p>
                  </a:txBody>
                  <a:tcPr marL="68580" marR="68580" marT="0" marB="0">
                    <a:lnL>
                      <a:noFill/>
                    </a:lnL>
                    <a:lnR>
                      <a:noFill/>
                    </a:lnR>
                    <a:lnT>
                      <a:noFill/>
                    </a:lnT>
                    <a:lnB>
                      <a:noFill/>
                    </a:lnB>
                  </a:tcPr>
                </a:tc>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2003, 2007</a:t>
                      </a:r>
                    </a:p>
                  </a:txBody>
                  <a:tcPr marL="68580" marR="68580" marT="0" marB="0">
                    <a:lnL>
                      <a:noFill/>
                    </a:lnL>
                    <a:lnR>
                      <a:noFill/>
                    </a:lnR>
                    <a:lnT>
                      <a:noFill/>
                    </a:lnT>
                    <a:lnB>
                      <a:noFill/>
                    </a:lnB>
                  </a:tcPr>
                </a:tc>
              </a:tr>
              <a:tr h="322341">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Microsoft Office Excel</a:t>
                      </a:r>
                    </a:p>
                  </a:txBody>
                  <a:tcPr marL="68580" marR="68580" marT="0" marB="0">
                    <a:lnL>
                      <a:noFill/>
                    </a:lnL>
                    <a:lnR>
                      <a:noFill/>
                    </a:lnR>
                    <a:lnT>
                      <a:noFill/>
                    </a:lnT>
                    <a:lnB>
                      <a:noFill/>
                    </a:lnB>
                  </a:tcPr>
                </a:tc>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2003, 2007</a:t>
                      </a:r>
                    </a:p>
                  </a:txBody>
                  <a:tcPr marL="68580" marR="68580" marT="0" marB="0">
                    <a:lnL>
                      <a:noFill/>
                    </a:lnL>
                    <a:lnR>
                      <a:noFill/>
                    </a:lnR>
                    <a:lnT>
                      <a:noFill/>
                    </a:lnT>
                    <a:lnB>
                      <a:noFill/>
                    </a:lnB>
                  </a:tcPr>
                </a:tc>
              </a:tr>
              <a:tr h="322341">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Microsoft Office FrontPage</a:t>
                      </a:r>
                    </a:p>
                  </a:txBody>
                  <a:tcPr marL="68580" marR="68580" marT="0" marB="0">
                    <a:lnL>
                      <a:noFill/>
                    </a:lnL>
                    <a:lnR>
                      <a:noFill/>
                    </a:lnR>
                    <a:lnT>
                      <a:noFill/>
                    </a:lnT>
                    <a:lnB>
                      <a:noFill/>
                    </a:lnB>
                  </a:tcPr>
                </a:tc>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2003, 2007</a:t>
                      </a:r>
                    </a:p>
                  </a:txBody>
                  <a:tcPr marL="68580" marR="68580" marT="0" marB="0">
                    <a:lnL>
                      <a:noFill/>
                    </a:lnL>
                    <a:lnR>
                      <a:noFill/>
                    </a:lnR>
                    <a:lnT>
                      <a:noFill/>
                    </a:lnT>
                    <a:lnB>
                      <a:noFill/>
                    </a:lnB>
                  </a:tcPr>
                </a:tc>
              </a:tr>
              <a:tr h="322341">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Microsoft Office OneNote</a:t>
                      </a:r>
                    </a:p>
                  </a:txBody>
                  <a:tcPr marL="68580" marR="68580" marT="0" marB="0">
                    <a:lnL>
                      <a:noFill/>
                    </a:lnL>
                    <a:lnR>
                      <a:noFill/>
                    </a:lnR>
                    <a:lnT>
                      <a:noFill/>
                    </a:lnT>
                    <a:lnB>
                      <a:noFill/>
                    </a:lnB>
                  </a:tcPr>
                </a:tc>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2003, 2007</a:t>
                      </a:r>
                    </a:p>
                  </a:txBody>
                  <a:tcPr marL="68580" marR="68580" marT="0" marB="0">
                    <a:lnL>
                      <a:noFill/>
                    </a:lnL>
                    <a:lnR>
                      <a:noFill/>
                    </a:lnR>
                    <a:lnT>
                      <a:noFill/>
                    </a:lnT>
                    <a:lnB>
                      <a:noFill/>
                    </a:lnB>
                  </a:tcPr>
                </a:tc>
              </a:tr>
              <a:tr h="322341">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Microsoft Office Outlook</a:t>
                      </a:r>
                    </a:p>
                  </a:txBody>
                  <a:tcPr marL="68580" marR="68580" marT="0" marB="0">
                    <a:lnL>
                      <a:noFill/>
                    </a:lnL>
                    <a:lnR>
                      <a:noFill/>
                    </a:lnR>
                    <a:lnT>
                      <a:noFill/>
                    </a:lnT>
                    <a:lnB>
                      <a:noFill/>
                    </a:lnB>
                  </a:tcPr>
                </a:tc>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2003, 2007</a:t>
                      </a:r>
                    </a:p>
                  </a:txBody>
                  <a:tcPr marL="68580" marR="68580" marT="0" marB="0">
                    <a:lnL>
                      <a:noFill/>
                    </a:lnL>
                    <a:lnR>
                      <a:noFill/>
                    </a:lnR>
                    <a:lnT>
                      <a:noFill/>
                    </a:lnT>
                    <a:lnB>
                      <a:noFill/>
                    </a:lnB>
                  </a:tcPr>
                </a:tc>
              </a:tr>
              <a:tr h="680354">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Microsoft Office PowerPoint</a:t>
                      </a:r>
                    </a:p>
                  </a:txBody>
                  <a:tcPr marL="68580" marR="68580" marT="0" marB="0">
                    <a:lnL>
                      <a:noFill/>
                    </a:lnL>
                    <a:lnR>
                      <a:noFill/>
                    </a:lnR>
                    <a:lnT>
                      <a:noFill/>
                    </a:lnT>
                    <a:lnB>
                      <a:noFill/>
                    </a:lnB>
                  </a:tcPr>
                </a:tc>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2003, 2007</a:t>
                      </a:r>
                    </a:p>
                  </a:txBody>
                  <a:tcPr marL="68580" marR="68580" marT="0" marB="0">
                    <a:lnL>
                      <a:noFill/>
                    </a:lnL>
                    <a:lnR>
                      <a:noFill/>
                    </a:lnR>
                    <a:lnT>
                      <a:noFill/>
                    </a:lnT>
                    <a:lnB>
                      <a:noFill/>
                    </a:lnB>
                  </a:tcPr>
                </a:tc>
              </a:tr>
              <a:tr h="322341">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Microsoft Office Publisher</a:t>
                      </a:r>
                    </a:p>
                  </a:txBody>
                  <a:tcPr marL="68580" marR="68580" marT="0" marB="0">
                    <a:lnL>
                      <a:noFill/>
                    </a:lnL>
                    <a:lnR>
                      <a:noFill/>
                    </a:lnR>
                    <a:lnT>
                      <a:noFill/>
                    </a:lnT>
                    <a:lnB>
                      <a:noFill/>
                    </a:lnB>
                  </a:tcPr>
                </a:tc>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2003, 2007</a:t>
                      </a:r>
                    </a:p>
                  </a:txBody>
                  <a:tcPr marL="68580" marR="68580" marT="0" marB="0">
                    <a:lnL>
                      <a:noFill/>
                    </a:lnL>
                    <a:lnR>
                      <a:noFill/>
                    </a:lnR>
                    <a:lnT>
                      <a:noFill/>
                    </a:lnT>
                    <a:lnB>
                      <a:noFill/>
                    </a:lnB>
                  </a:tcPr>
                </a:tc>
              </a:tr>
              <a:tr h="322341">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Microsoft Office Word</a:t>
                      </a:r>
                    </a:p>
                  </a:txBody>
                  <a:tcPr marL="68580" marR="68580" marT="0" marB="0">
                    <a:lnL>
                      <a:noFill/>
                    </a:lnL>
                    <a:lnR>
                      <a:noFill/>
                    </a:lnR>
                    <a:lnT>
                      <a:noFill/>
                    </a:lnT>
                    <a:lnB>
                      <a:noFill/>
                    </a:lnB>
                  </a:tcPr>
                </a:tc>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2003, 2007</a:t>
                      </a:r>
                    </a:p>
                  </a:txBody>
                  <a:tcPr marL="68580" marR="68580" marT="0" marB="0">
                    <a:lnL>
                      <a:noFill/>
                    </a:lnL>
                    <a:lnR>
                      <a:noFill/>
                    </a:lnR>
                    <a:lnT>
                      <a:noFill/>
                    </a:lnT>
                    <a:lnB>
                      <a:noFill/>
                    </a:lnB>
                  </a:tcPr>
                </a:tc>
              </a:tr>
              <a:tr h="322341">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Opera Software Opera</a:t>
                      </a:r>
                    </a:p>
                  </a:txBody>
                  <a:tcPr marL="68580" marR="68580" marT="0" marB="0">
                    <a:lnL>
                      <a:noFill/>
                    </a:lnL>
                    <a:lnR>
                      <a:noFill/>
                    </a:lnR>
                    <a:lnT>
                      <a:noFill/>
                    </a:lnT>
                    <a:lnB>
                      <a:noFill/>
                    </a:lnB>
                  </a:tcPr>
                </a:tc>
                <a:tc>
                  <a:txBody>
                    <a:bodyPr/>
                    <a:lstStyle/>
                    <a:p>
                      <a:pPr marL="0" marR="0" algn="l" defTabSz="914400" rtl="0" eaLnBrk="1" latinLnBrk="0" hangingPunct="1">
                        <a:lnSpc>
                          <a:spcPct val="115000"/>
                        </a:lnSpc>
                        <a:spcBef>
                          <a:spcPts val="0"/>
                        </a:spcBef>
                        <a:spcAft>
                          <a:spcPts val="0"/>
                        </a:spcAft>
                      </a:pPr>
                      <a:r>
                        <a:rPr lang="en-US" sz="1600" kern="1200" dirty="0">
                          <a:solidFill>
                            <a:schemeClr val="bg1"/>
                          </a:solidFill>
                          <a:latin typeface="Verdana"/>
                          <a:ea typeface="Times New Roman"/>
                          <a:cs typeface="Times New Roman"/>
                        </a:rPr>
                        <a:t>9.5</a:t>
                      </a:r>
                    </a:p>
                  </a:txBody>
                  <a:tcPr marL="68580" marR="68580" marT="0" marB="0">
                    <a:lnL>
                      <a:noFill/>
                    </a:lnL>
                    <a:lnR>
                      <a:noFill/>
                    </a:lnR>
                    <a:lnT>
                      <a:noFill/>
                    </a:lnT>
                    <a:lnB>
                      <a:noFill/>
                    </a:lnB>
                  </a:tcPr>
                </a:tc>
              </a:tr>
              <a:tr h="322341">
                <a:tc>
                  <a:txBody>
                    <a:bodyPr/>
                    <a:lstStyle/>
                    <a:p>
                      <a:pPr marL="0" marR="0">
                        <a:lnSpc>
                          <a:spcPct val="115000"/>
                        </a:lnSpc>
                        <a:spcBef>
                          <a:spcPts val="0"/>
                        </a:spcBef>
                        <a:spcAft>
                          <a:spcPts val="0"/>
                        </a:spcAft>
                      </a:pPr>
                      <a:r>
                        <a:rPr lang="en-US" sz="1600" dirty="0">
                          <a:solidFill>
                            <a:schemeClr val="bg1"/>
                          </a:solidFill>
                          <a:latin typeface="Verdana"/>
                          <a:ea typeface="Times New Roman"/>
                          <a:cs typeface="Times New Roman"/>
                        </a:rPr>
                        <a:t>Microsoft Outlook Express</a:t>
                      </a:r>
                      <a:endParaRPr lang="en-US" sz="1100" dirty="0">
                        <a:solidFill>
                          <a:schemeClr val="bg1"/>
                        </a:solidFill>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15000"/>
                        </a:lnSpc>
                        <a:spcBef>
                          <a:spcPts val="0"/>
                        </a:spcBef>
                        <a:spcAft>
                          <a:spcPts val="0"/>
                        </a:spcAft>
                      </a:pPr>
                      <a:r>
                        <a:rPr lang="en-US" sz="1600" dirty="0" smtClean="0">
                          <a:solidFill>
                            <a:schemeClr val="bg1"/>
                          </a:solidFill>
                          <a:latin typeface="Verdana"/>
                          <a:ea typeface="Times New Roman"/>
                          <a:cs typeface="Times New Roman"/>
                        </a:rPr>
                        <a:t>(mailbox </a:t>
                      </a:r>
                      <a:r>
                        <a:rPr lang="en-US" sz="1600" dirty="0">
                          <a:solidFill>
                            <a:schemeClr val="bg1"/>
                          </a:solidFill>
                          <a:latin typeface="Verdana"/>
                          <a:ea typeface="Times New Roman"/>
                          <a:cs typeface="Times New Roman"/>
                        </a:rPr>
                        <a:t>file)</a:t>
                      </a:r>
                      <a:endParaRPr lang="en-US" sz="1100" dirty="0">
                        <a:solidFill>
                          <a:schemeClr val="bg1"/>
                        </a:solidFill>
                        <a:latin typeface="Calibri"/>
                        <a:ea typeface="Calibri"/>
                        <a:cs typeface="Times New Roman"/>
                      </a:endParaRPr>
                    </a:p>
                  </a:txBody>
                  <a:tcPr marL="68580" marR="68580" marT="0" marB="0">
                    <a:lnL>
                      <a:noFill/>
                    </a:lnL>
                    <a:lnR>
                      <a:noFill/>
                    </a:lnR>
                    <a:lnT>
                      <a:noFill/>
                    </a:lnT>
                    <a:lnB>
                      <a:noFill/>
                    </a:lnB>
                  </a:tcPr>
                </a:tc>
              </a:tr>
            </a:tbl>
          </a:graphicData>
        </a:graphic>
      </p:graphicFrame>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09600"/>
          </a:xfrm>
        </p:spPr>
        <p:txBody>
          <a:bodyPr>
            <a:noAutofit/>
          </a:bodyPr>
          <a:lstStyle/>
          <a:p>
            <a:pPr>
              <a:defRPr/>
            </a:pPr>
            <a:r>
              <a:rPr lang="en-US" dirty="0" smtClean="0"/>
              <a:t>Last of the Apps</a:t>
            </a:r>
          </a:p>
        </p:txBody>
      </p:sp>
      <p:graphicFrame>
        <p:nvGraphicFramePr>
          <p:cNvPr id="5" name="Content Placeholder 4"/>
          <p:cNvGraphicFramePr>
            <a:graphicFrameLocks noGrp="1"/>
          </p:cNvGraphicFramePr>
          <p:nvPr>
            <p:ph sz="half" idx="1"/>
          </p:nvPr>
        </p:nvGraphicFramePr>
        <p:xfrm>
          <a:off x="2244292" y="1340768"/>
          <a:ext cx="7296260" cy="5407570"/>
        </p:xfrm>
        <a:graphic>
          <a:graphicData uri="http://schemas.openxmlformats.org/drawingml/2006/table">
            <a:tbl>
              <a:tblPr/>
              <a:tblGrid>
                <a:gridCol w="3648130"/>
                <a:gridCol w="3648130"/>
              </a:tblGrid>
              <a:tr h="386255">
                <a:tc>
                  <a:txBody>
                    <a:bodyPr/>
                    <a:lstStyle/>
                    <a:p>
                      <a:pPr marL="0" marR="0">
                        <a:lnSpc>
                          <a:spcPct val="115000"/>
                        </a:lnSpc>
                        <a:spcBef>
                          <a:spcPts val="0"/>
                        </a:spcBef>
                        <a:spcAft>
                          <a:spcPts val="0"/>
                        </a:spcAft>
                      </a:pPr>
                      <a:r>
                        <a:rPr lang="en-US" sz="1600" dirty="0">
                          <a:solidFill>
                            <a:schemeClr val="bg1"/>
                          </a:solidFill>
                          <a:latin typeface="Verdana"/>
                          <a:ea typeface="Times New Roman"/>
                          <a:cs typeface="Times New Roman"/>
                        </a:rPr>
                        <a:t>Microsoft Project</a:t>
                      </a:r>
                      <a:endParaRPr lang="en-US" sz="1100" dirty="0">
                        <a:solidFill>
                          <a:schemeClr val="bg1"/>
                        </a:solidFill>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2003, 2007</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r>
              <a:tr h="386255">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Microsoft Office Visio</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2003, 2007</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r>
              <a:tr h="386255">
                <a:tc>
                  <a:txBody>
                    <a:bodyPr/>
                    <a:lstStyle/>
                    <a:p>
                      <a:pPr marL="0" marR="0">
                        <a:lnSpc>
                          <a:spcPct val="115000"/>
                        </a:lnSpc>
                        <a:spcBef>
                          <a:spcPts val="0"/>
                        </a:spcBef>
                        <a:spcAft>
                          <a:spcPts val="0"/>
                        </a:spcAft>
                      </a:pPr>
                      <a:r>
                        <a:rPr lang="en-US" sz="1600" dirty="0">
                          <a:solidFill>
                            <a:schemeClr val="bg1"/>
                          </a:solidFill>
                          <a:latin typeface="Verdana"/>
                          <a:ea typeface="Times New Roman"/>
                          <a:cs typeface="Times New Roman"/>
                        </a:rPr>
                        <a:t>RealPlayer Basic</a:t>
                      </a:r>
                      <a:endParaRPr lang="en-US" sz="1100" dirty="0">
                        <a:solidFill>
                          <a:schemeClr val="bg1"/>
                        </a:solidFill>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11</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r>
              <a:tr h="386255">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Sage Peachtree</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2009</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r>
              <a:tr h="386255">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Skype</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3.8</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r>
              <a:tr h="386255">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Windows Live Mail</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12, 14</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r>
              <a:tr h="386255">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Windows Live Messenger</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8.5, 14</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r>
              <a:tr h="386255">
                <a:tc>
                  <a:txBody>
                    <a:bodyPr/>
                    <a:lstStyle/>
                    <a:p>
                      <a:pPr marL="0" marR="0">
                        <a:lnSpc>
                          <a:spcPct val="115000"/>
                        </a:lnSpc>
                        <a:spcBef>
                          <a:spcPts val="0"/>
                        </a:spcBef>
                        <a:spcAft>
                          <a:spcPts val="0"/>
                        </a:spcAft>
                      </a:pPr>
                      <a:r>
                        <a:rPr lang="en-US" sz="1600" dirty="0">
                          <a:solidFill>
                            <a:schemeClr val="bg1"/>
                          </a:solidFill>
                          <a:latin typeface="Verdana"/>
                          <a:ea typeface="Times New Roman"/>
                          <a:cs typeface="Times New Roman"/>
                        </a:rPr>
                        <a:t>Windows Live </a:t>
                      </a:r>
                      <a:r>
                        <a:rPr lang="en-US" sz="1600" dirty="0" err="1">
                          <a:solidFill>
                            <a:schemeClr val="bg1"/>
                          </a:solidFill>
                          <a:latin typeface="Verdana"/>
                          <a:ea typeface="Times New Roman"/>
                          <a:cs typeface="Times New Roman"/>
                        </a:rPr>
                        <a:t>MovieMaker</a:t>
                      </a:r>
                      <a:endParaRPr lang="en-US" sz="1100" dirty="0">
                        <a:solidFill>
                          <a:schemeClr val="bg1"/>
                        </a:solidFill>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14</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r>
              <a:tr h="386255">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Windows Live Photo Gallery</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15000"/>
                        </a:lnSpc>
                        <a:spcBef>
                          <a:spcPts val="0"/>
                        </a:spcBef>
                        <a:spcAft>
                          <a:spcPts val="0"/>
                        </a:spcAft>
                      </a:pPr>
                      <a:r>
                        <a:rPr lang="en-US" sz="1600" dirty="0">
                          <a:solidFill>
                            <a:schemeClr val="bg1"/>
                          </a:solidFill>
                          <a:latin typeface="Verdana"/>
                          <a:ea typeface="Times New Roman"/>
                          <a:cs typeface="Times New Roman"/>
                        </a:rPr>
                        <a:t>12, 14</a:t>
                      </a:r>
                      <a:endParaRPr lang="en-US" sz="1100" dirty="0">
                        <a:solidFill>
                          <a:schemeClr val="bg1"/>
                        </a:solidFill>
                        <a:latin typeface="Calibri"/>
                        <a:ea typeface="Calibri"/>
                        <a:cs typeface="Times New Roman"/>
                      </a:endParaRPr>
                    </a:p>
                  </a:txBody>
                  <a:tcPr marL="68580" marR="68580" marT="0" marB="0">
                    <a:lnL>
                      <a:noFill/>
                    </a:lnL>
                    <a:lnR>
                      <a:noFill/>
                    </a:lnR>
                    <a:lnT>
                      <a:noFill/>
                    </a:lnT>
                    <a:lnB>
                      <a:noFill/>
                    </a:lnB>
                  </a:tcPr>
                </a:tc>
              </a:tr>
              <a:tr h="386255">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Windows Live Writer</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12, 14</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r>
              <a:tr h="386255">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Windows Mail</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15000"/>
                        </a:lnSpc>
                        <a:spcBef>
                          <a:spcPts val="0"/>
                        </a:spcBef>
                        <a:spcAft>
                          <a:spcPts val="0"/>
                        </a:spcAft>
                      </a:pPr>
                      <a:r>
                        <a:rPr lang="en-US" sz="1600" dirty="0" smtClean="0">
                          <a:solidFill>
                            <a:schemeClr val="bg1"/>
                          </a:solidFill>
                          <a:latin typeface="Verdana"/>
                          <a:ea typeface="Times New Roman"/>
                          <a:cs typeface="Times New Roman"/>
                        </a:rPr>
                        <a:t>Vista only</a:t>
                      </a:r>
                      <a:endParaRPr lang="en-US" sz="1100" dirty="0">
                        <a:solidFill>
                          <a:schemeClr val="bg1"/>
                        </a:solidFill>
                        <a:latin typeface="Calibri"/>
                        <a:ea typeface="Calibri"/>
                        <a:cs typeface="Times New Roman"/>
                      </a:endParaRPr>
                    </a:p>
                  </a:txBody>
                  <a:tcPr marL="68580" marR="68580" marT="0" marB="0">
                    <a:lnL>
                      <a:noFill/>
                    </a:lnL>
                    <a:lnR>
                      <a:noFill/>
                    </a:lnR>
                    <a:lnT>
                      <a:noFill/>
                    </a:lnT>
                    <a:lnB>
                      <a:noFill/>
                    </a:lnB>
                  </a:tcPr>
                </a:tc>
              </a:tr>
              <a:tr h="386255">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Microsoft Works</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9</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r>
              <a:tr h="386255">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Yahoo Messenger</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9</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r>
              <a:tr h="386255">
                <a:tc>
                  <a:txBody>
                    <a:bodyPr/>
                    <a:lstStyle/>
                    <a:p>
                      <a:pPr marL="0" marR="0">
                        <a:lnSpc>
                          <a:spcPct val="115000"/>
                        </a:lnSpc>
                        <a:spcBef>
                          <a:spcPts val="0"/>
                        </a:spcBef>
                        <a:spcAft>
                          <a:spcPts val="0"/>
                        </a:spcAft>
                      </a:pPr>
                      <a:r>
                        <a:rPr lang="en-US" sz="1600">
                          <a:solidFill>
                            <a:schemeClr val="bg1"/>
                          </a:solidFill>
                          <a:latin typeface="Verdana"/>
                          <a:ea typeface="Times New Roman"/>
                          <a:cs typeface="Times New Roman"/>
                        </a:rPr>
                        <a:t>Zune</a:t>
                      </a:r>
                      <a:endParaRPr lang="en-US" sz="1100">
                        <a:solidFill>
                          <a:schemeClr val="bg1"/>
                        </a:solidFill>
                        <a:latin typeface="Calibri"/>
                        <a:ea typeface="Calibri"/>
                        <a:cs typeface="Times New Roman"/>
                      </a:endParaRPr>
                    </a:p>
                  </a:txBody>
                  <a:tcPr marL="68580" marR="68580" marT="0" marB="0">
                    <a:lnL>
                      <a:noFill/>
                    </a:lnL>
                    <a:lnR>
                      <a:noFill/>
                    </a:lnR>
                    <a:lnT>
                      <a:noFill/>
                    </a:lnT>
                    <a:lnB>
                      <a:noFill/>
                    </a:lnB>
                  </a:tcPr>
                </a:tc>
                <a:tc>
                  <a:txBody>
                    <a:bodyPr/>
                    <a:lstStyle/>
                    <a:p>
                      <a:pPr marL="0" marR="0">
                        <a:lnSpc>
                          <a:spcPct val="115000"/>
                        </a:lnSpc>
                        <a:spcBef>
                          <a:spcPts val="0"/>
                        </a:spcBef>
                        <a:spcAft>
                          <a:spcPts val="0"/>
                        </a:spcAft>
                      </a:pPr>
                      <a:r>
                        <a:rPr lang="en-US" sz="1600" dirty="0">
                          <a:solidFill>
                            <a:schemeClr val="bg1"/>
                          </a:solidFill>
                          <a:latin typeface="Verdana"/>
                          <a:ea typeface="Times New Roman"/>
                          <a:cs typeface="Times New Roman"/>
                        </a:rPr>
                        <a:t>3</a:t>
                      </a:r>
                      <a:endParaRPr lang="en-US" sz="1100" dirty="0">
                        <a:solidFill>
                          <a:schemeClr val="bg1"/>
                        </a:solidFill>
                        <a:latin typeface="Calibri"/>
                        <a:ea typeface="Calibri"/>
                        <a:cs typeface="Times New Roman"/>
                      </a:endParaRPr>
                    </a:p>
                  </a:txBody>
                  <a:tcPr marL="68580" marR="68580" marT="0" marB="0">
                    <a:lnL>
                      <a:noFill/>
                    </a:lnL>
                    <a:lnR>
                      <a:noFill/>
                    </a:lnR>
                    <a:lnT>
                      <a:noFill/>
                    </a:lnT>
                    <a:lnB>
                      <a:noFill/>
                    </a:lnB>
                  </a:tcPr>
                </a:tc>
              </a:tr>
            </a:tbl>
          </a:graphicData>
        </a:graphic>
      </p:graphicFrame>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Types of profiles</a:t>
            </a:r>
          </a:p>
          <a:p>
            <a:pPr lvl="1"/>
            <a:r>
              <a:rPr lang="en-US" dirty="0" smtClean="0"/>
              <a:t>Local</a:t>
            </a:r>
          </a:p>
          <a:p>
            <a:pPr lvl="1"/>
            <a:r>
              <a:rPr lang="en-US" dirty="0" smtClean="0"/>
              <a:t>Roaming</a:t>
            </a:r>
          </a:p>
          <a:p>
            <a:pPr lvl="1"/>
            <a:r>
              <a:rPr lang="en-US" dirty="0" smtClean="0"/>
              <a:t>Mandatory</a:t>
            </a:r>
          </a:p>
          <a:p>
            <a:pPr lvl="1"/>
            <a:r>
              <a:rPr lang="en-US" dirty="0" smtClean="0"/>
              <a:t>Super mandatory</a:t>
            </a:r>
          </a:p>
          <a:p>
            <a:r>
              <a:rPr lang="en-US" dirty="0" smtClean="0"/>
              <a:t>Folder redirection</a:t>
            </a:r>
          </a:p>
          <a:p>
            <a:r>
              <a:rPr lang="en-US" dirty="0" smtClean="0"/>
              <a:t>Customize the default user profile</a:t>
            </a:r>
          </a:p>
          <a:p>
            <a:r>
              <a:rPr lang="en-US" dirty="0" smtClean="0"/>
              <a:t>Migrate profiles from XP to Windows 7</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Microsoft Office is Special</a:t>
            </a:r>
          </a:p>
        </p:txBody>
      </p:sp>
      <p:sp>
        <p:nvSpPr>
          <p:cNvPr id="62467" name="Content Placeholder 2"/>
          <p:cNvSpPr>
            <a:spLocks noGrp="1"/>
          </p:cNvSpPr>
          <p:nvPr>
            <p:ph sz="quarter" idx="1"/>
          </p:nvPr>
        </p:nvSpPr>
        <p:spPr/>
        <p:txBody>
          <a:bodyPr/>
          <a:lstStyle/>
          <a:p>
            <a:r>
              <a:rPr lang="en-US" dirty="0" smtClean="0"/>
              <a:t>Cannot migrate from/to a different version of an application</a:t>
            </a:r>
          </a:p>
          <a:p>
            <a:r>
              <a:rPr lang="en-US" dirty="0" smtClean="0"/>
              <a:t>Except for Microsoft Office</a:t>
            </a:r>
          </a:p>
          <a:p>
            <a:pPr lvl="1"/>
            <a:r>
              <a:rPr lang="en-US" dirty="0" smtClean="0"/>
              <a:t>USMT can migrate from an earlier version to a later</a:t>
            </a:r>
          </a:p>
          <a:p>
            <a:pPr lvl="1"/>
            <a:r>
              <a:rPr lang="en-US" dirty="0" smtClean="0"/>
              <a:t>Microsoft Project settings are not migrated from Office 2003 to Office 2007</a:t>
            </a: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OS Settings NOT Migrated</a:t>
            </a:r>
          </a:p>
        </p:txBody>
      </p:sp>
      <p:sp>
        <p:nvSpPr>
          <p:cNvPr id="63491" name="Content Placeholder 2"/>
          <p:cNvSpPr>
            <a:spLocks noGrp="1"/>
          </p:cNvSpPr>
          <p:nvPr>
            <p:ph idx="1"/>
          </p:nvPr>
        </p:nvSpPr>
        <p:spPr>
          <a:xfrm>
            <a:off x="238125" y="1470025"/>
            <a:ext cx="4475163" cy="4616450"/>
          </a:xfrm>
        </p:spPr>
        <p:txBody>
          <a:bodyPr>
            <a:normAutofit lnSpcReduction="10000"/>
          </a:bodyPr>
          <a:lstStyle/>
          <a:p>
            <a:r>
              <a:rPr lang="en-US" dirty="0" smtClean="0"/>
              <a:t>Data from mapped network drives</a:t>
            </a:r>
          </a:p>
          <a:p>
            <a:r>
              <a:rPr lang="en-US" dirty="0" smtClean="0"/>
              <a:t>Local printers</a:t>
            </a:r>
          </a:p>
          <a:p>
            <a:r>
              <a:rPr lang="en-US" dirty="0" smtClean="0"/>
              <a:t>Hardware-related settings</a:t>
            </a:r>
          </a:p>
          <a:p>
            <a:r>
              <a:rPr lang="en-US" dirty="0" smtClean="0"/>
              <a:t>Drivers</a:t>
            </a:r>
          </a:p>
          <a:p>
            <a:r>
              <a:rPr lang="en-US" dirty="0" smtClean="0"/>
              <a:t>Passwords</a:t>
            </a:r>
          </a:p>
          <a:p>
            <a:r>
              <a:rPr lang="en-US" dirty="0" smtClean="0"/>
              <a:t>Application binary files</a:t>
            </a:r>
          </a:p>
          <a:p>
            <a:r>
              <a:rPr lang="en-US" dirty="0" smtClean="0"/>
              <a:t>Synchronization files</a:t>
            </a:r>
          </a:p>
          <a:p>
            <a:r>
              <a:rPr lang="en-US" dirty="0" smtClean="0"/>
              <a:t>DLL files</a:t>
            </a:r>
          </a:p>
        </p:txBody>
      </p:sp>
      <p:sp>
        <p:nvSpPr>
          <p:cNvPr id="4" name="Content Placeholder 2"/>
          <p:cNvSpPr txBox="1">
            <a:spLocks/>
          </p:cNvSpPr>
          <p:nvPr/>
        </p:nvSpPr>
        <p:spPr bwMode="auto">
          <a:xfrm>
            <a:off x="4699000" y="1470025"/>
            <a:ext cx="4792663" cy="4616450"/>
          </a:xfrm>
          <a:prstGeom prst="rect">
            <a:avLst/>
          </a:prstGeom>
          <a:noFill/>
          <a:ln w="9525">
            <a:noFill/>
            <a:miter lim="800000"/>
            <a:headEnd/>
            <a:tailEnd/>
          </a:ln>
          <a:effectLst/>
        </p:spPr>
        <p:txBody>
          <a:bodyPr lIns="90379" tIns="44448" rIns="90379" bIns="44448"/>
          <a:lstStyle/>
          <a:p>
            <a:pPr marL="342900" indent="-342900">
              <a:spcBef>
                <a:spcPct val="20000"/>
              </a:spcBef>
              <a:spcAft>
                <a:spcPct val="15000"/>
              </a:spcAft>
              <a:buClr>
                <a:srgbClr val="03C2F1"/>
              </a:buClr>
              <a:buSzPct val="75000"/>
              <a:buFont typeface="Segoe UI" pitchFamily="34" charset="0"/>
              <a:buChar char="►"/>
              <a:tabLst>
                <a:tab pos="1387475" algn="l"/>
                <a:tab pos="1706563" algn="l"/>
                <a:tab pos="2079625" algn="l"/>
              </a:tabLst>
              <a:defRPr/>
            </a:pPr>
            <a:r>
              <a:rPr lang="en-US" sz="2800" dirty="0">
                <a:solidFill>
                  <a:schemeClr val="bg1"/>
                </a:solidFill>
                <a:latin typeface="Segoe UI" pitchFamily="34" charset="0"/>
                <a:ea typeface="Segoe UI" pitchFamily="34" charset="0"/>
                <a:cs typeface="Segoe UI" pitchFamily="34" charset="0"/>
              </a:rPr>
              <a:t>Executable files</a:t>
            </a:r>
          </a:p>
          <a:p>
            <a:pPr marL="342900" indent="-342900">
              <a:spcBef>
                <a:spcPct val="20000"/>
              </a:spcBef>
              <a:spcAft>
                <a:spcPct val="15000"/>
              </a:spcAft>
              <a:buClr>
                <a:srgbClr val="03C2F1"/>
              </a:buClr>
              <a:buSzPct val="75000"/>
              <a:buFont typeface="Segoe UI" pitchFamily="34" charset="0"/>
              <a:buChar char="►"/>
              <a:tabLst>
                <a:tab pos="1387475" algn="l"/>
                <a:tab pos="1706563" algn="l"/>
                <a:tab pos="2079625" algn="l"/>
              </a:tabLst>
              <a:defRPr/>
            </a:pPr>
            <a:r>
              <a:rPr lang="en-US" sz="2800" dirty="0">
                <a:solidFill>
                  <a:schemeClr val="bg1"/>
                </a:solidFill>
                <a:latin typeface="Segoe UI" pitchFamily="34" charset="0"/>
                <a:ea typeface="Segoe UI" pitchFamily="34" charset="0"/>
                <a:cs typeface="Segoe UI" pitchFamily="34" charset="0"/>
              </a:rPr>
              <a:t>Permissions for shared folders</a:t>
            </a:r>
          </a:p>
          <a:p>
            <a:pPr marL="342900" indent="-342900">
              <a:spcBef>
                <a:spcPct val="20000"/>
              </a:spcBef>
              <a:spcAft>
                <a:spcPct val="15000"/>
              </a:spcAft>
              <a:buClr>
                <a:srgbClr val="03C2F1"/>
              </a:buClr>
              <a:buSzPct val="75000"/>
              <a:buFont typeface="Segoe UI" pitchFamily="34" charset="0"/>
              <a:buChar char="►"/>
              <a:tabLst>
                <a:tab pos="1387475" algn="l"/>
                <a:tab pos="1706563" algn="l"/>
                <a:tab pos="2079625" algn="l"/>
              </a:tabLst>
              <a:defRPr/>
            </a:pPr>
            <a:r>
              <a:rPr lang="en-US" sz="2800" dirty="0">
                <a:solidFill>
                  <a:schemeClr val="bg1"/>
                </a:solidFill>
                <a:latin typeface="Segoe UI" pitchFamily="34" charset="0"/>
                <a:ea typeface="Segoe UI" pitchFamily="34" charset="0"/>
                <a:cs typeface="Segoe UI" pitchFamily="34" charset="0"/>
              </a:rPr>
              <a:t>Languages must match</a:t>
            </a:r>
          </a:p>
          <a:p>
            <a:pPr marL="342900" indent="-342900">
              <a:spcBef>
                <a:spcPct val="20000"/>
              </a:spcBef>
              <a:spcAft>
                <a:spcPct val="15000"/>
              </a:spcAft>
              <a:buClr>
                <a:srgbClr val="03C2F1"/>
              </a:buClr>
              <a:buSzPct val="75000"/>
              <a:buFont typeface="Segoe UI" pitchFamily="34" charset="0"/>
              <a:buChar char="►"/>
              <a:tabLst>
                <a:tab pos="1387475" algn="l"/>
                <a:tab pos="1706563" algn="l"/>
                <a:tab pos="2079625" algn="l"/>
              </a:tabLst>
              <a:defRPr/>
            </a:pPr>
            <a:r>
              <a:rPr lang="en-US" sz="2800" dirty="0">
                <a:solidFill>
                  <a:schemeClr val="bg1"/>
                </a:solidFill>
                <a:latin typeface="Segoe UI" pitchFamily="34" charset="0"/>
                <a:ea typeface="Segoe UI" pitchFamily="34" charset="0"/>
                <a:cs typeface="Segoe UI" pitchFamily="34" charset="0"/>
              </a:rPr>
              <a:t>Customized icons for shortcuts</a:t>
            </a:r>
          </a:p>
          <a:p>
            <a:pPr marL="342900" indent="-342900">
              <a:spcBef>
                <a:spcPct val="20000"/>
              </a:spcBef>
              <a:spcAft>
                <a:spcPct val="15000"/>
              </a:spcAft>
              <a:buClr>
                <a:srgbClr val="03C2F1"/>
              </a:buClr>
              <a:buSzPct val="75000"/>
              <a:buFont typeface="Segoe UI" pitchFamily="34" charset="0"/>
              <a:buChar char="►"/>
              <a:tabLst>
                <a:tab pos="1387475" algn="l"/>
                <a:tab pos="1706563" algn="l"/>
                <a:tab pos="2079625" algn="l"/>
              </a:tabLst>
              <a:defRPr/>
            </a:pPr>
            <a:r>
              <a:rPr lang="en-US" sz="2800" dirty="0">
                <a:solidFill>
                  <a:schemeClr val="bg1"/>
                </a:solidFill>
                <a:latin typeface="Segoe UI" pitchFamily="34" charset="0"/>
                <a:ea typeface="Segoe UI" pitchFamily="34" charset="0"/>
                <a:cs typeface="Segoe UI" pitchFamily="34" charset="0"/>
              </a:rPr>
              <a:t>Taskbar settings (Migrating from XP)</a:t>
            </a:r>
          </a:p>
          <a:p>
            <a:pPr marL="431800" indent="-431800" defTabSz="896938">
              <a:spcBef>
                <a:spcPct val="10000"/>
              </a:spcBef>
              <a:spcAft>
                <a:spcPct val="15000"/>
              </a:spcAft>
              <a:buSzPct val="75000"/>
              <a:buFont typeface="Wingdings" pitchFamily="2" charset="2"/>
              <a:buChar char="l"/>
              <a:tabLst>
                <a:tab pos="1387475" algn="l"/>
                <a:tab pos="1706563" algn="l"/>
                <a:tab pos="2079625" algn="l"/>
              </a:tabLst>
              <a:defRPr/>
            </a:pPr>
            <a:endParaRPr lang="en-US" sz="2600" b="0" kern="0" dirty="0">
              <a:latin typeface="+mn-lt"/>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Migrating from XP</a:t>
            </a:r>
          </a:p>
        </p:txBody>
      </p:sp>
      <p:sp>
        <p:nvSpPr>
          <p:cNvPr id="64515" name="Content Placeholder 2"/>
          <p:cNvSpPr>
            <a:spLocks noGrp="1"/>
          </p:cNvSpPr>
          <p:nvPr>
            <p:ph idx="1"/>
          </p:nvPr>
        </p:nvSpPr>
        <p:spPr>
          <a:xfrm>
            <a:off x="868363" y="1555750"/>
            <a:ext cx="7388225" cy="4616450"/>
          </a:xfrm>
        </p:spPr>
        <p:txBody>
          <a:bodyPr>
            <a:normAutofit fontScale="92500" lnSpcReduction="10000"/>
          </a:bodyPr>
          <a:lstStyle/>
          <a:p>
            <a:r>
              <a:rPr lang="en-US" b="1" dirty="0" smtClean="0"/>
              <a:t>Internet Connection Firewall</a:t>
            </a:r>
            <a:r>
              <a:rPr lang="en-US" dirty="0" smtClean="0"/>
              <a:t> check box and settings are migrated</a:t>
            </a:r>
          </a:p>
          <a:p>
            <a:r>
              <a:rPr lang="en-US" b="1" dirty="0" smtClean="0"/>
              <a:t>Internet Connection Sharing</a:t>
            </a:r>
            <a:r>
              <a:rPr lang="en-US" dirty="0" smtClean="0"/>
              <a:t> setting is </a:t>
            </a:r>
            <a:r>
              <a:rPr lang="en-US" b="1" dirty="0" smtClean="0">
                <a:solidFill>
                  <a:srgbClr val="FF0000"/>
                </a:solidFill>
              </a:rPr>
              <a:t>not</a:t>
            </a:r>
            <a:r>
              <a:rPr lang="en-US" dirty="0" smtClean="0"/>
              <a:t> migrated </a:t>
            </a:r>
          </a:p>
          <a:p>
            <a:pPr lvl="1"/>
            <a:r>
              <a:rPr lang="en-US" dirty="0" smtClean="0"/>
              <a:t>Could make the network less secure if migrated to the destination computer</a:t>
            </a:r>
          </a:p>
          <a:p>
            <a:r>
              <a:rPr lang="en-US" dirty="0" smtClean="0"/>
              <a:t>The firewall advanced-configuration settings are not migrated because of increased security risks</a:t>
            </a:r>
          </a:p>
          <a:p>
            <a:r>
              <a:rPr lang="en-US" dirty="0" smtClean="0"/>
              <a:t>The </a:t>
            </a:r>
            <a:r>
              <a:rPr lang="en-US" b="1" dirty="0" smtClean="0"/>
              <a:t>Network Connections</a:t>
            </a:r>
            <a:r>
              <a:rPr lang="en-US" dirty="0" smtClean="0"/>
              <a:t> user interface does not refresh properly until you log off or press F5</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Data and USB Drives</a:t>
            </a:r>
          </a:p>
        </p:txBody>
      </p:sp>
      <p:sp>
        <p:nvSpPr>
          <p:cNvPr id="65539" name="Content Placeholder 2"/>
          <p:cNvSpPr>
            <a:spLocks noGrp="1"/>
          </p:cNvSpPr>
          <p:nvPr>
            <p:ph idx="1"/>
          </p:nvPr>
        </p:nvSpPr>
        <p:spPr/>
        <p:txBody>
          <a:bodyPr/>
          <a:lstStyle/>
          <a:p>
            <a:r>
              <a:rPr lang="en-US" dirty="0" smtClean="0"/>
              <a:t>Data residing on USB hard disks will be migrated</a:t>
            </a:r>
          </a:p>
          <a:p>
            <a:r>
              <a:rPr lang="en-US" dirty="0" smtClean="0"/>
              <a:t>Data residing on USB flash drives (UFD) will </a:t>
            </a:r>
            <a:r>
              <a:rPr lang="en-US" b="1" dirty="0" smtClean="0">
                <a:solidFill>
                  <a:srgbClr val="FF0000"/>
                </a:solidFill>
              </a:rPr>
              <a:t>not</a:t>
            </a:r>
            <a:r>
              <a:rPr lang="en-US" dirty="0" smtClean="0"/>
              <a:t> be included when you specify the </a:t>
            </a:r>
            <a:r>
              <a:rPr lang="en-US" b="1" dirty="0" smtClean="0"/>
              <a:t>/</a:t>
            </a:r>
            <a:r>
              <a:rPr lang="en-US" b="1" dirty="0" err="1" smtClean="0"/>
              <a:t>localonly</a:t>
            </a:r>
            <a:r>
              <a:rPr lang="en-US" dirty="0" smtClean="0"/>
              <a:t> option</a:t>
            </a:r>
          </a:p>
          <a:p>
            <a:pPr lvl="1"/>
            <a:r>
              <a:rPr lang="en-US" dirty="0" smtClean="0"/>
              <a:t>For example:</a:t>
            </a:r>
          </a:p>
          <a:p>
            <a:pPr lvl="1"/>
            <a:r>
              <a:rPr lang="en-US" dirty="0" err="1" smtClean="0">
                <a:solidFill>
                  <a:srgbClr val="FF0000"/>
                </a:solidFill>
              </a:rPr>
              <a:t>ScanState</a:t>
            </a:r>
            <a:r>
              <a:rPr lang="en-US" dirty="0" smtClean="0">
                <a:solidFill>
                  <a:srgbClr val="FF0000"/>
                </a:solidFill>
              </a:rPr>
              <a:t> /</a:t>
            </a:r>
            <a:r>
              <a:rPr lang="en-US" dirty="0" err="1" smtClean="0">
                <a:solidFill>
                  <a:srgbClr val="FF0000"/>
                </a:solidFill>
              </a:rPr>
              <a:t>localonly</a:t>
            </a:r>
            <a:endParaRPr lang="en-US" dirty="0" smtClean="0">
              <a:solidFill>
                <a:srgbClr val="FF0000"/>
              </a:solidFill>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err="1" smtClean="0"/>
              <a:t>ScanState</a:t>
            </a:r>
            <a:endParaRPr lang="en-US" dirty="0" smtClean="0"/>
          </a:p>
        </p:txBody>
      </p:sp>
      <p:sp>
        <p:nvSpPr>
          <p:cNvPr id="67587" name="Content Placeholder 2"/>
          <p:cNvSpPr>
            <a:spLocks noGrp="1"/>
          </p:cNvSpPr>
          <p:nvPr>
            <p:ph idx="1"/>
          </p:nvPr>
        </p:nvSpPr>
        <p:spPr/>
        <p:txBody>
          <a:bodyPr>
            <a:normAutofit/>
          </a:bodyPr>
          <a:lstStyle/>
          <a:p>
            <a:r>
              <a:rPr lang="en-US" dirty="0" smtClean="0"/>
              <a:t>Running </a:t>
            </a:r>
            <a:r>
              <a:rPr lang="en-US" dirty="0" err="1" smtClean="0"/>
              <a:t>ScanState</a:t>
            </a:r>
            <a:endParaRPr lang="en-US" dirty="0" smtClean="0"/>
          </a:p>
          <a:p>
            <a:pPr lvl="1"/>
            <a:r>
              <a:rPr lang="en-US" dirty="0" smtClean="0"/>
              <a:t>Command prompt</a:t>
            </a:r>
          </a:p>
          <a:p>
            <a:pPr lvl="2"/>
            <a:r>
              <a:rPr lang="en-US" dirty="0" err="1" smtClean="0"/>
              <a:t>Scanstate</a:t>
            </a:r>
            <a:r>
              <a:rPr lang="en-US" dirty="0" smtClean="0"/>
              <a:t> C:\Path To Store Data</a:t>
            </a:r>
          </a:p>
          <a:p>
            <a:pPr lvl="2"/>
            <a:r>
              <a:rPr lang="en-US" dirty="0" err="1" smtClean="0"/>
              <a:t>Scanstate</a:t>
            </a:r>
            <a:r>
              <a:rPr lang="en-US" dirty="0" smtClean="0"/>
              <a:t> C:\USMT</a:t>
            </a:r>
          </a:p>
          <a:p>
            <a:pPr lvl="2"/>
            <a:r>
              <a:rPr lang="en-US" dirty="0" err="1" smtClean="0"/>
              <a:t>Scanstate</a:t>
            </a:r>
            <a:r>
              <a:rPr lang="en-US" dirty="0" smtClean="0"/>
              <a:t> C:\USMT /Auto</a:t>
            </a:r>
          </a:p>
          <a:p>
            <a:pPr lvl="2"/>
            <a:r>
              <a:rPr lang="en-US" dirty="0" err="1" smtClean="0"/>
              <a:t>Scanstate</a:t>
            </a:r>
            <a:r>
              <a:rPr lang="en-US" dirty="0" smtClean="0"/>
              <a:t> C:\USMT /Auto /</a:t>
            </a:r>
            <a:r>
              <a:rPr lang="en-US" dirty="0" err="1" smtClean="0"/>
              <a:t>hardlink</a:t>
            </a:r>
            <a:r>
              <a:rPr lang="en-US" dirty="0" smtClean="0"/>
              <a:t> /</a:t>
            </a:r>
            <a:r>
              <a:rPr lang="en-US" dirty="0" err="1" smtClean="0"/>
              <a:t>nocompress</a:t>
            </a:r>
            <a:endParaRPr lang="en-US" dirty="0" smtClean="0"/>
          </a:p>
          <a:p>
            <a:pPr lvl="2"/>
            <a:endParaRPr lang="en-US" dirty="0" smtClean="0"/>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3 Migration Stores</a:t>
            </a:r>
          </a:p>
        </p:txBody>
      </p:sp>
      <p:sp>
        <p:nvSpPr>
          <p:cNvPr id="66563" name="Content Placeholder 2"/>
          <p:cNvSpPr>
            <a:spLocks noGrp="1"/>
          </p:cNvSpPr>
          <p:nvPr>
            <p:ph idx="1"/>
          </p:nvPr>
        </p:nvSpPr>
        <p:spPr/>
        <p:txBody>
          <a:bodyPr>
            <a:normAutofit fontScale="92500"/>
          </a:bodyPr>
          <a:lstStyle/>
          <a:p>
            <a:r>
              <a:rPr lang="en-US" b="1" smtClean="0"/>
              <a:t>Uncompressed (UNC)</a:t>
            </a:r>
          </a:p>
          <a:p>
            <a:pPr lvl="1"/>
            <a:r>
              <a:rPr lang="en-US" smtClean="0"/>
              <a:t>Mirror image of the folder hierarchy being migrated </a:t>
            </a:r>
          </a:p>
          <a:p>
            <a:pPr lvl="1"/>
            <a:r>
              <a:rPr lang="en-US" smtClean="0"/>
              <a:t>Settings are stored in a catalog file that also describes how to restore files on the destination computer</a:t>
            </a:r>
          </a:p>
          <a:p>
            <a:r>
              <a:rPr lang="en-US" b="1" smtClean="0"/>
              <a:t>Compressed</a:t>
            </a:r>
          </a:p>
          <a:p>
            <a:pPr lvl="1"/>
            <a:r>
              <a:rPr lang="en-US" smtClean="0"/>
              <a:t>a single image file that contains all files being migrated and a catalog file</a:t>
            </a:r>
          </a:p>
          <a:p>
            <a:pPr lvl="1"/>
            <a:r>
              <a:rPr lang="en-US" smtClean="0"/>
              <a:t>You can encrypt and protect this file with a password</a:t>
            </a:r>
          </a:p>
          <a:p>
            <a:r>
              <a:rPr lang="en-US" b="1" smtClean="0"/>
              <a:t>Hard-Link</a:t>
            </a:r>
          </a:p>
          <a:p>
            <a:pPr lvl="1"/>
            <a:r>
              <a:rPr lang="en-US" smtClean="0"/>
              <a:t>a map that defines how a collection of bits on the hard disk are to be migrated. These files remain fully in tact</a:t>
            </a:r>
          </a:p>
          <a:p>
            <a:endParaRPr lang="en-US" smtClean="0"/>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LoadState</a:t>
            </a:r>
            <a:endParaRPr lang="en-US" dirty="0"/>
          </a:p>
        </p:txBody>
      </p:sp>
      <p:sp>
        <p:nvSpPr>
          <p:cNvPr id="3" name="Content Placeholder 2"/>
          <p:cNvSpPr>
            <a:spLocks noGrp="1"/>
          </p:cNvSpPr>
          <p:nvPr>
            <p:ph idx="1"/>
          </p:nvPr>
        </p:nvSpPr>
        <p:spPr/>
        <p:txBody>
          <a:bodyPr/>
          <a:lstStyle/>
          <a:p>
            <a:r>
              <a:rPr lang="en-US" dirty="0" smtClean="0"/>
              <a:t>Running </a:t>
            </a:r>
            <a:r>
              <a:rPr lang="en-US" dirty="0" err="1" smtClean="0"/>
              <a:t>LoadState</a:t>
            </a:r>
            <a:endParaRPr lang="en-US" dirty="0" smtClean="0"/>
          </a:p>
          <a:p>
            <a:pPr lvl="2"/>
            <a:r>
              <a:rPr lang="en-US" dirty="0" err="1" smtClean="0"/>
              <a:t>Loadstate</a:t>
            </a:r>
            <a:r>
              <a:rPr lang="en-US" dirty="0" smtClean="0"/>
              <a:t> C:\Path To Store Data</a:t>
            </a:r>
          </a:p>
          <a:p>
            <a:pPr lvl="2"/>
            <a:r>
              <a:rPr lang="en-US" dirty="0" err="1" smtClean="0"/>
              <a:t>Loadstate</a:t>
            </a:r>
            <a:r>
              <a:rPr lang="en-US" dirty="0" smtClean="0"/>
              <a:t> C:\USMT</a:t>
            </a:r>
          </a:p>
          <a:p>
            <a:pPr lvl="2"/>
            <a:r>
              <a:rPr lang="en-US" dirty="0" err="1" smtClean="0"/>
              <a:t>Loadstate</a:t>
            </a:r>
            <a:r>
              <a:rPr lang="en-US" dirty="0" smtClean="0"/>
              <a:t> C:\USMT /Auto</a:t>
            </a:r>
          </a:p>
          <a:p>
            <a:pPr lvl="2"/>
            <a:r>
              <a:rPr lang="en-US" dirty="0" err="1" smtClean="0"/>
              <a:t>Loadstate</a:t>
            </a:r>
            <a:r>
              <a:rPr lang="en-US" dirty="0" smtClean="0"/>
              <a:t> C:\USMT /Auto /</a:t>
            </a:r>
            <a:r>
              <a:rPr lang="en-US" dirty="0" err="1" smtClean="0"/>
              <a:t>hardlink</a:t>
            </a:r>
            <a:r>
              <a:rPr lang="en-US" dirty="0" smtClean="0"/>
              <a:t> /</a:t>
            </a:r>
            <a:r>
              <a:rPr lang="en-US" dirty="0" err="1" smtClean="0"/>
              <a:t>nocompress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Wrap Up</a:t>
            </a:r>
            <a:endParaRPr lang="en-US" dirty="0"/>
          </a:p>
        </p:txBody>
      </p:sp>
      <p:sp>
        <p:nvSpPr>
          <p:cNvPr id="3" name="Content Placeholder 2"/>
          <p:cNvSpPr>
            <a:spLocks noGrp="1"/>
          </p:cNvSpPr>
          <p:nvPr>
            <p:ph idx="1"/>
          </p:nvPr>
        </p:nvSpPr>
        <p:spPr/>
        <p:txBody>
          <a:bodyPr/>
          <a:lstStyle/>
          <a:p>
            <a:r>
              <a:rPr lang="en-US" dirty="0" smtClean="0"/>
              <a:t>Types of profiles</a:t>
            </a:r>
          </a:p>
          <a:p>
            <a:pPr lvl="1"/>
            <a:r>
              <a:rPr lang="en-US" dirty="0" smtClean="0"/>
              <a:t>Local</a:t>
            </a:r>
          </a:p>
          <a:p>
            <a:pPr lvl="1"/>
            <a:r>
              <a:rPr lang="en-US" dirty="0" smtClean="0"/>
              <a:t>Roaming</a:t>
            </a:r>
          </a:p>
          <a:p>
            <a:pPr lvl="1"/>
            <a:r>
              <a:rPr lang="en-US" dirty="0" smtClean="0"/>
              <a:t>Mandatory</a:t>
            </a:r>
          </a:p>
          <a:p>
            <a:pPr lvl="1"/>
            <a:r>
              <a:rPr lang="en-US" dirty="0" smtClean="0"/>
              <a:t>Super mandatory</a:t>
            </a:r>
          </a:p>
          <a:p>
            <a:r>
              <a:rPr lang="en-US" dirty="0" smtClean="0"/>
              <a:t>Folder redirection</a:t>
            </a:r>
          </a:p>
          <a:p>
            <a:r>
              <a:rPr lang="en-US" dirty="0" smtClean="0"/>
              <a:t>Customize the default user profile</a:t>
            </a:r>
          </a:p>
          <a:p>
            <a:r>
              <a:rPr lang="en-US" dirty="0" smtClean="0"/>
              <a:t>Migrate profiles from XP to Windows 7</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Thank You For Attending My Session</a:t>
            </a:r>
            <a:endParaRPr lang="en-US" dirty="0"/>
          </a:p>
        </p:txBody>
      </p:sp>
      <p:sp>
        <p:nvSpPr>
          <p:cNvPr id="6" name="Content Placeholder 5"/>
          <p:cNvSpPr>
            <a:spLocks noGrp="1"/>
          </p:cNvSpPr>
          <p:nvPr>
            <p:ph idx="1"/>
          </p:nvPr>
        </p:nvSpPr>
        <p:spPr/>
        <p:txBody>
          <a:bodyPr/>
          <a:lstStyle/>
          <a:p>
            <a:r>
              <a:rPr lang="en-US" dirty="0" smtClean="0"/>
              <a:t>Please let me help you get started</a:t>
            </a:r>
          </a:p>
          <a:p>
            <a:pPr lvl="1"/>
            <a:r>
              <a:rPr lang="en-US" dirty="0" smtClean="0"/>
              <a:t>Ask questions</a:t>
            </a:r>
          </a:p>
          <a:p>
            <a:pPr lvl="2"/>
            <a:r>
              <a:rPr lang="en-US" dirty="0" smtClean="0">
                <a:solidFill>
                  <a:schemeClr val="accent5"/>
                </a:solidFill>
              </a:rPr>
              <a:t>Rhonda@DeploymentDr.Com</a:t>
            </a:r>
          </a:p>
          <a:p>
            <a:pPr lvl="2"/>
            <a:r>
              <a:rPr lang="en-US" dirty="0" smtClean="0">
                <a:solidFill>
                  <a:schemeClr val="accent5"/>
                </a:solidFill>
              </a:rPr>
              <a:t>www.DeploymentDr.Com</a:t>
            </a:r>
          </a:p>
          <a:p>
            <a:pPr lvl="1"/>
            <a:r>
              <a:rPr lang="en-US" dirty="0" smtClean="0"/>
              <a:t>Follow me on Twitter</a:t>
            </a:r>
          </a:p>
          <a:p>
            <a:pPr lvl="2"/>
            <a:r>
              <a:rPr lang="en-US" dirty="0" smtClean="0">
                <a:hlinkClick r:id="rId2"/>
              </a:rPr>
              <a:t>DeploymentDr@Twitter.com</a:t>
            </a:r>
            <a:endParaRPr lang="en-US" dirty="0" smtClean="0"/>
          </a:p>
          <a:p>
            <a:r>
              <a:rPr lang="en-US" dirty="0" smtClean="0"/>
              <a:t>Sign up for my free newsletter – the next one will be on User profiles with step by step instructions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5420909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Profile</a:t>
            </a:r>
          </a:p>
        </p:txBody>
      </p:sp>
      <p:sp>
        <p:nvSpPr>
          <p:cNvPr id="3" name="Content Placeholder 2"/>
          <p:cNvSpPr>
            <a:spLocks noGrp="1"/>
          </p:cNvSpPr>
          <p:nvPr>
            <p:ph idx="1"/>
          </p:nvPr>
        </p:nvSpPr>
        <p:spPr/>
        <p:txBody>
          <a:bodyPr/>
          <a:lstStyle/>
          <a:p>
            <a:pPr lvl="1"/>
            <a:r>
              <a:rPr lang="en-US" dirty="0" smtClean="0"/>
              <a:t>Created when a user logs onto a machine</a:t>
            </a:r>
          </a:p>
          <a:p>
            <a:pPr lvl="1"/>
            <a:r>
              <a:rPr lang="en-US" dirty="0" smtClean="0"/>
              <a:t>User can make changes to the profile</a:t>
            </a:r>
          </a:p>
          <a:p>
            <a:pPr lvl="1"/>
            <a:r>
              <a:rPr lang="en-US" dirty="0" smtClean="0"/>
              <a:t>Any changes are saved when the user logs off</a:t>
            </a:r>
          </a:p>
          <a:p>
            <a:pPr lvl="1"/>
            <a:r>
              <a:rPr lang="en-US" dirty="0" smtClean="0"/>
              <a:t>Profiles are not just about user’s data</a:t>
            </a:r>
          </a:p>
          <a:p>
            <a:pPr lvl="1"/>
            <a:r>
              <a:rPr lang="en-US" dirty="0" smtClean="0"/>
              <a:t>Profiles also contain:</a:t>
            </a:r>
          </a:p>
          <a:p>
            <a:pPr lvl="2"/>
            <a:r>
              <a:rPr lang="en-US" dirty="0" smtClean="0"/>
              <a:t>Windows settings</a:t>
            </a:r>
          </a:p>
          <a:p>
            <a:pPr lvl="3"/>
            <a:r>
              <a:rPr lang="en-US" dirty="0" smtClean="0"/>
              <a:t>IE Favorites</a:t>
            </a:r>
          </a:p>
          <a:p>
            <a:pPr lvl="3"/>
            <a:r>
              <a:rPr lang="en-US" dirty="0" smtClean="0"/>
              <a:t>Drive mappings</a:t>
            </a:r>
          </a:p>
          <a:p>
            <a:pPr lvl="3"/>
            <a:r>
              <a:rPr lang="en-US" dirty="0" smtClean="0"/>
              <a:t>Outlook settings</a:t>
            </a:r>
          </a:p>
          <a:p>
            <a:pPr lvl="2"/>
            <a:r>
              <a:rPr lang="en-US" dirty="0" smtClean="0"/>
              <a:t>Application settings</a:t>
            </a:r>
          </a:p>
          <a:p>
            <a:pPr lvl="1"/>
            <a:endParaRPr lang="en-US" dirty="0" smtClean="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Roaming Profiles</a:t>
            </a:r>
            <a:endParaRPr lang="en-US" dirty="0"/>
          </a:p>
        </p:txBody>
      </p:sp>
      <p:sp>
        <p:nvSpPr>
          <p:cNvPr id="3" name="Content Placeholder 2"/>
          <p:cNvSpPr>
            <a:spLocks noGrp="1"/>
          </p:cNvSpPr>
          <p:nvPr>
            <p:ph idx="1"/>
          </p:nvPr>
        </p:nvSpPr>
        <p:spPr/>
        <p:txBody>
          <a:bodyPr/>
          <a:lstStyle/>
          <a:p>
            <a:pPr lvl="1"/>
            <a:r>
              <a:rPr lang="en-US" dirty="0" smtClean="0"/>
              <a:t>Stored on a central server</a:t>
            </a:r>
          </a:p>
          <a:p>
            <a:pPr lvl="1"/>
            <a:r>
              <a:rPr lang="en-US" dirty="0" smtClean="0"/>
              <a:t>Copied to local machine when user logs on</a:t>
            </a:r>
          </a:p>
          <a:p>
            <a:pPr lvl="1"/>
            <a:r>
              <a:rPr lang="en-US" dirty="0" smtClean="0"/>
              <a:t>User can make changes to the profile</a:t>
            </a:r>
          </a:p>
          <a:p>
            <a:pPr lvl="1"/>
            <a:r>
              <a:rPr lang="en-US" dirty="0" smtClean="0"/>
              <a:t>Changes are saved on central server when user logs off</a:t>
            </a:r>
          </a:p>
          <a:p>
            <a:pPr lvl="1"/>
            <a:r>
              <a:rPr lang="en-US" dirty="0" smtClean="0"/>
              <a:t>If a roaming profile is not accessible when the user logs on a temporary profile is created</a:t>
            </a:r>
          </a:p>
          <a:p>
            <a:pPr lvl="2"/>
            <a:r>
              <a:rPr lang="en-US" dirty="0" smtClean="0"/>
              <a:t>Temporary profiles are deleted when a user logs off</a:t>
            </a:r>
          </a:p>
          <a:p>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Mandatory Profiles</a:t>
            </a:r>
            <a:endParaRPr lang="en-US" dirty="0"/>
          </a:p>
        </p:txBody>
      </p:sp>
      <p:sp>
        <p:nvSpPr>
          <p:cNvPr id="3" name="Content Placeholder 2"/>
          <p:cNvSpPr>
            <a:spLocks noGrp="1"/>
          </p:cNvSpPr>
          <p:nvPr>
            <p:ph idx="1"/>
          </p:nvPr>
        </p:nvSpPr>
        <p:spPr/>
        <p:txBody>
          <a:bodyPr/>
          <a:lstStyle/>
          <a:p>
            <a:pPr lvl="1"/>
            <a:r>
              <a:rPr lang="en-US" dirty="0" smtClean="0"/>
              <a:t>Can be local or roaming</a:t>
            </a:r>
          </a:p>
          <a:p>
            <a:pPr lvl="1"/>
            <a:r>
              <a:rPr lang="en-US" dirty="0" smtClean="0"/>
              <a:t>User can make changes while logged on</a:t>
            </a:r>
          </a:p>
          <a:p>
            <a:pPr lvl="1"/>
            <a:r>
              <a:rPr lang="en-US" dirty="0" smtClean="0"/>
              <a:t>Changes are not saved when user logs off</a:t>
            </a:r>
          </a:p>
          <a:p>
            <a:pPr lvl="1"/>
            <a:r>
              <a:rPr lang="en-US" dirty="0" smtClean="0"/>
              <a:t>If a mandatory roaming profile is not accessible when a user logs on a temporary profile is created from the default network or local profile</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 Mandatory Profile</a:t>
            </a:r>
            <a:endParaRPr lang="en-US" dirty="0"/>
          </a:p>
        </p:txBody>
      </p:sp>
      <p:sp>
        <p:nvSpPr>
          <p:cNvPr id="3" name="Content Placeholder 2"/>
          <p:cNvSpPr>
            <a:spLocks noGrp="1"/>
          </p:cNvSpPr>
          <p:nvPr>
            <p:ph idx="1"/>
          </p:nvPr>
        </p:nvSpPr>
        <p:spPr/>
        <p:txBody>
          <a:bodyPr/>
          <a:lstStyle/>
          <a:p>
            <a:r>
              <a:rPr lang="en-US" dirty="0" smtClean="0"/>
              <a:t>Also a mandatory profile</a:t>
            </a:r>
          </a:p>
          <a:p>
            <a:r>
              <a:rPr lang="en-US" dirty="0" smtClean="0"/>
              <a:t>There is an additional layer of security</a:t>
            </a:r>
          </a:p>
          <a:p>
            <a:r>
              <a:rPr lang="en-US" dirty="0" smtClean="0"/>
              <a:t>If a super mandatory profile is not accessible during logon the user will not be permitted to log onto the workstation</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Folder Redirection</a:t>
            </a:r>
            <a:endParaRPr lang="en-US" dirty="0"/>
          </a:p>
        </p:txBody>
      </p:sp>
      <p:sp>
        <p:nvSpPr>
          <p:cNvPr id="6" name="Text Placeholder 5"/>
          <p:cNvSpPr>
            <a:spLocks noGrp="1"/>
          </p:cNvSpPr>
          <p:nvPr>
            <p:ph type="body" idx="1"/>
          </p:nvPr>
        </p:nvSpPr>
        <p:spPr/>
        <p:txBody>
          <a:bodyPr/>
          <a:lstStyle/>
          <a:p>
            <a:endParaRPr lang="en-US"/>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2331</Words>
  <Application>Microsoft Office PowerPoint</Application>
  <PresentationFormat>On-screen Show (4:3)</PresentationFormat>
  <Paragraphs>484</Paragraphs>
  <Slides>51</Slides>
  <Notes>4</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Office Theme</vt:lpstr>
      <vt:lpstr>PowerPoint Presentation</vt:lpstr>
      <vt:lpstr>Deployment and User Profiles</vt:lpstr>
      <vt:lpstr>Rhonda Layfield</vt:lpstr>
      <vt:lpstr>Overview</vt:lpstr>
      <vt:lpstr>Local Profile</vt:lpstr>
      <vt:lpstr>Roaming Profiles</vt:lpstr>
      <vt:lpstr>Mandatory Profiles</vt:lpstr>
      <vt:lpstr>Super Mandatory Profile</vt:lpstr>
      <vt:lpstr>Folder Redirection</vt:lpstr>
      <vt:lpstr>Folder Redirection</vt:lpstr>
      <vt:lpstr>Offline files</vt:lpstr>
      <vt:lpstr>Windows 7 And Offline Files</vt:lpstr>
      <vt:lpstr>Fast First Logon</vt:lpstr>
      <vt:lpstr>Usually Offline Support With Background Sync</vt:lpstr>
      <vt:lpstr>Exclusion List</vt:lpstr>
      <vt:lpstr>Transparent Caching</vt:lpstr>
      <vt:lpstr>All The GPO Settings</vt:lpstr>
      <vt:lpstr>Configure Offline Folder Settings Locally</vt:lpstr>
      <vt:lpstr>Sync Center Settings</vt:lpstr>
      <vt:lpstr>Customize the Default user profile</vt:lpstr>
      <vt:lpstr>Customize Default User Profile</vt:lpstr>
      <vt:lpstr>Sysprep</vt:lpstr>
      <vt:lpstr>Migrate profiles from XP to Windows 7</vt:lpstr>
      <vt:lpstr>The USMT Process</vt:lpstr>
      <vt:lpstr>The USMT Process</vt:lpstr>
      <vt:lpstr>How USMT Works</vt:lpstr>
      <vt:lpstr>OSs Supported</vt:lpstr>
      <vt:lpstr>What Is and Is Not Supported</vt:lpstr>
      <vt:lpstr>Requirements</vt:lpstr>
      <vt:lpstr>The Built-in Scripts</vt:lpstr>
      <vt:lpstr>MigUser.XML</vt:lpstr>
      <vt:lpstr>All Users and Public Profile Folders</vt:lpstr>
      <vt:lpstr>Types of Files to Migrate All Fixed Drives are Searched</vt:lpstr>
      <vt:lpstr>Settings That are Migrated</vt:lpstr>
      <vt:lpstr>More Settings That are Migrated</vt:lpstr>
      <vt:lpstr>The Last of The Migrated Settings</vt:lpstr>
      <vt:lpstr>MigUser.XML</vt:lpstr>
      <vt:lpstr>Application Settings Migrated</vt:lpstr>
      <vt:lpstr>Last of the Apps</vt:lpstr>
      <vt:lpstr>Microsoft Office is Special</vt:lpstr>
      <vt:lpstr>OS Settings NOT Migrated</vt:lpstr>
      <vt:lpstr>Migrating from XP</vt:lpstr>
      <vt:lpstr>Data and USB Drives</vt:lpstr>
      <vt:lpstr>ScanState</vt:lpstr>
      <vt:lpstr>3 Migration Stores</vt:lpstr>
      <vt:lpstr>LoadState</vt:lpstr>
      <vt:lpstr>Wrap Up</vt:lpstr>
      <vt:lpstr>Thank You For Attending My Session</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2011-08-31T06:10:02Z</dcterms:created>
  <dcterms:modified xsi:type="dcterms:W3CDTF">2011-08-31T06:10:07Z</dcterms:modified>
</cp:coreProperties>
</file>