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6"/>
  </p:notesMasterIdLst>
  <p:sldIdLst>
    <p:sldId id="279" r:id="rId2"/>
    <p:sldId id="280" r:id="rId3"/>
    <p:sldId id="260"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270" r:id="rId24"/>
    <p:sldId id="27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4:07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blogs.technet.com/b/markrussinovich/archive/2008/07/21/3092070.aspx" TargetMode="External"/><Relationship Id="rId7" Type="http://schemas.openxmlformats.org/officeDocument/2006/relationships/hyperlink" Target="http://community.edc.intel.com/t5/New-to-Intel-Architecture-Blog/Ask-a-BIOS-Guy-quot-Why-UEFI-quot/ba-p/2781" TargetMode="External"/><Relationship Id="rId2" Type="http://schemas.openxmlformats.org/officeDocument/2006/relationships/hyperlink" Target="http://www.microsoft.com/windows/compatibility/windows-7/en-us/default.aspx" TargetMode="External"/><Relationship Id="rId1" Type="http://schemas.openxmlformats.org/officeDocument/2006/relationships/slideLayout" Target="../slideLayouts/slideLayout3.xml"/><Relationship Id="rId6" Type="http://schemas.openxmlformats.org/officeDocument/2006/relationships/hyperlink" Target="http://www.microsoft.com/whdc/system/platform/firmware/UEFI_Windows.mspx" TargetMode="External"/><Relationship Id="rId5" Type="http://schemas.openxmlformats.org/officeDocument/2006/relationships/hyperlink" Target="http://www.uefi.org/learning_center/UEFI_MBR_Limits_v2.pdf" TargetMode="External"/><Relationship Id="rId4" Type="http://schemas.openxmlformats.org/officeDocument/2006/relationships/hyperlink" Target="http://windowsteamblog.com/windows/b/bloggingwindows/archive/2010/07/08/64-bit-momentum-surges-with-windows-7.aspx"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7.png"/><Relationship Id="rId5" Type="http://schemas.openxmlformats.org/officeDocument/2006/relationships/hyperlink" Target="http://technet.microsoft.com/en-au" TargetMode="External"/><Relationship Id="rId10" Type="http://schemas.openxmlformats.org/officeDocument/2006/relationships/image" Target="../media/image16.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blogs.technet.com/b/markrussinovich/archive/2008/07/21/3092070.aspx" TargetMode="Externa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uefi.org/news/uefi_industry/UEFIEvaluationPlatforms_2010.pdf" TargetMode="External"/><Relationship Id="rId1" Type="http://schemas.openxmlformats.org/officeDocument/2006/relationships/slideLayout" Target="../slideLayouts/slideLayout3.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tomshardware.com/news/HDD-LBA-GUID-3TB-UEFI,10436.html"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hyperlink" Target="http://www.microsoft.com/whdc/system/platform/firmware/UEFI_Windows.mspx" TargetMode="Externa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a:t>
            </a:r>
            <a:br>
              <a:rPr lang="en-US" dirty="0" smtClean="0"/>
            </a:br>
            <a:r>
              <a:rPr lang="en-US" sz="3200" dirty="0">
                <a:solidFill>
                  <a:srgbClr val="FFC000"/>
                </a:solidFill>
              </a:rPr>
              <a:t>Retail decision-making process</a:t>
            </a:r>
          </a:p>
        </p:txBody>
      </p:sp>
      <p:sp>
        <p:nvSpPr>
          <p:cNvPr id="11" name="Content Placeholder 10"/>
          <p:cNvSpPr>
            <a:spLocks noGrp="1"/>
          </p:cNvSpPr>
          <p:nvPr>
            <p:ph idx="1"/>
          </p:nvPr>
        </p:nvSpPr>
        <p:spPr/>
        <p:txBody>
          <a:bodyPr>
            <a:normAutofit lnSpcReduction="10000"/>
          </a:bodyPr>
          <a:lstStyle/>
          <a:p>
            <a:r>
              <a:rPr lang="en-US" dirty="0" smtClean="0"/>
              <a:t>With retail OEMs, the decision is simple:</a:t>
            </a:r>
          </a:p>
          <a:p>
            <a:pPr lvl="1"/>
            <a:r>
              <a:rPr lang="en-US" dirty="0" smtClean="0"/>
              <a:t>More than 3GB RAM?  You must use Windows 7 x64</a:t>
            </a:r>
          </a:p>
          <a:p>
            <a:pPr lvl="1"/>
            <a:r>
              <a:rPr lang="en-US" dirty="0" smtClean="0"/>
              <a:t>Otherwise, we might let you choose – OEMs would prefer to only support x64 (easy if customers don’t request it)</a:t>
            </a:r>
          </a:p>
          <a:p>
            <a:pPr lvl="1"/>
            <a:r>
              <a:rPr lang="en-US" dirty="0" smtClean="0"/>
              <a:t>75% of PCs sold through retail use Windows 7 x64</a:t>
            </a:r>
          </a:p>
          <a:p>
            <a:r>
              <a:rPr lang="en-US" dirty="0" smtClean="0"/>
              <a:t>Once larger internal drives are common, there likely will no longer be a choice</a:t>
            </a:r>
          </a:p>
          <a:p>
            <a:pPr lvl="1"/>
            <a:r>
              <a:rPr lang="en-US" dirty="0" smtClean="0"/>
              <a:t>Windows 7 x64 + UEFI + GPT</a:t>
            </a:r>
            <a:endParaRPr lang="en-US" dirty="0"/>
          </a:p>
        </p:txBody>
      </p:sp>
    </p:spTree>
    <p:extLst>
      <p:ext uri="{BB962C8B-B14F-4D97-AF65-F5344CB8AC3E}">
        <p14:creationId xmlns:p14="http://schemas.microsoft.com/office/powerpoint/2010/main" val="446534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 Not?</a:t>
            </a:r>
            <a:br>
              <a:rPr lang="en-US" dirty="0" smtClean="0"/>
            </a:br>
            <a:r>
              <a:rPr lang="en-US" sz="3200" dirty="0">
                <a:solidFill>
                  <a:srgbClr val="FFC000"/>
                </a:solidFill>
              </a:rPr>
              <a:t>Typical concerns about Windows 7 x64</a:t>
            </a:r>
          </a:p>
        </p:txBody>
      </p:sp>
      <p:sp>
        <p:nvSpPr>
          <p:cNvPr id="5" name="Content Placeholder 4"/>
          <p:cNvSpPr>
            <a:spLocks noGrp="1"/>
          </p:cNvSpPr>
          <p:nvPr>
            <p:ph idx="1"/>
          </p:nvPr>
        </p:nvSpPr>
        <p:spPr/>
        <p:txBody>
          <a:bodyPr/>
          <a:lstStyle/>
          <a:p>
            <a:r>
              <a:rPr lang="en-US" dirty="0"/>
              <a:t>Hardware compatibility</a:t>
            </a:r>
          </a:p>
          <a:p>
            <a:r>
              <a:rPr lang="en-US" dirty="0" smtClean="0"/>
              <a:t>Software compatibility</a:t>
            </a:r>
          </a:p>
          <a:p>
            <a:r>
              <a:rPr lang="en-US" dirty="0" smtClean="0"/>
              <a:t>Drivers</a:t>
            </a:r>
            <a:endParaRPr lang="en-US" dirty="0"/>
          </a:p>
          <a:p>
            <a:r>
              <a:rPr lang="en-US" dirty="0" smtClean="0"/>
              <a:t>Inertia </a:t>
            </a:r>
          </a:p>
          <a:p>
            <a:endParaRPr lang="en-US" dirty="0" smtClean="0"/>
          </a:p>
          <a:p>
            <a:r>
              <a:rPr lang="en-US" dirty="0" smtClean="0"/>
              <a:t>Let’s explore the details…</a:t>
            </a:r>
            <a:endParaRPr lang="en-US" dirty="0"/>
          </a:p>
        </p:txBody>
      </p:sp>
    </p:spTree>
    <p:extLst>
      <p:ext uri="{BB962C8B-B14F-4D97-AF65-F5344CB8AC3E}">
        <p14:creationId xmlns:p14="http://schemas.microsoft.com/office/powerpoint/2010/main" val="642012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Concerns:</a:t>
            </a:r>
            <a:br>
              <a:rPr lang="en-US" dirty="0" smtClean="0"/>
            </a:br>
            <a:r>
              <a:rPr lang="en-US" sz="3200" dirty="0">
                <a:solidFill>
                  <a:srgbClr val="FFC000"/>
                </a:solidFill>
              </a:rPr>
              <a:t>Hardware compatibility</a:t>
            </a:r>
          </a:p>
        </p:txBody>
      </p:sp>
      <p:sp>
        <p:nvSpPr>
          <p:cNvPr id="5" name="Content Placeholder 4"/>
          <p:cNvSpPr>
            <a:spLocks noGrp="1"/>
          </p:cNvSpPr>
          <p:nvPr>
            <p:ph idx="1"/>
          </p:nvPr>
        </p:nvSpPr>
        <p:spPr/>
        <p:txBody>
          <a:bodyPr>
            <a:normAutofit lnSpcReduction="10000"/>
          </a:bodyPr>
          <a:lstStyle/>
          <a:p>
            <a:r>
              <a:rPr lang="en-US" dirty="0" smtClean="0"/>
              <a:t>Processors must support x64</a:t>
            </a:r>
          </a:p>
          <a:p>
            <a:pPr lvl="1"/>
            <a:r>
              <a:rPr lang="en-US" dirty="0" smtClean="0"/>
              <a:t>Supported with most desktop and laptop processors released since 2006</a:t>
            </a:r>
          </a:p>
          <a:p>
            <a:pPr lvl="2"/>
            <a:r>
              <a:rPr lang="en-US" dirty="0" smtClean="0"/>
              <a:t>Intel Core 2, Intel i3/i5/i7, Pentium 4 (some models)</a:t>
            </a:r>
          </a:p>
          <a:p>
            <a:pPr lvl="2"/>
            <a:r>
              <a:rPr lang="en-US" dirty="0" smtClean="0"/>
              <a:t>AMD Athlon 64, Operon, </a:t>
            </a:r>
            <a:r>
              <a:rPr lang="en-US" dirty="0" err="1" smtClean="0"/>
              <a:t>Turion</a:t>
            </a:r>
            <a:r>
              <a:rPr lang="en-US" dirty="0" smtClean="0"/>
              <a:t>, </a:t>
            </a:r>
            <a:r>
              <a:rPr lang="en-US" dirty="0" err="1" smtClean="0"/>
              <a:t>Phenom</a:t>
            </a:r>
            <a:r>
              <a:rPr lang="en-US" dirty="0" smtClean="0"/>
              <a:t>, Sempron (most models)</a:t>
            </a:r>
          </a:p>
          <a:p>
            <a:pPr lvl="1"/>
            <a:r>
              <a:rPr lang="en-US" dirty="0" smtClean="0"/>
              <a:t>Supported with the latest Atom processors</a:t>
            </a:r>
          </a:p>
          <a:p>
            <a:pPr lvl="2"/>
            <a:r>
              <a:rPr lang="en-US" dirty="0" smtClean="0"/>
              <a:t>“</a:t>
            </a:r>
            <a:r>
              <a:rPr lang="en-US" dirty="0" err="1" smtClean="0"/>
              <a:t>Pineview</a:t>
            </a:r>
            <a:r>
              <a:rPr lang="en-US" dirty="0" smtClean="0"/>
              <a:t>”</a:t>
            </a:r>
          </a:p>
          <a:p>
            <a:pPr lvl="1"/>
            <a:r>
              <a:rPr lang="en-US" dirty="0" smtClean="0"/>
              <a:t>Supported with most ULV processors</a:t>
            </a:r>
          </a:p>
          <a:p>
            <a:r>
              <a:rPr lang="en-US" dirty="0" smtClean="0"/>
              <a:t>Don’t buy machines without x64 support</a:t>
            </a:r>
            <a:endParaRPr lang="en-US" dirty="0"/>
          </a:p>
        </p:txBody>
      </p:sp>
    </p:spTree>
    <p:extLst>
      <p:ext uri="{BB962C8B-B14F-4D97-AF65-F5344CB8AC3E}">
        <p14:creationId xmlns:p14="http://schemas.microsoft.com/office/powerpoint/2010/main" val="208863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Concerns:</a:t>
            </a:r>
            <a:br>
              <a:rPr lang="en-US" dirty="0" smtClean="0"/>
            </a:br>
            <a:r>
              <a:rPr lang="en-US" sz="3200" dirty="0">
                <a:solidFill>
                  <a:srgbClr val="FFC000"/>
                </a:solidFill>
              </a:rPr>
              <a:t>Software compatibility</a:t>
            </a:r>
          </a:p>
        </p:txBody>
      </p:sp>
      <p:sp>
        <p:nvSpPr>
          <p:cNvPr id="5" name="Content Placeholder 4"/>
          <p:cNvSpPr>
            <a:spLocks noGrp="1"/>
          </p:cNvSpPr>
          <p:nvPr>
            <p:ph idx="1"/>
          </p:nvPr>
        </p:nvSpPr>
        <p:spPr/>
        <p:txBody>
          <a:bodyPr>
            <a:normAutofit fontScale="85000" lnSpcReduction="20000"/>
          </a:bodyPr>
          <a:lstStyle/>
          <a:p>
            <a:r>
              <a:rPr lang="en-US" sz="2700" dirty="0"/>
              <a:t>No support for 16-bit applications</a:t>
            </a:r>
          </a:p>
          <a:p>
            <a:pPr lvl="1"/>
            <a:r>
              <a:rPr lang="en-US" sz="2400" dirty="0"/>
              <a:t>Use Remote Desktop Services, Windows Virtual PC</a:t>
            </a:r>
          </a:p>
          <a:p>
            <a:pPr lvl="1"/>
            <a:r>
              <a:rPr lang="en-US" sz="2400" dirty="0"/>
              <a:t>The Application Compatibility Toolkit can identify application architecture (16-bit, 32-bit, 64-bit)</a:t>
            </a:r>
          </a:p>
          <a:p>
            <a:r>
              <a:rPr lang="en-US" sz="2700" dirty="0"/>
              <a:t>Applications with low-level OS interfaces need x64 versions</a:t>
            </a:r>
          </a:p>
          <a:p>
            <a:pPr lvl="1"/>
            <a:r>
              <a:rPr lang="en-US" sz="2400" dirty="0"/>
              <a:t>Antivirus, firewall, and VPN software</a:t>
            </a:r>
          </a:p>
          <a:p>
            <a:pPr lvl="1"/>
            <a:r>
              <a:rPr lang="en-US" sz="2400" dirty="0"/>
              <a:t>Anything else that installs a driver (e.g. Sentinel dongle)</a:t>
            </a:r>
          </a:p>
          <a:p>
            <a:r>
              <a:rPr lang="en-US" sz="2700" dirty="0"/>
              <a:t>Applications could have issues specific to Windows 7 x64</a:t>
            </a:r>
          </a:p>
          <a:p>
            <a:pPr lvl="1"/>
            <a:r>
              <a:rPr lang="en-US" sz="2400" dirty="0"/>
              <a:t>While most 32-bit applications work fine, testing and remediation steps are necessary</a:t>
            </a:r>
          </a:p>
          <a:p>
            <a:pPr lvl="1"/>
            <a:r>
              <a:rPr lang="en-US" sz="2400" dirty="0"/>
              <a:t>The Windows 7 Compatibility Center now has 64-bit compatibility data</a:t>
            </a:r>
          </a:p>
        </p:txBody>
      </p:sp>
    </p:spTree>
    <p:extLst>
      <p:ext uri="{BB962C8B-B14F-4D97-AF65-F5344CB8AC3E}">
        <p14:creationId xmlns:p14="http://schemas.microsoft.com/office/powerpoint/2010/main" val="780019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Concerns:</a:t>
            </a:r>
            <a:br>
              <a:rPr lang="en-US" dirty="0" smtClean="0"/>
            </a:br>
            <a:r>
              <a:rPr lang="en-US" sz="3200" dirty="0">
                <a:solidFill>
                  <a:srgbClr val="FFC000"/>
                </a:solidFill>
              </a:rPr>
              <a:t>Office compatibility</a:t>
            </a:r>
          </a:p>
        </p:txBody>
      </p:sp>
      <p:sp>
        <p:nvSpPr>
          <p:cNvPr id="5" name="Content Placeholder 4"/>
          <p:cNvSpPr>
            <a:spLocks noGrp="1"/>
          </p:cNvSpPr>
          <p:nvPr>
            <p:ph idx="1"/>
          </p:nvPr>
        </p:nvSpPr>
        <p:spPr/>
        <p:txBody>
          <a:bodyPr>
            <a:normAutofit fontScale="92500" lnSpcReduction="10000"/>
          </a:bodyPr>
          <a:lstStyle/>
          <a:p>
            <a:r>
              <a:rPr lang="en-US" dirty="0" smtClean="0"/>
              <a:t>With Office 2010, there is now a 64-bit version</a:t>
            </a:r>
          </a:p>
          <a:p>
            <a:pPr lvl="1"/>
            <a:r>
              <a:rPr lang="en-US" dirty="0" smtClean="0"/>
              <a:t>Supports Excel spreadsheets larger than 2GB</a:t>
            </a:r>
          </a:p>
          <a:p>
            <a:pPr lvl="1"/>
            <a:r>
              <a:rPr lang="en-US" dirty="0" smtClean="0"/>
              <a:t>Supports bigger, more complex Project files</a:t>
            </a:r>
          </a:p>
          <a:p>
            <a:r>
              <a:rPr lang="en-US" dirty="0"/>
              <a:t>There are compatibility concerns:</a:t>
            </a:r>
          </a:p>
          <a:p>
            <a:pPr lvl="1"/>
            <a:r>
              <a:rPr lang="en-US" dirty="0"/>
              <a:t>Most available add-ins are presently 32-bit only</a:t>
            </a:r>
          </a:p>
          <a:p>
            <a:pPr lvl="1"/>
            <a:r>
              <a:rPr lang="en-US" dirty="0"/>
              <a:t>VBA compatibility issues when calling Windows APIs</a:t>
            </a:r>
          </a:p>
          <a:p>
            <a:pPr lvl="1"/>
            <a:r>
              <a:rPr lang="en-US" dirty="0"/>
              <a:t>Consider moving to Office 2010 x64 once all of your needed add-ins are available as 64-bit versions</a:t>
            </a:r>
          </a:p>
          <a:p>
            <a:r>
              <a:rPr lang="en-US" dirty="0" smtClean="0"/>
              <a:t>The solution is simple:</a:t>
            </a:r>
          </a:p>
          <a:p>
            <a:pPr lvl="1"/>
            <a:r>
              <a:rPr lang="en-US" dirty="0" smtClean="0"/>
              <a:t>Stick to the 32-bit version of Office 2010</a:t>
            </a:r>
          </a:p>
          <a:p>
            <a:endParaRPr lang="en-US" dirty="0" smtClean="0"/>
          </a:p>
          <a:p>
            <a:pPr lvl="1"/>
            <a:endParaRPr lang="en-US" dirty="0"/>
          </a:p>
        </p:txBody>
      </p:sp>
    </p:spTree>
    <p:extLst>
      <p:ext uri="{BB962C8B-B14F-4D97-AF65-F5344CB8AC3E}">
        <p14:creationId xmlns:p14="http://schemas.microsoft.com/office/powerpoint/2010/main" val="3341158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Concerns:</a:t>
            </a:r>
            <a:br>
              <a:rPr lang="en-US" dirty="0" smtClean="0"/>
            </a:br>
            <a:r>
              <a:rPr lang="en-US" sz="3200" dirty="0">
                <a:solidFill>
                  <a:srgbClr val="FFC000"/>
                </a:solidFill>
              </a:rPr>
              <a:t>Internet Explorer compatibility</a:t>
            </a:r>
          </a:p>
        </p:txBody>
      </p:sp>
      <p:sp>
        <p:nvSpPr>
          <p:cNvPr id="5" name="Content Placeholder 4"/>
          <p:cNvSpPr>
            <a:spLocks noGrp="1"/>
          </p:cNvSpPr>
          <p:nvPr>
            <p:ph idx="1"/>
          </p:nvPr>
        </p:nvSpPr>
        <p:spPr/>
        <p:txBody>
          <a:bodyPr>
            <a:normAutofit fontScale="92500" lnSpcReduction="10000"/>
          </a:bodyPr>
          <a:lstStyle/>
          <a:p>
            <a:r>
              <a:rPr lang="en-US" dirty="0" smtClean="0"/>
              <a:t>There are limitations with the 64-bit Internet Explorer:</a:t>
            </a:r>
          </a:p>
          <a:p>
            <a:pPr lvl="1"/>
            <a:r>
              <a:rPr lang="en-US" dirty="0" smtClean="0"/>
              <a:t>Can’t load any 32-bit ActiveX controls</a:t>
            </a:r>
          </a:p>
          <a:p>
            <a:pPr lvl="1"/>
            <a:r>
              <a:rPr lang="en-US" dirty="0" smtClean="0"/>
              <a:t>Requires 64-bit add-ins (e.g. Java)</a:t>
            </a:r>
          </a:p>
          <a:p>
            <a:pPr lvl="1"/>
            <a:r>
              <a:rPr lang="en-US" dirty="0" smtClean="0"/>
              <a:t>Some common ones (e.g. Flash) aren’t available for 64-bit IE</a:t>
            </a:r>
          </a:p>
          <a:p>
            <a:r>
              <a:rPr lang="en-US" dirty="0" smtClean="0"/>
              <a:t>The solution is simple:</a:t>
            </a:r>
          </a:p>
          <a:p>
            <a:pPr lvl="1"/>
            <a:r>
              <a:rPr lang="en-US" dirty="0" smtClean="0"/>
              <a:t>Use the 32-bit version of IE on 64-bit </a:t>
            </a:r>
            <a:r>
              <a:rPr lang="en-US" dirty="0" err="1" smtClean="0"/>
              <a:t>OSes</a:t>
            </a:r>
            <a:endParaRPr lang="en-US" dirty="0" smtClean="0"/>
          </a:p>
          <a:p>
            <a:pPr lvl="1"/>
            <a:r>
              <a:rPr lang="en-US" dirty="0" smtClean="0"/>
              <a:t>This is the default – you need to go out of your way to run 64-bit IE</a:t>
            </a:r>
          </a:p>
        </p:txBody>
      </p:sp>
    </p:spTree>
    <p:extLst>
      <p:ext uri="{BB962C8B-B14F-4D97-AF65-F5344CB8AC3E}">
        <p14:creationId xmlns:p14="http://schemas.microsoft.com/office/powerpoint/2010/main" val="1592477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Concerns:</a:t>
            </a:r>
            <a:br>
              <a:rPr lang="en-US" dirty="0" smtClean="0"/>
            </a:br>
            <a:r>
              <a:rPr lang="en-US" sz="3200" dirty="0" smtClean="0">
                <a:solidFill>
                  <a:srgbClr val="FFC000"/>
                </a:solidFill>
              </a:rPr>
              <a:t>Administration</a:t>
            </a:r>
            <a:endParaRPr lang="en-US" sz="3200" dirty="0">
              <a:solidFill>
                <a:srgbClr val="FFC000"/>
              </a:solidFill>
            </a:endParaRPr>
          </a:p>
        </p:txBody>
      </p:sp>
      <p:sp>
        <p:nvSpPr>
          <p:cNvPr id="5" name="Content Placeholder 4"/>
          <p:cNvSpPr>
            <a:spLocks noGrp="1"/>
          </p:cNvSpPr>
          <p:nvPr>
            <p:ph idx="1"/>
          </p:nvPr>
        </p:nvSpPr>
        <p:spPr/>
        <p:txBody>
          <a:bodyPr>
            <a:normAutofit fontScale="85000" lnSpcReduction="10000"/>
          </a:bodyPr>
          <a:lstStyle/>
          <a:p>
            <a:r>
              <a:rPr lang="en-US" dirty="0" smtClean="0"/>
              <a:t>Scripts and batch files need to be aware of differences</a:t>
            </a:r>
          </a:p>
          <a:p>
            <a:pPr lvl="1"/>
            <a:r>
              <a:rPr lang="en-US" dirty="0" smtClean="0"/>
              <a:t>Location of files</a:t>
            </a:r>
          </a:p>
          <a:p>
            <a:pPr lvl="2"/>
            <a:r>
              <a:rPr lang="en-US" dirty="0" smtClean="0"/>
              <a:t>C:\Program Files </a:t>
            </a:r>
            <a:r>
              <a:rPr lang="en-US" dirty="0" err="1" smtClean="0"/>
              <a:t>vs</a:t>
            </a:r>
            <a:r>
              <a:rPr lang="en-US" dirty="0" smtClean="0"/>
              <a:t> C:\Program Files (x86)</a:t>
            </a:r>
          </a:p>
          <a:p>
            <a:pPr lvl="2"/>
            <a:r>
              <a:rPr lang="en-US" dirty="0" smtClean="0"/>
              <a:t>C:\Windows\System32 vs. C:\Windows\SYSWOW64 vs. C:\Windows\SysNative</a:t>
            </a:r>
          </a:p>
          <a:p>
            <a:pPr lvl="1"/>
            <a:r>
              <a:rPr lang="en-US" dirty="0" smtClean="0"/>
              <a:t>64-bit or 32-bit only tools, ActiveX controls, PowerShell snap-ins, etc.</a:t>
            </a:r>
          </a:p>
          <a:p>
            <a:r>
              <a:rPr lang="en-US" dirty="0" err="1" smtClean="0"/>
              <a:t>ConfigMgr</a:t>
            </a:r>
            <a:r>
              <a:rPr lang="en-US" dirty="0" smtClean="0"/>
              <a:t> complications</a:t>
            </a:r>
          </a:p>
          <a:p>
            <a:pPr lvl="1"/>
            <a:r>
              <a:rPr lang="en-US" dirty="0" smtClean="0"/>
              <a:t>Inventory of 32-bit vs. 64-bit, e.g. Add/Remove Programs</a:t>
            </a:r>
          </a:p>
          <a:p>
            <a:pPr lvl="1"/>
            <a:r>
              <a:rPr lang="en-US" dirty="0" smtClean="0"/>
              <a:t>Task sequences always run 32-bit, may not find 64-bit programs, and need to use 32-bit ActiveX control for accessing environment</a:t>
            </a:r>
          </a:p>
        </p:txBody>
      </p:sp>
    </p:spTree>
    <p:extLst>
      <p:ext uri="{BB962C8B-B14F-4D97-AF65-F5344CB8AC3E}">
        <p14:creationId xmlns:p14="http://schemas.microsoft.com/office/powerpoint/2010/main" val="3671741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 Not?</a:t>
            </a:r>
            <a:br>
              <a:rPr lang="en-US" dirty="0" smtClean="0"/>
            </a:br>
            <a:r>
              <a:rPr lang="en-US" sz="3200" dirty="0">
                <a:solidFill>
                  <a:srgbClr val="FFC000"/>
                </a:solidFill>
              </a:rPr>
              <a:t>Availability of Drivers</a:t>
            </a:r>
          </a:p>
        </p:txBody>
      </p:sp>
      <p:sp>
        <p:nvSpPr>
          <p:cNvPr id="5" name="Content Placeholder 4"/>
          <p:cNvSpPr>
            <a:spLocks noGrp="1"/>
          </p:cNvSpPr>
          <p:nvPr>
            <p:ph idx="1"/>
          </p:nvPr>
        </p:nvSpPr>
        <p:spPr/>
        <p:txBody>
          <a:bodyPr>
            <a:normAutofit fontScale="92500"/>
          </a:bodyPr>
          <a:lstStyle/>
          <a:p>
            <a:r>
              <a:rPr lang="en-US" dirty="0" smtClean="0"/>
              <a:t>Recent hardware has drivers</a:t>
            </a:r>
          </a:p>
          <a:p>
            <a:pPr lvl="1"/>
            <a:r>
              <a:rPr lang="en-US" dirty="0" smtClean="0"/>
              <a:t>Windows Logo Program requires 64-bit drivers</a:t>
            </a:r>
          </a:p>
          <a:p>
            <a:pPr lvl="2"/>
            <a:r>
              <a:rPr lang="en-US" dirty="0" smtClean="0"/>
              <a:t>Vendors must submit 64-bit drivers with 32-bit drivers in order to be certified for Windows 7</a:t>
            </a:r>
          </a:p>
          <a:p>
            <a:pPr lvl="2"/>
            <a:r>
              <a:rPr lang="en-US" dirty="0" smtClean="0"/>
              <a:t>Vendors can submit 64-bit drivers without submitting 32-bit drivers</a:t>
            </a:r>
          </a:p>
          <a:p>
            <a:r>
              <a:rPr lang="en-US" dirty="0" smtClean="0"/>
              <a:t>Older hardware (e.g. printers) may not have drivers</a:t>
            </a:r>
          </a:p>
          <a:p>
            <a:pPr lvl="1"/>
            <a:r>
              <a:rPr lang="en-US" dirty="0" smtClean="0"/>
              <a:t>Most of the time these aren’t supported on Windows 7 x86 either</a:t>
            </a:r>
          </a:p>
          <a:p>
            <a:pPr lvl="1"/>
            <a:r>
              <a:rPr lang="en-US" dirty="0" smtClean="0"/>
              <a:t>Time to replace</a:t>
            </a:r>
          </a:p>
        </p:txBody>
      </p:sp>
      <p:pic>
        <p:nvPicPr>
          <p:cNvPr id="5122" name="Picture 2" descr="Windows Logo Program"/>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6015790" y="374985"/>
            <a:ext cx="2603499" cy="144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8717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When?</a:t>
            </a:r>
            <a:br>
              <a:rPr lang="en-US" dirty="0" smtClean="0"/>
            </a:br>
            <a:r>
              <a:rPr lang="en-US" sz="3200" dirty="0">
                <a:solidFill>
                  <a:srgbClr val="FFC000"/>
                </a:solidFill>
              </a:rPr>
              <a:t>Important considerations as you plan your Windows 7 deployment</a:t>
            </a:r>
          </a:p>
        </p:txBody>
      </p:sp>
      <p:sp>
        <p:nvSpPr>
          <p:cNvPr id="5" name="Content Placeholder 4"/>
          <p:cNvSpPr>
            <a:spLocks noGrp="1"/>
          </p:cNvSpPr>
          <p:nvPr>
            <p:ph idx="1"/>
          </p:nvPr>
        </p:nvSpPr>
        <p:spPr/>
        <p:txBody>
          <a:bodyPr>
            <a:normAutofit fontScale="92500" lnSpcReduction="10000"/>
          </a:bodyPr>
          <a:lstStyle/>
          <a:p>
            <a:pPr marL="0" indent="0">
              <a:buNone/>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a:p>
            <a:pPr algn="r">
              <a:buFont typeface="Arial" pitchFamily="34" charset="0"/>
              <a:buChar char="•"/>
            </a:pPr>
            <a:r>
              <a:rPr lang="en-US" sz="2400" i="1" dirty="0"/>
              <a:t>Gartner, Inc., “Plan to Implement Some 64-Bit Versions of Windows 7,” Stephen </a:t>
            </a:r>
            <a:r>
              <a:rPr lang="en-US" sz="2400" i="1" dirty="0" err="1"/>
              <a:t>Kleynhans</a:t>
            </a:r>
            <a:r>
              <a:rPr lang="en-US" sz="2400" i="1" dirty="0"/>
              <a:t>, October 6, </a:t>
            </a:r>
            <a:r>
              <a:rPr lang="en-US" sz="2400" i="1" dirty="0" smtClean="0"/>
              <a:t>2009</a:t>
            </a:r>
            <a:br>
              <a:rPr lang="en-US" sz="2400" i="1" dirty="0" smtClean="0"/>
            </a:br>
            <a:endParaRPr lang="en-US" sz="2400" i="1" dirty="0"/>
          </a:p>
          <a:p>
            <a:pPr>
              <a:buFont typeface="Arial" pitchFamily="34" charset="0"/>
              <a:buChar char="•"/>
            </a:pPr>
            <a:r>
              <a:rPr lang="en-US" dirty="0" smtClean="0"/>
              <a:t>So </a:t>
            </a:r>
            <a:r>
              <a:rPr lang="en-US" dirty="0"/>
              <a:t>it is only a matter of time…</a:t>
            </a:r>
          </a:p>
        </p:txBody>
      </p:sp>
      <p:sp>
        <p:nvSpPr>
          <p:cNvPr id="2" name="Rectangular Callout 1"/>
          <p:cNvSpPr/>
          <p:nvPr/>
        </p:nvSpPr>
        <p:spPr bwMode="auto">
          <a:xfrm>
            <a:off x="505326" y="1892970"/>
            <a:ext cx="3717757" cy="2229852"/>
          </a:xfrm>
          <a:prstGeom prst="wedgeRectCallout">
            <a:avLst/>
          </a:prstGeom>
          <a:solidFill>
            <a:schemeClr val="accent1"/>
          </a:solidFill>
          <a:ln w="12700">
            <a:solidFill>
              <a:schemeClr val="bg1"/>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r>
              <a:rPr lang="en-US" sz="2700" dirty="0"/>
              <a:t>Corporate buyers need to establish a position on moving to 64-bit as part of their Windows 7 planning</a:t>
            </a:r>
          </a:p>
        </p:txBody>
      </p:sp>
      <p:sp>
        <p:nvSpPr>
          <p:cNvPr id="6" name="Rectangular Callout 5"/>
          <p:cNvSpPr/>
          <p:nvPr/>
        </p:nvSpPr>
        <p:spPr bwMode="auto">
          <a:xfrm>
            <a:off x="4559969" y="1892969"/>
            <a:ext cx="3717757" cy="2229852"/>
          </a:xfrm>
          <a:prstGeom prst="wedgeRectCallout">
            <a:avLst/>
          </a:prstGeom>
          <a:solidFill>
            <a:schemeClr val="accent1"/>
          </a:solidFill>
          <a:ln w="12700">
            <a:solidFill>
              <a:schemeClr val="bg1"/>
            </a:solidFill>
            <a:headEnd type="none" w="med" len="med"/>
            <a:tailEnd type="none" w="med" len="med"/>
          </a:ln>
          <a:scene3d>
            <a:camera prst="orthographicFront" fov="0">
              <a:rot lat="0" lon="0" rev="0"/>
            </a:camera>
            <a:lightRig rig="glow" dir="t">
              <a:rot lat="0" lon="0" rev="6360000"/>
            </a:lightRig>
          </a:scene3d>
          <a:sp3d contourW="1000" prstMaterial="flat">
            <a:contourClr>
              <a:schemeClr val="accent3">
                <a:satMod val="300000"/>
              </a:schemeClr>
            </a:contourClr>
          </a:sp3d>
        </p:spPr>
        <p:style>
          <a:lnRef idx="0">
            <a:schemeClr val="accent3"/>
          </a:lnRef>
          <a:fillRef idx="3">
            <a:schemeClr val="accent3"/>
          </a:fillRef>
          <a:effectRef idx="3">
            <a:schemeClr val="accent3"/>
          </a:effectRef>
          <a:fontRef idx="minor">
            <a:schemeClr val="lt1"/>
          </a:fontRef>
        </p:style>
        <p:txBody>
          <a:bodyPr vert="horz" wrap="square" lIns="95983" tIns="60947" rIns="95983" bIns="60947" numCol="1" rtlCol="0" anchor="ctr" anchorCtr="0" compatLnSpc="1">
            <a:prstTxWarp prst="textNoShape">
              <a:avLst/>
            </a:prstTxWarp>
          </a:bodyPr>
          <a:lstStyle/>
          <a:p>
            <a:r>
              <a:rPr lang="en-US" sz="2700" dirty="0"/>
              <a:t>By 2014 75% of all business PCs will be running a 64-bit edition of Windows</a:t>
            </a:r>
          </a:p>
        </p:txBody>
      </p:sp>
    </p:spTree>
    <p:extLst>
      <p:ext uri="{BB962C8B-B14F-4D97-AF65-F5344CB8AC3E}">
        <p14:creationId xmlns:p14="http://schemas.microsoft.com/office/powerpoint/2010/main" val="304656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When?</a:t>
            </a:r>
            <a:br>
              <a:rPr lang="en-US" dirty="0" smtClean="0"/>
            </a:br>
            <a:r>
              <a:rPr lang="en-US" sz="3200" dirty="0" smtClean="0">
                <a:solidFill>
                  <a:srgbClr val="FFC000"/>
                </a:solidFill>
              </a:rPr>
              <a:t>Important considerations as you plan your Windows 7 deployment</a:t>
            </a:r>
            <a:endParaRPr lang="en-US" sz="3200" dirty="0">
              <a:solidFill>
                <a:srgbClr val="FFC000"/>
              </a:solidFill>
            </a:endParaRPr>
          </a:p>
        </p:txBody>
      </p:sp>
      <p:sp>
        <p:nvSpPr>
          <p:cNvPr id="5" name="Content Placeholder 4"/>
          <p:cNvSpPr>
            <a:spLocks noGrp="1"/>
          </p:cNvSpPr>
          <p:nvPr>
            <p:ph idx="1"/>
          </p:nvPr>
        </p:nvSpPr>
        <p:spPr/>
        <p:txBody>
          <a:bodyPr>
            <a:normAutofit fontScale="92500"/>
          </a:bodyPr>
          <a:lstStyle/>
          <a:p>
            <a:r>
              <a:rPr lang="en-US" dirty="0" smtClean="0"/>
              <a:t>Should you support both Windows 7 x86 and x64?</a:t>
            </a:r>
          </a:p>
          <a:p>
            <a:pPr lvl="1"/>
            <a:r>
              <a:rPr lang="en-US" dirty="0" smtClean="0"/>
              <a:t>Maybe, but it will require additional work</a:t>
            </a:r>
          </a:p>
          <a:p>
            <a:pPr lvl="2"/>
            <a:r>
              <a:rPr lang="en-US" dirty="0" smtClean="0"/>
              <a:t>Multiple images, driver sets</a:t>
            </a:r>
          </a:p>
          <a:p>
            <a:pPr lvl="2"/>
            <a:r>
              <a:rPr lang="en-US" dirty="0" smtClean="0"/>
              <a:t>Additional application testing</a:t>
            </a:r>
          </a:p>
          <a:p>
            <a:pPr lvl="1"/>
            <a:r>
              <a:rPr lang="en-US" dirty="0" smtClean="0"/>
              <a:t>Target exceptions</a:t>
            </a:r>
          </a:p>
          <a:p>
            <a:pPr lvl="2"/>
            <a:r>
              <a:rPr lang="en-US" dirty="0" smtClean="0"/>
              <a:t>90/10 is better than 50/50</a:t>
            </a:r>
          </a:p>
          <a:p>
            <a:r>
              <a:rPr lang="en-US" dirty="0" smtClean="0"/>
              <a:t>Can you be “pure”?</a:t>
            </a:r>
          </a:p>
          <a:p>
            <a:pPr lvl="1"/>
            <a:r>
              <a:rPr lang="en-US" dirty="0" smtClean="0"/>
              <a:t>Certainly, but that’s easiest as part of the hardware refresh cycle</a:t>
            </a:r>
          </a:p>
        </p:txBody>
      </p:sp>
    </p:spTree>
    <p:extLst>
      <p:ext uri="{BB962C8B-B14F-4D97-AF65-F5344CB8AC3E}">
        <p14:creationId xmlns:p14="http://schemas.microsoft.com/office/powerpoint/2010/main" val="999271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64-bit Windows 7: Is now the time to deploy?</a:t>
            </a:r>
            <a:endParaRPr lang="en-AU" dirty="0"/>
          </a:p>
        </p:txBody>
      </p:sp>
      <p:sp>
        <p:nvSpPr>
          <p:cNvPr id="3" name="Text Placeholder 2"/>
          <p:cNvSpPr>
            <a:spLocks noGrp="1"/>
          </p:cNvSpPr>
          <p:nvPr>
            <p:ph type="body" idx="1"/>
          </p:nvPr>
        </p:nvSpPr>
        <p:spPr/>
        <p:txBody>
          <a:bodyPr/>
          <a:lstStyle/>
          <a:p>
            <a:pPr lvl="0">
              <a:defRPr/>
            </a:pPr>
            <a:r>
              <a:rPr lang="en-US" b="1" dirty="0" smtClean="0"/>
              <a:t>Michael Niehaus</a:t>
            </a:r>
          </a:p>
          <a:p>
            <a:pPr lvl="0">
              <a:defRPr/>
            </a:pPr>
            <a:r>
              <a:rPr lang="en-US" dirty="0" smtClean="0"/>
              <a:t>Senior Software Development Engineer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a:t>
            </a:r>
            <a:br>
              <a:rPr lang="en-US" dirty="0" smtClean="0"/>
            </a:br>
            <a:r>
              <a:rPr lang="en-US" sz="3200" dirty="0">
                <a:solidFill>
                  <a:srgbClr val="FFC000"/>
                </a:solidFill>
              </a:rPr>
              <a:t>Tools from Microsoft capable of deploying Windows 7 </a:t>
            </a:r>
            <a:r>
              <a:rPr lang="en-US" sz="3200" dirty="0" smtClean="0">
                <a:solidFill>
                  <a:srgbClr val="FFC000"/>
                </a:solidFill>
              </a:rPr>
              <a:t>x 64</a:t>
            </a:r>
            <a:endParaRPr lang="en-US" sz="3200" dirty="0">
              <a:solidFill>
                <a:srgbClr val="FFC000"/>
              </a:solidFill>
            </a:endParaRPr>
          </a:p>
        </p:txBody>
      </p:sp>
      <p:sp>
        <p:nvSpPr>
          <p:cNvPr id="3" name="Content Placeholder 2"/>
          <p:cNvSpPr>
            <a:spLocks noGrp="1"/>
          </p:cNvSpPr>
          <p:nvPr>
            <p:ph idx="1"/>
          </p:nvPr>
        </p:nvSpPr>
        <p:spPr/>
        <p:txBody>
          <a:bodyPr>
            <a:normAutofit lnSpcReduction="10000"/>
          </a:bodyPr>
          <a:lstStyle/>
          <a:p>
            <a:r>
              <a:rPr lang="en-US" dirty="0" smtClean="0"/>
              <a:t>Which deployment tools support Windows 7 x64?</a:t>
            </a:r>
          </a:p>
          <a:p>
            <a:pPr lvl="1"/>
            <a:r>
              <a:rPr lang="en-US" dirty="0" smtClean="0"/>
              <a:t>All of them!</a:t>
            </a:r>
          </a:p>
          <a:p>
            <a:pPr lvl="1"/>
            <a:r>
              <a:rPr lang="en-US" dirty="0" smtClean="0"/>
              <a:t>Windows Deployment Services</a:t>
            </a:r>
          </a:p>
          <a:p>
            <a:pPr lvl="1"/>
            <a:r>
              <a:rPr lang="en-US" dirty="0" smtClean="0"/>
              <a:t>Microsoft Deployment Toolkit 2010</a:t>
            </a:r>
          </a:p>
          <a:p>
            <a:pPr lvl="1"/>
            <a:r>
              <a:rPr lang="en-US" dirty="0" smtClean="0"/>
              <a:t>System Center Configuration Manager 2007</a:t>
            </a:r>
          </a:p>
          <a:p>
            <a:r>
              <a:rPr lang="en-US" dirty="0" smtClean="0"/>
              <a:t>Which tools support UEFI?</a:t>
            </a:r>
          </a:p>
          <a:p>
            <a:pPr lvl="1"/>
            <a:r>
              <a:rPr lang="en-US" dirty="0" smtClean="0"/>
              <a:t>Windows Deployment Services</a:t>
            </a:r>
          </a:p>
          <a:p>
            <a:pPr lvl="1"/>
            <a:r>
              <a:rPr lang="en-US" dirty="0" smtClean="0"/>
              <a:t>MDT 2012</a:t>
            </a:r>
          </a:p>
        </p:txBody>
      </p:sp>
    </p:spTree>
    <p:extLst>
      <p:ext uri="{BB962C8B-B14F-4D97-AF65-F5344CB8AC3E}">
        <p14:creationId xmlns:p14="http://schemas.microsoft.com/office/powerpoint/2010/main" val="36653491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Useful links</a:t>
            </a:r>
            <a:br>
              <a:rPr lang="en-US" dirty="0" smtClean="0"/>
            </a:br>
            <a:endParaRPr lang="en-US" sz="3200" dirty="0">
              <a:solidFill>
                <a:schemeClr val="accent1"/>
              </a:solidFill>
            </a:endParaRPr>
          </a:p>
        </p:txBody>
      </p:sp>
      <p:sp>
        <p:nvSpPr>
          <p:cNvPr id="3" name="Content Placeholder 2"/>
          <p:cNvSpPr>
            <a:spLocks noGrp="1"/>
          </p:cNvSpPr>
          <p:nvPr>
            <p:ph idx="1"/>
          </p:nvPr>
        </p:nvSpPr>
        <p:spPr/>
        <p:txBody>
          <a:bodyPr>
            <a:normAutofit fontScale="77500" lnSpcReduction="20000"/>
          </a:bodyPr>
          <a:lstStyle/>
          <a:p>
            <a:r>
              <a:rPr lang="en-US" sz="2400" dirty="0"/>
              <a:t>Windows 7 Compatibility Center</a:t>
            </a:r>
          </a:p>
          <a:p>
            <a:pPr lvl="1"/>
            <a:r>
              <a:rPr lang="en-US" sz="2100" dirty="0">
                <a:hlinkClick r:id="rId2"/>
              </a:rPr>
              <a:t>http://www.microsoft.com/windows/compatibility/windows-7/en-us/default.aspx</a:t>
            </a:r>
            <a:endParaRPr lang="en-US" sz="2100" dirty="0"/>
          </a:p>
          <a:p>
            <a:r>
              <a:rPr lang="en-US" sz="2400" dirty="0"/>
              <a:t>Pushing the Limits of Windows: Physical Memory</a:t>
            </a:r>
          </a:p>
          <a:p>
            <a:pPr lvl="1"/>
            <a:r>
              <a:rPr lang="en-US" sz="2100" dirty="0">
                <a:hlinkClick r:id="rId3"/>
              </a:rPr>
              <a:t>http://blogs.technet.com/b/markrussinovich/archive/2008/07/21/3092070.aspx</a:t>
            </a:r>
            <a:r>
              <a:rPr lang="en-US" sz="2100" dirty="0"/>
              <a:t> </a:t>
            </a:r>
          </a:p>
          <a:p>
            <a:r>
              <a:rPr lang="en-US" sz="2400" dirty="0"/>
              <a:t>64-Bit Momentum Surges with Windows 7</a:t>
            </a:r>
          </a:p>
          <a:p>
            <a:pPr lvl="1"/>
            <a:r>
              <a:rPr lang="en-US" sz="2100" dirty="0">
                <a:hlinkClick r:id="rId4"/>
              </a:rPr>
              <a:t>http://windowsteamblog.com/windows/b/bloggingwindows/archive/2010/07/08/64-bit-momentum-surges-with-windows-7.aspx</a:t>
            </a:r>
            <a:endParaRPr lang="en-US" sz="2100" dirty="0"/>
          </a:p>
          <a:p>
            <a:r>
              <a:rPr lang="en-US" sz="2400" dirty="0"/>
              <a:t>2.2TB Drive Partition Limits</a:t>
            </a:r>
          </a:p>
          <a:p>
            <a:pPr lvl="1"/>
            <a:r>
              <a:rPr lang="en-US" sz="2100" dirty="0">
                <a:hlinkClick r:id="rId5"/>
              </a:rPr>
              <a:t>http://www.uefi.org/learning_center/UEFI_MBR_Limits_v2.pdf</a:t>
            </a:r>
            <a:r>
              <a:rPr lang="en-US" sz="2100" dirty="0"/>
              <a:t> </a:t>
            </a:r>
          </a:p>
          <a:p>
            <a:r>
              <a:rPr lang="en-US" sz="2400" dirty="0"/>
              <a:t>UEFI and Windows</a:t>
            </a:r>
          </a:p>
          <a:p>
            <a:pPr lvl="1"/>
            <a:r>
              <a:rPr lang="en-US" sz="2100" dirty="0">
                <a:hlinkClick r:id="rId6"/>
              </a:rPr>
              <a:t>http://www.microsoft.com/whdc/system/platform/firmware/UEFI_Windows.mspx</a:t>
            </a:r>
            <a:r>
              <a:rPr lang="en-US" sz="2100" dirty="0"/>
              <a:t> </a:t>
            </a:r>
          </a:p>
          <a:p>
            <a:r>
              <a:rPr lang="en-US" sz="2400" dirty="0"/>
              <a:t>Why UEFI</a:t>
            </a:r>
          </a:p>
          <a:p>
            <a:pPr lvl="1"/>
            <a:r>
              <a:rPr lang="en-US" sz="2100" dirty="0">
                <a:hlinkClick r:id="rId7"/>
              </a:rPr>
              <a:t>http://community.edc.intel.com/t5/New-to-Intel-Architecture-Blog/Ask-a-BIOS-Guy-quot-Why-UEFI-quot/ba-p/2781</a:t>
            </a:r>
            <a:r>
              <a:rPr lang="en-US" sz="2100" dirty="0"/>
              <a:t> </a:t>
            </a:r>
          </a:p>
        </p:txBody>
      </p:sp>
    </p:spTree>
    <p:extLst>
      <p:ext uri="{BB962C8B-B14F-4D97-AF65-F5344CB8AC3E}">
        <p14:creationId xmlns:p14="http://schemas.microsoft.com/office/powerpoint/2010/main" val="3800072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420909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Why should I consider Windows 7 64-bit?</a:t>
            </a:r>
          </a:p>
          <a:p>
            <a:pPr lvl="1"/>
            <a:r>
              <a:rPr lang="en-US" dirty="0" smtClean="0"/>
              <a:t>Benefits</a:t>
            </a:r>
          </a:p>
          <a:p>
            <a:r>
              <a:rPr lang="en-US" dirty="0" smtClean="0"/>
              <a:t>Why not 64-bit?</a:t>
            </a:r>
          </a:p>
          <a:p>
            <a:pPr lvl="1"/>
            <a:r>
              <a:rPr lang="en-US" dirty="0" smtClean="0"/>
              <a:t>Drawbacks</a:t>
            </a:r>
          </a:p>
          <a:p>
            <a:r>
              <a:rPr lang="en-US" dirty="0" smtClean="0"/>
              <a:t>When should I move to 64-bit?</a:t>
            </a:r>
          </a:p>
          <a:p>
            <a:pPr lvl="1"/>
            <a:r>
              <a:rPr lang="en-US" dirty="0" smtClean="0"/>
              <a:t>Timing</a:t>
            </a:r>
          </a:p>
          <a:p>
            <a:r>
              <a:rPr lang="en-US" dirty="0" smtClean="0"/>
              <a:t>How</a:t>
            </a:r>
          </a:p>
          <a:p>
            <a:pPr lvl="1"/>
            <a:r>
              <a:rPr lang="en-US" dirty="0" smtClean="0"/>
              <a:t>Deployment tools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Why?</a:t>
            </a:r>
            <a:br>
              <a:rPr lang="en-US" dirty="0" smtClean="0"/>
            </a:br>
            <a:r>
              <a:rPr lang="en-US" sz="3200" dirty="0">
                <a:solidFill>
                  <a:srgbClr val="FFC000"/>
                </a:solidFill>
              </a:rPr>
              <a:t>Reasons for moving to Windows 7 x64</a:t>
            </a:r>
          </a:p>
        </p:txBody>
      </p:sp>
      <p:sp>
        <p:nvSpPr>
          <p:cNvPr id="5" name="Content Placeholder 4"/>
          <p:cNvSpPr>
            <a:spLocks noGrp="1"/>
          </p:cNvSpPr>
          <p:nvPr>
            <p:ph idx="1"/>
          </p:nvPr>
        </p:nvSpPr>
        <p:spPr/>
        <p:txBody>
          <a:bodyPr>
            <a:normAutofit fontScale="92500" lnSpcReduction="10000"/>
          </a:bodyPr>
          <a:lstStyle/>
          <a:p>
            <a:r>
              <a:rPr lang="en-US" dirty="0" smtClean="0"/>
              <a:t>Using the latest hardware capabilities</a:t>
            </a:r>
          </a:p>
          <a:p>
            <a:pPr lvl="1"/>
            <a:r>
              <a:rPr lang="en-US" dirty="0" smtClean="0"/>
              <a:t>Accessing up to 192GB of memory</a:t>
            </a:r>
          </a:p>
          <a:p>
            <a:pPr lvl="1"/>
            <a:r>
              <a:rPr lang="en-US" dirty="0" smtClean="0"/>
              <a:t>Support for UEFI</a:t>
            </a:r>
          </a:p>
          <a:p>
            <a:r>
              <a:rPr lang="en-US" dirty="0" smtClean="0"/>
              <a:t>Support for the latest software capabilities</a:t>
            </a:r>
          </a:p>
          <a:p>
            <a:pPr lvl="1"/>
            <a:r>
              <a:rPr lang="en-US" dirty="0" smtClean="0"/>
              <a:t>Applications that can leverage larger amounts of memory</a:t>
            </a:r>
          </a:p>
          <a:p>
            <a:pPr lvl="1"/>
            <a:r>
              <a:rPr lang="en-US" dirty="0" smtClean="0"/>
              <a:t>Windows OS integrity features</a:t>
            </a:r>
          </a:p>
          <a:p>
            <a:pPr lvl="1"/>
            <a:r>
              <a:rPr lang="en-US" dirty="0" smtClean="0"/>
              <a:t>Windows features that leverage hardware capabilities</a:t>
            </a:r>
          </a:p>
          <a:p>
            <a:pPr lvl="1"/>
            <a:endParaRPr lang="en-US" dirty="0"/>
          </a:p>
          <a:p>
            <a:r>
              <a:rPr lang="en-US" dirty="0" smtClean="0"/>
              <a:t>Let’s explore the details…</a:t>
            </a:r>
            <a:endParaRPr lang="en-US" dirty="0"/>
          </a:p>
        </p:txBody>
      </p:sp>
    </p:spTree>
    <p:extLst>
      <p:ext uri="{BB962C8B-B14F-4D97-AF65-F5344CB8AC3E}">
        <p14:creationId xmlns:p14="http://schemas.microsoft.com/office/powerpoint/2010/main" val="7341137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a:t>
            </a:r>
            <a:br>
              <a:rPr lang="en-US" dirty="0" smtClean="0"/>
            </a:br>
            <a:r>
              <a:rPr lang="en-US" sz="3200" dirty="0">
                <a:solidFill>
                  <a:srgbClr val="FFC000"/>
                </a:solidFill>
              </a:rPr>
              <a:t>More about memory</a:t>
            </a:r>
          </a:p>
        </p:txBody>
      </p:sp>
      <p:sp>
        <p:nvSpPr>
          <p:cNvPr id="5" name="Content Placeholder 4"/>
          <p:cNvSpPr>
            <a:spLocks noGrp="1"/>
          </p:cNvSpPr>
          <p:nvPr>
            <p:ph idx="1"/>
          </p:nvPr>
        </p:nvSpPr>
        <p:spPr>
          <a:xfrm>
            <a:off x="457200" y="2276872"/>
            <a:ext cx="5915000" cy="3849291"/>
          </a:xfrm>
        </p:spPr>
        <p:txBody>
          <a:bodyPr>
            <a:normAutofit fontScale="92500" lnSpcReduction="10000"/>
          </a:bodyPr>
          <a:lstStyle/>
          <a:p>
            <a:r>
              <a:rPr lang="en-US" sz="2400" dirty="0"/>
              <a:t>Typical configurations are growing</a:t>
            </a:r>
          </a:p>
          <a:p>
            <a:pPr lvl="1"/>
            <a:r>
              <a:rPr lang="en-US" dirty="0"/>
              <a:t>4GB (and higher) systems are very </a:t>
            </a:r>
            <a:r>
              <a:rPr lang="en-US" dirty="0" smtClean="0"/>
              <a:t>common </a:t>
            </a:r>
            <a:r>
              <a:rPr lang="en-US" dirty="0"/>
              <a:t>today in enterprises</a:t>
            </a:r>
          </a:p>
          <a:p>
            <a:r>
              <a:rPr lang="en-US" sz="2400" dirty="0"/>
              <a:t>Due to architectural limitations, not all of the memory will be accessible to x86 </a:t>
            </a:r>
            <a:r>
              <a:rPr lang="en-US" sz="2400" dirty="0" err="1"/>
              <a:t>OSes</a:t>
            </a:r>
            <a:endParaRPr lang="en-US" sz="2400" dirty="0"/>
          </a:p>
          <a:p>
            <a:pPr lvl="1"/>
            <a:r>
              <a:rPr lang="en-US" dirty="0"/>
              <a:t>Often only 3.2GB to 3.5GB is usable</a:t>
            </a:r>
          </a:p>
          <a:p>
            <a:pPr lvl="1"/>
            <a:r>
              <a:rPr lang="en-US" dirty="0">
                <a:hlinkClick r:id="rId2"/>
              </a:rPr>
              <a:t>http://blogs.technet.com/b/markrussinovich/archive/2008/07/21/3092070.aspx</a:t>
            </a:r>
            <a:r>
              <a:rPr lang="en-US" dirty="0"/>
              <a:t> </a:t>
            </a:r>
          </a:p>
          <a:p>
            <a:pPr lvl="1"/>
            <a:r>
              <a:rPr lang="en-US" dirty="0"/>
              <a:t>See for yourself with MSINFO32</a:t>
            </a:r>
          </a:p>
          <a:p>
            <a:r>
              <a:rPr lang="en-US" sz="2400" dirty="0"/>
              <a:t>If buying machines with more than 3GB RAM, you want Windows 7 x64</a:t>
            </a:r>
          </a:p>
        </p:txBody>
      </p:sp>
      <p:pic>
        <p:nvPicPr>
          <p:cNvPr id="1026" name="Picture 2" descr="http://blogs.technet.com/blogfiles/markrussinovich/WindowsLiveWriter/PushingtheLimitsofWindowsPhysicalMemory_878B/image_1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224" y="1788802"/>
            <a:ext cx="2306722" cy="315338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blogs.technet.com/blogfiles/markrussinovich/WindowsLiveWriter/PushingtheLimitsofWindowsPhysicalMemory_878B/image_18.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6443845" y="5301208"/>
            <a:ext cx="2451101" cy="518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3948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a:t>
            </a:r>
            <a:br>
              <a:rPr lang="en-US" dirty="0" smtClean="0"/>
            </a:br>
            <a:r>
              <a:rPr lang="en-US" sz="3200" dirty="0">
                <a:solidFill>
                  <a:srgbClr val="FFC000"/>
                </a:solidFill>
              </a:rPr>
              <a:t>More about </a:t>
            </a:r>
            <a:r>
              <a:rPr lang="en-US" sz="3200" dirty="0" smtClean="0">
                <a:solidFill>
                  <a:srgbClr val="FFC000"/>
                </a:solidFill>
              </a:rPr>
              <a:t>OS integrity features</a:t>
            </a:r>
            <a:endParaRPr lang="en-US" sz="3200" dirty="0">
              <a:solidFill>
                <a:srgbClr val="FFC000"/>
              </a:solidFill>
            </a:endParaRPr>
          </a:p>
        </p:txBody>
      </p:sp>
      <p:sp>
        <p:nvSpPr>
          <p:cNvPr id="5" name="Content Placeholder 4"/>
          <p:cNvSpPr>
            <a:spLocks noGrp="1"/>
          </p:cNvSpPr>
          <p:nvPr>
            <p:ph idx="1"/>
          </p:nvPr>
        </p:nvSpPr>
        <p:spPr/>
        <p:txBody>
          <a:bodyPr>
            <a:normAutofit lnSpcReduction="10000"/>
          </a:bodyPr>
          <a:lstStyle/>
          <a:p>
            <a:r>
              <a:rPr lang="en-US" sz="2400" dirty="0" smtClean="0"/>
              <a:t>Kernel Patch Protection – “</a:t>
            </a:r>
            <a:r>
              <a:rPr lang="en-US" sz="2400" dirty="0" err="1" smtClean="0"/>
              <a:t>PatchGuard</a:t>
            </a:r>
            <a:r>
              <a:rPr lang="en-US" sz="2400" dirty="0" smtClean="0"/>
              <a:t>”</a:t>
            </a:r>
          </a:p>
          <a:p>
            <a:pPr lvl="1"/>
            <a:r>
              <a:rPr lang="en-US" sz="2000" dirty="0" smtClean="0"/>
              <a:t>Protects the integrity of the OS kernel by preventing third parties from “patching” the core kernel functionality</a:t>
            </a:r>
          </a:p>
          <a:p>
            <a:pPr lvl="1"/>
            <a:r>
              <a:rPr lang="en-US" sz="2000" dirty="0" smtClean="0"/>
              <a:t>Used to deter rootkits and other malicious code</a:t>
            </a:r>
          </a:p>
          <a:p>
            <a:r>
              <a:rPr lang="en-US" sz="2400" dirty="0" smtClean="0"/>
              <a:t>Hardware Data Execution Prevention (DEP)</a:t>
            </a:r>
          </a:p>
          <a:p>
            <a:pPr lvl="1"/>
            <a:r>
              <a:rPr lang="en-US" sz="2000" dirty="0" smtClean="0"/>
              <a:t>Memory not marked “executable” will not be executed</a:t>
            </a:r>
          </a:p>
          <a:p>
            <a:pPr lvl="1"/>
            <a:r>
              <a:rPr lang="en-US" sz="2000" dirty="0" smtClean="0"/>
              <a:t>With 64-bit Windows, this is enforced at the hardware layer; 32-bit Windows uses a software implementation</a:t>
            </a:r>
          </a:p>
          <a:p>
            <a:r>
              <a:rPr lang="en-US" sz="2400" dirty="0" smtClean="0"/>
              <a:t>Signed Drivers</a:t>
            </a:r>
          </a:p>
          <a:p>
            <a:pPr lvl="1"/>
            <a:r>
              <a:rPr lang="en-US" sz="2000" dirty="0" smtClean="0"/>
              <a:t>All kernel-mode drivers must be signed to run on Windows x64 – unsigned drivers cannot be installed or loaded</a:t>
            </a:r>
            <a:endParaRPr lang="en-US" sz="2400" dirty="0" smtClean="0"/>
          </a:p>
          <a:p>
            <a:pPr lvl="1"/>
            <a:endParaRPr lang="en-US" sz="2000" dirty="0"/>
          </a:p>
          <a:p>
            <a:endParaRPr lang="en-US" sz="2400" dirty="0"/>
          </a:p>
        </p:txBody>
      </p:sp>
    </p:spTree>
    <p:extLst>
      <p:ext uri="{BB962C8B-B14F-4D97-AF65-F5344CB8AC3E}">
        <p14:creationId xmlns:p14="http://schemas.microsoft.com/office/powerpoint/2010/main" val="2915904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a:t>
            </a:r>
            <a:br>
              <a:rPr lang="en-US" dirty="0" smtClean="0"/>
            </a:br>
            <a:r>
              <a:rPr lang="en-US" sz="3200" dirty="0">
                <a:solidFill>
                  <a:srgbClr val="FFC000"/>
                </a:solidFill>
              </a:rPr>
              <a:t>More about UEFI</a:t>
            </a:r>
          </a:p>
        </p:txBody>
      </p:sp>
      <p:sp>
        <p:nvSpPr>
          <p:cNvPr id="5" name="Content Placeholder 4"/>
          <p:cNvSpPr>
            <a:spLocks noGrp="1"/>
          </p:cNvSpPr>
          <p:nvPr>
            <p:ph idx="1"/>
          </p:nvPr>
        </p:nvSpPr>
        <p:spPr/>
        <p:txBody>
          <a:bodyPr>
            <a:normAutofit fontScale="85000" lnSpcReduction="20000"/>
          </a:bodyPr>
          <a:lstStyle/>
          <a:p>
            <a:r>
              <a:rPr lang="en-US" sz="2400" dirty="0"/>
              <a:t>Today’s BIOS has been around for a long time</a:t>
            </a:r>
          </a:p>
          <a:p>
            <a:pPr lvl="1"/>
            <a:r>
              <a:rPr lang="en-US" sz="2400" dirty="0"/>
              <a:t>16-bit code, 1MB address space limitation, </a:t>
            </a:r>
            <a:r>
              <a:rPr lang="en-US" sz="2400" dirty="0" smtClean="0"/>
              <a:t/>
            </a:r>
            <a:br>
              <a:rPr lang="en-US" sz="2400" dirty="0" smtClean="0"/>
            </a:br>
            <a:r>
              <a:rPr lang="en-US" sz="2400" dirty="0" smtClean="0"/>
              <a:t>slow </a:t>
            </a:r>
            <a:r>
              <a:rPr lang="en-US" sz="2400" dirty="0"/>
              <a:t>option ROM initialization</a:t>
            </a:r>
          </a:p>
          <a:p>
            <a:r>
              <a:rPr lang="en-US" sz="2400" dirty="0"/>
              <a:t>The new “Unified Extensible Firmware Interface” specification </a:t>
            </a:r>
            <a:br>
              <a:rPr lang="en-US" sz="2400" dirty="0"/>
            </a:br>
            <a:r>
              <a:rPr lang="en-US" sz="2400" dirty="0"/>
              <a:t>replaces the existing BIOS with a brand new scheme</a:t>
            </a:r>
          </a:p>
          <a:p>
            <a:pPr lvl="1"/>
            <a:r>
              <a:rPr lang="en-US" sz="2400" dirty="0"/>
              <a:t>32-bit and 64-bit support, CPU independence, full memory </a:t>
            </a:r>
            <a:br>
              <a:rPr lang="en-US" sz="2400" dirty="0"/>
            </a:br>
            <a:r>
              <a:rPr lang="en-US" sz="2400" dirty="0"/>
              <a:t>access, modular</a:t>
            </a:r>
          </a:p>
          <a:p>
            <a:r>
              <a:rPr lang="en-US" sz="2400" dirty="0"/>
              <a:t>Many systems ship today with support for UEFI</a:t>
            </a:r>
          </a:p>
          <a:p>
            <a:pPr lvl="1"/>
            <a:r>
              <a:rPr lang="en-US" sz="2400" dirty="0"/>
              <a:t>HP laptops; Dell servers and laptops; IBM servers; etc.</a:t>
            </a:r>
          </a:p>
          <a:p>
            <a:pPr lvl="1"/>
            <a:r>
              <a:rPr lang="en-US" sz="2400" dirty="0"/>
              <a:t>See </a:t>
            </a:r>
            <a:r>
              <a:rPr lang="en-US" sz="2400" dirty="0">
                <a:hlinkClick r:id="rId2"/>
              </a:rPr>
              <a:t>http://www.uefi.org/news/uefi_industry/UEFIEvaluationPlatforms_2010.pdf</a:t>
            </a:r>
            <a:r>
              <a:rPr lang="en-US" sz="2400" dirty="0"/>
              <a:t> for a list</a:t>
            </a:r>
          </a:p>
          <a:p>
            <a:pPr lvl="1"/>
            <a:r>
              <a:rPr lang="en-US" sz="2400" dirty="0"/>
              <a:t>“Legacy” fallback support</a:t>
            </a:r>
          </a:p>
        </p:txBody>
      </p:sp>
      <p:pic>
        <p:nvPicPr>
          <p:cNvPr id="2050" name="Picture 2" descr="UEFI"/>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rcRect/>
          <a:stretch>
            <a:fillRect/>
          </a:stretch>
        </p:blipFill>
        <p:spPr bwMode="auto">
          <a:xfrm>
            <a:off x="7596336" y="1844824"/>
            <a:ext cx="952500" cy="1460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1909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a:t>
            </a:r>
            <a:br>
              <a:rPr lang="en-US" dirty="0" smtClean="0"/>
            </a:br>
            <a:r>
              <a:rPr lang="en-US" sz="3200" dirty="0">
                <a:solidFill>
                  <a:srgbClr val="FFC000"/>
                </a:solidFill>
              </a:rPr>
              <a:t>More about UEFI</a:t>
            </a:r>
          </a:p>
        </p:txBody>
      </p:sp>
      <p:sp>
        <p:nvSpPr>
          <p:cNvPr id="5" name="Content Placeholder 4"/>
          <p:cNvSpPr>
            <a:spLocks noGrp="1"/>
          </p:cNvSpPr>
          <p:nvPr>
            <p:ph idx="1"/>
          </p:nvPr>
        </p:nvSpPr>
        <p:spPr>
          <a:xfrm>
            <a:off x="457200" y="2276872"/>
            <a:ext cx="5482952" cy="3849291"/>
          </a:xfrm>
        </p:spPr>
        <p:txBody>
          <a:bodyPr>
            <a:normAutofit fontScale="92500" lnSpcReduction="20000"/>
          </a:bodyPr>
          <a:lstStyle/>
          <a:p>
            <a:r>
              <a:rPr lang="en-US" sz="2700" dirty="0"/>
              <a:t>Disk size will soon be an issue with a legacy BIOS</a:t>
            </a:r>
          </a:p>
          <a:p>
            <a:pPr lvl="1"/>
            <a:r>
              <a:rPr lang="en-US" sz="2100" dirty="0"/>
              <a:t>Master boot record (MBR) maximum bootable disk size is 2.2TB</a:t>
            </a:r>
          </a:p>
          <a:p>
            <a:pPr lvl="1"/>
            <a:r>
              <a:rPr lang="en-US" sz="2100" dirty="0"/>
              <a:t>Drives are shipping today that are bigger than that</a:t>
            </a:r>
          </a:p>
          <a:p>
            <a:pPr lvl="1"/>
            <a:r>
              <a:rPr lang="en-US" sz="2100" dirty="0"/>
              <a:t>Seagate: “Industry is not ready for 3TB drives”</a:t>
            </a:r>
            <a:br>
              <a:rPr lang="en-US" sz="2100" dirty="0"/>
            </a:br>
            <a:r>
              <a:rPr lang="en-US" sz="2100" dirty="0">
                <a:hlinkClick r:id="rId2"/>
              </a:rPr>
              <a:t>http://www.tomshardware.com/news/HDD-LBA-GUID-3TB-UEFI,10436.html</a:t>
            </a:r>
            <a:r>
              <a:rPr lang="en-US" sz="2100" dirty="0"/>
              <a:t> </a:t>
            </a:r>
          </a:p>
          <a:p>
            <a:r>
              <a:rPr lang="en-US" sz="2700" dirty="0"/>
              <a:t>UEFI eliminates disk size issues</a:t>
            </a:r>
          </a:p>
          <a:p>
            <a:pPr lvl="1"/>
            <a:r>
              <a:rPr lang="en-US" sz="2100" dirty="0"/>
              <a:t>GUID Partition Table (GPT) allows for a maximum size of about 16.8 million TB</a:t>
            </a:r>
          </a:p>
        </p:txBody>
      </p:sp>
      <p:pic>
        <p:nvPicPr>
          <p:cNvPr id="3078" name="Picture 6" descr="Constellation ES Hard Drive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2060848"/>
            <a:ext cx="3048000" cy="431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9857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Why?</a:t>
            </a:r>
            <a:br>
              <a:rPr lang="en-US" dirty="0" smtClean="0"/>
            </a:br>
            <a:r>
              <a:rPr lang="en-US" sz="3200" dirty="0">
                <a:solidFill>
                  <a:srgbClr val="FFC000"/>
                </a:solidFill>
              </a:rPr>
              <a:t>UEFI and Windows</a:t>
            </a:r>
          </a:p>
        </p:txBody>
      </p:sp>
      <p:sp>
        <p:nvSpPr>
          <p:cNvPr id="5" name="Content Placeholder 4"/>
          <p:cNvSpPr>
            <a:spLocks noGrp="1"/>
          </p:cNvSpPr>
          <p:nvPr>
            <p:ph idx="1"/>
          </p:nvPr>
        </p:nvSpPr>
        <p:spPr>
          <a:xfrm>
            <a:off x="457200" y="2276872"/>
            <a:ext cx="6275040" cy="3849291"/>
          </a:xfrm>
        </p:spPr>
        <p:txBody>
          <a:bodyPr>
            <a:normAutofit fontScale="92500" lnSpcReduction="20000"/>
          </a:bodyPr>
          <a:lstStyle/>
          <a:p>
            <a:r>
              <a:rPr lang="en-US" sz="2400" dirty="0"/>
              <a:t>Microsoft only supports UEFI with 64-bit Windows</a:t>
            </a:r>
          </a:p>
          <a:p>
            <a:pPr lvl="1"/>
            <a:r>
              <a:rPr lang="en-US" dirty="0"/>
              <a:t>No support for x86 </a:t>
            </a:r>
            <a:r>
              <a:rPr lang="en-US" dirty="0" err="1"/>
              <a:t>OSes</a:t>
            </a:r>
            <a:r>
              <a:rPr lang="en-US" dirty="0"/>
              <a:t> (requires “legacy” BIOS fallback mode)</a:t>
            </a:r>
          </a:p>
          <a:p>
            <a:r>
              <a:rPr lang="en-US" sz="2400" dirty="0"/>
              <a:t>There are UEFI-specific Windows features:</a:t>
            </a:r>
          </a:p>
          <a:p>
            <a:pPr lvl="1"/>
            <a:r>
              <a:rPr lang="en-US" dirty="0"/>
              <a:t>Faster initial booting</a:t>
            </a:r>
          </a:p>
          <a:p>
            <a:pPr lvl="2"/>
            <a:r>
              <a:rPr lang="en-US" sz="1900" dirty="0"/>
              <a:t>No need to use Int13 BIOS calls</a:t>
            </a:r>
          </a:p>
          <a:p>
            <a:pPr lvl="1"/>
            <a:r>
              <a:rPr lang="en-US" dirty="0"/>
              <a:t>Faster resume from hibernate</a:t>
            </a:r>
          </a:p>
          <a:p>
            <a:pPr lvl="2"/>
            <a:r>
              <a:rPr lang="en-US" sz="1900" dirty="0"/>
              <a:t>No need to use Int13 BIOS calls</a:t>
            </a:r>
          </a:p>
          <a:p>
            <a:pPr lvl="1"/>
            <a:r>
              <a:rPr lang="en-US" dirty="0"/>
              <a:t>Multicast PXE boot</a:t>
            </a:r>
          </a:p>
          <a:p>
            <a:pPr lvl="1"/>
            <a:r>
              <a:rPr lang="en-US" sz="2100" dirty="0">
                <a:hlinkClick r:id="rId2"/>
              </a:rPr>
              <a:t>http://www.microsoft.com/whdc/system/platform/firmware/UEFI_Windows.mspx</a:t>
            </a:r>
            <a:r>
              <a:rPr lang="en-US" sz="2100" dirty="0"/>
              <a:t> </a:t>
            </a:r>
          </a:p>
        </p:txBody>
      </p:sp>
      <p:pic>
        <p:nvPicPr>
          <p:cNvPr id="4100" name="Picture 4" descr="Diagram of the default UEFI partition stru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3861048"/>
            <a:ext cx="3528392" cy="1453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2991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1544</Words>
  <Application>Microsoft Office PowerPoint</Application>
  <PresentationFormat>On-screen Show (4:3)</PresentationFormat>
  <Paragraphs>211</Paragraphs>
  <Slides>24</Slides>
  <Notes>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PowerPoint Presentation</vt:lpstr>
      <vt:lpstr>64-bit Windows 7: Is now the time to deploy?</vt:lpstr>
      <vt:lpstr>Agenda </vt:lpstr>
      <vt:lpstr>Why? Reasons for moving to Windows 7 x64</vt:lpstr>
      <vt:lpstr>Why? More about memory</vt:lpstr>
      <vt:lpstr>Why? More about OS integrity features</vt:lpstr>
      <vt:lpstr>Why? More about UEFI</vt:lpstr>
      <vt:lpstr>Why? More about UEFI</vt:lpstr>
      <vt:lpstr>Why? UEFI and Windows</vt:lpstr>
      <vt:lpstr>Why? Retail decision-making process</vt:lpstr>
      <vt:lpstr>Why Not? Typical concerns about Windows 7 x64</vt:lpstr>
      <vt:lpstr>Concerns: Hardware compatibility</vt:lpstr>
      <vt:lpstr>Concerns: Software compatibility</vt:lpstr>
      <vt:lpstr>Concerns: Office compatibility</vt:lpstr>
      <vt:lpstr>Concerns: Internet Explorer compatibility</vt:lpstr>
      <vt:lpstr>Concerns: Administration</vt:lpstr>
      <vt:lpstr>Why Not? Availability of Drivers</vt:lpstr>
      <vt:lpstr>When? Important considerations as you plan your Windows 7 deployment</vt:lpstr>
      <vt:lpstr>When? Important considerations as you plan your Windows 7 deployment</vt:lpstr>
      <vt:lpstr>How? Tools from Microsoft capable of deploying Windows 7 x 64</vt:lpstr>
      <vt:lpstr>Useful links </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2011-08-31T06:07:29Z</dcterms:created>
  <dcterms:modified xsi:type="dcterms:W3CDTF">2011-08-31T06:07:34Z</dcterms:modified>
</cp:coreProperties>
</file>