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5" r:id="rId2"/>
  </p:sldMasterIdLst>
  <p:notesMasterIdLst>
    <p:notesMasterId r:id="rId43"/>
  </p:notesMasterIdLst>
  <p:sldIdLst>
    <p:sldId id="280" r:id="rId3"/>
    <p:sldId id="285" r:id="rId4"/>
    <p:sldId id="286" r:id="rId5"/>
    <p:sldId id="287" r:id="rId6"/>
    <p:sldId id="288" r:id="rId7"/>
    <p:sldId id="289" r:id="rId8"/>
    <p:sldId id="290" r:id="rId9"/>
    <p:sldId id="291" r:id="rId10"/>
    <p:sldId id="292" r:id="rId11"/>
    <p:sldId id="293" r:id="rId12"/>
    <p:sldId id="294" r:id="rId13"/>
    <p:sldId id="295" r:id="rId14"/>
    <p:sldId id="296" r:id="rId15"/>
    <p:sldId id="297" r:id="rId16"/>
    <p:sldId id="298" r:id="rId17"/>
    <p:sldId id="299" r:id="rId18"/>
    <p:sldId id="300" r:id="rId19"/>
    <p:sldId id="301" r:id="rId20"/>
    <p:sldId id="302" r:id="rId21"/>
    <p:sldId id="303" r:id="rId22"/>
    <p:sldId id="306" r:id="rId23"/>
    <p:sldId id="307" r:id="rId24"/>
    <p:sldId id="308" r:id="rId25"/>
    <p:sldId id="309" r:id="rId26"/>
    <p:sldId id="310" r:id="rId27"/>
    <p:sldId id="311" r:id="rId28"/>
    <p:sldId id="312" r:id="rId29"/>
    <p:sldId id="313" r:id="rId30"/>
    <p:sldId id="314" r:id="rId31"/>
    <p:sldId id="315" r:id="rId32"/>
    <p:sldId id="316" r:id="rId33"/>
    <p:sldId id="317" r:id="rId34"/>
    <p:sldId id="318" r:id="rId35"/>
    <p:sldId id="319" r:id="rId36"/>
    <p:sldId id="320" r:id="rId37"/>
    <p:sldId id="325" r:id="rId38"/>
    <p:sldId id="326" r:id="rId39"/>
    <p:sldId id="323" r:id="rId40"/>
    <p:sldId id="331" r:id="rId41"/>
    <p:sldId id="330" r:id="rId4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30" autoAdjust="0"/>
    <p:restoredTop sz="92442" autoAdjust="0"/>
  </p:normalViewPr>
  <p:slideViewPr>
    <p:cSldViewPr>
      <p:cViewPr>
        <p:scale>
          <a:sx n="80" d="100"/>
          <a:sy n="80" d="100"/>
        </p:scale>
        <p:origin x="-1459" y="-1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051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77.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1</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CC00-C231-4495-8891-269862FD130A}" type="slidenum">
              <a:rPr 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8312490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CC00-C231-4495-8891-269862FD130A}" type="slidenum">
              <a:rPr lang="en-US" smtClean="0">
                <a:solidFill>
                  <a:prstClr val="black"/>
                </a:solidFill>
              </a:rPr>
              <a:pPr/>
              <a:t>34</a:t>
            </a:fld>
            <a:endParaRPr lang="en-US">
              <a:solidFill>
                <a:prstClr val="black"/>
              </a:solidFill>
            </a:endParaRPr>
          </a:p>
        </p:txBody>
      </p:sp>
    </p:spTree>
    <p:extLst>
      <p:ext uri="{BB962C8B-B14F-4D97-AF65-F5344CB8AC3E}">
        <p14:creationId xmlns:p14="http://schemas.microsoft.com/office/powerpoint/2010/main" val="8312490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10:14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9/2/2011 10:14 AM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CC00-C231-4495-8891-269862FD130A}" type="slidenum">
              <a:rPr 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8312490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CC00-C231-4495-8891-269862FD130A}"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8312490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6E8CC00-C231-4495-8891-269862FD130A}"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8312490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10:14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D32E511C-B72D-4D05-8A42-DE9B88DE0ECE}" type="slidenum">
              <a:rPr lang="de-DE" smtClean="0"/>
              <a:pPr/>
              <a:t>16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Tree>
    <p:extLst>
      <p:ext uri="{BB962C8B-B14F-4D97-AF65-F5344CB8AC3E}">
        <p14:creationId xmlns:p14="http://schemas.microsoft.com/office/powerpoint/2010/main" val="29636618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10:14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10:14 AM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1447799"/>
            <a:ext cx="8363938"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80410085"/>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41817008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12951044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486946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28090268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9690473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2120557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9296943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91715322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5036137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15173436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2071077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0642187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3150119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815323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1613189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48947444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24959097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18" Type="http://schemas.openxmlformats.org/officeDocument/2006/relationships/image" Target="../media/image1.jpe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17" Type="http://schemas.openxmlformats.org/officeDocument/2006/relationships/theme" Target="../theme/theme2.xml"/><Relationship Id="rId2" Type="http://schemas.openxmlformats.org/officeDocument/2006/relationships/slideLayout" Target="../slideLayouts/slideLayout17.xml"/><Relationship Id="rId16" Type="http://schemas.openxmlformats.org/officeDocument/2006/relationships/slideLayout" Target="../slideLayouts/slideLayout31.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slideLayout" Target="../slideLayouts/slideLayout3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7"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 id="2147483664" r:id="rId15"/>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0728542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64.png"/><Relationship Id="rId7" Type="http://schemas.openxmlformats.org/officeDocument/2006/relationships/image" Target="../media/image61.png"/><Relationship Id="rId2"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58.png"/><Relationship Id="rId5" Type="http://schemas.openxmlformats.org/officeDocument/2006/relationships/image" Target="../media/image59.png"/><Relationship Id="rId10"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60.png"/></Relationships>
</file>

<file path=ppt/slides/_rels/slide1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4.xml"/><Relationship Id="rId5" Type="http://schemas.openxmlformats.org/officeDocument/2006/relationships/image" Target="../media/image66.png"/><Relationship Id="rId4" Type="http://schemas.openxmlformats.org/officeDocument/2006/relationships/image" Target="../media/image65.png"/></Relationships>
</file>

<file path=ppt/slides/_rels/slide12.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0.png"/><Relationship Id="rId2" Type="http://schemas.openxmlformats.org/officeDocument/2006/relationships/image" Target="../media/image67.jpeg"/><Relationship Id="rId1" Type="http://schemas.openxmlformats.org/officeDocument/2006/relationships/slideLayout" Target="../slideLayouts/slideLayout14.xml"/><Relationship Id="rId6" Type="http://schemas.openxmlformats.org/officeDocument/2006/relationships/image" Target="../media/image59.png"/><Relationship Id="rId5" Type="http://schemas.openxmlformats.org/officeDocument/2006/relationships/image" Target="../media/image69.png"/><Relationship Id="rId4" Type="http://schemas.openxmlformats.org/officeDocument/2006/relationships/image" Target="../media/image56.png"/></Relationships>
</file>

<file path=ppt/slides/_rels/slide13.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9.png"/><Relationship Id="rId3" Type="http://schemas.openxmlformats.org/officeDocument/2006/relationships/image" Target="../media/image63.png"/><Relationship Id="rId7" Type="http://schemas.openxmlformats.org/officeDocument/2006/relationships/image" Target="../media/image73.png"/><Relationship Id="rId12" Type="http://schemas.openxmlformats.org/officeDocument/2006/relationships/image" Target="../media/image59.png"/><Relationship Id="rId2" Type="http://schemas.openxmlformats.org/officeDocument/2006/relationships/image" Target="../media/image71.png"/><Relationship Id="rId1" Type="http://schemas.openxmlformats.org/officeDocument/2006/relationships/slideLayout" Target="../slideLayouts/slideLayout14.xml"/><Relationship Id="rId6" Type="http://schemas.openxmlformats.org/officeDocument/2006/relationships/image" Target="../media/image65.png"/><Relationship Id="rId11" Type="http://schemas.openxmlformats.org/officeDocument/2006/relationships/image" Target="../media/image56.png"/><Relationship Id="rId5" Type="http://schemas.openxmlformats.org/officeDocument/2006/relationships/image" Target="../media/image64.png"/><Relationship Id="rId10" Type="http://schemas.openxmlformats.org/officeDocument/2006/relationships/image" Target="../media/image75.wmf"/><Relationship Id="rId4" Type="http://schemas.openxmlformats.org/officeDocument/2006/relationships/image" Target="../media/image72.png"/><Relationship Id="rId9" Type="http://schemas.openxmlformats.org/officeDocument/2006/relationships/image" Target="../media/image74.png"/><Relationship Id="rId14" Type="http://schemas.openxmlformats.org/officeDocument/2006/relationships/image" Target="../media/image70.png"/></Relationships>
</file>

<file path=ppt/slides/_rels/slide14.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9.png"/><Relationship Id="rId3" Type="http://schemas.openxmlformats.org/officeDocument/2006/relationships/image" Target="../media/image72.png"/><Relationship Id="rId7" Type="http://schemas.openxmlformats.org/officeDocument/2006/relationships/image" Target="../media/image71.png"/><Relationship Id="rId12" Type="http://schemas.openxmlformats.org/officeDocument/2006/relationships/image" Target="../media/image75.wmf"/><Relationship Id="rId2"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73.png"/><Relationship Id="rId11" Type="http://schemas.openxmlformats.org/officeDocument/2006/relationships/image" Target="../media/image56.png"/><Relationship Id="rId5" Type="http://schemas.openxmlformats.org/officeDocument/2006/relationships/image" Target="../media/image65.png"/><Relationship Id="rId10" Type="http://schemas.openxmlformats.org/officeDocument/2006/relationships/image" Target="../media/image59.png"/><Relationship Id="rId4" Type="http://schemas.openxmlformats.org/officeDocument/2006/relationships/image" Target="../media/image64.png"/><Relationship Id="rId9" Type="http://schemas.openxmlformats.org/officeDocument/2006/relationships/image" Target="../media/image74.png"/><Relationship Id="rId14" Type="http://schemas.openxmlformats.org/officeDocument/2006/relationships/image" Target="../media/image70.png"/></Relationships>
</file>

<file path=ppt/slides/_rels/slide15.xml.rels><?xml version="1.0" encoding="UTF-8" standalone="yes"?>
<Relationships xmlns="http://schemas.openxmlformats.org/package/2006/relationships"><Relationship Id="rId8" Type="http://schemas.openxmlformats.org/officeDocument/2006/relationships/image" Target="../media/image61.png"/><Relationship Id="rId13" Type="http://schemas.openxmlformats.org/officeDocument/2006/relationships/image" Target="../media/image69.png"/><Relationship Id="rId3" Type="http://schemas.openxmlformats.org/officeDocument/2006/relationships/image" Target="../media/image72.png"/><Relationship Id="rId7" Type="http://schemas.openxmlformats.org/officeDocument/2006/relationships/image" Target="../media/image71.png"/><Relationship Id="rId12" Type="http://schemas.openxmlformats.org/officeDocument/2006/relationships/image" Target="../media/image75.wmf"/><Relationship Id="rId2" Type="http://schemas.openxmlformats.org/officeDocument/2006/relationships/image" Target="../media/image63.png"/><Relationship Id="rId1" Type="http://schemas.openxmlformats.org/officeDocument/2006/relationships/slideLayout" Target="../slideLayouts/slideLayout7.xml"/><Relationship Id="rId6" Type="http://schemas.openxmlformats.org/officeDocument/2006/relationships/image" Target="../media/image73.png"/><Relationship Id="rId11" Type="http://schemas.openxmlformats.org/officeDocument/2006/relationships/image" Target="../media/image56.png"/><Relationship Id="rId5" Type="http://schemas.openxmlformats.org/officeDocument/2006/relationships/image" Target="../media/image65.png"/><Relationship Id="rId10" Type="http://schemas.openxmlformats.org/officeDocument/2006/relationships/image" Target="../media/image59.png"/><Relationship Id="rId4" Type="http://schemas.openxmlformats.org/officeDocument/2006/relationships/image" Target="../media/image64.png"/><Relationship Id="rId9" Type="http://schemas.openxmlformats.org/officeDocument/2006/relationships/image" Target="../media/image74.png"/><Relationship Id="rId14" Type="http://schemas.openxmlformats.org/officeDocument/2006/relationships/image" Target="../media/image7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74.png"/><Relationship Id="rId13" Type="http://schemas.openxmlformats.org/officeDocument/2006/relationships/image" Target="../media/image76.png"/><Relationship Id="rId3" Type="http://schemas.openxmlformats.org/officeDocument/2006/relationships/image" Target="../media/image72.png"/><Relationship Id="rId7" Type="http://schemas.openxmlformats.org/officeDocument/2006/relationships/image" Target="../media/image61.png"/><Relationship Id="rId12" Type="http://schemas.openxmlformats.org/officeDocument/2006/relationships/image" Target="../media/image70.png"/><Relationship Id="rId2" Type="http://schemas.openxmlformats.org/officeDocument/2006/relationships/image" Target="../media/image63.png"/><Relationship Id="rId1" Type="http://schemas.openxmlformats.org/officeDocument/2006/relationships/slideLayout" Target="../slideLayouts/slideLayout14.xml"/><Relationship Id="rId6" Type="http://schemas.openxmlformats.org/officeDocument/2006/relationships/image" Target="../media/image73.png"/><Relationship Id="rId11" Type="http://schemas.openxmlformats.org/officeDocument/2006/relationships/image" Target="../media/image69.png"/><Relationship Id="rId5" Type="http://schemas.openxmlformats.org/officeDocument/2006/relationships/image" Target="../media/image65.png"/><Relationship Id="rId10" Type="http://schemas.openxmlformats.org/officeDocument/2006/relationships/image" Target="../media/image56.png"/><Relationship Id="rId4" Type="http://schemas.openxmlformats.org/officeDocument/2006/relationships/image" Target="../media/image64.png"/><Relationship Id="rId9" Type="http://schemas.openxmlformats.org/officeDocument/2006/relationships/image" Target="../media/image59.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13" Type="http://schemas.openxmlformats.org/officeDocument/2006/relationships/image" Target="../media/image19.jpeg"/><Relationship Id="rId18" Type="http://schemas.openxmlformats.org/officeDocument/2006/relationships/image" Target="../media/image24.png"/><Relationship Id="rId26" Type="http://schemas.openxmlformats.org/officeDocument/2006/relationships/image" Target="../media/image32.png"/><Relationship Id="rId3" Type="http://schemas.openxmlformats.org/officeDocument/2006/relationships/image" Target="../media/image9.png"/><Relationship Id="rId21" Type="http://schemas.openxmlformats.org/officeDocument/2006/relationships/image" Target="../media/image27.png"/><Relationship Id="rId7" Type="http://schemas.openxmlformats.org/officeDocument/2006/relationships/image" Target="../media/image13.png"/><Relationship Id="rId12" Type="http://schemas.openxmlformats.org/officeDocument/2006/relationships/image" Target="../media/image18.png"/><Relationship Id="rId17" Type="http://schemas.openxmlformats.org/officeDocument/2006/relationships/image" Target="../media/image23.png"/><Relationship Id="rId25" Type="http://schemas.openxmlformats.org/officeDocument/2006/relationships/image" Target="../media/image31.png"/><Relationship Id="rId2" Type="http://schemas.openxmlformats.org/officeDocument/2006/relationships/image" Target="../media/image8.png"/><Relationship Id="rId16" Type="http://schemas.openxmlformats.org/officeDocument/2006/relationships/image" Target="../media/image22.png"/><Relationship Id="rId20"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12.png"/><Relationship Id="rId11" Type="http://schemas.openxmlformats.org/officeDocument/2006/relationships/image" Target="../media/image17.png"/><Relationship Id="rId24" Type="http://schemas.openxmlformats.org/officeDocument/2006/relationships/image" Target="../media/image30.png"/><Relationship Id="rId5" Type="http://schemas.openxmlformats.org/officeDocument/2006/relationships/image" Target="../media/image11.png"/><Relationship Id="rId15" Type="http://schemas.openxmlformats.org/officeDocument/2006/relationships/image" Target="../media/image21.png"/><Relationship Id="rId23" Type="http://schemas.openxmlformats.org/officeDocument/2006/relationships/image" Target="../media/image29.png"/><Relationship Id="rId28" Type="http://schemas.openxmlformats.org/officeDocument/2006/relationships/image" Target="../media/image34.png"/><Relationship Id="rId10" Type="http://schemas.openxmlformats.org/officeDocument/2006/relationships/image" Target="../media/image16.png"/><Relationship Id="rId19" Type="http://schemas.openxmlformats.org/officeDocument/2006/relationships/image" Target="../media/image25.png"/><Relationship Id="rId4" Type="http://schemas.openxmlformats.org/officeDocument/2006/relationships/image" Target="../media/image10.png"/><Relationship Id="rId9" Type="http://schemas.openxmlformats.org/officeDocument/2006/relationships/image" Target="../media/image15.png"/><Relationship Id="rId14" Type="http://schemas.openxmlformats.org/officeDocument/2006/relationships/image" Target="../media/image20.jpeg"/><Relationship Id="rId22" Type="http://schemas.openxmlformats.org/officeDocument/2006/relationships/image" Target="../media/image28.png"/><Relationship Id="rId27" Type="http://schemas.openxmlformats.org/officeDocument/2006/relationships/image" Target="../media/image3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4.xml"/><Relationship Id="rId1" Type="http://schemas.openxmlformats.org/officeDocument/2006/relationships/vmlDrawing" Target="../drawings/vmlDrawing1.vml"/><Relationship Id="rId4" Type="http://schemas.openxmlformats.org/officeDocument/2006/relationships/image" Target="../media/image77.emf"/></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8" Type="http://schemas.openxmlformats.org/officeDocument/2006/relationships/image" Target="../media/image52.png"/><Relationship Id="rId13" Type="http://schemas.openxmlformats.org/officeDocument/2006/relationships/image" Target="../media/image82.png"/><Relationship Id="rId3" Type="http://schemas.openxmlformats.org/officeDocument/2006/relationships/image" Target="../media/image74.png"/><Relationship Id="rId7" Type="http://schemas.openxmlformats.org/officeDocument/2006/relationships/image" Target="../media/image51.png"/><Relationship Id="rId12" Type="http://schemas.openxmlformats.org/officeDocument/2006/relationships/image" Target="../media/image69.pn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79.png"/><Relationship Id="rId11" Type="http://schemas.openxmlformats.org/officeDocument/2006/relationships/image" Target="../media/image56.png"/><Relationship Id="rId5" Type="http://schemas.openxmlformats.org/officeDocument/2006/relationships/image" Target="../media/image50.png"/><Relationship Id="rId15" Type="http://schemas.openxmlformats.org/officeDocument/2006/relationships/image" Target="../media/image63.png"/><Relationship Id="rId10" Type="http://schemas.openxmlformats.org/officeDocument/2006/relationships/image" Target="../media/image81.png"/><Relationship Id="rId4" Type="http://schemas.openxmlformats.org/officeDocument/2006/relationships/image" Target="../media/image78.png"/><Relationship Id="rId9" Type="http://schemas.openxmlformats.org/officeDocument/2006/relationships/image" Target="../media/image80.png"/><Relationship Id="rId14" Type="http://schemas.openxmlformats.org/officeDocument/2006/relationships/image" Target="../media/image75.wmf"/></Relationships>
</file>

<file path=ppt/slides/_rels/slide25.xml.rels><?xml version="1.0" encoding="UTF-8" standalone="yes"?>
<Relationships xmlns="http://schemas.openxmlformats.org/package/2006/relationships"><Relationship Id="rId8" Type="http://schemas.openxmlformats.org/officeDocument/2006/relationships/image" Target="../media/image51.png"/><Relationship Id="rId13" Type="http://schemas.openxmlformats.org/officeDocument/2006/relationships/image" Target="../media/image82.png"/><Relationship Id="rId3" Type="http://schemas.openxmlformats.org/officeDocument/2006/relationships/image" Target="../media/image84.png"/><Relationship Id="rId7" Type="http://schemas.openxmlformats.org/officeDocument/2006/relationships/image" Target="../media/image50.png"/><Relationship Id="rId12" Type="http://schemas.openxmlformats.org/officeDocument/2006/relationships/image" Target="../media/image87.png"/><Relationship Id="rId17" Type="http://schemas.openxmlformats.org/officeDocument/2006/relationships/image" Target="../media/image69.png"/><Relationship Id="rId2" Type="http://schemas.openxmlformats.org/officeDocument/2006/relationships/image" Target="../media/image83.png"/><Relationship Id="rId16" Type="http://schemas.openxmlformats.org/officeDocument/2006/relationships/image" Target="../media/image70.png"/><Relationship Id="rId1" Type="http://schemas.openxmlformats.org/officeDocument/2006/relationships/slideLayout" Target="../slideLayouts/slideLayout7.xml"/><Relationship Id="rId6" Type="http://schemas.openxmlformats.org/officeDocument/2006/relationships/image" Target="../media/image78.png"/><Relationship Id="rId11" Type="http://schemas.openxmlformats.org/officeDocument/2006/relationships/image" Target="../media/image86.png"/><Relationship Id="rId5" Type="http://schemas.openxmlformats.org/officeDocument/2006/relationships/image" Target="../media/image74.png"/><Relationship Id="rId15" Type="http://schemas.openxmlformats.org/officeDocument/2006/relationships/image" Target="../media/image75.wmf"/><Relationship Id="rId10" Type="http://schemas.openxmlformats.org/officeDocument/2006/relationships/image" Target="../media/image85.png"/><Relationship Id="rId4" Type="http://schemas.openxmlformats.org/officeDocument/2006/relationships/image" Target="../media/image61.png"/><Relationship Id="rId9" Type="http://schemas.openxmlformats.org/officeDocument/2006/relationships/image" Target="../media/image79.png"/><Relationship Id="rId14" Type="http://schemas.openxmlformats.org/officeDocument/2006/relationships/image" Target="../media/image63.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88.png"/><Relationship Id="rId7" Type="http://schemas.openxmlformats.org/officeDocument/2006/relationships/image" Target="../media/image48.png"/><Relationship Id="rId2" Type="http://schemas.openxmlformats.org/officeDocument/2006/relationships/notesSlide" Target="../notesSlides/notesSlide10.xml"/><Relationship Id="rId1" Type="http://schemas.openxmlformats.org/officeDocument/2006/relationships/slideLayout" Target="../slideLayouts/slideLayout14.xml"/><Relationship Id="rId6" Type="http://schemas.openxmlformats.org/officeDocument/2006/relationships/image" Target="../media/image90.png"/><Relationship Id="rId11" Type="http://schemas.openxmlformats.org/officeDocument/2006/relationships/image" Target="../media/image43.png"/><Relationship Id="rId5" Type="http://schemas.openxmlformats.org/officeDocument/2006/relationships/image" Target="../media/image46.png"/><Relationship Id="rId10" Type="http://schemas.openxmlformats.org/officeDocument/2006/relationships/image" Target="../media/image49.png"/><Relationship Id="rId4" Type="http://schemas.openxmlformats.org/officeDocument/2006/relationships/image" Target="../media/image89.png"/><Relationship Id="rId9" Type="http://schemas.openxmlformats.org/officeDocument/2006/relationships/image" Target="../media/image38.png"/></Relationships>
</file>

<file path=ppt/slides/_rels/slide34.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88.png"/><Relationship Id="rId7"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91.png"/><Relationship Id="rId11" Type="http://schemas.openxmlformats.org/officeDocument/2006/relationships/image" Target="../media/image43.png"/><Relationship Id="rId5" Type="http://schemas.openxmlformats.org/officeDocument/2006/relationships/image" Target="../media/image46.png"/><Relationship Id="rId10" Type="http://schemas.openxmlformats.org/officeDocument/2006/relationships/image" Target="../media/image38.png"/><Relationship Id="rId4" Type="http://schemas.openxmlformats.org/officeDocument/2006/relationships/image" Target="../media/image89.png"/><Relationship Id="rId9" Type="http://schemas.openxmlformats.org/officeDocument/2006/relationships/image" Target="../media/image92.pn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8" Type="http://schemas.openxmlformats.org/officeDocument/2006/relationships/image" Target="../media/image99.png"/><Relationship Id="rId13" Type="http://schemas.openxmlformats.org/officeDocument/2006/relationships/image" Target="../media/image104.png"/><Relationship Id="rId18" Type="http://schemas.openxmlformats.org/officeDocument/2006/relationships/image" Target="../media/image109.jpeg"/><Relationship Id="rId26" Type="http://schemas.openxmlformats.org/officeDocument/2006/relationships/image" Target="../media/image117.jpeg"/><Relationship Id="rId3" Type="http://schemas.openxmlformats.org/officeDocument/2006/relationships/image" Target="../media/image94.jpeg"/><Relationship Id="rId21" Type="http://schemas.openxmlformats.org/officeDocument/2006/relationships/image" Target="../media/image112.png"/><Relationship Id="rId7" Type="http://schemas.openxmlformats.org/officeDocument/2006/relationships/image" Target="../media/image98.jpeg"/><Relationship Id="rId12" Type="http://schemas.openxmlformats.org/officeDocument/2006/relationships/image" Target="../media/image103.png"/><Relationship Id="rId17" Type="http://schemas.openxmlformats.org/officeDocument/2006/relationships/image" Target="../media/image108.jpeg"/><Relationship Id="rId25" Type="http://schemas.openxmlformats.org/officeDocument/2006/relationships/image" Target="../media/image116.png"/><Relationship Id="rId33" Type="http://schemas.openxmlformats.org/officeDocument/2006/relationships/image" Target="../media/image124.png"/><Relationship Id="rId2" Type="http://schemas.openxmlformats.org/officeDocument/2006/relationships/image" Target="../media/image93.png"/><Relationship Id="rId16" Type="http://schemas.openxmlformats.org/officeDocument/2006/relationships/image" Target="../media/image107.jpeg"/><Relationship Id="rId20" Type="http://schemas.openxmlformats.org/officeDocument/2006/relationships/image" Target="../media/image111.png"/><Relationship Id="rId29" Type="http://schemas.openxmlformats.org/officeDocument/2006/relationships/image" Target="../media/image120.png"/><Relationship Id="rId1" Type="http://schemas.openxmlformats.org/officeDocument/2006/relationships/slideLayout" Target="../slideLayouts/slideLayout3.xml"/><Relationship Id="rId6" Type="http://schemas.openxmlformats.org/officeDocument/2006/relationships/image" Target="../media/image97.png"/><Relationship Id="rId11" Type="http://schemas.openxmlformats.org/officeDocument/2006/relationships/image" Target="../media/image102.png"/><Relationship Id="rId24" Type="http://schemas.openxmlformats.org/officeDocument/2006/relationships/image" Target="../media/image115.png"/><Relationship Id="rId32" Type="http://schemas.openxmlformats.org/officeDocument/2006/relationships/image" Target="../media/image123.jpeg"/><Relationship Id="rId5" Type="http://schemas.openxmlformats.org/officeDocument/2006/relationships/image" Target="../media/image96.jpeg"/><Relationship Id="rId15" Type="http://schemas.openxmlformats.org/officeDocument/2006/relationships/image" Target="../media/image106.png"/><Relationship Id="rId23" Type="http://schemas.openxmlformats.org/officeDocument/2006/relationships/image" Target="../media/image114.jpeg"/><Relationship Id="rId28" Type="http://schemas.openxmlformats.org/officeDocument/2006/relationships/image" Target="../media/image119.png"/><Relationship Id="rId10" Type="http://schemas.openxmlformats.org/officeDocument/2006/relationships/image" Target="../media/image101.jpeg"/><Relationship Id="rId19" Type="http://schemas.openxmlformats.org/officeDocument/2006/relationships/image" Target="../media/image110.png"/><Relationship Id="rId31" Type="http://schemas.openxmlformats.org/officeDocument/2006/relationships/image" Target="../media/image122.png"/><Relationship Id="rId4" Type="http://schemas.openxmlformats.org/officeDocument/2006/relationships/image" Target="../media/image95.jpeg"/><Relationship Id="rId9" Type="http://schemas.openxmlformats.org/officeDocument/2006/relationships/image" Target="../media/image100.png"/><Relationship Id="rId14" Type="http://schemas.openxmlformats.org/officeDocument/2006/relationships/image" Target="../media/image105.jpeg"/><Relationship Id="rId22" Type="http://schemas.openxmlformats.org/officeDocument/2006/relationships/image" Target="../media/image113.png"/><Relationship Id="rId27" Type="http://schemas.openxmlformats.org/officeDocument/2006/relationships/image" Target="../media/image118.jpeg"/><Relationship Id="rId30" Type="http://schemas.openxmlformats.org/officeDocument/2006/relationships/image" Target="../media/image121.png"/></Relationships>
</file>

<file path=ppt/slides/_rels/slide37.xml.rels><?xml version="1.0" encoding="UTF-8" standalone="yes"?>
<Relationships xmlns="http://schemas.openxmlformats.org/package/2006/relationships"><Relationship Id="rId8" Type="http://schemas.openxmlformats.org/officeDocument/2006/relationships/image" Target="../media/image131.png"/><Relationship Id="rId13" Type="http://schemas.openxmlformats.org/officeDocument/2006/relationships/image" Target="../media/image119.png"/><Relationship Id="rId3" Type="http://schemas.openxmlformats.org/officeDocument/2006/relationships/image" Target="../media/image126.png"/><Relationship Id="rId7" Type="http://schemas.openxmlformats.org/officeDocument/2006/relationships/image" Target="../media/image130.png"/><Relationship Id="rId12" Type="http://schemas.openxmlformats.org/officeDocument/2006/relationships/image" Target="../media/image115.png"/><Relationship Id="rId17" Type="http://schemas.openxmlformats.org/officeDocument/2006/relationships/image" Target="../media/image123.jpeg"/><Relationship Id="rId2" Type="http://schemas.openxmlformats.org/officeDocument/2006/relationships/image" Target="../media/image125.png"/><Relationship Id="rId16" Type="http://schemas.openxmlformats.org/officeDocument/2006/relationships/image" Target="../media/image122.png"/><Relationship Id="rId1" Type="http://schemas.openxmlformats.org/officeDocument/2006/relationships/slideLayout" Target="../slideLayouts/slideLayout3.xml"/><Relationship Id="rId6" Type="http://schemas.openxmlformats.org/officeDocument/2006/relationships/image" Target="../media/image129.png"/><Relationship Id="rId11" Type="http://schemas.openxmlformats.org/officeDocument/2006/relationships/image" Target="../media/image104.png"/><Relationship Id="rId5" Type="http://schemas.openxmlformats.org/officeDocument/2006/relationships/image" Target="../media/image128.png"/><Relationship Id="rId15" Type="http://schemas.openxmlformats.org/officeDocument/2006/relationships/image" Target="../media/image121.png"/><Relationship Id="rId10" Type="http://schemas.openxmlformats.org/officeDocument/2006/relationships/image" Target="../media/image124.png"/><Relationship Id="rId4" Type="http://schemas.openxmlformats.org/officeDocument/2006/relationships/image" Target="../media/image127.png"/><Relationship Id="rId9" Type="http://schemas.openxmlformats.org/officeDocument/2006/relationships/image" Target="../media/image132.png"/><Relationship Id="rId14" Type="http://schemas.openxmlformats.org/officeDocument/2006/relationships/image" Target="../media/image99.png"/></Relationships>
</file>

<file path=ppt/slides/_rels/slide3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hyperlink" Target="http://www.appsense.com/"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133.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34.png"/><Relationship Id="rId2" Type="http://schemas.openxmlformats.org/officeDocument/2006/relationships/notesSlide" Target="../notesSlides/notesSlide14.xml"/><Relationship Id="rId1" Type="http://schemas.openxmlformats.org/officeDocument/2006/relationships/slideLayout" Target="../slideLayouts/slideLayout26.xml"/></Relationships>
</file>

<file path=ppt/slides/_rels/slide5.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2.xml"/><Relationship Id="rId1" Type="http://schemas.openxmlformats.org/officeDocument/2006/relationships/slideLayout" Target="../slideLayouts/slideLayout8.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41.png"/><Relationship Id="rId7" Type="http://schemas.openxmlformats.org/officeDocument/2006/relationships/image" Target="../media/image40.pn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39.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7.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47.png"/><Relationship Id="rId11" Type="http://schemas.openxmlformats.org/officeDocument/2006/relationships/image" Target="../media/image43.png"/><Relationship Id="rId5" Type="http://schemas.openxmlformats.org/officeDocument/2006/relationships/image" Target="../media/image46.png"/><Relationship Id="rId10" Type="http://schemas.openxmlformats.org/officeDocument/2006/relationships/image" Target="../media/image49.png"/><Relationship Id="rId4" Type="http://schemas.openxmlformats.org/officeDocument/2006/relationships/image" Target="../media/image45.png"/><Relationship Id="rId9" Type="http://schemas.openxmlformats.org/officeDocument/2006/relationships/image" Target="../media/image3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61.png"/><Relationship Id="rId3" Type="http://schemas.openxmlformats.org/officeDocument/2006/relationships/image" Target="../media/image51.png"/><Relationship Id="rId7" Type="http://schemas.openxmlformats.org/officeDocument/2006/relationships/image" Target="../media/image55.png"/><Relationship Id="rId12" Type="http://schemas.openxmlformats.org/officeDocument/2006/relationships/image" Target="../media/image60.png"/><Relationship Id="rId2" Type="http://schemas.openxmlformats.org/officeDocument/2006/relationships/image" Target="../media/image50.png"/><Relationship Id="rId1" Type="http://schemas.openxmlformats.org/officeDocument/2006/relationships/slideLayout" Target="../slideLayouts/slideLayout14.xml"/><Relationship Id="rId6" Type="http://schemas.openxmlformats.org/officeDocument/2006/relationships/image" Target="../media/image54.png"/><Relationship Id="rId11" Type="http://schemas.openxmlformats.org/officeDocument/2006/relationships/image" Target="../media/image59.png"/><Relationship Id="rId5" Type="http://schemas.openxmlformats.org/officeDocument/2006/relationships/image" Target="../media/image53.png"/><Relationship Id="rId10" Type="http://schemas.openxmlformats.org/officeDocument/2006/relationships/image" Target="../media/image58.png"/><Relationship Id="rId4" Type="http://schemas.openxmlformats.org/officeDocument/2006/relationships/image" Target="../media/image52.png"/><Relationship Id="rId9" Type="http://schemas.openxmlformats.org/officeDocument/2006/relationships/image" Target="../media/image57.png"/><Relationship Id="rId14" Type="http://schemas.openxmlformats.org/officeDocument/2006/relationships/image" Target="../media/image6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Creating "One Consistent </a:t>
            </a:r>
            <a:r>
              <a:rPr lang="en-AU" dirty="0" smtClean="0"/>
              <a:t>user Experience</a:t>
            </a:r>
            <a:r>
              <a:rPr lang="en-AU" dirty="0"/>
              <a:t>" across from PC to VDI Desktop</a:t>
            </a:r>
          </a:p>
        </p:txBody>
      </p:sp>
      <p:sp>
        <p:nvSpPr>
          <p:cNvPr id="3" name="Text Placeholder 2"/>
          <p:cNvSpPr>
            <a:spLocks noGrp="1"/>
          </p:cNvSpPr>
          <p:nvPr>
            <p:ph type="body" idx="1"/>
          </p:nvPr>
        </p:nvSpPr>
        <p:spPr/>
        <p:txBody>
          <a:bodyPr/>
          <a:lstStyle/>
          <a:p>
            <a:pPr lvl="0">
              <a:defRPr/>
            </a:pPr>
            <a:r>
              <a:rPr lang="en-US" dirty="0" smtClean="0"/>
              <a:t>Shane </a:t>
            </a:r>
            <a:r>
              <a:rPr lang="en-US" dirty="0" err="1" smtClean="0"/>
              <a:t>Wescott</a:t>
            </a:r>
            <a:r>
              <a:rPr lang="en-US" dirty="0" smtClean="0"/>
              <a:t> and Jacob Maurer</a:t>
            </a:r>
          </a:p>
          <a:p>
            <a:pPr lvl="0">
              <a:defRPr/>
            </a:pPr>
            <a:r>
              <a:rPr lang="en-US" dirty="0" smtClean="0"/>
              <a:t>Pre Sales Consultants</a:t>
            </a:r>
          </a:p>
          <a:p>
            <a:pPr lvl="0">
              <a:defRPr/>
            </a:pPr>
            <a:r>
              <a:rPr lang="en-US" dirty="0" err="1" smtClean="0"/>
              <a:t>AppSense</a:t>
            </a:r>
            <a:r>
              <a:rPr lang="en-US" dirty="0" smtClean="0"/>
              <a:t> </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CLI216</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User Desktop Options</a:t>
            </a:r>
            <a:endParaRPr lang="en-US" dirty="0"/>
          </a:p>
        </p:txBody>
      </p:sp>
      <p:sp>
        <p:nvSpPr>
          <p:cNvPr id="5" name="Rounded Rectangle 4"/>
          <p:cNvSpPr/>
          <p:nvPr/>
        </p:nvSpPr>
        <p:spPr>
          <a:xfrm>
            <a:off x="2100707" y="3013024"/>
            <a:ext cx="1500589" cy="92869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de-DE" sz="2400" b="1" dirty="0" smtClean="0">
                <a:effectLst>
                  <a:outerShdw blurRad="38100" dist="38100" dir="2700000" algn="tl">
                    <a:srgbClr val="000000">
                      <a:alpha val="43137"/>
                    </a:srgbClr>
                  </a:outerShdw>
                </a:effectLst>
              </a:rPr>
              <a:t>Local</a:t>
            </a:r>
            <a:endParaRPr lang="de-DE" sz="2400" b="1" dirty="0">
              <a:effectLst>
                <a:outerShdw blurRad="38100" dist="38100" dir="2700000" algn="tl">
                  <a:srgbClr val="000000">
                    <a:alpha val="43137"/>
                  </a:srgbClr>
                </a:outerShdw>
              </a:effectLst>
            </a:endParaRPr>
          </a:p>
        </p:txBody>
      </p:sp>
      <p:sp>
        <p:nvSpPr>
          <p:cNvPr id="6" name="Rounded Rectangle 5"/>
          <p:cNvSpPr/>
          <p:nvPr/>
        </p:nvSpPr>
        <p:spPr>
          <a:xfrm>
            <a:off x="5423439" y="3013024"/>
            <a:ext cx="1500589" cy="92869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de-DE" sz="2400" b="1" dirty="0" smtClean="0">
                <a:effectLst>
                  <a:outerShdw blurRad="38100" dist="38100" dir="2700000" algn="tl">
                    <a:srgbClr val="000000">
                      <a:alpha val="43137"/>
                    </a:srgbClr>
                  </a:outerShdw>
                </a:effectLst>
              </a:rPr>
              <a:t>Hosted</a:t>
            </a:r>
            <a:endParaRPr lang="de-DE" sz="2400" b="1" dirty="0">
              <a:effectLst>
                <a:outerShdw blurRad="38100" dist="38100" dir="2700000" algn="tl">
                  <a:srgbClr val="000000">
                    <a:alpha val="43137"/>
                  </a:srgbClr>
                </a:outerShdw>
              </a:effectLst>
            </a:endParaRPr>
          </a:p>
        </p:txBody>
      </p:sp>
      <p:cxnSp>
        <p:nvCxnSpPr>
          <p:cNvPr id="7" name="Shape 11"/>
          <p:cNvCxnSpPr>
            <a:stCxn id="18" idx="1"/>
            <a:endCxn id="5" idx="0"/>
          </p:cNvCxnSpPr>
          <p:nvPr/>
        </p:nvCxnSpPr>
        <p:spPr>
          <a:xfrm rot="10800000" flipV="1">
            <a:off x="2851001" y="1987509"/>
            <a:ext cx="921507" cy="1025515"/>
          </a:xfrm>
          <a:prstGeom prst="bentConnector2">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8" name="Shape 13"/>
          <p:cNvCxnSpPr>
            <a:stCxn id="18" idx="3"/>
            <a:endCxn id="6" idx="0"/>
          </p:cNvCxnSpPr>
          <p:nvPr/>
        </p:nvCxnSpPr>
        <p:spPr>
          <a:xfrm>
            <a:off x="5258795" y="1987510"/>
            <a:ext cx="914938" cy="1025515"/>
          </a:xfrm>
          <a:prstGeom prst="bentConnector2">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9" name="Elbow Connector 8"/>
          <p:cNvCxnSpPr>
            <a:stCxn id="5" idx="2"/>
          </p:cNvCxnSpPr>
          <p:nvPr/>
        </p:nvCxnSpPr>
        <p:spPr>
          <a:xfrm rot="5400000">
            <a:off x="2024187" y="3908669"/>
            <a:ext cx="793764" cy="859864"/>
          </a:xfrm>
          <a:prstGeom prst="bentConnector3">
            <a:avLst>
              <a:gd name="adj1" fmla="val 50000"/>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0" name="Elbow Connector 9"/>
          <p:cNvCxnSpPr>
            <a:stCxn id="5" idx="2"/>
          </p:cNvCxnSpPr>
          <p:nvPr/>
        </p:nvCxnSpPr>
        <p:spPr>
          <a:xfrm rot="16200000" flipH="1">
            <a:off x="2880607" y="3912112"/>
            <a:ext cx="785818" cy="845031"/>
          </a:xfrm>
          <a:prstGeom prst="bentConnector3">
            <a:avLst>
              <a:gd name="adj1" fmla="val 50000"/>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1" name="Elbow Connector 10"/>
          <p:cNvCxnSpPr>
            <a:stCxn id="6" idx="2"/>
          </p:cNvCxnSpPr>
          <p:nvPr/>
        </p:nvCxnSpPr>
        <p:spPr>
          <a:xfrm rot="5400000">
            <a:off x="5352085" y="3905888"/>
            <a:ext cx="785818" cy="857479"/>
          </a:xfrm>
          <a:prstGeom prst="bentConnector3">
            <a:avLst>
              <a:gd name="adj1" fmla="val 50000"/>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2" name="Elbow Connector 11"/>
          <p:cNvCxnSpPr>
            <a:stCxn id="6" idx="2"/>
          </p:cNvCxnSpPr>
          <p:nvPr/>
        </p:nvCxnSpPr>
        <p:spPr>
          <a:xfrm rot="16200000" flipH="1">
            <a:off x="6207052" y="3908400"/>
            <a:ext cx="785818" cy="852455"/>
          </a:xfrm>
          <a:prstGeom prst="bentConnector3">
            <a:avLst>
              <a:gd name="adj1" fmla="val 50000"/>
            </a:avLst>
          </a:prstGeom>
          <a:ln w="63500">
            <a:solidFill>
              <a:schemeClr val="accent2"/>
            </a:solidFill>
            <a:tailEnd type="arrow"/>
          </a:ln>
          <a:effectLst/>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1656936" y="6142013"/>
            <a:ext cx="644116" cy="461665"/>
          </a:xfrm>
          <a:prstGeom prst="rect">
            <a:avLst/>
          </a:prstGeom>
          <a:noFill/>
        </p:spPr>
        <p:txBody>
          <a:bodyPr wrap="square" rtlCol="0">
            <a:spAutoFit/>
          </a:bodyPr>
          <a:lstStyle/>
          <a:p>
            <a:r>
              <a:rPr lang="de-DE" sz="2400" dirty="0" smtClean="0">
                <a:solidFill>
                  <a:schemeClr val="bg1"/>
                </a:solidFill>
              </a:rPr>
              <a:t>PC</a:t>
            </a:r>
            <a:endParaRPr lang="de-DE" sz="2400" dirty="0">
              <a:solidFill>
                <a:schemeClr val="bg1"/>
              </a:solidFill>
            </a:endParaRPr>
          </a:p>
        </p:txBody>
      </p:sp>
      <p:sp>
        <p:nvSpPr>
          <p:cNvPr id="14" name="TextBox 13"/>
          <p:cNvSpPr txBox="1"/>
          <p:nvPr/>
        </p:nvSpPr>
        <p:spPr>
          <a:xfrm>
            <a:off x="3169474" y="6142013"/>
            <a:ext cx="1355044" cy="461665"/>
          </a:xfrm>
          <a:prstGeom prst="rect">
            <a:avLst/>
          </a:prstGeom>
          <a:noFill/>
        </p:spPr>
        <p:txBody>
          <a:bodyPr wrap="square" rtlCol="0">
            <a:spAutoFit/>
          </a:bodyPr>
          <a:lstStyle/>
          <a:p>
            <a:r>
              <a:rPr lang="de-DE" sz="2400" dirty="0" smtClean="0">
                <a:solidFill>
                  <a:schemeClr val="bg1"/>
                </a:solidFill>
              </a:rPr>
              <a:t>Mobile</a:t>
            </a:r>
            <a:endParaRPr lang="de-DE" sz="2400" dirty="0">
              <a:solidFill>
                <a:schemeClr val="bg1"/>
              </a:solidFill>
            </a:endParaRPr>
          </a:p>
        </p:txBody>
      </p:sp>
      <p:sp>
        <p:nvSpPr>
          <p:cNvPr id="15" name="TextBox 14"/>
          <p:cNvSpPr txBox="1"/>
          <p:nvPr/>
        </p:nvSpPr>
        <p:spPr>
          <a:xfrm>
            <a:off x="4922586" y="6142013"/>
            <a:ext cx="794856" cy="461665"/>
          </a:xfrm>
          <a:prstGeom prst="rect">
            <a:avLst/>
          </a:prstGeom>
          <a:noFill/>
        </p:spPr>
        <p:txBody>
          <a:bodyPr wrap="square" rtlCol="0">
            <a:spAutoFit/>
          </a:bodyPr>
          <a:lstStyle/>
          <a:p>
            <a:r>
              <a:rPr lang="de-DE" sz="2400" dirty="0" smtClean="0">
                <a:solidFill>
                  <a:schemeClr val="bg1"/>
                </a:solidFill>
              </a:rPr>
              <a:t>VDI</a:t>
            </a:r>
            <a:endParaRPr lang="de-DE" sz="2400" dirty="0">
              <a:solidFill>
                <a:schemeClr val="bg1"/>
              </a:solidFill>
            </a:endParaRPr>
          </a:p>
        </p:txBody>
      </p:sp>
      <p:sp>
        <p:nvSpPr>
          <p:cNvPr id="16" name="TextBox 15"/>
          <p:cNvSpPr txBox="1"/>
          <p:nvPr/>
        </p:nvSpPr>
        <p:spPr>
          <a:xfrm>
            <a:off x="6380767" y="6142013"/>
            <a:ext cx="1385764" cy="461665"/>
          </a:xfrm>
          <a:prstGeom prst="rect">
            <a:avLst/>
          </a:prstGeom>
          <a:noFill/>
        </p:spPr>
        <p:txBody>
          <a:bodyPr wrap="square" rtlCol="0">
            <a:spAutoFit/>
          </a:bodyPr>
          <a:lstStyle/>
          <a:p>
            <a:r>
              <a:rPr lang="de-DE" sz="2400" dirty="0" smtClean="0">
                <a:solidFill>
                  <a:schemeClr val="bg1"/>
                </a:solidFill>
              </a:rPr>
              <a:t>RDS/TS</a:t>
            </a:r>
            <a:endParaRPr lang="de-DE" sz="2400" dirty="0">
              <a:solidFill>
                <a:schemeClr val="bg1"/>
              </a:solidFill>
            </a:endParaRPr>
          </a:p>
        </p:txBody>
      </p:sp>
      <p:pic>
        <p:nvPicPr>
          <p:cNvPr id="17" name="Picture 17" descr="Vista.gif"/>
          <p:cNvPicPr>
            <a:picLocks noChangeAspect="1"/>
          </p:cNvPicPr>
          <p:nvPr/>
        </p:nvPicPr>
        <p:blipFill>
          <a:blip r:embed="rId2" cstate="print"/>
          <a:srcRect/>
          <a:stretch>
            <a:fillRect/>
          </a:stretch>
        </p:blipFill>
        <p:spPr bwMode="auto">
          <a:xfrm>
            <a:off x="3762073" y="1155637"/>
            <a:ext cx="1500589" cy="1670809"/>
          </a:xfrm>
          <a:prstGeom prst="rect">
            <a:avLst/>
          </a:prstGeom>
          <a:noFill/>
          <a:ln w="9525">
            <a:noFill/>
            <a:miter lim="800000"/>
            <a:headEnd/>
            <a:tailEnd/>
          </a:ln>
          <a:effectLst/>
        </p:spPr>
      </p:pic>
      <p:sp>
        <p:nvSpPr>
          <p:cNvPr id="18" name="Rectangle 17"/>
          <p:cNvSpPr>
            <a:spLocks noChangeArrowheads="1"/>
          </p:cNvSpPr>
          <p:nvPr/>
        </p:nvSpPr>
        <p:spPr bwMode="auto">
          <a:xfrm>
            <a:off x="3772508" y="1149309"/>
            <a:ext cx="1486287" cy="1676400"/>
          </a:xfrm>
          <a:prstGeom prst="rect">
            <a:avLst/>
          </a:prstGeom>
          <a:noFill/>
          <a:ln w="31750">
            <a:solidFill>
              <a:srgbClr val="8E96AC"/>
            </a:solidFill>
            <a:miter lim="800000"/>
            <a:headEnd/>
            <a:tailEnd/>
          </a:ln>
          <a:effectLst/>
        </p:spPr>
        <p:txBody>
          <a:bodyPr wrap="square" lIns="0" tIns="0" rIns="0" bIns="0" anchor="ctr">
            <a:noAutofit/>
          </a:bodyPr>
          <a:lstStyle/>
          <a:p>
            <a:pPr>
              <a:defRPr/>
            </a:pPr>
            <a:endParaRPr lang="de-DE"/>
          </a:p>
        </p:txBody>
      </p:sp>
      <p:pic>
        <p:nvPicPr>
          <p:cNvPr id="19" name="Picture 102" descr="Icon_Application"/>
          <p:cNvPicPr>
            <a:picLocks noChangeAspect="1" noChangeArrowheads="1"/>
          </p:cNvPicPr>
          <p:nvPr/>
        </p:nvPicPr>
        <p:blipFill>
          <a:blip r:embed="rId3" cstate="print"/>
          <a:srcRect/>
          <a:stretch>
            <a:fillRect/>
          </a:stretch>
        </p:blipFill>
        <p:spPr bwMode="auto">
          <a:xfrm>
            <a:off x="3838709" y="1921167"/>
            <a:ext cx="132307" cy="152530"/>
          </a:xfrm>
          <a:prstGeom prst="rect">
            <a:avLst/>
          </a:prstGeom>
          <a:noFill/>
          <a:effectLst/>
        </p:spPr>
      </p:pic>
      <p:pic>
        <p:nvPicPr>
          <p:cNvPr id="20" name="Picture 15" descr="Application2big"/>
          <p:cNvPicPr>
            <a:picLocks noChangeAspect="1" noChangeArrowheads="1"/>
          </p:cNvPicPr>
          <p:nvPr/>
        </p:nvPicPr>
        <p:blipFill>
          <a:blip r:embed="rId4" cstate="print"/>
          <a:srcRect/>
          <a:stretch>
            <a:fillRect/>
          </a:stretch>
        </p:blipFill>
        <p:spPr bwMode="auto">
          <a:xfrm>
            <a:off x="4045102" y="1266613"/>
            <a:ext cx="120514" cy="142876"/>
          </a:xfrm>
          <a:prstGeom prst="rect">
            <a:avLst/>
          </a:prstGeom>
          <a:noFill/>
          <a:ln w="9525">
            <a:noFill/>
            <a:miter lim="800000"/>
            <a:headEnd/>
            <a:tailEnd/>
          </a:ln>
          <a:effectLst/>
        </p:spPr>
      </p:pic>
      <p:pic>
        <p:nvPicPr>
          <p:cNvPr id="21" name="Picture 154" descr="PC with flat panel"/>
          <p:cNvPicPr>
            <a:picLocks noChangeAspect="1" noChangeArrowheads="1"/>
          </p:cNvPicPr>
          <p:nvPr/>
        </p:nvPicPr>
        <p:blipFill>
          <a:blip r:embed="rId5" cstate="print"/>
          <a:srcRect/>
          <a:stretch>
            <a:fillRect/>
          </a:stretch>
        </p:blipFill>
        <p:spPr bwMode="auto">
          <a:xfrm>
            <a:off x="1413172" y="4820258"/>
            <a:ext cx="1084396" cy="1143008"/>
          </a:xfrm>
          <a:prstGeom prst="rect">
            <a:avLst/>
          </a:prstGeom>
          <a:noFill/>
        </p:spPr>
      </p:pic>
      <p:pic>
        <p:nvPicPr>
          <p:cNvPr id="22" name="Picture 5" descr="C:\Users\Simona\Documents\Work\Misc\DVD_ART\Artwork_Imagery\HARDWARE_IMAGERY\Illustration - Misc Hardware\XML Icons\laptop notebook portable Computer.png"/>
          <p:cNvPicPr>
            <a:picLocks noChangeAspect="1" noChangeArrowheads="1"/>
          </p:cNvPicPr>
          <p:nvPr/>
        </p:nvPicPr>
        <p:blipFill>
          <a:blip r:embed="rId6" cstate="print"/>
          <a:srcRect/>
          <a:stretch>
            <a:fillRect/>
          </a:stretch>
        </p:blipFill>
        <p:spPr bwMode="auto">
          <a:xfrm>
            <a:off x="3163777" y="4864866"/>
            <a:ext cx="1121300" cy="1115879"/>
          </a:xfrm>
          <a:prstGeom prst="rect">
            <a:avLst/>
          </a:prstGeom>
          <a:noFill/>
        </p:spPr>
      </p:pic>
      <p:grpSp>
        <p:nvGrpSpPr>
          <p:cNvPr id="23" name="Group 22"/>
          <p:cNvGrpSpPr>
            <a:grpSpLocks noChangeAspect="1"/>
          </p:cNvGrpSpPr>
          <p:nvPr/>
        </p:nvGrpSpPr>
        <p:grpSpPr>
          <a:xfrm>
            <a:off x="4854088" y="4735483"/>
            <a:ext cx="947686" cy="1371600"/>
            <a:chOff x="7727525" y="1323565"/>
            <a:chExt cx="1059317" cy="1461606"/>
          </a:xfrm>
        </p:grpSpPr>
        <p:pic>
          <p:nvPicPr>
            <p:cNvPr id="24" name="Picture 6" descr="C:\Program Files\Microsoft Resource DVD Artwork\DVD_ART\Artwork_Imagery\HARDWARE_IMAGERY\Illustration - Misc Hardware\XML Icons\Server.png"/>
            <p:cNvPicPr>
              <a:picLocks noChangeAspect="1" noChangeArrowheads="1"/>
            </p:cNvPicPr>
            <p:nvPr/>
          </p:nvPicPr>
          <p:blipFill>
            <a:blip r:embed="rId7" cstate="print"/>
            <a:srcRect/>
            <a:stretch>
              <a:fillRect/>
            </a:stretch>
          </p:blipFill>
          <p:spPr bwMode="auto">
            <a:xfrm>
              <a:off x="7727525" y="1323565"/>
              <a:ext cx="916441" cy="1371600"/>
            </a:xfrm>
            <a:prstGeom prst="rect">
              <a:avLst/>
            </a:prstGeom>
            <a:noFill/>
            <a:ln w="9525">
              <a:noFill/>
              <a:miter lim="800000"/>
              <a:headEnd/>
              <a:tailEnd/>
            </a:ln>
          </p:spPr>
        </p:pic>
        <p:pic>
          <p:nvPicPr>
            <p:cNvPr id="25" name="Picture 31"/>
            <p:cNvPicPr>
              <a:picLocks noChangeAspect="1" noChangeArrowheads="1"/>
            </p:cNvPicPr>
            <p:nvPr/>
          </p:nvPicPr>
          <p:blipFill>
            <a:blip r:embed="rId8" cstate="print"/>
            <a:srcRect/>
            <a:stretch>
              <a:fillRect/>
            </a:stretch>
          </p:blipFill>
          <p:spPr bwMode="auto">
            <a:xfrm>
              <a:off x="8072462" y="2071678"/>
              <a:ext cx="714380" cy="713493"/>
            </a:xfrm>
            <a:prstGeom prst="rect">
              <a:avLst/>
            </a:prstGeom>
            <a:noFill/>
            <a:ln w="9525">
              <a:noFill/>
              <a:miter lim="800000"/>
              <a:headEnd/>
              <a:tailEnd/>
            </a:ln>
            <a:effectLst/>
          </p:spPr>
        </p:pic>
      </p:grpSp>
      <p:pic>
        <p:nvPicPr>
          <p:cNvPr id="26" name="Picture 21" descr="BizTalk Sm"/>
          <p:cNvPicPr>
            <a:picLocks noChangeAspect="1" noChangeArrowheads="1"/>
          </p:cNvPicPr>
          <p:nvPr/>
        </p:nvPicPr>
        <p:blipFill>
          <a:blip r:embed="rId9" cstate="print"/>
          <a:srcRect/>
          <a:stretch>
            <a:fillRect/>
          </a:stretch>
        </p:blipFill>
        <p:spPr bwMode="auto">
          <a:xfrm>
            <a:off x="6580263" y="4740573"/>
            <a:ext cx="872058" cy="1393908"/>
          </a:xfrm>
          <a:prstGeom prst="rect">
            <a:avLst/>
          </a:prstGeom>
          <a:noFill/>
        </p:spPr>
      </p:pic>
      <p:pic>
        <p:nvPicPr>
          <p:cNvPr id="27" name="Picture 15" descr="Application2big"/>
          <p:cNvPicPr>
            <a:picLocks noChangeAspect="1" noChangeArrowheads="1"/>
          </p:cNvPicPr>
          <p:nvPr/>
        </p:nvPicPr>
        <p:blipFill>
          <a:blip r:embed="rId4" cstate="print"/>
          <a:srcRect/>
          <a:stretch>
            <a:fillRect/>
          </a:stretch>
        </p:blipFill>
        <p:spPr bwMode="auto">
          <a:xfrm>
            <a:off x="4094060" y="1253921"/>
            <a:ext cx="120514" cy="142876"/>
          </a:xfrm>
          <a:prstGeom prst="rect">
            <a:avLst/>
          </a:prstGeom>
          <a:noFill/>
          <a:ln w="9525">
            <a:noFill/>
            <a:miter lim="800000"/>
            <a:headEnd/>
            <a:tailEnd/>
          </a:ln>
          <a:effectLst/>
        </p:spPr>
      </p:pic>
      <p:pic>
        <p:nvPicPr>
          <p:cNvPr id="28" name="Rectangle 81936"/>
          <p:cNvPicPr>
            <a:picLocks noChangeAspect="1" noChangeArrowheads="1"/>
          </p:cNvPicPr>
          <p:nvPr/>
        </p:nvPicPr>
        <p:blipFill>
          <a:blip r:embed="rId10" cstate="print"/>
          <a:srcRect/>
          <a:stretch>
            <a:fillRect/>
          </a:stretch>
        </p:blipFill>
        <p:spPr bwMode="auto">
          <a:xfrm>
            <a:off x="4150454" y="1452514"/>
            <a:ext cx="571649" cy="762000"/>
          </a:xfrm>
          <a:prstGeom prst="rect">
            <a:avLst/>
          </a:prstGeom>
          <a:noFill/>
          <a:ln w="9525">
            <a:noFill/>
            <a:miter lim="800000"/>
            <a:headEnd/>
            <a:tailEnd/>
          </a:ln>
          <a:effectLst/>
        </p:spPr>
      </p:pic>
      <p:pic>
        <p:nvPicPr>
          <p:cNvPr id="29" name="Rectangle 81936"/>
          <p:cNvPicPr>
            <a:picLocks noChangeAspect="1" noChangeArrowheads="1"/>
          </p:cNvPicPr>
          <p:nvPr/>
        </p:nvPicPr>
        <p:blipFill>
          <a:blip r:embed="rId10" cstate="print"/>
          <a:srcRect/>
          <a:stretch>
            <a:fillRect/>
          </a:stretch>
        </p:blipFill>
        <p:spPr bwMode="auto">
          <a:xfrm>
            <a:off x="4614918" y="1262018"/>
            <a:ext cx="571649" cy="762000"/>
          </a:xfrm>
          <a:prstGeom prst="rect">
            <a:avLst/>
          </a:prstGeom>
          <a:noFill/>
          <a:ln w="9525">
            <a:noFill/>
            <a:miter lim="800000"/>
            <a:headEnd/>
            <a:tailEnd/>
          </a:ln>
          <a:effectLst/>
        </p:spPr>
      </p:pic>
      <p:pic>
        <p:nvPicPr>
          <p:cNvPr id="30" name="Rectangle 81936"/>
          <p:cNvPicPr>
            <a:picLocks noChangeAspect="1" noChangeArrowheads="1"/>
          </p:cNvPicPr>
          <p:nvPr/>
        </p:nvPicPr>
        <p:blipFill>
          <a:blip r:embed="rId10" cstate="print"/>
          <a:srcRect/>
          <a:stretch>
            <a:fillRect/>
          </a:stretch>
        </p:blipFill>
        <p:spPr bwMode="auto">
          <a:xfrm>
            <a:off x="4454141" y="1738266"/>
            <a:ext cx="571649" cy="762000"/>
          </a:xfrm>
          <a:prstGeom prst="rect">
            <a:avLst/>
          </a:prstGeom>
          <a:noFill/>
          <a:ln w="9525">
            <a:noFill/>
            <a:miter lim="800000"/>
            <a:headEnd/>
            <a:tailEnd/>
          </a:ln>
          <a:effectLst/>
        </p:spPr>
      </p:pic>
    </p:spTree>
    <p:extLst>
      <p:ext uri="{BB962C8B-B14F-4D97-AF65-F5344CB8AC3E}">
        <p14:creationId xmlns:p14="http://schemas.microsoft.com/office/powerpoint/2010/main" val="3366723653"/>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Windows User Profiles Fundamentals</a:t>
            </a:r>
          </a:p>
        </p:txBody>
      </p:sp>
      <p:pic>
        <p:nvPicPr>
          <p:cNvPr id="3" name="Picture 17" descr="Vista.gif"/>
          <p:cNvPicPr>
            <a:picLocks noChangeAspect="1"/>
          </p:cNvPicPr>
          <p:nvPr/>
        </p:nvPicPr>
        <p:blipFill>
          <a:blip r:embed="rId2" cstate="print"/>
          <a:srcRect/>
          <a:stretch>
            <a:fillRect/>
          </a:stretch>
        </p:blipFill>
        <p:spPr bwMode="auto">
          <a:xfrm>
            <a:off x="3151800" y="1891321"/>
            <a:ext cx="2840400" cy="3162603"/>
          </a:xfrm>
          <a:prstGeom prst="rect">
            <a:avLst/>
          </a:prstGeom>
          <a:noFill/>
          <a:ln w="9525">
            <a:noFill/>
            <a:miter lim="800000"/>
            <a:headEnd/>
            <a:tailEnd/>
          </a:ln>
        </p:spPr>
      </p:pic>
      <p:sp>
        <p:nvSpPr>
          <p:cNvPr id="4" name="Rectangle 3"/>
          <p:cNvSpPr>
            <a:spLocks noChangeArrowheads="1"/>
          </p:cNvSpPr>
          <p:nvPr/>
        </p:nvSpPr>
        <p:spPr bwMode="auto">
          <a:xfrm>
            <a:off x="3171553" y="1879345"/>
            <a:ext cx="2813329" cy="3173186"/>
          </a:xfrm>
          <a:prstGeom prst="rect">
            <a:avLst/>
          </a:prstGeom>
          <a:noFill/>
          <a:ln w="44450">
            <a:solidFill>
              <a:srgbClr val="8E96AC"/>
            </a:solidFill>
            <a:miter lim="800000"/>
            <a:headEnd/>
            <a:tailEnd/>
          </a:ln>
          <a:effectLst>
            <a:outerShdw blurRad="50800" dist="38100" dir="18900000" algn="bl" rotWithShape="0">
              <a:prstClr val="black">
                <a:alpha val="40000"/>
              </a:prstClr>
            </a:outerShdw>
          </a:effectLst>
        </p:spPr>
        <p:txBody>
          <a:bodyPr wrap="square" lIns="0" tIns="0" rIns="0" bIns="0" anchor="ctr">
            <a:noAutofit/>
          </a:bodyPr>
          <a:lstStyle/>
          <a:p>
            <a:pPr>
              <a:defRPr/>
            </a:pPr>
            <a:endParaRPr lang="de-DE"/>
          </a:p>
        </p:txBody>
      </p:sp>
      <p:pic>
        <p:nvPicPr>
          <p:cNvPr id="5" name="Picture 102" descr="Icon_Application"/>
          <p:cNvPicPr>
            <a:picLocks noChangeAspect="1" noChangeArrowheads="1"/>
          </p:cNvPicPr>
          <p:nvPr/>
        </p:nvPicPr>
        <p:blipFill>
          <a:blip r:embed="rId3" cstate="print"/>
          <a:srcRect/>
          <a:stretch>
            <a:fillRect/>
          </a:stretch>
        </p:blipFill>
        <p:spPr bwMode="auto">
          <a:xfrm>
            <a:off x="3296860" y="3340362"/>
            <a:ext cx="250438" cy="288718"/>
          </a:xfrm>
          <a:prstGeom prst="rect">
            <a:avLst/>
          </a:prstGeom>
          <a:noFill/>
        </p:spPr>
      </p:pic>
      <p:pic>
        <p:nvPicPr>
          <p:cNvPr id="6" name="Picture 15" descr="Application2big"/>
          <p:cNvPicPr>
            <a:picLocks noChangeAspect="1" noChangeArrowheads="1"/>
          </p:cNvPicPr>
          <p:nvPr/>
        </p:nvPicPr>
        <p:blipFill>
          <a:blip r:embed="rId4" cstate="print"/>
          <a:srcRect/>
          <a:stretch>
            <a:fillRect/>
          </a:stretch>
        </p:blipFill>
        <p:spPr bwMode="auto">
          <a:xfrm>
            <a:off x="3687533" y="2101385"/>
            <a:ext cx="228115" cy="270444"/>
          </a:xfrm>
          <a:prstGeom prst="rect">
            <a:avLst/>
          </a:prstGeom>
          <a:noFill/>
          <a:ln w="9525">
            <a:noFill/>
            <a:miter lim="800000"/>
            <a:headEnd/>
            <a:tailEnd/>
          </a:ln>
        </p:spPr>
      </p:pic>
      <p:sp>
        <p:nvSpPr>
          <p:cNvPr id="7" name="Rectangular Callout 6"/>
          <p:cNvSpPr/>
          <p:nvPr/>
        </p:nvSpPr>
        <p:spPr>
          <a:xfrm>
            <a:off x="1475656" y="1785926"/>
            <a:ext cx="1247405" cy="928694"/>
          </a:xfrm>
          <a:prstGeom prst="wedgeRectCallout">
            <a:avLst>
              <a:gd name="adj1" fmla="val 108158"/>
              <a:gd name="adj2" fmla="val 47807"/>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Internet Explorer Settings</a:t>
            </a:r>
            <a:endParaRPr lang="en-US" dirty="0"/>
          </a:p>
        </p:txBody>
      </p:sp>
      <p:sp>
        <p:nvSpPr>
          <p:cNvPr id="8" name="Rectangular Callout 7"/>
          <p:cNvSpPr/>
          <p:nvPr/>
        </p:nvSpPr>
        <p:spPr>
          <a:xfrm>
            <a:off x="1475656" y="3000372"/>
            <a:ext cx="1247405" cy="928694"/>
          </a:xfrm>
          <a:prstGeom prst="wedgeRectCallout">
            <a:avLst>
              <a:gd name="adj1" fmla="val 109576"/>
              <a:gd name="adj2" fmla="val -39205"/>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Files and Folders</a:t>
            </a:r>
            <a:endParaRPr lang="en-US" dirty="0"/>
          </a:p>
        </p:txBody>
      </p:sp>
      <p:sp>
        <p:nvSpPr>
          <p:cNvPr id="9" name="Rectangular Callout 8"/>
          <p:cNvSpPr/>
          <p:nvPr/>
        </p:nvSpPr>
        <p:spPr>
          <a:xfrm>
            <a:off x="1475656" y="4286256"/>
            <a:ext cx="1247405" cy="928694"/>
          </a:xfrm>
          <a:prstGeom prst="wedgeRectCallout">
            <a:avLst>
              <a:gd name="adj1" fmla="val 109576"/>
              <a:gd name="adj2" fmla="val -39205"/>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Workspace Settings</a:t>
            </a:r>
            <a:endParaRPr lang="en-US" dirty="0"/>
          </a:p>
        </p:txBody>
      </p:sp>
      <p:sp>
        <p:nvSpPr>
          <p:cNvPr id="10" name="Rectangular Callout 9"/>
          <p:cNvSpPr/>
          <p:nvPr/>
        </p:nvSpPr>
        <p:spPr>
          <a:xfrm>
            <a:off x="6367347" y="2071678"/>
            <a:ext cx="1330746" cy="928694"/>
          </a:xfrm>
          <a:prstGeom prst="wedgeRectCallout">
            <a:avLst>
              <a:gd name="adj1" fmla="val -122892"/>
              <a:gd name="adj2" fmla="val 43227"/>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Application 1 Settings</a:t>
            </a:r>
            <a:endParaRPr lang="en-US" dirty="0"/>
          </a:p>
        </p:txBody>
      </p:sp>
      <p:sp>
        <p:nvSpPr>
          <p:cNvPr id="11" name="Rectangular Callout 10"/>
          <p:cNvSpPr/>
          <p:nvPr/>
        </p:nvSpPr>
        <p:spPr>
          <a:xfrm>
            <a:off x="6367347" y="3429000"/>
            <a:ext cx="1330746" cy="928694"/>
          </a:xfrm>
          <a:prstGeom prst="wedgeRectCallout">
            <a:avLst>
              <a:gd name="adj1" fmla="val -169669"/>
              <a:gd name="adj2" fmla="val 6591"/>
            </a:avLst>
          </a:prstGeom>
          <a:effectLst/>
        </p:spPr>
        <p:style>
          <a:lnRef idx="1">
            <a:schemeClr val="dk1"/>
          </a:lnRef>
          <a:fillRef idx="2">
            <a:schemeClr val="dk1"/>
          </a:fillRef>
          <a:effectRef idx="1">
            <a:schemeClr val="dk1"/>
          </a:effectRef>
          <a:fontRef idx="minor">
            <a:schemeClr val="dk1"/>
          </a:fontRef>
        </p:style>
        <p:txBody>
          <a:bodyPr rtlCol="0" anchor="ctr"/>
          <a:lstStyle/>
          <a:p>
            <a:pPr algn="ctr"/>
            <a:r>
              <a:rPr lang="en-US" dirty="0" smtClean="0"/>
              <a:t>Application 2 Settings</a:t>
            </a:r>
            <a:endParaRPr lang="en-US" dirty="0"/>
          </a:p>
        </p:txBody>
      </p:sp>
      <p:sp>
        <p:nvSpPr>
          <p:cNvPr id="12" name="TextBox 11"/>
          <p:cNvSpPr txBox="1"/>
          <p:nvPr/>
        </p:nvSpPr>
        <p:spPr>
          <a:xfrm>
            <a:off x="2221914" y="6021288"/>
            <a:ext cx="5476179" cy="369332"/>
          </a:xfrm>
          <a:prstGeom prst="rect">
            <a:avLst/>
          </a:prstGeom>
          <a:noFill/>
        </p:spPr>
        <p:txBody>
          <a:bodyPr wrap="none" rtlCol="0">
            <a:spAutoFit/>
          </a:bodyPr>
          <a:lstStyle/>
          <a:p>
            <a:r>
              <a:rPr lang="en-US" b="1" dirty="0" smtClean="0">
                <a:solidFill>
                  <a:schemeClr val="bg1"/>
                </a:solidFill>
              </a:rPr>
              <a:t>User Profile = User State = Persona = Individual Settings</a:t>
            </a:r>
            <a:endParaRPr lang="en-US" b="1" dirty="0">
              <a:solidFill>
                <a:schemeClr val="bg1"/>
              </a:solidFill>
            </a:endParaRPr>
          </a:p>
        </p:txBody>
      </p:sp>
      <p:pic>
        <p:nvPicPr>
          <p:cNvPr id="13" name="Rectangle 81936"/>
          <p:cNvPicPr>
            <a:picLocks noChangeAspect="1" noChangeArrowheads="1"/>
          </p:cNvPicPr>
          <p:nvPr/>
        </p:nvPicPr>
        <p:blipFill>
          <a:blip r:embed="rId5" cstate="print"/>
          <a:srcRect/>
          <a:stretch>
            <a:fillRect/>
          </a:stretch>
        </p:blipFill>
        <p:spPr bwMode="auto">
          <a:xfrm>
            <a:off x="4572001" y="2073270"/>
            <a:ext cx="1026381" cy="1368152"/>
          </a:xfrm>
          <a:prstGeom prst="rect">
            <a:avLst/>
          </a:prstGeom>
          <a:noFill/>
          <a:ln w="9525">
            <a:noFill/>
            <a:miter lim="800000"/>
            <a:headEnd/>
            <a:tailEnd/>
          </a:ln>
          <a:effectLst/>
        </p:spPr>
      </p:pic>
      <p:pic>
        <p:nvPicPr>
          <p:cNvPr id="14" name="Rectangle 81936"/>
          <p:cNvPicPr>
            <a:picLocks noChangeAspect="1" noChangeArrowheads="1"/>
          </p:cNvPicPr>
          <p:nvPr/>
        </p:nvPicPr>
        <p:blipFill>
          <a:blip r:embed="rId5" cstate="print"/>
          <a:srcRect/>
          <a:stretch>
            <a:fillRect/>
          </a:stretch>
        </p:blipFill>
        <p:spPr bwMode="auto">
          <a:xfrm>
            <a:off x="4016566" y="2980381"/>
            <a:ext cx="1068625" cy="1424462"/>
          </a:xfrm>
          <a:prstGeom prst="rect">
            <a:avLst/>
          </a:prstGeom>
          <a:noFill/>
          <a:ln w="9525">
            <a:noFill/>
            <a:miter lim="800000"/>
            <a:headEnd/>
            <a:tailEnd/>
          </a:ln>
          <a:effectLst/>
        </p:spPr>
      </p:pic>
    </p:spTree>
    <p:extLst>
      <p:ext uri="{BB962C8B-B14F-4D97-AF65-F5344CB8AC3E}">
        <p14:creationId xmlns:p14="http://schemas.microsoft.com/office/powerpoint/2010/main" val="360178498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Windows User Profiles Fundamentals</a:t>
            </a:r>
          </a:p>
        </p:txBody>
      </p:sp>
      <p:sp>
        <p:nvSpPr>
          <p:cNvPr id="3" name="Rounded Rectangular Callout 2"/>
          <p:cNvSpPr/>
          <p:nvPr/>
        </p:nvSpPr>
        <p:spPr>
          <a:xfrm>
            <a:off x="2965633" y="2778747"/>
            <a:ext cx="1747083" cy="1643074"/>
          </a:xfrm>
          <a:prstGeom prst="wedgeRoundRectCallout">
            <a:avLst>
              <a:gd name="adj1" fmla="val -102512"/>
              <a:gd name="adj2" fmla="val 15126"/>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a:t>
            </a:r>
            <a:endParaRPr lang="en-US" sz="2000" dirty="0"/>
          </a:p>
        </p:txBody>
      </p:sp>
      <p:sp>
        <p:nvSpPr>
          <p:cNvPr id="4" name="Rounded Rectangular Callout 3"/>
          <p:cNvSpPr/>
          <p:nvPr/>
        </p:nvSpPr>
        <p:spPr>
          <a:xfrm>
            <a:off x="4927086" y="3778879"/>
            <a:ext cx="2733215" cy="2857520"/>
          </a:xfrm>
          <a:prstGeom prst="wedgeRoundRectCallout">
            <a:avLst>
              <a:gd name="adj1" fmla="val -76590"/>
              <a:gd name="adj2" fmla="val -38963"/>
              <a:gd name="adj3" fmla="val 16667"/>
            </a:avLst>
          </a:prstGeom>
          <a:ln w="50800"/>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5" name="Grafik 5" descr="01.jpg"/>
          <p:cNvPicPr>
            <a:picLocks noChangeAspect="1"/>
          </p:cNvPicPr>
          <p:nvPr/>
        </p:nvPicPr>
        <p:blipFill>
          <a:blip r:embed="rId2" cstate="print"/>
          <a:stretch>
            <a:fillRect/>
          </a:stretch>
        </p:blipFill>
        <p:spPr>
          <a:xfrm>
            <a:off x="5087863" y="3880417"/>
            <a:ext cx="2400925" cy="2592324"/>
          </a:xfrm>
          <a:prstGeom prst="rect">
            <a:avLst/>
          </a:prstGeom>
        </p:spPr>
      </p:pic>
      <p:sp>
        <p:nvSpPr>
          <p:cNvPr id="6" name="TextBox 5"/>
          <p:cNvSpPr txBox="1"/>
          <p:nvPr/>
        </p:nvSpPr>
        <p:spPr>
          <a:xfrm>
            <a:off x="2987824" y="1492863"/>
            <a:ext cx="1858009" cy="400110"/>
          </a:xfrm>
          <a:prstGeom prst="rect">
            <a:avLst/>
          </a:prstGeom>
          <a:noFill/>
        </p:spPr>
        <p:txBody>
          <a:bodyPr wrap="none" rtlCol="0">
            <a:spAutoFit/>
          </a:bodyPr>
          <a:lstStyle/>
          <a:p>
            <a:r>
              <a:rPr lang="en-US" sz="2000" dirty="0" smtClean="0">
                <a:solidFill>
                  <a:schemeClr val="bg1"/>
                </a:solidFill>
              </a:rPr>
              <a:t>Folder structure</a:t>
            </a:r>
            <a:endParaRPr lang="en-US" sz="2000" dirty="0">
              <a:solidFill>
                <a:schemeClr val="bg1"/>
              </a:solidFill>
            </a:endParaRPr>
          </a:p>
        </p:txBody>
      </p:sp>
      <p:sp>
        <p:nvSpPr>
          <p:cNvPr id="7" name="TextBox 6"/>
          <p:cNvSpPr txBox="1"/>
          <p:nvPr/>
        </p:nvSpPr>
        <p:spPr>
          <a:xfrm>
            <a:off x="3048353" y="5633734"/>
            <a:ext cx="1797480" cy="400110"/>
          </a:xfrm>
          <a:prstGeom prst="rect">
            <a:avLst/>
          </a:prstGeom>
          <a:noFill/>
        </p:spPr>
        <p:txBody>
          <a:bodyPr wrap="none" rtlCol="0">
            <a:spAutoFit/>
          </a:bodyPr>
          <a:lstStyle/>
          <a:p>
            <a:r>
              <a:rPr lang="en-US" sz="2000" dirty="0" smtClean="0">
                <a:solidFill>
                  <a:schemeClr val="bg1"/>
                </a:solidFill>
              </a:rPr>
              <a:t>Registry - HKCU</a:t>
            </a:r>
            <a:endParaRPr lang="en-US" sz="2000" dirty="0">
              <a:solidFill>
                <a:schemeClr val="bg1"/>
              </a:solidFill>
            </a:endParaRPr>
          </a:p>
        </p:txBody>
      </p:sp>
      <p:sp>
        <p:nvSpPr>
          <p:cNvPr id="8" name="TextBox 7"/>
          <p:cNvSpPr txBox="1"/>
          <p:nvPr/>
        </p:nvSpPr>
        <p:spPr>
          <a:xfrm>
            <a:off x="1219878" y="4552555"/>
            <a:ext cx="872065" cy="400110"/>
          </a:xfrm>
          <a:prstGeom prst="rect">
            <a:avLst/>
          </a:prstGeom>
          <a:noFill/>
        </p:spPr>
        <p:txBody>
          <a:bodyPr wrap="square" rtlCol="0">
            <a:spAutoFit/>
          </a:bodyPr>
          <a:lstStyle/>
          <a:p>
            <a:r>
              <a:rPr lang="en-US" sz="2000" dirty="0" smtClean="0">
                <a:solidFill>
                  <a:schemeClr val="bg1"/>
                </a:solidFill>
              </a:rPr>
              <a:t>User</a:t>
            </a:r>
            <a:endParaRPr lang="en-US" sz="2000" dirty="0">
              <a:solidFill>
                <a:schemeClr val="bg1"/>
              </a:solidFill>
            </a:endParaRPr>
          </a:p>
        </p:txBody>
      </p:sp>
      <p:sp>
        <p:nvSpPr>
          <p:cNvPr id="9" name="Rounded Rectangular Callout 8"/>
          <p:cNvSpPr/>
          <p:nvPr/>
        </p:nvSpPr>
        <p:spPr>
          <a:xfrm>
            <a:off x="4927086" y="1064235"/>
            <a:ext cx="2733215" cy="2571768"/>
          </a:xfrm>
          <a:prstGeom prst="wedgeRoundRectCallout">
            <a:avLst>
              <a:gd name="adj1" fmla="val -74879"/>
              <a:gd name="adj2" fmla="val 45077"/>
              <a:gd name="adj3" fmla="val 16667"/>
            </a:avLst>
          </a:prstGeom>
          <a:ln w="50800"/>
          <a:effectLst>
            <a:outerShdw blurRad="50800" dist="38100" dir="18900000" algn="b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pic>
        <p:nvPicPr>
          <p:cNvPr id="10" name="Picture 2"/>
          <p:cNvPicPr>
            <a:picLocks noChangeAspect="1" noChangeArrowheads="1"/>
          </p:cNvPicPr>
          <p:nvPr/>
        </p:nvPicPr>
        <p:blipFill>
          <a:blip r:embed="rId3" cstate="print"/>
          <a:srcRect/>
          <a:stretch>
            <a:fillRect/>
          </a:stretch>
        </p:blipFill>
        <p:spPr bwMode="auto">
          <a:xfrm>
            <a:off x="5195048" y="1187523"/>
            <a:ext cx="2197291" cy="2326386"/>
          </a:xfrm>
          <a:prstGeom prst="rect">
            <a:avLst/>
          </a:prstGeom>
          <a:noFill/>
          <a:ln w="9525">
            <a:noFill/>
            <a:miter lim="800000"/>
            <a:headEnd/>
            <a:tailEnd/>
          </a:ln>
        </p:spPr>
      </p:pic>
      <p:pic>
        <p:nvPicPr>
          <p:cNvPr id="11" name="Picture 11" descr="user business man"/>
          <p:cNvPicPr>
            <a:picLocks noChangeAspect="1" noChangeArrowheads="1"/>
          </p:cNvPicPr>
          <p:nvPr/>
        </p:nvPicPr>
        <p:blipFill>
          <a:blip r:embed="rId4" cstate="print"/>
          <a:srcRect/>
          <a:stretch>
            <a:fillRect/>
          </a:stretch>
        </p:blipFill>
        <p:spPr bwMode="auto">
          <a:xfrm>
            <a:off x="3396643" y="3339762"/>
            <a:ext cx="646168" cy="878235"/>
          </a:xfrm>
          <a:prstGeom prst="rect">
            <a:avLst/>
          </a:prstGeom>
          <a:noFill/>
        </p:spPr>
      </p:pic>
      <p:pic>
        <p:nvPicPr>
          <p:cNvPr id="12" name="Picture 7" descr="C:\Users\schnpa\Documents\Camwood\icons\48x48\plain\registry.png"/>
          <p:cNvPicPr preferRelativeResize="0">
            <a:picLocks noChangeArrowheads="1"/>
          </p:cNvPicPr>
          <p:nvPr/>
        </p:nvPicPr>
        <p:blipFill>
          <a:blip r:embed="rId5" cstate="print"/>
          <a:srcRect/>
          <a:stretch>
            <a:fillRect/>
          </a:stretch>
        </p:blipFill>
        <p:spPr bwMode="auto">
          <a:xfrm>
            <a:off x="3916745" y="3185185"/>
            <a:ext cx="642893" cy="642942"/>
          </a:xfrm>
          <a:prstGeom prst="rect">
            <a:avLst/>
          </a:prstGeom>
          <a:noFill/>
          <a:ln w="9525">
            <a:noFill/>
            <a:miter lim="800000"/>
            <a:headEnd/>
            <a:tailEnd/>
          </a:ln>
        </p:spPr>
      </p:pic>
      <p:pic>
        <p:nvPicPr>
          <p:cNvPr id="13" name="Picture 154" descr="PC with flat panel"/>
          <p:cNvPicPr>
            <a:picLocks noChangeAspect="1" noChangeArrowheads="1"/>
          </p:cNvPicPr>
          <p:nvPr/>
        </p:nvPicPr>
        <p:blipFill>
          <a:blip r:embed="rId6" cstate="print"/>
          <a:srcRect/>
          <a:stretch>
            <a:fillRect/>
          </a:stretch>
        </p:blipFill>
        <p:spPr bwMode="auto">
          <a:xfrm>
            <a:off x="1009608" y="3368120"/>
            <a:ext cx="1112732" cy="1143008"/>
          </a:xfrm>
          <a:prstGeom prst="rect">
            <a:avLst/>
          </a:prstGeom>
          <a:noFill/>
        </p:spPr>
      </p:pic>
      <p:pic>
        <p:nvPicPr>
          <p:cNvPr id="14" name="Picture 11" descr="user business man"/>
          <p:cNvPicPr>
            <a:picLocks noChangeAspect="1" noChangeArrowheads="1"/>
          </p:cNvPicPr>
          <p:nvPr/>
        </p:nvPicPr>
        <p:blipFill>
          <a:blip r:embed="rId4" cstate="print"/>
          <a:srcRect/>
          <a:stretch>
            <a:fillRect/>
          </a:stretch>
        </p:blipFill>
        <p:spPr bwMode="auto">
          <a:xfrm>
            <a:off x="810486" y="3678404"/>
            <a:ext cx="612684" cy="832725"/>
          </a:xfrm>
          <a:prstGeom prst="rect">
            <a:avLst/>
          </a:prstGeom>
          <a:noFill/>
        </p:spPr>
      </p:pic>
      <p:pic>
        <p:nvPicPr>
          <p:cNvPr id="15" name="Picture 14" descr="Folder.png"/>
          <p:cNvPicPr>
            <a:picLocks noChangeAspect="1"/>
          </p:cNvPicPr>
          <p:nvPr/>
        </p:nvPicPr>
        <p:blipFill>
          <a:blip r:embed="rId7" cstate="print"/>
          <a:stretch>
            <a:fillRect/>
          </a:stretch>
        </p:blipFill>
        <p:spPr>
          <a:xfrm>
            <a:off x="3927616" y="3778878"/>
            <a:ext cx="596259" cy="609524"/>
          </a:xfrm>
          <a:prstGeom prst="rect">
            <a:avLst/>
          </a:prstGeom>
        </p:spPr>
      </p:pic>
    </p:spTree>
    <p:extLst>
      <p:ext uri="{BB962C8B-B14F-4D97-AF65-F5344CB8AC3E}">
        <p14:creationId xmlns:p14="http://schemas.microsoft.com/office/powerpoint/2010/main" val="22746422"/>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Local Profiles</a:t>
            </a:r>
            <a:endParaRPr lang="en-US" dirty="0"/>
          </a:p>
        </p:txBody>
      </p:sp>
      <p:sp>
        <p:nvSpPr>
          <p:cNvPr id="3" name="Freeform 2"/>
          <p:cNvSpPr/>
          <p:nvPr/>
        </p:nvSpPr>
        <p:spPr>
          <a:xfrm>
            <a:off x="2917113" y="3518940"/>
            <a:ext cx="2140253" cy="1371600"/>
          </a:xfrm>
          <a:custGeom>
            <a:avLst/>
            <a:gdLst>
              <a:gd name="connsiteX0" fmla="*/ 0 w 2852928"/>
              <a:gd name="connsiteY0" fmla="*/ 0 h 1371600"/>
              <a:gd name="connsiteX1" fmla="*/ 987552 w 2852928"/>
              <a:gd name="connsiteY1" fmla="*/ 384048 h 1371600"/>
              <a:gd name="connsiteX2" fmla="*/ 1737360 w 2852928"/>
              <a:gd name="connsiteY2" fmla="*/ 1078992 h 1371600"/>
              <a:gd name="connsiteX3" fmla="*/ 2852928 w 2852928"/>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852928" h="1371600">
                <a:moveTo>
                  <a:pt x="0" y="0"/>
                </a:moveTo>
                <a:cubicBezTo>
                  <a:pt x="348996" y="102108"/>
                  <a:pt x="697992" y="204216"/>
                  <a:pt x="987552" y="384048"/>
                </a:cubicBezTo>
                <a:cubicBezTo>
                  <a:pt x="1277112" y="563880"/>
                  <a:pt x="1426464" y="914400"/>
                  <a:pt x="1737360" y="1078992"/>
                </a:cubicBezTo>
                <a:cubicBezTo>
                  <a:pt x="2048256" y="1243584"/>
                  <a:pt x="2450592" y="1307592"/>
                  <a:pt x="2852928" y="137160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4" name="Picture 33" descr="Server and XML Web Service sm"/>
          <p:cNvPicPr>
            <a:picLocks noChangeAspect="1" noChangeArrowheads="1"/>
          </p:cNvPicPr>
          <p:nvPr/>
        </p:nvPicPr>
        <p:blipFill>
          <a:blip r:embed="rId2" cstate="print"/>
          <a:srcRect/>
          <a:stretch>
            <a:fillRect/>
          </a:stretch>
        </p:blipFill>
        <p:spPr bwMode="auto">
          <a:xfrm>
            <a:off x="5003550" y="4116163"/>
            <a:ext cx="726472" cy="1467855"/>
          </a:xfrm>
          <a:prstGeom prst="rect">
            <a:avLst/>
          </a:prstGeom>
          <a:noFill/>
        </p:spPr>
      </p:pic>
      <p:sp>
        <p:nvSpPr>
          <p:cNvPr id="5" name="Rounded Rectangular Callout 4"/>
          <p:cNvSpPr/>
          <p:nvPr/>
        </p:nvSpPr>
        <p:spPr>
          <a:xfrm>
            <a:off x="6276419" y="4116162"/>
            <a:ext cx="1339811" cy="1643074"/>
          </a:xfrm>
          <a:prstGeom prst="wedgeRoundRectCallout">
            <a:avLst>
              <a:gd name="adj1" fmla="val -100097"/>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6" name="Rounded Rectangular Callout 5"/>
          <p:cNvSpPr/>
          <p:nvPr/>
        </p:nvSpPr>
        <p:spPr>
          <a:xfrm>
            <a:off x="6162089" y="3963762"/>
            <a:ext cx="1339811" cy="1643074"/>
          </a:xfrm>
          <a:prstGeom prst="wedgeRoundRectCallout">
            <a:avLst>
              <a:gd name="adj1" fmla="val -95443"/>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7" name="Rounded Rectangular Callout 6"/>
          <p:cNvSpPr/>
          <p:nvPr/>
        </p:nvSpPr>
        <p:spPr>
          <a:xfrm>
            <a:off x="6047759" y="3811362"/>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User Account 1</a:t>
            </a:r>
            <a:endParaRPr lang="en-US" sz="2000" dirty="0"/>
          </a:p>
        </p:txBody>
      </p:sp>
      <p:grpSp>
        <p:nvGrpSpPr>
          <p:cNvPr id="8" name="Group 45"/>
          <p:cNvGrpSpPr/>
          <p:nvPr/>
        </p:nvGrpSpPr>
        <p:grpSpPr>
          <a:xfrm>
            <a:off x="1399811" y="2687402"/>
            <a:ext cx="1500589" cy="2090304"/>
            <a:chOff x="519490" y="3994177"/>
            <a:chExt cx="2000264" cy="2090304"/>
          </a:xfrm>
        </p:grpSpPr>
        <p:sp>
          <p:nvSpPr>
            <p:cNvPr id="9" name="Isosceles Triangle 8"/>
            <p:cNvSpPr/>
            <p:nvPr/>
          </p:nvSpPr>
          <p:spPr bwMode="auto">
            <a:xfrm flipV="1">
              <a:off x="533400" y="5703481"/>
              <a:ext cx="1981200" cy="381000"/>
            </a:xfrm>
            <a:prstGeom prst="triangle">
              <a:avLst>
                <a:gd name="adj" fmla="val 50000"/>
              </a:avLst>
            </a:prstGeom>
            <a:gradFill>
              <a:gsLst>
                <a:gs pos="0">
                  <a:schemeClr val="bg1"/>
                </a:gs>
                <a:gs pos="80000">
                  <a:schemeClr val="accent1"/>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0000"/>
                </a:lnSpc>
                <a:spcBef>
                  <a:spcPct val="0"/>
                </a:spcBef>
                <a:spcAft>
                  <a:spcPct val="0"/>
                </a:spcAft>
                <a:buClr>
                  <a:srgbClr val="0A5F81"/>
                </a:buClr>
                <a:buSzTx/>
                <a:buFont typeface="Wingdings" pitchFamily="2" charset="2"/>
                <a:buNone/>
                <a:tabLst/>
              </a:pPr>
              <a:endPara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Gill Sans MT" pitchFamily="34" charset="0"/>
                <a:cs typeface="Times New Roman" pitchFamily="18" charset="0"/>
              </a:endParaRPr>
            </a:p>
          </p:txBody>
        </p:sp>
        <p:pic>
          <p:nvPicPr>
            <p:cNvPr id="10" name="Picture 17" descr="Vista.gif"/>
            <p:cNvPicPr>
              <a:picLocks noChangeAspect="1"/>
            </p:cNvPicPr>
            <p:nvPr/>
          </p:nvPicPr>
          <p:blipFill>
            <a:blip r:embed="rId3" cstate="print"/>
            <a:srcRect/>
            <a:stretch>
              <a:fillRect/>
            </a:stretch>
          </p:blipFill>
          <p:spPr bwMode="auto">
            <a:xfrm>
              <a:off x="519490" y="4000504"/>
              <a:ext cx="2000264" cy="1670809"/>
            </a:xfrm>
            <a:prstGeom prst="rect">
              <a:avLst/>
            </a:prstGeom>
            <a:noFill/>
            <a:ln w="9525">
              <a:noFill/>
              <a:miter lim="800000"/>
              <a:headEnd/>
              <a:tailEnd/>
            </a:ln>
          </p:spPr>
        </p:pic>
        <p:sp>
          <p:nvSpPr>
            <p:cNvPr id="11" name="Rectangle 10"/>
            <p:cNvSpPr>
              <a:spLocks noChangeArrowheads="1"/>
            </p:cNvSpPr>
            <p:nvPr/>
          </p:nvSpPr>
          <p:spPr bwMode="auto">
            <a:xfrm>
              <a:off x="533400" y="3994177"/>
              <a:ext cx="1981200" cy="1676400"/>
            </a:xfrm>
            <a:prstGeom prst="rect">
              <a:avLst/>
            </a:prstGeom>
            <a:noFill/>
            <a:ln w="31750">
              <a:solidFill>
                <a:srgbClr val="8E96AC"/>
              </a:solidFill>
              <a:miter lim="800000"/>
              <a:headEnd/>
              <a:tailEnd/>
            </a:ln>
            <a:effectLst>
              <a:prstShdw prst="shdw17" dist="17961" dir="2700000">
                <a:srgbClr val="8E96AC">
                  <a:gamma/>
                  <a:shade val="60000"/>
                  <a:invGamma/>
                </a:srgbClr>
              </a:prstShdw>
            </a:effectLst>
          </p:spPr>
          <p:txBody>
            <a:bodyPr wrap="square" lIns="0" tIns="0" rIns="0" bIns="0" anchor="ctr">
              <a:noAutofit/>
            </a:bodyPr>
            <a:lstStyle/>
            <a:p>
              <a:pPr>
                <a:defRPr/>
              </a:pPr>
              <a:endParaRPr lang="de-DE"/>
            </a:p>
          </p:txBody>
        </p:sp>
        <p:pic>
          <p:nvPicPr>
            <p:cNvPr id="12" name="Picture 4" descr="E:\Immidio\Brillant_General\png\NORMAL\128\window_128.png"/>
            <p:cNvPicPr>
              <a:picLocks noChangeAspect="1" noChangeArrowheads="1"/>
            </p:cNvPicPr>
            <p:nvPr/>
          </p:nvPicPr>
          <p:blipFill>
            <a:blip r:embed="rId4" cstate="print"/>
            <a:srcRect/>
            <a:stretch>
              <a:fillRect/>
            </a:stretch>
          </p:blipFill>
          <p:spPr bwMode="auto">
            <a:xfrm>
              <a:off x="1428728" y="4065615"/>
              <a:ext cx="1000132" cy="1000132"/>
            </a:xfrm>
            <a:prstGeom prst="rect">
              <a:avLst/>
            </a:prstGeom>
            <a:noFill/>
          </p:spPr>
        </p:pic>
        <p:pic>
          <p:nvPicPr>
            <p:cNvPr id="13" name="Picture 102" descr="Icon_Application"/>
            <p:cNvPicPr>
              <a:picLocks noChangeAspect="1" noChangeArrowheads="1"/>
            </p:cNvPicPr>
            <p:nvPr/>
          </p:nvPicPr>
          <p:blipFill>
            <a:blip r:embed="rId5" cstate="print"/>
            <a:srcRect/>
            <a:stretch>
              <a:fillRect/>
            </a:stretch>
          </p:blipFill>
          <p:spPr bwMode="auto">
            <a:xfrm>
              <a:off x="621644" y="4766035"/>
              <a:ext cx="176363" cy="152530"/>
            </a:xfrm>
            <a:prstGeom prst="rect">
              <a:avLst/>
            </a:prstGeom>
            <a:noFill/>
          </p:spPr>
        </p:pic>
        <p:pic>
          <p:nvPicPr>
            <p:cNvPr id="14" name="Picture 15" descr="Application2big"/>
            <p:cNvPicPr>
              <a:picLocks noChangeAspect="1" noChangeArrowheads="1"/>
            </p:cNvPicPr>
            <p:nvPr/>
          </p:nvPicPr>
          <p:blipFill>
            <a:blip r:embed="rId6" cstate="print"/>
            <a:srcRect/>
            <a:stretch>
              <a:fillRect/>
            </a:stretch>
          </p:blipFill>
          <p:spPr bwMode="auto">
            <a:xfrm>
              <a:off x="896763" y="4111481"/>
              <a:ext cx="160643" cy="142876"/>
            </a:xfrm>
            <a:prstGeom prst="rect">
              <a:avLst/>
            </a:prstGeom>
            <a:noFill/>
            <a:ln w="9525">
              <a:noFill/>
              <a:miter lim="800000"/>
              <a:headEnd/>
              <a:tailEnd/>
            </a:ln>
          </p:spPr>
        </p:pic>
        <p:pic>
          <p:nvPicPr>
            <p:cNvPr id="15" name="Picture 14" descr="E:\Immidio\Brillant_3D_Graphics\png\NORMAL\128\renderer_128.png"/>
            <p:cNvPicPr>
              <a:picLocks noChangeAspect="1" noChangeArrowheads="1"/>
            </p:cNvPicPr>
            <p:nvPr/>
          </p:nvPicPr>
          <p:blipFill>
            <a:blip r:embed="rId7" cstate="print"/>
            <a:srcRect/>
            <a:stretch>
              <a:fillRect/>
            </a:stretch>
          </p:blipFill>
          <p:spPr bwMode="auto">
            <a:xfrm>
              <a:off x="1071538" y="4422805"/>
              <a:ext cx="1000132" cy="1000132"/>
            </a:xfrm>
            <a:prstGeom prst="rect">
              <a:avLst/>
            </a:prstGeom>
            <a:noFill/>
          </p:spPr>
        </p:pic>
      </p:grpSp>
      <p:sp>
        <p:nvSpPr>
          <p:cNvPr id="16" name="TextBox 15"/>
          <p:cNvSpPr txBox="1"/>
          <p:nvPr/>
        </p:nvSpPr>
        <p:spPr>
          <a:xfrm>
            <a:off x="4921105" y="3187468"/>
            <a:ext cx="854593" cy="707886"/>
          </a:xfrm>
          <a:prstGeom prst="rect">
            <a:avLst/>
          </a:prstGeom>
          <a:noFill/>
        </p:spPr>
        <p:txBody>
          <a:bodyPr wrap="none" rtlCol="0">
            <a:spAutoFit/>
          </a:bodyPr>
          <a:lstStyle/>
          <a:p>
            <a:pPr algn="ctr"/>
            <a:r>
              <a:rPr lang="en-US" sz="2000" dirty="0" smtClean="0">
                <a:solidFill>
                  <a:schemeClr val="bg1"/>
                </a:solidFill>
              </a:rPr>
              <a:t>File</a:t>
            </a:r>
          </a:p>
          <a:p>
            <a:pPr algn="ctr"/>
            <a:r>
              <a:rPr lang="en-US" sz="2000" dirty="0" smtClean="0">
                <a:solidFill>
                  <a:schemeClr val="bg1"/>
                </a:solidFill>
              </a:rPr>
              <a:t>Server</a:t>
            </a:r>
            <a:endParaRPr lang="en-US" sz="2000" dirty="0">
              <a:solidFill>
                <a:schemeClr val="bg1"/>
              </a:solidFill>
            </a:endParaRPr>
          </a:p>
        </p:txBody>
      </p:sp>
      <p:sp>
        <p:nvSpPr>
          <p:cNvPr id="17" name="TextBox 16"/>
          <p:cNvSpPr txBox="1"/>
          <p:nvPr/>
        </p:nvSpPr>
        <p:spPr>
          <a:xfrm>
            <a:off x="4751105" y="5541533"/>
            <a:ext cx="1231364" cy="707886"/>
          </a:xfrm>
          <a:prstGeom prst="rect">
            <a:avLst/>
          </a:prstGeom>
          <a:noFill/>
        </p:spPr>
        <p:txBody>
          <a:bodyPr wrap="none" rtlCol="0">
            <a:spAutoFit/>
          </a:bodyPr>
          <a:lstStyle/>
          <a:p>
            <a:pPr algn="ctr"/>
            <a:r>
              <a:rPr lang="en-US" sz="2000" dirty="0" smtClean="0">
                <a:solidFill>
                  <a:schemeClr val="bg1"/>
                </a:solidFill>
              </a:rPr>
              <a:t>Domain</a:t>
            </a:r>
          </a:p>
          <a:p>
            <a:pPr algn="ctr"/>
            <a:r>
              <a:rPr lang="en-US" sz="2000" dirty="0" smtClean="0">
                <a:solidFill>
                  <a:schemeClr val="bg1"/>
                </a:solidFill>
              </a:rPr>
              <a:t>Controller</a:t>
            </a:r>
            <a:endParaRPr lang="en-US" sz="2000" dirty="0">
              <a:solidFill>
                <a:schemeClr val="bg1"/>
              </a:solidFill>
            </a:endParaRPr>
          </a:p>
        </p:txBody>
      </p:sp>
      <p:grpSp>
        <p:nvGrpSpPr>
          <p:cNvPr id="18" name="Group 17"/>
          <p:cNvGrpSpPr/>
          <p:nvPr/>
        </p:nvGrpSpPr>
        <p:grpSpPr>
          <a:xfrm>
            <a:off x="5007708" y="1752258"/>
            <a:ext cx="718155" cy="1435210"/>
            <a:chOff x="512064" y="3713584"/>
            <a:chExt cx="957291" cy="1435210"/>
          </a:xfrm>
        </p:grpSpPr>
        <p:pic>
          <p:nvPicPr>
            <p:cNvPr id="19" name="Picture 6" descr="C:\Program Files\Microsoft Resource DVD Artwork\DVD_ART\Artwork_Imagery\HARDWARE_IMAGERY\Illustration - Misc Hardware\XML Icons\Server.png"/>
            <p:cNvPicPr>
              <a:picLocks noChangeAspect="1" noChangeArrowheads="1"/>
            </p:cNvPicPr>
            <p:nvPr/>
          </p:nvPicPr>
          <p:blipFill>
            <a:blip r:embed="rId8" cstate="print"/>
            <a:srcRect/>
            <a:stretch>
              <a:fillRect/>
            </a:stretch>
          </p:blipFill>
          <p:spPr bwMode="auto">
            <a:xfrm>
              <a:off x="512064" y="3713584"/>
              <a:ext cx="916441" cy="1371600"/>
            </a:xfrm>
            <a:prstGeom prst="rect">
              <a:avLst/>
            </a:prstGeom>
            <a:noFill/>
            <a:ln w="9525">
              <a:noFill/>
              <a:miter lim="800000"/>
              <a:headEnd/>
              <a:tailEnd/>
            </a:ln>
          </p:spPr>
        </p:pic>
        <p:pic>
          <p:nvPicPr>
            <p:cNvPr id="20" name="Picture 12" descr="D:\Pennie's documents\Images for TechEd06\Hardware_Imagery\Folder.png"/>
            <p:cNvPicPr>
              <a:picLocks noChangeAspect="1" noChangeArrowheads="1"/>
            </p:cNvPicPr>
            <p:nvPr/>
          </p:nvPicPr>
          <p:blipFill>
            <a:blip r:embed="rId9" cstate="print"/>
            <a:srcRect/>
            <a:stretch>
              <a:fillRect/>
            </a:stretch>
          </p:blipFill>
          <p:spPr bwMode="auto">
            <a:xfrm>
              <a:off x="965491" y="4474415"/>
              <a:ext cx="503864" cy="674379"/>
            </a:xfrm>
            <a:prstGeom prst="rect">
              <a:avLst/>
            </a:prstGeom>
            <a:noFill/>
          </p:spPr>
        </p:pic>
      </p:grpSp>
      <p:pic>
        <p:nvPicPr>
          <p:cNvPr id="21" name="Rectangle 48131"/>
          <p:cNvPicPr>
            <a:picLocks noChangeAspect="1" noChangeArrowheads="1"/>
          </p:cNvPicPr>
          <p:nvPr/>
        </p:nvPicPr>
        <p:blipFill>
          <a:blip r:embed="rId10" cstate="print"/>
          <a:srcRect/>
          <a:stretch>
            <a:fillRect/>
          </a:stretch>
        </p:blipFill>
        <p:spPr bwMode="auto">
          <a:xfrm>
            <a:off x="6717665" y="4666237"/>
            <a:ext cx="571649" cy="614363"/>
          </a:xfrm>
          <a:prstGeom prst="rect">
            <a:avLst/>
          </a:prstGeom>
          <a:noFill/>
          <a:ln w="9525">
            <a:noFill/>
            <a:miter lim="800000"/>
            <a:headEnd/>
            <a:tailEnd/>
          </a:ln>
        </p:spPr>
      </p:pic>
      <p:pic>
        <p:nvPicPr>
          <p:cNvPr id="22" name="Picture 11" descr="user business man"/>
          <p:cNvPicPr>
            <a:picLocks noChangeAspect="1" noChangeArrowheads="1"/>
          </p:cNvPicPr>
          <p:nvPr/>
        </p:nvPicPr>
        <p:blipFill>
          <a:blip r:embed="rId11" cstate="print"/>
          <a:srcRect/>
          <a:stretch>
            <a:fillRect/>
          </a:stretch>
        </p:blipFill>
        <p:spPr bwMode="auto">
          <a:xfrm>
            <a:off x="6168627" y="4641030"/>
            <a:ext cx="397451" cy="704398"/>
          </a:xfrm>
          <a:prstGeom prst="rect">
            <a:avLst/>
          </a:prstGeom>
          <a:noFill/>
        </p:spPr>
      </p:pic>
      <p:pic>
        <p:nvPicPr>
          <p:cNvPr id="23" name="Picture 154" descr="PC with flat panel"/>
          <p:cNvPicPr>
            <a:picLocks noChangeAspect="1" noChangeArrowheads="1"/>
          </p:cNvPicPr>
          <p:nvPr/>
        </p:nvPicPr>
        <p:blipFill>
          <a:blip r:embed="rId12" cstate="print"/>
          <a:srcRect/>
          <a:stretch>
            <a:fillRect/>
          </a:stretch>
        </p:blipFill>
        <p:spPr bwMode="auto">
          <a:xfrm>
            <a:off x="1682840" y="4522600"/>
            <a:ext cx="853337" cy="1143008"/>
          </a:xfrm>
          <a:prstGeom prst="rect">
            <a:avLst/>
          </a:prstGeom>
          <a:noFill/>
        </p:spPr>
      </p:pic>
      <p:sp>
        <p:nvSpPr>
          <p:cNvPr id="24" name="Rounded Rectangular Callout 23"/>
          <p:cNvSpPr/>
          <p:nvPr/>
        </p:nvSpPr>
        <p:spPr>
          <a:xfrm>
            <a:off x="2778620" y="4687666"/>
            <a:ext cx="1339811" cy="1643074"/>
          </a:xfrm>
          <a:prstGeom prst="wedgeRoundRectCallout">
            <a:avLst>
              <a:gd name="adj1" fmla="val -87995"/>
              <a:gd name="adj2" fmla="val -38366"/>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pic>
        <p:nvPicPr>
          <p:cNvPr id="25" name="Picture 11" descr="user business man"/>
          <p:cNvPicPr>
            <a:picLocks noChangeAspect="1" noChangeArrowheads="1"/>
          </p:cNvPicPr>
          <p:nvPr/>
        </p:nvPicPr>
        <p:blipFill>
          <a:blip r:embed="rId11" cstate="print"/>
          <a:srcRect/>
          <a:stretch>
            <a:fillRect/>
          </a:stretch>
        </p:blipFill>
        <p:spPr bwMode="auto">
          <a:xfrm>
            <a:off x="2964795" y="5248681"/>
            <a:ext cx="495536" cy="878235"/>
          </a:xfrm>
          <a:prstGeom prst="rect">
            <a:avLst/>
          </a:prstGeom>
          <a:noFill/>
        </p:spPr>
      </p:pic>
      <p:pic>
        <p:nvPicPr>
          <p:cNvPr id="26" name="Picture 7" descr="C:\Users\schnpa\Documents\Camwood\icons\48x48\plain\registry.png"/>
          <p:cNvPicPr preferRelativeResize="0">
            <a:picLocks noChangeArrowheads="1"/>
          </p:cNvPicPr>
          <p:nvPr/>
        </p:nvPicPr>
        <p:blipFill>
          <a:blip r:embed="rId13" cstate="print"/>
          <a:srcRect/>
          <a:stretch>
            <a:fillRect/>
          </a:stretch>
        </p:blipFill>
        <p:spPr bwMode="auto">
          <a:xfrm>
            <a:off x="3484134" y="5094104"/>
            <a:ext cx="493025" cy="642942"/>
          </a:xfrm>
          <a:prstGeom prst="rect">
            <a:avLst/>
          </a:prstGeom>
          <a:noFill/>
          <a:ln w="9525">
            <a:noFill/>
            <a:miter lim="800000"/>
            <a:headEnd/>
            <a:tailEnd/>
          </a:ln>
        </p:spPr>
      </p:pic>
      <p:pic>
        <p:nvPicPr>
          <p:cNvPr id="27" name="Picture 26" descr="Folder.png"/>
          <p:cNvPicPr>
            <a:picLocks noChangeAspect="1"/>
          </p:cNvPicPr>
          <p:nvPr/>
        </p:nvPicPr>
        <p:blipFill>
          <a:blip r:embed="rId14" cstate="print"/>
          <a:stretch>
            <a:fillRect/>
          </a:stretch>
        </p:blipFill>
        <p:spPr>
          <a:xfrm>
            <a:off x="3484134" y="5687797"/>
            <a:ext cx="457262" cy="609524"/>
          </a:xfrm>
          <a:prstGeom prst="rect">
            <a:avLst/>
          </a:prstGeom>
        </p:spPr>
      </p:pic>
      <p:pic>
        <p:nvPicPr>
          <p:cNvPr id="28" name="Picture 11" descr="user business man"/>
          <p:cNvPicPr>
            <a:picLocks noChangeAspect="1" noChangeArrowheads="1"/>
          </p:cNvPicPr>
          <p:nvPr/>
        </p:nvPicPr>
        <p:blipFill>
          <a:blip r:embed="rId11" cstate="print"/>
          <a:srcRect/>
          <a:stretch>
            <a:fillRect/>
          </a:stretch>
        </p:blipFill>
        <p:spPr bwMode="auto">
          <a:xfrm>
            <a:off x="1384284" y="4787374"/>
            <a:ext cx="495536" cy="878235"/>
          </a:xfrm>
          <a:prstGeom prst="rect">
            <a:avLst/>
          </a:prstGeom>
          <a:noFill/>
        </p:spPr>
      </p:pic>
    </p:spTree>
    <p:extLst>
      <p:ext uri="{BB962C8B-B14F-4D97-AF65-F5344CB8AC3E}">
        <p14:creationId xmlns:p14="http://schemas.microsoft.com/office/powerpoint/2010/main" val="3619716513"/>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Roaming Profiles</a:t>
            </a:r>
            <a:endParaRPr lang="en-US" dirty="0"/>
          </a:p>
        </p:txBody>
      </p:sp>
      <p:grpSp>
        <p:nvGrpSpPr>
          <p:cNvPr id="3" name="Group 45"/>
          <p:cNvGrpSpPr/>
          <p:nvPr/>
        </p:nvGrpSpPr>
        <p:grpSpPr>
          <a:xfrm>
            <a:off x="1395875" y="2686186"/>
            <a:ext cx="1500589" cy="2090304"/>
            <a:chOff x="519490" y="3994177"/>
            <a:chExt cx="2000264" cy="2090304"/>
          </a:xfrm>
        </p:grpSpPr>
        <p:sp>
          <p:nvSpPr>
            <p:cNvPr id="4" name="Isosceles Triangle 3"/>
            <p:cNvSpPr/>
            <p:nvPr/>
          </p:nvSpPr>
          <p:spPr bwMode="auto">
            <a:xfrm flipV="1">
              <a:off x="533400" y="5703481"/>
              <a:ext cx="1981200" cy="381000"/>
            </a:xfrm>
            <a:prstGeom prst="triangle">
              <a:avLst>
                <a:gd name="adj" fmla="val 50000"/>
              </a:avLst>
            </a:prstGeom>
            <a:gradFill>
              <a:gsLst>
                <a:gs pos="0">
                  <a:schemeClr val="bg1"/>
                </a:gs>
                <a:gs pos="80000">
                  <a:schemeClr val="accent1"/>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0000"/>
                </a:lnSpc>
                <a:spcBef>
                  <a:spcPct val="0"/>
                </a:spcBef>
                <a:spcAft>
                  <a:spcPct val="0"/>
                </a:spcAft>
                <a:buClr>
                  <a:srgbClr val="0A5F81"/>
                </a:buClr>
                <a:buSzTx/>
                <a:buFont typeface="Wingdings" pitchFamily="2" charset="2"/>
                <a:buNone/>
                <a:tabLst/>
              </a:pPr>
              <a:endPara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Gill Sans MT" pitchFamily="34" charset="0"/>
                <a:cs typeface="Times New Roman" pitchFamily="18" charset="0"/>
              </a:endParaRPr>
            </a:p>
          </p:txBody>
        </p:sp>
        <p:pic>
          <p:nvPicPr>
            <p:cNvPr id="5" name="Picture 17" descr="Vista.gif"/>
            <p:cNvPicPr>
              <a:picLocks noChangeAspect="1"/>
            </p:cNvPicPr>
            <p:nvPr/>
          </p:nvPicPr>
          <p:blipFill>
            <a:blip r:embed="rId2" cstate="print"/>
            <a:srcRect/>
            <a:stretch>
              <a:fillRect/>
            </a:stretch>
          </p:blipFill>
          <p:spPr bwMode="auto">
            <a:xfrm>
              <a:off x="519490" y="4000504"/>
              <a:ext cx="2000264" cy="1670809"/>
            </a:xfrm>
            <a:prstGeom prst="rect">
              <a:avLst/>
            </a:prstGeom>
            <a:noFill/>
            <a:ln w="9525">
              <a:noFill/>
              <a:miter lim="800000"/>
              <a:headEnd/>
              <a:tailEnd/>
            </a:ln>
          </p:spPr>
        </p:pic>
        <p:sp>
          <p:nvSpPr>
            <p:cNvPr id="6" name="Rectangle 5"/>
            <p:cNvSpPr>
              <a:spLocks noChangeArrowheads="1"/>
            </p:cNvSpPr>
            <p:nvPr/>
          </p:nvSpPr>
          <p:spPr bwMode="auto">
            <a:xfrm>
              <a:off x="533400" y="3994177"/>
              <a:ext cx="1981200" cy="1676400"/>
            </a:xfrm>
            <a:prstGeom prst="rect">
              <a:avLst/>
            </a:prstGeom>
            <a:noFill/>
            <a:ln w="31750">
              <a:solidFill>
                <a:srgbClr val="8E96AC"/>
              </a:solidFill>
              <a:miter lim="800000"/>
              <a:headEnd/>
              <a:tailEnd/>
            </a:ln>
            <a:effectLst>
              <a:prstShdw prst="shdw17" dist="17961" dir="2700000">
                <a:srgbClr val="8E96AC">
                  <a:gamma/>
                  <a:shade val="60000"/>
                  <a:invGamma/>
                </a:srgbClr>
              </a:prstShdw>
            </a:effectLst>
          </p:spPr>
          <p:txBody>
            <a:bodyPr wrap="square" lIns="0" tIns="0" rIns="0" bIns="0" anchor="ctr">
              <a:noAutofit/>
            </a:bodyPr>
            <a:lstStyle/>
            <a:p>
              <a:pPr>
                <a:defRPr/>
              </a:pPr>
              <a:endParaRPr lang="de-DE"/>
            </a:p>
          </p:txBody>
        </p:sp>
        <p:pic>
          <p:nvPicPr>
            <p:cNvPr id="7" name="Picture 4" descr="E:\Immidio\Brillant_General\png\NORMAL\128\window_128.png"/>
            <p:cNvPicPr>
              <a:picLocks noChangeAspect="1" noChangeArrowheads="1"/>
            </p:cNvPicPr>
            <p:nvPr/>
          </p:nvPicPr>
          <p:blipFill>
            <a:blip r:embed="rId3" cstate="print"/>
            <a:srcRect/>
            <a:stretch>
              <a:fillRect/>
            </a:stretch>
          </p:blipFill>
          <p:spPr bwMode="auto">
            <a:xfrm>
              <a:off x="1428728" y="4065615"/>
              <a:ext cx="1000132" cy="1000132"/>
            </a:xfrm>
            <a:prstGeom prst="rect">
              <a:avLst/>
            </a:prstGeom>
            <a:noFill/>
          </p:spPr>
        </p:pic>
        <p:pic>
          <p:nvPicPr>
            <p:cNvPr id="8" name="Picture 102" descr="Icon_Application"/>
            <p:cNvPicPr>
              <a:picLocks noChangeAspect="1" noChangeArrowheads="1"/>
            </p:cNvPicPr>
            <p:nvPr/>
          </p:nvPicPr>
          <p:blipFill>
            <a:blip r:embed="rId4" cstate="print"/>
            <a:srcRect/>
            <a:stretch>
              <a:fillRect/>
            </a:stretch>
          </p:blipFill>
          <p:spPr bwMode="auto">
            <a:xfrm>
              <a:off x="621644" y="4766035"/>
              <a:ext cx="176363" cy="152530"/>
            </a:xfrm>
            <a:prstGeom prst="rect">
              <a:avLst/>
            </a:prstGeom>
            <a:noFill/>
          </p:spPr>
        </p:pic>
        <p:pic>
          <p:nvPicPr>
            <p:cNvPr id="9" name="Picture 15" descr="Application2big"/>
            <p:cNvPicPr>
              <a:picLocks noChangeAspect="1" noChangeArrowheads="1"/>
            </p:cNvPicPr>
            <p:nvPr/>
          </p:nvPicPr>
          <p:blipFill>
            <a:blip r:embed="rId5" cstate="print"/>
            <a:srcRect/>
            <a:stretch>
              <a:fillRect/>
            </a:stretch>
          </p:blipFill>
          <p:spPr bwMode="auto">
            <a:xfrm>
              <a:off x="896763" y="4111481"/>
              <a:ext cx="160643" cy="142876"/>
            </a:xfrm>
            <a:prstGeom prst="rect">
              <a:avLst/>
            </a:prstGeom>
            <a:noFill/>
            <a:ln w="9525">
              <a:noFill/>
              <a:miter lim="800000"/>
              <a:headEnd/>
              <a:tailEnd/>
            </a:ln>
          </p:spPr>
        </p:pic>
        <p:pic>
          <p:nvPicPr>
            <p:cNvPr id="10" name="Picture 9" descr="E:\Immidio\Brillant_3D_Graphics\png\NORMAL\128\renderer_128.png"/>
            <p:cNvPicPr>
              <a:picLocks noChangeAspect="1" noChangeArrowheads="1"/>
            </p:cNvPicPr>
            <p:nvPr/>
          </p:nvPicPr>
          <p:blipFill>
            <a:blip r:embed="rId6" cstate="print"/>
            <a:srcRect/>
            <a:stretch>
              <a:fillRect/>
            </a:stretch>
          </p:blipFill>
          <p:spPr bwMode="auto">
            <a:xfrm>
              <a:off x="1071538" y="4422805"/>
              <a:ext cx="1000132" cy="1000132"/>
            </a:xfrm>
            <a:prstGeom prst="rect">
              <a:avLst/>
            </a:prstGeom>
            <a:noFill/>
          </p:spPr>
        </p:pic>
      </p:grpSp>
      <p:sp>
        <p:nvSpPr>
          <p:cNvPr id="11" name="Freeform 10"/>
          <p:cNvSpPr/>
          <p:nvPr/>
        </p:nvSpPr>
        <p:spPr>
          <a:xfrm>
            <a:off x="2899457" y="2511884"/>
            <a:ext cx="2153973" cy="1005840"/>
          </a:xfrm>
          <a:custGeom>
            <a:avLst/>
            <a:gdLst>
              <a:gd name="connsiteX0" fmla="*/ 0 w 2871216"/>
              <a:gd name="connsiteY0" fmla="*/ 1005840 h 1005840"/>
              <a:gd name="connsiteX1" fmla="*/ 969264 w 2871216"/>
              <a:gd name="connsiteY1" fmla="*/ 658368 h 1005840"/>
              <a:gd name="connsiteX2" fmla="*/ 1755648 w 2871216"/>
              <a:gd name="connsiteY2" fmla="*/ 164592 h 1005840"/>
              <a:gd name="connsiteX3" fmla="*/ 2871216 w 2871216"/>
              <a:gd name="connsiteY3" fmla="*/ 0 h 1005840"/>
            </a:gdLst>
            <a:ahLst/>
            <a:cxnLst>
              <a:cxn ang="0">
                <a:pos x="connsiteX0" y="connsiteY0"/>
              </a:cxn>
              <a:cxn ang="0">
                <a:pos x="connsiteX1" y="connsiteY1"/>
              </a:cxn>
              <a:cxn ang="0">
                <a:pos x="connsiteX2" y="connsiteY2"/>
              </a:cxn>
              <a:cxn ang="0">
                <a:pos x="connsiteX3" y="connsiteY3"/>
              </a:cxn>
            </a:cxnLst>
            <a:rect l="l" t="t" r="r" b="b"/>
            <a:pathLst>
              <a:path w="2871216" h="1005840">
                <a:moveTo>
                  <a:pt x="0" y="1005840"/>
                </a:moveTo>
                <a:cubicBezTo>
                  <a:pt x="338328" y="902208"/>
                  <a:pt x="676656" y="798576"/>
                  <a:pt x="969264" y="658368"/>
                </a:cubicBezTo>
                <a:cubicBezTo>
                  <a:pt x="1261872" y="518160"/>
                  <a:pt x="1438656" y="274320"/>
                  <a:pt x="1755648" y="164592"/>
                </a:cubicBezTo>
                <a:cubicBezTo>
                  <a:pt x="2072640" y="54864"/>
                  <a:pt x="2471928" y="27432"/>
                  <a:pt x="2871216" y="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2913177" y="3517724"/>
            <a:ext cx="2140253" cy="1371600"/>
          </a:xfrm>
          <a:custGeom>
            <a:avLst/>
            <a:gdLst>
              <a:gd name="connsiteX0" fmla="*/ 0 w 2852928"/>
              <a:gd name="connsiteY0" fmla="*/ 0 h 1371600"/>
              <a:gd name="connsiteX1" fmla="*/ 987552 w 2852928"/>
              <a:gd name="connsiteY1" fmla="*/ 384048 h 1371600"/>
              <a:gd name="connsiteX2" fmla="*/ 1737360 w 2852928"/>
              <a:gd name="connsiteY2" fmla="*/ 1078992 h 1371600"/>
              <a:gd name="connsiteX3" fmla="*/ 2852928 w 2852928"/>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852928" h="1371600">
                <a:moveTo>
                  <a:pt x="0" y="0"/>
                </a:moveTo>
                <a:cubicBezTo>
                  <a:pt x="348996" y="102108"/>
                  <a:pt x="697992" y="204216"/>
                  <a:pt x="987552" y="384048"/>
                </a:cubicBezTo>
                <a:cubicBezTo>
                  <a:pt x="1277112" y="563880"/>
                  <a:pt x="1426464" y="914400"/>
                  <a:pt x="1737360" y="1078992"/>
                </a:cubicBezTo>
                <a:cubicBezTo>
                  <a:pt x="2048256" y="1243584"/>
                  <a:pt x="2450592" y="1307592"/>
                  <a:pt x="2852928" y="137160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4917169" y="3186252"/>
            <a:ext cx="854593" cy="707886"/>
          </a:xfrm>
          <a:prstGeom prst="rect">
            <a:avLst/>
          </a:prstGeom>
          <a:noFill/>
        </p:spPr>
        <p:txBody>
          <a:bodyPr wrap="none" rtlCol="0">
            <a:spAutoFit/>
          </a:bodyPr>
          <a:lstStyle/>
          <a:p>
            <a:pPr algn="ctr"/>
            <a:r>
              <a:rPr lang="en-US" sz="2000" dirty="0" smtClean="0">
                <a:solidFill>
                  <a:schemeClr val="bg1"/>
                </a:solidFill>
              </a:rPr>
              <a:t>File</a:t>
            </a:r>
          </a:p>
          <a:p>
            <a:pPr algn="ctr"/>
            <a:r>
              <a:rPr lang="en-US" sz="2000" dirty="0" smtClean="0">
                <a:solidFill>
                  <a:schemeClr val="bg1"/>
                </a:solidFill>
              </a:rPr>
              <a:t>Server</a:t>
            </a:r>
            <a:endParaRPr lang="en-US" sz="2000" dirty="0">
              <a:solidFill>
                <a:schemeClr val="bg1"/>
              </a:solidFill>
            </a:endParaRPr>
          </a:p>
        </p:txBody>
      </p:sp>
      <p:sp>
        <p:nvSpPr>
          <p:cNvPr id="14" name="TextBox 13"/>
          <p:cNvSpPr txBox="1"/>
          <p:nvPr/>
        </p:nvSpPr>
        <p:spPr>
          <a:xfrm>
            <a:off x="4728248" y="5528088"/>
            <a:ext cx="1231364" cy="707886"/>
          </a:xfrm>
          <a:prstGeom prst="rect">
            <a:avLst/>
          </a:prstGeom>
          <a:noFill/>
        </p:spPr>
        <p:txBody>
          <a:bodyPr wrap="none" rtlCol="0">
            <a:spAutoFit/>
          </a:bodyPr>
          <a:lstStyle/>
          <a:p>
            <a:pPr algn="ctr"/>
            <a:r>
              <a:rPr lang="en-US" sz="2000" dirty="0" smtClean="0">
                <a:solidFill>
                  <a:schemeClr val="bg1"/>
                </a:solidFill>
              </a:rPr>
              <a:t>Domain</a:t>
            </a:r>
          </a:p>
          <a:p>
            <a:pPr algn="ctr"/>
            <a:r>
              <a:rPr lang="en-US" sz="2000" dirty="0" smtClean="0">
                <a:solidFill>
                  <a:schemeClr val="bg1"/>
                </a:solidFill>
              </a:rPr>
              <a:t>Controller</a:t>
            </a:r>
            <a:endParaRPr lang="en-US" sz="2000" dirty="0">
              <a:solidFill>
                <a:schemeClr val="bg1"/>
              </a:solidFill>
            </a:endParaRPr>
          </a:p>
        </p:txBody>
      </p:sp>
      <p:pic>
        <p:nvPicPr>
          <p:cNvPr id="15" name="Picture 14" descr="Server and XML Web Service sm"/>
          <p:cNvPicPr>
            <a:picLocks noChangeAspect="1" noChangeArrowheads="1"/>
          </p:cNvPicPr>
          <p:nvPr/>
        </p:nvPicPr>
        <p:blipFill>
          <a:blip r:embed="rId7" cstate="print"/>
          <a:srcRect/>
          <a:stretch>
            <a:fillRect/>
          </a:stretch>
        </p:blipFill>
        <p:spPr bwMode="auto">
          <a:xfrm>
            <a:off x="4999614" y="4114947"/>
            <a:ext cx="726472" cy="1467855"/>
          </a:xfrm>
          <a:prstGeom prst="rect">
            <a:avLst/>
          </a:prstGeom>
          <a:noFill/>
        </p:spPr>
      </p:pic>
      <p:grpSp>
        <p:nvGrpSpPr>
          <p:cNvPr id="16" name="Group 15"/>
          <p:cNvGrpSpPr/>
          <p:nvPr/>
        </p:nvGrpSpPr>
        <p:grpSpPr>
          <a:xfrm>
            <a:off x="5003771" y="1751042"/>
            <a:ext cx="718155" cy="1435210"/>
            <a:chOff x="512064" y="3713584"/>
            <a:chExt cx="957291" cy="1435210"/>
          </a:xfrm>
        </p:grpSpPr>
        <p:pic>
          <p:nvPicPr>
            <p:cNvPr id="17" name="Picture 6" descr="C:\Program Files\Microsoft Resource DVD Artwork\DVD_ART\Artwork_Imagery\HARDWARE_IMAGERY\Illustration - Misc Hardware\XML Icons\Server.png"/>
            <p:cNvPicPr>
              <a:picLocks noChangeAspect="1" noChangeArrowheads="1"/>
            </p:cNvPicPr>
            <p:nvPr/>
          </p:nvPicPr>
          <p:blipFill>
            <a:blip r:embed="rId8" cstate="print"/>
            <a:srcRect/>
            <a:stretch>
              <a:fillRect/>
            </a:stretch>
          </p:blipFill>
          <p:spPr bwMode="auto">
            <a:xfrm>
              <a:off x="512064" y="3713584"/>
              <a:ext cx="916441" cy="1371600"/>
            </a:xfrm>
            <a:prstGeom prst="rect">
              <a:avLst/>
            </a:prstGeom>
            <a:noFill/>
            <a:ln w="9525">
              <a:noFill/>
              <a:miter lim="800000"/>
              <a:headEnd/>
              <a:tailEnd/>
            </a:ln>
          </p:spPr>
        </p:pic>
        <p:pic>
          <p:nvPicPr>
            <p:cNvPr id="18" name="Picture 12" descr="D:\Pennie's documents\Images for TechEd06\Hardware_Imagery\Folder.png"/>
            <p:cNvPicPr>
              <a:picLocks noChangeAspect="1" noChangeArrowheads="1"/>
            </p:cNvPicPr>
            <p:nvPr/>
          </p:nvPicPr>
          <p:blipFill>
            <a:blip r:embed="rId9" cstate="print"/>
            <a:srcRect/>
            <a:stretch>
              <a:fillRect/>
            </a:stretch>
          </p:blipFill>
          <p:spPr bwMode="auto">
            <a:xfrm>
              <a:off x="965491" y="4474415"/>
              <a:ext cx="503864" cy="674379"/>
            </a:xfrm>
            <a:prstGeom prst="rect">
              <a:avLst/>
            </a:prstGeom>
            <a:noFill/>
          </p:spPr>
        </p:pic>
      </p:grpSp>
      <p:pic>
        <p:nvPicPr>
          <p:cNvPr id="19" name="Picture 154" descr="PC with flat panel"/>
          <p:cNvPicPr>
            <a:picLocks noChangeAspect="1" noChangeArrowheads="1"/>
          </p:cNvPicPr>
          <p:nvPr/>
        </p:nvPicPr>
        <p:blipFill>
          <a:blip r:embed="rId10" cstate="print"/>
          <a:srcRect/>
          <a:stretch>
            <a:fillRect/>
          </a:stretch>
        </p:blipFill>
        <p:spPr bwMode="auto">
          <a:xfrm>
            <a:off x="1678903" y="4521384"/>
            <a:ext cx="853337" cy="1143008"/>
          </a:xfrm>
          <a:prstGeom prst="rect">
            <a:avLst/>
          </a:prstGeom>
          <a:noFill/>
        </p:spPr>
      </p:pic>
      <p:pic>
        <p:nvPicPr>
          <p:cNvPr id="20" name="Picture 11" descr="user business man"/>
          <p:cNvPicPr>
            <a:picLocks noChangeAspect="1" noChangeArrowheads="1"/>
          </p:cNvPicPr>
          <p:nvPr/>
        </p:nvPicPr>
        <p:blipFill>
          <a:blip r:embed="rId11" cstate="print"/>
          <a:srcRect/>
          <a:stretch>
            <a:fillRect/>
          </a:stretch>
        </p:blipFill>
        <p:spPr bwMode="auto">
          <a:xfrm>
            <a:off x="1380348" y="4786158"/>
            <a:ext cx="495536" cy="878235"/>
          </a:xfrm>
          <a:prstGeom prst="rect">
            <a:avLst/>
          </a:prstGeom>
          <a:noFill/>
        </p:spPr>
      </p:pic>
      <p:sp>
        <p:nvSpPr>
          <p:cNvPr id="21" name="Rounded Rectangular Callout 20"/>
          <p:cNvSpPr/>
          <p:nvPr/>
        </p:nvSpPr>
        <p:spPr>
          <a:xfrm>
            <a:off x="6272483" y="4114946"/>
            <a:ext cx="1339811" cy="1643074"/>
          </a:xfrm>
          <a:prstGeom prst="wedgeRoundRectCallout">
            <a:avLst>
              <a:gd name="adj1" fmla="val -100097"/>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2" name="Rounded Rectangular Callout 21"/>
          <p:cNvSpPr/>
          <p:nvPr/>
        </p:nvSpPr>
        <p:spPr>
          <a:xfrm>
            <a:off x="6158153" y="3962546"/>
            <a:ext cx="1339811" cy="1643074"/>
          </a:xfrm>
          <a:prstGeom prst="wedgeRoundRectCallout">
            <a:avLst>
              <a:gd name="adj1" fmla="val -95443"/>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3" name="Rounded Rectangular Callout 22"/>
          <p:cNvSpPr/>
          <p:nvPr/>
        </p:nvSpPr>
        <p:spPr>
          <a:xfrm>
            <a:off x="6043823" y="3810146"/>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User Account 1</a:t>
            </a:r>
            <a:endParaRPr lang="en-US" sz="2000" dirty="0"/>
          </a:p>
        </p:txBody>
      </p:sp>
      <p:sp>
        <p:nvSpPr>
          <p:cNvPr id="24" name="Rounded Rectangular Callout 23"/>
          <p:cNvSpPr/>
          <p:nvPr/>
        </p:nvSpPr>
        <p:spPr>
          <a:xfrm>
            <a:off x="6272483" y="1776540"/>
            <a:ext cx="1339811" cy="1643074"/>
          </a:xfrm>
          <a:prstGeom prst="wedgeRoundRectCallout">
            <a:avLst>
              <a:gd name="adj1" fmla="val -100097"/>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5" name="Rounded Rectangular Callout 24"/>
          <p:cNvSpPr/>
          <p:nvPr/>
        </p:nvSpPr>
        <p:spPr>
          <a:xfrm>
            <a:off x="6158153" y="1624140"/>
            <a:ext cx="1339811" cy="1643074"/>
          </a:xfrm>
          <a:prstGeom prst="wedgeRoundRectCallout">
            <a:avLst>
              <a:gd name="adj1" fmla="val -95443"/>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6" name="Rounded Rectangular Callout 25"/>
          <p:cNvSpPr/>
          <p:nvPr/>
        </p:nvSpPr>
        <p:spPr>
          <a:xfrm>
            <a:off x="6043823" y="1471740"/>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pic>
        <p:nvPicPr>
          <p:cNvPr id="27" name="Rectangle 48131"/>
          <p:cNvPicPr>
            <a:picLocks noChangeAspect="1" noChangeArrowheads="1"/>
          </p:cNvPicPr>
          <p:nvPr/>
        </p:nvPicPr>
        <p:blipFill>
          <a:blip r:embed="rId12" cstate="print"/>
          <a:srcRect/>
          <a:stretch>
            <a:fillRect/>
          </a:stretch>
        </p:blipFill>
        <p:spPr bwMode="auto">
          <a:xfrm>
            <a:off x="6713729" y="4665021"/>
            <a:ext cx="571649" cy="614363"/>
          </a:xfrm>
          <a:prstGeom prst="rect">
            <a:avLst/>
          </a:prstGeom>
          <a:noFill/>
          <a:ln w="9525">
            <a:noFill/>
            <a:miter lim="800000"/>
            <a:headEnd/>
            <a:tailEnd/>
          </a:ln>
        </p:spPr>
      </p:pic>
      <p:pic>
        <p:nvPicPr>
          <p:cNvPr id="28" name="Picture 11" descr="user business man"/>
          <p:cNvPicPr>
            <a:picLocks noChangeAspect="1" noChangeArrowheads="1"/>
          </p:cNvPicPr>
          <p:nvPr/>
        </p:nvPicPr>
        <p:blipFill>
          <a:blip r:embed="rId11" cstate="print"/>
          <a:srcRect/>
          <a:stretch>
            <a:fillRect/>
          </a:stretch>
        </p:blipFill>
        <p:spPr bwMode="auto">
          <a:xfrm>
            <a:off x="6164691" y="4639814"/>
            <a:ext cx="397451" cy="704398"/>
          </a:xfrm>
          <a:prstGeom prst="rect">
            <a:avLst/>
          </a:prstGeom>
          <a:noFill/>
        </p:spPr>
      </p:pic>
      <p:pic>
        <p:nvPicPr>
          <p:cNvPr id="29" name="Picture 7" descr="C:\Users\schnpa\Documents\Camwood\icons\48x48\plain\registry.png"/>
          <p:cNvPicPr preferRelativeResize="0">
            <a:picLocks noChangeArrowheads="1"/>
          </p:cNvPicPr>
          <p:nvPr/>
        </p:nvPicPr>
        <p:blipFill>
          <a:blip r:embed="rId13" cstate="print"/>
          <a:srcRect/>
          <a:stretch>
            <a:fillRect/>
          </a:stretch>
        </p:blipFill>
        <p:spPr bwMode="auto">
          <a:xfrm>
            <a:off x="6752068" y="1896373"/>
            <a:ext cx="493025" cy="642942"/>
          </a:xfrm>
          <a:prstGeom prst="rect">
            <a:avLst/>
          </a:prstGeom>
          <a:noFill/>
          <a:ln w="9525">
            <a:noFill/>
            <a:miter lim="800000"/>
            <a:headEnd/>
            <a:tailEnd/>
          </a:ln>
        </p:spPr>
      </p:pic>
      <p:pic>
        <p:nvPicPr>
          <p:cNvPr id="30" name="Picture 29" descr="Folder.png"/>
          <p:cNvPicPr>
            <a:picLocks noChangeAspect="1"/>
          </p:cNvPicPr>
          <p:nvPr/>
        </p:nvPicPr>
        <p:blipFill>
          <a:blip r:embed="rId14" cstate="print"/>
          <a:stretch>
            <a:fillRect/>
          </a:stretch>
        </p:blipFill>
        <p:spPr>
          <a:xfrm>
            <a:off x="6752068" y="2490066"/>
            <a:ext cx="457262" cy="609524"/>
          </a:xfrm>
          <a:prstGeom prst="rect">
            <a:avLst/>
          </a:prstGeom>
        </p:spPr>
      </p:pic>
      <p:pic>
        <p:nvPicPr>
          <p:cNvPr id="31" name="Picture 11" descr="user business man"/>
          <p:cNvPicPr>
            <a:picLocks noChangeAspect="1" noChangeArrowheads="1"/>
          </p:cNvPicPr>
          <p:nvPr/>
        </p:nvPicPr>
        <p:blipFill>
          <a:blip r:embed="rId11" cstate="print"/>
          <a:srcRect/>
          <a:stretch>
            <a:fillRect/>
          </a:stretch>
        </p:blipFill>
        <p:spPr bwMode="auto">
          <a:xfrm>
            <a:off x="6158152" y="2217844"/>
            <a:ext cx="397451" cy="704398"/>
          </a:xfrm>
          <a:prstGeom prst="rect">
            <a:avLst/>
          </a:prstGeom>
          <a:noFill/>
        </p:spPr>
      </p:pic>
    </p:spTree>
    <p:extLst>
      <p:ext uri="{BB962C8B-B14F-4D97-AF65-F5344CB8AC3E}">
        <p14:creationId xmlns:p14="http://schemas.microsoft.com/office/powerpoint/2010/main" val="3520772676"/>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Mandatory Profiles</a:t>
            </a:r>
            <a:endParaRPr lang="en-US" dirty="0"/>
          </a:p>
        </p:txBody>
      </p:sp>
      <p:grpSp>
        <p:nvGrpSpPr>
          <p:cNvPr id="3" name="Group 45"/>
          <p:cNvGrpSpPr/>
          <p:nvPr/>
        </p:nvGrpSpPr>
        <p:grpSpPr>
          <a:xfrm>
            <a:off x="1395875" y="2686186"/>
            <a:ext cx="1500589" cy="2090304"/>
            <a:chOff x="519490" y="3994177"/>
            <a:chExt cx="2000264" cy="2090304"/>
          </a:xfrm>
        </p:grpSpPr>
        <p:sp>
          <p:nvSpPr>
            <p:cNvPr id="4" name="Isosceles Triangle 3"/>
            <p:cNvSpPr/>
            <p:nvPr/>
          </p:nvSpPr>
          <p:spPr bwMode="auto">
            <a:xfrm flipV="1">
              <a:off x="533400" y="5703481"/>
              <a:ext cx="1981200" cy="381000"/>
            </a:xfrm>
            <a:prstGeom prst="triangle">
              <a:avLst>
                <a:gd name="adj" fmla="val 50000"/>
              </a:avLst>
            </a:prstGeom>
            <a:gradFill>
              <a:gsLst>
                <a:gs pos="0">
                  <a:schemeClr val="bg1"/>
                </a:gs>
                <a:gs pos="80000">
                  <a:schemeClr val="accent1"/>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0000"/>
                </a:lnSpc>
                <a:spcBef>
                  <a:spcPct val="0"/>
                </a:spcBef>
                <a:spcAft>
                  <a:spcPct val="0"/>
                </a:spcAft>
                <a:buClr>
                  <a:srgbClr val="0A5F81"/>
                </a:buClr>
                <a:buSzTx/>
                <a:buFont typeface="Wingdings" pitchFamily="2" charset="2"/>
                <a:buNone/>
                <a:tabLst/>
              </a:pPr>
              <a:endPara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Gill Sans MT" pitchFamily="34" charset="0"/>
                <a:cs typeface="Times New Roman" pitchFamily="18" charset="0"/>
              </a:endParaRPr>
            </a:p>
          </p:txBody>
        </p:sp>
        <p:pic>
          <p:nvPicPr>
            <p:cNvPr id="5" name="Picture 17" descr="Vista.gif"/>
            <p:cNvPicPr>
              <a:picLocks noChangeAspect="1"/>
            </p:cNvPicPr>
            <p:nvPr/>
          </p:nvPicPr>
          <p:blipFill>
            <a:blip r:embed="rId2" cstate="print"/>
            <a:srcRect/>
            <a:stretch>
              <a:fillRect/>
            </a:stretch>
          </p:blipFill>
          <p:spPr bwMode="auto">
            <a:xfrm>
              <a:off x="519490" y="4000504"/>
              <a:ext cx="2000264" cy="1670809"/>
            </a:xfrm>
            <a:prstGeom prst="rect">
              <a:avLst/>
            </a:prstGeom>
            <a:noFill/>
            <a:ln w="9525">
              <a:noFill/>
              <a:miter lim="800000"/>
              <a:headEnd/>
              <a:tailEnd/>
            </a:ln>
          </p:spPr>
        </p:pic>
        <p:sp>
          <p:nvSpPr>
            <p:cNvPr id="6" name="Rectangle 5"/>
            <p:cNvSpPr>
              <a:spLocks noChangeArrowheads="1"/>
            </p:cNvSpPr>
            <p:nvPr/>
          </p:nvSpPr>
          <p:spPr bwMode="auto">
            <a:xfrm>
              <a:off x="533400" y="3994177"/>
              <a:ext cx="1981200" cy="1676400"/>
            </a:xfrm>
            <a:prstGeom prst="rect">
              <a:avLst/>
            </a:prstGeom>
            <a:noFill/>
            <a:ln w="31750">
              <a:solidFill>
                <a:srgbClr val="8E96AC"/>
              </a:solidFill>
              <a:miter lim="800000"/>
              <a:headEnd/>
              <a:tailEnd/>
            </a:ln>
            <a:effectLst>
              <a:prstShdw prst="shdw17" dist="17961" dir="2700000">
                <a:srgbClr val="8E96AC">
                  <a:gamma/>
                  <a:shade val="60000"/>
                  <a:invGamma/>
                </a:srgbClr>
              </a:prstShdw>
            </a:effectLst>
          </p:spPr>
          <p:txBody>
            <a:bodyPr wrap="square" lIns="0" tIns="0" rIns="0" bIns="0" anchor="ctr">
              <a:noAutofit/>
            </a:bodyPr>
            <a:lstStyle/>
            <a:p>
              <a:pPr>
                <a:defRPr/>
              </a:pPr>
              <a:endParaRPr lang="de-DE"/>
            </a:p>
          </p:txBody>
        </p:sp>
        <p:pic>
          <p:nvPicPr>
            <p:cNvPr id="7" name="Picture 4" descr="E:\Immidio\Brillant_General\png\NORMAL\128\window_128.png"/>
            <p:cNvPicPr>
              <a:picLocks noChangeAspect="1" noChangeArrowheads="1"/>
            </p:cNvPicPr>
            <p:nvPr/>
          </p:nvPicPr>
          <p:blipFill>
            <a:blip r:embed="rId3" cstate="print"/>
            <a:srcRect/>
            <a:stretch>
              <a:fillRect/>
            </a:stretch>
          </p:blipFill>
          <p:spPr bwMode="auto">
            <a:xfrm>
              <a:off x="1428728" y="4065615"/>
              <a:ext cx="1000132" cy="1000132"/>
            </a:xfrm>
            <a:prstGeom prst="rect">
              <a:avLst/>
            </a:prstGeom>
            <a:noFill/>
          </p:spPr>
        </p:pic>
        <p:pic>
          <p:nvPicPr>
            <p:cNvPr id="8" name="Picture 102" descr="Icon_Application"/>
            <p:cNvPicPr>
              <a:picLocks noChangeAspect="1" noChangeArrowheads="1"/>
            </p:cNvPicPr>
            <p:nvPr/>
          </p:nvPicPr>
          <p:blipFill>
            <a:blip r:embed="rId4" cstate="print"/>
            <a:srcRect/>
            <a:stretch>
              <a:fillRect/>
            </a:stretch>
          </p:blipFill>
          <p:spPr bwMode="auto">
            <a:xfrm>
              <a:off x="621644" y="4766035"/>
              <a:ext cx="176363" cy="152530"/>
            </a:xfrm>
            <a:prstGeom prst="rect">
              <a:avLst/>
            </a:prstGeom>
            <a:noFill/>
          </p:spPr>
        </p:pic>
        <p:pic>
          <p:nvPicPr>
            <p:cNvPr id="9" name="Picture 15" descr="Application2big"/>
            <p:cNvPicPr>
              <a:picLocks noChangeAspect="1" noChangeArrowheads="1"/>
            </p:cNvPicPr>
            <p:nvPr/>
          </p:nvPicPr>
          <p:blipFill>
            <a:blip r:embed="rId5" cstate="print"/>
            <a:srcRect/>
            <a:stretch>
              <a:fillRect/>
            </a:stretch>
          </p:blipFill>
          <p:spPr bwMode="auto">
            <a:xfrm>
              <a:off x="896763" y="4111481"/>
              <a:ext cx="160643" cy="142876"/>
            </a:xfrm>
            <a:prstGeom prst="rect">
              <a:avLst/>
            </a:prstGeom>
            <a:noFill/>
            <a:ln w="9525">
              <a:noFill/>
              <a:miter lim="800000"/>
              <a:headEnd/>
              <a:tailEnd/>
            </a:ln>
          </p:spPr>
        </p:pic>
        <p:pic>
          <p:nvPicPr>
            <p:cNvPr id="10" name="Picture 9" descr="E:\Immidio\Brillant_3D_Graphics\png\NORMAL\128\renderer_128.png"/>
            <p:cNvPicPr>
              <a:picLocks noChangeAspect="1" noChangeArrowheads="1"/>
            </p:cNvPicPr>
            <p:nvPr/>
          </p:nvPicPr>
          <p:blipFill>
            <a:blip r:embed="rId6" cstate="print"/>
            <a:srcRect/>
            <a:stretch>
              <a:fillRect/>
            </a:stretch>
          </p:blipFill>
          <p:spPr bwMode="auto">
            <a:xfrm>
              <a:off x="1071538" y="4422805"/>
              <a:ext cx="1000132" cy="1000132"/>
            </a:xfrm>
            <a:prstGeom prst="rect">
              <a:avLst/>
            </a:prstGeom>
            <a:noFill/>
          </p:spPr>
        </p:pic>
      </p:grpSp>
      <p:sp>
        <p:nvSpPr>
          <p:cNvPr id="11" name="Freeform 10"/>
          <p:cNvSpPr/>
          <p:nvPr/>
        </p:nvSpPr>
        <p:spPr>
          <a:xfrm>
            <a:off x="2899457" y="2511884"/>
            <a:ext cx="2153973" cy="1005840"/>
          </a:xfrm>
          <a:custGeom>
            <a:avLst/>
            <a:gdLst>
              <a:gd name="connsiteX0" fmla="*/ 0 w 2871216"/>
              <a:gd name="connsiteY0" fmla="*/ 1005840 h 1005840"/>
              <a:gd name="connsiteX1" fmla="*/ 969264 w 2871216"/>
              <a:gd name="connsiteY1" fmla="*/ 658368 h 1005840"/>
              <a:gd name="connsiteX2" fmla="*/ 1755648 w 2871216"/>
              <a:gd name="connsiteY2" fmla="*/ 164592 h 1005840"/>
              <a:gd name="connsiteX3" fmla="*/ 2871216 w 2871216"/>
              <a:gd name="connsiteY3" fmla="*/ 0 h 1005840"/>
            </a:gdLst>
            <a:ahLst/>
            <a:cxnLst>
              <a:cxn ang="0">
                <a:pos x="connsiteX0" y="connsiteY0"/>
              </a:cxn>
              <a:cxn ang="0">
                <a:pos x="connsiteX1" y="connsiteY1"/>
              </a:cxn>
              <a:cxn ang="0">
                <a:pos x="connsiteX2" y="connsiteY2"/>
              </a:cxn>
              <a:cxn ang="0">
                <a:pos x="connsiteX3" y="connsiteY3"/>
              </a:cxn>
            </a:cxnLst>
            <a:rect l="l" t="t" r="r" b="b"/>
            <a:pathLst>
              <a:path w="2871216" h="1005840">
                <a:moveTo>
                  <a:pt x="0" y="1005840"/>
                </a:moveTo>
                <a:cubicBezTo>
                  <a:pt x="338328" y="902208"/>
                  <a:pt x="676656" y="798576"/>
                  <a:pt x="969264" y="658368"/>
                </a:cubicBezTo>
                <a:cubicBezTo>
                  <a:pt x="1261872" y="518160"/>
                  <a:pt x="1438656" y="274320"/>
                  <a:pt x="1755648" y="164592"/>
                </a:cubicBezTo>
                <a:cubicBezTo>
                  <a:pt x="2072640" y="54864"/>
                  <a:pt x="2471928" y="27432"/>
                  <a:pt x="2871216" y="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2913177" y="3517724"/>
            <a:ext cx="2140253" cy="1371600"/>
          </a:xfrm>
          <a:custGeom>
            <a:avLst/>
            <a:gdLst>
              <a:gd name="connsiteX0" fmla="*/ 0 w 2852928"/>
              <a:gd name="connsiteY0" fmla="*/ 0 h 1371600"/>
              <a:gd name="connsiteX1" fmla="*/ 987552 w 2852928"/>
              <a:gd name="connsiteY1" fmla="*/ 384048 h 1371600"/>
              <a:gd name="connsiteX2" fmla="*/ 1737360 w 2852928"/>
              <a:gd name="connsiteY2" fmla="*/ 1078992 h 1371600"/>
              <a:gd name="connsiteX3" fmla="*/ 2852928 w 2852928"/>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852928" h="1371600">
                <a:moveTo>
                  <a:pt x="0" y="0"/>
                </a:moveTo>
                <a:cubicBezTo>
                  <a:pt x="348996" y="102108"/>
                  <a:pt x="697992" y="204216"/>
                  <a:pt x="987552" y="384048"/>
                </a:cubicBezTo>
                <a:cubicBezTo>
                  <a:pt x="1277112" y="563880"/>
                  <a:pt x="1426464" y="914400"/>
                  <a:pt x="1737360" y="1078992"/>
                </a:cubicBezTo>
                <a:cubicBezTo>
                  <a:pt x="2048256" y="1243584"/>
                  <a:pt x="2450592" y="1307592"/>
                  <a:pt x="2852928" y="137160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4917169" y="3186252"/>
            <a:ext cx="854593" cy="707886"/>
          </a:xfrm>
          <a:prstGeom prst="rect">
            <a:avLst/>
          </a:prstGeom>
          <a:noFill/>
        </p:spPr>
        <p:txBody>
          <a:bodyPr wrap="none" rtlCol="0">
            <a:spAutoFit/>
          </a:bodyPr>
          <a:lstStyle/>
          <a:p>
            <a:pPr algn="ctr"/>
            <a:r>
              <a:rPr lang="en-US" sz="2000" dirty="0" smtClean="0">
                <a:solidFill>
                  <a:schemeClr val="bg1"/>
                </a:solidFill>
              </a:rPr>
              <a:t>File</a:t>
            </a:r>
          </a:p>
          <a:p>
            <a:pPr algn="ctr"/>
            <a:r>
              <a:rPr lang="en-US" sz="2000" dirty="0" smtClean="0">
                <a:solidFill>
                  <a:schemeClr val="bg1"/>
                </a:solidFill>
              </a:rPr>
              <a:t>Server</a:t>
            </a:r>
            <a:endParaRPr lang="en-US" sz="2000" dirty="0">
              <a:solidFill>
                <a:schemeClr val="bg1"/>
              </a:solidFill>
            </a:endParaRPr>
          </a:p>
        </p:txBody>
      </p:sp>
      <p:sp>
        <p:nvSpPr>
          <p:cNvPr id="14" name="TextBox 13"/>
          <p:cNvSpPr txBox="1"/>
          <p:nvPr/>
        </p:nvSpPr>
        <p:spPr>
          <a:xfrm>
            <a:off x="4747169" y="5540317"/>
            <a:ext cx="1231364" cy="707886"/>
          </a:xfrm>
          <a:prstGeom prst="rect">
            <a:avLst/>
          </a:prstGeom>
          <a:noFill/>
        </p:spPr>
        <p:txBody>
          <a:bodyPr wrap="none" rtlCol="0">
            <a:spAutoFit/>
          </a:bodyPr>
          <a:lstStyle/>
          <a:p>
            <a:pPr algn="ctr"/>
            <a:r>
              <a:rPr lang="en-US" sz="2000" dirty="0" smtClean="0">
                <a:solidFill>
                  <a:schemeClr val="bg1"/>
                </a:solidFill>
              </a:rPr>
              <a:t>Domain</a:t>
            </a:r>
          </a:p>
          <a:p>
            <a:pPr algn="ctr"/>
            <a:r>
              <a:rPr lang="en-US" sz="2000" dirty="0" smtClean="0">
                <a:solidFill>
                  <a:schemeClr val="bg1"/>
                </a:solidFill>
              </a:rPr>
              <a:t>Controller</a:t>
            </a:r>
            <a:endParaRPr lang="en-US" sz="2000" dirty="0">
              <a:solidFill>
                <a:schemeClr val="bg1"/>
              </a:solidFill>
            </a:endParaRPr>
          </a:p>
        </p:txBody>
      </p:sp>
      <p:pic>
        <p:nvPicPr>
          <p:cNvPr id="15" name="Picture 14" descr="Server and XML Web Service sm"/>
          <p:cNvPicPr>
            <a:picLocks noChangeAspect="1" noChangeArrowheads="1"/>
          </p:cNvPicPr>
          <p:nvPr/>
        </p:nvPicPr>
        <p:blipFill>
          <a:blip r:embed="rId7" cstate="print"/>
          <a:srcRect/>
          <a:stretch>
            <a:fillRect/>
          </a:stretch>
        </p:blipFill>
        <p:spPr bwMode="auto">
          <a:xfrm>
            <a:off x="4999614" y="4114947"/>
            <a:ext cx="726472" cy="1467855"/>
          </a:xfrm>
          <a:prstGeom prst="rect">
            <a:avLst/>
          </a:prstGeom>
          <a:noFill/>
        </p:spPr>
      </p:pic>
      <p:grpSp>
        <p:nvGrpSpPr>
          <p:cNvPr id="16" name="Group 15"/>
          <p:cNvGrpSpPr/>
          <p:nvPr/>
        </p:nvGrpSpPr>
        <p:grpSpPr>
          <a:xfrm>
            <a:off x="5003771" y="1751042"/>
            <a:ext cx="718155" cy="1435210"/>
            <a:chOff x="512064" y="3713584"/>
            <a:chExt cx="957291" cy="1435210"/>
          </a:xfrm>
        </p:grpSpPr>
        <p:pic>
          <p:nvPicPr>
            <p:cNvPr id="17" name="Picture 6" descr="C:\Program Files\Microsoft Resource DVD Artwork\DVD_ART\Artwork_Imagery\HARDWARE_IMAGERY\Illustration - Misc Hardware\XML Icons\Server.png"/>
            <p:cNvPicPr>
              <a:picLocks noChangeAspect="1" noChangeArrowheads="1"/>
            </p:cNvPicPr>
            <p:nvPr/>
          </p:nvPicPr>
          <p:blipFill>
            <a:blip r:embed="rId8" cstate="print"/>
            <a:srcRect/>
            <a:stretch>
              <a:fillRect/>
            </a:stretch>
          </p:blipFill>
          <p:spPr bwMode="auto">
            <a:xfrm>
              <a:off x="512064" y="3713584"/>
              <a:ext cx="916441" cy="1371600"/>
            </a:xfrm>
            <a:prstGeom prst="rect">
              <a:avLst/>
            </a:prstGeom>
            <a:noFill/>
            <a:ln w="9525">
              <a:noFill/>
              <a:miter lim="800000"/>
              <a:headEnd/>
              <a:tailEnd/>
            </a:ln>
          </p:spPr>
        </p:pic>
        <p:pic>
          <p:nvPicPr>
            <p:cNvPr id="18" name="Picture 12" descr="D:\Pennie's documents\Images for TechEd06\Hardware_Imagery\Folder.png"/>
            <p:cNvPicPr>
              <a:picLocks noChangeAspect="1" noChangeArrowheads="1"/>
            </p:cNvPicPr>
            <p:nvPr/>
          </p:nvPicPr>
          <p:blipFill>
            <a:blip r:embed="rId9" cstate="print"/>
            <a:srcRect/>
            <a:stretch>
              <a:fillRect/>
            </a:stretch>
          </p:blipFill>
          <p:spPr bwMode="auto">
            <a:xfrm>
              <a:off x="965491" y="4474415"/>
              <a:ext cx="503864" cy="674379"/>
            </a:xfrm>
            <a:prstGeom prst="rect">
              <a:avLst/>
            </a:prstGeom>
            <a:noFill/>
          </p:spPr>
        </p:pic>
      </p:grpSp>
      <p:pic>
        <p:nvPicPr>
          <p:cNvPr id="19" name="Picture 154" descr="PC with flat panel"/>
          <p:cNvPicPr>
            <a:picLocks noChangeAspect="1" noChangeArrowheads="1"/>
          </p:cNvPicPr>
          <p:nvPr/>
        </p:nvPicPr>
        <p:blipFill>
          <a:blip r:embed="rId10" cstate="print"/>
          <a:srcRect/>
          <a:stretch>
            <a:fillRect/>
          </a:stretch>
        </p:blipFill>
        <p:spPr bwMode="auto">
          <a:xfrm>
            <a:off x="1678903" y="4521384"/>
            <a:ext cx="853337" cy="1143008"/>
          </a:xfrm>
          <a:prstGeom prst="rect">
            <a:avLst/>
          </a:prstGeom>
          <a:noFill/>
        </p:spPr>
      </p:pic>
      <p:pic>
        <p:nvPicPr>
          <p:cNvPr id="20" name="Picture 11" descr="user business man"/>
          <p:cNvPicPr>
            <a:picLocks noChangeAspect="1" noChangeArrowheads="1"/>
          </p:cNvPicPr>
          <p:nvPr/>
        </p:nvPicPr>
        <p:blipFill>
          <a:blip r:embed="rId11" cstate="print"/>
          <a:srcRect/>
          <a:stretch>
            <a:fillRect/>
          </a:stretch>
        </p:blipFill>
        <p:spPr bwMode="auto">
          <a:xfrm>
            <a:off x="1380348" y="4786158"/>
            <a:ext cx="495536" cy="878235"/>
          </a:xfrm>
          <a:prstGeom prst="rect">
            <a:avLst/>
          </a:prstGeom>
          <a:noFill/>
        </p:spPr>
      </p:pic>
      <p:sp>
        <p:nvSpPr>
          <p:cNvPr id="21" name="Rounded Rectangular Callout 20"/>
          <p:cNvSpPr/>
          <p:nvPr/>
        </p:nvSpPr>
        <p:spPr>
          <a:xfrm>
            <a:off x="6272483" y="4114946"/>
            <a:ext cx="1339811" cy="1643074"/>
          </a:xfrm>
          <a:prstGeom prst="wedgeRoundRectCallout">
            <a:avLst>
              <a:gd name="adj1" fmla="val -100097"/>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2" name="Rounded Rectangular Callout 21"/>
          <p:cNvSpPr/>
          <p:nvPr/>
        </p:nvSpPr>
        <p:spPr>
          <a:xfrm>
            <a:off x="6158153" y="3962546"/>
            <a:ext cx="1339811" cy="1643074"/>
          </a:xfrm>
          <a:prstGeom prst="wedgeRoundRectCallout">
            <a:avLst>
              <a:gd name="adj1" fmla="val -95443"/>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3" name="Rounded Rectangular Callout 22"/>
          <p:cNvSpPr/>
          <p:nvPr/>
        </p:nvSpPr>
        <p:spPr>
          <a:xfrm>
            <a:off x="6043823" y="3810146"/>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User Account 1</a:t>
            </a:r>
            <a:endParaRPr lang="en-US" sz="2000" dirty="0"/>
          </a:p>
        </p:txBody>
      </p:sp>
      <p:sp>
        <p:nvSpPr>
          <p:cNvPr id="26" name="Rounded Rectangular Callout 25"/>
          <p:cNvSpPr/>
          <p:nvPr/>
        </p:nvSpPr>
        <p:spPr>
          <a:xfrm>
            <a:off x="6043823" y="1471740"/>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a:t>
            </a:r>
            <a:endParaRPr lang="en-US" sz="2000" dirty="0"/>
          </a:p>
        </p:txBody>
      </p:sp>
      <p:pic>
        <p:nvPicPr>
          <p:cNvPr id="27" name="Rectangle 48131"/>
          <p:cNvPicPr>
            <a:picLocks noChangeAspect="1" noChangeArrowheads="1"/>
          </p:cNvPicPr>
          <p:nvPr/>
        </p:nvPicPr>
        <p:blipFill>
          <a:blip r:embed="rId12" cstate="print"/>
          <a:srcRect/>
          <a:stretch>
            <a:fillRect/>
          </a:stretch>
        </p:blipFill>
        <p:spPr bwMode="auto">
          <a:xfrm>
            <a:off x="6713729" y="4665021"/>
            <a:ext cx="571649" cy="614363"/>
          </a:xfrm>
          <a:prstGeom prst="rect">
            <a:avLst/>
          </a:prstGeom>
          <a:noFill/>
          <a:ln w="9525">
            <a:noFill/>
            <a:miter lim="800000"/>
            <a:headEnd/>
            <a:tailEnd/>
          </a:ln>
        </p:spPr>
      </p:pic>
      <p:pic>
        <p:nvPicPr>
          <p:cNvPr id="28" name="Picture 11" descr="user business man"/>
          <p:cNvPicPr>
            <a:picLocks noChangeAspect="1" noChangeArrowheads="1"/>
          </p:cNvPicPr>
          <p:nvPr/>
        </p:nvPicPr>
        <p:blipFill>
          <a:blip r:embed="rId11" cstate="print"/>
          <a:srcRect/>
          <a:stretch>
            <a:fillRect/>
          </a:stretch>
        </p:blipFill>
        <p:spPr bwMode="auto">
          <a:xfrm>
            <a:off x="6164691" y="4639814"/>
            <a:ext cx="397451" cy="704398"/>
          </a:xfrm>
          <a:prstGeom prst="rect">
            <a:avLst/>
          </a:prstGeom>
          <a:noFill/>
        </p:spPr>
      </p:pic>
      <p:pic>
        <p:nvPicPr>
          <p:cNvPr id="29" name="Picture 7" descr="C:\Users\schnpa\Documents\Camwood\icons\48x48\plain\registry.png"/>
          <p:cNvPicPr preferRelativeResize="0">
            <a:picLocks noChangeArrowheads="1"/>
          </p:cNvPicPr>
          <p:nvPr/>
        </p:nvPicPr>
        <p:blipFill>
          <a:blip r:embed="rId13" cstate="print"/>
          <a:srcRect/>
          <a:stretch>
            <a:fillRect/>
          </a:stretch>
        </p:blipFill>
        <p:spPr bwMode="auto">
          <a:xfrm>
            <a:off x="6752068" y="1896373"/>
            <a:ext cx="493025" cy="642942"/>
          </a:xfrm>
          <a:prstGeom prst="rect">
            <a:avLst/>
          </a:prstGeom>
          <a:noFill/>
          <a:ln w="9525">
            <a:noFill/>
            <a:miter lim="800000"/>
            <a:headEnd/>
            <a:tailEnd/>
          </a:ln>
        </p:spPr>
      </p:pic>
      <p:pic>
        <p:nvPicPr>
          <p:cNvPr id="30" name="Picture 29" descr="Folder.png"/>
          <p:cNvPicPr>
            <a:picLocks noChangeAspect="1"/>
          </p:cNvPicPr>
          <p:nvPr/>
        </p:nvPicPr>
        <p:blipFill>
          <a:blip r:embed="rId14" cstate="print"/>
          <a:stretch>
            <a:fillRect/>
          </a:stretch>
        </p:blipFill>
        <p:spPr>
          <a:xfrm>
            <a:off x="6752068" y="2490066"/>
            <a:ext cx="457262" cy="609524"/>
          </a:xfrm>
          <a:prstGeom prst="rect">
            <a:avLst/>
          </a:prstGeom>
        </p:spPr>
      </p:pic>
      <p:pic>
        <p:nvPicPr>
          <p:cNvPr id="31" name="Picture 11" descr="user business man"/>
          <p:cNvPicPr>
            <a:picLocks noChangeAspect="1" noChangeArrowheads="1"/>
          </p:cNvPicPr>
          <p:nvPr/>
        </p:nvPicPr>
        <p:blipFill>
          <a:blip r:embed="rId11" cstate="print"/>
          <a:srcRect/>
          <a:stretch>
            <a:fillRect/>
          </a:stretch>
        </p:blipFill>
        <p:spPr bwMode="auto">
          <a:xfrm>
            <a:off x="6158152" y="2217844"/>
            <a:ext cx="397451" cy="704398"/>
          </a:xfrm>
          <a:prstGeom prst="rect">
            <a:avLst/>
          </a:prstGeom>
          <a:noFill/>
        </p:spPr>
      </p:pic>
    </p:spTree>
    <p:extLst>
      <p:ext uri="{BB962C8B-B14F-4D97-AF65-F5344CB8AC3E}">
        <p14:creationId xmlns:p14="http://schemas.microsoft.com/office/powerpoint/2010/main" val="15763632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de-DE" dirty="0" smtClean="0"/>
              <a:t>Comparing Profile Types</a:t>
            </a:r>
            <a:endParaRPr lang="en-US" dirty="0"/>
          </a:p>
        </p:txBody>
      </p:sp>
      <p:sp>
        <p:nvSpPr>
          <p:cNvPr id="2" name="Text Placeholder 1"/>
          <p:cNvSpPr>
            <a:spLocks noGrp="1"/>
          </p:cNvSpPr>
          <p:nvPr>
            <p:ph type="body" sz="quarter" idx="10"/>
          </p:nvPr>
        </p:nvSpPr>
        <p:spPr/>
        <p:txBody>
          <a:bodyPr/>
          <a:lstStyle/>
          <a:p>
            <a:endParaRPr lang="en-AU"/>
          </a:p>
        </p:txBody>
      </p:sp>
      <p:graphicFrame>
        <p:nvGraphicFramePr>
          <p:cNvPr id="5" name="Table 4"/>
          <p:cNvGraphicFramePr>
            <a:graphicFrameLocks noGrp="1"/>
          </p:cNvGraphicFramePr>
          <p:nvPr>
            <p:extLst>
              <p:ext uri="{D42A27DB-BD31-4B8C-83A1-F6EECF244321}">
                <p14:modId xmlns:p14="http://schemas.microsoft.com/office/powerpoint/2010/main" val="4283791308"/>
              </p:ext>
            </p:extLst>
          </p:nvPr>
        </p:nvGraphicFramePr>
        <p:xfrm>
          <a:off x="500032" y="1523995"/>
          <a:ext cx="8143936" cy="5029011"/>
        </p:xfrm>
        <a:graphic>
          <a:graphicData uri="http://schemas.openxmlformats.org/drawingml/2006/table">
            <a:tbl>
              <a:tblPr firstRow="1" firstCol="1" bandRow="1">
                <a:tableStyleId>{93296810-A885-4BE3-A3E7-6D5BEEA58F35}</a:tableStyleId>
              </a:tblPr>
              <a:tblGrid>
                <a:gridCol w="3000398"/>
                <a:gridCol w="1785950"/>
                <a:gridCol w="1714512"/>
                <a:gridCol w="1643076"/>
              </a:tblGrid>
              <a:tr h="518133">
                <a:tc>
                  <a:txBody>
                    <a:bodyPr/>
                    <a:lstStyle/>
                    <a:p>
                      <a:endParaRPr lang="en-US" sz="2000" dirty="0"/>
                    </a:p>
                  </a:txBody>
                  <a:tcPr/>
                </a:tc>
                <a:tc>
                  <a:txBody>
                    <a:bodyPr/>
                    <a:lstStyle/>
                    <a:p>
                      <a:r>
                        <a:rPr lang="en-US" sz="2000" dirty="0" smtClean="0"/>
                        <a:t>Local</a:t>
                      </a:r>
                      <a:endParaRPr lang="en-US" sz="2000" dirty="0"/>
                    </a:p>
                  </a:txBody>
                  <a:tcPr/>
                </a:tc>
                <a:tc>
                  <a:txBody>
                    <a:bodyPr/>
                    <a:lstStyle/>
                    <a:p>
                      <a:r>
                        <a:rPr lang="en-US" sz="2000" dirty="0" smtClean="0"/>
                        <a:t>Roaming</a:t>
                      </a:r>
                      <a:endParaRPr lang="en-US" sz="2000" dirty="0"/>
                    </a:p>
                  </a:txBody>
                  <a:tcPr/>
                </a:tc>
                <a:tc>
                  <a:txBody>
                    <a:bodyPr/>
                    <a:lstStyle/>
                    <a:p>
                      <a:r>
                        <a:rPr lang="en-US" sz="2000" dirty="0" smtClean="0"/>
                        <a:t>Mandatory</a:t>
                      </a:r>
                      <a:endParaRPr lang="en-US" sz="2000" dirty="0"/>
                    </a:p>
                  </a:txBody>
                  <a:tcPr/>
                </a:tc>
              </a:tr>
              <a:tr h="518133">
                <a:tc>
                  <a:txBody>
                    <a:bodyPr/>
                    <a:lstStyle/>
                    <a:p>
                      <a:r>
                        <a:rPr lang="en-US" sz="2000" dirty="0" smtClean="0"/>
                        <a:t>Personal settings</a:t>
                      </a:r>
                      <a:endParaRPr lang="en-US" sz="2000" dirty="0"/>
                    </a:p>
                  </a:txBody>
                  <a:tcPr anchor="ctr"/>
                </a:tc>
                <a:tc>
                  <a:txBody>
                    <a:bodyPr/>
                    <a:lstStyle/>
                    <a:p>
                      <a:r>
                        <a:rPr lang="en-US" sz="2000" dirty="0" smtClean="0"/>
                        <a:t>yes</a:t>
                      </a:r>
                      <a:endParaRPr lang="en-US" sz="2000" dirty="0"/>
                    </a:p>
                  </a:txBody>
                  <a:tcPr anchor="ctr"/>
                </a:tc>
                <a:tc>
                  <a:txBody>
                    <a:bodyPr/>
                    <a:lstStyle/>
                    <a:p>
                      <a:r>
                        <a:rPr lang="en-US" sz="2000" dirty="0" smtClean="0"/>
                        <a:t>yes</a:t>
                      </a:r>
                      <a:endParaRPr lang="en-US" sz="2000" dirty="0"/>
                    </a:p>
                  </a:txBody>
                  <a:tcPr anchor="ctr"/>
                </a:tc>
                <a:tc>
                  <a:txBody>
                    <a:bodyPr/>
                    <a:lstStyle/>
                    <a:p>
                      <a:r>
                        <a:rPr lang="en-US" sz="2000" dirty="0" smtClean="0"/>
                        <a:t>no</a:t>
                      </a:r>
                      <a:endParaRPr lang="en-US" sz="2000" dirty="0"/>
                    </a:p>
                  </a:txBody>
                  <a:tcPr anchor="ctr"/>
                </a:tc>
              </a:tr>
              <a:tr h="518133">
                <a:tc>
                  <a:txBody>
                    <a:bodyPr/>
                    <a:lstStyle/>
                    <a:p>
                      <a:r>
                        <a:rPr lang="en-US" sz="2000" dirty="0" smtClean="0"/>
                        <a:t>Configuration</a:t>
                      </a:r>
                      <a:endParaRPr lang="en-US" sz="2000" dirty="0"/>
                    </a:p>
                  </a:txBody>
                  <a:tcPr anchor="ctr"/>
                </a:tc>
                <a:tc>
                  <a:txBody>
                    <a:bodyPr/>
                    <a:lstStyle/>
                    <a:p>
                      <a:r>
                        <a:rPr lang="en-US" sz="2000" dirty="0" smtClean="0"/>
                        <a:t>automatic</a:t>
                      </a:r>
                      <a:endParaRPr lang="en-US" sz="2000" dirty="0"/>
                    </a:p>
                  </a:txBody>
                  <a:tcPr anchor="ctr"/>
                </a:tc>
                <a:tc>
                  <a:txBody>
                    <a:bodyPr/>
                    <a:lstStyle/>
                    <a:p>
                      <a:r>
                        <a:rPr lang="en-US" sz="2000" dirty="0" smtClean="0"/>
                        <a:t>by admin</a:t>
                      </a:r>
                      <a:endParaRPr lang="en-US" sz="2000" dirty="0"/>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t>by admin</a:t>
                      </a:r>
                    </a:p>
                  </a:txBody>
                  <a:tcPr anchor="ctr"/>
                </a:tc>
              </a:tr>
              <a:tr h="518133">
                <a:tc>
                  <a:txBody>
                    <a:bodyPr/>
                    <a:lstStyle/>
                    <a:p>
                      <a:r>
                        <a:rPr lang="en-US" sz="2000" dirty="0" smtClean="0"/>
                        <a:t>Backup</a:t>
                      </a:r>
                      <a:endParaRPr lang="en-US" sz="2000" dirty="0"/>
                    </a:p>
                  </a:txBody>
                  <a:tcPr anchor="ctr"/>
                </a:tc>
                <a:tc>
                  <a:txBody>
                    <a:bodyPr/>
                    <a:lstStyle/>
                    <a:p>
                      <a:r>
                        <a:rPr lang="en-US" sz="2000" dirty="0" smtClean="0"/>
                        <a:t>challenging</a:t>
                      </a:r>
                      <a:endParaRPr lang="en-US" sz="2000" dirty="0"/>
                    </a:p>
                  </a:txBody>
                  <a:tcPr anchor="ctr"/>
                </a:tc>
                <a:tc>
                  <a:txBody>
                    <a:bodyPr/>
                    <a:lstStyle/>
                    <a:p>
                      <a:r>
                        <a:rPr lang="en-US" sz="2000" dirty="0" smtClean="0"/>
                        <a:t>no problem</a:t>
                      </a:r>
                      <a:endParaRPr lang="en-US" sz="2000" dirty="0"/>
                    </a:p>
                  </a:txBody>
                  <a:tcPr anchor="ctr"/>
                </a:tc>
                <a:tc>
                  <a:txBody>
                    <a:bodyPr/>
                    <a:lstStyle/>
                    <a:p>
                      <a:r>
                        <a:rPr lang="en-US" sz="2000" dirty="0" smtClean="0"/>
                        <a:t>no problem</a:t>
                      </a:r>
                      <a:endParaRPr lang="en-US" sz="2000" dirty="0"/>
                    </a:p>
                  </a:txBody>
                  <a:tcPr anchor="ctr"/>
                </a:tc>
              </a:tr>
              <a:tr h="491897">
                <a:tc>
                  <a:txBody>
                    <a:bodyPr/>
                    <a:lstStyle/>
                    <a:p>
                      <a:r>
                        <a:rPr lang="en-US" sz="2000" dirty="0" smtClean="0"/>
                        <a:t>Transfer between computers</a:t>
                      </a:r>
                      <a:endParaRPr lang="en-US" sz="2000" dirty="0"/>
                    </a:p>
                  </a:txBody>
                  <a:tcPr anchor="ctr"/>
                </a:tc>
                <a:tc>
                  <a:txBody>
                    <a:bodyPr/>
                    <a:lstStyle/>
                    <a:p>
                      <a:r>
                        <a:rPr lang="en-US" sz="2000" dirty="0" smtClean="0"/>
                        <a:t>difficult</a:t>
                      </a:r>
                      <a:endParaRPr lang="en-US" sz="2000" dirty="0"/>
                    </a:p>
                  </a:txBody>
                  <a:tcPr anchor="ctr"/>
                </a:tc>
                <a:tc>
                  <a:txBody>
                    <a:bodyPr/>
                    <a:lstStyle/>
                    <a:p>
                      <a:r>
                        <a:rPr lang="en-US" sz="2000" dirty="0" smtClean="0"/>
                        <a:t>easy</a:t>
                      </a:r>
                      <a:endParaRPr lang="en-US" sz="2000" dirty="0"/>
                    </a:p>
                  </a:txBody>
                  <a:tcPr anchor="ctr"/>
                </a:tc>
                <a:tc>
                  <a:txBody>
                    <a:bodyPr/>
                    <a:lstStyle/>
                    <a:p>
                      <a:r>
                        <a:rPr lang="en-US" sz="2000" dirty="0" smtClean="0"/>
                        <a:t>easy</a:t>
                      </a:r>
                      <a:endParaRPr lang="en-US" sz="2000" dirty="0"/>
                    </a:p>
                  </a:txBody>
                  <a:tcPr anchor="ctr"/>
                </a:tc>
              </a:tr>
              <a:tr h="518133">
                <a:tc>
                  <a:txBody>
                    <a:bodyPr/>
                    <a:lstStyle/>
                    <a:p>
                      <a:r>
                        <a:rPr lang="en-US" sz="2000" dirty="0" smtClean="0"/>
                        <a:t>Performance</a:t>
                      </a:r>
                      <a:endParaRPr lang="en-US" sz="2000" dirty="0"/>
                    </a:p>
                  </a:txBody>
                  <a:tcPr anchor="ctr"/>
                </a:tc>
                <a:tc>
                  <a:txBody>
                    <a:bodyPr/>
                    <a:lstStyle/>
                    <a:p>
                      <a:r>
                        <a:rPr lang="en-US" sz="2000" dirty="0" smtClean="0"/>
                        <a:t>high</a:t>
                      </a:r>
                      <a:endParaRPr lang="en-US" sz="2000" dirty="0"/>
                    </a:p>
                  </a:txBody>
                  <a:tcPr anchor="ctr"/>
                </a:tc>
                <a:tc>
                  <a:txBody>
                    <a:bodyPr/>
                    <a:lstStyle/>
                    <a:p>
                      <a:r>
                        <a:rPr lang="en-US" sz="2000" dirty="0" smtClean="0"/>
                        <a:t>medium to low</a:t>
                      </a:r>
                      <a:endParaRPr lang="en-US" sz="2000" dirty="0"/>
                    </a:p>
                  </a:txBody>
                  <a:tcPr anchor="ctr"/>
                </a:tc>
                <a:tc>
                  <a:txBody>
                    <a:bodyPr/>
                    <a:lstStyle/>
                    <a:p>
                      <a:r>
                        <a:rPr lang="en-US" sz="2000" dirty="0" smtClean="0"/>
                        <a:t>medium</a:t>
                      </a:r>
                      <a:endParaRPr lang="en-US" sz="2000" dirty="0"/>
                    </a:p>
                  </a:txBody>
                  <a:tcPr anchor="ctr"/>
                </a:tc>
              </a:tr>
              <a:tr h="518133">
                <a:tc>
                  <a:txBody>
                    <a:bodyPr/>
                    <a:lstStyle/>
                    <a:p>
                      <a:r>
                        <a:rPr lang="en-US" sz="2000" dirty="0" smtClean="0"/>
                        <a:t>“Last write wins” issue</a:t>
                      </a:r>
                      <a:endParaRPr lang="en-US" sz="2000" dirty="0"/>
                    </a:p>
                  </a:txBody>
                  <a:tcPr anchor="ctr"/>
                </a:tc>
                <a:tc>
                  <a:txBody>
                    <a:bodyPr/>
                    <a:lstStyle/>
                    <a:p>
                      <a:r>
                        <a:rPr lang="en-US" sz="2000" dirty="0" smtClean="0"/>
                        <a:t>no</a:t>
                      </a:r>
                      <a:endParaRPr lang="en-US" sz="2000" dirty="0"/>
                    </a:p>
                  </a:txBody>
                  <a:tcPr anchor="ctr"/>
                </a:tc>
                <a:tc>
                  <a:txBody>
                    <a:bodyPr/>
                    <a:lstStyle/>
                    <a:p>
                      <a:r>
                        <a:rPr lang="en-US" sz="2000" dirty="0" smtClean="0"/>
                        <a:t>yes</a:t>
                      </a:r>
                      <a:endParaRPr lang="en-US" sz="2000" dirty="0"/>
                    </a:p>
                  </a:txBody>
                  <a:tcPr anchor="ctr"/>
                </a:tc>
                <a:tc>
                  <a:txBody>
                    <a:bodyPr/>
                    <a:lstStyle/>
                    <a:p>
                      <a:r>
                        <a:rPr lang="en-US" sz="2000" dirty="0" smtClean="0"/>
                        <a:t>no</a:t>
                      </a:r>
                      <a:endParaRPr lang="en-US" sz="2000" dirty="0"/>
                    </a:p>
                  </a:txBody>
                  <a:tcPr anchor="ctr"/>
                </a:tc>
              </a:tr>
              <a:tr h="518133">
                <a:tc>
                  <a:txBody>
                    <a:bodyPr/>
                    <a:lstStyle/>
                    <a:p>
                      <a:r>
                        <a:rPr lang="en-US" sz="2000" dirty="0" smtClean="0"/>
                        <a:t>Management</a:t>
                      </a:r>
                      <a:endParaRPr lang="en-US" sz="2000" dirty="0"/>
                    </a:p>
                  </a:txBody>
                  <a:tcPr anchor="ctr"/>
                </a:tc>
                <a:tc>
                  <a:txBody>
                    <a:bodyPr/>
                    <a:lstStyle/>
                    <a:p>
                      <a:r>
                        <a:rPr lang="en-US" sz="2000" dirty="0" smtClean="0"/>
                        <a:t>easy</a:t>
                      </a:r>
                      <a:endParaRPr lang="en-US" sz="2000" dirty="0"/>
                    </a:p>
                  </a:txBody>
                  <a:tcPr anchor="ctr"/>
                </a:tc>
                <a:tc>
                  <a:txBody>
                    <a:bodyPr/>
                    <a:lstStyle/>
                    <a:p>
                      <a:r>
                        <a:rPr lang="en-US" sz="2000" dirty="0" smtClean="0"/>
                        <a:t>hard</a:t>
                      </a:r>
                      <a:endParaRPr lang="en-US" sz="2000" dirty="0"/>
                    </a:p>
                  </a:txBody>
                  <a:tcPr anchor="ctr"/>
                </a:tc>
                <a:tc>
                  <a:txBody>
                    <a:bodyPr/>
                    <a:lstStyle/>
                    <a:p>
                      <a:r>
                        <a:rPr lang="en-US" sz="2000" dirty="0" smtClean="0"/>
                        <a:t>easy</a:t>
                      </a:r>
                      <a:endParaRPr lang="en-US" sz="2000" dirty="0"/>
                    </a:p>
                  </a:txBody>
                  <a:tcPr anchor="ctr"/>
                </a:tc>
              </a:tr>
              <a:tr h="518133">
                <a:tc>
                  <a:txBody>
                    <a:bodyPr/>
                    <a:lstStyle/>
                    <a:p>
                      <a:r>
                        <a:rPr lang="en-US" sz="2000" dirty="0" smtClean="0"/>
                        <a:t>Storage</a:t>
                      </a:r>
                      <a:endParaRPr lang="en-US" sz="2000" dirty="0"/>
                    </a:p>
                  </a:txBody>
                  <a:tcPr anchor="ctr"/>
                </a:tc>
                <a:tc>
                  <a:txBody>
                    <a:bodyPr/>
                    <a:lstStyle/>
                    <a:p>
                      <a:r>
                        <a:rPr lang="en-US" sz="2000" dirty="0" smtClean="0"/>
                        <a:t>local</a:t>
                      </a:r>
                      <a:endParaRPr lang="en-US" sz="2000" dirty="0"/>
                    </a:p>
                  </a:txBody>
                  <a:tcPr anchor="ctr"/>
                </a:tc>
                <a:tc>
                  <a:txBody>
                    <a:bodyPr/>
                    <a:lstStyle/>
                    <a:p>
                      <a:r>
                        <a:rPr lang="en-US" sz="2000" dirty="0" smtClean="0"/>
                        <a:t>central</a:t>
                      </a:r>
                      <a:endParaRPr lang="en-US" sz="2000" dirty="0"/>
                    </a:p>
                  </a:txBody>
                  <a:tcPr anchor="ctr"/>
                </a:tc>
                <a:tc>
                  <a:txBody>
                    <a:bodyPr/>
                    <a:lstStyle/>
                    <a:p>
                      <a:r>
                        <a:rPr lang="en-US" sz="2000" dirty="0" smtClean="0"/>
                        <a:t>central</a:t>
                      </a:r>
                      <a:endParaRPr lang="en-US" sz="2000" dirty="0"/>
                    </a:p>
                  </a:txBody>
                  <a:tcPr anchor="ctr"/>
                </a:tc>
              </a:tr>
            </a:tbl>
          </a:graphicData>
        </a:graphic>
      </p:graphicFrame>
    </p:spTree>
    <p:extLst>
      <p:ext uri="{BB962C8B-B14F-4D97-AF65-F5344CB8AC3E}">
        <p14:creationId xmlns:p14="http://schemas.microsoft.com/office/powerpoint/2010/main" val="3409936482"/>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Microsoft’s Profile Solutions</a:t>
            </a:r>
            <a:endParaRPr lang="en-US" dirty="0"/>
          </a:p>
        </p:txBody>
      </p:sp>
      <p:sp>
        <p:nvSpPr>
          <p:cNvPr id="3" name="Content Placeholder 2"/>
          <p:cNvSpPr>
            <a:spLocks noGrp="1"/>
          </p:cNvSpPr>
          <p:nvPr>
            <p:ph idx="1"/>
          </p:nvPr>
        </p:nvSpPr>
        <p:spPr>
          <a:xfrm>
            <a:off x="389436" y="1447800"/>
            <a:ext cx="8363938" cy="4844403"/>
          </a:xfrm>
        </p:spPr>
        <p:txBody>
          <a:bodyPr>
            <a:normAutofit fontScale="92500"/>
          </a:bodyPr>
          <a:lstStyle/>
          <a:p>
            <a:r>
              <a:rPr lang="en-US" dirty="0" smtClean="0"/>
              <a:t>User State Virtualization (USV)</a:t>
            </a:r>
          </a:p>
          <a:p>
            <a:pPr lvl="1"/>
            <a:r>
              <a:rPr lang="en-US" dirty="0"/>
              <a:t>Roaming User Profiles (RUP)</a:t>
            </a:r>
          </a:p>
          <a:p>
            <a:pPr lvl="1"/>
            <a:r>
              <a:rPr lang="en-US" dirty="0" smtClean="0"/>
              <a:t>Folder </a:t>
            </a:r>
            <a:r>
              <a:rPr lang="en-US" dirty="0"/>
              <a:t>Redirection (FR)</a:t>
            </a:r>
          </a:p>
          <a:p>
            <a:pPr lvl="1"/>
            <a:r>
              <a:rPr lang="en-US" dirty="0" smtClean="0"/>
              <a:t>Offline </a:t>
            </a:r>
            <a:r>
              <a:rPr lang="en-US" dirty="0"/>
              <a:t>Files (OF</a:t>
            </a:r>
            <a:r>
              <a:rPr lang="en-US" dirty="0" smtClean="0"/>
              <a:t>)</a:t>
            </a:r>
          </a:p>
          <a:p>
            <a:r>
              <a:rPr lang="en-US" dirty="0" smtClean="0"/>
              <a:t>Built-in features around user profiles</a:t>
            </a:r>
          </a:p>
          <a:p>
            <a:pPr lvl="1"/>
            <a:r>
              <a:rPr lang="en-US" dirty="0" smtClean="0"/>
              <a:t>User Profile Service</a:t>
            </a:r>
          </a:p>
          <a:p>
            <a:pPr lvl="1"/>
            <a:r>
              <a:rPr lang="en-US" dirty="0" err="1" smtClean="0"/>
              <a:t>AppData</a:t>
            </a:r>
            <a:r>
              <a:rPr lang="en-US" dirty="0" smtClean="0"/>
              <a:t> redirection</a:t>
            </a:r>
          </a:p>
          <a:p>
            <a:pPr lvl="1"/>
            <a:r>
              <a:rPr lang="en-US" dirty="0"/>
              <a:t>IntelliMirror - Group Policy, SMB, </a:t>
            </a:r>
            <a:r>
              <a:rPr lang="en-US" dirty="0" err="1"/>
              <a:t>BitLocker</a:t>
            </a:r>
            <a:r>
              <a:rPr lang="en-US"/>
              <a:t>, FSRM, DPM</a:t>
            </a:r>
            <a:r>
              <a:rPr lang="en-US" smtClean="0"/>
              <a:t>…</a:t>
            </a:r>
            <a:endParaRPr lang="en-US" dirty="0" smtClean="0"/>
          </a:p>
          <a:p>
            <a:r>
              <a:rPr lang="en-US" dirty="0" smtClean="0"/>
              <a:t>User Profile Migration</a:t>
            </a:r>
          </a:p>
          <a:p>
            <a:pPr lvl="1"/>
            <a:r>
              <a:rPr lang="en-US" dirty="0"/>
              <a:t>User State Migration Tool </a:t>
            </a:r>
            <a:r>
              <a:rPr lang="en-US" dirty="0" smtClean="0"/>
              <a:t>(part of the WAIK for Windows 7)</a:t>
            </a:r>
          </a:p>
        </p:txBody>
      </p:sp>
    </p:spTree>
    <p:extLst>
      <p:ext uri="{BB962C8B-B14F-4D97-AF65-F5344CB8AC3E}">
        <p14:creationId xmlns:p14="http://schemas.microsoft.com/office/powerpoint/2010/main" val="2199157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Folder Redirection</a:t>
            </a:r>
            <a:endParaRPr lang="en-US" dirty="0"/>
          </a:p>
        </p:txBody>
      </p:sp>
      <p:grpSp>
        <p:nvGrpSpPr>
          <p:cNvPr id="3" name="Group 45"/>
          <p:cNvGrpSpPr/>
          <p:nvPr/>
        </p:nvGrpSpPr>
        <p:grpSpPr>
          <a:xfrm>
            <a:off x="1395875" y="2686186"/>
            <a:ext cx="1500589" cy="2090304"/>
            <a:chOff x="519490" y="3994177"/>
            <a:chExt cx="2000264" cy="2090304"/>
          </a:xfrm>
        </p:grpSpPr>
        <p:sp>
          <p:nvSpPr>
            <p:cNvPr id="4" name="Isosceles Triangle 3"/>
            <p:cNvSpPr/>
            <p:nvPr/>
          </p:nvSpPr>
          <p:spPr bwMode="auto">
            <a:xfrm flipV="1">
              <a:off x="533400" y="5703481"/>
              <a:ext cx="1981200" cy="381000"/>
            </a:xfrm>
            <a:prstGeom prst="triangle">
              <a:avLst>
                <a:gd name="adj" fmla="val 50000"/>
              </a:avLst>
            </a:prstGeom>
            <a:gradFill>
              <a:gsLst>
                <a:gs pos="0">
                  <a:schemeClr val="bg1"/>
                </a:gs>
                <a:gs pos="80000">
                  <a:schemeClr val="accent1"/>
                </a:gs>
              </a:gsLst>
              <a:lin ang="5400000" scaled="0"/>
            </a:gradFill>
            <a:ln w="1905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80000"/>
                </a:lnSpc>
                <a:spcBef>
                  <a:spcPct val="0"/>
                </a:spcBef>
                <a:spcAft>
                  <a:spcPct val="0"/>
                </a:spcAft>
                <a:buClr>
                  <a:srgbClr val="0A5F81"/>
                </a:buClr>
                <a:buSzTx/>
                <a:buFont typeface="Wingdings" pitchFamily="2" charset="2"/>
                <a:buNone/>
                <a:tabLst/>
              </a:pPr>
              <a:endParaRPr kumimoji="0" lang="en-US" sz="1800" b="0" i="0" u="none" strike="noStrike" cap="none" normalizeH="0" baseline="0" smtClean="0">
                <a:ln>
                  <a:noFill/>
                </a:ln>
                <a:solidFill>
                  <a:schemeClr val="tx1"/>
                </a:solidFill>
                <a:effectLst>
                  <a:outerShdw blurRad="38100" dist="38100" dir="2700000" algn="tl">
                    <a:srgbClr val="000000">
                      <a:alpha val="43137"/>
                    </a:srgbClr>
                  </a:outerShdw>
                </a:effectLst>
                <a:latin typeface="Gill Sans MT" pitchFamily="34" charset="0"/>
                <a:cs typeface="Times New Roman" pitchFamily="18" charset="0"/>
              </a:endParaRPr>
            </a:p>
          </p:txBody>
        </p:sp>
        <p:pic>
          <p:nvPicPr>
            <p:cNvPr id="5" name="Picture 17" descr="Vista.gif"/>
            <p:cNvPicPr>
              <a:picLocks noChangeAspect="1"/>
            </p:cNvPicPr>
            <p:nvPr/>
          </p:nvPicPr>
          <p:blipFill>
            <a:blip r:embed="rId2" cstate="print"/>
            <a:srcRect/>
            <a:stretch>
              <a:fillRect/>
            </a:stretch>
          </p:blipFill>
          <p:spPr bwMode="auto">
            <a:xfrm>
              <a:off x="519490" y="4000504"/>
              <a:ext cx="2000264" cy="1670809"/>
            </a:xfrm>
            <a:prstGeom prst="rect">
              <a:avLst/>
            </a:prstGeom>
            <a:noFill/>
            <a:ln w="9525">
              <a:noFill/>
              <a:miter lim="800000"/>
              <a:headEnd/>
              <a:tailEnd/>
            </a:ln>
          </p:spPr>
        </p:pic>
        <p:sp>
          <p:nvSpPr>
            <p:cNvPr id="6" name="Rectangle 5"/>
            <p:cNvSpPr>
              <a:spLocks noChangeArrowheads="1"/>
            </p:cNvSpPr>
            <p:nvPr/>
          </p:nvSpPr>
          <p:spPr bwMode="auto">
            <a:xfrm>
              <a:off x="533400" y="3994177"/>
              <a:ext cx="1981200" cy="1676400"/>
            </a:xfrm>
            <a:prstGeom prst="rect">
              <a:avLst/>
            </a:prstGeom>
            <a:noFill/>
            <a:ln w="31750">
              <a:solidFill>
                <a:srgbClr val="8E96AC"/>
              </a:solidFill>
              <a:miter lim="800000"/>
              <a:headEnd/>
              <a:tailEnd/>
            </a:ln>
            <a:effectLst>
              <a:prstShdw prst="shdw17" dist="17961" dir="2700000">
                <a:srgbClr val="8E96AC">
                  <a:gamma/>
                  <a:shade val="60000"/>
                  <a:invGamma/>
                </a:srgbClr>
              </a:prstShdw>
            </a:effectLst>
          </p:spPr>
          <p:txBody>
            <a:bodyPr wrap="square" lIns="0" tIns="0" rIns="0" bIns="0" anchor="ctr">
              <a:noAutofit/>
            </a:bodyPr>
            <a:lstStyle/>
            <a:p>
              <a:pPr>
                <a:defRPr/>
              </a:pPr>
              <a:endParaRPr lang="de-DE"/>
            </a:p>
          </p:txBody>
        </p:sp>
        <p:pic>
          <p:nvPicPr>
            <p:cNvPr id="7" name="Picture 4" descr="E:\Immidio\Brillant_General\png\NORMAL\128\window_128.png"/>
            <p:cNvPicPr>
              <a:picLocks noChangeAspect="1" noChangeArrowheads="1"/>
            </p:cNvPicPr>
            <p:nvPr/>
          </p:nvPicPr>
          <p:blipFill>
            <a:blip r:embed="rId3" cstate="print"/>
            <a:srcRect/>
            <a:stretch>
              <a:fillRect/>
            </a:stretch>
          </p:blipFill>
          <p:spPr bwMode="auto">
            <a:xfrm>
              <a:off x="1428728" y="4065615"/>
              <a:ext cx="1000132" cy="1000132"/>
            </a:xfrm>
            <a:prstGeom prst="rect">
              <a:avLst/>
            </a:prstGeom>
            <a:noFill/>
          </p:spPr>
        </p:pic>
        <p:pic>
          <p:nvPicPr>
            <p:cNvPr id="8" name="Picture 102" descr="Icon_Application"/>
            <p:cNvPicPr>
              <a:picLocks noChangeAspect="1" noChangeArrowheads="1"/>
            </p:cNvPicPr>
            <p:nvPr/>
          </p:nvPicPr>
          <p:blipFill>
            <a:blip r:embed="rId4" cstate="print"/>
            <a:srcRect/>
            <a:stretch>
              <a:fillRect/>
            </a:stretch>
          </p:blipFill>
          <p:spPr bwMode="auto">
            <a:xfrm>
              <a:off x="621644" y="4766035"/>
              <a:ext cx="176363" cy="152530"/>
            </a:xfrm>
            <a:prstGeom prst="rect">
              <a:avLst/>
            </a:prstGeom>
            <a:noFill/>
          </p:spPr>
        </p:pic>
        <p:pic>
          <p:nvPicPr>
            <p:cNvPr id="9" name="Picture 15" descr="Application2big"/>
            <p:cNvPicPr>
              <a:picLocks noChangeAspect="1" noChangeArrowheads="1"/>
            </p:cNvPicPr>
            <p:nvPr/>
          </p:nvPicPr>
          <p:blipFill>
            <a:blip r:embed="rId5" cstate="print"/>
            <a:srcRect/>
            <a:stretch>
              <a:fillRect/>
            </a:stretch>
          </p:blipFill>
          <p:spPr bwMode="auto">
            <a:xfrm>
              <a:off x="896763" y="4111481"/>
              <a:ext cx="160643" cy="142876"/>
            </a:xfrm>
            <a:prstGeom prst="rect">
              <a:avLst/>
            </a:prstGeom>
            <a:noFill/>
            <a:ln w="9525">
              <a:noFill/>
              <a:miter lim="800000"/>
              <a:headEnd/>
              <a:tailEnd/>
            </a:ln>
          </p:spPr>
        </p:pic>
        <p:pic>
          <p:nvPicPr>
            <p:cNvPr id="10" name="Picture 9" descr="E:\Immidio\Brillant_3D_Graphics\png\NORMAL\128\renderer_128.png"/>
            <p:cNvPicPr>
              <a:picLocks noChangeAspect="1" noChangeArrowheads="1"/>
            </p:cNvPicPr>
            <p:nvPr/>
          </p:nvPicPr>
          <p:blipFill>
            <a:blip r:embed="rId6" cstate="print"/>
            <a:srcRect/>
            <a:stretch>
              <a:fillRect/>
            </a:stretch>
          </p:blipFill>
          <p:spPr bwMode="auto">
            <a:xfrm>
              <a:off x="1071538" y="4422805"/>
              <a:ext cx="1000132" cy="1000132"/>
            </a:xfrm>
            <a:prstGeom prst="rect">
              <a:avLst/>
            </a:prstGeom>
            <a:noFill/>
          </p:spPr>
        </p:pic>
      </p:grpSp>
      <p:sp>
        <p:nvSpPr>
          <p:cNvPr id="11" name="Freeform 10"/>
          <p:cNvSpPr/>
          <p:nvPr/>
        </p:nvSpPr>
        <p:spPr>
          <a:xfrm>
            <a:off x="2899457" y="2511884"/>
            <a:ext cx="2153973" cy="1005840"/>
          </a:xfrm>
          <a:custGeom>
            <a:avLst/>
            <a:gdLst>
              <a:gd name="connsiteX0" fmla="*/ 0 w 2871216"/>
              <a:gd name="connsiteY0" fmla="*/ 1005840 h 1005840"/>
              <a:gd name="connsiteX1" fmla="*/ 969264 w 2871216"/>
              <a:gd name="connsiteY1" fmla="*/ 658368 h 1005840"/>
              <a:gd name="connsiteX2" fmla="*/ 1755648 w 2871216"/>
              <a:gd name="connsiteY2" fmla="*/ 164592 h 1005840"/>
              <a:gd name="connsiteX3" fmla="*/ 2871216 w 2871216"/>
              <a:gd name="connsiteY3" fmla="*/ 0 h 1005840"/>
            </a:gdLst>
            <a:ahLst/>
            <a:cxnLst>
              <a:cxn ang="0">
                <a:pos x="connsiteX0" y="connsiteY0"/>
              </a:cxn>
              <a:cxn ang="0">
                <a:pos x="connsiteX1" y="connsiteY1"/>
              </a:cxn>
              <a:cxn ang="0">
                <a:pos x="connsiteX2" y="connsiteY2"/>
              </a:cxn>
              <a:cxn ang="0">
                <a:pos x="connsiteX3" y="connsiteY3"/>
              </a:cxn>
            </a:cxnLst>
            <a:rect l="l" t="t" r="r" b="b"/>
            <a:pathLst>
              <a:path w="2871216" h="1005840">
                <a:moveTo>
                  <a:pt x="0" y="1005840"/>
                </a:moveTo>
                <a:cubicBezTo>
                  <a:pt x="338328" y="902208"/>
                  <a:pt x="676656" y="798576"/>
                  <a:pt x="969264" y="658368"/>
                </a:cubicBezTo>
                <a:cubicBezTo>
                  <a:pt x="1261872" y="518160"/>
                  <a:pt x="1438656" y="274320"/>
                  <a:pt x="1755648" y="164592"/>
                </a:cubicBezTo>
                <a:cubicBezTo>
                  <a:pt x="2072640" y="54864"/>
                  <a:pt x="2471928" y="27432"/>
                  <a:pt x="2871216" y="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Freeform 11"/>
          <p:cNvSpPr/>
          <p:nvPr/>
        </p:nvSpPr>
        <p:spPr>
          <a:xfrm>
            <a:off x="2913177" y="3517724"/>
            <a:ext cx="2140253" cy="1371600"/>
          </a:xfrm>
          <a:custGeom>
            <a:avLst/>
            <a:gdLst>
              <a:gd name="connsiteX0" fmla="*/ 0 w 2852928"/>
              <a:gd name="connsiteY0" fmla="*/ 0 h 1371600"/>
              <a:gd name="connsiteX1" fmla="*/ 987552 w 2852928"/>
              <a:gd name="connsiteY1" fmla="*/ 384048 h 1371600"/>
              <a:gd name="connsiteX2" fmla="*/ 1737360 w 2852928"/>
              <a:gd name="connsiteY2" fmla="*/ 1078992 h 1371600"/>
              <a:gd name="connsiteX3" fmla="*/ 2852928 w 2852928"/>
              <a:gd name="connsiteY3" fmla="*/ 1371600 h 1371600"/>
            </a:gdLst>
            <a:ahLst/>
            <a:cxnLst>
              <a:cxn ang="0">
                <a:pos x="connsiteX0" y="connsiteY0"/>
              </a:cxn>
              <a:cxn ang="0">
                <a:pos x="connsiteX1" y="connsiteY1"/>
              </a:cxn>
              <a:cxn ang="0">
                <a:pos x="connsiteX2" y="connsiteY2"/>
              </a:cxn>
              <a:cxn ang="0">
                <a:pos x="connsiteX3" y="connsiteY3"/>
              </a:cxn>
            </a:cxnLst>
            <a:rect l="l" t="t" r="r" b="b"/>
            <a:pathLst>
              <a:path w="2852928" h="1371600">
                <a:moveTo>
                  <a:pt x="0" y="0"/>
                </a:moveTo>
                <a:cubicBezTo>
                  <a:pt x="348996" y="102108"/>
                  <a:pt x="697992" y="204216"/>
                  <a:pt x="987552" y="384048"/>
                </a:cubicBezTo>
                <a:cubicBezTo>
                  <a:pt x="1277112" y="563880"/>
                  <a:pt x="1426464" y="914400"/>
                  <a:pt x="1737360" y="1078992"/>
                </a:cubicBezTo>
                <a:cubicBezTo>
                  <a:pt x="2048256" y="1243584"/>
                  <a:pt x="2450592" y="1307592"/>
                  <a:pt x="2852928" y="1371600"/>
                </a:cubicBezTo>
              </a:path>
            </a:pathLst>
          </a:custGeom>
          <a:ln w="50800">
            <a:solidFill>
              <a:srgbClr val="C00000"/>
            </a:solidFill>
          </a:ln>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p:cNvSpPr txBox="1"/>
          <p:nvPr/>
        </p:nvSpPr>
        <p:spPr>
          <a:xfrm>
            <a:off x="4917169" y="3186252"/>
            <a:ext cx="854593" cy="707886"/>
          </a:xfrm>
          <a:prstGeom prst="rect">
            <a:avLst/>
          </a:prstGeom>
          <a:noFill/>
        </p:spPr>
        <p:txBody>
          <a:bodyPr wrap="none" rtlCol="0">
            <a:spAutoFit/>
          </a:bodyPr>
          <a:lstStyle/>
          <a:p>
            <a:pPr algn="ctr"/>
            <a:r>
              <a:rPr lang="en-US" sz="2000" dirty="0" smtClean="0">
                <a:solidFill>
                  <a:schemeClr val="bg1"/>
                </a:solidFill>
              </a:rPr>
              <a:t>File</a:t>
            </a:r>
          </a:p>
          <a:p>
            <a:pPr algn="ctr"/>
            <a:r>
              <a:rPr lang="en-US" sz="2000" dirty="0" smtClean="0">
                <a:solidFill>
                  <a:schemeClr val="bg1"/>
                </a:solidFill>
              </a:rPr>
              <a:t>Server</a:t>
            </a:r>
            <a:endParaRPr lang="en-US" sz="2000" dirty="0">
              <a:solidFill>
                <a:schemeClr val="bg1"/>
              </a:solidFill>
            </a:endParaRPr>
          </a:p>
        </p:txBody>
      </p:sp>
      <p:sp>
        <p:nvSpPr>
          <p:cNvPr id="14" name="TextBox 13"/>
          <p:cNvSpPr txBox="1"/>
          <p:nvPr/>
        </p:nvSpPr>
        <p:spPr>
          <a:xfrm>
            <a:off x="4935555" y="5540317"/>
            <a:ext cx="854593" cy="707886"/>
          </a:xfrm>
          <a:prstGeom prst="rect">
            <a:avLst/>
          </a:prstGeom>
          <a:noFill/>
        </p:spPr>
        <p:txBody>
          <a:bodyPr wrap="none" rtlCol="0">
            <a:spAutoFit/>
          </a:bodyPr>
          <a:lstStyle/>
          <a:p>
            <a:pPr algn="ctr"/>
            <a:r>
              <a:rPr lang="en-US" sz="2000" dirty="0" smtClean="0">
                <a:solidFill>
                  <a:schemeClr val="bg1"/>
                </a:solidFill>
              </a:rPr>
              <a:t>File</a:t>
            </a:r>
          </a:p>
          <a:p>
            <a:pPr algn="ctr"/>
            <a:r>
              <a:rPr lang="en-US" sz="2000" dirty="0" smtClean="0">
                <a:solidFill>
                  <a:schemeClr val="bg1"/>
                </a:solidFill>
              </a:rPr>
              <a:t>Server</a:t>
            </a:r>
            <a:endParaRPr lang="en-US" sz="2000" dirty="0">
              <a:solidFill>
                <a:schemeClr val="bg1"/>
              </a:solidFill>
            </a:endParaRPr>
          </a:p>
        </p:txBody>
      </p:sp>
      <p:grpSp>
        <p:nvGrpSpPr>
          <p:cNvPr id="16" name="Group 15"/>
          <p:cNvGrpSpPr/>
          <p:nvPr/>
        </p:nvGrpSpPr>
        <p:grpSpPr>
          <a:xfrm>
            <a:off x="5003771" y="1751042"/>
            <a:ext cx="718155" cy="1435210"/>
            <a:chOff x="512064" y="3713584"/>
            <a:chExt cx="957291" cy="1435210"/>
          </a:xfrm>
        </p:grpSpPr>
        <p:pic>
          <p:nvPicPr>
            <p:cNvPr id="17" name="Picture 6" descr="C:\Program Files\Microsoft Resource DVD Artwork\DVD_ART\Artwork_Imagery\HARDWARE_IMAGERY\Illustration - Misc Hardware\XML Icons\Server.png"/>
            <p:cNvPicPr>
              <a:picLocks noChangeAspect="1" noChangeArrowheads="1"/>
            </p:cNvPicPr>
            <p:nvPr/>
          </p:nvPicPr>
          <p:blipFill>
            <a:blip r:embed="rId7" cstate="print"/>
            <a:srcRect/>
            <a:stretch>
              <a:fillRect/>
            </a:stretch>
          </p:blipFill>
          <p:spPr bwMode="auto">
            <a:xfrm>
              <a:off x="512064" y="3713584"/>
              <a:ext cx="916441" cy="1371600"/>
            </a:xfrm>
            <a:prstGeom prst="rect">
              <a:avLst/>
            </a:prstGeom>
            <a:noFill/>
            <a:ln w="9525">
              <a:noFill/>
              <a:miter lim="800000"/>
              <a:headEnd/>
              <a:tailEnd/>
            </a:ln>
          </p:spPr>
        </p:pic>
        <p:pic>
          <p:nvPicPr>
            <p:cNvPr id="18" name="Picture 12" descr="D:\Pennie's documents\Images for TechEd06\Hardware_Imagery\Folder.png"/>
            <p:cNvPicPr>
              <a:picLocks noChangeAspect="1" noChangeArrowheads="1"/>
            </p:cNvPicPr>
            <p:nvPr/>
          </p:nvPicPr>
          <p:blipFill>
            <a:blip r:embed="rId8" cstate="print"/>
            <a:srcRect/>
            <a:stretch>
              <a:fillRect/>
            </a:stretch>
          </p:blipFill>
          <p:spPr bwMode="auto">
            <a:xfrm>
              <a:off x="965491" y="4474415"/>
              <a:ext cx="503864" cy="674379"/>
            </a:xfrm>
            <a:prstGeom prst="rect">
              <a:avLst/>
            </a:prstGeom>
            <a:noFill/>
          </p:spPr>
        </p:pic>
      </p:grpSp>
      <p:pic>
        <p:nvPicPr>
          <p:cNvPr id="19" name="Picture 154" descr="PC with flat panel"/>
          <p:cNvPicPr>
            <a:picLocks noChangeAspect="1" noChangeArrowheads="1"/>
          </p:cNvPicPr>
          <p:nvPr/>
        </p:nvPicPr>
        <p:blipFill>
          <a:blip r:embed="rId9" cstate="print"/>
          <a:srcRect/>
          <a:stretch>
            <a:fillRect/>
          </a:stretch>
        </p:blipFill>
        <p:spPr bwMode="auto">
          <a:xfrm>
            <a:off x="1678903" y="4521384"/>
            <a:ext cx="853337" cy="1143008"/>
          </a:xfrm>
          <a:prstGeom prst="rect">
            <a:avLst/>
          </a:prstGeom>
          <a:noFill/>
        </p:spPr>
      </p:pic>
      <p:pic>
        <p:nvPicPr>
          <p:cNvPr id="20" name="Picture 11" descr="user business man"/>
          <p:cNvPicPr>
            <a:picLocks noChangeAspect="1" noChangeArrowheads="1"/>
          </p:cNvPicPr>
          <p:nvPr/>
        </p:nvPicPr>
        <p:blipFill>
          <a:blip r:embed="rId10" cstate="print"/>
          <a:srcRect/>
          <a:stretch>
            <a:fillRect/>
          </a:stretch>
        </p:blipFill>
        <p:spPr bwMode="auto">
          <a:xfrm>
            <a:off x="1380348" y="4786158"/>
            <a:ext cx="495536" cy="878235"/>
          </a:xfrm>
          <a:prstGeom prst="rect">
            <a:avLst/>
          </a:prstGeom>
          <a:noFill/>
        </p:spPr>
      </p:pic>
      <p:sp>
        <p:nvSpPr>
          <p:cNvPr id="24" name="Rounded Rectangular Callout 23"/>
          <p:cNvSpPr/>
          <p:nvPr/>
        </p:nvSpPr>
        <p:spPr>
          <a:xfrm>
            <a:off x="6272483" y="1776540"/>
            <a:ext cx="1339811" cy="1643074"/>
          </a:xfrm>
          <a:prstGeom prst="wedgeRoundRectCallout">
            <a:avLst>
              <a:gd name="adj1" fmla="val -100097"/>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5" name="Rounded Rectangular Callout 24"/>
          <p:cNvSpPr/>
          <p:nvPr/>
        </p:nvSpPr>
        <p:spPr>
          <a:xfrm>
            <a:off x="6158153" y="1624140"/>
            <a:ext cx="1339811" cy="1643074"/>
          </a:xfrm>
          <a:prstGeom prst="wedgeRoundRectCallout">
            <a:avLst>
              <a:gd name="adj1" fmla="val -95443"/>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sp>
        <p:nvSpPr>
          <p:cNvPr id="26" name="Rounded Rectangular Callout 25"/>
          <p:cNvSpPr/>
          <p:nvPr/>
        </p:nvSpPr>
        <p:spPr>
          <a:xfrm>
            <a:off x="6043823" y="1471740"/>
            <a:ext cx="1339811" cy="1643074"/>
          </a:xfrm>
          <a:prstGeom prst="wedgeRoundRectCallout">
            <a:avLst>
              <a:gd name="adj1" fmla="val -93115"/>
              <a:gd name="adj2" fmla="val -523"/>
              <a:gd name="adj3" fmla="val 16667"/>
            </a:avLst>
          </a:prstGeom>
        </p:spPr>
        <p:style>
          <a:lnRef idx="0">
            <a:schemeClr val="accent2"/>
          </a:lnRef>
          <a:fillRef idx="3">
            <a:schemeClr val="accent2"/>
          </a:fillRef>
          <a:effectRef idx="3">
            <a:schemeClr val="accent2"/>
          </a:effectRef>
          <a:fontRef idx="minor">
            <a:schemeClr val="lt1"/>
          </a:fontRef>
        </p:style>
        <p:txBody>
          <a:bodyPr rtlCol="0" anchor="t" anchorCtr="0"/>
          <a:lstStyle/>
          <a:p>
            <a:pPr algn="ctr"/>
            <a:r>
              <a:rPr lang="en-US" sz="2000" dirty="0" smtClean="0"/>
              <a:t>Profile 1</a:t>
            </a:r>
            <a:endParaRPr lang="en-US" sz="2000" dirty="0"/>
          </a:p>
        </p:txBody>
      </p:sp>
      <p:pic>
        <p:nvPicPr>
          <p:cNvPr id="29" name="Picture 7" descr="C:\Users\schnpa\Documents\Camwood\icons\48x48\plain\registry.png"/>
          <p:cNvPicPr preferRelativeResize="0">
            <a:picLocks noChangeArrowheads="1"/>
          </p:cNvPicPr>
          <p:nvPr/>
        </p:nvPicPr>
        <p:blipFill>
          <a:blip r:embed="rId11" cstate="print"/>
          <a:srcRect/>
          <a:stretch>
            <a:fillRect/>
          </a:stretch>
        </p:blipFill>
        <p:spPr bwMode="auto">
          <a:xfrm>
            <a:off x="6752068" y="1896373"/>
            <a:ext cx="493025" cy="642942"/>
          </a:xfrm>
          <a:prstGeom prst="rect">
            <a:avLst/>
          </a:prstGeom>
          <a:noFill/>
          <a:ln w="9525">
            <a:noFill/>
            <a:miter lim="800000"/>
            <a:headEnd/>
            <a:tailEnd/>
          </a:ln>
        </p:spPr>
      </p:pic>
      <p:pic>
        <p:nvPicPr>
          <p:cNvPr id="30" name="Picture 29" descr="Folder.png"/>
          <p:cNvPicPr>
            <a:picLocks noChangeAspect="1"/>
          </p:cNvPicPr>
          <p:nvPr/>
        </p:nvPicPr>
        <p:blipFill>
          <a:blip r:embed="rId12" cstate="print"/>
          <a:stretch>
            <a:fillRect/>
          </a:stretch>
        </p:blipFill>
        <p:spPr>
          <a:xfrm>
            <a:off x="6752068" y="2490066"/>
            <a:ext cx="457262" cy="609524"/>
          </a:xfrm>
          <a:prstGeom prst="rect">
            <a:avLst/>
          </a:prstGeom>
        </p:spPr>
      </p:pic>
      <p:pic>
        <p:nvPicPr>
          <p:cNvPr id="31" name="Picture 11" descr="user business man"/>
          <p:cNvPicPr>
            <a:picLocks noChangeAspect="1" noChangeArrowheads="1"/>
          </p:cNvPicPr>
          <p:nvPr/>
        </p:nvPicPr>
        <p:blipFill>
          <a:blip r:embed="rId10" cstate="print"/>
          <a:srcRect/>
          <a:stretch>
            <a:fillRect/>
          </a:stretch>
        </p:blipFill>
        <p:spPr bwMode="auto">
          <a:xfrm>
            <a:off x="6158152" y="2217844"/>
            <a:ext cx="397451" cy="704398"/>
          </a:xfrm>
          <a:prstGeom prst="rect">
            <a:avLst/>
          </a:prstGeom>
          <a:noFill/>
        </p:spPr>
      </p:pic>
      <p:grpSp>
        <p:nvGrpSpPr>
          <p:cNvPr id="32" name="Group 31"/>
          <p:cNvGrpSpPr/>
          <p:nvPr/>
        </p:nvGrpSpPr>
        <p:grpSpPr>
          <a:xfrm>
            <a:off x="5016892" y="4136952"/>
            <a:ext cx="718155" cy="1435210"/>
            <a:chOff x="512064" y="3713584"/>
            <a:chExt cx="957291" cy="1435210"/>
          </a:xfrm>
        </p:grpSpPr>
        <p:pic>
          <p:nvPicPr>
            <p:cNvPr id="33" name="Picture 6" descr="C:\Program Files\Microsoft Resource DVD Artwork\DVD_ART\Artwork_Imagery\HARDWARE_IMAGERY\Illustration - Misc Hardware\XML Icons\Server.png"/>
            <p:cNvPicPr>
              <a:picLocks noChangeAspect="1" noChangeArrowheads="1"/>
            </p:cNvPicPr>
            <p:nvPr/>
          </p:nvPicPr>
          <p:blipFill>
            <a:blip r:embed="rId7" cstate="print"/>
            <a:srcRect/>
            <a:stretch>
              <a:fillRect/>
            </a:stretch>
          </p:blipFill>
          <p:spPr bwMode="auto">
            <a:xfrm>
              <a:off x="512064" y="3713584"/>
              <a:ext cx="916441" cy="1371600"/>
            </a:xfrm>
            <a:prstGeom prst="rect">
              <a:avLst/>
            </a:prstGeom>
            <a:noFill/>
            <a:ln w="9525">
              <a:noFill/>
              <a:miter lim="800000"/>
              <a:headEnd/>
              <a:tailEnd/>
            </a:ln>
          </p:spPr>
        </p:pic>
        <p:pic>
          <p:nvPicPr>
            <p:cNvPr id="34" name="Picture 12" descr="D:\Pennie's documents\Images for TechEd06\Hardware_Imagery\Folder.png"/>
            <p:cNvPicPr>
              <a:picLocks noChangeAspect="1" noChangeArrowheads="1"/>
            </p:cNvPicPr>
            <p:nvPr/>
          </p:nvPicPr>
          <p:blipFill>
            <a:blip r:embed="rId8" cstate="print"/>
            <a:srcRect/>
            <a:stretch>
              <a:fillRect/>
            </a:stretch>
          </p:blipFill>
          <p:spPr bwMode="auto">
            <a:xfrm>
              <a:off x="965491" y="4474415"/>
              <a:ext cx="503864" cy="674379"/>
            </a:xfrm>
            <a:prstGeom prst="rect">
              <a:avLst/>
            </a:prstGeom>
            <a:noFill/>
          </p:spPr>
        </p:pic>
      </p:grpSp>
      <p:sp>
        <p:nvSpPr>
          <p:cNvPr id="35" name="Oval Callout 34"/>
          <p:cNvSpPr/>
          <p:nvPr/>
        </p:nvSpPr>
        <p:spPr bwMode="auto">
          <a:xfrm>
            <a:off x="5904620" y="4106073"/>
            <a:ext cx="2187921" cy="1340834"/>
          </a:xfrm>
          <a:prstGeom prst="wedgeEllipseCallout">
            <a:avLst>
              <a:gd name="adj1" fmla="val -68633"/>
              <a:gd name="adj2" fmla="val 4365"/>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36" name="Picture 35" descr="Folder.png"/>
          <p:cNvPicPr>
            <a:picLocks noChangeAspect="1"/>
          </p:cNvPicPr>
          <p:nvPr/>
        </p:nvPicPr>
        <p:blipFill>
          <a:blip r:embed="rId12" cstate="print"/>
          <a:stretch>
            <a:fillRect/>
          </a:stretch>
        </p:blipFill>
        <p:spPr>
          <a:xfrm>
            <a:off x="6255553" y="4483364"/>
            <a:ext cx="457262" cy="609524"/>
          </a:xfrm>
          <a:prstGeom prst="rect">
            <a:avLst/>
          </a:prstGeom>
        </p:spPr>
      </p:pic>
      <p:pic>
        <p:nvPicPr>
          <p:cNvPr id="37" name="Rectangle 156959"/>
          <p:cNvPicPr>
            <a:picLocks noChangeAspect="1" noChangeArrowheads="1"/>
          </p:cNvPicPr>
          <p:nvPr/>
        </p:nvPicPr>
        <p:blipFill>
          <a:blip r:embed="rId13" cstate="print">
            <a:grayscl/>
          </a:blip>
          <a:srcRect/>
          <a:stretch>
            <a:fillRect/>
          </a:stretch>
        </p:blipFill>
        <p:spPr bwMode="auto">
          <a:xfrm>
            <a:off x="6848518" y="4264520"/>
            <a:ext cx="226682" cy="642941"/>
          </a:xfrm>
          <a:prstGeom prst="rect">
            <a:avLst/>
          </a:prstGeom>
          <a:noFill/>
          <a:ln w="9525">
            <a:noFill/>
            <a:miter lim="800000"/>
            <a:headEnd/>
            <a:tailEnd/>
          </a:ln>
        </p:spPr>
      </p:pic>
      <p:pic>
        <p:nvPicPr>
          <p:cNvPr id="38" name="Rectangle 156959"/>
          <p:cNvPicPr>
            <a:picLocks noChangeAspect="1" noChangeArrowheads="1"/>
          </p:cNvPicPr>
          <p:nvPr/>
        </p:nvPicPr>
        <p:blipFill>
          <a:blip r:embed="rId13" cstate="print"/>
          <a:srcRect/>
          <a:stretch>
            <a:fillRect/>
          </a:stretch>
        </p:blipFill>
        <p:spPr bwMode="auto">
          <a:xfrm>
            <a:off x="7384442" y="4335957"/>
            <a:ext cx="231381" cy="654258"/>
          </a:xfrm>
          <a:prstGeom prst="rect">
            <a:avLst/>
          </a:prstGeom>
          <a:noFill/>
          <a:ln w="9525">
            <a:noFill/>
            <a:miter lim="800000"/>
            <a:headEnd/>
            <a:tailEnd/>
          </a:ln>
        </p:spPr>
      </p:pic>
      <p:pic>
        <p:nvPicPr>
          <p:cNvPr id="39" name="Rectangle 156959"/>
          <p:cNvPicPr>
            <a:picLocks noChangeAspect="1" noChangeArrowheads="1"/>
          </p:cNvPicPr>
          <p:nvPr/>
        </p:nvPicPr>
        <p:blipFill>
          <a:blip r:embed="rId13" cstate="print"/>
          <a:srcRect/>
          <a:stretch>
            <a:fillRect/>
          </a:stretch>
        </p:blipFill>
        <p:spPr bwMode="auto">
          <a:xfrm>
            <a:off x="7153062" y="4691557"/>
            <a:ext cx="231381" cy="654258"/>
          </a:xfrm>
          <a:prstGeom prst="rect">
            <a:avLst/>
          </a:prstGeom>
          <a:noFill/>
          <a:ln w="9525">
            <a:noFill/>
            <a:miter lim="800000"/>
            <a:headEnd/>
            <a:tailEnd/>
          </a:ln>
        </p:spPr>
      </p:pic>
    </p:spTree>
    <p:extLst>
      <p:ext uri="{BB962C8B-B14F-4D97-AF65-F5344CB8AC3E}">
        <p14:creationId xmlns:p14="http://schemas.microsoft.com/office/powerpoint/2010/main" val="3835428147"/>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Folder Redirection</a:t>
            </a:r>
            <a:endParaRPr lang="en-US" dirty="0"/>
          </a:p>
        </p:txBody>
      </p:sp>
      <p:sp>
        <p:nvSpPr>
          <p:cNvPr id="3" name="Content Placeholder 2"/>
          <p:cNvSpPr>
            <a:spLocks noGrp="1"/>
          </p:cNvSpPr>
          <p:nvPr>
            <p:ph idx="1"/>
          </p:nvPr>
        </p:nvSpPr>
        <p:spPr/>
        <p:txBody>
          <a:bodyPr>
            <a:noAutofit/>
          </a:bodyPr>
          <a:lstStyle/>
          <a:p>
            <a:r>
              <a:rPr lang="en-US" dirty="0" smtClean="0"/>
              <a:t>Folder Redirection gives administrators the ability to move user data out of the profile, giving users real-time access to their data</a:t>
            </a:r>
          </a:p>
          <a:p>
            <a:pPr lvl="1"/>
            <a:r>
              <a:rPr lang="en-US" dirty="0" smtClean="0"/>
              <a:t>Can be done on a server by server basis</a:t>
            </a:r>
          </a:p>
          <a:p>
            <a:pPr lvl="1"/>
            <a:r>
              <a:rPr lang="en-US" dirty="0" smtClean="0"/>
              <a:t>Can be configured in Group Policy</a:t>
            </a:r>
          </a:p>
          <a:p>
            <a:pPr lvl="1"/>
            <a:r>
              <a:rPr lang="en-US" dirty="0" smtClean="0"/>
              <a:t>Can redirect multiple folders to many locations</a:t>
            </a:r>
          </a:p>
          <a:p>
            <a:r>
              <a:rPr lang="en-US" dirty="0"/>
              <a:t>Hard-coded folder redirection is possible</a:t>
            </a:r>
          </a:p>
          <a:p>
            <a:pPr lvl="1"/>
            <a:r>
              <a:rPr lang="en-US" dirty="0"/>
              <a:t>HKCU\Software\Microsoft\Windows\</a:t>
            </a:r>
            <a:r>
              <a:rPr lang="en-US" dirty="0" err="1"/>
              <a:t>CurrentVersion</a:t>
            </a:r>
            <a:r>
              <a:rPr lang="en-US" dirty="0"/>
              <a:t> \Explorer\ User Shell </a:t>
            </a:r>
            <a:r>
              <a:rPr lang="en-US" dirty="0" smtClean="0"/>
              <a:t>Folders</a:t>
            </a:r>
            <a:endParaRPr lang="en-US" dirty="0"/>
          </a:p>
        </p:txBody>
      </p:sp>
    </p:spTree>
    <p:extLst>
      <p:ext uri="{BB962C8B-B14F-4D97-AF65-F5344CB8AC3E}">
        <p14:creationId xmlns:p14="http://schemas.microsoft.com/office/powerpoint/2010/main" val="20415190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dirty="0"/>
              <a:t>New Desktop </a:t>
            </a:r>
            <a:r>
              <a:rPr lang="en-GB" dirty="0" smtClean="0"/>
              <a:t>World</a:t>
            </a:r>
            <a:endParaRPr lang="en-US" dirty="0"/>
          </a:p>
        </p:txBody>
      </p:sp>
      <p:sp>
        <p:nvSpPr>
          <p:cNvPr id="2" name="Content Placeholder 1"/>
          <p:cNvSpPr>
            <a:spLocks noGrp="1"/>
          </p:cNvSpPr>
          <p:nvPr>
            <p:ph idx="1"/>
          </p:nvPr>
        </p:nvSpPr>
        <p:spPr/>
        <p:txBody>
          <a:bodyPr/>
          <a:lstStyle/>
          <a:p>
            <a:endParaRPr lang="en-AU"/>
          </a:p>
        </p:txBody>
      </p:sp>
      <p:pic>
        <p:nvPicPr>
          <p:cNvPr id="5"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44443" y="3110939"/>
            <a:ext cx="1168782" cy="5494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41361" y="2752426"/>
            <a:ext cx="1078690" cy="10952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54634" y="2383037"/>
            <a:ext cx="1635620" cy="1834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06617" y="2578297"/>
            <a:ext cx="820268" cy="652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0394" y="4849389"/>
            <a:ext cx="1105022" cy="4905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2156" y="1988840"/>
            <a:ext cx="768794" cy="12782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960746" y="3443137"/>
            <a:ext cx="1168916" cy="11096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75645" y="1986777"/>
            <a:ext cx="730579" cy="1116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9"/>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350394" y="3590999"/>
            <a:ext cx="875160" cy="12520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10"/>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481661" y="1615517"/>
            <a:ext cx="685564" cy="6076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4"/>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040516" y="1640359"/>
            <a:ext cx="992512" cy="10949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5"/>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58688" y="2301576"/>
            <a:ext cx="767642" cy="801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6"/>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6311754" y="4269136"/>
            <a:ext cx="553732" cy="6236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20"/>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6813225" y="5209468"/>
            <a:ext cx="1369198" cy="10169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2" name="Picture 23"/>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1147934" y="5640063"/>
            <a:ext cx="1438184" cy="5699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24"/>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102737" y="6136802"/>
            <a:ext cx="535900" cy="5029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4" name="Picture 25"/>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429995" y="3429000"/>
            <a:ext cx="1211366" cy="110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5" name="Picture 26"/>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1526330" y="3865104"/>
            <a:ext cx="1081126" cy="1174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2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58688" y="4678415"/>
            <a:ext cx="831348" cy="9648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7" name="Picture 28"/>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048398" y="3167510"/>
            <a:ext cx="1432414" cy="12846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8" name="Picture 2"/>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4647356" y="5431454"/>
            <a:ext cx="1632434" cy="13342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9" name="Picture 3"/>
          <p:cNvPicPr>
            <a:picLocks noChangeAspect="1" noChangeArrowheads="1"/>
          </p:cNvPicPr>
          <p:nvPr/>
        </p:nvPicPr>
        <p:blipFill>
          <a:blip r:embed="rId23">
            <a:extLst>
              <a:ext uri="{28A0092B-C50C-407E-A947-70E740481C1C}">
                <a14:useLocalDpi xmlns:a14="http://schemas.microsoft.com/office/drawing/2010/main" val="0"/>
              </a:ext>
            </a:extLst>
          </a:blip>
          <a:srcRect/>
          <a:stretch>
            <a:fillRect/>
          </a:stretch>
        </p:blipFill>
        <p:spPr bwMode="auto">
          <a:xfrm>
            <a:off x="2896025" y="4580970"/>
            <a:ext cx="806198" cy="818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 name="Picture 4"/>
          <p:cNvPicPr>
            <a:picLocks noChangeAspect="1" noChangeArrowheads="1"/>
          </p:cNvPicPr>
          <p:nvPr/>
        </p:nvPicPr>
        <p:blipFill rotWithShape="1">
          <a:blip r:embed="rId24" cstate="print">
            <a:extLst>
              <a:ext uri="{28A0092B-C50C-407E-A947-70E740481C1C}">
                <a14:useLocalDpi xmlns:a14="http://schemas.microsoft.com/office/drawing/2010/main" val="0"/>
              </a:ext>
            </a:extLst>
          </a:blip>
          <a:srcRect b="-1"/>
          <a:stretch/>
        </p:blipFill>
        <p:spPr bwMode="auto">
          <a:xfrm>
            <a:off x="5226676" y="1590849"/>
            <a:ext cx="1818646" cy="3959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1" name="Picture 5"/>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2896025" y="5537485"/>
            <a:ext cx="1002720" cy="12281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6"/>
          <p:cNvPicPr>
            <a:picLocks noChangeAspect="1" noChangeArrowheads="1"/>
          </p:cNvPicPr>
          <p:nvPr/>
        </p:nvPicPr>
        <p:blipFill>
          <a:blip r:embed="rId26">
            <a:extLst>
              <a:ext uri="{28A0092B-C50C-407E-A947-70E740481C1C}">
                <a14:useLocalDpi xmlns:a14="http://schemas.microsoft.com/office/drawing/2010/main" val="0"/>
              </a:ext>
            </a:extLst>
          </a:blip>
          <a:srcRect/>
          <a:stretch>
            <a:fillRect/>
          </a:stretch>
        </p:blipFill>
        <p:spPr bwMode="auto">
          <a:xfrm>
            <a:off x="3752040" y="4541083"/>
            <a:ext cx="1329422" cy="996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7"/>
          <p:cNvPicPr>
            <a:picLocks noChangeAspect="1" noChangeArrowheads="1"/>
          </p:cNvPicPr>
          <p:nvPr/>
        </p:nvPicPr>
        <p:blipFill>
          <a:blip r:embed="rId27">
            <a:extLst>
              <a:ext uri="{28A0092B-C50C-407E-A947-70E740481C1C}">
                <a14:useLocalDpi xmlns:a14="http://schemas.microsoft.com/office/drawing/2010/main" val="0"/>
              </a:ext>
            </a:extLst>
          </a:blip>
          <a:srcRect/>
          <a:stretch>
            <a:fillRect/>
          </a:stretch>
        </p:blipFill>
        <p:spPr bwMode="auto">
          <a:xfrm>
            <a:off x="3952818" y="1590849"/>
            <a:ext cx="1019946" cy="7644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8"/>
          <p:cNvPicPr>
            <a:picLocks noChangeAspect="1" noChangeArrowheads="1"/>
          </p:cNvPicPr>
          <p:nvPr/>
        </p:nvPicPr>
        <p:blipFill>
          <a:blip r:embed="rId28">
            <a:extLst>
              <a:ext uri="{28A0092B-C50C-407E-A947-70E740481C1C}">
                <a14:useLocalDpi xmlns:a14="http://schemas.microsoft.com/office/drawing/2010/main" val="0"/>
              </a:ext>
            </a:extLst>
          </a:blip>
          <a:srcRect/>
          <a:stretch>
            <a:fillRect/>
          </a:stretch>
        </p:blipFill>
        <p:spPr bwMode="auto">
          <a:xfrm>
            <a:off x="6994739" y="1847941"/>
            <a:ext cx="1349028" cy="1070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81405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par>
                                <p:cTn id="8" presetID="10" presetClass="entr" presetSubtype="0" fill="hold"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fade">
                                      <p:cBhvr>
                                        <p:cTn id="24" dur="500"/>
                                        <p:tgtEl>
                                          <p:spTgt spid="6"/>
                                        </p:tgtEl>
                                      </p:cBhvr>
                                    </p:animEffect>
                                  </p:childTnLst>
                                </p:cTn>
                              </p:par>
                              <p:par>
                                <p:cTn id="25" presetID="10" presetClass="entr" presetSubtype="0"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Effect transition="in" filter="fade">
                                      <p:cBhvr>
                                        <p:cTn id="27" dur="500"/>
                                        <p:tgtEl>
                                          <p:spTgt spid="17"/>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25"/>
                                        </p:tgtEl>
                                        <p:attrNameLst>
                                          <p:attrName>style.visibility</p:attrName>
                                        </p:attrNameLst>
                                      </p:cBhvr>
                                      <p:to>
                                        <p:strVal val="visible"/>
                                      </p:to>
                                    </p:set>
                                    <p:animEffect transition="in" filter="fade">
                                      <p:cBhvr>
                                        <p:cTn id="35" dur="500"/>
                                        <p:tgtEl>
                                          <p:spTgt spid="25"/>
                                        </p:tgtEl>
                                      </p:cBhvr>
                                    </p:animEffect>
                                  </p:childTnLst>
                                </p:cTn>
                              </p:par>
                              <p:par>
                                <p:cTn id="36" presetID="10" presetClass="entr" presetSubtype="0" fill="hold" nodeType="withEffect">
                                  <p:stCondLst>
                                    <p:cond delay="0"/>
                                  </p:stCondLst>
                                  <p:childTnLst>
                                    <p:set>
                                      <p:cBhvr>
                                        <p:cTn id="37" dur="1" fill="hold">
                                          <p:stCondLst>
                                            <p:cond delay="0"/>
                                          </p:stCondLst>
                                        </p:cTn>
                                        <p:tgtEl>
                                          <p:spTgt spid="26"/>
                                        </p:tgtEl>
                                        <p:attrNameLst>
                                          <p:attrName>style.visibility</p:attrName>
                                        </p:attrNameLst>
                                      </p:cBhvr>
                                      <p:to>
                                        <p:strVal val="visible"/>
                                      </p:to>
                                    </p:set>
                                    <p:animEffect transition="in" filter="fade">
                                      <p:cBhvr>
                                        <p:cTn id="38" dur="500"/>
                                        <p:tgtEl>
                                          <p:spTgt spid="26"/>
                                        </p:tgtEl>
                                      </p:cBhvr>
                                    </p:animEffect>
                                  </p:childTnLst>
                                </p:cTn>
                              </p:par>
                              <p:par>
                                <p:cTn id="39" presetID="10" presetClass="entr" presetSubtype="0" fill="hold" nodeType="withEffect">
                                  <p:stCondLst>
                                    <p:cond delay="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childTnLst>
                                </p:cTn>
                              </p:par>
                              <p:par>
                                <p:cTn id="42" presetID="10" presetClass="entr" presetSubtype="0" fill="hold" nodeType="with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500"/>
                                        <p:tgtEl>
                                          <p:spTgt spid="18"/>
                                        </p:tgtEl>
                                      </p:cBhvr>
                                    </p:animEffect>
                                  </p:childTnLst>
                                </p:cTn>
                              </p:par>
                              <p:par>
                                <p:cTn id="45" presetID="10"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Effect transition="in" filter="fade">
                                      <p:cBhvr>
                                        <p:cTn id="47" dur="500"/>
                                        <p:tgtEl>
                                          <p:spTgt spid="23"/>
                                        </p:tgtEl>
                                      </p:cBhvr>
                                    </p:animEffect>
                                  </p:childTnLst>
                                </p:cTn>
                              </p:par>
                              <p:par>
                                <p:cTn id="48" presetID="10" presetClass="entr" presetSubtype="0" fill="hold" nodeType="with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fade">
                                      <p:cBhvr>
                                        <p:cTn id="50" dur="500"/>
                                        <p:tgtEl>
                                          <p:spTgt spid="9"/>
                                        </p:tgtEl>
                                      </p:cBhvr>
                                    </p:animEffect>
                                  </p:childTnLst>
                                </p:cTn>
                              </p:par>
                              <p:par>
                                <p:cTn id="51" presetID="10" presetClass="entr" presetSubtype="0" fill="hold" nodeType="withEffect">
                                  <p:stCondLst>
                                    <p:cond delay="0"/>
                                  </p:stCondLst>
                                  <p:childTnLst>
                                    <p:set>
                                      <p:cBhvr>
                                        <p:cTn id="52" dur="1" fill="hold">
                                          <p:stCondLst>
                                            <p:cond delay="0"/>
                                          </p:stCondLst>
                                        </p:cTn>
                                        <p:tgtEl>
                                          <p:spTgt spid="5"/>
                                        </p:tgtEl>
                                        <p:attrNameLst>
                                          <p:attrName>style.visibility</p:attrName>
                                        </p:attrNameLst>
                                      </p:cBhvr>
                                      <p:to>
                                        <p:strVal val="visible"/>
                                      </p:to>
                                    </p:set>
                                    <p:animEffect transition="in" filter="fade">
                                      <p:cBhvr>
                                        <p:cTn id="53" dur="500"/>
                                        <p:tgtEl>
                                          <p:spTgt spid="5"/>
                                        </p:tgtEl>
                                      </p:cBhvr>
                                    </p:animEffect>
                                  </p:childTnLst>
                                </p:cTn>
                              </p:par>
                              <p:par>
                                <p:cTn id="54" presetID="10"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nodeType="withEffect">
                                  <p:stCondLst>
                                    <p:cond delay="0"/>
                                  </p:stCondLst>
                                  <p:childTnLst>
                                    <p:set>
                                      <p:cBhvr>
                                        <p:cTn id="58" dur="1" fill="hold">
                                          <p:stCondLst>
                                            <p:cond delay="0"/>
                                          </p:stCondLst>
                                        </p:cTn>
                                        <p:tgtEl>
                                          <p:spTgt spid="21"/>
                                        </p:tgtEl>
                                        <p:attrNameLst>
                                          <p:attrName>style.visibility</p:attrName>
                                        </p:attrNameLst>
                                      </p:cBhvr>
                                      <p:to>
                                        <p:strVal val="visible"/>
                                      </p:to>
                                    </p:set>
                                    <p:animEffect transition="in" filter="fade">
                                      <p:cBhvr>
                                        <p:cTn id="59" dur="500"/>
                                        <p:tgtEl>
                                          <p:spTgt spid="21"/>
                                        </p:tgtEl>
                                      </p:cBhvr>
                                    </p:animEffect>
                                  </p:childTnLst>
                                </p:cTn>
                              </p:par>
                              <p:par>
                                <p:cTn id="60" presetID="10" presetClass="entr" presetSubtype="0" fill="hold" nodeType="withEffect">
                                  <p:stCondLst>
                                    <p:cond delay="0"/>
                                  </p:stCondLst>
                                  <p:childTnLst>
                                    <p:set>
                                      <p:cBhvr>
                                        <p:cTn id="61" dur="1" fill="hold">
                                          <p:stCondLst>
                                            <p:cond delay="0"/>
                                          </p:stCondLst>
                                        </p:cTn>
                                        <p:tgtEl>
                                          <p:spTgt spid="30"/>
                                        </p:tgtEl>
                                        <p:attrNameLst>
                                          <p:attrName>style.visibility</p:attrName>
                                        </p:attrNameLst>
                                      </p:cBhvr>
                                      <p:to>
                                        <p:strVal val="visible"/>
                                      </p:to>
                                    </p:set>
                                    <p:animEffect transition="in" filter="fade">
                                      <p:cBhvr>
                                        <p:cTn id="62" dur="500"/>
                                        <p:tgtEl>
                                          <p:spTgt spid="30"/>
                                        </p:tgtEl>
                                      </p:cBhvr>
                                    </p:animEffect>
                                  </p:childTnLst>
                                </p:cTn>
                              </p:par>
                              <p:par>
                                <p:cTn id="63" presetID="10" presetClass="entr" presetSubtype="0" fill="hold" nodeType="with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10" presetClass="entr" presetSubtype="0" fill="hold" nodeType="withEffect">
                                  <p:stCondLst>
                                    <p:cond delay="0"/>
                                  </p:stCondLst>
                                  <p:childTnLst>
                                    <p:set>
                                      <p:cBhvr>
                                        <p:cTn id="67" dur="1" fill="hold">
                                          <p:stCondLst>
                                            <p:cond delay="0"/>
                                          </p:stCondLst>
                                        </p:cTn>
                                        <p:tgtEl>
                                          <p:spTgt spid="34"/>
                                        </p:tgtEl>
                                        <p:attrNameLst>
                                          <p:attrName>style.visibility</p:attrName>
                                        </p:attrNameLst>
                                      </p:cBhvr>
                                      <p:to>
                                        <p:strVal val="visible"/>
                                      </p:to>
                                    </p:set>
                                    <p:animEffect transition="in" filter="fade">
                                      <p:cBhvr>
                                        <p:cTn id="68" dur="500"/>
                                        <p:tgtEl>
                                          <p:spTgt spid="34"/>
                                        </p:tgtEl>
                                      </p:cBhvr>
                                    </p:animEffect>
                                  </p:childTnLst>
                                </p:cTn>
                              </p:par>
                              <p:par>
                                <p:cTn id="69" presetID="10" presetClass="entr" presetSubtype="0" fill="hold"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fade">
                                      <p:cBhvr>
                                        <p:cTn id="71" dur="500"/>
                                        <p:tgtEl>
                                          <p:spTgt spid="32"/>
                                        </p:tgtEl>
                                      </p:cBhvr>
                                    </p:animEffect>
                                  </p:childTnLst>
                                </p:cTn>
                              </p:par>
                              <p:par>
                                <p:cTn id="72" presetID="10" presetClass="entr" presetSubtype="0" fill="hold"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fade">
                                      <p:cBhvr>
                                        <p:cTn id="74" dur="500"/>
                                        <p:tgtEl>
                                          <p:spTgt spid="28"/>
                                        </p:tgtEl>
                                      </p:cBhvr>
                                    </p:animEffect>
                                  </p:childTnLst>
                                </p:cTn>
                              </p:par>
                              <p:par>
                                <p:cTn id="75" presetID="10" presetClass="entr" presetSubtype="0" fill="hold" nodeType="withEffect">
                                  <p:stCondLst>
                                    <p:cond delay="0"/>
                                  </p:stCondLst>
                                  <p:childTnLst>
                                    <p:set>
                                      <p:cBhvr>
                                        <p:cTn id="76" dur="1" fill="hold">
                                          <p:stCondLst>
                                            <p:cond delay="0"/>
                                          </p:stCondLst>
                                        </p:cTn>
                                        <p:tgtEl>
                                          <p:spTgt spid="31"/>
                                        </p:tgtEl>
                                        <p:attrNameLst>
                                          <p:attrName>style.visibility</p:attrName>
                                        </p:attrNameLst>
                                      </p:cBhvr>
                                      <p:to>
                                        <p:strVal val="visible"/>
                                      </p:to>
                                    </p:set>
                                    <p:animEffect transition="in" filter="fade">
                                      <p:cBhvr>
                                        <p:cTn id="77" dur="500"/>
                                        <p:tgtEl>
                                          <p:spTgt spid="31"/>
                                        </p:tgtEl>
                                      </p:cBhvr>
                                    </p:animEffect>
                                  </p:childTnLst>
                                </p:cTn>
                              </p:par>
                              <p:par>
                                <p:cTn id="78" presetID="10" presetClass="entr" presetSubtype="0" fill="hold" nodeType="withEffect">
                                  <p:stCondLst>
                                    <p:cond delay="0"/>
                                  </p:stCondLst>
                                  <p:childTnLst>
                                    <p:set>
                                      <p:cBhvr>
                                        <p:cTn id="79" dur="1" fill="hold">
                                          <p:stCondLst>
                                            <p:cond delay="0"/>
                                          </p:stCondLst>
                                        </p:cTn>
                                        <p:tgtEl>
                                          <p:spTgt spid="29"/>
                                        </p:tgtEl>
                                        <p:attrNameLst>
                                          <p:attrName>style.visibility</p:attrName>
                                        </p:attrNameLst>
                                      </p:cBhvr>
                                      <p:to>
                                        <p:strVal val="visible"/>
                                      </p:to>
                                    </p:set>
                                    <p:animEffect transition="in" filter="fade">
                                      <p:cBhvr>
                                        <p:cTn id="80" dur="500"/>
                                        <p:tgtEl>
                                          <p:spTgt spid="29"/>
                                        </p:tgtEl>
                                      </p:cBhvr>
                                    </p:animEffect>
                                  </p:childTnLst>
                                </p:cTn>
                              </p:par>
                              <p:par>
                                <p:cTn id="81" presetID="10" presetClass="entr" presetSubtype="0" fill="hold" nodeType="withEffect">
                                  <p:stCondLst>
                                    <p:cond delay="0"/>
                                  </p:stCondLst>
                                  <p:childTnLst>
                                    <p:set>
                                      <p:cBhvr>
                                        <p:cTn id="82" dur="1" fill="hold">
                                          <p:stCondLst>
                                            <p:cond delay="0"/>
                                          </p:stCondLst>
                                        </p:cTn>
                                        <p:tgtEl>
                                          <p:spTgt spid="33"/>
                                        </p:tgtEl>
                                        <p:attrNameLst>
                                          <p:attrName>style.visibility</p:attrName>
                                        </p:attrNameLst>
                                      </p:cBhvr>
                                      <p:to>
                                        <p:strVal val="visible"/>
                                      </p:to>
                                    </p:set>
                                    <p:animEffect transition="in" filter="fade">
                                      <p:cBhvr>
                                        <p:cTn id="83"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404664"/>
            <a:ext cx="8229600" cy="1143000"/>
          </a:xfrm>
        </p:spPr>
        <p:txBody>
          <a:bodyPr>
            <a:normAutofit/>
          </a:bodyPr>
          <a:lstStyle/>
          <a:p>
            <a:r>
              <a:rPr lang="de-DE" dirty="0" smtClean="0"/>
              <a:t>User Profile Versions</a:t>
            </a:r>
            <a:endParaRPr lang="en-US" dirty="0"/>
          </a:p>
        </p:txBody>
      </p:sp>
      <p:sp>
        <p:nvSpPr>
          <p:cNvPr id="3" name="Content Placeholder 2"/>
          <p:cNvSpPr>
            <a:spLocks noGrp="1"/>
          </p:cNvSpPr>
          <p:nvPr>
            <p:ph sz="half" idx="1"/>
          </p:nvPr>
        </p:nvSpPr>
        <p:spPr/>
        <p:txBody>
          <a:bodyPr>
            <a:noAutofit/>
          </a:bodyPr>
          <a:lstStyle/>
          <a:p>
            <a:r>
              <a:rPr lang="de-DE" sz="2000" dirty="0" smtClean="0"/>
              <a:t>User Profiles – V 1</a:t>
            </a:r>
          </a:p>
          <a:p>
            <a:pPr lvl="1"/>
            <a:r>
              <a:rPr lang="en-US" sz="2000" dirty="0" smtClean="0"/>
              <a:t>Applies to Windows 2000, Windows XP and Windows Server 2003</a:t>
            </a:r>
          </a:p>
          <a:p>
            <a:pPr lvl="1"/>
            <a:r>
              <a:rPr lang="en-US" sz="2000" dirty="0" smtClean="0"/>
              <a:t>Individual profile path: \Documents and Settings\&lt;username&gt;</a:t>
            </a:r>
          </a:p>
          <a:p>
            <a:pPr lvl="1"/>
            <a:r>
              <a:rPr lang="en-US" sz="2000" dirty="0" smtClean="0"/>
              <a:t>Contains folders specific to operating system language</a:t>
            </a:r>
            <a:endParaRPr lang="de-DE" sz="2000" dirty="0" smtClean="0"/>
          </a:p>
        </p:txBody>
      </p:sp>
      <p:sp>
        <p:nvSpPr>
          <p:cNvPr id="4" name="Content Placeholder 3"/>
          <p:cNvSpPr>
            <a:spLocks noGrp="1"/>
          </p:cNvSpPr>
          <p:nvPr>
            <p:ph sz="half" idx="2"/>
          </p:nvPr>
        </p:nvSpPr>
        <p:spPr/>
        <p:txBody>
          <a:bodyPr>
            <a:noAutofit/>
          </a:bodyPr>
          <a:lstStyle/>
          <a:p>
            <a:r>
              <a:rPr lang="de-DE" sz="2000" dirty="0" smtClean="0"/>
              <a:t>User Profiles – V 2</a:t>
            </a:r>
          </a:p>
          <a:p>
            <a:pPr lvl="1"/>
            <a:r>
              <a:rPr lang="en-US" sz="2000" dirty="0" smtClean="0"/>
              <a:t>Applies to Vista, Windows 7 and Windows </a:t>
            </a:r>
            <a:r>
              <a:rPr lang="en-US" sz="2000" dirty="0"/>
              <a:t>Server </a:t>
            </a:r>
            <a:r>
              <a:rPr lang="en-US" sz="2000" dirty="0" smtClean="0"/>
              <a:t>2008 R2</a:t>
            </a:r>
          </a:p>
          <a:p>
            <a:pPr lvl="1"/>
            <a:r>
              <a:rPr lang="en-US" sz="2000" dirty="0" smtClean="0"/>
              <a:t>Individual profile path: \Users\&lt;username&gt;</a:t>
            </a:r>
          </a:p>
          <a:p>
            <a:pPr lvl="1"/>
            <a:r>
              <a:rPr lang="en-US" sz="2000" dirty="0" smtClean="0"/>
              <a:t>Folder names are not localized, but still contain localized directory junctions for compatibility</a:t>
            </a:r>
          </a:p>
          <a:p>
            <a:pPr lvl="1"/>
            <a:r>
              <a:rPr lang="en-US" sz="2000" dirty="0" smtClean="0"/>
              <a:t>Separates machine and application-specific data</a:t>
            </a:r>
          </a:p>
        </p:txBody>
      </p:sp>
    </p:spTree>
    <p:extLst>
      <p:ext uri="{BB962C8B-B14F-4D97-AF65-F5344CB8AC3E}">
        <p14:creationId xmlns:p14="http://schemas.microsoft.com/office/powerpoint/2010/main" val="2627522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Profile Folder Structure</a:t>
            </a:r>
          </a:p>
        </p:txBody>
      </p:sp>
      <p:graphicFrame>
        <p:nvGraphicFramePr>
          <p:cNvPr id="3" name="Object 2"/>
          <p:cNvGraphicFramePr>
            <a:graphicFrameLocks noChangeAspect="1"/>
          </p:cNvGraphicFramePr>
          <p:nvPr>
            <p:extLst>
              <p:ext uri="{D42A27DB-BD31-4B8C-83A1-F6EECF244321}">
                <p14:modId xmlns:p14="http://schemas.microsoft.com/office/powerpoint/2010/main" val="745727413"/>
              </p:ext>
            </p:extLst>
          </p:nvPr>
        </p:nvGraphicFramePr>
        <p:xfrm>
          <a:off x="1187624" y="764705"/>
          <a:ext cx="6188099" cy="4968552"/>
        </p:xfrm>
        <a:graphic>
          <a:graphicData uri="http://schemas.openxmlformats.org/presentationml/2006/ole">
            <mc:AlternateContent xmlns:mc="http://schemas.openxmlformats.org/markup-compatibility/2006">
              <mc:Choice xmlns:v="urn:schemas-microsoft-com:vml" Requires="v">
                <p:oleObj spid="_x0000_s38934" name="Visio" r:id="rId3" imgW="6454016" imgH="4168032" progId="Visio.Drawing.11">
                  <p:embed/>
                </p:oleObj>
              </mc:Choice>
              <mc:Fallback>
                <p:oleObj name="Visio" r:id="rId3" imgW="6454016" imgH="4168032" progId="Visio.Drawing.11">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87624" y="764705"/>
                        <a:ext cx="6188099" cy="4968552"/>
                      </a:xfrm>
                      <a:prstGeom prst="rect">
                        <a:avLst/>
                      </a:prstGeom>
                      <a:noFill/>
                      <a:ln>
                        <a:noFill/>
                      </a:ln>
                      <a:extLst/>
                    </p:spPr>
                  </p:pic>
                </p:oleObj>
              </mc:Fallback>
            </mc:AlternateContent>
          </a:graphicData>
        </a:graphic>
      </p:graphicFrame>
      <p:sp>
        <p:nvSpPr>
          <p:cNvPr id="4" name="TextBox 3"/>
          <p:cNvSpPr txBox="1"/>
          <p:nvPr/>
        </p:nvSpPr>
        <p:spPr>
          <a:xfrm>
            <a:off x="31254" y="5769034"/>
            <a:ext cx="9279720" cy="584775"/>
          </a:xfrm>
          <a:prstGeom prst="rect">
            <a:avLst/>
          </a:prstGeom>
          <a:noFill/>
        </p:spPr>
        <p:txBody>
          <a:bodyPr wrap="none" rtlCol="0">
            <a:spAutoFit/>
          </a:bodyPr>
          <a:lstStyle/>
          <a:p>
            <a:r>
              <a:rPr lang="en-US" sz="1600" dirty="0" err="1" smtClean="0">
                <a:solidFill>
                  <a:schemeClr val="bg1"/>
                </a:solidFill>
                <a:latin typeface="Segoe UI" pitchFamily="34" charset="0"/>
                <a:ea typeface="Segoe UI" pitchFamily="34" charset="0"/>
                <a:cs typeface="Segoe UI" pitchFamily="34" charset="0"/>
              </a:rPr>
              <a:t>AppData</a:t>
            </a:r>
            <a:r>
              <a:rPr lang="en-US" sz="1600" dirty="0" smtClean="0">
                <a:solidFill>
                  <a:schemeClr val="bg1"/>
                </a:solidFill>
                <a:latin typeface="Segoe UI" pitchFamily="34" charset="0"/>
                <a:ea typeface="Segoe UI" pitchFamily="34" charset="0"/>
                <a:cs typeface="Segoe UI" pitchFamily="34" charset="0"/>
              </a:rPr>
              <a:t>\Local (Win7) = Documents </a:t>
            </a:r>
            <a:r>
              <a:rPr lang="en-US" sz="1600" dirty="0">
                <a:solidFill>
                  <a:schemeClr val="bg1"/>
                </a:solidFill>
                <a:latin typeface="Segoe UI" pitchFamily="34" charset="0"/>
                <a:ea typeface="Segoe UI" pitchFamily="34" charset="0"/>
                <a:cs typeface="Segoe UI" pitchFamily="34" charset="0"/>
              </a:rPr>
              <a:t>and Settings\username\Local Settings\Application Data </a:t>
            </a:r>
            <a:r>
              <a:rPr lang="en-US" sz="1600" dirty="0" smtClean="0">
                <a:solidFill>
                  <a:schemeClr val="bg1"/>
                </a:solidFill>
                <a:latin typeface="Segoe UI" pitchFamily="34" charset="0"/>
                <a:ea typeface="Segoe UI" pitchFamily="34" charset="0"/>
                <a:cs typeface="Segoe UI" pitchFamily="34" charset="0"/>
              </a:rPr>
              <a:t>(</a:t>
            </a:r>
            <a:r>
              <a:rPr lang="en-US" sz="1600" dirty="0" err="1" smtClean="0">
                <a:solidFill>
                  <a:schemeClr val="bg1"/>
                </a:solidFill>
                <a:latin typeface="Segoe UI" pitchFamily="34" charset="0"/>
                <a:ea typeface="Segoe UI" pitchFamily="34" charset="0"/>
                <a:cs typeface="Segoe UI" pitchFamily="34" charset="0"/>
              </a:rPr>
              <a:t>WinXP</a:t>
            </a:r>
            <a:r>
              <a:rPr lang="en-US" sz="1600" dirty="0" smtClean="0">
                <a:solidFill>
                  <a:schemeClr val="bg1"/>
                </a:solidFill>
                <a:latin typeface="Segoe UI" pitchFamily="34" charset="0"/>
                <a:ea typeface="Segoe UI" pitchFamily="34" charset="0"/>
                <a:cs typeface="Segoe UI" pitchFamily="34" charset="0"/>
              </a:rPr>
              <a:t>)</a:t>
            </a:r>
          </a:p>
          <a:p>
            <a:r>
              <a:rPr lang="en-US" sz="1600" dirty="0" err="1">
                <a:solidFill>
                  <a:schemeClr val="bg1"/>
                </a:solidFill>
                <a:latin typeface="Segoe UI" pitchFamily="34" charset="0"/>
                <a:ea typeface="Segoe UI" pitchFamily="34" charset="0"/>
                <a:cs typeface="Segoe UI" pitchFamily="34" charset="0"/>
              </a:rPr>
              <a:t>AppData</a:t>
            </a:r>
            <a:r>
              <a:rPr lang="en-US" sz="1600" dirty="0">
                <a:solidFill>
                  <a:schemeClr val="bg1"/>
                </a:solidFill>
                <a:latin typeface="Segoe UI" pitchFamily="34" charset="0"/>
                <a:ea typeface="Segoe UI" pitchFamily="34" charset="0"/>
                <a:cs typeface="Segoe UI" pitchFamily="34" charset="0"/>
              </a:rPr>
              <a:t>\Roaming </a:t>
            </a:r>
            <a:r>
              <a:rPr lang="en-US" sz="1600" dirty="0" smtClean="0">
                <a:solidFill>
                  <a:schemeClr val="bg1"/>
                </a:solidFill>
                <a:latin typeface="Segoe UI" pitchFamily="34" charset="0"/>
                <a:ea typeface="Segoe UI" pitchFamily="34" charset="0"/>
                <a:cs typeface="Segoe UI" pitchFamily="34" charset="0"/>
              </a:rPr>
              <a:t> (Win7) = Documents </a:t>
            </a:r>
            <a:r>
              <a:rPr lang="en-US" sz="1600" dirty="0">
                <a:solidFill>
                  <a:schemeClr val="bg1"/>
                </a:solidFill>
                <a:latin typeface="Segoe UI" pitchFamily="34" charset="0"/>
                <a:ea typeface="Segoe UI" pitchFamily="34" charset="0"/>
                <a:cs typeface="Segoe UI" pitchFamily="34" charset="0"/>
              </a:rPr>
              <a:t>and Settings\username\Application </a:t>
            </a:r>
            <a:r>
              <a:rPr lang="en-US" sz="1600" dirty="0" smtClean="0">
                <a:solidFill>
                  <a:schemeClr val="bg1"/>
                </a:solidFill>
                <a:latin typeface="Segoe UI" pitchFamily="34" charset="0"/>
                <a:ea typeface="Segoe UI" pitchFamily="34" charset="0"/>
                <a:cs typeface="Segoe UI" pitchFamily="34" charset="0"/>
              </a:rPr>
              <a:t>Data (</a:t>
            </a:r>
            <a:r>
              <a:rPr lang="en-US" sz="1600" dirty="0" err="1" smtClean="0">
                <a:solidFill>
                  <a:schemeClr val="bg1"/>
                </a:solidFill>
                <a:latin typeface="Segoe UI" pitchFamily="34" charset="0"/>
                <a:ea typeface="Segoe UI" pitchFamily="34" charset="0"/>
                <a:cs typeface="Segoe UI" pitchFamily="34" charset="0"/>
              </a:rPr>
              <a:t>WinXP</a:t>
            </a:r>
            <a:r>
              <a:rPr lang="en-US" sz="1600" dirty="0" smtClean="0">
                <a:solidFill>
                  <a:schemeClr val="bg1"/>
                </a:solidFill>
                <a:latin typeface="Segoe UI" pitchFamily="34" charset="0"/>
                <a:ea typeface="Segoe UI" pitchFamily="34" charset="0"/>
                <a:cs typeface="Segoe UI" pitchFamily="34" charset="0"/>
              </a:rPr>
              <a:t>)</a:t>
            </a:r>
            <a:endParaRPr lang="en-US" sz="16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678219952"/>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Traditional Profile Management</a:t>
            </a:r>
            <a:endParaRPr lang="en-US" dirty="0"/>
          </a:p>
        </p:txBody>
      </p:sp>
      <p:sp>
        <p:nvSpPr>
          <p:cNvPr id="3" name="Subtitle 2"/>
          <p:cNvSpPr>
            <a:spLocks noGrp="1"/>
          </p:cNvSpPr>
          <p:nvPr>
            <p:ph type="subTitle" idx="1"/>
          </p:nvPr>
        </p:nvSpPr>
        <p:spPr/>
        <p:txBody>
          <a:bodyPr/>
          <a:lstStyle/>
          <a:p>
            <a:endParaRPr lang="en-US" dirty="0"/>
          </a:p>
        </p:txBody>
      </p:sp>
    </p:spTree>
    <p:extLst>
      <p:ext uri="{BB962C8B-B14F-4D97-AF65-F5344CB8AC3E}">
        <p14:creationId xmlns:p14="http://schemas.microsoft.com/office/powerpoint/2010/main" val="1103728590"/>
      </p:ext>
    </p:extLst>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Challenge: Profile Bloat</a:t>
            </a:r>
            <a:endParaRPr lang="en-US" dirty="0"/>
          </a:p>
        </p:txBody>
      </p:sp>
      <p:cxnSp>
        <p:nvCxnSpPr>
          <p:cNvPr id="5" name="Straight Arrow Connector 4"/>
          <p:cNvCxnSpPr/>
          <p:nvPr/>
        </p:nvCxnSpPr>
        <p:spPr>
          <a:xfrm rot="5400000" flipH="1" flipV="1">
            <a:off x="-607255" y="3536157"/>
            <a:ext cx="3929884" cy="794"/>
          </a:xfrm>
          <a:prstGeom prst="straightConnector1">
            <a:avLst/>
          </a:prstGeom>
          <a:ln w="63500">
            <a:solidFill>
              <a:schemeClr val="bg1"/>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a:off x="1358084" y="5500702"/>
            <a:ext cx="6715172" cy="1588"/>
          </a:xfrm>
          <a:prstGeom prst="straightConnector1">
            <a:avLst/>
          </a:prstGeom>
          <a:ln w="63500">
            <a:solidFill>
              <a:schemeClr val="bg1"/>
            </a:solidFill>
            <a:tailEnd type="arrow"/>
          </a:ln>
          <a:effectLst/>
        </p:spPr>
        <p:style>
          <a:lnRef idx="1">
            <a:schemeClr val="accent1"/>
          </a:lnRef>
          <a:fillRef idx="0">
            <a:schemeClr val="accent1"/>
          </a:fillRef>
          <a:effectRef idx="0">
            <a:schemeClr val="accent1"/>
          </a:effectRef>
          <a:fontRef idx="minor">
            <a:schemeClr val="tx1"/>
          </a:fontRef>
        </p:style>
      </p:cxnSp>
      <p:sp>
        <p:nvSpPr>
          <p:cNvPr id="9" name="Freeform 8"/>
          <p:cNvSpPr/>
          <p:nvPr/>
        </p:nvSpPr>
        <p:spPr>
          <a:xfrm>
            <a:off x="1350818" y="4913604"/>
            <a:ext cx="6068291" cy="581891"/>
          </a:xfrm>
          <a:custGeom>
            <a:avLst/>
            <a:gdLst>
              <a:gd name="connsiteX0" fmla="*/ 0 w 6068291"/>
              <a:gd name="connsiteY0" fmla="*/ 581891 h 581891"/>
              <a:gd name="connsiteX1" fmla="*/ 187037 w 6068291"/>
              <a:gd name="connsiteY1" fmla="*/ 290945 h 581891"/>
              <a:gd name="connsiteX2" fmla="*/ 665018 w 6068291"/>
              <a:gd name="connsiteY2" fmla="*/ 83127 h 581891"/>
              <a:gd name="connsiteX3" fmla="*/ 1683327 w 6068291"/>
              <a:gd name="connsiteY3" fmla="*/ 41563 h 581891"/>
              <a:gd name="connsiteX4" fmla="*/ 6068291 w 6068291"/>
              <a:gd name="connsiteY4" fmla="*/ 0 h 5818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068291" h="581891">
                <a:moveTo>
                  <a:pt x="0" y="581891"/>
                </a:moveTo>
                <a:cubicBezTo>
                  <a:pt x="38100" y="477981"/>
                  <a:pt x="76201" y="374072"/>
                  <a:pt x="187037" y="290945"/>
                </a:cubicBezTo>
                <a:cubicBezTo>
                  <a:pt x="297873" y="207818"/>
                  <a:pt x="415636" y="124691"/>
                  <a:pt x="665018" y="83127"/>
                </a:cubicBezTo>
                <a:cubicBezTo>
                  <a:pt x="914400" y="41563"/>
                  <a:pt x="1683327" y="41563"/>
                  <a:pt x="1683327" y="41563"/>
                </a:cubicBezTo>
                <a:lnTo>
                  <a:pt x="6068291" y="0"/>
                </a:lnTo>
              </a:path>
            </a:pathLst>
          </a:custGeom>
          <a:ln w="76200"/>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0" name="Freeform 9"/>
          <p:cNvSpPr/>
          <p:nvPr/>
        </p:nvSpPr>
        <p:spPr>
          <a:xfrm>
            <a:off x="1371600" y="2980893"/>
            <a:ext cx="6068291" cy="2514600"/>
          </a:xfrm>
          <a:custGeom>
            <a:avLst/>
            <a:gdLst>
              <a:gd name="connsiteX0" fmla="*/ 0 w 6068291"/>
              <a:gd name="connsiteY0" fmla="*/ 2514600 h 2514600"/>
              <a:gd name="connsiteX1" fmla="*/ 166255 w 6068291"/>
              <a:gd name="connsiteY1" fmla="*/ 1849581 h 2514600"/>
              <a:gd name="connsiteX2" fmla="*/ 727364 w 6068291"/>
              <a:gd name="connsiteY2" fmla="*/ 1371600 h 2514600"/>
              <a:gd name="connsiteX3" fmla="*/ 2161309 w 6068291"/>
              <a:gd name="connsiteY3" fmla="*/ 852054 h 2514600"/>
              <a:gd name="connsiteX4" fmla="*/ 4696691 w 6068291"/>
              <a:gd name="connsiteY4" fmla="*/ 270163 h 2514600"/>
              <a:gd name="connsiteX5" fmla="*/ 6068291 w 6068291"/>
              <a:gd name="connsiteY5" fmla="*/ 0 h 2514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68291" h="2514600">
                <a:moveTo>
                  <a:pt x="0" y="2514600"/>
                </a:moveTo>
                <a:cubicBezTo>
                  <a:pt x="22514" y="2277340"/>
                  <a:pt x="45028" y="2040081"/>
                  <a:pt x="166255" y="1849581"/>
                </a:cubicBezTo>
                <a:cubicBezTo>
                  <a:pt x="287482" y="1659081"/>
                  <a:pt x="394855" y="1537854"/>
                  <a:pt x="727364" y="1371600"/>
                </a:cubicBezTo>
                <a:cubicBezTo>
                  <a:pt x="1059873" y="1205346"/>
                  <a:pt x="1499755" y="1035627"/>
                  <a:pt x="2161309" y="852054"/>
                </a:cubicBezTo>
                <a:cubicBezTo>
                  <a:pt x="2822863" y="668481"/>
                  <a:pt x="4045527" y="412172"/>
                  <a:pt x="4696691" y="270163"/>
                </a:cubicBezTo>
                <a:cubicBezTo>
                  <a:pt x="5347855" y="128154"/>
                  <a:pt x="5708073" y="64077"/>
                  <a:pt x="6068291" y="0"/>
                </a:cubicBezTo>
              </a:path>
            </a:pathLst>
          </a:custGeom>
          <a:ln w="76200"/>
          <a:effectLst>
            <a:outerShdw blurRad="50800" dist="38100" dir="2700000" algn="tl" rotWithShape="0">
              <a:prstClr val="black">
                <a:alpha val="40000"/>
              </a:prstClr>
            </a:outerShdw>
          </a:effectLst>
        </p:spPr>
        <p:style>
          <a:lnRef idx="3">
            <a:schemeClr val="accent3"/>
          </a:lnRef>
          <a:fillRef idx="0">
            <a:schemeClr val="accent3"/>
          </a:fillRef>
          <a:effectRef idx="2">
            <a:schemeClr val="accent3"/>
          </a:effectRef>
          <a:fontRef idx="minor">
            <a:schemeClr val="tx1"/>
          </a:fontRef>
        </p:style>
        <p:txBody>
          <a:bodyPr rtlCol="0" anchor="ctr"/>
          <a:lstStyle/>
          <a:p>
            <a:pPr algn="ctr"/>
            <a:endParaRPr lang="en-US"/>
          </a:p>
        </p:txBody>
      </p:sp>
      <p:sp>
        <p:nvSpPr>
          <p:cNvPr id="11" name="TextBox 10"/>
          <p:cNvSpPr txBox="1"/>
          <p:nvPr/>
        </p:nvSpPr>
        <p:spPr>
          <a:xfrm>
            <a:off x="4161796" y="4488428"/>
            <a:ext cx="1904880" cy="400110"/>
          </a:xfrm>
          <a:prstGeom prst="rect">
            <a:avLst/>
          </a:prstGeom>
          <a:noFill/>
        </p:spPr>
        <p:txBody>
          <a:bodyPr wrap="none" rtlCol="0">
            <a:spAutoFit/>
          </a:bodyPr>
          <a:lstStyle/>
          <a:p>
            <a:r>
              <a:rPr lang="en-US" sz="2000" dirty="0" smtClean="0">
                <a:solidFill>
                  <a:schemeClr val="bg1"/>
                </a:solidFill>
              </a:rPr>
              <a:t>Managed profile</a:t>
            </a:r>
            <a:endParaRPr lang="en-US" sz="2000" dirty="0">
              <a:solidFill>
                <a:schemeClr val="bg1"/>
              </a:solidFill>
            </a:endParaRPr>
          </a:p>
        </p:txBody>
      </p:sp>
      <p:sp>
        <p:nvSpPr>
          <p:cNvPr id="12" name="TextBox 11"/>
          <p:cNvSpPr txBox="1"/>
          <p:nvPr/>
        </p:nvSpPr>
        <p:spPr>
          <a:xfrm>
            <a:off x="5643571" y="2643182"/>
            <a:ext cx="1270604" cy="400110"/>
          </a:xfrm>
          <a:prstGeom prst="rect">
            <a:avLst/>
          </a:prstGeom>
          <a:noFill/>
        </p:spPr>
        <p:txBody>
          <a:bodyPr wrap="none" rtlCol="0">
            <a:spAutoFit/>
          </a:bodyPr>
          <a:lstStyle/>
          <a:p>
            <a:r>
              <a:rPr lang="en-US" sz="2000" dirty="0" smtClean="0">
                <a:solidFill>
                  <a:schemeClr val="bg1"/>
                </a:solidFill>
              </a:rPr>
              <a:t>Ntuser.dat</a:t>
            </a:r>
            <a:endParaRPr lang="en-US" sz="2000" dirty="0">
              <a:solidFill>
                <a:schemeClr val="bg1"/>
              </a:solidFill>
            </a:endParaRPr>
          </a:p>
        </p:txBody>
      </p:sp>
      <p:sp>
        <p:nvSpPr>
          <p:cNvPr id="13" name="TextBox 12"/>
          <p:cNvSpPr txBox="1"/>
          <p:nvPr/>
        </p:nvSpPr>
        <p:spPr>
          <a:xfrm>
            <a:off x="5357818" y="5715016"/>
            <a:ext cx="1838196" cy="400110"/>
          </a:xfrm>
          <a:prstGeom prst="rect">
            <a:avLst/>
          </a:prstGeom>
          <a:noFill/>
        </p:spPr>
        <p:txBody>
          <a:bodyPr wrap="none" rtlCol="0">
            <a:spAutoFit/>
          </a:bodyPr>
          <a:lstStyle/>
          <a:p>
            <a:r>
              <a:rPr lang="en-US" sz="2000" b="1" dirty="0" smtClean="0">
                <a:solidFill>
                  <a:schemeClr val="bg1"/>
                </a:solidFill>
              </a:rPr>
              <a:t>Time in months</a:t>
            </a:r>
            <a:endParaRPr lang="en-US" sz="2000" b="1" dirty="0">
              <a:solidFill>
                <a:schemeClr val="bg1"/>
              </a:solidFill>
            </a:endParaRPr>
          </a:p>
        </p:txBody>
      </p:sp>
      <p:sp>
        <p:nvSpPr>
          <p:cNvPr id="14" name="TextBox 13"/>
          <p:cNvSpPr txBox="1"/>
          <p:nvPr/>
        </p:nvSpPr>
        <p:spPr>
          <a:xfrm rot="16200000">
            <a:off x="3897" y="2882581"/>
            <a:ext cx="1882567" cy="400110"/>
          </a:xfrm>
          <a:prstGeom prst="rect">
            <a:avLst/>
          </a:prstGeom>
          <a:noFill/>
        </p:spPr>
        <p:txBody>
          <a:bodyPr wrap="none" rtlCol="0">
            <a:spAutoFit/>
          </a:bodyPr>
          <a:lstStyle/>
          <a:p>
            <a:r>
              <a:rPr lang="en-US" sz="2000" b="1" dirty="0" smtClean="0">
                <a:solidFill>
                  <a:schemeClr val="bg1"/>
                </a:solidFill>
              </a:rPr>
              <a:t>Time in seconds</a:t>
            </a:r>
            <a:endParaRPr lang="en-US" sz="2000" b="1" dirty="0">
              <a:solidFill>
                <a:schemeClr val="bg1"/>
              </a:solidFill>
            </a:endParaRPr>
          </a:p>
        </p:txBody>
      </p:sp>
      <p:sp>
        <p:nvSpPr>
          <p:cNvPr id="15" name="TextBox 14"/>
          <p:cNvSpPr txBox="1"/>
          <p:nvPr/>
        </p:nvSpPr>
        <p:spPr>
          <a:xfrm>
            <a:off x="3409224" y="1610013"/>
            <a:ext cx="1514261" cy="400110"/>
          </a:xfrm>
          <a:prstGeom prst="rect">
            <a:avLst/>
          </a:prstGeom>
          <a:noFill/>
        </p:spPr>
        <p:txBody>
          <a:bodyPr wrap="none" rtlCol="0">
            <a:spAutoFit/>
          </a:bodyPr>
          <a:lstStyle/>
          <a:p>
            <a:r>
              <a:rPr lang="en-US" sz="2000" b="1" dirty="0" smtClean="0">
                <a:solidFill>
                  <a:schemeClr val="bg1"/>
                </a:solidFill>
              </a:rPr>
              <a:t>Logon Times</a:t>
            </a:r>
            <a:endParaRPr lang="en-US" sz="2000" b="1" dirty="0">
              <a:solidFill>
                <a:schemeClr val="bg1"/>
              </a:solidFill>
            </a:endParaRPr>
          </a:p>
        </p:txBody>
      </p:sp>
    </p:spTree>
    <p:extLst>
      <p:ext uri="{BB962C8B-B14F-4D97-AF65-F5344CB8AC3E}">
        <p14:creationId xmlns:p14="http://schemas.microsoft.com/office/powerpoint/2010/main" val="26210761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6798" y="120375"/>
            <a:ext cx="8229600" cy="1143000"/>
          </a:xfrm>
        </p:spPr>
        <p:txBody>
          <a:bodyPr/>
          <a:lstStyle/>
          <a:p>
            <a:r>
              <a:rPr lang="en-US" dirty="0"/>
              <a:t>Windows User Profiles</a:t>
            </a:r>
          </a:p>
        </p:txBody>
      </p:sp>
      <p:grpSp>
        <p:nvGrpSpPr>
          <p:cNvPr id="3" name="Group 2"/>
          <p:cNvGrpSpPr>
            <a:grpSpLocks noChangeAspect="1"/>
          </p:cNvGrpSpPr>
          <p:nvPr/>
        </p:nvGrpSpPr>
        <p:grpSpPr>
          <a:xfrm>
            <a:off x="4196451" y="5670754"/>
            <a:ext cx="558205" cy="1115556"/>
            <a:chOff x="512064" y="3713584"/>
            <a:chExt cx="957291" cy="1435210"/>
          </a:xfrm>
        </p:grpSpPr>
        <p:pic>
          <p:nvPicPr>
            <p:cNvPr id="4" name="Picture 6" descr="C:\Program Files\Microsoft Resource DVD Artwork\DVD_ART\Artwork_Imagery\HARDWARE_IMAGERY\Illustration - Misc Hardware\XML Icons\Server.png"/>
            <p:cNvPicPr>
              <a:picLocks noChangeAspect="1" noChangeArrowheads="1"/>
            </p:cNvPicPr>
            <p:nvPr/>
          </p:nvPicPr>
          <p:blipFill>
            <a:blip r:embed="rId2" cstate="print"/>
            <a:srcRect/>
            <a:stretch>
              <a:fillRect/>
            </a:stretch>
          </p:blipFill>
          <p:spPr bwMode="auto">
            <a:xfrm>
              <a:off x="512064" y="3713584"/>
              <a:ext cx="916441" cy="1371600"/>
            </a:xfrm>
            <a:prstGeom prst="rect">
              <a:avLst/>
            </a:prstGeom>
            <a:noFill/>
            <a:ln w="9525">
              <a:noFill/>
              <a:miter lim="800000"/>
              <a:headEnd/>
              <a:tailEnd/>
            </a:ln>
          </p:spPr>
        </p:pic>
        <p:pic>
          <p:nvPicPr>
            <p:cNvPr id="5" name="Picture 12" descr="D:\Pennie's documents\Images for TechEd06\Hardware_Imagery\Folder.png"/>
            <p:cNvPicPr>
              <a:picLocks noChangeAspect="1" noChangeArrowheads="1"/>
            </p:cNvPicPr>
            <p:nvPr/>
          </p:nvPicPr>
          <p:blipFill>
            <a:blip r:embed="rId3" cstate="print"/>
            <a:srcRect/>
            <a:stretch>
              <a:fillRect/>
            </a:stretch>
          </p:blipFill>
          <p:spPr bwMode="auto">
            <a:xfrm>
              <a:off x="965491" y="4474415"/>
              <a:ext cx="503864" cy="674379"/>
            </a:xfrm>
            <a:prstGeom prst="rect">
              <a:avLst/>
            </a:prstGeom>
            <a:noFill/>
          </p:spPr>
        </p:pic>
      </p:grpSp>
      <p:sp>
        <p:nvSpPr>
          <p:cNvPr id="6" name="Rounded Rectangle 5"/>
          <p:cNvSpPr/>
          <p:nvPr/>
        </p:nvSpPr>
        <p:spPr>
          <a:xfrm>
            <a:off x="3178193"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ounded Rectangle 6"/>
          <p:cNvSpPr/>
          <p:nvPr/>
        </p:nvSpPr>
        <p:spPr>
          <a:xfrm>
            <a:off x="3714118"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250043"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ounded Rectangle 8"/>
          <p:cNvSpPr/>
          <p:nvPr/>
        </p:nvSpPr>
        <p:spPr>
          <a:xfrm>
            <a:off x="4785967"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5321892"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bwMode="blackGray">
          <a:xfrm>
            <a:off x="1945567" y="2571745"/>
            <a:ext cx="5037691" cy="2643317"/>
          </a:xfrm>
          <a:prstGeom prst="roundRect">
            <a:avLst>
              <a:gd name="adj" fmla="val 5372"/>
            </a:avLst>
          </a:prstGeom>
          <a:solidFill>
            <a:schemeClr val="accent6">
              <a:lumMod val="60000"/>
              <a:lumOff val="40000"/>
            </a:schemeClr>
          </a:solidFill>
          <a:ln>
            <a:headEnd type="none" w="med" len="med"/>
            <a:tailEnd type="none" w="med" len="med"/>
          </a:ln>
        </p:spPr>
        <p:style>
          <a:lnRef idx="0">
            <a:schemeClr val="accent6"/>
          </a:lnRef>
          <a:fillRef idx="3">
            <a:schemeClr val="accent6"/>
          </a:fillRef>
          <a:effectRef idx="3">
            <a:schemeClr val="accent6"/>
          </a:effectRef>
          <a:fontRef idx="minor">
            <a:schemeClr val="lt1"/>
          </a:fontRef>
        </p:style>
        <p:txBody>
          <a:bodyPr lIns="109728" tIns="54864" rIns="109728" bIns="54864" anchor="ctr"/>
          <a:lstStyle/>
          <a:p>
            <a:pPr algn="ctr" defTabSz="1096963">
              <a:defRPr/>
            </a:pPr>
            <a:endParaRPr lang="en-US" sz="2800" dirty="0">
              <a:solidFill>
                <a:schemeClr val="tx1"/>
              </a:solidFill>
            </a:endParaRPr>
          </a:p>
        </p:txBody>
      </p:sp>
      <p:sp>
        <p:nvSpPr>
          <p:cNvPr id="12" name="Rounded Rectangle 11"/>
          <p:cNvSpPr/>
          <p:nvPr/>
        </p:nvSpPr>
        <p:spPr bwMode="blackGray">
          <a:xfrm>
            <a:off x="2052752" y="4714864"/>
            <a:ext cx="4501766" cy="428648"/>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Operating System</a:t>
            </a:r>
            <a:endParaRPr lang="en-US" sz="2000" dirty="0">
              <a:solidFill>
                <a:schemeClr val="tx1"/>
              </a:solidFill>
            </a:endParaRPr>
          </a:p>
        </p:txBody>
      </p:sp>
      <p:sp>
        <p:nvSpPr>
          <p:cNvPr id="13" name="Rounded Rectangle 12"/>
          <p:cNvSpPr/>
          <p:nvPr/>
        </p:nvSpPr>
        <p:spPr bwMode="blackGray">
          <a:xfrm>
            <a:off x="6553918" y="4714864"/>
            <a:ext cx="314360" cy="428648"/>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000" dirty="0">
              <a:solidFill>
                <a:schemeClr val="tx1"/>
              </a:solidFill>
            </a:endParaRPr>
          </a:p>
        </p:txBody>
      </p:sp>
      <p:pic>
        <p:nvPicPr>
          <p:cNvPr id="14" name="Rectangle 454703"/>
          <p:cNvPicPr>
            <a:picLocks noChangeAspect="1" noChangeArrowheads="1"/>
          </p:cNvPicPr>
          <p:nvPr/>
        </p:nvPicPr>
        <p:blipFill>
          <a:blip r:embed="rId4" cstate="print"/>
          <a:srcRect/>
          <a:stretch>
            <a:fillRect/>
          </a:stretch>
        </p:blipFill>
        <p:spPr bwMode="auto">
          <a:xfrm>
            <a:off x="6545382" y="4747813"/>
            <a:ext cx="330691" cy="384194"/>
          </a:xfrm>
          <a:prstGeom prst="rect">
            <a:avLst/>
          </a:prstGeom>
          <a:noFill/>
          <a:ln w="9525">
            <a:noFill/>
            <a:miter lim="800000"/>
            <a:headEnd/>
            <a:tailEnd/>
          </a:ln>
          <a:effectLst/>
        </p:spPr>
      </p:pic>
      <p:sp>
        <p:nvSpPr>
          <p:cNvPr id="15" name="Up-Down Arrow 14"/>
          <p:cNvSpPr/>
          <p:nvPr/>
        </p:nvSpPr>
        <p:spPr>
          <a:xfrm>
            <a:off x="4303635" y="4000504"/>
            <a:ext cx="375147" cy="642942"/>
          </a:xfrm>
          <a:prstGeom prst="upDownArrow">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6" name="Picture 4" descr="E:\DVD_ART34\Logos\Microsoft Office 2007 - all products\Word 2007\Office Word 2007 Product Icon.png"/>
          <p:cNvPicPr>
            <a:picLocks noChangeAspect="1" noChangeArrowheads="1"/>
          </p:cNvPicPr>
          <p:nvPr/>
        </p:nvPicPr>
        <p:blipFill>
          <a:blip r:embed="rId5" cstate="print"/>
          <a:srcRect/>
          <a:stretch>
            <a:fillRect/>
          </a:stretch>
        </p:blipFill>
        <p:spPr bwMode="auto">
          <a:xfrm>
            <a:off x="4839560" y="1714489"/>
            <a:ext cx="308131" cy="428628"/>
          </a:xfrm>
          <a:prstGeom prst="rect">
            <a:avLst/>
          </a:prstGeom>
          <a:noFill/>
          <a:effectLst/>
        </p:spPr>
      </p:pic>
      <p:pic>
        <p:nvPicPr>
          <p:cNvPr id="17" name="Picture 4" descr="C:\Program Files\Microsoft Resource DVD Artwork\DVD_ART\Artwork_Imagery\HARDWARE_IMAGERY\Illustration - Misc Hardware\Windows Vista Illustration Icons\IE.png"/>
          <p:cNvPicPr>
            <a:picLocks noChangeAspect="1" noChangeArrowheads="1"/>
          </p:cNvPicPr>
          <p:nvPr/>
        </p:nvPicPr>
        <p:blipFill>
          <a:blip r:embed="rId6" cstate="print"/>
          <a:srcRect/>
          <a:stretch>
            <a:fillRect/>
          </a:stretch>
        </p:blipFill>
        <p:spPr bwMode="auto">
          <a:xfrm>
            <a:off x="4280382" y="1698990"/>
            <a:ext cx="360856" cy="481016"/>
          </a:xfrm>
          <a:prstGeom prst="rect">
            <a:avLst/>
          </a:prstGeom>
          <a:noFill/>
          <a:effectLst/>
        </p:spPr>
      </p:pic>
      <p:sp>
        <p:nvSpPr>
          <p:cNvPr id="18" name="Rounded Rectangle 17"/>
          <p:cNvSpPr/>
          <p:nvPr/>
        </p:nvSpPr>
        <p:spPr bwMode="blackGray">
          <a:xfrm>
            <a:off x="2052752" y="3571876"/>
            <a:ext cx="4823321" cy="357210"/>
          </a:xfrm>
          <a:prstGeom prst="roundRect">
            <a:avLst/>
          </a:prstGeom>
          <a:ln>
            <a:headEnd type="none" w="med" len="med"/>
            <a:tailEnd type="none" w="med" len="med"/>
          </a:ln>
        </p:spPr>
        <p:style>
          <a:lnRef idx="1">
            <a:schemeClr val="accent5"/>
          </a:lnRef>
          <a:fillRef idx="3">
            <a:schemeClr val="accent5"/>
          </a:fillRef>
          <a:effectRef idx="2">
            <a:schemeClr val="accent5"/>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API</a:t>
            </a:r>
            <a:endParaRPr lang="en-US" sz="2000" dirty="0">
              <a:solidFill>
                <a:schemeClr val="tx1"/>
              </a:solidFill>
            </a:endParaRPr>
          </a:p>
        </p:txBody>
      </p:sp>
      <p:sp>
        <p:nvSpPr>
          <p:cNvPr id="19" name="Rounded Rectangle 18"/>
          <p:cNvSpPr/>
          <p:nvPr/>
        </p:nvSpPr>
        <p:spPr bwMode="blackGray">
          <a:xfrm>
            <a:off x="2052752" y="2643182"/>
            <a:ext cx="4823321" cy="857256"/>
          </a:xfrm>
          <a:prstGeom prst="roundRect">
            <a:avLst/>
          </a:prstGeom>
          <a:solidFill>
            <a:schemeClr val="tx2"/>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b" anchorCtr="0"/>
          <a:lstStyle/>
          <a:p>
            <a:pPr algn="ctr" defTabSz="1096963">
              <a:defRPr/>
            </a:pPr>
            <a:r>
              <a:rPr lang="en-US" sz="2000" dirty="0" smtClean="0">
                <a:solidFill>
                  <a:schemeClr val="tx1"/>
                </a:solidFill>
              </a:rPr>
              <a:t>Profile Data</a:t>
            </a:r>
            <a:endParaRPr lang="en-US" sz="2000" dirty="0">
              <a:solidFill>
                <a:schemeClr val="tx1"/>
              </a:solidFill>
            </a:endParaRPr>
          </a:p>
        </p:txBody>
      </p:sp>
      <p:cxnSp>
        <p:nvCxnSpPr>
          <p:cNvPr id="20" name="Straight Arrow Connector 19"/>
          <p:cNvCxnSpPr/>
          <p:nvPr/>
        </p:nvCxnSpPr>
        <p:spPr bwMode="auto">
          <a:xfrm rot="5400000">
            <a:off x="3178250" y="2428867"/>
            <a:ext cx="428628" cy="2"/>
          </a:xfrm>
          <a:prstGeom prst="straightConnector1">
            <a:avLst/>
          </a:prstGeom>
          <a:noFill/>
          <a:ln w="38100" algn="ctr">
            <a:solidFill>
              <a:srgbClr val="C00000"/>
            </a:solidFill>
            <a:round/>
            <a:headEnd type="arrow"/>
            <a:tailEnd type="arrow"/>
          </a:ln>
          <a:effectLst/>
        </p:spPr>
      </p:cxnSp>
      <p:cxnSp>
        <p:nvCxnSpPr>
          <p:cNvPr id="21" name="Straight Arrow Connector 20"/>
          <p:cNvCxnSpPr/>
          <p:nvPr/>
        </p:nvCxnSpPr>
        <p:spPr bwMode="auto">
          <a:xfrm rot="5400000">
            <a:off x="3714173" y="2428867"/>
            <a:ext cx="428628" cy="2"/>
          </a:xfrm>
          <a:prstGeom prst="straightConnector1">
            <a:avLst/>
          </a:prstGeom>
          <a:noFill/>
          <a:ln w="38100" algn="ctr">
            <a:solidFill>
              <a:srgbClr val="C00000"/>
            </a:solidFill>
            <a:round/>
            <a:headEnd type="arrow"/>
            <a:tailEnd type="arrow"/>
          </a:ln>
          <a:effectLst/>
        </p:spPr>
      </p:cxnSp>
      <p:cxnSp>
        <p:nvCxnSpPr>
          <p:cNvPr id="22" name="Straight Arrow Connector 21"/>
          <p:cNvCxnSpPr/>
          <p:nvPr/>
        </p:nvCxnSpPr>
        <p:spPr bwMode="auto">
          <a:xfrm rot="5400000">
            <a:off x="4250096" y="2428867"/>
            <a:ext cx="428628" cy="2"/>
          </a:xfrm>
          <a:prstGeom prst="straightConnector1">
            <a:avLst/>
          </a:prstGeom>
          <a:noFill/>
          <a:ln w="38100" algn="ctr">
            <a:solidFill>
              <a:srgbClr val="C00000"/>
            </a:solidFill>
            <a:round/>
            <a:headEnd type="arrow"/>
            <a:tailEnd type="arrow"/>
          </a:ln>
          <a:effectLst/>
        </p:spPr>
      </p:cxnSp>
      <p:cxnSp>
        <p:nvCxnSpPr>
          <p:cNvPr id="23" name="Straight Arrow Connector 22"/>
          <p:cNvCxnSpPr/>
          <p:nvPr/>
        </p:nvCxnSpPr>
        <p:spPr bwMode="auto">
          <a:xfrm rot="5400000">
            <a:off x="4786019" y="2428867"/>
            <a:ext cx="428628" cy="2"/>
          </a:xfrm>
          <a:prstGeom prst="straightConnector1">
            <a:avLst/>
          </a:prstGeom>
          <a:noFill/>
          <a:ln w="38100" algn="ctr">
            <a:solidFill>
              <a:srgbClr val="C00000"/>
            </a:solidFill>
            <a:round/>
            <a:headEnd type="arrow"/>
            <a:tailEnd type="arrow"/>
          </a:ln>
          <a:effectLst/>
        </p:spPr>
      </p:cxnSp>
      <p:cxnSp>
        <p:nvCxnSpPr>
          <p:cNvPr id="24" name="Straight Arrow Connector 23"/>
          <p:cNvCxnSpPr/>
          <p:nvPr/>
        </p:nvCxnSpPr>
        <p:spPr bwMode="auto">
          <a:xfrm rot="5400000">
            <a:off x="5321942" y="2428867"/>
            <a:ext cx="428628" cy="2"/>
          </a:xfrm>
          <a:prstGeom prst="straightConnector1">
            <a:avLst/>
          </a:prstGeom>
          <a:noFill/>
          <a:ln w="38100" algn="ctr">
            <a:solidFill>
              <a:srgbClr val="C00000"/>
            </a:solidFill>
            <a:round/>
            <a:headEnd type="arrow"/>
            <a:tailEnd type="arrow"/>
          </a:ln>
          <a:effectLst/>
        </p:spPr>
      </p:cxnSp>
      <p:sp>
        <p:nvSpPr>
          <p:cNvPr id="25" name="Oval 24"/>
          <p:cNvSpPr/>
          <p:nvPr/>
        </p:nvSpPr>
        <p:spPr>
          <a:xfrm>
            <a:off x="3285378"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26" name="Oval 25"/>
          <p:cNvSpPr/>
          <p:nvPr/>
        </p:nvSpPr>
        <p:spPr>
          <a:xfrm>
            <a:off x="5429077"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7" name="Oval 26"/>
          <p:cNvSpPr/>
          <p:nvPr/>
        </p:nvSpPr>
        <p:spPr>
          <a:xfrm>
            <a:off x="5321892" y="292893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8" name="Oval 27"/>
          <p:cNvSpPr/>
          <p:nvPr/>
        </p:nvSpPr>
        <p:spPr>
          <a:xfrm>
            <a:off x="5161114"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29" name="Oval 28"/>
          <p:cNvSpPr/>
          <p:nvPr/>
        </p:nvSpPr>
        <p:spPr>
          <a:xfrm>
            <a:off x="5000337" y="2857496"/>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0" name="Oval 29"/>
          <p:cNvSpPr/>
          <p:nvPr/>
        </p:nvSpPr>
        <p:spPr>
          <a:xfrm>
            <a:off x="4785967" y="278605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1" name="Oval 30"/>
          <p:cNvSpPr/>
          <p:nvPr/>
        </p:nvSpPr>
        <p:spPr>
          <a:xfrm>
            <a:off x="4464413"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2" name="Oval 31"/>
          <p:cNvSpPr/>
          <p:nvPr/>
        </p:nvSpPr>
        <p:spPr>
          <a:xfrm>
            <a:off x="4250043" y="278605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3" name="Oval 32"/>
          <p:cNvSpPr/>
          <p:nvPr/>
        </p:nvSpPr>
        <p:spPr>
          <a:xfrm>
            <a:off x="4089265"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4" name="Oval 33"/>
          <p:cNvSpPr/>
          <p:nvPr/>
        </p:nvSpPr>
        <p:spPr>
          <a:xfrm>
            <a:off x="5107522" y="31432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5" name="Oval 34"/>
          <p:cNvSpPr/>
          <p:nvPr/>
        </p:nvSpPr>
        <p:spPr>
          <a:xfrm>
            <a:off x="3446156" y="28670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6" name="Oval 35"/>
          <p:cNvSpPr/>
          <p:nvPr/>
        </p:nvSpPr>
        <p:spPr>
          <a:xfrm>
            <a:off x="3606933"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7" name="Oval 36"/>
          <p:cNvSpPr/>
          <p:nvPr/>
        </p:nvSpPr>
        <p:spPr>
          <a:xfrm>
            <a:off x="3606933" y="3143248"/>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8" name="Oval 37"/>
          <p:cNvSpPr/>
          <p:nvPr/>
        </p:nvSpPr>
        <p:spPr>
          <a:xfrm>
            <a:off x="3767711" y="2786058"/>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9" name="Oval 38"/>
          <p:cNvSpPr/>
          <p:nvPr/>
        </p:nvSpPr>
        <p:spPr>
          <a:xfrm>
            <a:off x="3285378" y="307181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0" name="Oval 39"/>
          <p:cNvSpPr/>
          <p:nvPr/>
        </p:nvSpPr>
        <p:spPr>
          <a:xfrm>
            <a:off x="3928488"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1" name="Oval 40"/>
          <p:cNvSpPr/>
          <p:nvPr/>
        </p:nvSpPr>
        <p:spPr>
          <a:xfrm>
            <a:off x="4625190"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2" name="Oval 41"/>
          <p:cNvSpPr/>
          <p:nvPr/>
        </p:nvSpPr>
        <p:spPr>
          <a:xfrm>
            <a:off x="5429077" y="31432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3" name="TextBox 42"/>
          <p:cNvSpPr txBox="1"/>
          <p:nvPr/>
        </p:nvSpPr>
        <p:spPr>
          <a:xfrm>
            <a:off x="3178194" y="4143380"/>
            <a:ext cx="1237839" cy="338554"/>
          </a:xfrm>
          <a:prstGeom prst="rect">
            <a:avLst/>
          </a:prstGeom>
          <a:noFill/>
          <a:effectLst/>
        </p:spPr>
        <p:txBody>
          <a:bodyPr wrap="none" rtlCol="0">
            <a:spAutoFit/>
          </a:bodyPr>
          <a:lstStyle/>
          <a:p>
            <a:r>
              <a:rPr lang="en-US" sz="1600" dirty="0" smtClean="0"/>
              <a:t>User Session</a:t>
            </a:r>
            <a:endParaRPr lang="en-US" sz="1600" dirty="0"/>
          </a:p>
        </p:txBody>
      </p:sp>
      <p:cxnSp>
        <p:nvCxnSpPr>
          <p:cNvPr id="44" name="Straight Arrow Connector 43"/>
          <p:cNvCxnSpPr/>
          <p:nvPr/>
        </p:nvCxnSpPr>
        <p:spPr bwMode="auto">
          <a:xfrm rot="5400000">
            <a:off x="4196648" y="5429263"/>
            <a:ext cx="571504" cy="2"/>
          </a:xfrm>
          <a:prstGeom prst="straightConnector1">
            <a:avLst/>
          </a:prstGeom>
          <a:noFill/>
          <a:ln w="50800" algn="ctr">
            <a:solidFill>
              <a:srgbClr val="C00000"/>
            </a:solidFill>
            <a:round/>
            <a:headEnd type="arrow"/>
            <a:tailEnd type="arrow"/>
          </a:ln>
          <a:effectLst/>
        </p:spPr>
      </p:cxnSp>
      <p:sp>
        <p:nvSpPr>
          <p:cNvPr id="45" name="Rounded Rectangle 44"/>
          <p:cNvSpPr/>
          <p:nvPr/>
        </p:nvSpPr>
        <p:spPr>
          <a:xfrm>
            <a:off x="2642269"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Rounded Rectangle 45"/>
          <p:cNvSpPr/>
          <p:nvPr/>
        </p:nvSpPr>
        <p:spPr>
          <a:xfrm>
            <a:off x="2106344"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ounded Rectangle 46"/>
          <p:cNvSpPr/>
          <p:nvPr/>
        </p:nvSpPr>
        <p:spPr>
          <a:xfrm>
            <a:off x="5857816"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p:nvSpPr>
        <p:spPr>
          <a:xfrm>
            <a:off x="6393741" y="1643050"/>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9" name="Picture 6" descr="Adobe%20Reader%208.png"/>
          <p:cNvPicPr>
            <a:picLocks noChangeAspect="1"/>
          </p:cNvPicPr>
          <p:nvPr/>
        </p:nvPicPr>
        <p:blipFill>
          <a:blip r:embed="rId7" cstate="print"/>
          <a:stretch>
            <a:fillRect/>
          </a:stretch>
        </p:blipFill>
        <p:spPr>
          <a:xfrm>
            <a:off x="6447333" y="1707145"/>
            <a:ext cx="321555" cy="449690"/>
          </a:xfrm>
          <a:prstGeom prst="rect">
            <a:avLst/>
          </a:prstGeom>
          <a:effectLst/>
        </p:spPr>
      </p:pic>
      <p:pic>
        <p:nvPicPr>
          <p:cNvPr id="50" name="Picture 5" descr="E:\DVD_ART34\Logos\Microsoft Office 2007 - all products\Outlook 2007\Office Outlook 2007 Product Icon.png"/>
          <p:cNvPicPr>
            <a:picLocks noChangeAspect="1" noChangeArrowheads="1"/>
          </p:cNvPicPr>
          <p:nvPr/>
        </p:nvPicPr>
        <p:blipFill>
          <a:blip r:embed="rId8" cstate="print"/>
          <a:srcRect/>
          <a:stretch>
            <a:fillRect/>
          </a:stretch>
        </p:blipFill>
        <p:spPr bwMode="auto">
          <a:xfrm>
            <a:off x="5375485" y="1714489"/>
            <a:ext cx="328135" cy="428628"/>
          </a:xfrm>
          <a:prstGeom prst="rect">
            <a:avLst/>
          </a:prstGeom>
          <a:noFill/>
          <a:effectLst/>
        </p:spPr>
      </p:pic>
      <p:pic>
        <p:nvPicPr>
          <p:cNvPr id="51" name="Picture 2" descr="http://www.albinoblacksheep.com/download/icon/paint.net.png"/>
          <p:cNvPicPr>
            <a:picLocks noChangeAspect="1" noChangeArrowheads="1"/>
          </p:cNvPicPr>
          <p:nvPr/>
        </p:nvPicPr>
        <p:blipFill>
          <a:blip r:embed="rId9" cstate="print"/>
          <a:srcRect/>
          <a:stretch>
            <a:fillRect/>
          </a:stretch>
        </p:blipFill>
        <p:spPr bwMode="auto">
          <a:xfrm>
            <a:off x="5911409" y="1714488"/>
            <a:ext cx="337024" cy="449248"/>
          </a:xfrm>
          <a:prstGeom prst="rect">
            <a:avLst/>
          </a:prstGeom>
          <a:noFill/>
          <a:effectLst/>
        </p:spPr>
      </p:pic>
      <p:pic>
        <p:nvPicPr>
          <p:cNvPr id="52" name="Picture 51" descr="gaming_mouse_128.png"/>
          <p:cNvPicPr>
            <a:picLocks noChangeAspect="1"/>
          </p:cNvPicPr>
          <p:nvPr/>
        </p:nvPicPr>
        <p:blipFill>
          <a:blip r:embed="rId10" cstate="print"/>
          <a:stretch>
            <a:fillRect/>
          </a:stretch>
        </p:blipFill>
        <p:spPr>
          <a:xfrm>
            <a:off x="2697577" y="1714488"/>
            <a:ext cx="321555" cy="428628"/>
          </a:xfrm>
          <a:prstGeom prst="rect">
            <a:avLst/>
          </a:prstGeom>
          <a:effectLst/>
        </p:spPr>
      </p:pic>
      <p:cxnSp>
        <p:nvCxnSpPr>
          <p:cNvPr id="53" name="Straight Arrow Connector 52"/>
          <p:cNvCxnSpPr/>
          <p:nvPr/>
        </p:nvCxnSpPr>
        <p:spPr bwMode="auto">
          <a:xfrm rot="5400000">
            <a:off x="2642326" y="2428867"/>
            <a:ext cx="428628" cy="2"/>
          </a:xfrm>
          <a:prstGeom prst="straightConnector1">
            <a:avLst/>
          </a:prstGeom>
          <a:noFill/>
          <a:ln w="38100" algn="ctr">
            <a:solidFill>
              <a:srgbClr val="C00000"/>
            </a:solidFill>
            <a:round/>
            <a:headEnd type="arrow"/>
            <a:tailEnd type="arrow"/>
          </a:ln>
          <a:effectLst/>
        </p:spPr>
      </p:cxnSp>
      <p:cxnSp>
        <p:nvCxnSpPr>
          <p:cNvPr id="54" name="Straight Arrow Connector 53"/>
          <p:cNvCxnSpPr/>
          <p:nvPr/>
        </p:nvCxnSpPr>
        <p:spPr bwMode="auto">
          <a:xfrm rot="5400000">
            <a:off x="2106401" y="2428867"/>
            <a:ext cx="428628" cy="2"/>
          </a:xfrm>
          <a:prstGeom prst="straightConnector1">
            <a:avLst/>
          </a:prstGeom>
          <a:noFill/>
          <a:ln w="38100" algn="ctr">
            <a:solidFill>
              <a:srgbClr val="C00000"/>
            </a:solidFill>
            <a:round/>
            <a:headEnd type="arrow"/>
            <a:tailEnd type="arrow"/>
          </a:ln>
          <a:effectLst/>
        </p:spPr>
      </p:cxnSp>
      <p:cxnSp>
        <p:nvCxnSpPr>
          <p:cNvPr id="55" name="Straight Arrow Connector 54"/>
          <p:cNvCxnSpPr/>
          <p:nvPr/>
        </p:nvCxnSpPr>
        <p:spPr bwMode="auto">
          <a:xfrm rot="5400000">
            <a:off x="5857872" y="2428867"/>
            <a:ext cx="428628" cy="2"/>
          </a:xfrm>
          <a:prstGeom prst="straightConnector1">
            <a:avLst/>
          </a:prstGeom>
          <a:noFill/>
          <a:ln w="38100" algn="ctr">
            <a:solidFill>
              <a:srgbClr val="C00000"/>
            </a:solidFill>
            <a:round/>
            <a:headEnd type="arrow"/>
            <a:tailEnd type="arrow"/>
          </a:ln>
          <a:effectLst/>
        </p:spPr>
      </p:cxnSp>
      <p:cxnSp>
        <p:nvCxnSpPr>
          <p:cNvPr id="56" name="Straight Arrow Connector 55"/>
          <p:cNvCxnSpPr/>
          <p:nvPr/>
        </p:nvCxnSpPr>
        <p:spPr bwMode="auto">
          <a:xfrm rot="5400000">
            <a:off x="6393801" y="2428867"/>
            <a:ext cx="428628" cy="2"/>
          </a:xfrm>
          <a:prstGeom prst="straightConnector1">
            <a:avLst/>
          </a:prstGeom>
          <a:noFill/>
          <a:ln w="38100" algn="ctr">
            <a:solidFill>
              <a:srgbClr val="C00000"/>
            </a:solidFill>
            <a:round/>
            <a:headEnd type="arrow"/>
            <a:tailEnd type="arrow"/>
          </a:ln>
          <a:effectLst/>
        </p:spPr>
      </p:cxnSp>
      <p:sp>
        <p:nvSpPr>
          <p:cNvPr id="57" name="Oval 56"/>
          <p:cNvSpPr/>
          <p:nvPr/>
        </p:nvSpPr>
        <p:spPr>
          <a:xfrm>
            <a:off x="2749454"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8" name="Oval 57"/>
          <p:cNvSpPr/>
          <p:nvPr/>
        </p:nvSpPr>
        <p:spPr>
          <a:xfrm>
            <a:off x="2910231" y="28670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59" name="Oval 58"/>
          <p:cNvSpPr/>
          <p:nvPr/>
        </p:nvSpPr>
        <p:spPr>
          <a:xfrm>
            <a:off x="3071009" y="3143248"/>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0" name="Oval 59"/>
          <p:cNvSpPr/>
          <p:nvPr/>
        </p:nvSpPr>
        <p:spPr>
          <a:xfrm>
            <a:off x="2695861" y="307181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1" name="Oval 60"/>
          <p:cNvSpPr/>
          <p:nvPr/>
        </p:nvSpPr>
        <p:spPr>
          <a:xfrm>
            <a:off x="2213529"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2" name="Oval 61"/>
          <p:cNvSpPr/>
          <p:nvPr/>
        </p:nvSpPr>
        <p:spPr>
          <a:xfrm>
            <a:off x="2374307" y="28670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3" name="Oval 62"/>
          <p:cNvSpPr/>
          <p:nvPr/>
        </p:nvSpPr>
        <p:spPr>
          <a:xfrm>
            <a:off x="2481492" y="3143248"/>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4" name="Oval 63"/>
          <p:cNvSpPr/>
          <p:nvPr/>
        </p:nvSpPr>
        <p:spPr>
          <a:xfrm>
            <a:off x="2159937" y="307181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5" name="Oval 64"/>
          <p:cNvSpPr/>
          <p:nvPr/>
        </p:nvSpPr>
        <p:spPr>
          <a:xfrm>
            <a:off x="3071009" y="2786058"/>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6" name="Oval 65"/>
          <p:cNvSpPr/>
          <p:nvPr/>
        </p:nvSpPr>
        <p:spPr>
          <a:xfrm>
            <a:off x="2535084" y="2714620"/>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67" name="Oval 66"/>
          <p:cNvSpPr/>
          <p:nvPr/>
        </p:nvSpPr>
        <p:spPr>
          <a:xfrm>
            <a:off x="5804224"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8" name="Oval 67"/>
          <p:cNvSpPr/>
          <p:nvPr/>
        </p:nvSpPr>
        <p:spPr>
          <a:xfrm>
            <a:off x="5643447" y="2857496"/>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69" name="Oval 68"/>
          <p:cNvSpPr/>
          <p:nvPr/>
        </p:nvSpPr>
        <p:spPr>
          <a:xfrm>
            <a:off x="5804224" y="31432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0" name="Oval 69"/>
          <p:cNvSpPr/>
          <p:nvPr/>
        </p:nvSpPr>
        <p:spPr>
          <a:xfrm>
            <a:off x="6179371" y="271462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1" name="Oval 70"/>
          <p:cNvSpPr/>
          <p:nvPr/>
        </p:nvSpPr>
        <p:spPr>
          <a:xfrm>
            <a:off x="5965001" y="292893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2" name="Oval 71"/>
          <p:cNvSpPr/>
          <p:nvPr/>
        </p:nvSpPr>
        <p:spPr>
          <a:xfrm>
            <a:off x="6179371" y="31432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3" name="Oval 72"/>
          <p:cNvSpPr/>
          <p:nvPr/>
        </p:nvSpPr>
        <p:spPr>
          <a:xfrm>
            <a:off x="6554518" y="278605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4" name="Oval 73"/>
          <p:cNvSpPr/>
          <p:nvPr/>
        </p:nvSpPr>
        <p:spPr>
          <a:xfrm>
            <a:off x="6286556" y="292893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5" name="Oval 74"/>
          <p:cNvSpPr/>
          <p:nvPr/>
        </p:nvSpPr>
        <p:spPr>
          <a:xfrm>
            <a:off x="6447333" y="307181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76" name="Rounded Rectangular Callout 75"/>
          <p:cNvSpPr/>
          <p:nvPr/>
        </p:nvSpPr>
        <p:spPr>
          <a:xfrm>
            <a:off x="5107522" y="5382906"/>
            <a:ext cx="1339811" cy="1214446"/>
          </a:xfrm>
          <a:prstGeom prst="wedgeRoundRectCallout">
            <a:avLst>
              <a:gd name="adj1" fmla="val -86228"/>
              <a:gd name="adj2" fmla="val 33220"/>
              <a:gd name="adj3" fmla="val 16667"/>
            </a:avLst>
          </a:prstGeom>
        </p:spPr>
        <p:style>
          <a:lnRef idx="1">
            <a:schemeClr val="accent4"/>
          </a:lnRef>
          <a:fillRef idx="2">
            <a:schemeClr val="accent4"/>
          </a:fillRef>
          <a:effectRef idx="1">
            <a:schemeClr val="accent4"/>
          </a:effectRef>
          <a:fontRef idx="minor">
            <a:schemeClr val="dk1"/>
          </a:fontRef>
        </p:style>
        <p:txBody>
          <a:bodyPr rtlCol="0" anchor="t" anchorCtr="0"/>
          <a:lstStyle/>
          <a:p>
            <a:pPr algn="ctr"/>
            <a:endParaRPr lang="en-US" sz="2000" dirty="0"/>
          </a:p>
        </p:txBody>
      </p:sp>
      <p:sp>
        <p:nvSpPr>
          <p:cNvPr id="77" name="Left Brace 76"/>
          <p:cNvSpPr/>
          <p:nvPr/>
        </p:nvSpPr>
        <p:spPr>
          <a:xfrm rot="5400000">
            <a:off x="2981725" y="410480"/>
            <a:ext cx="285752" cy="2036513"/>
          </a:xfrm>
          <a:prstGeom prst="leftBrace">
            <a:avLst/>
          </a:prstGeom>
          <a:ln w="254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78" name="TextBox 77"/>
          <p:cNvSpPr txBox="1"/>
          <p:nvPr/>
        </p:nvSpPr>
        <p:spPr>
          <a:xfrm>
            <a:off x="2427900" y="928670"/>
            <a:ext cx="1857175" cy="369332"/>
          </a:xfrm>
          <a:prstGeom prst="rect">
            <a:avLst/>
          </a:prstGeom>
          <a:noFill/>
        </p:spPr>
        <p:txBody>
          <a:bodyPr wrap="none" rtlCol="0">
            <a:spAutoFit/>
          </a:bodyPr>
          <a:lstStyle/>
          <a:p>
            <a:r>
              <a:rPr lang="en-US" dirty="0" smtClean="0">
                <a:solidFill>
                  <a:schemeClr val="bg1"/>
                </a:solidFill>
              </a:rPr>
              <a:t>Windows Settings</a:t>
            </a:r>
            <a:endParaRPr lang="en-US" dirty="0">
              <a:solidFill>
                <a:schemeClr val="bg1"/>
              </a:solidFill>
            </a:endParaRPr>
          </a:p>
        </p:txBody>
      </p:sp>
      <p:sp>
        <p:nvSpPr>
          <p:cNvPr id="79" name="Left Brace 78"/>
          <p:cNvSpPr/>
          <p:nvPr/>
        </p:nvSpPr>
        <p:spPr>
          <a:xfrm rot="5400000">
            <a:off x="5393386" y="142517"/>
            <a:ext cx="285752" cy="2572438"/>
          </a:xfrm>
          <a:prstGeom prst="leftBrace">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0" name="TextBox 79"/>
          <p:cNvSpPr txBox="1"/>
          <p:nvPr/>
        </p:nvSpPr>
        <p:spPr>
          <a:xfrm>
            <a:off x="4682603" y="918056"/>
            <a:ext cx="2042034" cy="369332"/>
          </a:xfrm>
          <a:prstGeom prst="rect">
            <a:avLst/>
          </a:prstGeom>
          <a:noFill/>
        </p:spPr>
        <p:txBody>
          <a:bodyPr wrap="none" rtlCol="0">
            <a:spAutoFit/>
          </a:bodyPr>
          <a:lstStyle/>
          <a:p>
            <a:r>
              <a:rPr lang="en-US" dirty="0" smtClean="0">
                <a:solidFill>
                  <a:schemeClr val="bg1"/>
                </a:solidFill>
              </a:rPr>
              <a:t>Application Settings</a:t>
            </a:r>
            <a:endParaRPr lang="en-US" dirty="0">
              <a:solidFill>
                <a:schemeClr val="bg1"/>
              </a:solidFill>
            </a:endParaRPr>
          </a:p>
        </p:txBody>
      </p:sp>
      <p:pic>
        <p:nvPicPr>
          <p:cNvPr id="81" name="Picture 11" descr="user business man"/>
          <p:cNvPicPr>
            <a:picLocks noChangeAspect="1" noChangeArrowheads="1"/>
          </p:cNvPicPr>
          <p:nvPr/>
        </p:nvPicPr>
        <p:blipFill>
          <a:blip r:embed="rId11" cstate="print"/>
          <a:srcRect/>
          <a:stretch>
            <a:fillRect/>
          </a:stretch>
        </p:blipFill>
        <p:spPr bwMode="auto">
          <a:xfrm>
            <a:off x="5225490" y="5525932"/>
            <a:ext cx="495536" cy="878235"/>
          </a:xfrm>
          <a:prstGeom prst="rect">
            <a:avLst/>
          </a:prstGeom>
          <a:noFill/>
        </p:spPr>
      </p:pic>
      <p:pic>
        <p:nvPicPr>
          <p:cNvPr id="82" name="Picture 12" descr="D:\Pennie's documents\Images for TechEd06\Hardware_Imagery\Folder.png"/>
          <p:cNvPicPr>
            <a:picLocks noChangeAspect="1" noChangeArrowheads="1"/>
          </p:cNvPicPr>
          <p:nvPr/>
        </p:nvPicPr>
        <p:blipFill>
          <a:blip r:embed="rId3" cstate="print"/>
          <a:srcRect/>
          <a:stretch>
            <a:fillRect/>
          </a:stretch>
        </p:blipFill>
        <p:spPr bwMode="auto">
          <a:xfrm>
            <a:off x="5911409" y="5979738"/>
            <a:ext cx="324286" cy="578556"/>
          </a:xfrm>
          <a:prstGeom prst="rect">
            <a:avLst/>
          </a:prstGeom>
          <a:noFill/>
        </p:spPr>
      </p:pic>
      <p:pic>
        <p:nvPicPr>
          <p:cNvPr id="83" name="Picture 7" descr="C:\Users\schnpa\Documents\Camwood\icons\48x48\plain\registry.png"/>
          <p:cNvPicPr preferRelativeResize="0">
            <a:picLocks noChangeArrowheads="1"/>
          </p:cNvPicPr>
          <p:nvPr/>
        </p:nvPicPr>
        <p:blipFill>
          <a:blip r:embed="rId12" cstate="print"/>
          <a:srcRect/>
          <a:stretch>
            <a:fillRect/>
          </a:stretch>
        </p:blipFill>
        <p:spPr bwMode="auto">
          <a:xfrm>
            <a:off x="5847124" y="5371355"/>
            <a:ext cx="493025" cy="642942"/>
          </a:xfrm>
          <a:prstGeom prst="rect">
            <a:avLst/>
          </a:prstGeom>
          <a:noFill/>
          <a:ln w="9525">
            <a:noFill/>
            <a:miter lim="800000"/>
            <a:headEnd/>
            <a:tailEnd/>
          </a:ln>
        </p:spPr>
      </p:pic>
      <p:pic>
        <p:nvPicPr>
          <p:cNvPr id="84" name="Picture 83" descr="Printer.png"/>
          <p:cNvPicPr>
            <a:picLocks noChangeAspect="1"/>
          </p:cNvPicPr>
          <p:nvPr/>
        </p:nvPicPr>
        <p:blipFill>
          <a:blip r:embed="rId13" cstate="print"/>
          <a:stretch>
            <a:fillRect/>
          </a:stretch>
        </p:blipFill>
        <p:spPr>
          <a:xfrm>
            <a:off x="3743764" y="1704566"/>
            <a:ext cx="341225" cy="454848"/>
          </a:xfrm>
          <a:prstGeom prst="rect">
            <a:avLst/>
          </a:prstGeom>
        </p:spPr>
      </p:pic>
      <p:pic>
        <p:nvPicPr>
          <p:cNvPr id="85" name="Rectangle 48131"/>
          <p:cNvPicPr>
            <a:picLocks noChangeAspect="1" noChangeArrowheads="1"/>
          </p:cNvPicPr>
          <p:nvPr/>
        </p:nvPicPr>
        <p:blipFill>
          <a:blip r:embed="rId14" cstate="print"/>
          <a:srcRect/>
          <a:stretch>
            <a:fillRect/>
          </a:stretch>
        </p:blipFill>
        <p:spPr bwMode="auto">
          <a:xfrm>
            <a:off x="3203495" y="1728793"/>
            <a:ext cx="378140" cy="406395"/>
          </a:xfrm>
          <a:prstGeom prst="rect">
            <a:avLst/>
          </a:prstGeom>
          <a:noFill/>
          <a:ln w="9525">
            <a:noFill/>
            <a:miter lim="800000"/>
            <a:headEnd/>
            <a:tailEnd/>
          </a:ln>
        </p:spPr>
      </p:pic>
      <p:grpSp>
        <p:nvGrpSpPr>
          <p:cNvPr id="86" name="Group 85"/>
          <p:cNvGrpSpPr>
            <a:grpSpLocks noChangeAspect="1"/>
          </p:cNvGrpSpPr>
          <p:nvPr/>
        </p:nvGrpSpPr>
        <p:grpSpPr>
          <a:xfrm>
            <a:off x="2157372" y="1747676"/>
            <a:ext cx="324120" cy="362253"/>
            <a:chOff x="5220072" y="3962278"/>
            <a:chExt cx="2000264" cy="1677136"/>
          </a:xfrm>
        </p:grpSpPr>
        <p:pic>
          <p:nvPicPr>
            <p:cNvPr id="87" name="Picture 17" descr="Vista.gif"/>
            <p:cNvPicPr>
              <a:picLocks noChangeAspect="1"/>
            </p:cNvPicPr>
            <p:nvPr/>
          </p:nvPicPr>
          <p:blipFill>
            <a:blip r:embed="rId15" cstate="print"/>
            <a:srcRect/>
            <a:stretch>
              <a:fillRect/>
            </a:stretch>
          </p:blipFill>
          <p:spPr bwMode="auto">
            <a:xfrm>
              <a:off x="5220072" y="3968605"/>
              <a:ext cx="2000264" cy="1670809"/>
            </a:xfrm>
            <a:prstGeom prst="rect">
              <a:avLst/>
            </a:prstGeom>
            <a:noFill/>
            <a:ln w="9525">
              <a:noFill/>
              <a:miter lim="800000"/>
              <a:headEnd/>
              <a:tailEnd/>
            </a:ln>
            <a:effectLst/>
          </p:spPr>
        </p:pic>
        <p:sp>
          <p:nvSpPr>
            <p:cNvPr id="88" name="Rectangle 87"/>
            <p:cNvSpPr>
              <a:spLocks noChangeArrowheads="1"/>
            </p:cNvSpPr>
            <p:nvPr/>
          </p:nvSpPr>
          <p:spPr bwMode="auto">
            <a:xfrm>
              <a:off x="5233982" y="3962278"/>
              <a:ext cx="1981200" cy="1676400"/>
            </a:xfrm>
            <a:prstGeom prst="rect">
              <a:avLst/>
            </a:prstGeom>
            <a:noFill/>
            <a:ln w="31750">
              <a:solidFill>
                <a:srgbClr val="8E96AC"/>
              </a:solidFill>
              <a:miter lim="800000"/>
              <a:headEnd/>
              <a:tailEnd/>
            </a:ln>
            <a:effectLst/>
          </p:spPr>
          <p:txBody>
            <a:bodyPr wrap="square" lIns="0" tIns="0" rIns="0" bIns="0" anchor="ctr">
              <a:noAutofit/>
            </a:bodyPr>
            <a:lstStyle/>
            <a:p>
              <a:pPr>
                <a:defRPr/>
              </a:pPr>
              <a:endParaRPr lang="de-DE"/>
            </a:p>
          </p:txBody>
        </p:sp>
      </p:grpSp>
    </p:spTree>
    <p:extLst>
      <p:ext uri="{BB962C8B-B14F-4D97-AF65-F5344CB8AC3E}">
        <p14:creationId xmlns:p14="http://schemas.microsoft.com/office/powerpoint/2010/main" val="29698503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Solutions – </a:t>
            </a:r>
            <a:r>
              <a:rPr lang="en-US" dirty="0"/>
              <a:t>Streaming </a:t>
            </a:r>
            <a:r>
              <a:rPr lang="en-US" dirty="0" smtClean="0"/>
              <a:t>and </a:t>
            </a:r>
            <a:r>
              <a:rPr lang="en-US" dirty="0"/>
              <a:t>Segmentation</a:t>
            </a:r>
          </a:p>
        </p:txBody>
      </p:sp>
      <p:grpSp>
        <p:nvGrpSpPr>
          <p:cNvPr id="3" name="Group 2"/>
          <p:cNvGrpSpPr>
            <a:grpSpLocks noChangeAspect="1"/>
          </p:cNvGrpSpPr>
          <p:nvPr/>
        </p:nvGrpSpPr>
        <p:grpSpPr>
          <a:xfrm>
            <a:off x="3548196" y="5625539"/>
            <a:ext cx="580965" cy="1115826"/>
            <a:chOff x="4866279" y="1285860"/>
            <a:chExt cx="991605" cy="1428761"/>
          </a:xfrm>
          <a:effectLst/>
        </p:grpSpPr>
        <p:pic>
          <p:nvPicPr>
            <p:cNvPr id="4" name="Picture 4" descr="C:\Users\Simona\Documents\Work\Misc\DVD_ART\Artwork_Imagery\HARDWARE_IMAGERY\Illustration - Misc Hardware\XML Icons\Server.png"/>
            <p:cNvPicPr>
              <a:picLocks noChangeAspect="1" noChangeArrowheads="1"/>
            </p:cNvPicPr>
            <p:nvPr/>
          </p:nvPicPr>
          <p:blipFill>
            <a:blip r:embed="rId2" cstate="print"/>
            <a:srcRect/>
            <a:stretch>
              <a:fillRect/>
            </a:stretch>
          </p:blipFill>
          <p:spPr bwMode="auto">
            <a:xfrm>
              <a:off x="4866279" y="1285860"/>
              <a:ext cx="942219" cy="1389850"/>
            </a:xfrm>
            <a:prstGeom prst="rect">
              <a:avLst/>
            </a:prstGeom>
            <a:noFill/>
          </p:spPr>
        </p:pic>
        <p:pic>
          <p:nvPicPr>
            <p:cNvPr id="5" name="Picture 47" descr="Database Sm"/>
            <p:cNvPicPr>
              <a:picLocks noChangeAspect="1" noChangeArrowheads="1"/>
            </p:cNvPicPr>
            <p:nvPr/>
          </p:nvPicPr>
          <p:blipFill>
            <a:blip r:embed="rId3" cstate="print"/>
            <a:srcRect/>
            <a:stretch>
              <a:fillRect/>
            </a:stretch>
          </p:blipFill>
          <p:spPr bwMode="auto">
            <a:xfrm>
              <a:off x="5357818" y="2117527"/>
              <a:ext cx="500066" cy="597094"/>
            </a:xfrm>
            <a:prstGeom prst="rect">
              <a:avLst/>
            </a:prstGeom>
            <a:noFill/>
          </p:spPr>
        </p:pic>
      </p:grpSp>
      <p:grpSp>
        <p:nvGrpSpPr>
          <p:cNvPr id="6" name="Group 5"/>
          <p:cNvGrpSpPr>
            <a:grpSpLocks noChangeAspect="1"/>
          </p:cNvGrpSpPr>
          <p:nvPr/>
        </p:nvGrpSpPr>
        <p:grpSpPr>
          <a:xfrm>
            <a:off x="4921457" y="5625520"/>
            <a:ext cx="558205" cy="1115556"/>
            <a:chOff x="512064" y="3713584"/>
            <a:chExt cx="957291" cy="1435210"/>
          </a:xfrm>
          <a:effectLst/>
        </p:grpSpPr>
        <p:pic>
          <p:nvPicPr>
            <p:cNvPr id="7" name="Picture 6" descr="C:\Program Files\Microsoft Resource DVD Artwork\DVD_ART\Artwork_Imagery\HARDWARE_IMAGERY\Illustration - Misc Hardware\XML Icons\Server.png"/>
            <p:cNvPicPr>
              <a:picLocks noChangeAspect="1" noChangeArrowheads="1"/>
            </p:cNvPicPr>
            <p:nvPr/>
          </p:nvPicPr>
          <p:blipFill>
            <a:blip r:embed="rId4" cstate="print"/>
            <a:srcRect/>
            <a:stretch>
              <a:fillRect/>
            </a:stretch>
          </p:blipFill>
          <p:spPr bwMode="auto">
            <a:xfrm>
              <a:off x="512064" y="3713584"/>
              <a:ext cx="916441" cy="1371600"/>
            </a:xfrm>
            <a:prstGeom prst="rect">
              <a:avLst/>
            </a:prstGeom>
            <a:noFill/>
            <a:ln w="9525">
              <a:noFill/>
              <a:miter lim="800000"/>
              <a:headEnd/>
              <a:tailEnd/>
            </a:ln>
          </p:spPr>
        </p:pic>
        <p:pic>
          <p:nvPicPr>
            <p:cNvPr id="8" name="Picture 12" descr="D:\Pennie's documents\Images for TechEd06\Hardware_Imagery\Folder.png"/>
            <p:cNvPicPr>
              <a:picLocks noChangeAspect="1" noChangeArrowheads="1"/>
            </p:cNvPicPr>
            <p:nvPr/>
          </p:nvPicPr>
          <p:blipFill>
            <a:blip r:embed="rId5" cstate="print"/>
            <a:srcRect/>
            <a:stretch>
              <a:fillRect/>
            </a:stretch>
          </p:blipFill>
          <p:spPr bwMode="auto">
            <a:xfrm>
              <a:off x="965491" y="4474415"/>
              <a:ext cx="503864" cy="674379"/>
            </a:xfrm>
            <a:prstGeom prst="rect">
              <a:avLst/>
            </a:prstGeom>
            <a:noFill/>
          </p:spPr>
        </p:pic>
      </p:grpSp>
      <p:sp>
        <p:nvSpPr>
          <p:cNvPr id="9" name="Rounded Rectangle 8"/>
          <p:cNvSpPr/>
          <p:nvPr/>
        </p:nvSpPr>
        <p:spPr>
          <a:xfrm>
            <a:off x="1668184"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ounded Rectangle 9"/>
          <p:cNvSpPr/>
          <p:nvPr/>
        </p:nvSpPr>
        <p:spPr>
          <a:xfrm>
            <a:off x="2204108"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10"/>
          <p:cNvSpPr/>
          <p:nvPr/>
        </p:nvSpPr>
        <p:spPr>
          <a:xfrm>
            <a:off x="2740033"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11"/>
          <p:cNvSpPr/>
          <p:nvPr/>
        </p:nvSpPr>
        <p:spPr>
          <a:xfrm>
            <a:off x="3275957"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12"/>
          <p:cNvSpPr/>
          <p:nvPr/>
        </p:nvSpPr>
        <p:spPr>
          <a:xfrm>
            <a:off x="3811882"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ounded Rectangle 13"/>
          <p:cNvSpPr/>
          <p:nvPr/>
        </p:nvSpPr>
        <p:spPr bwMode="blackGray">
          <a:xfrm>
            <a:off x="1614591" y="2526511"/>
            <a:ext cx="2679623" cy="2643317"/>
          </a:xfrm>
          <a:prstGeom prst="roundRect">
            <a:avLst>
              <a:gd name="adj" fmla="val 5372"/>
            </a:avLst>
          </a:prstGeom>
          <a:solidFill>
            <a:schemeClr val="accent6">
              <a:lumMod val="60000"/>
              <a:lumOff val="4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lIns="109728" tIns="54864" rIns="109728" bIns="54864" anchor="ctr"/>
          <a:lstStyle/>
          <a:p>
            <a:pPr algn="ctr" defTabSz="1096963">
              <a:defRPr/>
            </a:pPr>
            <a:endParaRPr lang="en-US" sz="2800" dirty="0">
              <a:solidFill>
                <a:schemeClr val="tx1"/>
              </a:solidFill>
            </a:endParaRPr>
          </a:p>
        </p:txBody>
      </p:sp>
      <p:sp>
        <p:nvSpPr>
          <p:cNvPr id="15" name="Rounded Rectangle 14"/>
          <p:cNvSpPr/>
          <p:nvPr/>
        </p:nvSpPr>
        <p:spPr bwMode="blackGray">
          <a:xfrm>
            <a:off x="1668184" y="4669630"/>
            <a:ext cx="2282134" cy="428648"/>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OS</a:t>
            </a:r>
            <a:endParaRPr lang="en-US" sz="2000" dirty="0">
              <a:solidFill>
                <a:schemeClr val="tx1"/>
              </a:solidFill>
            </a:endParaRPr>
          </a:p>
        </p:txBody>
      </p:sp>
      <p:sp>
        <p:nvSpPr>
          <p:cNvPr id="16" name="Rounded Rectangle 15"/>
          <p:cNvSpPr/>
          <p:nvPr/>
        </p:nvSpPr>
        <p:spPr bwMode="blackGray">
          <a:xfrm>
            <a:off x="3950318" y="4669630"/>
            <a:ext cx="314360" cy="428648"/>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000" dirty="0">
              <a:solidFill>
                <a:schemeClr val="tx1"/>
              </a:solidFill>
            </a:endParaRPr>
          </a:p>
        </p:txBody>
      </p:sp>
      <p:pic>
        <p:nvPicPr>
          <p:cNvPr id="17" name="Rectangle 454703"/>
          <p:cNvPicPr>
            <a:picLocks noChangeAspect="1" noChangeArrowheads="1"/>
          </p:cNvPicPr>
          <p:nvPr/>
        </p:nvPicPr>
        <p:blipFill>
          <a:blip r:embed="rId6" cstate="print"/>
          <a:srcRect/>
          <a:stretch>
            <a:fillRect/>
          </a:stretch>
        </p:blipFill>
        <p:spPr bwMode="auto">
          <a:xfrm>
            <a:off x="3941783" y="4702579"/>
            <a:ext cx="330691" cy="384194"/>
          </a:xfrm>
          <a:prstGeom prst="rect">
            <a:avLst/>
          </a:prstGeom>
          <a:noFill/>
          <a:ln w="9525">
            <a:noFill/>
            <a:miter lim="800000"/>
            <a:headEnd/>
            <a:tailEnd/>
          </a:ln>
          <a:effectLst/>
        </p:spPr>
      </p:pic>
      <p:sp>
        <p:nvSpPr>
          <p:cNvPr id="18" name="Up-Down Arrow 17"/>
          <p:cNvSpPr/>
          <p:nvPr/>
        </p:nvSpPr>
        <p:spPr>
          <a:xfrm>
            <a:off x="2793626" y="3955270"/>
            <a:ext cx="375147" cy="642942"/>
          </a:xfrm>
          <a:prstGeom prst="upDownArrow">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19" name="Picture 4" descr="E:\DVD_ART34\Logos\Microsoft Office 2007 - all products\Word 2007\Office Word 2007 Product Icon.png"/>
          <p:cNvPicPr>
            <a:picLocks noChangeAspect="1" noChangeArrowheads="1"/>
          </p:cNvPicPr>
          <p:nvPr/>
        </p:nvPicPr>
        <p:blipFill>
          <a:blip r:embed="rId7" cstate="print"/>
          <a:srcRect/>
          <a:stretch>
            <a:fillRect/>
          </a:stretch>
        </p:blipFill>
        <p:spPr bwMode="auto">
          <a:xfrm>
            <a:off x="3329550" y="1669255"/>
            <a:ext cx="308131" cy="428628"/>
          </a:xfrm>
          <a:prstGeom prst="rect">
            <a:avLst/>
          </a:prstGeom>
          <a:noFill/>
          <a:effectLst/>
        </p:spPr>
      </p:pic>
      <p:pic>
        <p:nvPicPr>
          <p:cNvPr id="20" name="Picture 6" descr="Adobe%20Reader%208.png"/>
          <p:cNvPicPr>
            <a:picLocks noChangeAspect="1"/>
          </p:cNvPicPr>
          <p:nvPr/>
        </p:nvPicPr>
        <p:blipFill>
          <a:blip r:embed="rId8" cstate="print"/>
          <a:stretch>
            <a:fillRect/>
          </a:stretch>
        </p:blipFill>
        <p:spPr>
          <a:xfrm>
            <a:off x="3865475" y="1661911"/>
            <a:ext cx="321555" cy="449690"/>
          </a:xfrm>
          <a:prstGeom prst="rect">
            <a:avLst/>
          </a:prstGeom>
          <a:effectLst/>
        </p:spPr>
      </p:pic>
      <p:pic>
        <p:nvPicPr>
          <p:cNvPr id="21" name="Picture 4" descr="C:\Program Files\Microsoft Resource DVD Artwork\DVD_ART\Artwork_Imagery\HARDWARE_IMAGERY\Illustration - Misc Hardware\Windows Vista Illustration Icons\IE.png"/>
          <p:cNvPicPr>
            <a:picLocks noChangeAspect="1" noChangeArrowheads="1"/>
          </p:cNvPicPr>
          <p:nvPr/>
        </p:nvPicPr>
        <p:blipFill>
          <a:blip r:embed="rId9" cstate="print"/>
          <a:srcRect/>
          <a:stretch>
            <a:fillRect/>
          </a:stretch>
        </p:blipFill>
        <p:spPr bwMode="auto">
          <a:xfrm>
            <a:off x="2770372" y="1653756"/>
            <a:ext cx="360856" cy="481016"/>
          </a:xfrm>
          <a:prstGeom prst="rect">
            <a:avLst/>
          </a:prstGeom>
          <a:noFill/>
          <a:effectLst/>
        </p:spPr>
      </p:pic>
      <p:sp>
        <p:nvSpPr>
          <p:cNvPr id="22" name="Rounded Rectangle 21"/>
          <p:cNvSpPr/>
          <p:nvPr/>
        </p:nvSpPr>
        <p:spPr bwMode="blackGray">
          <a:xfrm>
            <a:off x="1668184" y="3526642"/>
            <a:ext cx="2572438" cy="357210"/>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API</a:t>
            </a:r>
            <a:endParaRPr lang="en-US" sz="2000" dirty="0">
              <a:solidFill>
                <a:schemeClr val="tx1"/>
              </a:solidFill>
            </a:endParaRPr>
          </a:p>
        </p:txBody>
      </p:sp>
      <p:sp>
        <p:nvSpPr>
          <p:cNvPr id="23" name="Rounded Rectangle 22"/>
          <p:cNvSpPr/>
          <p:nvPr/>
        </p:nvSpPr>
        <p:spPr bwMode="blackGray">
          <a:xfrm>
            <a:off x="1668184" y="2597948"/>
            <a:ext cx="2572438" cy="857256"/>
          </a:xfrm>
          <a:prstGeom prst="roundRect">
            <a:avLst/>
          </a:prstGeom>
          <a:solidFill>
            <a:schemeClr val="tx2"/>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b" anchorCtr="0"/>
          <a:lstStyle/>
          <a:p>
            <a:pPr algn="ctr" defTabSz="1096963">
              <a:defRPr/>
            </a:pPr>
            <a:r>
              <a:rPr lang="en-US" sz="2000" dirty="0" smtClean="0">
                <a:solidFill>
                  <a:schemeClr val="tx1"/>
                </a:solidFill>
              </a:rPr>
              <a:t>Profile Data</a:t>
            </a:r>
            <a:endParaRPr lang="en-US" sz="2000" dirty="0">
              <a:solidFill>
                <a:schemeClr val="tx1"/>
              </a:solidFill>
            </a:endParaRPr>
          </a:p>
        </p:txBody>
      </p:sp>
      <p:cxnSp>
        <p:nvCxnSpPr>
          <p:cNvPr id="24" name="Straight Arrow Connector 23"/>
          <p:cNvCxnSpPr/>
          <p:nvPr/>
        </p:nvCxnSpPr>
        <p:spPr bwMode="auto">
          <a:xfrm rot="5400000">
            <a:off x="1668240" y="2383633"/>
            <a:ext cx="428628" cy="2"/>
          </a:xfrm>
          <a:prstGeom prst="straightConnector1">
            <a:avLst/>
          </a:prstGeom>
          <a:noFill/>
          <a:ln w="38100" algn="ctr">
            <a:solidFill>
              <a:srgbClr val="C00000"/>
            </a:solidFill>
            <a:round/>
            <a:headEnd type="arrow"/>
            <a:tailEnd type="arrow"/>
          </a:ln>
          <a:effectLst/>
        </p:spPr>
      </p:cxnSp>
      <p:cxnSp>
        <p:nvCxnSpPr>
          <p:cNvPr id="25" name="Straight Arrow Connector 24"/>
          <p:cNvCxnSpPr/>
          <p:nvPr/>
        </p:nvCxnSpPr>
        <p:spPr bwMode="auto">
          <a:xfrm rot="5400000">
            <a:off x="2204164" y="2383633"/>
            <a:ext cx="428628" cy="2"/>
          </a:xfrm>
          <a:prstGeom prst="straightConnector1">
            <a:avLst/>
          </a:prstGeom>
          <a:noFill/>
          <a:ln w="38100" algn="ctr">
            <a:solidFill>
              <a:srgbClr val="C00000"/>
            </a:solidFill>
            <a:round/>
            <a:headEnd type="arrow"/>
            <a:tailEnd type="arrow"/>
          </a:ln>
          <a:effectLst/>
        </p:spPr>
      </p:cxnSp>
      <p:cxnSp>
        <p:nvCxnSpPr>
          <p:cNvPr id="26" name="Straight Arrow Connector 25"/>
          <p:cNvCxnSpPr/>
          <p:nvPr/>
        </p:nvCxnSpPr>
        <p:spPr bwMode="auto">
          <a:xfrm rot="5400000">
            <a:off x="2740087" y="2383633"/>
            <a:ext cx="428628" cy="2"/>
          </a:xfrm>
          <a:prstGeom prst="straightConnector1">
            <a:avLst/>
          </a:prstGeom>
          <a:noFill/>
          <a:ln w="38100" algn="ctr">
            <a:solidFill>
              <a:srgbClr val="C00000"/>
            </a:solidFill>
            <a:round/>
            <a:headEnd type="arrow"/>
            <a:tailEnd type="arrow"/>
          </a:ln>
          <a:effectLst/>
        </p:spPr>
      </p:cxnSp>
      <p:cxnSp>
        <p:nvCxnSpPr>
          <p:cNvPr id="27" name="Straight Arrow Connector 26"/>
          <p:cNvCxnSpPr/>
          <p:nvPr/>
        </p:nvCxnSpPr>
        <p:spPr bwMode="auto">
          <a:xfrm rot="5400000">
            <a:off x="3276010" y="2383633"/>
            <a:ext cx="428628" cy="2"/>
          </a:xfrm>
          <a:prstGeom prst="straightConnector1">
            <a:avLst/>
          </a:prstGeom>
          <a:noFill/>
          <a:ln w="38100" algn="ctr">
            <a:solidFill>
              <a:srgbClr val="C00000"/>
            </a:solidFill>
            <a:round/>
            <a:headEnd type="arrow"/>
            <a:tailEnd type="arrow"/>
          </a:ln>
          <a:effectLst/>
        </p:spPr>
      </p:cxnSp>
      <p:cxnSp>
        <p:nvCxnSpPr>
          <p:cNvPr id="28" name="Straight Arrow Connector 27"/>
          <p:cNvCxnSpPr/>
          <p:nvPr/>
        </p:nvCxnSpPr>
        <p:spPr bwMode="auto">
          <a:xfrm rot="5400000">
            <a:off x="3811933" y="2383633"/>
            <a:ext cx="428628" cy="2"/>
          </a:xfrm>
          <a:prstGeom prst="straightConnector1">
            <a:avLst/>
          </a:prstGeom>
          <a:noFill/>
          <a:ln w="38100" algn="ctr">
            <a:solidFill>
              <a:srgbClr val="C00000"/>
            </a:solidFill>
            <a:round/>
            <a:headEnd type="arrow"/>
            <a:tailEnd type="arrow"/>
          </a:ln>
          <a:effectLst/>
        </p:spPr>
      </p:cxnSp>
      <p:sp>
        <p:nvSpPr>
          <p:cNvPr id="29" name="Oval 28"/>
          <p:cNvSpPr/>
          <p:nvPr/>
        </p:nvSpPr>
        <p:spPr>
          <a:xfrm>
            <a:off x="1775369" y="2669386"/>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30" name="Oval 29"/>
          <p:cNvSpPr/>
          <p:nvPr/>
        </p:nvSpPr>
        <p:spPr>
          <a:xfrm>
            <a:off x="3919067" y="2669386"/>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1" name="Oval 30"/>
          <p:cNvSpPr/>
          <p:nvPr/>
        </p:nvSpPr>
        <p:spPr>
          <a:xfrm>
            <a:off x="3811882" y="2883700"/>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2" name="Oval 31"/>
          <p:cNvSpPr/>
          <p:nvPr/>
        </p:nvSpPr>
        <p:spPr>
          <a:xfrm>
            <a:off x="3597512" y="2669386"/>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3" name="Oval 32"/>
          <p:cNvSpPr/>
          <p:nvPr/>
        </p:nvSpPr>
        <p:spPr>
          <a:xfrm>
            <a:off x="3436735" y="2812262"/>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4" name="Oval 33"/>
          <p:cNvSpPr/>
          <p:nvPr/>
        </p:nvSpPr>
        <p:spPr>
          <a:xfrm>
            <a:off x="3222365" y="274082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5" name="Oval 34"/>
          <p:cNvSpPr/>
          <p:nvPr/>
        </p:nvSpPr>
        <p:spPr>
          <a:xfrm>
            <a:off x="2954403" y="2669386"/>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6" name="Oval 35"/>
          <p:cNvSpPr/>
          <p:nvPr/>
        </p:nvSpPr>
        <p:spPr>
          <a:xfrm>
            <a:off x="2740033" y="274082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7" name="Oval 36"/>
          <p:cNvSpPr/>
          <p:nvPr/>
        </p:nvSpPr>
        <p:spPr>
          <a:xfrm>
            <a:off x="2579256" y="25979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8" name="Oval 37"/>
          <p:cNvSpPr/>
          <p:nvPr/>
        </p:nvSpPr>
        <p:spPr>
          <a:xfrm>
            <a:off x="3597512" y="309801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39" name="Oval 38"/>
          <p:cNvSpPr/>
          <p:nvPr/>
        </p:nvSpPr>
        <p:spPr>
          <a:xfrm>
            <a:off x="1889699" y="2821786"/>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0" name="Oval 39"/>
          <p:cNvSpPr/>
          <p:nvPr/>
        </p:nvSpPr>
        <p:spPr>
          <a:xfrm>
            <a:off x="2150516" y="2669386"/>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1" name="Oval 40"/>
          <p:cNvSpPr/>
          <p:nvPr/>
        </p:nvSpPr>
        <p:spPr>
          <a:xfrm>
            <a:off x="2096923" y="3098014"/>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2" name="Oval 41"/>
          <p:cNvSpPr/>
          <p:nvPr/>
        </p:nvSpPr>
        <p:spPr>
          <a:xfrm>
            <a:off x="2257701" y="2812262"/>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3" name="Oval 42"/>
          <p:cNvSpPr/>
          <p:nvPr/>
        </p:nvSpPr>
        <p:spPr>
          <a:xfrm>
            <a:off x="1721776" y="3026576"/>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4" name="Oval 43"/>
          <p:cNvSpPr/>
          <p:nvPr/>
        </p:nvSpPr>
        <p:spPr>
          <a:xfrm>
            <a:off x="2472071" y="2740824"/>
            <a:ext cx="214370" cy="285752"/>
          </a:xfrm>
          <a:prstGeom prst="ellipse">
            <a:avLst/>
          </a:prstGeom>
          <a:effectLst/>
        </p:spPr>
        <p:style>
          <a:lnRef idx="0">
            <a:schemeClr val="accent4"/>
          </a:lnRef>
          <a:fillRef idx="3">
            <a:schemeClr val="accent4"/>
          </a:fillRef>
          <a:effectRef idx="3">
            <a:schemeClr val="accent4"/>
          </a:effectRef>
          <a:fontRef idx="minor">
            <a:schemeClr val="lt1"/>
          </a:fontRef>
        </p:style>
        <p:txBody>
          <a:bodyPr rtlCol="0" anchor="ctr"/>
          <a:lstStyle/>
          <a:p>
            <a:pPr algn="ctr"/>
            <a:endParaRPr lang="en-US"/>
          </a:p>
        </p:txBody>
      </p:sp>
      <p:sp>
        <p:nvSpPr>
          <p:cNvPr id="45" name="Oval 44"/>
          <p:cNvSpPr/>
          <p:nvPr/>
        </p:nvSpPr>
        <p:spPr>
          <a:xfrm>
            <a:off x="3115180" y="2597948"/>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6" name="Oval 45"/>
          <p:cNvSpPr/>
          <p:nvPr/>
        </p:nvSpPr>
        <p:spPr>
          <a:xfrm>
            <a:off x="3919067" y="3098014"/>
            <a:ext cx="214370" cy="285752"/>
          </a:xfrm>
          <a:prstGeom prst="ellipse">
            <a:avLst/>
          </a:prstGeom>
          <a:effectLst/>
        </p:spPr>
        <p:style>
          <a:lnRef idx="0">
            <a:schemeClr val="accent2"/>
          </a:lnRef>
          <a:fillRef idx="3">
            <a:schemeClr val="accent2"/>
          </a:fillRef>
          <a:effectRef idx="3">
            <a:schemeClr val="accent2"/>
          </a:effectRef>
          <a:fontRef idx="minor">
            <a:schemeClr val="lt1"/>
          </a:fontRef>
        </p:style>
        <p:txBody>
          <a:bodyPr rtlCol="0" anchor="ctr"/>
          <a:lstStyle/>
          <a:p>
            <a:pPr algn="ctr"/>
            <a:endParaRPr lang="en-US"/>
          </a:p>
        </p:txBody>
      </p:sp>
      <p:sp>
        <p:nvSpPr>
          <p:cNvPr id="47" name="Rounded Rectangle 46"/>
          <p:cNvSpPr/>
          <p:nvPr/>
        </p:nvSpPr>
        <p:spPr>
          <a:xfrm>
            <a:off x="4808362"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Rounded Rectangle 47"/>
          <p:cNvSpPr/>
          <p:nvPr/>
        </p:nvSpPr>
        <p:spPr>
          <a:xfrm>
            <a:off x="5344287"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9" name="Rounded Rectangle 48"/>
          <p:cNvSpPr/>
          <p:nvPr/>
        </p:nvSpPr>
        <p:spPr>
          <a:xfrm>
            <a:off x="5880211"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Rounded Rectangle 49"/>
          <p:cNvSpPr/>
          <p:nvPr/>
        </p:nvSpPr>
        <p:spPr>
          <a:xfrm>
            <a:off x="6416136"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Rounded Rectangle 50"/>
          <p:cNvSpPr/>
          <p:nvPr/>
        </p:nvSpPr>
        <p:spPr>
          <a:xfrm>
            <a:off x="6952060" y="1597816"/>
            <a:ext cx="428740" cy="571504"/>
          </a:xfrm>
          <a:prstGeom prst="roundRect">
            <a:avLst/>
          </a:prstGeom>
          <a:solidFill>
            <a:schemeClr val="tx1"/>
          </a:solidFill>
          <a:ln>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Rounded Rectangle 51"/>
          <p:cNvSpPr/>
          <p:nvPr/>
        </p:nvSpPr>
        <p:spPr bwMode="blackGray">
          <a:xfrm>
            <a:off x="4776546" y="2526511"/>
            <a:ext cx="2679623" cy="2643317"/>
          </a:xfrm>
          <a:prstGeom prst="roundRect">
            <a:avLst>
              <a:gd name="adj" fmla="val 5372"/>
            </a:avLst>
          </a:prstGeom>
          <a:solidFill>
            <a:schemeClr val="accent6">
              <a:lumMod val="60000"/>
              <a:lumOff val="40000"/>
            </a:schemeClr>
          </a:solidFill>
          <a:ln>
            <a:headEnd type="none" w="med" len="med"/>
            <a:tailEnd type="none" w="med" len="med"/>
          </a:ln>
        </p:spPr>
        <p:style>
          <a:lnRef idx="0">
            <a:schemeClr val="dk1"/>
          </a:lnRef>
          <a:fillRef idx="3">
            <a:schemeClr val="dk1"/>
          </a:fillRef>
          <a:effectRef idx="3">
            <a:schemeClr val="dk1"/>
          </a:effectRef>
          <a:fontRef idx="minor">
            <a:schemeClr val="lt1"/>
          </a:fontRef>
        </p:style>
        <p:txBody>
          <a:bodyPr lIns="109728" tIns="54864" rIns="109728" bIns="54864" anchor="ctr"/>
          <a:lstStyle/>
          <a:p>
            <a:pPr algn="ctr" defTabSz="1096963">
              <a:defRPr/>
            </a:pPr>
            <a:endParaRPr lang="en-US" sz="2800" dirty="0">
              <a:solidFill>
                <a:schemeClr val="tx1"/>
              </a:solidFill>
            </a:endParaRPr>
          </a:p>
        </p:txBody>
      </p:sp>
      <p:sp>
        <p:nvSpPr>
          <p:cNvPr id="53" name="Rounded Rectangle 52"/>
          <p:cNvSpPr/>
          <p:nvPr/>
        </p:nvSpPr>
        <p:spPr bwMode="blackGray">
          <a:xfrm>
            <a:off x="4830139" y="4669630"/>
            <a:ext cx="2282134" cy="428648"/>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OS</a:t>
            </a:r>
            <a:endParaRPr lang="en-US" sz="2000" dirty="0">
              <a:solidFill>
                <a:schemeClr val="tx1"/>
              </a:solidFill>
            </a:endParaRPr>
          </a:p>
        </p:txBody>
      </p:sp>
      <p:sp>
        <p:nvSpPr>
          <p:cNvPr id="54" name="Rounded Rectangle 53"/>
          <p:cNvSpPr/>
          <p:nvPr/>
        </p:nvSpPr>
        <p:spPr bwMode="blackGray">
          <a:xfrm>
            <a:off x="7112273" y="4669630"/>
            <a:ext cx="314360" cy="428648"/>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endParaRPr lang="en-US" sz="2000" dirty="0">
              <a:solidFill>
                <a:schemeClr val="tx1"/>
              </a:solidFill>
            </a:endParaRPr>
          </a:p>
        </p:txBody>
      </p:sp>
      <p:pic>
        <p:nvPicPr>
          <p:cNvPr id="55" name="Rectangle 454703"/>
          <p:cNvPicPr>
            <a:picLocks noChangeAspect="1" noChangeArrowheads="1"/>
          </p:cNvPicPr>
          <p:nvPr/>
        </p:nvPicPr>
        <p:blipFill>
          <a:blip r:embed="rId6" cstate="print"/>
          <a:srcRect/>
          <a:stretch>
            <a:fillRect/>
          </a:stretch>
        </p:blipFill>
        <p:spPr bwMode="auto">
          <a:xfrm>
            <a:off x="7103738" y="4702579"/>
            <a:ext cx="330691" cy="384194"/>
          </a:xfrm>
          <a:prstGeom prst="rect">
            <a:avLst/>
          </a:prstGeom>
          <a:noFill/>
          <a:ln w="9525">
            <a:noFill/>
            <a:miter lim="800000"/>
            <a:headEnd/>
            <a:tailEnd/>
          </a:ln>
          <a:effectLst/>
        </p:spPr>
      </p:pic>
      <p:sp>
        <p:nvSpPr>
          <p:cNvPr id="56" name="Up-Down Arrow 55"/>
          <p:cNvSpPr/>
          <p:nvPr/>
        </p:nvSpPr>
        <p:spPr>
          <a:xfrm>
            <a:off x="5955581" y="3955270"/>
            <a:ext cx="375147" cy="642942"/>
          </a:xfrm>
          <a:prstGeom prst="upDownArrow">
            <a:avLst/>
          </a:prstGeom>
          <a:effectLst/>
        </p:spPr>
        <p:style>
          <a:lnRef idx="0">
            <a:schemeClr val="accent1"/>
          </a:lnRef>
          <a:fillRef idx="3">
            <a:schemeClr val="accent1"/>
          </a:fillRef>
          <a:effectRef idx="3">
            <a:schemeClr val="accent1"/>
          </a:effectRef>
          <a:fontRef idx="minor">
            <a:schemeClr val="lt1"/>
          </a:fontRef>
        </p:style>
        <p:txBody>
          <a:bodyPr rtlCol="0" anchor="ctr"/>
          <a:lstStyle/>
          <a:p>
            <a:pPr algn="ctr"/>
            <a:endParaRPr lang="en-US"/>
          </a:p>
        </p:txBody>
      </p:sp>
      <p:pic>
        <p:nvPicPr>
          <p:cNvPr id="57" name="Picture 4" descr="E:\DVD_ART34\Logos\Microsoft Office 2007 - all products\Word 2007\Office Word 2007 Product Icon.png"/>
          <p:cNvPicPr>
            <a:picLocks noChangeAspect="1" noChangeArrowheads="1"/>
          </p:cNvPicPr>
          <p:nvPr/>
        </p:nvPicPr>
        <p:blipFill>
          <a:blip r:embed="rId7" cstate="print"/>
          <a:srcRect/>
          <a:stretch>
            <a:fillRect/>
          </a:stretch>
        </p:blipFill>
        <p:spPr bwMode="auto">
          <a:xfrm>
            <a:off x="6469728" y="1669255"/>
            <a:ext cx="308131" cy="428628"/>
          </a:xfrm>
          <a:prstGeom prst="rect">
            <a:avLst/>
          </a:prstGeom>
          <a:noFill/>
          <a:effectLst/>
        </p:spPr>
      </p:pic>
      <p:pic>
        <p:nvPicPr>
          <p:cNvPr id="58" name="Picture 6" descr="Adobe%20Reader%208.png"/>
          <p:cNvPicPr>
            <a:picLocks noChangeAspect="1"/>
          </p:cNvPicPr>
          <p:nvPr/>
        </p:nvPicPr>
        <p:blipFill>
          <a:blip r:embed="rId8" cstate="print"/>
          <a:stretch>
            <a:fillRect/>
          </a:stretch>
        </p:blipFill>
        <p:spPr>
          <a:xfrm>
            <a:off x="7005654" y="1661911"/>
            <a:ext cx="321555" cy="449690"/>
          </a:xfrm>
          <a:prstGeom prst="rect">
            <a:avLst/>
          </a:prstGeom>
          <a:effectLst/>
        </p:spPr>
      </p:pic>
      <p:pic>
        <p:nvPicPr>
          <p:cNvPr id="59" name="Picture 4" descr="C:\Program Files\Microsoft Resource DVD Artwork\DVD_ART\Artwork_Imagery\HARDWARE_IMAGERY\Illustration - Misc Hardware\Windows Vista Illustration Icons\IE.png"/>
          <p:cNvPicPr>
            <a:picLocks noChangeAspect="1" noChangeArrowheads="1"/>
          </p:cNvPicPr>
          <p:nvPr/>
        </p:nvPicPr>
        <p:blipFill>
          <a:blip r:embed="rId9" cstate="print"/>
          <a:srcRect/>
          <a:stretch>
            <a:fillRect/>
          </a:stretch>
        </p:blipFill>
        <p:spPr bwMode="auto">
          <a:xfrm>
            <a:off x="5910551" y="1653756"/>
            <a:ext cx="360856" cy="481016"/>
          </a:xfrm>
          <a:prstGeom prst="rect">
            <a:avLst/>
          </a:prstGeom>
          <a:noFill/>
          <a:effectLst/>
        </p:spPr>
      </p:pic>
      <p:sp>
        <p:nvSpPr>
          <p:cNvPr id="60" name="Rounded Rectangle 59"/>
          <p:cNvSpPr/>
          <p:nvPr/>
        </p:nvSpPr>
        <p:spPr bwMode="blackGray">
          <a:xfrm>
            <a:off x="4830139" y="3526642"/>
            <a:ext cx="2572438" cy="357210"/>
          </a:xfrm>
          <a:prstGeom prst="roundRect">
            <a:avLst/>
          </a:prstGeom>
          <a:solidFill>
            <a:srgbClr val="FFCC66"/>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lstStyle/>
          <a:p>
            <a:pPr algn="ctr" defTabSz="1096963">
              <a:defRPr/>
            </a:pPr>
            <a:r>
              <a:rPr lang="en-US" sz="2000" dirty="0" smtClean="0">
                <a:solidFill>
                  <a:schemeClr val="tx1"/>
                </a:solidFill>
              </a:rPr>
              <a:t>Windows API</a:t>
            </a:r>
            <a:endParaRPr lang="en-US" sz="2000" dirty="0">
              <a:solidFill>
                <a:schemeClr val="tx1"/>
              </a:solidFill>
            </a:endParaRPr>
          </a:p>
        </p:txBody>
      </p:sp>
      <p:sp>
        <p:nvSpPr>
          <p:cNvPr id="61" name="Rounded Rectangle 60"/>
          <p:cNvSpPr/>
          <p:nvPr/>
        </p:nvSpPr>
        <p:spPr bwMode="blackGray">
          <a:xfrm>
            <a:off x="4830139" y="3169452"/>
            <a:ext cx="2572438" cy="285752"/>
          </a:xfrm>
          <a:prstGeom prst="roundRect">
            <a:avLst/>
          </a:prstGeom>
          <a:solidFill>
            <a:schemeClr val="accent6">
              <a:lumMod val="60000"/>
              <a:lumOff val="40000"/>
            </a:schemeClr>
          </a:solidFill>
          <a:ln>
            <a:noFill/>
            <a:headEnd type="none" w="med" len="med"/>
            <a:tailEnd type="none" w="med" len="med"/>
          </a:ln>
          <a:effectLst/>
          <a:scene3d>
            <a:camera prst="orthographicFront">
              <a:rot lat="0" lon="0" rev="0"/>
            </a:camera>
            <a:lightRig rig="contrasting" dir="t">
              <a:rot lat="0" lon="0" rev="7800000"/>
            </a:lightRig>
          </a:scene3d>
          <a:sp3d>
            <a:bevelT w="139700" h="139700"/>
          </a:sp3d>
        </p:spPr>
        <p:style>
          <a:lnRef idx="0">
            <a:schemeClr val="accent2"/>
          </a:lnRef>
          <a:fillRef idx="3">
            <a:schemeClr val="accent2"/>
          </a:fillRef>
          <a:effectRef idx="3">
            <a:schemeClr val="accent2"/>
          </a:effectRef>
          <a:fontRef idx="minor">
            <a:schemeClr val="lt1"/>
          </a:fontRef>
        </p:style>
        <p:txBody>
          <a:bodyPr lIns="109728" tIns="54864" rIns="109728" bIns="54864" anchor="ctr" anchorCtr="0"/>
          <a:lstStyle/>
          <a:p>
            <a:pPr algn="ctr" defTabSz="1096963">
              <a:defRPr/>
            </a:pPr>
            <a:r>
              <a:rPr lang="en-US" sz="2000" dirty="0" smtClean="0">
                <a:solidFill>
                  <a:schemeClr val="tx1"/>
                </a:solidFill>
              </a:rPr>
              <a:t>Segmentation </a:t>
            </a:r>
            <a:r>
              <a:rPr lang="en-US" sz="2000" dirty="0" smtClean="0">
                <a:solidFill>
                  <a:schemeClr val="bg1"/>
                </a:solidFill>
              </a:rPr>
              <a:t>Runtime</a:t>
            </a:r>
            <a:endParaRPr lang="en-US" sz="2000" dirty="0">
              <a:solidFill>
                <a:schemeClr val="bg1"/>
              </a:solidFill>
            </a:endParaRPr>
          </a:p>
        </p:txBody>
      </p:sp>
      <p:cxnSp>
        <p:nvCxnSpPr>
          <p:cNvPr id="62" name="Straight Arrow Connector 61"/>
          <p:cNvCxnSpPr/>
          <p:nvPr/>
        </p:nvCxnSpPr>
        <p:spPr bwMode="auto">
          <a:xfrm rot="5400000">
            <a:off x="4808419" y="2383633"/>
            <a:ext cx="428628" cy="2"/>
          </a:xfrm>
          <a:prstGeom prst="straightConnector1">
            <a:avLst/>
          </a:prstGeom>
          <a:noFill/>
          <a:ln w="38100" algn="ctr">
            <a:solidFill>
              <a:srgbClr val="C00000"/>
            </a:solidFill>
            <a:round/>
            <a:headEnd type="arrow"/>
            <a:tailEnd type="arrow"/>
          </a:ln>
          <a:effectLst/>
        </p:spPr>
      </p:cxnSp>
      <p:cxnSp>
        <p:nvCxnSpPr>
          <p:cNvPr id="63" name="Straight Arrow Connector 62"/>
          <p:cNvCxnSpPr/>
          <p:nvPr/>
        </p:nvCxnSpPr>
        <p:spPr bwMode="auto">
          <a:xfrm rot="5400000">
            <a:off x="5344342" y="2383633"/>
            <a:ext cx="428628" cy="2"/>
          </a:xfrm>
          <a:prstGeom prst="straightConnector1">
            <a:avLst/>
          </a:prstGeom>
          <a:noFill/>
          <a:ln w="38100" algn="ctr">
            <a:solidFill>
              <a:srgbClr val="C00000"/>
            </a:solidFill>
            <a:round/>
            <a:headEnd type="arrow"/>
            <a:tailEnd type="arrow"/>
          </a:ln>
          <a:effectLst/>
        </p:spPr>
      </p:cxnSp>
      <p:cxnSp>
        <p:nvCxnSpPr>
          <p:cNvPr id="64" name="Straight Arrow Connector 63"/>
          <p:cNvCxnSpPr/>
          <p:nvPr/>
        </p:nvCxnSpPr>
        <p:spPr bwMode="auto">
          <a:xfrm rot="5400000">
            <a:off x="5880265" y="2383633"/>
            <a:ext cx="428628" cy="2"/>
          </a:xfrm>
          <a:prstGeom prst="straightConnector1">
            <a:avLst/>
          </a:prstGeom>
          <a:noFill/>
          <a:ln w="38100" algn="ctr">
            <a:solidFill>
              <a:srgbClr val="C00000"/>
            </a:solidFill>
            <a:round/>
            <a:headEnd type="arrow"/>
            <a:tailEnd type="arrow"/>
          </a:ln>
          <a:effectLst/>
        </p:spPr>
      </p:cxnSp>
      <p:cxnSp>
        <p:nvCxnSpPr>
          <p:cNvPr id="65" name="Straight Arrow Connector 64"/>
          <p:cNvCxnSpPr/>
          <p:nvPr/>
        </p:nvCxnSpPr>
        <p:spPr bwMode="auto">
          <a:xfrm rot="5400000">
            <a:off x="6416188" y="2383633"/>
            <a:ext cx="428628" cy="2"/>
          </a:xfrm>
          <a:prstGeom prst="straightConnector1">
            <a:avLst/>
          </a:prstGeom>
          <a:noFill/>
          <a:ln w="38100" algn="ctr">
            <a:solidFill>
              <a:srgbClr val="C00000"/>
            </a:solidFill>
            <a:round/>
            <a:headEnd type="arrow"/>
            <a:tailEnd type="arrow"/>
          </a:ln>
          <a:effectLst/>
        </p:spPr>
      </p:cxnSp>
      <p:cxnSp>
        <p:nvCxnSpPr>
          <p:cNvPr id="66" name="Straight Arrow Connector 65"/>
          <p:cNvCxnSpPr/>
          <p:nvPr/>
        </p:nvCxnSpPr>
        <p:spPr bwMode="auto">
          <a:xfrm rot="5400000">
            <a:off x="6952111" y="2383633"/>
            <a:ext cx="428628" cy="2"/>
          </a:xfrm>
          <a:prstGeom prst="straightConnector1">
            <a:avLst/>
          </a:prstGeom>
          <a:noFill/>
          <a:ln w="38100" algn="ctr">
            <a:solidFill>
              <a:srgbClr val="C00000"/>
            </a:solidFill>
            <a:round/>
            <a:headEnd type="arrow"/>
            <a:tailEnd type="arrow"/>
          </a:ln>
          <a:effectLst/>
        </p:spPr>
      </p:cxnSp>
      <p:cxnSp>
        <p:nvCxnSpPr>
          <p:cNvPr id="67" name="Straight Arrow Connector 66"/>
          <p:cNvCxnSpPr/>
          <p:nvPr/>
        </p:nvCxnSpPr>
        <p:spPr bwMode="auto">
          <a:xfrm rot="5400000">
            <a:off x="4919535" y="5384029"/>
            <a:ext cx="571504" cy="2"/>
          </a:xfrm>
          <a:prstGeom prst="straightConnector1">
            <a:avLst/>
          </a:prstGeom>
          <a:noFill/>
          <a:ln w="50800" algn="ctr">
            <a:solidFill>
              <a:srgbClr val="C00000"/>
            </a:solidFill>
            <a:round/>
            <a:headEnd type="arrow"/>
            <a:tailEnd type="arrow"/>
          </a:ln>
          <a:effectLst/>
        </p:spPr>
      </p:cxnSp>
      <p:sp>
        <p:nvSpPr>
          <p:cNvPr id="68" name="Rounded Rectangular Callout 67"/>
          <p:cNvSpPr/>
          <p:nvPr/>
        </p:nvSpPr>
        <p:spPr>
          <a:xfrm>
            <a:off x="5473248" y="5526906"/>
            <a:ext cx="2411661" cy="642942"/>
          </a:xfrm>
          <a:prstGeom prst="wedgeRoundRectCallout">
            <a:avLst>
              <a:gd name="adj1" fmla="val -57371"/>
              <a:gd name="adj2" fmla="val 79374"/>
              <a:gd name="adj3" fmla="val 1666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69" name="TextBox 68"/>
          <p:cNvSpPr txBox="1"/>
          <p:nvPr/>
        </p:nvSpPr>
        <p:spPr>
          <a:xfrm>
            <a:off x="5143820" y="1026312"/>
            <a:ext cx="2373598" cy="400110"/>
          </a:xfrm>
          <a:prstGeom prst="rect">
            <a:avLst/>
          </a:prstGeom>
          <a:noFill/>
        </p:spPr>
        <p:txBody>
          <a:bodyPr wrap="none" rtlCol="0">
            <a:spAutoFit/>
          </a:bodyPr>
          <a:lstStyle/>
          <a:p>
            <a:r>
              <a:rPr lang="en-US" sz="2000" dirty="0" smtClean="0">
                <a:solidFill>
                  <a:schemeClr val="bg1"/>
                </a:solidFill>
                <a:latin typeface="+mn-lt"/>
              </a:rPr>
              <a:t>Profile Segmentation</a:t>
            </a:r>
          </a:p>
        </p:txBody>
      </p:sp>
      <p:sp>
        <p:nvSpPr>
          <p:cNvPr id="70" name="TextBox 69"/>
          <p:cNvSpPr txBox="1"/>
          <p:nvPr/>
        </p:nvSpPr>
        <p:spPr>
          <a:xfrm>
            <a:off x="2144206" y="1026312"/>
            <a:ext cx="1983748" cy="400110"/>
          </a:xfrm>
          <a:prstGeom prst="rect">
            <a:avLst/>
          </a:prstGeom>
          <a:noFill/>
        </p:spPr>
        <p:txBody>
          <a:bodyPr wrap="none" rtlCol="0">
            <a:spAutoFit/>
          </a:bodyPr>
          <a:lstStyle/>
          <a:p>
            <a:r>
              <a:rPr lang="en-US" sz="2000" dirty="0" smtClean="0">
                <a:solidFill>
                  <a:schemeClr val="bg1"/>
                </a:solidFill>
                <a:latin typeface="+mn-lt"/>
              </a:rPr>
              <a:t>Profile Streaming</a:t>
            </a:r>
          </a:p>
        </p:txBody>
      </p:sp>
      <p:sp>
        <p:nvSpPr>
          <p:cNvPr id="71" name="TextBox 70"/>
          <p:cNvSpPr txBox="1"/>
          <p:nvPr/>
        </p:nvSpPr>
        <p:spPr>
          <a:xfrm>
            <a:off x="1668184" y="4098146"/>
            <a:ext cx="1237839" cy="338554"/>
          </a:xfrm>
          <a:prstGeom prst="rect">
            <a:avLst/>
          </a:prstGeom>
          <a:noFill/>
          <a:effectLst/>
        </p:spPr>
        <p:txBody>
          <a:bodyPr wrap="none" rtlCol="0">
            <a:spAutoFit/>
          </a:bodyPr>
          <a:lstStyle/>
          <a:p>
            <a:r>
              <a:rPr lang="en-US" sz="1600" dirty="0" smtClean="0"/>
              <a:t>User Session</a:t>
            </a:r>
            <a:endParaRPr lang="en-US" sz="1600" dirty="0"/>
          </a:p>
        </p:txBody>
      </p:sp>
      <p:sp>
        <p:nvSpPr>
          <p:cNvPr id="72" name="TextBox 71"/>
          <p:cNvSpPr txBox="1"/>
          <p:nvPr/>
        </p:nvSpPr>
        <p:spPr>
          <a:xfrm>
            <a:off x="4830139" y="4098146"/>
            <a:ext cx="1237839" cy="338554"/>
          </a:xfrm>
          <a:prstGeom prst="rect">
            <a:avLst/>
          </a:prstGeom>
          <a:noFill/>
          <a:effectLst/>
        </p:spPr>
        <p:txBody>
          <a:bodyPr wrap="none" rtlCol="0">
            <a:spAutoFit/>
          </a:bodyPr>
          <a:lstStyle/>
          <a:p>
            <a:r>
              <a:rPr lang="en-US" sz="1600" dirty="0" smtClean="0"/>
              <a:t>User Session</a:t>
            </a:r>
            <a:endParaRPr lang="en-US" sz="1600" dirty="0"/>
          </a:p>
        </p:txBody>
      </p:sp>
      <p:cxnSp>
        <p:nvCxnSpPr>
          <p:cNvPr id="73" name="Elbow Connector 72"/>
          <p:cNvCxnSpPr/>
          <p:nvPr/>
        </p:nvCxnSpPr>
        <p:spPr>
          <a:xfrm rot="16200000" flipH="1">
            <a:off x="2723945" y="4521200"/>
            <a:ext cx="1330885" cy="823403"/>
          </a:xfrm>
          <a:prstGeom prst="bentConnector3">
            <a:avLst>
              <a:gd name="adj1" fmla="val 265"/>
            </a:avLst>
          </a:prstGeom>
          <a:ln w="50800">
            <a:solidFill>
              <a:srgbClr val="C00000"/>
            </a:solidFill>
            <a:headEnd type="oval"/>
            <a:tailEnd type="arrow"/>
          </a:ln>
          <a:effectLst/>
        </p:spPr>
        <p:style>
          <a:lnRef idx="1">
            <a:schemeClr val="accent1"/>
          </a:lnRef>
          <a:fillRef idx="0">
            <a:schemeClr val="accent1"/>
          </a:fillRef>
          <a:effectRef idx="0">
            <a:schemeClr val="accent1"/>
          </a:effectRef>
          <a:fontRef idx="minor">
            <a:schemeClr val="tx1"/>
          </a:fontRef>
        </p:style>
      </p:cxnSp>
      <p:sp>
        <p:nvSpPr>
          <p:cNvPr id="74" name="Cloud Callout 73"/>
          <p:cNvSpPr/>
          <p:nvPr/>
        </p:nvSpPr>
        <p:spPr>
          <a:xfrm>
            <a:off x="1828961" y="5455468"/>
            <a:ext cx="1500589" cy="857256"/>
          </a:xfrm>
          <a:prstGeom prst="cloudCallout">
            <a:avLst>
              <a:gd name="adj1" fmla="val 70595"/>
              <a:gd name="adj2" fmla="val 19515"/>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pic>
        <p:nvPicPr>
          <p:cNvPr id="75" name="Picture 74" descr="column_48.png"/>
          <p:cNvPicPr>
            <a:picLocks noChangeAspect="1"/>
          </p:cNvPicPr>
          <p:nvPr/>
        </p:nvPicPr>
        <p:blipFill>
          <a:blip r:embed="rId10" cstate="print"/>
          <a:stretch>
            <a:fillRect/>
          </a:stretch>
        </p:blipFill>
        <p:spPr>
          <a:xfrm>
            <a:off x="2150516" y="5669782"/>
            <a:ext cx="342989" cy="457200"/>
          </a:xfrm>
          <a:prstGeom prst="rect">
            <a:avLst/>
          </a:prstGeom>
          <a:effectLst/>
        </p:spPr>
      </p:pic>
      <p:pic>
        <p:nvPicPr>
          <p:cNvPr id="76" name="Picture 75" descr="row_48.png"/>
          <p:cNvPicPr>
            <a:picLocks noChangeAspect="1"/>
          </p:cNvPicPr>
          <p:nvPr/>
        </p:nvPicPr>
        <p:blipFill>
          <a:blip r:embed="rId11" cstate="print"/>
          <a:stretch>
            <a:fillRect/>
          </a:stretch>
        </p:blipFill>
        <p:spPr>
          <a:xfrm>
            <a:off x="2579256" y="5598344"/>
            <a:ext cx="342989" cy="457200"/>
          </a:xfrm>
          <a:prstGeom prst="rect">
            <a:avLst/>
          </a:prstGeom>
          <a:effectLst/>
        </p:spPr>
      </p:pic>
      <p:sp>
        <p:nvSpPr>
          <p:cNvPr id="77" name="Rounded Rectangle 76"/>
          <p:cNvSpPr/>
          <p:nvPr/>
        </p:nvSpPr>
        <p:spPr bwMode="blackGray">
          <a:xfrm>
            <a:off x="4830139" y="2812262"/>
            <a:ext cx="2947585" cy="285752"/>
          </a:xfrm>
          <a:prstGeom prst="roundRect">
            <a:avLst/>
          </a:prstGeom>
          <a:ln>
            <a:headEnd type="none" w="med" len="med"/>
            <a:tailEnd type="none" w="med" len="med"/>
          </a:ln>
        </p:spPr>
        <p:style>
          <a:lnRef idx="1">
            <a:schemeClr val="accent1"/>
          </a:lnRef>
          <a:fillRef idx="2">
            <a:schemeClr val="accent1"/>
          </a:fillRef>
          <a:effectRef idx="1">
            <a:schemeClr val="accent1"/>
          </a:effectRef>
          <a:fontRef idx="minor">
            <a:schemeClr val="dk1"/>
          </a:fontRef>
        </p:style>
        <p:txBody>
          <a:bodyPr lIns="91440" tIns="54864" rIns="0" bIns="54864" anchor="ctr" anchorCtr="0"/>
          <a:lstStyle/>
          <a:p>
            <a:pPr algn="r" defTabSz="1096963">
              <a:defRPr/>
            </a:pPr>
            <a:r>
              <a:rPr lang="en-US" sz="1200" dirty="0" smtClean="0">
                <a:solidFill>
                  <a:schemeClr val="bg1"/>
                </a:solidFill>
              </a:rPr>
              <a:t>Base</a:t>
            </a:r>
            <a:endParaRPr lang="en-US" sz="1200" dirty="0">
              <a:solidFill>
                <a:schemeClr val="bg1"/>
              </a:solidFill>
            </a:endParaRPr>
          </a:p>
        </p:txBody>
      </p:sp>
      <p:sp>
        <p:nvSpPr>
          <p:cNvPr id="78" name="Rounded Rectangle 77"/>
          <p:cNvSpPr/>
          <p:nvPr/>
        </p:nvSpPr>
        <p:spPr bwMode="blackGray">
          <a:xfrm>
            <a:off x="4830139" y="2597948"/>
            <a:ext cx="421595" cy="428628"/>
          </a:xfrm>
          <a:prstGeom prst="roundRect">
            <a:avLst/>
          </a:prstGeom>
          <a:ln>
            <a:headEnd type="none" w="med" len="med"/>
            <a:tailEnd type="none" w="med" len="med"/>
          </a:ln>
          <a:effectLst/>
        </p:spPr>
        <p:style>
          <a:lnRef idx="0">
            <a:schemeClr val="accent4"/>
          </a:lnRef>
          <a:fillRef idx="3">
            <a:schemeClr val="accent4"/>
          </a:fillRef>
          <a:effectRef idx="3">
            <a:schemeClr val="accent4"/>
          </a:effectRef>
          <a:fontRef idx="minor">
            <a:schemeClr val="lt1"/>
          </a:fontRef>
        </p:style>
        <p:txBody>
          <a:bodyPr lIns="109728" tIns="54864" rIns="109728" bIns="54864" anchor="ctr" anchorCtr="0"/>
          <a:lstStyle/>
          <a:p>
            <a:pPr algn="ctr" defTabSz="1096963">
              <a:defRPr/>
            </a:pPr>
            <a:endParaRPr lang="en-US" sz="2000" dirty="0">
              <a:solidFill>
                <a:schemeClr val="bg1"/>
              </a:solidFill>
            </a:endParaRPr>
          </a:p>
        </p:txBody>
      </p:sp>
      <p:sp>
        <p:nvSpPr>
          <p:cNvPr id="79" name="Rounded Rectangle 78"/>
          <p:cNvSpPr/>
          <p:nvPr/>
        </p:nvSpPr>
        <p:spPr bwMode="blackGray">
          <a:xfrm>
            <a:off x="5366063" y="2597948"/>
            <a:ext cx="421595" cy="428628"/>
          </a:xfrm>
          <a:prstGeom prst="roundRect">
            <a:avLst/>
          </a:prstGeom>
          <a:ln>
            <a:headEnd type="none" w="med" len="med"/>
            <a:tailEnd type="none" w="med" len="med"/>
          </a:ln>
          <a:effectLst/>
        </p:spPr>
        <p:style>
          <a:lnRef idx="0">
            <a:schemeClr val="accent4"/>
          </a:lnRef>
          <a:fillRef idx="3">
            <a:schemeClr val="accent4"/>
          </a:fillRef>
          <a:effectRef idx="3">
            <a:schemeClr val="accent4"/>
          </a:effectRef>
          <a:fontRef idx="minor">
            <a:schemeClr val="lt1"/>
          </a:fontRef>
        </p:style>
        <p:txBody>
          <a:bodyPr lIns="109728" tIns="54864" rIns="109728" bIns="54864" anchor="ctr" anchorCtr="0"/>
          <a:lstStyle/>
          <a:p>
            <a:pPr algn="ctr" defTabSz="1096963">
              <a:defRPr/>
            </a:pPr>
            <a:endParaRPr lang="en-US" sz="2000" dirty="0">
              <a:solidFill>
                <a:schemeClr val="bg1"/>
              </a:solidFill>
            </a:endParaRPr>
          </a:p>
        </p:txBody>
      </p:sp>
      <p:sp>
        <p:nvSpPr>
          <p:cNvPr id="80" name="Rounded Rectangle 79"/>
          <p:cNvSpPr/>
          <p:nvPr/>
        </p:nvSpPr>
        <p:spPr bwMode="blackGray">
          <a:xfrm>
            <a:off x="5901988" y="2597948"/>
            <a:ext cx="421595" cy="428628"/>
          </a:xfrm>
          <a:prstGeom prst="roundRect">
            <a:avLst/>
          </a:prstGeom>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nchorCtr="0"/>
          <a:lstStyle/>
          <a:p>
            <a:pPr algn="ctr" defTabSz="1096963">
              <a:defRPr/>
            </a:pPr>
            <a:endParaRPr lang="en-US" sz="2000" dirty="0">
              <a:solidFill>
                <a:schemeClr val="bg1"/>
              </a:solidFill>
            </a:endParaRPr>
          </a:p>
        </p:txBody>
      </p:sp>
      <p:sp>
        <p:nvSpPr>
          <p:cNvPr id="81" name="Rounded Rectangle 80"/>
          <p:cNvSpPr/>
          <p:nvPr/>
        </p:nvSpPr>
        <p:spPr bwMode="blackGray">
          <a:xfrm>
            <a:off x="6437912" y="2597948"/>
            <a:ext cx="421595" cy="428628"/>
          </a:xfrm>
          <a:prstGeom prst="roundRect">
            <a:avLst/>
          </a:prstGeom>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nchorCtr="0"/>
          <a:lstStyle/>
          <a:p>
            <a:pPr algn="ctr" defTabSz="1096963">
              <a:defRPr/>
            </a:pPr>
            <a:endParaRPr lang="en-US" sz="2000" dirty="0">
              <a:solidFill>
                <a:schemeClr val="bg1"/>
              </a:solidFill>
            </a:endParaRPr>
          </a:p>
        </p:txBody>
      </p:sp>
      <p:sp>
        <p:nvSpPr>
          <p:cNvPr id="82" name="Rounded Rectangle 81"/>
          <p:cNvSpPr/>
          <p:nvPr/>
        </p:nvSpPr>
        <p:spPr bwMode="blackGray">
          <a:xfrm>
            <a:off x="6973837" y="2597948"/>
            <a:ext cx="421595" cy="428628"/>
          </a:xfrm>
          <a:prstGeom prst="roundRect">
            <a:avLst/>
          </a:prstGeom>
          <a:ln>
            <a:headEnd type="none" w="med" len="med"/>
            <a:tailEnd type="none" w="med" len="med"/>
          </a:ln>
          <a:effectLst/>
        </p:spPr>
        <p:style>
          <a:lnRef idx="0">
            <a:schemeClr val="accent2"/>
          </a:lnRef>
          <a:fillRef idx="3">
            <a:schemeClr val="accent2"/>
          </a:fillRef>
          <a:effectRef idx="3">
            <a:schemeClr val="accent2"/>
          </a:effectRef>
          <a:fontRef idx="minor">
            <a:schemeClr val="lt1"/>
          </a:fontRef>
        </p:style>
        <p:txBody>
          <a:bodyPr lIns="109728" tIns="54864" rIns="109728" bIns="54864" anchor="ctr" anchorCtr="0"/>
          <a:lstStyle/>
          <a:p>
            <a:pPr algn="ctr" defTabSz="1096963">
              <a:defRPr/>
            </a:pPr>
            <a:endParaRPr lang="en-US" sz="2000" dirty="0">
              <a:solidFill>
                <a:schemeClr val="bg1"/>
              </a:solidFill>
            </a:endParaRPr>
          </a:p>
        </p:txBody>
      </p:sp>
      <p:cxnSp>
        <p:nvCxnSpPr>
          <p:cNvPr id="83" name="Shape 122"/>
          <p:cNvCxnSpPr>
            <a:endCxn id="61" idx="3"/>
          </p:cNvCxnSpPr>
          <p:nvPr/>
        </p:nvCxnSpPr>
        <p:spPr>
          <a:xfrm rot="16200000" flipV="1">
            <a:off x="7357963" y="3356942"/>
            <a:ext cx="357190" cy="267962"/>
          </a:xfrm>
          <a:prstGeom prst="bentConnector2">
            <a:avLst/>
          </a:prstGeom>
          <a:ln w="50800">
            <a:solidFill>
              <a:srgbClr val="C00000"/>
            </a:solidFill>
            <a:headEnd type="oval"/>
            <a:tailEnd type="none"/>
          </a:ln>
          <a:effectLst/>
        </p:spPr>
        <p:style>
          <a:lnRef idx="1">
            <a:schemeClr val="accent1"/>
          </a:lnRef>
          <a:fillRef idx="0">
            <a:schemeClr val="accent1"/>
          </a:fillRef>
          <a:effectRef idx="0">
            <a:schemeClr val="accent1"/>
          </a:effectRef>
          <a:fontRef idx="minor">
            <a:schemeClr val="tx1"/>
          </a:fontRef>
        </p:style>
      </p:cxnSp>
      <p:pic>
        <p:nvPicPr>
          <p:cNvPr id="84" name="Picture 8" descr="C:\MyMedia\Images\IconShock\128_indiv\General\document_128.png"/>
          <p:cNvPicPr>
            <a:picLocks noChangeAspect="1" noChangeArrowheads="1"/>
          </p:cNvPicPr>
          <p:nvPr/>
        </p:nvPicPr>
        <p:blipFill>
          <a:blip r:embed="rId12" cstate="print"/>
          <a:srcRect/>
          <a:stretch>
            <a:fillRect/>
          </a:stretch>
        </p:blipFill>
        <p:spPr bwMode="auto">
          <a:xfrm>
            <a:off x="7509762" y="3526642"/>
            <a:ext cx="321555" cy="428628"/>
          </a:xfrm>
          <a:prstGeom prst="rect">
            <a:avLst/>
          </a:prstGeom>
          <a:noFill/>
          <a:effectLst/>
        </p:spPr>
      </p:pic>
      <p:pic>
        <p:nvPicPr>
          <p:cNvPr id="85" name="Picture 8" descr="C:\MyMedia\Images\IconShock\128_indiv\General\document_128.png"/>
          <p:cNvPicPr>
            <a:picLocks noChangeAspect="1" noChangeArrowheads="1"/>
          </p:cNvPicPr>
          <p:nvPr/>
        </p:nvPicPr>
        <p:blipFill>
          <a:blip r:embed="rId12" cstate="print"/>
          <a:srcRect/>
          <a:stretch>
            <a:fillRect/>
          </a:stretch>
        </p:blipFill>
        <p:spPr bwMode="auto">
          <a:xfrm>
            <a:off x="7563354" y="3679042"/>
            <a:ext cx="321555" cy="428628"/>
          </a:xfrm>
          <a:prstGeom prst="rect">
            <a:avLst/>
          </a:prstGeom>
          <a:noFill/>
          <a:effectLst/>
        </p:spPr>
      </p:pic>
      <p:pic>
        <p:nvPicPr>
          <p:cNvPr id="86" name="Picture 8" descr="C:\MyMedia\Images\IconShock\128_indiv\General\document_128.png"/>
          <p:cNvPicPr>
            <a:picLocks noChangeAspect="1" noChangeArrowheads="1"/>
          </p:cNvPicPr>
          <p:nvPr/>
        </p:nvPicPr>
        <p:blipFill>
          <a:blip r:embed="rId12" cstate="print"/>
          <a:srcRect/>
          <a:stretch>
            <a:fillRect/>
          </a:stretch>
        </p:blipFill>
        <p:spPr bwMode="auto">
          <a:xfrm>
            <a:off x="7616946" y="3831442"/>
            <a:ext cx="321555" cy="428628"/>
          </a:xfrm>
          <a:prstGeom prst="rect">
            <a:avLst/>
          </a:prstGeom>
          <a:noFill/>
          <a:effectLst/>
        </p:spPr>
      </p:pic>
      <p:pic>
        <p:nvPicPr>
          <p:cNvPr id="87" name="Picture 86" descr="Printer.png"/>
          <p:cNvPicPr>
            <a:picLocks noChangeAspect="1"/>
          </p:cNvPicPr>
          <p:nvPr/>
        </p:nvPicPr>
        <p:blipFill>
          <a:blip r:embed="rId13" cstate="print"/>
          <a:stretch>
            <a:fillRect/>
          </a:stretch>
        </p:blipFill>
        <p:spPr>
          <a:xfrm>
            <a:off x="2238031" y="1653756"/>
            <a:ext cx="341225" cy="454848"/>
          </a:xfrm>
          <a:prstGeom prst="rect">
            <a:avLst/>
          </a:prstGeom>
        </p:spPr>
      </p:pic>
      <p:grpSp>
        <p:nvGrpSpPr>
          <p:cNvPr id="88" name="Group 87"/>
          <p:cNvGrpSpPr>
            <a:grpSpLocks noChangeAspect="1"/>
          </p:cNvGrpSpPr>
          <p:nvPr/>
        </p:nvGrpSpPr>
        <p:grpSpPr>
          <a:xfrm>
            <a:off x="1727639" y="1705629"/>
            <a:ext cx="324120" cy="362253"/>
            <a:chOff x="5220072" y="3962278"/>
            <a:chExt cx="2000264" cy="1677136"/>
          </a:xfrm>
        </p:grpSpPr>
        <p:pic>
          <p:nvPicPr>
            <p:cNvPr id="89" name="Picture 17" descr="Vista.gif"/>
            <p:cNvPicPr>
              <a:picLocks noChangeAspect="1"/>
            </p:cNvPicPr>
            <p:nvPr/>
          </p:nvPicPr>
          <p:blipFill>
            <a:blip r:embed="rId14" cstate="print"/>
            <a:srcRect/>
            <a:stretch>
              <a:fillRect/>
            </a:stretch>
          </p:blipFill>
          <p:spPr bwMode="auto">
            <a:xfrm>
              <a:off x="5220072" y="3968605"/>
              <a:ext cx="2000264" cy="1670809"/>
            </a:xfrm>
            <a:prstGeom prst="rect">
              <a:avLst/>
            </a:prstGeom>
            <a:noFill/>
            <a:ln w="9525">
              <a:noFill/>
              <a:miter lim="800000"/>
              <a:headEnd/>
              <a:tailEnd/>
            </a:ln>
            <a:effectLst/>
          </p:spPr>
        </p:pic>
        <p:sp>
          <p:nvSpPr>
            <p:cNvPr id="90" name="Rectangle 89"/>
            <p:cNvSpPr>
              <a:spLocks noChangeArrowheads="1"/>
            </p:cNvSpPr>
            <p:nvPr/>
          </p:nvSpPr>
          <p:spPr bwMode="auto">
            <a:xfrm>
              <a:off x="5233982" y="3962278"/>
              <a:ext cx="1981200" cy="1676400"/>
            </a:xfrm>
            <a:prstGeom prst="rect">
              <a:avLst/>
            </a:prstGeom>
            <a:noFill/>
            <a:ln w="31750">
              <a:solidFill>
                <a:srgbClr val="8E96AC"/>
              </a:solidFill>
              <a:miter lim="800000"/>
              <a:headEnd/>
              <a:tailEnd/>
            </a:ln>
            <a:effectLst/>
          </p:spPr>
          <p:txBody>
            <a:bodyPr wrap="square" lIns="0" tIns="0" rIns="0" bIns="0" anchor="ctr">
              <a:noAutofit/>
            </a:bodyPr>
            <a:lstStyle/>
            <a:p>
              <a:pPr>
                <a:defRPr/>
              </a:pPr>
              <a:endParaRPr lang="de-DE"/>
            </a:p>
          </p:txBody>
        </p:sp>
      </p:grpSp>
      <p:pic>
        <p:nvPicPr>
          <p:cNvPr id="91" name="Picture 90" descr="Printer.png"/>
          <p:cNvPicPr>
            <a:picLocks noChangeAspect="1"/>
          </p:cNvPicPr>
          <p:nvPr/>
        </p:nvPicPr>
        <p:blipFill>
          <a:blip r:embed="rId13" cstate="print"/>
          <a:stretch>
            <a:fillRect/>
          </a:stretch>
        </p:blipFill>
        <p:spPr>
          <a:xfrm>
            <a:off x="5373189" y="1643035"/>
            <a:ext cx="341225" cy="454848"/>
          </a:xfrm>
          <a:prstGeom prst="rect">
            <a:avLst/>
          </a:prstGeom>
        </p:spPr>
      </p:pic>
      <p:grpSp>
        <p:nvGrpSpPr>
          <p:cNvPr id="92" name="Group 91"/>
          <p:cNvGrpSpPr>
            <a:grpSpLocks noChangeAspect="1"/>
          </p:cNvGrpSpPr>
          <p:nvPr/>
        </p:nvGrpSpPr>
        <p:grpSpPr>
          <a:xfrm>
            <a:off x="4862797" y="1694909"/>
            <a:ext cx="324120" cy="362253"/>
            <a:chOff x="5220072" y="3962278"/>
            <a:chExt cx="2000264" cy="1677136"/>
          </a:xfrm>
        </p:grpSpPr>
        <p:pic>
          <p:nvPicPr>
            <p:cNvPr id="93" name="Picture 17" descr="Vista.gif"/>
            <p:cNvPicPr>
              <a:picLocks noChangeAspect="1"/>
            </p:cNvPicPr>
            <p:nvPr/>
          </p:nvPicPr>
          <p:blipFill>
            <a:blip r:embed="rId14" cstate="print"/>
            <a:srcRect/>
            <a:stretch>
              <a:fillRect/>
            </a:stretch>
          </p:blipFill>
          <p:spPr bwMode="auto">
            <a:xfrm>
              <a:off x="5220072" y="3968605"/>
              <a:ext cx="2000264" cy="1670809"/>
            </a:xfrm>
            <a:prstGeom prst="rect">
              <a:avLst/>
            </a:prstGeom>
            <a:noFill/>
            <a:ln w="9525">
              <a:noFill/>
              <a:miter lim="800000"/>
              <a:headEnd/>
              <a:tailEnd/>
            </a:ln>
            <a:effectLst/>
          </p:spPr>
        </p:pic>
        <p:sp>
          <p:nvSpPr>
            <p:cNvPr id="94" name="Rectangle 93"/>
            <p:cNvSpPr>
              <a:spLocks noChangeArrowheads="1"/>
            </p:cNvSpPr>
            <p:nvPr/>
          </p:nvSpPr>
          <p:spPr bwMode="auto">
            <a:xfrm>
              <a:off x="5233982" y="3962278"/>
              <a:ext cx="1981200" cy="1676400"/>
            </a:xfrm>
            <a:prstGeom prst="rect">
              <a:avLst/>
            </a:prstGeom>
            <a:noFill/>
            <a:ln w="31750">
              <a:solidFill>
                <a:srgbClr val="8E96AC"/>
              </a:solidFill>
              <a:miter lim="800000"/>
              <a:headEnd/>
              <a:tailEnd/>
            </a:ln>
            <a:effectLst/>
          </p:spPr>
          <p:txBody>
            <a:bodyPr wrap="square" lIns="0" tIns="0" rIns="0" bIns="0" anchor="ctr">
              <a:noAutofit/>
            </a:bodyPr>
            <a:lstStyle/>
            <a:p>
              <a:pPr>
                <a:defRPr/>
              </a:pPr>
              <a:endParaRPr lang="de-DE"/>
            </a:p>
          </p:txBody>
        </p:sp>
      </p:grpSp>
      <p:grpSp>
        <p:nvGrpSpPr>
          <p:cNvPr id="95" name="Group 94"/>
          <p:cNvGrpSpPr>
            <a:grpSpLocks noChangeAspect="1"/>
          </p:cNvGrpSpPr>
          <p:nvPr/>
        </p:nvGrpSpPr>
        <p:grpSpPr>
          <a:xfrm>
            <a:off x="5533683" y="5672242"/>
            <a:ext cx="324120" cy="362253"/>
            <a:chOff x="5220072" y="3962278"/>
            <a:chExt cx="2000264" cy="1677136"/>
          </a:xfrm>
        </p:grpSpPr>
        <p:pic>
          <p:nvPicPr>
            <p:cNvPr id="96" name="Picture 17" descr="Vista.gif"/>
            <p:cNvPicPr>
              <a:picLocks noChangeAspect="1"/>
            </p:cNvPicPr>
            <p:nvPr/>
          </p:nvPicPr>
          <p:blipFill>
            <a:blip r:embed="rId14" cstate="print"/>
            <a:srcRect/>
            <a:stretch>
              <a:fillRect/>
            </a:stretch>
          </p:blipFill>
          <p:spPr bwMode="auto">
            <a:xfrm>
              <a:off x="5220072" y="3968605"/>
              <a:ext cx="2000264" cy="1670809"/>
            </a:xfrm>
            <a:prstGeom prst="rect">
              <a:avLst/>
            </a:prstGeom>
            <a:noFill/>
            <a:ln w="9525">
              <a:noFill/>
              <a:miter lim="800000"/>
              <a:headEnd/>
              <a:tailEnd/>
            </a:ln>
            <a:effectLst/>
          </p:spPr>
        </p:pic>
        <p:sp>
          <p:nvSpPr>
            <p:cNvPr id="97" name="Rectangle 96"/>
            <p:cNvSpPr>
              <a:spLocks noChangeArrowheads="1"/>
            </p:cNvSpPr>
            <p:nvPr/>
          </p:nvSpPr>
          <p:spPr bwMode="auto">
            <a:xfrm>
              <a:off x="5233982" y="3962278"/>
              <a:ext cx="1981200" cy="1676400"/>
            </a:xfrm>
            <a:prstGeom prst="rect">
              <a:avLst/>
            </a:prstGeom>
            <a:noFill/>
            <a:ln w="31750">
              <a:solidFill>
                <a:srgbClr val="8E96AC"/>
              </a:solidFill>
              <a:miter lim="800000"/>
              <a:headEnd/>
              <a:tailEnd/>
            </a:ln>
            <a:effectLst/>
          </p:spPr>
          <p:txBody>
            <a:bodyPr wrap="square" lIns="0" tIns="0" rIns="0" bIns="0" anchor="ctr">
              <a:noAutofit/>
            </a:bodyPr>
            <a:lstStyle/>
            <a:p>
              <a:pPr>
                <a:defRPr/>
              </a:pPr>
              <a:endParaRPr lang="de-DE"/>
            </a:p>
          </p:txBody>
        </p:sp>
      </p:grpSp>
      <p:pic>
        <p:nvPicPr>
          <p:cNvPr id="98" name="Rectangle 48131"/>
          <p:cNvPicPr>
            <a:picLocks noChangeAspect="1" noChangeArrowheads="1"/>
          </p:cNvPicPr>
          <p:nvPr/>
        </p:nvPicPr>
        <p:blipFill>
          <a:blip r:embed="rId15" cstate="print"/>
          <a:srcRect/>
          <a:stretch>
            <a:fillRect/>
          </a:stretch>
        </p:blipFill>
        <p:spPr bwMode="auto">
          <a:xfrm>
            <a:off x="5994111" y="5650091"/>
            <a:ext cx="378140" cy="406395"/>
          </a:xfrm>
          <a:prstGeom prst="rect">
            <a:avLst/>
          </a:prstGeom>
          <a:noFill/>
          <a:ln w="9525">
            <a:noFill/>
            <a:miter lim="800000"/>
            <a:headEnd/>
            <a:tailEnd/>
          </a:ln>
        </p:spPr>
      </p:pic>
      <p:pic>
        <p:nvPicPr>
          <p:cNvPr id="99" name="Picture 4" descr="C:\Program Files\Microsoft Resource DVD Artwork\DVD_ART\Artwork_Imagery\HARDWARE_IMAGERY\Illustration - Misc Hardware\Windows Vista Illustration Icons\IE.png"/>
          <p:cNvPicPr>
            <a:picLocks noChangeAspect="1" noChangeArrowheads="1"/>
          </p:cNvPicPr>
          <p:nvPr/>
        </p:nvPicPr>
        <p:blipFill>
          <a:blip r:embed="rId9" cstate="print"/>
          <a:srcRect/>
          <a:stretch>
            <a:fillRect/>
          </a:stretch>
        </p:blipFill>
        <p:spPr bwMode="auto">
          <a:xfrm>
            <a:off x="6452024" y="5639054"/>
            <a:ext cx="360856" cy="481016"/>
          </a:xfrm>
          <a:prstGeom prst="rect">
            <a:avLst/>
          </a:prstGeom>
          <a:noFill/>
          <a:effectLst/>
        </p:spPr>
      </p:pic>
      <p:pic>
        <p:nvPicPr>
          <p:cNvPr id="100" name="Picture 99" descr="Folder.png"/>
          <p:cNvPicPr>
            <a:picLocks noChangeAspect="1"/>
          </p:cNvPicPr>
          <p:nvPr/>
        </p:nvPicPr>
        <p:blipFill>
          <a:blip r:embed="rId16" cstate="print"/>
          <a:stretch>
            <a:fillRect/>
          </a:stretch>
        </p:blipFill>
        <p:spPr>
          <a:xfrm>
            <a:off x="5695743" y="5568790"/>
            <a:ext cx="281193" cy="374826"/>
          </a:xfrm>
          <a:prstGeom prst="rect">
            <a:avLst/>
          </a:prstGeom>
        </p:spPr>
      </p:pic>
      <p:pic>
        <p:nvPicPr>
          <p:cNvPr id="101" name="Picture 100" descr="Folder.png"/>
          <p:cNvPicPr>
            <a:picLocks noChangeAspect="1"/>
          </p:cNvPicPr>
          <p:nvPr/>
        </p:nvPicPr>
        <p:blipFill>
          <a:blip r:embed="rId16" cstate="print"/>
          <a:stretch>
            <a:fillRect/>
          </a:stretch>
        </p:blipFill>
        <p:spPr>
          <a:xfrm>
            <a:off x="6181923" y="5568790"/>
            <a:ext cx="281193" cy="374826"/>
          </a:xfrm>
          <a:prstGeom prst="rect">
            <a:avLst/>
          </a:prstGeom>
        </p:spPr>
      </p:pic>
      <p:pic>
        <p:nvPicPr>
          <p:cNvPr id="102" name="Picture 101" descr="Folder.png"/>
          <p:cNvPicPr>
            <a:picLocks noChangeAspect="1"/>
          </p:cNvPicPr>
          <p:nvPr/>
        </p:nvPicPr>
        <p:blipFill>
          <a:blip r:embed="rId16" cstate="print"/>
          <a:stretch>
            <a:fillRect/>
          </a:stretch>
        </p:blipFill>
        <p:spPr>
          <a:xfrm>
            <a:off x="6615392" y="5568790"/>
            <a:ext cx="281193" cy="374826"/>
          </a:xfrm>
          <a:prstGeom prst="rect">
            <a:avLst/>
          </a:prstGeom>
        </p:spPr>
      </p:pic>
      <p:pic>
        <p:nvPicPr>
          <p:cNvPr id="103" name="Picture 7" descr="C:\Users\schnpa\Documents\Camwood\icons\48x48\plain\registry.png"/>
          <p:cNvPicPr preferRelativeResize="0">
            <a:picLocks noChangeAspect="1" noChangeArrowheads="1"/>
          </p:cNvPicPr>
          <p:nvPr/>
        </p:nvPicPr>
        <p:blipFill>
          <a:blip r:embed="rId17" cstate="print"/>
          <a:srcRect/>
          <a:stretch>
            <a:fillRect/>
          </a:stretch>
        </p:blipFill>
        <p:spPr bwMode="auto">
          <a:xfrm>
            <a:off x="5700849" y="5781931"/>
            <a:ext cx="267962" cy="312541"/>
          </a:xfrm>
          <a:prstGeom prst="rect">
            <a:avLst/>
          </a:prstGeom>
          <a:noFill/>
          <a:ln w="9525">
            <a:noFill/>
            <a:miter lim="800000"/>
            <a:headEnd/>
            <a:tailEnd/>
          </a:ln>
          <a:effectLst/>
        </p:spPr>
      </p:pic>
      <p:pic>
        <p:nvPicPr>
          <p:cNvPr id="104" name="Picture 7" descr="C:\Users\schnpa\Documents\Camwood\icons\48x48\plain\registry.png"/>
          <p:cNvPicPr preferRelativeResize="0">
            <a:picLocks noChangeAspect="1" noChangeArrowheads="1"/>
          </p:cNvPicPr>
          <p:nvPr/>
        </p:nvPicPr>
        <p:blipFill>
          <a:blip r:embed="rId17" cstate="print"/>
          <a:srcRect/>
          <a:stretch>
            <a:fillRect/>
          </a:stretch>
        </p:blipFill>
        <p:spPr bwMode="auto">
          <a:xfrm>
            <a:off x="6183181" y="5781931"/>
            <a:ext cx="267962" cy="312541"/>
          </a:xfrm>
          <a:prstGeom prst="rect">
            <a:avLst/>
          </a:prstGeom>
          <a:noFill/>
          <a:ln w="9525">
            <a:noFill/>
            <a:miter lim="800000"/>
            <a:headEnd/>
            <a:tailEnd/>
          </a:ln>
          <a:effectLst/>
        </p:spPr>
      </p:pic>
      <p:pic>
        <p:nvPicPr>
          <p:cNvPr id="105" name="Picture 7" descr="C:\Users\schnpa\Documents\Camwood\icons\48x48\plain\registry.png"/>
          <p:cNvPicPr preferRelativeResize="0">
            <a:picLocks noChangeAspect="1" noChangeArrowheads="1"/>
          </p:cNvPicPr>
          <p:nvPr/>
        </p:nvPicPr>
        <p:blipFill>
          <a:blip r:embed="rId17" cstate="print"/>
          <a:srcRect/>
          <a:stretch>
            <a:fillRect/>
          </a:stretch>
        </p:blipFill>
        <p:spPr bwMode="auto">
          <a:xfrm>
            <a:off x="6612801" y="5781931"/>
            <a:ext cx="267962" cy="312541"/>
          </a:xfrm>
          <a:prstGeom prst="rect">
            <a:avLst/>
          </a:prstGeom>
          <a:noFill/>
          <a:ln w="9525">
            <a:noFill/>
            <a:miter lim="800000"/>
            <a:headEnd/>
            <a:tailEnd/>
          </a:ln>
          <a:effectLst/>
        </p:spPr>
      </p:pic>
      <p:pic>
        <p:nvPicPr>
          <p:cNvPr id="106" name="Picture 4" descr="E:\DVD_ART34\Logos\Microsoft Office 2007 - all products\Word 2007\Office Word 2007 Product Icon.png"/>
          <p:cNvPicPr>
            <a:picLocks noChangeAspect="1" noChangeArrowheads="1"/>
          </p:cNvPicPr>
          <p:nvPr/>
        </p:nvPicPr>
        <p:blipFill>
          <a:blip r:embed="rId7" cstate="print"/>
          <a:srcRect/>
          <a:stretch>
            <a:fillRect/>
          </a:stretch>
        </p:blipFill>
        <p:spPr bwMode="auto">
          <a:xfrm>
            <a:off x="6913980" y="5644469"/>
            <a:ext cx="308131" cy="428628"/>
          </a:xfrm>
          <a:prstGeom prst="rect">
            <a:avLst/>
          </a:prstGeom>
          <a:noFill/>
          <a:effectLst/>
        </p:spPr>
      </p:pic>
      <p:pic>
        <p:nvPicPr>
          <p:cNvPr id="107" name="Picture 106" descr="Folder.png"/>
          <p:cNvPicPr>
            <a:picLocks noChangeAspect="1"/>
          </p:cNvPicPr>
          <p:nvPr/>
        </p:nvPicPr>
        <p:blipFill>
          <a:blip r:embed="rId16" cstate="print"/>
          <a:stretch>
            <a:fillRect/>
          </a:stretch>
        </p:blipFill>
        <p:spPr>
          <a:xfrm>
            <a:off x="7077349" y="5578195"/>
            <a:ext cx="281193" cy="374826"/>
          </a:xfrm>
          <a:prstGeom prst="rect">
            <a:avLst/>
          </a:prstGeom>
        </p:spPr>
      </p:pic>
      <p:pic>
        <p:nvPicPr>
          <p:cNvPr id="108" name="Picture 7" descr="C:\Users\schnpa\Documents\Camwood\icons\48x48\plain\registry.png"/>
          <p:cNvPicPr preferRelativeResize="0">
            <a:picLocks noChangeAspect="1" noChangeArrowheads="1"/>
          </p:cNvPicPr>
          <p:nvPr/>
        </p:nvPicPr>
        <p:blipFill>
          <a:blip r:embed="rId17" cstate="print"/>
          <a:srcRect/>
          <a:stretch>
            <a:fillRect/>
          </a:stretch>
        </p:blipFill>
        <p:spPr bwMode="auto">
          <a:xfrm>
            <a:off x="7074758" y="5787346"/>
            <a:ext cx="267962" cy="312541"/>
          </a:xfrm>
          <a:prstGeom prst="rect">
            <a:avLst/>
          </a:prstGeom>
          <a:noFill/>
          <a:ln w="9525">
            <a:noFill/>
            <a:miter lim="800000"/>
            <a:headEnd/>
            <a:tailEnd/>
          </a:ln>
          <a:effectLst/>
        </p:spPr>
      </p:pic>
      <p:pic>
        <p:nvPicPr>
          <p:cNvPr id="109" name="Picture 6" descr="Adobe%20Reader%208.png"/>
          <p:cNvPicPr>
            <a:picLocks noChangeAspect="1"/>
          </p:cNvPicPr>
          <p:nvPr/>
        </p:nvPicPr>
        <p:blipFill>
          <a:blip r:embed="rId8" cstate="print"/>
          <a:stretch>
            <a:fillRect/>
          </a:stretch>
        </p:blipFill>
        <p:spPr>
          <a:xfrm>
            <a:off x="7386898" y="5648185"/>
            <a:ext cx="321555" cy="449690"/>
          </a:xfrm>
          <a:prstGeom prst="rect">
            <a:avLst/>
          </a:prstGeom>
          <a:effectLst/>
        </p:spPr>
      </p:pic>
      <p:pic>
        <p:nvPicPr>
          <p:cNvPr id="110" name="Picture 109" descr="Folder.png"/>
          <p:cNvPicPr>
            <a:picLocks noChangeAspect="1"/>
          </p:cNvPicPr>
          <p:nvPr/>
        </p:nvPicPr>
        <p:blipFill>
          <a:blip r:embed="rId16" cstate="print"/>
          <a:stretch>
            <a:fillRect/>
          </a:stretch>
        </p:blipFill>
        <p:spPr>
          <a:xfrm>
            <a:off x="7611556" y="5579631"/>
            <a:ext cx="281193" cy="374826"/>
          </a:xfrm>
          <a:prstGeom prst="rect">
            <a:avLst/>
          </a:prstGeom>
        </p:spPr>
      </p:pic>
      <p:pic>
        <p:nvPicPr>
          <p:cNvPr id="111" name="Picture 7" descr="C:\Users\schnpa\Documents\Camwood\icons\48x48\plain\registry.png"/>
          <p:cNvPicPr preferRelativeResize="0">
            <a:picLocks noChangeAspect="1" noChangeArrowheads="1"/>
          </p:cNvPicPr>
          <p:nvPr/>
        </p:nvPicPr>
        <p:blipFill>
          <a:blip r:embed="rId17" cstate="print"/>
          <a:srcRect/>
          <a:stretch>
            <a:fillRect/>
          </a:stretch>
        </p:blipFill>
        <p:spPr bwMode="auto">
          <a:xfrm>
            <a:off x="7601268" y="5791062"/>
            <a:ext cx="267962" cy="312541"/>
          </a:xfrm>
          <a:prstGeom prst="rect">
            <a:avLst/>
          </a:prstGeom>
          <a:noFill/>
          <a:ln w="9525">
            <a:noFill/>
            <a:miter lim="800000"/>
            <a:headEnd/>
            <a:tailEnd/>
          </a:ln>
          <a:effectLst/>
        </p:spPr>
      </p:pic>
    </p:spTree>
    <p:extLst>
      <p:ext uri="{BB962C8B-B14F-4D97-AF65-F5344CB8AC3E}">
        <p14:creationId xmlns:p14="http://schemas.microsoft.com/office/powerpoint/2010/main" val="3318347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lstStyle/>
          <a:p>
            <a:r>
              <a:rPr lang="en-US" dirty="0" smtClean="0"/>
              <a:t>User Virtualization</a:t>
            </a:r>
            <a:endParaRPr lang="en-US" dirty="0"/>
          </a:p>
        </p:txBody>
      </p:sp>
      <p:sp>
        <p:nvSpPr>
          <p:cNvPr id="4" name="Subtitle 3"/>
          <p:cNvSpPr>
            <a:spLocks noGrp="1"/>
          </p:cNvSpPr>
          <p:nvPr>
            <p:ph type="subTitle" idx="1"/>
          </p:nvPr>
        </p:nvSpPr>
        <p:spPr/>
        <p:txBody>
          <a:bodyPr/>
          <a:lstStyle/>
          <a:p>
            <a:r>
              <a:rPr lang="en-US" dirty="0" smtClean="0">
                <a:solidFill>
                  <a:schemeClr val="bg1"/>
                </a:solidFill>
              </a:rPr>
              <a:t>Virtualize the user and treat it as a layer</a:t>
            </a:r>
            <a:endParaRPr lang="en-US" dirty="0">
              <a:solidFill>
                <a:schemeClr val="bg1"/>
              </a:solidFill>
            </a:endParaRPr>
          </a:p>
        </p:txBody>
      </p:sp>
    </p:spTree>
    <p:extLst>
      <p:ext uri="{BB962C8B-B14F-4D97-AF65-F5344CB8AC3E}">
        <p14:creationId xmlns:p14="http://schemas.microsoft.com/office/powerpoint/2010/main" val="3971453672"/>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User Virtualization?</a:t>
            </a:r>
            <a:endParaRPr lang="en-US" dirty="0"/>
          </a:p>
        </p:txBody>
      </p:sp>
      <p:sp>
        <p:nvSpPr>
          <p:cNvPr id="3" name="Text Placeholder 2"/>
          <p:cNvSpPr>
            <a:spLocks noGrp="1"/>
          </p:cNvSpPr>
          <p:nvPr>
            <p:ph idx="1"/>
          </p:nvPr>
        </p:nvSpPr>
        <p:spPr/>
        <p:txBody>
          <a:bodyPr>
            <a:normAutofit lnSpcReduction="10000"/>
          </a:bodyPr>
          <a:lstStyle/>
          <a:p>
            <a:r>
              <a:rPr lang="en-US" dirty="0"/>
              <a:t>A technology layer (like Desktop Virtualization) which allows a users experience to be portable and consistent regardless</a:t>
            </a:r>
          </a:p>
          <a:p>
            <a:endParaRPr lang="en-US" dirty="0"/>
          </a:p>
          <a:p>
            <a:r>
              <a:rPr lang="en-US" dirty="0"/>
              <a:t>Encompasses many elements of the user experience including personality, data and user applications</a:t>
            </a:r>
          </a:p>
          <a:p>
            <a:endParaRPr lang="en-US" dirty="0"/>
          </a:p>
          <a:p>
            <a:r>
              <a:rPr lang="en-US" dirty="0"/>
              <a:t>Applies to a desktop stack regardless of delivery (physical, virtual or remote / streamed)</a:t>
            </a:r>
          </a:p>
          <a:p>
            <a:endParaRPr lang="en-US" dirty="0"/>
          </a:p>
        </p:txBody>
      </p:sp>
    </p:spTree>
    <p:extLst>
      <p:ext uri="{BB962C8B-B14F-4D97-AF65-F5344CB8AC3E}">
        <p14:creationId xmlns:p14="http://schemas.microsoft.com/office/powerpoint/2010/main" val="13073911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What is User Virtualization?</a:t>
            </a:r>
            <a:endParaRPr lang="en-US" dirty="0"/>
          </a:p>
        </p:txBody>
      </p:sp>
      <p:grpSp>
        <p:nvGrpSpPr>
          <p:cNvPr id="4" name="Group 3"/>
          <p:cNvGrpSpPr/>
          <p:nvPr/>
        </p:nvGrpSpPr>
        <p:grpSpPr>
          <a:xfrm>
            <a:off x="2719069" y="4572001"/>
            <a:ext cx="3772883" cy="1173897"/>
            <a:chOff x="3624482" y="5039499"/>
            <a:chExt cx="5029200" cy="1173897"/>
          </a:xfrm>
        </p:grpSpPr>
        <p:sp>
          <p:nvSpPr>
            <p:cNvPr id="5" name="Rectangle 4"/>
            <p:cNvSpPr/>
            <p:nvPr/>
          </p:nvSpPr>
          <p:spPr bwMode="auto">
            <a:xfrm>
              <a:off x="3624482" y="5039499"/>
              <a:ext cx="5029200" cy="685800"/>
            </a:xfrm>
            <a:prstGeom prst="rect">
              <a:avLst/>
            </a:prstGeom>
            <a:ln>
              <a:headEnd type="none" w="med" len="med"/>
              <a:tailEnd type="none" w="med" len="med"/>
            </a:ln>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6" name="TextBox 5"/>
            <p:cNvSpPr txBox="1"/>
            <p:nvPr/>
          </p:nvSpPr>
          <p:spPr>
            <a:xfrm>
              <a:off x="3624482" y="5105400"/>
              <a:ext cx="5029200" cy="1107996"/>
            </a:xfrm>
            <a:prstGeom prst="rect">
              <a:avLst/>
            </a:prstGeom>
            <a:noFill/>
          </p:spPr>
          <p:txBody>
            <a:bodyPr wrap="square" lIns="0" tIns="0" rIns="0" bIns="0" rtlCol="0">
              <a:spAutoFit/>
            </a:bodyPr>
            <a:lstStyle/>
            <a:p>
              <a:pPr algn="ctr"/>
              <a:r>
                <a:rPr lang="en-US" sz="3600" dirty="0" smtClean="0">
                  <a:solidFill>
                    <a:schemeClr val="bg1"/>
                  </a:solidFill>
                </a:rPr>
                <a:t>Hardware</a:t>
              </a:r>
              <a:r>
                <a:rPr lang="en-US" sz="3600" dirty="0" smtClean="0">
                  <a:gradFill>
                    <a:gsLst>
                      <a:gs pos="0">
                        <a:schemeClr val="tx1"/>
                      </a:gs>
                      <a:gs pos="86000">
                        <a:schemeClr val="tx1"/>
                      </a:gs>
                    </a:gsLst>
                    <a:lin ang="5400000" scaled="0"/>
                  </a:gradFill>
                </a:rPr>
                <a:t> </a:t>
              </a:r>
              <a:r>
                <a:rPr lang="en-US" sz="3600" dirty="0" smtClean="0">
                  <a:solidFill>
                    <a:schemeClr val="bg1"/>
                  </a:solidFill>
                </a:rPr>
                <a:t>Virtualization</a:t>
              </a:r>
            </a:p>
          </p:txBody>
        </p:sp>
      </p:grpSp>
      <p:grpSp>
        <p:nvGrpSpPr>
          <p:cNvPr id="7" name="Group 6"/>
          <p:cNvGrpSpPr/>
          <p:nvPr/>
        </p:nvGrpSpPr>
        <p:grpSpPr>
          <a:xfrm>
            <a:off x="2719069" y="3581401"/>
            <a:ext cx="3772883" cy="685800"/>
            <a:chOff x="3624482" y="4101450"/>
            <a:chExt cx="5029200" cy="685800"/>
          </a:xfrm>
        </p:grpSpPr>
        <p:sp>
          <p:nvSpPr>
            <p:cNvPr id="8" name="Rectangle 7"/>
            <p:cNvSpPr/>
            <p:nvPr/>
          </p:nvSpPr>
          <p:spPr bwMode="auto">
            <a:xfrm>
              <a:off x="3624482" y="4101450"/>
              <a:ext cx="5029200" cy="685800"/>
            </a:xfrm>
            <a:prstGeom prst="rect">
              <a:avLst/>
            </a:prstGeom>
            <a:ln>
              <a:headEnd type="none" w="med" len="med"/>
              <a:tailEnd type="none" w="med" len="med"/>
            </a:ln>
          </p:spPr>
          <p:style>
            <a:lnRef idx="0">
              <a:schemeClr val="accent4"/>
            </a:lnRef>
            <a:fillRef idx="3">
              <a:schemeClr val="accent4"/>
            </a:fillRef>
            <a:effectRef idx="3">
              <a:schemeClr val="accent4"/>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9" name="TextBox 8"/>
            <p:cNvSpPr txBox="1"/>
            <p:nvPr/>
          </p:nvSpPr>
          <p:spPr>
            <a:xfrm>
              <a:off x="3624482" y="4167351"/>
              <a:ext cx="5029200" cy="553998"/>
            </a:xfrm>
            <a:prstGeom prst="rect">
              <a:avLst/>
            </a:prstGeom>
            <a:noFill/>
          </p:spPr>
          <p:txBody>
            <a:bodyPr wrap="square" lIns="0" tIns="0" rIns="0" bIns="0" rtlCol="0">
              <a:spAutoFit/>
            </a:bodyPr>
            <a:lstStyle/>
            <a:p>
              <a:pPr algn="ctr"/>
              <a:r>
                <a:rPr lang="en-US" sz="3600" dirty="0" smtClean="0">
                  <a:solidFill>
                    <a:schemeClr val="bg1"/>
                  </a:solidFill>
                </a:rPr>
                <a:t>App Virtualization</a:t>
              </a:r>
            </a:p>
          </p:txBody>
        </p:sp>
      </p:grpSp>
      <p:grpSp>
        <p:nvGrpSpPr>
          <p:cNvPr id="10" name="Group 9"/>
          <p:cNvGrpSpPr/>
          <p:nvPr/>
        </p:nvGrpSpPr>
        <p:grpSpPr>
          <a:xfrm>
            <a:off x="2698166" y="2133601"/>
            <a:ext cx="3772883" cy="685800"/>
            <a:chOff x="3596618" y="2895600"/>
            <a:chExt cx="5029200" cy="685800"/>
          </a:xfrm>
        </p:grpSpPr>
        <p:sp>
          <p:nvSpPr>
            <p:cNvPr id="11" name="Rectangle 10"/>
            <p:cNvSpPr/>
            <p:nvPr/>
          </p:nvSpPr>
          <p:spPr bwMode="auto">
            <a:xfrm>
              <a:off x="3596618" y="2895600"/>
              <a:ext cx="5029200" cy="685800"/>
            </a:xfrm>
            <a:prstGeom prst="rect">
              <a:avLst/>
            </a:prstGeom>
            <a:ln>
              <a:headEnd type="none" w="med" len="med"/>
              <a:tailEnd type="none" w="med" len="med"/>
            </a:ln>
          </p:spPr>
          <p:style>
            <a:lnRef idx="0">
              <a:schemeClr val="accent3"/>
            </a:lnRef>
            <a:fillRef idx="3">
              <a:schemeClr val="accent3"/>
            </a:fillRef>
            <a:effectRef idx="3">
              <a:schemeClr val="accent3"/>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2" name="TextBox 11"/>
            <p:cNvSpPr txBox="1"/>
            <p:nvPr/>
          </p:nvSpPr>
          <p:spPr>
            <a:xfrm>
              <a:off x="3596618" y="2961501"/>
              <a:ext cx="5029200" cy="553998"/>
            </a:xfrm>
            <a:prstGeom prst="rect">
              <a:avLst/>
            </a:prstGeom>
            <a:noFill/>
          </p:spPr>
          <p:txBody>
            <a:bodyPr wrap="square" lIns="0" tIns="0" rIns="0" bIns="0" rtlCol="0">
              <a:spAutoFit/>
            </a:bodyPr>
            <a:lstStyle/>
            <a:p>
              <a:pPr algn="ctr"/>
              <a:r>
                <a:rPr lang="en-US" sz="3600" dirty="0" smtClean="0">
                  <a:solidFill>
                    <a:schemeClr val="bg1"/>
                  </a:solidFill>
                </a:rPr>
                <a:t>User Virtualization</a:t>
              </a:r>
            </a:p>
          </p:txBody>
        </p:sp>
      </p:grpSp>
      <p:grpSp>
        <p:nvGrpSpPr>
          <p:cNvPr id="13" name="Group 12"/>
          <p:cNvGrpSpPr/>
          <p:nvPr/>
        </p:nvGrpSpPr>
        <p:grpSpPr>
          <a:xfrm>
            <a:off x="2914218" y="2971801"/>
            <a:ext cx="914638" cy="685800"/>
            <a:chOff x="3884612" y="3429000"/>
            <a:chExt cx="1219200" cy="685800"/>
          </a:xfrm>
        </p:grpSpPr>
        <p:sp>
          <p:nvSpPr>
            <p:cNvPr id="14" name="Rectangle 13"/>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5" name="TextBox 14"/>
            <p:cNvSpPr txBox="1"/>
            <p:nvPr/>
          </p:nvSpPr>
          <p:spPr>
            <a:xfrm>
              <a:off x="3884612" y="3602073"/>
              <a:ext cx="1219200" cy="307777"/>
            </a:xfrm>
            <a:prstGeom prst="rect">
              <a:avLst/>
            </a:prstGeom>
            <a:noFill/>
          </p:spPr>
          <p:txBody>
            <a:bodyPr wrap="square" lIns="0" tIns="0" rIns="0" bIns="0" rtlCol="0" anchor="ctr">
              <a:spAutoFit/>
            </a:bodyPr>
            <a:lstStyle/>
            <a:p>
              <a:pPr algn="ctr"/>
              <a:r>
                <a:rPr lang="en-US" sz="2000" dirty="0" smtClean="0">
                  <a:gradFill>
                    <a:gsLst>
                      <a:gs pos="0">
                        <a:schemeClr val="tx1"/>
                      </a:gs>
                      <a:gs pos="86000">
                        <a:schemeClr val="tx1"/>
                      </a:gs>
                    </a:gsLst>
                    <a:lin ang="5400000" scaled="0"/>
                  </a:gradFill>
                </a:rPr>
                <a:t>Virtual</a:t>
              </a:r>
            </a:p>
          </p:txBody>
        </p:sp>
      </p:grpSp>
      <p:grpSp>
        <p:nvGrpSpPr>
          <p:cNvPr id="16" name="Group 15"/>
          <p:cNvGrpSpPr/>
          <p:nvPr/>
        </p:nvGrpSpPr>
        <p:grpSpPr>
          <a:xfrm>
            <a:off x="4112708" y="2971801"/>
            <a:ext cx="914638" cy="685800"/>
            <a:chOff x="3884612" y="3429000"/>
            <a:chExt cx="1219200" cy="685800"/>
          </a:xfrm>
        </p:grpSpPr>
        <p:sp>
          <p:nvSpPr>
            <p:cNvPr id="17" name="Rectangle 16"/>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8" name="TextBox 17"/>
            <p:cNvSpPr txBox="1"/>
            <p:nvPr/>
          </p:nvSpPr>
          <p:spPr>
            <a:xfrm>
              <a:off x="3884612" y="3617462"/>
              <a:ext cx="1219200" cy="276999"/>
            </a:xfrm>
            <a:prstGeom prst="rect">
              <a:avLst/>
            </a:prstGeom>
            <a:noFill/>
          </p:spPr>
          <p:txBody>
            <a:bodyPr wrap="square" lIns="0" tIns="0" rIns="0" bIns="0" rtlCol="0" anchor="ctr">
              <a:spAutoFit/>
            </a:bodyPr>
            <a:lstStyle/>
            <a:p>
              <a:pPr algn="ctr"/>
              <a:r>
                <a:rPr lang="en-US" dirty="0" smtClean="0">
                  <a:gradFill>
                    <a:gsLst>
                      <a:gs pos="0">
                        <a:schemeClr val="tx1"/>
                      </a:gs>
                      <a:gs pos="86000">
                        <a:schemeClr val="tx1"/>
                      </a:gs>
                    </a:gsLst>
                    <a:lin ang="5400000" scaled="0"/>
                  </a:gradFill>
                </a:rPr>
                <a:t>Streamed</a:t>
              </a:r>
            </a:p>
          </p:txBody>
        </p:sp>
      </p:grpSp>
      <p:grpSp>
        <p:nvGrpSpPr>
          <p:cNvPr id="19" name="Group 18"/>
          <p:cNvGrpSpPr/>
          <p:nvPr/>
        </p:nvGrpSpPr>
        <p:grpSpPr>
          <a:xfrm>
            <a:off x="5315143" y="2974429"/>
            <a:ext cx="914638" cy="685800"/>
            <a:chOff x="3884612" y="3429000"/>
            <a:chExt cx="1219200" cy="685800"/>
          </a:xfrm>
        </p:grpSpPr>
        <p:sp>
          <p:nvSpPr>
            <p:cNvPr id="20" name="Rectangle 19"/>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1" name="TextBox 20"/>
            <p:cNvSpPr txBox="1"/>
            <p:nvPr/>
          </p:nvSpPr>
          <p:spPr>
            <a:xfrm>
              <a:off x="3884612" y="3602073"/>
              <a:ext cx="1219200" cy="307777"/>
            </a:xfrm>
            <a:prstGeom prst="rect">
              <a:avLst/>
            </a:prstGeom>
            <a:noFill/>
          </p:spPr>
          <p:txBody>
            <a:bodyPr wrap="square" lIns="0" tIns="0" rIns="0" bIns="0" rtlCol="0" anchor="ctr">
              <a:spAutoFit/>
            </a:bodyPr>
            <a:lstStyle/>
            <a:p>
              <a:pPr algn="ctr"/>
              <a:r>
                <a:rPr lang="en-US" sz="2000" dirty="0" smtClean="0">
                  <a:gradFill>
                    <a:gsLst>
                      <a:gs pos="0">
                        <a:schemeClr val="tx1"/>
                      </a:gs>
                      <a:gs pos="86000">
                        <a:schemeClr val="tx1"/>
                      </a:gs>
                    </a:gsLst>
                    <a:lin ang="5400000" scaled="0"/>
                  </a:gradFill>
                </a:rPr>
                <a:t>Cloud</a:t>
              </a:r>
            </a:p>
          </p:txBody>
        </p:sp>
      </p:grpSp>
      <p:grpSp>
        <p:nvGrpSpPr>
          <p:cNvPr id="22" name="Group 21"/>
          <p:cNvGrpSpPr/>
          <p:nvPr/>
        </p:nvGrpSpPr>
        <p:grpSpPr>
          <a:xfrm>
            <a:off x="2911055" y="1513702"/>
            <a:ext cx="914638" cy="685800"/>
            <a:chOff x="3884612" y="3429000"/>
            <a:chExt cx="1219200" cy="685800"/>
          </a:xfrm>
        </p:grpSpPr>
        <p:sp>
          <p:nvSpPr>
            <p:cNvPr id="23" name="Rectangle 22"/>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4" name="TextBox 23"/>
            <p:cNvSpPr txBox="1"/>
            <p:nvPr/>
          </p:nvSpPr>
          <p:spPr>
            <a:xfrm>
              <a:off x="3884612" y="3448185"/>
              <a:ext cx="1219200" cy="615553"/>
            </a:xfrm>
            <a:prstGeom prst="rect">
              <a:avLst/>
            </a:prstGeom>
            <a:noFill/>
          </p:spPr>
          <p:txBody>
            <a:bodyPr wrap="square" lIns="0" tIns="0" rIns="0" bIns="0" rtlCol="0" anchor="ctr">
              <a:spAutoFit/>
            </a:bodyPr>
            <a:lstStyle/>
            <a:p>
              <a:pPr algn="ctr"/>
              <a:r>
                <a:rPr lang="en-US" sz="2000" dirty="0" smtClean="0">
                  <a:gradFill>
                    <a:gsLst>
                      <a:gs pos="0">
                        <a:schemeClr val="tx1"/>
                      </a:gs>
                      <a:gs pos="86000">
                        <a:schemeClr val="tx1"/>
                      </a:gs>
                    </a:gsLst>
                    <a:lin ang="5400000" scaled="0"/>
                  </a:gradFill>
                </a:rPr>
                <a:t>User State</a:t>
              </a:r>
            </a:p>
          </p:txBody>
        </p:sp>
      </p:grpSp>
      <p:grpSp>
        <p:nvGrpSpPr>
          <p:cNvPr id="25" name="Group 24"/>
          <p:cNvGrpSpPr/>
          <p:nvPr/>
        </p:nvGrpSpPr>
        <p:grpSpPr>
          <a:xfrm>
            <a:off x="4109545" y="1513702"/>
            <a:ext cx="914638" cy="685800"/>
            <a:chOff x="3884612" y="3429000"/>
            <a:chExt cx="1219200" cy="685800"/>
          </a:xfrm>
        </p:grpSpPr>
        <p:sp>
          <p:nvSpPr>
            <p:cNvPr id="26" name="Rectangle 25"/>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27" name="TextBox 26"/>
            <p:cNvSpPr txBox="1"/>
            <p:nvPr/>
          </p:nvSpPr>
          <p:spPr>
            <a:xfrm>
              <a:off x="3884612" y="3448185"/>
              <a:ext cx="1219200" cy="615553"/>
            </a:xfrm>
            <a:prstGeom prst="rect">
              <a:avLst/>
            </a:prstGeom>
            <a:noFill/>
          </p:spPr>
          <p:txBody>
            <a:bodyPr wrap="square" lIns="0" tIns="0" rIns="0" bIns="0" rtlCol="0" anchor="ctr">
              <a:spAutoFit/>
            </a:bodyPr>
            <a:lstStyle/>
            <a:p>
              <a:pPr algn="ctr"/>
              <a:r>
                <a:rPr lang="en-US" sz="2000" dirty="0" smtClean="0">
                  <a:gradFill>
                    <a:gsLst>
                      <a:gs pos="0">
                        <a:schemeClr val="tx1"/>
                      </a:gs>
                      <a:gs pos="86000">
                        <a:schemeClr val="tx1"/>
                      </a:gs>
                    </a:gsLst>
                    <a:lin ang="5400000" scaled="0"/>
                  </a:gradFill>
                </a:rPr>
                <a:t>User Data</a:t>
              </a:r>
            </a:p>
          </p:txBody>
        </p:sp>
      </p:grpSp>
      <p:grpSp>
        <p:nvGrpSpPr>
          <p:cNvPr id="28" name="Group 27"/>
          <p:cNvGrpSpPr/>
          <p:nvPr/>
        </p:nvGrpSpPr>
        <p:grpSpPr>
          <a:xfrm>
            <a:off x="5311980" y="1516330"/>
            <a:ext cx="914638" cy="685800"/>
            <a:chOff x="3884612" y="3429000"/>
            <a:chExt cx="1219200" cy="685800"/>
          </a:xfrm>
        </p:grpSpPr>
        <p:sp>
          <p:nvSpPr>
            <p:cNvPr id="29" name="Rectangle 28"/>
            <p:cNvSpPr/>
            <p:nvPr/>
          </p:nvSpPr>
          <p:spPr bwMode="auto">
            <a:xfrm>
              <a:off x="3884612" y="3429000"/>
              <a:ext cx="1219200" cy="685800"/>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0" name="TextBox 29"/>
            <p:cNvSpPr txBox="1"/>
            <p:nvPr/>
          </p:nvSpPr>
          <p:spPr>
            <a:xfrm>
              <a:off x="3884612" y="3448185"/>
              <a:ext cx="1219200" cy="615553"/>
            </a:xfrm>
            <a:prstGeom prst="rect">
              <a:avLst/>
            </a:prstGeom>
            <a:noFill/>
          </p:spPr>
          <p:txBody>
            <a:bodyPr wrap="square" lIns="0" tIns="0" rIns="0" bIns="0" rtlCol="0" anchor="ctr">
              <a:spAutoFit/>
            </a:bodyPr>
            <a:lstStyle/>
            <a:p>
              <a:pPr algn="ctr"/>
              <a:r>
                <a:rPr lang="en-US" sz="2000" dirty="0" smtClean="0">
                  <a:gradFill>
                    <a:gsLst>
                      <a:gs pos="0">
                        <a:schemeClr val="tx1"/>
                      </a:gs>
                      <a:gs pos="86000">
                        <a:schemeClr val="tx1"/>
                      </a:gs>
                    </a:gsLst>
                    <a:lin ang="5400000" scaled="0"/>
                  </a:gradFill>
                </a:rPr>
                <a:t>User Apps</a:t>
              </a:r>
            </a:p>
          </p:txBody>
        </p:sp>
      </p:grpSp>
      <p:grpSp>
        <p:nvGrpSpPr>
          <p:cNvPr id="31" name="Group 30"/>
          <p:cNvGrpSpPr/>
          <p:nvPr/>
        </p:nvGrpSpPr>
        <p:grpSpPr>
          <a:xfrm>
            <a:off x="6401276" y="1516331"/>
            <a:ext cx="800308" cy="2750871"/>
            <a:chOff x="8761412" y="2275701"/>
            <a:chExt cx="1066800" cy="2296299"/>
          </a:xfrm>
        </p:grpSpPr>
        <p:sp>
          <p:nvSpPr>
            <p:cNvPr id="32" name="Rectangle 31"/>
            <p:cNvSpPr/>
            <p:nvPr/>
          </p:nvSpPr>
          <p:spPr bwMode="auto">
            <a:xfrm>
              <a:off x="8761412" y="2275701"/>
              <a:ext cx="1066800" cy="2296299"/>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3" name="TextBox 32"/>
            <p:cNvSpPr txBox="1"/>
            <p:nvPr/>
          </p:nvSpPr>
          <p:spPr>
            <a:xfrm>
              <a:off x="9084431" y="2314977"/>
              <a:ext cx="410263" cy="2257023"/>
            </a:xfrm>
            <a:prstGeom prst="rect">
              <a:avLst/>
            </a:prstGeom>
            <a:noFill/>
          </p:spPr>
          <p:txBody>
            <a:bodyPr vert="vert270" wrap="square" lIns="0" tIns="0" rIns="0" bIns="0" rtlCol="0" anchor="ctr">
              <a:spAutoFit/>
            </a:bodyPr>
            <a:lstStyle/>
            <a:p>
              <a:pPr algn="ctr"/>
              <a:r>
                <a:rPr lang="en-US" sz="2000" dirty="0" smtClean="0">
                  <a:gradFill>
                    <a:gsLst>
                      <a:gs pos="0">
                        <a:schemeClr val="tx1"/>
                      </a:gs>
                      <a:gs pos="86000">
                        <a:schemeClr val="tx1"/>
                      </a:gs>
                    </a:gsLst>
                    <a:lin ang="5400000" scaled="0"/>
                  </a:gradFill>
                </a:rPr>
                <a:t>User Policy</a:t>
              </a:r>
            </a:p>
          </p:txBody>
        </p:sp>
      </p:grpSp>
      <p:sp>
        <p:nvSpPr>
          <p:cNvPr id="34" name="Rectangle 33"/>
          <p:cNvSpPr/>
          <p:nvPr/>
        </p:nvSpPr>
        <p:spPr bwMode="auto">
          <a:xfrm>
            <a:off x="1828084" y="1371601"/>
            <a:ext cx="5768251" cy="4023801"/>
          </a:xfrm>
          <a:prstGeom prst="rect">
            <a:avLst/>
          </a:prstGeom>
          <a:noFill/>
          <a:ln w="25400">
            <a:solidFill>
              <a:schemeClr val="bg1"/>
            </a:solidFill>
            <a:prstDash val="sysDash"/>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grpSp>
        <p:nvGrpSpPr>
          <p:cNvPr id="35" name="Group 34"/>
          <p:cNvGrpSpPr/>
          <p:nvPr/>
        </p:nvGrpSpPr>
        <p:grpSpPr>
          <a:xfrm>
            <a:off x="1423993" y="1831429"/>
            <a:ext cx="800308" cy="3121572"/>
            <a:chOff x="8761412" y="2275701"/>
            <a:chExt cx="1066800" cy="2296299"/>
          </a:xfrm>
        </p:grpSpPr>
        <p:sp>
          <p:nvSpPr>
            <p:cNvPr id="36" name="Rectangle 35"/>
            <p:cNvSpPr/>
            <p:nvPr/>
          </p:nvSpPr>
          <p:spPr bwMode="auto">
            <a:xfrm>
              <a:off x="8761412" y="2275701"/>
              <a:ext cx="1066800" cy="2296299"/>
            </a:xfrm>
            <a:prstGeom prst="rect">
              <a:avLst/>
            </a:prstGeom>
            <a:ln>
              <a:headEnd type="none" w="med" len="med"/>
              <a:tailEnd type="none" w="med" len="med"/>
            </a:ln>
          </p:spPr>
          <p:style>
            <a:lnRef idx="0">
              <a:schemeClr val="accent5"/>
            </a:lnRef>
            <a:fillRef idx="3">
              <a:schemeClr val="accent5"/>
            </a:fillRef>
            <a:effectRef idx="3">
              <a:schemeClr val="accent5"/>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37" name="TextBox 36"/>
            <p:cNvSpPr txBox="1"/>
            <p:nvPr/>
          </p:nvSpPr>
          <p:spPr>
            <a:xfrm>
              <a:off x="9084431" y="2314977"/>
              <a:ext cx="410263" cy="2257023"/>
            </a:xfrm>
            <a:prstGeom prst="rect">
              <a:avLst/>
            </a:prstGeom>
            <a:noFill/>
          </p:spPr>
          <p:txBody>
            <a:bodyPr vert="vert270" wrap="square" lIns="0" tIns="0" rIns="0" bIns="0" rtlCol="0" anchor="ctr">
              <a:spAutoFit/>
            </a:bodyPr>
            <a:lstStyle/>
            <a:p>
              <a:pPr algn="ctr"/>
              <a:r>
                <a:rPr lang="en-US" sz="2000" dirty="0" smtClean="0">
                  <a:gradFill>
                    <a:gsLst>
                      <a:gs pos="0">
                        <a:schemeClr val="tx1"/>
                      </a:gs>
                      <a:gs pos="86000">
                        <a:schemeClr val="tx1"/>
                      </a:gs>
                    </a:gsLst>
                    <a:lin ang="5400000" scaled="0"/>
                  </a:gradFill>
                </a:rPr>
                <a:t>Enterprise Management</a:t>
              </a:r>
            </a:p>
          </p:txBody>
        </p:sp>
      </p:grpSp>
    </p:spTree>
    <p:extLst>
      <p:ext uri="{BB962C8B-B14F-4D97-AF65-F5344CB8AC3E}">
        <p14:creationId xmlns:p14="http://schemas.microsoft.com/office/powerpoint/2010/main" val="357183647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500"/>
                                        <p:tgtEl>
                                          <p:spTgt spid="13"/>
                                        </p:tgtEl>
                                      </p:cBhvr>
                                    </p:animEffect>
                                  </p:childTnLst>
                                </p:cTn>
                              </p:par>
                            </p:childTnLst>
                          </p:cTn>
                        </p:par>
                        <p:par>
                          <p:cTn id="17" fill="hold">
                            <p:stCondLst>
                              <p:cond delay="1000"/>
                            </p:stCondLst>
                            <p:childTnLst>
                              <p:par>
                                <p:cTn id="18" presetID="10" presetClass="entr" presetSubtype="0" fill="hold" nodeType="after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fade">
                                      <p:cBhvr>
                                        <p:cTn id="20" dur="500"/>
                                        <p:tgtEl>
                                          <p:spTgt spid="16"/>
                                        </p:tgtEl>
                                      </p:cBhvr>
                                    </p:animEffect>
                                  </p:childTnLst>
                                </p:cTn>
                              </p:par>
                            </p:childTnLst>
                          </p:cTn>
                        </p:par>
                        <p:par>
                          <p:cTn id="21" fill="hold">
                            <p:stCondLst>
                              <p:cond delay="1500"/>
                            </p:stCondLst>
                            <p:childTnLst>
                              <p:par>
                                <p:cTn id="22" presetID="10" presetClass="entr" presetSubtype="0" fill="hold" nodeType="afterEffect">
                                  <p:stCondLst>
                                    <p:cond delay="0"/>
                                  </p:stCondLst>
                                  <p:childTnLst>
                                    <p:set>
                                      <p:cBhvr>
                                        <p:cTn id="23" dur="1" fill="hold">
                                          <p:stCondLst>
                                            <p:cond delay="0"/>
                                          </p:stCondLst>
                                        </p:cTn>
                                        <p:tgtEl>
                                          <p:spTgt spid="19"/>
                                        </p:tgtEl>
                                        <p:attrNameLst>
                                          <p:attrName>style.visibility</p:attrName>
                                        </p:attrNameLst>
                                      </p:cBhvr>
                                      <p:to>
                                        <p:strVal val="visible"/>
                                      </p:to>
                                    </p:set>
                                    <p:animEffect transition="in" filter="fade">
                                      <p:cBhvr>
                                        <p:cTn id="24" dur="500"/>
                                        <p:tgtEl>
                                          <p:spTgt spid="19"/>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500"/>
                                        <p:tgtEl>
                                          <p:spTgt spid="10"/>
                                        </p:tgtEl>
                                      </p:cBhvr>
                                    </p:animEffect>
                                  </p:childTnLst>
                                </p:cTn>
                              </p:par>
                            </p:childTnLst>
                          </p:cTn>
                        </p:par>
                        <p:par>
                          <p:cTn id="30" fill="hold">
                            <p:stCondLst>
                              <p:cond delay="500"/>
                            </p:stCondLst>
                            <p:childTnLst>
                              <p:par>
                                <p:cTn id="31" presetID="10" presetClass="entr" presetSubtype="0" fill="hold"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par>
                          <p:cTn id="34" fill="hold">
                            <p:stCondLst>
                              <p:cond delay="1000"/>
                            </p:stCondLst>
                            <p:childTnLst>
                              <p:par>
                                <p:cTn id="35" presetID="10" presetClass="entr" presetSubtype="0" fill="hold"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childTnLst>
                                </p:cTn>
                              </p:par>
                            </p:childTnLst>
                          </p:cTn>
                        </p:par>
                        <p:par>
                          <p:cTn id="38" fill="hold">
                            <p:stCondLst>
                              <p:cond delay="1500"/>
                            </p:stCondLst>
                            <p:childTnLst>
                              <p:par>
                                <p:cTn id="39" presetID="10" presetClass="entr" presetSubtype="0" fill="hold" nodeType="afterEffect">
                                  <p:stCondLst>
                                    <p:cond delay="0"/>
                                  </p:stCondLst>
                                  <p:childTnLst>
                                    <p:set>
                                      <p:cBhvr>
                                        <p:cTn id="40" dur="1" fill="hold">
                                          <p:stCondLst>
                                            <p:cond delay="0"/>
                                          </p:stCondLst>
                                        </p:cTn>
                                        <p:tgtEl>
                                          <p:spTgt spid="28"/>
                                        </p:tgtEl>
                                        <p:attrNameLst>
                                          <p:attrName>style.visibility</p:attrName>
                                        </p:attrNameLst>
                                      </p:cBhvr>
                                      <p:to>
                                        <p:strVal val="visible"/>
                                      </p:to>
                                    </p:set>
                                    <p:animEffect transition="in" filter="fade">
                                      <p:cBhvr>
                                        <p:cTn id="41" dur="500"/>
                                        <p:tgtEl>
                                          <p:spTgt spid="28"/>
                                        </p:tgtEl>
                                      </p:cBhvr>
                                    </p:animEffect>
                                  </p:childTnLst>
                                </p:cTn>
                              </p:par>
                            </p:childTnLst>
                          </p:cTn>
                        </p:par>
                        <p:par>
                          <p:cTn id="42" fill="hold">
                            <p:stCondLst>
                              <p:cond delay="2000"/>
                            </p:stCondLst>
                            <p:childTnLst>
                              <p:par>
                                <p:cTn id="43" presetID="10" presetClass="entr" presetSubtype="0" fill="hold" nodeType="afterEffect">
                                  <p:stCondLst>
                                    <p:cond delay="0"/>
                                  </p:stCondLst>
                                  <p:childTnLst>
                                    <p:set>
                                      <p:cBhvr>
                                        <p:cTn id="44" dur="1" fill="hold">
                                          <p:stCondLst>
                                            <p:cond delay="0"/>
                                          </p:stCondLst>
                                        </p:cTn>
                                        <p:tgtEl>
                                          <p:spTgt spid="31"/>
                                        </p:tgtEl>
                                        <p:attrNameLst>
                                          <p:attrName>style.visibility</p:attrName>
                                        </p:attrNameLst>
                                      </p:cBhvr>
                                      <p:to>
                                        <p:strVal val="visible"/>
                                      </p:to>
                                    </p:set>
                                    <p:animEffect transition="in" filter="fade">
                                      <p:cBhvr>
                                        <p:cTn id="45" dur="500"/>
                                        <p:tgtEl>
                                          <p:spTgt spid="31"/>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fade">
                                      <p:cBhvr>
                                        <p:cTn id="50" dur="500"/>
                                        <p:tgtEl>
                                          <p:spTgt spid="35"/>
                                        </p:tgtEl>
                                      </p:cBhvr>
                                    </p:animEffect>
                                  </p:childTnLst>
                                </p:cTn>
                              </p:par>
                            </p:childTnLst>
                          </p:cTn>
                        </p:par>
                        <p:par>
                          <p:cTn id="51" fill="hold">
                            <p:stCondLst>
                              <p:cond delay="500"/>
                            </p:stCondLst>
                            <p:childTnLst>
                              <p:par>
                                <p:cTn id="52" presetID="10" presetClass="entr" presetSubtype="0" fill="hold" grpId="0" nodeType="after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So What Is USV, What’s The Difference?</a:t>
            </a:r>
            <a:endParaRPr lang="en-US" dirty="0"/>
          </a:p>
        </p:txBody>
      </p:sp>
      <p:sp>
        <p:nvSpPr>
          <p:cNvPr id="3" name="Text Placeholder 2"/>
          <p:cNvSpPr>
            <a:spLocks noGrp="1"/>
          </p:cNvSpPr>
          <p:nvPr>
            <p:ph idx="1"/>
          </p:nvPr>
        </p:nvSpPr>
        <p:spPr/>
        <p:txBody>
          <a:bodyPr>
            <a:normAutofit fontScale="92500" lnSpcReduction="10000"/>
          </a:bodyPr>
          <a:lstStyle/>
          <a:p>
            <a:r>
              <a:rPr lang="en-US" dirty="0"/>
              <a:t>A Microsoft Windows component (like DFS) which allows a user personality to roam between different </a:t>
            </a:r>
            <a:r>
              <a:rPr lang="en-US" dirty="0" smtClean="0"/>
              <a:t>machines</a:t>
            </a:r>
          </a:p>
          <a:p>
            <a:endParaRPr lang="en-US" dirty="0"/>
          </a:p>
          <a:p>
            <a:r>
              <a:rPr lang="en-US" dirty="0" smtClean="0"/>
              <a:t>A </a:t>
            </a:r>
            <a:r>
              <a:rPr lang="en-US" dirty="0"/>
              <a:t>combination of Windows Roaming Profiles and Folder </a:t>
            </a:r>
            <a:r>
              <a:rPr lang="en-US" dirty="0" smtClean="0"/>
              <a:t>Redirection</a:t>
            </a:r>
          </a:p>
          <a:p>
            <a:endParaRPr lang="en-US" dirty="0"/>
          </a:p>
          <a:p>
            <a:r>
              <a:rPr lang="en-US" dirty="0" smtClean="0"/>
              <a:t>Mature </a:t>
            </a:r>
            <a:r>
              <a:rPr lang="en-US" dirty="0"/>
              <a:t>technology which has been in the operating system for many </a:t>
            </a:r>
            <a:r>
              <a:rPr lang="en-US" dirty="0" smtClean="0"/>
              <a:t>years</a:t>
            </a:r>
          </a:p>
          <a:p>
            <a:endParaRPr lang="en-US" dirty="0"/>
          </a:p>
          <a:p>
            <a:r>
              <a:rPr lang="en-US" dirty="0" smtClean="0"/>
              <a:t>Serves </a:t>
            </a:r>
            <a:r>
              <a:rPr lang="en-US" dirty="0"/>
              <a:t>a distinct purpose – to roam user </a:t>
            </a:r>
            <a:r>
              <a:rPr lang="en-US" dirty="0" smtClean="0"/>
              <a:t>settings</a:t>
            </a:r>
            <a:endParaRPr lang="en-US" dirty="0"/>
          </a:p>
        </p:txBody>
      </p:sp>
    </p:spTree>
    <p:extLst>
      <p:ext uri="{BB962C8B-B14F-4D97-AF65-F5344CB8AC3E}">
        <p14:creationId xmlns:p14="http://schemas.microsoft.com/office/powerpoint/2010/main" val="34859187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Complexity: The side-effect of simplicity…</a:t>
            </a:r>
            <a:endParaRPr lang="en-US" dirty="0"/>
          </a:p>
        </p:txBody>
      </p:sp>
      <p:sp>
        <p:nvSpPr>
          <p:cNvPr id="3" name="Text Placeholder 2"/>
          <p:cNvSpPr>
            <a:spLocks noGrp="1"/>
          </p:cNvSpPr>
          <p:nvPr>
            <p:ph idx="1"/>
          </p:nvPr>
        </p:nvSpPr>
        <p:spPr/>
        <p:txBody>
          <a:bodyPr>
            <a:normAutofit lnSpcReduction="10000"/>
          </a:bodyPr>
          <a:lstStyle/>
          <a:p>
            <a:r>
              <a:rPr lang="en-US" dirty="0" smtClean="0"/>
              <a:t>Technology is rapidly evolving to provide easier access to IT resources.</a:t>
            </a:r>
          </a:p>
          <a:p>
            <a:pPr lvl="1"/>
            <a:endParaRPr lang="en-US" dirty="0" smtClean="0"/>
          </a:p>
          <a:p>
            <a:pPr lvl="1"/>
            <a:r>
              <a:rPr lang="en-US" dirty="0" smtClean="0"/>
              <a:t>Desktop Virtualization</a:t>
            </a:r>
            <a:br>
              <a:rPr lang="en-US" dirty="0" smtClean="0"/>
            </a:br>
            <a:r>
              <a:rPr lang="en-US" i="1" dirty="0" smtClean="0"/>
              <a:t>Technology which provides users with a hosted windows desktop, accessible from a range of devices or access points.</a:t>
            </a:r>
          </a:p>
          <a:p>
            <a:pPr lvl="1"/>
            <a:endParaRPr lang="en-US" dirty="0" smtClean="0"/>
          </a:p>
          <a:p>
            <a:pPr lvl="1"/>
            <a:r>
              <a:rPr lang="en-US" dirty="0" smtClean="0"/>
              <a:t>Application Virtualization</a:t>
            </a:r>
            <a:br>
              <a:rPr lang="en-US" dirty="0" smtClean="0"/>
            </a:br>
            <a:r>
              <a:rPr lang="en-US" i="1" dirty="0" smtClean="0"/>
              <a:t>Technology which simplifies the deployment of corporate applications while minimizing traditional issues like compatibility.</a:t>
            </a:r>
            <a:endParaRPr lang="en-US" i="1" dirty="0"/>
          </a:p>
        </p:txBody>
      </p:sp>
    </p:spTree>
    <p:extLst>
      <p:ext uri="{BB962C8B-B14F-4D97-AF65-F5344CB8AC3E}">
        <p14:creationId xmlns:p14="http://schemas.microsoft.com/office/powerpoint/2010/main" val="21750639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So What Is USV, What’s The Difference?</a:t>
            </a:r>
          </a:p>
        </p:txBody>
      </p:sp>
      <p:sp>
        <p:nvSpPr>
          <p:cNvPr id="3" name="Text Placeholder 2"/>
          <p:cNvSpPr>
            <a:spLocks noGrp="1"/>
          </p:cNvSpPr>
          <p:nvPr>
            <p:ph idx="1"/>
          </p:nvPr>
        </p:nvSpPr>
        <p:spPr/>
        <p:txBody>
          <a:bodyPr>
            <a:normAutofit fontScale="25000" lnSpcReduction="20000"/>
          </a:bodyPr>
          <a:lstStyle/>
          <a:p>
            <a:r>
              <a:rPr lang="en-US" sz="11200" dirty="0"/>
              <a:t>Remember, UV is a technology whereas USV is a component – USV is actually part of UV</a:t>
            </a:r>
          </a:p>
          <a:p>
            <a:endParaRPr lang="en-US" sz="11200" dirty="0"/>
          </a:p>
          <a:p>
            <a:r>
              <a:rPr lang="en-US" sz="11200" dirty="0"/>
              <a:t>UV has a broad reach and set of requirements, USV is a component focused on a specific task</a:t>
            </a:r>
          </a:p>
          <a:p>
            <a:endParaRPr lang="en-US" sz="11200" dirty="0"/>
          </a:p>
          <a:p>
            <a:r>
              <a:rPr lang="en-US" sz="11200" dirty="0"/>
              <a:t>USV </a:t>
            </a:r>
            <a:r>
              <a:rPr lang="en-US" sz="11200" dirty="0" smtClean="0"/>
              <a:t>provides a base level functionality, much like RDS or </a:t>
            </a:r>
            <a:r>
              <a:rPr lang="en-US" sz="11200" dirty="0" err="1" smtClean="0"/>
              <a:t>NTBackup</a:t>
            </a:r>
            <a:r>
              <a:rPr lang="en-US" sz="11200" dirty="0" smtClean="0"/>
              <a:t> , </a:t>
            </a:r>
            <a:r>
              <a:rPr lang="en-US" sz="11200" dirty="0" err="1" smtClean="0"/>
              <a:t>AppSense</a:t>
            </a:r>
            <a:r>
              <a:rPr lang="en-US" sz="11200" dirty="0" smtClean="0"/>
              <a:t> adds value for an Enterprise Solution, much like Citrix or Backup Exec</a:t>
            </a:r>
            <a:endParaRPr lang="en-US" sz="11200" dirty="0"/>
          </a:p>
          <a:p>
            <a:endParaRPr lang="en-US" dirty="0"/>
          </a:p>
        </p:txBody>
      </p:sp>
    </p:spTree>
    <p:extLst>
      <p:ext uri="{BB962C8B-B14F-4D97-AF65-F5344CB8AC3E}">
        <p14:creationId xmlns:p14="http://schemas.microsoft.com/office/powerpoint/2010/main" val="10423952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is AppSense User Virtualization?</a:t>
            </a:r>
            <a:endParaRPr lang="en-US" dirty="0"/>
          </a:p>
        </p:txBody>
      </p:sp>
      <p:sp>
        <p:nvSpPr>
          <p:cNvPr id="3" name="Text Placeholder 2"/>
          <p:cNvSpPr>
            <a:spLocks noGrp="1"/>
          </p:cNvSpPr>
          <p:nvPr>
            <p:ph idx="1"/>
          </p:nvPr>
        </p:nvSpPr>
        <p:spPr/>
        <p:txBody>
          <a:bodyPr>
            <a:normAutofit fontScale="47500" lnSpcReduction="20000"/>
          </a:bodyPr>
          <a:lstStyle/>
          <a:p>
            <a:r>
              <a:rPr lang="en-US" sz="7000" dirty="0"/>
              <a:t>AppSense provides User Virtualization technology, just like Oracle provides database technology and Salesforce.com provides CRM technology</a:t>
            </a:r>
          </a:p>
          <a:p>
            <a:endParaRPr lang="en-US" sz="7000" dirty="0"/>
          </a:p>
          <a:p>
            <a:r>
              <a:rPr lang="en-US" sz="7000" dirty="0"/>
              <a:t>AppSense UV technology consists of multiple capabilities including those that extend Microsoft Windows USV</a:t>
            </a:r>
          </a:p>
          <a:p>
            <a:endParaRPr lang="en-US" dirty="0"/>
          </a:p>
          <a:p>
            <a:endParaRPr lang="en-US" dirty="0"/>
          </a:p>
          <a:p>
            <a:endParaRPr lang="en-US" dirty="0"/>
          </a:p>
        </p:txBody>
      </p:sp>
    </p:spTree>
    <p:extLst>
      <p:ext uri="{BB962C8B-B14F-4D97-AF65-F5344CB8AC3E}">
        <p14:creationId xmlns:p14="http://schemas.microsoft.com/office/powerpoint/2010/main" val="33512550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A consistent personality between locally installed and virtual applications</a:t>
            </a:r>
            <a:endParaRPr lang="en-US" dirty="0"/>
          </a:p>
        </p:txBody>
      </p:sp>
    </p:spTree>
    <p:extLst>
      <p:ext uri="{BB962C8B-B14F-4D97-AF65-F5344CB8AC3E}">
        <p14:creationId xmlns:p14="http://schemas.microsoft.com/office/powerpoint/2010/main" val="2261510583"/>
      </p:ext>
    </p:extLst>
  </p:cSld>
  <p:clrMapOvr>
    <a:masterClrMapping/>
  </p:clrMapOvr>
  <p:transition>
    <p:fade/>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91680" y="669214"/>
            <a:ext cx="7582843" cy="5398099"/>
            <a:chOff x="215408" y="669213"/>
            <a:chExt cx="11567123" cy="5398099"/>
          </a:xfrm>
        </p:grpSpPr>
        <p:sp>
          <p:nvSpPr>
            <p:cNvPr id="36" name="Rounded Rectangle 35"/>
            <p:cNvSpPr/>
            <p:nvPr/>
          </p:nvSpPr>
          <p:spPr>
            <a:xfrm>
              <a:off x="6195986" y="1104373"/>
              <a:ext cx="5586545" cy="49629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sp>
          <p:nvSpPr>
            <p:cNvPr id="2" name="Rounded Rectangle 1"/>
            <p:cNvSpPr/>
            <p:nvPr/>
          </p:nvSpPr>
          <p:spPr>
            <a:xfrm>
              <a:off x="507866" y="1104371"/>
              <a:ext cx="5586545" cy="4953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grpSp>
          <p:nvGrpSpPr>
            <p:cNvPr id="38" name="Group 37"/>
            <p:cNvGrpSpPr/>
            <p:nvPr/>
          </p:nvGrpSpPr>
          <p:grpSpPr>
            <a:xfrm>
              <a:off x="812586" y="3921093"/>
              <a:ext cx="4977102" cy="905538"/>
              <a:chOff x="1295400" y="5715001"/>
              <a:chExt cx="6705600" cy="802759"/>
            </a:xfrm>
          </p:grpSpPr>
          <p:sp>
            <p:nvSpPr>
              <p:cNvPr id="20" name="Rounded Rectangle 19"/>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1" name="TextBox 20"/>
              <p:cNvSpPr txBox="1"/>
              <p:nvPr/>
            </p:nvSpPr>
            <p:spPr>
              <a:xfrm>
                <a:off x="1981200" y="5999357"/>
                <a:ext cx="5334000"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1029" name="Picture 5" descr="C:\Users\jonw\Desktop\Registry-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28095" y="3798041"/>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onw\Desktop\folde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11427" y="3772783"/>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812587" y="4931764"/>
              <a:ext cx="4977104" cy="914399"/>
              <a:chOff x="1295400" y="5867400"/>
              <a:chExt cx="6705601" cy="762000"/>
            </a:xfrm>
          </p:grpSpPr>
          <p:sp>
            <p:nvSpPr>
              <p:cNvPr id="39" name="Rounded Rectangle 38"/>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0" name="TextBox 39"/>
              <p:cNvSpPr txBox="1"/>
              <p:nvPr/>
            </p:nvSpPr>
            <p:spPr>
              <a:xfrm>
                <a:off x="1295400" y="6144592"/>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27" name="Group 26"/>
            <p:cNvGrpSpPr/>
            <p:nvPr/>
          </p:nvGrpSpPr>
          <p:grpSpPr>
            <a:xfrm>
              <a:off x="6500706" y="3921096"/>
              <a:ext cx="4977102" cy="893663"/>
              <a:chOff x="1295400" y="5715001"/>
              <a:chExt cx="6705600" cy="792232"/>
            </a:xfrm>
          </p:grpSpPr>
          <p:sp>
            <p:nvSpPr>
              <p:cNvPr id="28" name="Rounded Rectangle 27"/>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30" name="TextBox 29"/>
              <p:cNvSpPr txBox="1"/>
              <p:nvPr/>
            </p:nvSpPr>
            <p:spPr>
              <a:xfrm>
                <a:off x="1981200" y="5988830"/>
                <a:ext cx="5334000"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31" name="Picture 5" descr="C:\Users\jonw\Desktop\Registry-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13278" y="3809376"/>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jonw\Desktop\folde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7602" y="3784118"/>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6500706" y="4931764"/>
              <a:ext cx="4977104" cy="914399"/>
              <a:chOff x="1295400" y="5867400"/>
              <a:chExt cx="6705601" cy="762000"/>
            </a:xfrm>
          </p:grpSpPr>
          <p:sp>
            <p:nvSpPr>
              <p:cNvPr id="34" name="Rounded Rectangle 33"/>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35" name="TextBox 34"/>
              <p:cNvSpPr txBox="1"/>
              <p:nvPr/>
            </p:nvSpPr>
            <p:spPr>
              <a:xfrm>
                <a:off x="1295400" y="6144592"/>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4" name="Group 3"/>
            <p:cNvGrpSpPr/>
            <p:nvPr/>
          </p:nvGrpSpPr>
          <p:grpSpPr>
            <a:xfrm>
              <a:off x="3961370" y="3292610"/>
              <a:ext cx="1828320" cy="702515"/>
              <a:chOff x="2971800" y="2932847"/>
              <a:chExt cx="1371597" cy="702515"/>
            </a:xfrm>
          </p:grpSpPr>
          <p:sp>
            <p:nvSpPr>
              <p:cNvPr id="43" name="Rounded Rectangle 42"/>
              <p:cNvSpPr/>
              <p:nvPr/>
            </p:nvSpPr>
            <p:spPr>
              <a:xfrm>
                <a:off x="2971800" y="2932847"/>
                <a:ext cx="1371597" cy="45898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4" name="TextBox 43"/>
              <p:cNvSpPr txBox="1"/>
              <p:nvPr/>
            </p:nvSpPr>
            <p:spPr>
              <a:xfrm>
                <a:off x="2971800" y="3050587"/>
                <a:ext cx="1371597" cy="584775"/>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App-V Engine</a:t>
                </a:r>
                <a:endParaRPr lang="en-US" sz="1600" b="1" dirty="0">
                  <a:solidFill>
                    <a:prstClr val="white"/>
                  </a:solidFill>
                </a:endParaRPr>
              </a:p>
            </p:txBody>
          </p:sp>
        </p:grpSp>
        <p:pic>
          <p:nvPicPr>
            <p:cNvPr id="2050" name="Picture 2" descr="C:\Users\jonw\Desktop\com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408" y="669214"/>
              <a:ext cx="1737048" cy="112814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onw\Desktop\toshiba_satellite-m500.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094411" y="669213"/>
              <a:ext cx="1811984" cy="106481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7262" y="1569863"/>
              <a:ext cx="843945" cy="63312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46813" y="1569863"/>
              <a:ext cx="843945" cy="633124"/>
            </a:xfrm>
            <a:prstGeom prst="rect">
              <a:avLst/>
            </a:prstGeom>
            <a:noFill/>
            <a:extLst>
              <a:ext uri="{909E8E84-426E-40DD-AFC4-6F175D3DCCD1}">
                <a14:hiddenFill xmlns:a14="http://schemas.microsoft.com/office/drawing/2010/main">
                  <a:solidFill>
                    <a:srgbClr val="FFFFFF"/>
                  </a:solidFill>
                </a14:hiddenFill>
              </a:ext>
            </a:extLst>
          </p:spPr>
        </p:pic>
        <p:sp>
          <p:nvSpPr>
            <p:cNvPr id="47" name="Up-Down Arrow 46"/>
            <p:cNvSpPr/>
            <p:nvPr/>
          </p:nvSpPr>
          <p:spPr>
            <a:xfrm>
              <a:off x="10613278" y="2291770"/>
              <a:ext cx="711015" cy="14598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8" name="Up-Down Arrow 47"/>
            <p:cNvSpPr/>
            <p:nvPr/>
          </p:nvSpPr>
          <p:spPr>
            <a:xfrm>
              <a:off x="4977103" y="2291766"/>
              <a:ext cx="711015" cy="88739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52" name="Picture 4" descr="C:\Users\jonw\Desktop\Simplistica-new_page-icon-png\64x64\new_pag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3933" y="3784121"/>
              <a:ext cx="414312" cy="310815"/>
            </a:xfrm>
            <a:prstGeom prst="rect">
              <a:avLst/>
            </a:prstGeom>
            <a:noFill/>
            <a:extLst>
              <a:ext uri="{909E8E84-426E-40DD-AFC4-6F175D3DCCD1}">
                <a14:hiddenFill xmlns:a14="http://schemas.microsoft.com/office/drawing/2010/main">
                  <a:solidFill>
                    <a:srgbClr val="FFFFFF"/>
                  </a:solidFill>
                </a14:hiddenFill>
              </a:ext>
            </a:extLst>
          </p:spPr>
        </p:pic>
        <p:sp>
          <p:nvSpPr>
            <p:cNvPr id="54" name="Flowchart: Connector 53"/>
            <p:cNvSpPr/>
            <p:nvPr/>
          </p:nvSpPr>
          <p:spPr>
            <a:xfrm>
              <a:off x="10868369" y="3470708"/>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6" name="Flowchart: Connector 55"/>
            <p:cNvSpPr/>
            <p:nvPr/>
          </p:nvSpPr>
          <p:spPr>
            <a:xfrm>
              <a:off x="5231037" y="2874360"/>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7" name="Flowchart: Connector 56"/>
            <p:cNvSpPr/>
            <p:nvPr/>
          </p:nvSpPr>
          <p:spPr>
            <a:xfrm>
              <a:off x="3555074" y="3459151"/>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8" name="Rectangular Callout 57"/>
            <p:cNvSpPr/>
            <p:nvPr/>
          </p:nvSpPr>
          <p:spPr>
            <a:xfrm>
              <a:off x="6461998" y="1734027"/>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59"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5725" y="1820092"/>
              <a:ext cx="3552863"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ounded Rectangle 41"/>
            <p:cNvSpPr/>
            <p:nvPr/>
          </p:nvSpPr>
          <p:spPr>
            <a:xfrm>
              <a:off x="4854706" y="1529264"/>
              <a:ext cx="987607" cy="723528"/>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 name="Rectangular Callout 6"/>
            <p:cNvSpPr/>
            <p:nvPr/>
          </p:nvSpPr>
          <p:spPr>
            <a:xfrm>
              <a:off x="812588" y="1734028"/>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2052"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3177" y="1820092"/>
              <a:ext cx="3559137"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jonw\Desktop\36706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68152" y="1429225"/>
              <a:ext cx="609441" cy="457200"/>
            </a:xfrm>
            <a:prstGeom prst="rect">
              <a:avLst/>
            </a:prstGeom>
            <a:noFill/>
            <a:extLst>
              <a:ext uri="{909E8E84-426E-40DD-AFC4-6F175D3DCCD1}">
                <a14:hiddenFill xmlns:a14="http://schemas.microsoft.com/office/drawing/2010/main">
                  <a:solidFill>
                    <a:srgbClr val="FFFFFF"/>
                  </a:solidFill>
                </a14:hiddenFill>
              </a:ext>
            </a:extLst>
          </p:spPr>
        </p:pic>
        <p:sp>
          <p:nvSpPr>
            <p:cNvPr id="49" name="Bent-Up Arrow 48"/>
            <p:cNvSpPr/>
            <p:nvPr/>
          </p:nvSpPr>
          <p:spPr>
            <a:xfrm flipH="1" flipV="1">
              <a:off x="1083931" y="3427227"/>
              <a:ext cx="2772163" cy="434420"/>
            </a:xfrm>
            <a:prstGeom prst="bentUpArrow">
              <a:avLst>
                <a:gd name="adj1" fmla="val 50000"/>
                <a:gd name="adj2" fmla="val 50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grpSp>
      <p:sp>
        <p:nvSpPr>
          <p:cNvPr id="5" name="Title 4"/>
          <p:cNvSpPr>
            <a:spLocks noGrp="1"/>
          </p:cNvSpPr>
          <p:nvPr>
            <p:ph type="title"/>
          </p:nvPr>
        </p:nvSpPr>
        <p:spPr/>
        <p:txBody>
          <a:bodyPr>
            <a:normAutofit fontScale="90000"/>
          </a:bodyPr>
          <a:lstStyle/>
          <a:p>
            <a:endParaRPr lang="en-AU"/>
          </a:p>
        </p:txBody>
      </p:sp>
      <p:sp>
        <p:nvSpPr>
          <p:cNvPr id="6" name="Text Placeholder 5"/>
          <p:cNvSpPr>
            <a:spLocks noGrp="1"/>
          </p:cNvSpPr>
          <p:nvPr>
            <p:ph type="body" sz="quarter" idx="10"/>
          </p:nvPr>
        </p:nvSpPr>
        <p:spPr/>
        <p:txBody>
          <a:bodyPr/>
          <a:lstStyle/>
          <a:p>
            <a:endParaRPr lang="en-AU"/>
          </a:p>
        </p:txBody>
      </p:sp>
    </p:spTree>
    <p:extLst>
      <p:ext uri="{BB962C8B-B14F-4D97-AF65-F5344CB8AC3E}">
        <p14:creationId xmlns:p14="http://schemas.microsoft.com/office/powerpoint/2010/main" val="788748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787188" y="309453"/>
            <a:ext cx="7590541" cy="6167548"/>
            <a:chOff x="215408" y="309453"/>
            <a:chExt cx="11567123" cy="6167548"/>
          </a:xfrm>
        </p:grpSpPr>
        <p:sp>
          <p:nvSpPr>
            <p:cNvPr id="69" name="Rounded Rectangle 68"/>
            <p:cNvSpPr/>
            <p:nvPr/>
          </p:nvSpPr>
          <p:spPr>
            <a:xfrm>
              <a:off x="6195986" y="744613"/>
              <a:ext cx="5586545" cy="49629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sp>
          <p:nvSpPr>
            <p:cNvPr id="2" name="Rounded Rectangle 1"/>
            <p:cNvSpPr/>
            <p:nvPr/>
          </p:nvSpPr>
          <p:spPr>
            <a:xfrm>
              <a:off x="507866" y="744612"/>
              <a:ext cx="5586545" cy="573238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grpSp>
          <p:nvGrpSpPr>
            <p:cNvPr id="38" name="Group 37"/>
            <p:cNvGrpSpPr/>
            <p:nvPr/>
          </p:nvGrpSpPr>
          <p:grpSpPr>
            <a:xfrm>
              <a:off x="812586" y="4170935"/>
              <a:ext cx="4977102" cy="941159"/>
              <a:chOff x="1295400" y="5715001"/>
              <a:chExt cx="6705600" cy="834337"/>
            </a:xfrm>
          </p:grpSpPr>
          <p:sp>
            <p:nvSpPr>
              <p:cNvPr id="20" name="Rounded Rectangle 19"/>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1" name="TextBox 20"/>
              <p:cNvSpPr txBox="1"/>
              <p:nvPr/>
            </p:nvSpPr>
            <p:spPr>
              <a:xfrm>
                <a:off x="1981201" y="6030935"/>
                <a:ext cx="5333999"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1029" name="Picture 5" descr="C:\Users\jonw\Desktop\Registry-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8444" y="4065691"/>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onw\Desktop\folde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8510" y="4040589"/>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812587" y="5181604"/>
              <a:ext cx="4977104" cy="914399"/>
              <a:chOff x="1295400" y="5867400"/>
              <a:chExt cx="6705601" cy="762000"/>
            </a:xfrm>
          </p:grpSpPr>
          <p:sp>
            <p:nvSpPr>
              <p:cNvPr id="39" name="Rounded Rectangle 38"/>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0" name="TextBox 39"/>
              <p:cNvSpPr txBox="1"/>
              <p:nvPr/>
            </p:nvSpPr>
            <p:spPr>
              <a:xfrm>
                <a:off x="1295400" y="6134696"/>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5" name="Group 4"/>
            <p:cNvGrpSpPr/>
            <p:nvPr/>
          </p:nvGrpSpPr>
          <p:grpSpPr>
            <a:xfrm>
              <a:off x="3961370" y="3568951"/>
              <a:ext cx="1828320" cy="687886"/>
              <a:chOff x="2971800" y="3542447"/>
              <a:chExt cx="1371597" cy="687886"/>
            </a:xfrm>
          </p:grpSpPr>
          <p:sp>
            <p:nvSpPr>
              <p:cNvPr id="43" name="Rounded Rectangle 42"/>
              <p:cNvSpPr/>
              <p:nvPr/>
            </p:nvSpPr>
            <p:spPr>
              <a:xfrm>
                <a:off x="2971800" y="3542447"/>
                <a:ext cx="1371597" cy="45898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4" name="TextBox 43"/>
              <p:cNvSpPr txBox="1"/>
              <p:nvPr/>
            </p:nvSpPr>
            <p:spPr>
              <a:xfrm>
                <a:off x="2971800" y="3645558"/>
                <a:ext cx="1371597" cy="584775"/>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App-V Engine</a:t>
                </a:r>
                <a:endParaRPr lang="en-US" sz="1600" b="1" dirty="0">
                  <a:solidFill>
                    <a:prstClr val="white"/>
                  </a:solidFill>
                </a:endParaRPr>
              </a:p>
            </p:txBody>
          </p:sp>
        </p:grpSp>
        <p:pic>
          <p:nvPicPr>
            <p:cNvPr id="2050" name="Picture 2" descr="C:\Users\jonw\Desktop\com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408" y="309454"/>
              <a:ext cx="1737048" cy="112814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onw\Desktop\toshiba_satellite-m5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4411" y="309453"/>
              <a:ext cx="1811984" cy="106481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7262" y="1210103"/>
              <a:ext cx="843945" cy="63312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46813" y="1210103"/>
              <a:ext cx="843945" cy="633124"/>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4" descr="C:\Users\jonw\Desktop\Simplistica-new_page-icon-png\64x64\new_pag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3933" y="4076554"/>
              <a:ext cx="414312" cy="310815"/>
            </a:xfrm>
            <a:prstGeom prst="rect">
              <a:avLst/>
            </a:prstGeom>
            <a:noFill/>
            <a:extLst>
              <a:ext uri="{909E8E84-426E-40DD-AFC4-6F175D3DCCD1}">
                <a14:hiddenFill xmlns:a14="http://schemas.microsoft.com/office/drawing/2010/main">
                  <a:solidFill>
                    <a:srgbClr val="FFFFFF"/>
                  </a:solidFill>
                </a14:hiddenFill>
              </a:ext>
            </a:extLst>
          </p:spPr>
        </p:pic>
        <p:grpSp>
          <p:nvGrpSpPr>
            <p:cNvPr id="3" name="Group 2"/>
            <p:cNvGrpSpPr/>
            <p:nvPr/>
          </p:nvGrpSpPr>
          <p:grpSpPr>
            <a:xfrm>
              <a:off x="812590" y="2971803"/>
              <a:ext cx="4977098" cy="458985"/>
              <a:chOff x="609601" y="2971800"/>
              <a:chExt cx="3733796" cy="458985"/>
            </a:xfrm>
          </p:grpSpPr>
          <p:sp>
            <p:nvSpPr>
              <p:cNvPr id="50" name="Rounded Rectangle 49"/>
              <p:cNvSpPr/>
              <p:nvPr/>
            </p:nvSpPr>
            <p:spPr>
              <a:xfrm>
                <a:off x="609601" y="2971800"/>
                <a:ext cx="3733796" cy="458985"/>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1" name="TextBox 50"/>
              <p:cNvSpPr txBox="1"/>
              <p:nvPr/>
            </p:nvSpPr>
            <p:spPr>
              <a:xfrm>
                <a:off x="609601" y="3086379"/>
                <a:ext cx="3733796" cy="338554"/>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User Virtualization</a:t>
                </a:r>
                <a:endParaRPr lang="en-US" sz="1600" b="1" dirty="0">
                  <a:solidFill>
                    <a:prstClr val="white"/>
                  </a:solidFill>
                </a:endParaRPr>
              </a:p>
            </p:txBody>
          </p:sp>
        </p:grpSp>
        <p:grpSp>
          <p:nvGrpSpPr>
            <p:cNvPr id="61" name="Group 60"/>
            <p:cNvGrpSpPr/>
            <p:nvPr/>
          </p:nvGrpSpPr>
          <p:grpSpPr>
            <a:xfrm>
              <a:off x="6500706" y="3561332"/>
              <a:ext cx="4977102" cy="929284"/>
              <a:chOff x="1295400" y="5715001"/>
              <a:chExt cx="6705600" cy="823810"/>
            </a:xfrm>
          </p:grpSpPr>
          <p:sp>
            <p:nvSpPr>
              <p:cNvPr id="62" name="Rounded Rectangle 61"/>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63" name="TextBox 62"/>
              <p:cNvSpPr txBox="1"/>
              <p:nvPr/>
            </p:nvSpPr>
            <p:spPr>
              <a:xfrm>
                <a:off x="1981201" y="6020408"/>
                <a:ext cx="5333999"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64" name="Picture 5" descr="C:\Users\jonw\Desktop\Registry-Ic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02827" y="3474441"/>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C:\Users\jonw\Desktop\folde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1047602" y="3442495"/>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66" name="Group 65"/>
            <p:cNvGrpSpPr/>
            <p:nvPr/>
          </p:nvGrpSpPr>
          <p:grpSpPr>
            <a:xfrm>
              <a:off x="6500706" y="4572004"/>
              <a:ext cx="4977104" cy="914399"/>
              <a:chOff x="1295400" y="5867400"/>
              <a:chExt cx="6705601" cy="762000"/>
            </a:xfrm>
          </p:grpSpPr>
          <p:sp>
            <p:nvSpPr>
              <p:cNvPr id="67" name="Rounded Rectangle 66"/>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68" name="TextBox 67"/>
              <p:cNvSpPr txBox="1"/>
              <p:nvPr/>
            </p:nvSpPr>
            <p:spPr>
              <a:xfrm>
                <a:off x="1295400" y="6154488"/>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70" name="Group 69"/>
            <p:cNvGrpSpPr/>
            <p:nvPr/>
          </p:nvGrpSpPr>
          <p:grpSpPr>
            <a:xfrm>
              <a:off x="6452131" y="2983513"/>
              <a:ext cx="4977098" cy="458985"/>
              <a:chOff x="609601" y="2971800"/>
              <a:chExt cx="3733796" cy="458985"/>
            </a:xfrm>
          </p:grpSpPr>
          <p:sp>
            <p:nvSpPr>
              <p:cNvPr id="71" name="Rounded Rectangle 70"/>
              <p:cNvSpPr/>
              <p:nvPr/>
            </p:nvSpPr>
            <p:spPr>
              <a:xfrm>
                <a:off x="609601" y="2971800"/>
                <a:ext cx="3733796" cy="458985"/>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2" name="TextBox 71"/>
              <p:cNvSpPr txBox="1"/>
              <p:nvPr/>
            </p:nvSpPr>
            <p:spPr>
              <a:xfrm>
                <a:off x="609601" y="3086379"/>
                <a:ext cx="3733796" cy="338554"/>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User Virtualization</a:t>
                </a:r>
                <a:endParaRPr lang="en-US" sz="1600" b="1" dirty="0">
                  <a:solidFill>
                    <a:prstClr val="white"/>
                  </a:solidFill>
                </a:endParaRPr>
              </a:p>
            </p:txBody>
          </p:sp>
        </p:grpSp>
        <p:sp>
          <p:nvSpPr>
            <p:cNvPr id="73" name="Up-Down Arrow 72"/>
            <p:cNvSpPr/>
            <p:nvPr/>
          </p:nvSpPr>
          <p:spPr>
            <a:xfrm>
              <a:off x="4983727" y="1942402"/>
              <a:ext cx="711015" cy="91105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4" name="Up-Down Arrow 73"/>
            <p:cNvSpPr/>
            <p:nvPr/>
          </p:nvSpPr>
          <p:spPr>
            <a:xfrm>
              <a:off x="10613278" y="1942402"/>
              <a:ext cx="711015" cy="911051"/>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7" name="Flowchart: Connector 76"/>
            <p:cNvSpPr/>
            <p:nvPr/>
          </p:nvSpPr>
          <p:spPr>
            <a:xfrm>
              <a:off x="5231037" y="2590800"/>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9" name="Flowchart: Connector 78"/>
            <p:cNvSpPr/>
            <p:nvPr/>
          </p:nvSpPr>
          <p:spPr>
            <a:xfrm>
              <a:off x="10868369" y="2590800"/>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6" name="Left-Right Arrow 5"/>
            <p:cNvSpPr/>
            <p:nvPr/>
          </p:nvSpPr>
          <p:spPr>
            <a:xfrm>
              <a:off x="5586546" y="2934556"/>
              <a:ext cx="1110687" cy="570647"/>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3074" name="Picture 2" descr="C:\Users\jonw\Desktop\button-synchroniz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935428" y="3092728"/>
              <a:ext cx="412920" cy="309771"/>
            </a:xfrm>
            <a:prstGeom prst="rect">
              <a:avLst/>
            </a:prstGeom>
            <a:noFill/>
            <a:extLst>
              <a:ext uri="{909E8E84-426E-40DD-AFC4-6F175D3DCCD1}">
                <a14:hiddenFill xmlns:a14="http://schemas.microsoft.com/office/drawing/2010/main">
                  <a:solidFill>
                    <a:srgbClr val="FFFFFF"/>
                  </a:solidFill>
                </a14:hiddenFill>
              </a:ext>
            </a:extLst>
          </p:spPr>
        </p:pic>
        <p:sp>
          <p:nvSpPr>
            <p:cNvPr id="82" name="Rectangular Callout 81"/>
            <p:cNvSpPr/>
            <p:nvPr/>
          </p:nvSpPr>
          <p:spPr>
            <a:xfrm>
              <a:off x="6458614" y="1374268"/>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47"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585725" y="1460332"/>
              <a:ext cx="3552863"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8" name="Rounded Rectangle 47"/>
            <p:cNvSpPr/>
            <p:nvPr/>
          </p:nvSpPr>
          <p:spPr>
            <a:xfrm>
              <a:off x="4854706" y="1169504"/>
              <a:ext cx="987607" cy="723528"/>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80" name="Rectangular Callout 79"/>
            <p:cNvSpPr/>
            <p:nvPr/>
          </p:nvSpPr>
          <p:spPr>
            <a:xfrm>
              <a:off x="812588" y="1374268"/>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49" name="Picture 11"/>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16375" y="1453490"/>
              <a:ext cx="3552863"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3" name="Picture 2" descr="C:\Users\jonw\Desktop\36706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68152" y="1069465"/>
              <a:ext cx="609441" cy="457200"/>
            </a:xfrm>
            <a:prstGeom prst="rect">
              <a:avLst/>
            </a:prstGeom>
            <a:noFill/>
            <a:extLst>
              <a:ext uri="{909E8E84-426E-40DD-AFC4-6F175D3DCCD1}">
                <a14:hiddenFill xmlns:a14="http://schemas.microsoft.com/office/drawing/2010/main">
                  <a:solidFill>
                    <a:srgbClr val="FFFFFF"/>
                  </a:solidFill>
                </a14:hiddenFill>
              </a:ext>
            </a:extLst>
          </p:spPr>
        </p:pic>
      </p:grpSp>
      <p:sp>
        <p:nvSpPr>
          <p:cNvPr id="7" name="Title 6"/>
          <p:cNvSpPr>
            <a:spLocks noGrp="1"/>
          </p:cNvSpPr>
          <p:nvPr>
            <p:ph type="title"/>
          </p:nvPr>
        </p:nvSpPr>
        <p:spPr/>
        <p:txBody>
          <a:bodyPr>
            <a:normAutofit fontScale="90000"/>
          </a:bodyPr>
          <a:lstStyle/>
          <a:p>
            <a:endParaRPr lang="en-AU"/>
          </a:p>
        </p:txBody>
      </p:sp>
    </p:spTree>
    <p:extLst>
      <p:ext uri="{BB962C8B-B14F-4D97-AF65-F5344CB8AC3E}">
        <p14:creationId xmlns:p14="http://schemas.microsoft.com/office/powerpoint/2010/main" val="22249128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dirty="0" smtClean="0"/>
              <a:t>demo</a:t>
            </a:r>
            <a:endParaRPr lang="en-US" dirty="0"/>
          </a:p>
        </p:txBody>
      </p:sp>
      <p:sp>
        <p:nvSpPr>
          <p:cNvPr id="2" name="Title 1"/>
          <p:cNvSpPr>
            <a:spLocks noGrp="1"/>
          </p:cNvSpPr>
          <p:nvPr>
            <p:ph type="ctrTitle"/>
          </p:nvPr>
        </p:nvSpPr>
        <p:spPr/>
        <p:txBody>
          <a:bodyPr/>
          <a:lstStyle/>
          <a:p>
            <a:r>
              <a:rPr lang="en-US" dirty="0" smtClean="0"/>
              <a:t>Providing a consistent personality between different versions of the Windows operating system</a:t>
            </a:r>
            <a:endParaRPr lang="en-US" dirty="0"/>
          </a:p>
        </p:txBody>
      </p:sp>
    </p:spTree>
    <p:extLst>
      <p:ext uri="{BB962C8B-B14F-4D97-AF65-F5344CB8AC3E}">
        <p14:creationId xmlns:p14="http://schemas.microsoft.com/office/powerpoint/2010/main" val="3610375499"/>
      </p:ext>
    </p:extLst>
  </p:cSld>
  <p:clrMapOvr>
    <a:masterClrMapping/>
  </p:clrMapOvr>
  <p:transition>
    <p:fad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 name="Rectangle 71"/>
          <p:cNvSpPr/>
          <p:nvPr/>
        </p:nvSpPr>
        <p:spPr bwMode="auto">
          <a:xfrm>
            <a:off x="487383" y="1556792"/>
            <a:ext cx="8111022" cy="5256584"/>
          </a:xfrm>
          <a:prstGeom prst="rect">
            <a:avLst/>
          </a:prstGeom>
          <a:solidFill>
            <a:schemeClr val="bg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normAutofit fontScale="90000"/>
          </a:bodyPr>
          <a:lstStyle/>
          <a:p>
            <a:r>
              <a:rPr lang="en-US" dirty="0" smtClean="0"/>
              <a:t>Manage </a:t>
            </a:r>
            <a:r>
              <a:rPr lang="en-US" dirty="0"/>
              <a:t>Users Rather than </a:t>
            </a:r>
            <a:r>
              <a:rPr lang="en-US" dirty="0" smtClean="0"/>
              <a:t>Devices</a:t>
            </a:r>
            <a:r>
              <a:rPr lang="en-US" dirty="0"/>
              <a:t/>
            </a:r>
            <a:br>
              <a:rPr lang="en-US" dirty="0"/>
            </a:br>
            <a:endParaRPr lang="en-US" dirty="0"/>
          </a:p>
        </p:txBody>
      </p:sp>
      <p:grpSp>
        <p:nvGrpSpPr>
          <p:cNvPr id="3" name="Group 96"/>
          <p:cNvGrpSpPr/>
          <p:nvPr/>
        </p:nvGrpSpPr>
        <p:grpSpPr>
          <a:xfrm>
            <a:off x="3597351" y="4967642"/>
            <a:ext cx="1619892" cy="1694302"/>
            <a:chOff x="3594901" y="4783666"/>
            <a:chExt cx="1694302" cy="1694302"/>
          </a:xfrm>
        </p:grpSpPr>
        <p:pic>
          <p:nvPicPr>
            <p:cNvPr id="4" name="Picture 8" descr="CEO1"/>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94901" y="4783666"/>
              <a:ext cx="1694302" cy="169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Oval 4"/>
            <p:cNvSpPr/>
            <p:nvPr/>
          </p:nvSpPr>
          <p:spPr>
            <a:xfrm>
              <a:off x="3604679" y="4794747"/>
              <a:ext cx="1683007" cy="1683007"/>
            </a:xfrm>
            <a:prstGeom prst="ellipse">
              <a:avLst/>
            </a:prstGeom>
            <a:noFill/>
            <a:ln w="19050">
              <a:solidFill>
                <a:srgbClr val="0072C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grpSp>
        <p:nvGrpSpPr>
          <p:cNvPr id="6" name="Group 259"/>
          <p:cNvGrpSpPr/>
          <p:nvPr/>
        </p:nvGrpSpPr>
        <p:grpSpPr>
          <a:xfrm>
            <a:off x="3167395" y="3075473"/>
            <a:ext cx="2687482" cy="1545037"/>
            <a:chOff x="3158068" y="2942296"/>
            <a:chExt cx="2810932" cy="1545037"/>
          </a:xfrm>
        </p:grpSpPr>
        <p:sp>
          <p:nvSpPr>
            <p:cNvPr id="7" name="Rectangle 6"/>
            <p:cNvSpPr/>
            <p:nvPr/>
          </p:nvSpPr>
          <p:spPr>
            <a:xfrm>
              <a:off x="3158068" y="3716866"/>
              <a:ext cx="2810932" cy="770467"/>
            </a:xfrm>
            <a:prstGeom prst="rect">
              <a:avLst/>
            </a:prstGeom>
            <a:solidFill>
              <a:schemeClr val="bg1"/>
            </a:solidFill>
            <a:ln>
              <a:solidFill>
                <a:schemeClr val="bg2"/>
              </a:solidFill>
            </a:ln>
            <a:effectLst>
              <a:outerShdw blurRad="40005" dist="22987" dir="5400000" algn="tl" rotWithShape="0">
                <a:schemeClr val="bg2">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8" name="Picture 107" descr="sap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06612" y="4064007"/>
              <a:ext cx="537253" cy="265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Picture 30" descr="http://t3.gstatic.com/images?q=tbn:ANd9GcQW_CzX43Q2Sxnwy_uCvEIe1joTLN3kAtgtoUo8-XAsDpIzXchs"/>
            <p:cNvPicPr>
              <a:picLocks noChangeAspect="1" noChangeArrowheads="1"/>
            </p:cNvPicPr>
            <p:nvPr/>
          </p:nvPicPr>
          <p:blipFill>
            <a:blip r:embed="rId4" cstate="print"/>
            <a:srcRect/>
            <a:stretch>
              <a:fillRect/>
            </a:stretch>
          </p:blipFill>
          <p:spPr bwMode="auto">
            <a:xfrm>
              <a:off x="3982466" y="4064004"/>
              <a:ext cx="284732" cy="284730"/>
            </a:xfrm>
            <a:prstGeom prst="rect">
              <a:avLst/>
            </a:prstGeom>
            <a:noFill/>
          </p:spPr>
        </p:pic>
        <p:pic>
          <p:nvPicPr>
            <p:cNvPr id="10" name="Picture 36" descr="https://epay.kennesaw.edu/C20923_ustores/web/images/store_75/excel-logo.jpg"/>
            <p:cNvPicPr>
              <a:picLocks noChangeAspect="1" noChangeArrowheads="1"/>
            </p:cNvPicPr>
            <p:nvPr/>
          </p:nvPicPr>
          <p:blipFill>
            <a:blip r:embed="rId5" cstate="print"/>
            <a:srcRect/>
            <a:stretch>
              <a:fillRect/>
            </a:stretch>
          </p:blipFill>
          <p:spPr bwMode="auto">
            <a:xfrm>
              <a:off x="4399846" y="4055535"/>
              <a:ext cx="290685" cy="290685"/>
            </a:xfrm>
            <a:prstGeom prst="rect">
              <a:avLst/>
            </a:prstGeom>
            <a:noFill/>
          </p:spPr>
        </p:pic>
        <p:pic>
          <p:nvPicPr>
            <p:cNvPr id="11" name="Picture 96" descr="SG_logo_oracle"/>
            <p:cNvPicPr>
              <a:picLocks noChangeAspect="1" noChangeArrowheads="1"/>
            </p:cNvPicPr>
            <p:nvPr/>
          </p:nvPicPr>
          <p:blipFill>
            <a:blip r:embed="rId6" cstate="print">
              <a:extLst>
                <a:ext uri="{28A0092B-C50C-407E-A947-70E740481C1C}">
                  <a14:useLocalDpi xmlns:a14="http://schemas.microsoft.com/office/drawing/2010/main" val="0"/>
                </a:ext>
              </a:extLst>
            </a:blip>
            <a:srcRect t="41855" b="39952"/>
            <a:stretch>
              <a:fillRect/>
            </a:stretch>
          </p:blipFill>
          <p:spPr bwMode="auto">
            <a:xfrm>
              <a:off x="5261281" y="4148671"/>
              <a:ext cx="586205" cy="1072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38" descr="http://www.out-of-warranty.com/wp-content/uploads/2009/05/powerpoint_2007_logo.jpg"/>
            <p:cNvPicPr>
              <a:picLocks noChangeAspect="1" noChangeArrowheads="1"/>
            </p:cNvPicPr>
            <p:nvPr/>
          </p:nvPicPr>
          <p:blipFill>
            <a:blip r:embed="rId7" cstate="print"/>
            <a:srcRect/>
            <a:stretch>
              <a:fillRect/>
            </a:stretch>
          </p:blipFill>
          <p:spPr bwMode="auto">
            <a:xfrm>
              <a:off x="4825203" y="4064003"/>
              <a:ext cx="311348" cy="304800"/>
            </a:xfrm>
            <a:prstGeom prst="rect">
              <a:avLst/>
            </a:prstGeom>
            <a:noFill/>
          </p:spPr>
        </p:pic>
        <p:sp>
          <p:nvSpPr>
            <p:cNvPr id="13" name="Chord 12"/>
            <p:cNvSpPr/>
            <p:nvPr/>
          </p:nvSpPr>
          <p:spPr bwMode="invGray">
            <a:xfrm>
              <a:off x="3764729" y="3073400"/>
              <a:ext cx="1444476" cy="1121402"/>
            </a:xfrm>
            <a:prstGeom prst="chord">
              <a:avLst>
                <a:gd name="adj1" fmla="val 16375443"/>
                <a:gd name="adj2" fmla="val 16200000"/>
              </a:avLst>
            </a:prstGeom>
            <a:gradFill flip="none" rotWithShape="1">
              <a:gsLst>
                <a:gs pos="0">
                  <a:schemeClr val="bg1">
                    <a:lumMod val="50000"/>
                  </a:schemeClr>
                </a:gs>
                <a:gs pos="100000">
                  <a:srgbClr val="FFFFFF"/>
                </a:gs>
              </a:gsLst>
              <a:lin ang="17160000" scaled="0"/>
              <a:tileRect/>
            </a:gradFill>
            <a:ln>
              <a:solidFill>
                <a:schemeClr val="bg1">
                  <a:lumMod val="75000"/>
                </a:schemeClr>
              </a:solidFill>
            </a:ln>
            <a:effectLst>
              <a:outerShdw blurRad="50800" dist="38100" dir="2700000">
                <a:srgbClr val="000000">
                  <a:alpha val="43000"/>
                </a:srgbClr>
              </a:outerShdw>
            </a:effectLst>
            <a:scene3d>
              <a:camera prst="isometricOffAxis2Top">
                <a:rot lat="18078000" lon="3270000" rev="18204000"/>
              </a:camera>
              <a:lightRig rig="threePt" dir="t">
                <a:rot lat="0" lon="0" rev="11820000"/>
              </a:lightRig>
            </a:scene3d>
            <a:sp3d extrusionH="146050">
              <a:contourClr>
                <a:srgbClr val="C79462"/>
              </a:contourClr>
            </a:sp3d>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wrap="none" anchor="ctr"/>
            <a:lstStyle/>
            <a:p>
              <a:pPr algn="ctr">
                <a:defRPr/>
              </a:pPr>
              <a:endParaRPr lang="en-US" sz="2400">
                <a:solidFill>
                  <a:prstClr val="white"/>
                </a:solidFill>
                <a:latin typeface="Century Gothic"/>
                <a:cs typeface="Century Gothic"/>
              </a:endParaRPr>
            </a:p>
          </p:txBody>
        </p:sp>
        <p:pic>
          <p:nvPicPr>
            <p:cNvPr id="14" name="Picture 13" descr="24.png"/>
            <p:cNvPicPr>
              <a:picLocks noChangeAspect="1"/>
            </p:cNvPicPr>
            <p:nvPr/>
          </p:nvPicPr>
          <p:blipFill>
            <a:blip r:embed="rId8" cstate="print">
              <a:lum bright="-16000" contrast="20000"/>
            </a:blip>
            <a:stretch>
              <a:fillRect/>
            </a:stretch>
          </p:blipFill>
          <p:spPr>
            <a:xfrm>
              <a:off x="4000632" y="2942296"/>
              <a:ext cx="973408" cy="973406"/>
            </a:xfrm>
            <a:prstGeom prst="rect">
              <a:avLst/>
            </a:prstGeom>
          </p:spPr>
        </p:pic>
      </p:grpSp>
      <p:grpSp>
        <p:nvGrpSpPr>
          <p:cNvPr id="15" name="Group 116"/>
          <p:cNvGrpSpPr/>
          <p:nvPr/>
        </p:nvGrpSpPr>
        <p:grpSpPr>
          <a:xfrm>
            <a:off x="728854" y="1635881"/>
            <a:ext cx="7577264" cy="3407963"/>
            <a:chOff x="609336" y="1502704"/>
            <a:chExt cx="7925325" cy="3407963"/>
          </a:xfrm>
        </p:grpSpPr>
        <p:grpSp>
          <p:nvGrpSpPr>
            <p:cNvPr id="16" name="Group 258"/>
            <p:cNvGrpSpPr/>
            <p:nvPr/>
          </p:nvGrpSpPr>
          <p:grpSpPr>
            <a:xfrm>
              <a:off x="609336" y="3073400"/>
              <a:ext cx="2176198" cy="1837267"/>
              <a:chOff x="609336" y="3073400"/>
              <a:chExt cx="2176198" cy="1837267"/>
            </a:xfrm>
          </p:grpSpPr>
          <p:sp>
            <p:nvSpPr>
              <p:cNvPr id="44" name="Rectangle 43"/>
              <p:cNvSpPr/>
              <p:nvPr/>
            </p:nvSpPr>
            <p:spPr>
              <a:xfrm>
                <a:off x="609336" y="3716866"/>
                <a:ext cx="2176198" cy="1193801"/>
              </a:xfrm>
              <a:prstGeom prst="rect">
                <a:avLst/>
              </a:prstGeom>
              <a:solidFill>
                <a:schemeClr val="bg1"/>
              </a:solidFill>
              <a:ln>
                <a:solidFill>
                  <a:schemeClr val="bg2"/>
                </a:solidFill>
              </a:ln>
              <a:effectLst>
                <a:outerShdw blurRad="40005" dist="22987" dir="5400000" algn="tl" rotWithShape="0">
                  <a:schemeClr val="bg2">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45" name="Chord 44"/>
              <p:cNvSpPr/>
              <p:nvPr/>
            </p:nvSpPr>
            <p:spPr bwMode="invGray">
              <a:xfrm>
                <a:off x="898630" y="3073400"/>
                <a:ext cx="1444476" cy="1121402"/>
              </a:xfrm>
              <a:prstGeom prst="chord">
                <a:avLst>
                  <a:gd name="adj1" fmla="val 16375443"/>
                  <a:gd name="adj2" fmla="val 16200000"/>
                </a:avLst>
              </a:prstGeom>
              <a:gradFill flip="none" rotWithShape="1">
                <a:gsLst>
                  <a:gs pos="0">
                    <a:schemeClr val="bg1">
                      <a:lumMod val="50000"/>
                    </a:schemeClr>
                  </a:gs>
                  <a:gs pos="100000">
                    <a:srgbClr val="FFFFFF"/>
                  </a:gs>
                </a:gsLst>
                <a:lin ang="17160000" scaled="0"/>
                <a:tileRect/>
              </a:gradFill>
              <a:ln>
                <a:solidFill>
                  <a:schemeClr val="bg1">
                    <a:lumMod val="75000"/>
                  </a:schemeClr>
                </a:solidFill>
              </a:ln>
              <a:effectLst>
                <a:outerShdw blurRad="50800" dist="38100" dir="2700000">
                  <a:srgbClr val="000000">
                    <a:alpha val="43000"/>
                  </a:srgbClr>
                </a:outerShdw>
              </a:effectLst>
              <a:scene3d>
                <a:camera prst="isometricOffAxis2Top">
                  <a:rot lat="18078000" lon="3270000" rev="18204000"/>
                </a:camera>
                <a:lightRig rig="threePt" dir="t">
                  <a:rot lat="0" lon="0" rev="11820000"/>
                </a:lightRig>
              </a:scene3d>
              <a:sp3d extrusionH="146050">
                <a:contourClr>
                  <a:srgbClr val="C79462"/>
                </a:contourClr>
              </a:sp3d>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wrap="none" anchor="ctr"/>
              <a:lstStyle/>
              <a:p>
                <a:pPr algn="ctr">
                  <a:defRPr/>
                </a:pPr>
                <a:endParaRPr lang="en-US" sz="2400">
                  <a:solidFill>
                    <a:prstClr val="white"/>
                  </a:solidFill>
                  <a:latin typeface="Century Gothic"/>
                  <a:cs typeface="Century Gothic"/>
                </a:endParaRPr>
              </a:p>
            </p:txBody>
          </p:sp>
          <p:pic>
            <p:nvPicPr>
              <p:cNvPr id="46" name="Picture 38" descr="Taleo - Talent drives performance">
                <a:hlinkClick r:id=""/>
              </p:cNvPr>
              <p:cNvPicPr>
                <a:picLocks noChangeAspect="1" noChangeArrowheads="1"/>
              </p:cNvPicPr>
              <p:nvPr/>
            </p:nvPicPr>
            <p:blipFill>
              <a:blip r:embed="rId9" cstate="print">
                <a:extLst>
                  <a:ext uri="{28A0092B-C50C-407E-A947-70E740481C1C}">
                    <a14:useLocalDpi xmlns:a14="http://schemas.microsoft.com/office/drawing/2010/main" val="0"/>
                  </a:ext>
                </a:extLst>
              </a:blip>
              <a:srcRect r="69453" b="-19270"/>
              <a:stretch>
                <a:fillRect/>
              </a:stretch>
            </p:blipFill>
            <p:spPr bwMode="auto">
              <a:xfrm>
                <a:off x="737600" y="4511959"/>
                <a:ext cx="491032" cy="1864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D3D3D3"/>
                    </a:solidFill>
                    <a:miter lim="800000"/>
                    <a:headEnd/>
                    <a:tailEnd/>
                  </a14:hiddenLine>
                </a:ext>
              </a:extLst>
            </p:spPr>
          </p:pic>
          <p:pic>
            <p:nvPicPr>
              <p:cNvPr id="47" name="Picture 96" descr="SG_logo_oracle"/>
              <p:cNvPicPr>
                <a:picLocks noChangeAspect="1" noChangeArrowheads="1"/>
              </p:cNvPicPr>
              <p:nvPr/>
            </p:nvPicPr>
            <p:blipFill>
              <a:blip r:embed="rId6" cstate="print">
                <a:extLst>
                  <a:ext uri="{28A0092B-C50C-407E-A947-70E740481C1C}">
                    <a14:useLocalDpi xmlns:a14="http://schemas.microsoft.com/office/drawing/2010/main" val="0"/>
                  </a:ext>
                </a:extLst>
              </a:blip>
              <a:srcRect t="41855" b="39952"/>
              <a:stretch>
                <a:fillRect/>
              </a:stretch>
            </p:blipFill>
            <p:spPr bwMode="auto">
              <a:xfrm>
                <a:off x="1391552" y="4543079"/>
                <a:ext cx="608606" cy="111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8" name="Picture 8" descr="http://t0.gstatic.com/images?q=tbn:ANd9GcTtsKntxMlFBKakK6g_p1OdAjR94ds6DIEiStIHLiy7k1B8QFYi"/>
              <p:cNvPicPr>
                <a:picLocks noChangeAspect="1" noChangeArrowheads="1"/>
              </p:cNvPicPr>
              <p:nvPr/>
            </p:nvPicPr>
            <p:blipFill>
              <a:blip r:embed="rId10" cstate="print"/>
              <a:srcRect/>
              <a:stretch>
                <a:fillRect/>
              </a:stretch>
            </p:blipFill>
            <p:spPr bwMode="auto">
              <a:xfrm>
                <a:off x="921966" y="4119844"/>
                <a:ext cx="868657" cy="245396"/>
              </a:xfrm>
              <a:prstGeom prst="rect">
                <a:avLst/>
              </a:prstGeom>
              <a:noFill/>
            </p:spPr>
          </p:pic>
          <p:pic>
            <p:nvPicPr>
              <p:cNvPr id="49" name="Picture 10" descr="http://www.techsmith.com/snagit/assets/img/snagit-logo.png"/>
              <p:cNvPicPr>
                <a:picLocks noChangeAspect="1" noChangeArrowheads="1"/>
              </p:cNvPicPr>
              <p:nvPr/>
            </p:nvPicPr>
            <p:blipFill>
              <a:blip r:embed="rId11" cstate="print"/>
              <a:srcRect/>
              <a:stretch>
                <a:fillRect/>
              </a:stretch>
            </p:blipFill>
            <p:spPr bwMode="auto">
              <a:xfrm>
                <a:off x="2189194" y="4504245"/>
                <a:ext cx="414501" cy="152159"/>
              </a:xfrm>
              <a:prstGeom prst="rect">
                <a:avLst/>
              </a:prstGeom>
              <a:noFill/>
            </p:spPr>
          </p:pic>
          <p:pic>
            <p:nvPicPr>
              <p:cNvPr id="50" name="Picture 32" descr="http://wp.appadvice.com/wp-content/uploads/2009/08/facebook_logo.png"/>
              <p:cNvPicPr>
                <a:picLocks noChangeAspect="1" noChangeArrowheads="1"/>
              </p:cNvPicPr>
              <p:nvPr/>
            </p:nvPicPr>
            <p:blipFill>
              <a:blip r:embed="rId12" cstate="print"/>
              <a:srcRect/>
              <a:stretch>
                <a:fillRect/>
              </a:stretch>
            </p:blipFill>
            <p:spPr bwMode="auto">
              <a:xfrm>
                <a:off x="1939589" y="4106334"/>
                <a:ext cx="302292" cy="226719"/>
              </a:xfrm>
              <a:prstGeom prst="rect">
                <a:avLst/>
              </a:prstGeom>
              <a:noFill/>
            </p:spPr>
          </p:pic>
          <p:pic>
            <p:nvPicPr>
              <p:cNvPr id="51" name="Picture 23" descr="5.png"/>
              <p:cNvPicPr>
                <a:picLocks noChangeAspect="1"/>
              </p:cNvPicPr>
              <p:nvPr/>
            </p:nvPicPr>
            <p:blipFill>
              <a:blip r:embed="rId13" cstate="print"/>
              <a:stretch>
                <a:fillRect/>
              </a:stretch>
            </p:blipFill>
            <p:spPr>
              <a:xfrm>
                <a:off x="1206207" y="3141134"/>
                <a:ext cx="771634" cy="517446"/>
              </a:xfrm>
              <a:prstGeom prst="rect">
                <a:avLst/>
              </a:prstGeom>
            </p:spPr>
          </p:pic>
        </p:grpSp>
        <p:grpSp>
          <p:nvGrpSpPr>
            <p:cNvPr id="17" name="Group 260"/>
            <p:cNvGrpSpPr/>
            <p:nvPr/>
          </p:nvGrpSpPr>
          <p:grpSpPr>
            <a:xfrm>
              <a:off x="6345799" y="3073400"/>
              <a:ext cx="2176198" cy="1837267"/>
              <a:chOff x="6345799" y="3073400"/>
              <a:chExt cx="2176198" cy="1837267"/>
            </a:xfrm>
          </p:grpSpPr>
          <p:sp>
            <p:nvSpPr>
              <p:cNvPr id="37" name="Rectangle 36"/>
              <p:cNvSpPr/>
              <p:nvPr/>
            </p:nvSpPr>
            <p:spPr>
              <a:xfrm>
                <a:off x="6345799" y="3716866"/>
                <a:ext cx="2176198" cy="1193801"/>
              </a:xfrm>
              <a:prstGeom prst="rect">
                <a:avLst/>
              </a:prstGeom>
              <a:solidFill>
                <a:schemeClr val="bg1"/>
              </a:solidFill>
              <a:ln>
                <a:solidFill>
                  <a:schemeClr val="bg2"/>
                </a:solidFill>
              </a:ln>
              <a:effectLst>
                <a:outerShdw blurRad="40005" dist="22987" dir="5400000" algn="tl" rotWithShape="0">
                  <a:schemeClr val="bg2">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pic>
            <p:nvPicPr>
              <p:cNvPr id="38" name="Picture 38" descr="http://ts2.mm.bing.net/images/thumbnail.aspx?q=553407882205&amp;id=232accd1ec071ad3105ebcb3ac37e59c&amp;url=http://www.wildcattechexpo.com/storage/filemaker-logo.png?__SQUARESPACE_CACHEVERSION=1286477015081"/>
              <p:cNvPicPr>
                <a:picLocks noChangeAspect="1" noChangeArrowheads="1"/>
              </p:cNvPicPr>
              <p:nvPr/>
            </p:nvPicPr>
            <p:blipFill>
              <a:blip r:embed="rId14" cstate="print"/>
              <a:srcRect/>
              <a:stretch>
                <a:fillRect/>
              </a:stretch>
            </p:blipFill>
            <p:spPr bwMode="auto">
              <a:xfrm>
                <a:off x="6595902" y="4030133"/>
                <a:ext cx="338104" cy="348561"/>
              </a:xfrm>
              <a:prstGeom prst="rect">
                <a:avLst/>
              </a:prstGeom>
              <a:noFill/>
            </p:spPr>
          </p:pic>
          <p:pic>
            <p:nvPicPr>
              <p:cNvPr id="39" name="Picture 200" descr="Zillow.com - Your Edge in Real Estate"/>
              <p:cNvPicPr>
                <a:picLocks noChangeAspect="1" noChangeArrowheads="1"/>
              </p:cNvPicPr>
              <p:nvPr/>
            </p:nvPicPr>
            <p:blipFill>
              <a:blip r:embed="rId15" cstate="print">
                <a:extLst>
                  <a:ext uri="{28A0092B-C50C-407E-A947-70E740481C1C}">
                    <a14:useLocalDpi xmlns:a14="http://schemas.microsoft.com/office/drawing/2010/main" val="0"/>
                  </a:ext>
                </a:extLst>
              </a:blip>
              <a:srcRect t="-7613"/>
              <a:stretch>
                <a:fillRect/>
              </a:stretch>
            </p:blipFill>
            <p:spPr bwMode="auto">
              <a:xfrm>
                <a:off x="7512205" y="4501045"/>
                <a:ext cx="559299" cy="1872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14" descr="http://t2.gstatic.com/images?q=tbn:ANd9GcSS7E_7UUtyAK5u0nK-y1wNj0BQS9k2mC11f9Q5-EjyoSRfnDRM"/>
              <p:cNvPicPr>
                <a:picLocks noChangeAspect="1" noChangeArrowheads="1"/>
              </p:cNvPicPr>
              <p:nvPr/>
            </p:nvPicPr>
            <p:blipFill>
              <a:blip r:embed="rId16" cstate="print"/>
              <a:srcRect/>
              <a:stretch>
                <a:fillRect/>
              </a:stretch>
            </p:blipFill>
            <p:spPr bwMode="auto">
              <a:xfrm>
                <a:off x="6837388" y="4530356"/>
                <a:ext cx="488674" cy="194921"/>
              </a:xfrm>
              <a:prstGeom prst="rect">
                <a:avLst/>
              </a:prstGeom>
              <a:noFill/>
            </p:spPr>
          </p:pic>
          <p:pic>
            <p:nvPicPr>
              <p:cNvPr id="41" name="Picture 20" descr="http://t3.gstatic.com/images?q=tbn:ANd9GcSeCbZSwf4w93IAdZ7VTRLbAB6H6eJDyG-Jn4YPT7atw6r86h_R"/>
              <p:cNvPicPr>
                <a:picLocks noChangeAspect="1" noChangeArrowheads="1"/>
              </p:cNvPicPr>
              <p:nvPr/>
            </p:nvPicPr>
            <p:blipFill>
              <a:blip r:embed="rId17" cstate="print"/>
              <a:srcRect/>
              <a:stretch>
                <a:fillRect/>
              </a:stretch>
            </p:blipFill>
            <p:spPr bwMode="auto">
              <a:xfrm>
                <a:off x="7167218" y="3972067"/>
                <a:ext cx="469716" cy="469716"/>
              </a:xfrm>
              <a:prstGeom prst="rect">
                <a:avLst/>
              </a:prstGeom>
              <a:noFill/>
            </p:spPr>
          </p:pic>
          <p:pic>
            <p:nvPicPr>
              <p:cNvPr id="42" name="Picture 36" descr="http://ts1.mm.bing.net/images/thumbnail.aspx?q=545892738696&amp;id=9fc311e66aca171f216bd002ff2b0525&amp;url=http://teclaatecla.com/wp-content/uploads/2010/12/wordpress-logo-stacked-rgb.png"/>
              <p:cNvPicPr>
                <a:picLocks noChangeAspect="1" noChangeArrowheads="1"/>
              </p:cNvPicPr>
              <p:nvPr/>
            </p:nvPicPr>
            <p:blipFill>
              <a:blip r:embed="rId18" cstate="print"/>
              <a:srcRect/>
              <a:stretch>
                <a:fillRect/>
              </a:stretch>
            </p:blipFill>
            <p:spPr bwMode="auto">
              <a:xfrm>
                <a:off x="7869300" y="4093833"/>
                <a:ext cx="461905" cy="286381"/>
              </a:xfrm>
              <a:prstGeom prst="rect">
                <a:avLst/>
              </a:prstGeom>
              <a:noFill/>
            </p:spPr>
          </p:pic>
          <p:sp>
            <p:nvSpPr>
              <p:cNvPr id="43" name="Chord 42"/>
              <p:cNvSpPr/>
              <p:nvPr/>
            </p:nvSpPr>
            <p:spPr bwMode="invGray">
              <a:xfrm>
                <a:off x="6694360" y="3073400"/>
                <a:ext cx="1444476" cy="1121402"/>
              </a:xfrm>
              <a:prstGeom prst="chord">
                <a:avLst>
                  <a:gd name="adj1" fmla="val 16375443"/>
                  <a:gd name="adj2" fmla="val 16200000"/>
                </a:avLst>
              </a:prstGeom>
              <a:gradFill flip="none" rotWithShape="1">
                <a:gsLst>
                  <a:gs pos="0">
                    <a:schemeClr val="bg1">
                      <a:lumMod val="50000"/>
                    </a:schemeClr>
                  </a:gs>
                  <a:gs pos="100000">
                    <a:srgbClr val="FFFFFF"/>
                  </a:gs>
                </a:gsLst>
                <a:lin ang="17160000" scaled="0"/>
                <a:tileRect/>
              </a:gradFill>
              <a:ln>
                <a:solidFill>
                  <a:schemeClr val="bg1">
                    <a:lumMod val="75000"/>
                  </a:schemeClr>
                </a:solidFill>
              </a:ln>
              <a:effectLst>
                <a:outerShdw blurRad="50800" dist="38100" dir="2700000">
                  <a:srgbClr val="000000">
                    <a:alpha val="43000"/>
                  </a:srgbClr>
                </a:outerShdw>
              </a:effectLst>
              <a:scene3d>
                <a:camera prst="isometricOffAxis2Top">
                  <a:rot lat="18078000" lon="3270000" rev="18204000"/>
                </a:camera>
                <a:lightRig rig="threePt" dir="t">
                  <a:rot lat="0" lon="0" rev="11820000"/>
                </a:lightRig>
              </a:scene3d>
              <a:sp3d extrusionH="146050">
                <a:contourClr>
                  <a:srgbClr val="C79462"/>
                </a:contourClr>
              </a:sp3d>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wrap="none" anchor="ctr"/>
              <a:lstStyle/>
              <a:p>
                <a:pPr algn="ctr">
                  <a:defRPr/>
                </a:pPr>
                <a:endParaRPr lang="en-US" sz="2400">
                  <a:solidFill>
                    <a:prstClr val="white"/>
                  </a:solidFill>
                  <a:latin typeface="Century Gothic"/>
                  <a:cs typeface="Century Gothic"/>
                </a:endParaRPr>
              </a:p>
            </p:txBody>
          </p:sp>
        </p:grpSp>
        <p:grpSp>
          <p:nvGrpSpPr>
            <p:cNvPr id="18" name="Group 262"/>
            <p:cNvGrpSpPr/>
            <p:nvPr/>
          </p:nvGrpSpPr>
          <p:grpSpPr>
            <a:xfrm>
              <a:off x="617804" y="1502704"/>
              <a:ext cx="3734062" cy="1316697"/>
              <a:chOff x="617804" y="1502704"/>
              <a:chExt cx="3734062" cy="1316697"/>
            </a:xfrm>
          </p:grpSpPr>
          <p:grpSp>
            <p:nvGrpSpPr>
              <p:cNvPr id="28" name="Group 244"/>
              <p:cNvGrpSpPr/>
              <p:nvPr/>
            </p:nvGrpSpPr>
            <p:grpSpPr>
              <a:xfrm>
                <a:off x="617804" y="1502704"/>
                <a:ext cx="3734062" cy="1316697"/>
                <a:chOff x="981871" y="1502704"/>
                <a:chExt cx="3734062" cy="1316697"/>
              </a:xfrm>
            </p:grpSpPr>
            <p:sp>
              <p:nvSpPr>
                <p:cNvPr id="30" name="Rectangle 29"/>
                <p:cNvSpPr/>
                <p:nvPr/>
              </p:nvSpPr>
              <p:spPr>
                <a:xfrm>
                  <a:off x="981871" y="2146171"/>
                  <a:ext cx="3734062" cy="673230"/>
                </a:xfrm>
                <a:prstGeom prst="rect">
                  <a:avLst/>
                </a:prstGeom>
                <a:solidFill>
                  <a:schemeClr val="bg1"/>
                </a:solidFill>
                <a:ln>
                  <a:solidFill>
                    <a:schemeClr val="bg2"/>
                  </a:solidFill>
                </a:ln>
                <a:effectLst>
                  <a:outerShdw blurRad="40005" dist="22987" dir="5400000" algn="tl" rotWithShape="0">
                    <a:schemeClr val="bg2">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31" name="Chord 30"/>
                <p:cNvSpPr/>
                <p:nvPr/>
              </p:nvSpPr>
              <p:spPr bwMode="invGray">
                <a:xfrm>
                  <a:off x="2117830" y="1502704"/>
                  <a:ext cx="1444476" cy="1121402"/>
                </a:xfrm>
                <a:prstGeom prst="chord">
                  <a:avLst>
                    <a:gd name="adj1" fmla="val 16375443"/>
                    <a:gd name="adj2" fmla="val 16200000"/>
                  </a:avLst>
                </a:prstGeom>
                <a:gradFill flip="none" rotWithShape="1">
                  <a:gsLst>
                    <a:gs pos="0">
                      <a:schemeClr val="bg1">
                        <a:lumMod val="50000"/>
                      </a:schemeClr>
                    </a:gs>
                    <a:gs pos="100000">
                      <a:srgbClr val="FFFFFF"/>
                    </a:gs>
                  </a:gsLst>
                  <a:lin ang="17160000" scaled="0"/>
                  <a:tileRect/>
                </a:gradFill>
                <a:ln>
                  <a:solidFill>
                    <a:schemeClr val="bg1">
                      <a:lumMod val="75000"/>
                    </a:schemeClr>
                  </a:solidFill>
                </a:ln>
                <a:effectLst>
                  <a:outerShdw blurRad="50800" dist="38100" dir="2700000">
                    <a:srgbClr val="000000">
                      <a:alpha val="43000"/>
                    </a:srgbClr>
                  </a:outerShdw>
                </a:effectLst>
                <a:scene3d>
                  <a:camera prst="isometricOffAxis2Top">
                    <a:rot lat="18078000" lon="3270000" rev="18204000"/>
                  </a:camera>
                  <a:lightRig rig="threePt" dir="t">
                    <a:rot lat="0" lon="0" rev="11820000"/>
                  </a:lightRig>
                </a:scene3d>
                <a:sp3d extrusionH="146050">
                  <a:contourClr>
                    <a:srgbClr val="C79462"/>
                  </a:contourClr>
                </a:sp3d>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wrap="none" anchor="ctr"/>
                <a:lstStyle/>
                <a:p>
                  <a:pPr algn="ctr">
                    <a:defRPr/>
                  </a:pPr>
                  <a:endParaRPr lang="en-US" sz="2400">
                    <a:solidFill>
                      <a:prstClr val="white"/>
                    </a:solidFill>
                    <a:latin typeface="Century Gothic"/>
                    <a:cs typeface="Century Gothic"/>
                  </a:endParaRPr>
                </a:p>
              </p:txBody>
            </p:sp>
            <p:pic>
              <p:nvPicPr>
                <p:cNvPr id="32" name="Picture 130" descr="pic_youtubelogo_123x63"/>
                <p:cNvPicPr>
                  <a:picLocks noChangeAspect="1" noChangeArrowheads="1"/>
                </p:cNvPicPr>
                <p:nvPr/>
              </p:nvPicPr>
              <p:blipFill>
                <a:blip r:embed="rId19" cstate="print">
                  <a:extLst>
                    <a:ext uri="{28A0092B-C50C-407E-A947-70E740481C1C}">
                      <a14:useLocalDpi xmlns:a14="http://schemas.microsoft.com/office/drawing/2010/main" val="0"/>
                    </a:ext>
                  </a:extLst>
                </a:blip>
                <a:srcRect b="18286"/>
                <a:stretch>
                  <a:fillRect/>
                </a:stretch>
              </p:blipFill>
              <p:spPr bwMode="auto">
                <a:xfrm>
                  <a:off x="1126367" y="2500331"/>
                  <a:ext cx="402852" cy="1681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D3D3D3"/>
                      </a:solidFill>
                      <a:miter lim="800000"/>
                      <a:headEnd/>
                      <a:tailEnd/>
                    </a14:hiddenLine>
                  </a:ext>
                </a:extLst>
              </p:spPr>
            </p:pic>
            <p:pic>
              <p:nvPicPr>
                <p:cNvPr id="33" name="Picture 106" descr="webex"/>
                <p:cNvPicPr>
                  <a:picLocks noChangeAspect="1" noChangeArrowheads="1"/>
                </p:cNvPicPr>
                <p:nvPr/>
              </p:nvPicPr>
              <p:blipFill>
                <a:blip r:embed="rId20"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723177" y="2514598"/>
                  <a:ext cx="468713" cy="195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D3D3D3"/>
                      </a:solidFill>
                      <a:miter lim="800000"/>
                      <a:headEnd/>
                      <a:tailEnd/>
                    </a14:hiddenLine>
                  </a:ext>
                </a:extLst>
              </p:spPr>
            </p:pic>
            <p:pic>
              <p:nvPicPr>
                <p:cNvPr id="34" name="Picture 24" descr="Lapse It: Time-Lapse Image Capture"/>
                <p:cNvPicPr>
                  <a:picLocks noChangeAspect="1" noChangeArrowheads="1"/>
                </p:cNvPicPr>
                <p:nvPr/>
              </p:nvPicPr>
              <p:blipFill>
                <a:blip r:embed="rId21" cstate="print"/>
                <a:srcRect/>
                <a:stretch>
                  <a:fillRect/>
                </a:stretch>
              </p:blipFill>
              <p:spPr bwMode="auto">
                <a:xfrm>
                  <a:off x="4177004" y="2412997"/>
                  <a:ext cx="282897" cy="275353"/>
                </a:xfrm>
                <a:prstGeom prst="rect">
                  <a:avLst/>
                </a:prstGeom>
                <a:noFill/>
              </p:spPr>
            </p:pic>
            <p:pic>
              <p:nvPicPr>
                <p:cNvPr id="35" name="Picture 28" descr="http://notespark.com/images/header.png?v=2"/>
                <p:cNvPicPr>
                  <a:picLocks noChangeAspect="1" noChangeArrowheads="1"/>
                </p:cNvPicPr>
                <p:nvPr/>
              </p:nvPicPr>
              <p:blipFill>
                <a:blip r:embed="rId22" cstate="print"/>
                <a:srcRect/>
                <a:stretch>
                  <a:fillRect/>
                </a:stretch>
              </p:blipFill>
              <p:spPr bwMode="auto">
                <a:xfrm>
                  <a:off x="2463806" y="2539424"/>
                  <a:ext cx="671996" cy="127135"/>
                </a:xfrm>
                <a:prstGeom prst="rect">
                  <a:avLst/>
                </a:prstGeom>
                <a:noFill/>
              </p:spPr>
            </p:pic>
            <p:pic>
              <p:nvPicPr>
                <p:cNvPr id="36" name="Picture 44" descr="http://ts2.mm.bing.net/images/thumbnail.aspx?q=419786268285&amp;id=b44cfdbc42549b02f1ce2c0c3f9d99d9&amp;url=http://webapplicationsreview.com/wp-content/uploads/2008/04/tripit_logo_tagunder.gif"/>
                <p:cNvPicPr>
                  <a:picLocks noChangeAspect="1" noChangeArrowheads="1"/>
                </p:cNvPicPr>
                <p:nvPr/>
              </p:nvPicPr>
              <p:blipFill>
                <a:blip r:embed="rId23" cstate="print"/>
                <a:srcRect/>
                <a:stretch>
                  <a:fillRect/>
                </a:stretch>
              </p:blipFill>
              <p:spPr bwMode="auto">
                <a:xfrm>
                  <a:off x="3433784" y="2452778"/>
                  <a:ext cx="417305" cy="222879"/>
                </a:xfrm>
                <a:prstGeom prst="rect">
                  <a:avLst/>
                </a:prstGeom>
                <a:noFill/>
              </p:spPr>
            </p:pic>
          </p:grpSp>
          <p:pic>
            <p:nvPicPr>
              <p:cNvPr id="29" name="Picture 28" descr="8.png"/>
              <p:cNvPicPr>
                <a:picLocks noChangeAspect="1"/>
              </p:cNvPicPr>
              <p:nvPr/>
            </p:nvPicPr>
            <p:blipFill>
              <a:blip r:embed="rId24" cstate="print">
                <a:lum bright="-2000"/>
              </a:blip>
              <a:stretch>
                <a:fillRect/>
              </a:stretch>
            </p:blipFill>
            <p:spPr>
              <a:xfrm>
                <a:off x="2249424" y="1540273"/>
                <a:ext cx="409110" cy="569712"/>
              </a:xfrm>
              <a:prstGeom prst="rect">
                <a:avLst/>
              </a:prstGeom>
            </p:spPr>
          </p:pic>
        </p:grpSp>
        <p:grpSp>
          <p:nvGrpSpPr>
            <p:cNvPr id="19" name="Group 264"/>
            <p:cNvGrpSpPr/>
            <p:nvPr/>
          </p:nvGrpSpPr>
          <p:grpSpPr>
            <a:xfrm>
              <a:off x="4800599" y="1502704"/>
              <a:ext cx="3734062" cy="1316697"/>
              <a:chOff x="4800599" y="1502704"/>
              <a:chExt cx="3734062" cy="1316697"/>
            </a:xfrm>
          </p:grpSpPr>
          <p:grpSp>
            <p:nvGrpSpPr>
              <p:cNvPr id="20" name="Group 257"/>
              <p:cNvGrpSpPr/>
              <p:nvPr/>
            </p:nvGrpSpPr>
            <p:grpSpPr>
              <a:xfrm>
                <a:off x="4800599" y="1502704"/>
                <a:ext cx="3734062" cy="1316697"/>
                <a:chOff x="4800599" y="1502704"/>
                <a:chExt cx="3734062" cy="1316697"/>
              </a:xfrm>
            </p:grpSpPr>
            <p:sp>
              <p:nvSpPr>
                <p:cNvPr id="22" name="Rectangle 21"/>
                <p:cNvSpPr/>
                <p:nvPr/>
              </p:nvSpPr>
              <p:spPr>
                <a:xfrm>
                  <a:off x="4800599" y="2146171"/>
                  <a:ext cx="3734062" cy="673230"/>
                </a:xfrm>
                <a:prstGeom prst="rect">
                  <a:avLst/>
                </a:prstGeom>
                <a:solidFill>
                  <a:schemeClr val="bg1"/>
                </a:solidFill>
                <a:ln>
                  <a:solidFill>
                    <a:schemeClr val="bg2"/>
                  </a:solidFill>
                </a:ln>
                <a:effectLst>
                  <a:outerShdw blurRad="40005" dist="22987" dir="5400000" algn="tl" rotWithShape="0">
                    <a:schemeClr val="bg2">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sp>
              <p:nvSpPr>
                <p:cNvPr id="23" name="Chord 22"/>
                <p:cNvSpPr/>
                <p:nvPr/>
              </p:nvSpPr>
              <p:spPr bwMode="invGray">
                <a:xfrm>
                  <a:off x="5936558" y="1502704"/>
                  <a:ext cx="1444476" cy="1121402"/>
                </a:xfrm>
                <a:prstGeom prst="chord">
                  <a:avLst>
                    <a:gd name="adj1" fmla="val 16375443"/>
                    <a:gd name="adj2" fmla="val 16200000"/>
                  </a:avLst>
                </a:prstGeom>
                <a:gradFill flip="none" rotWithShape="1">
                  <a:gsLst>
                    <a:gs pos="0">
                      <a:schemeClr val="bg1">
                        <a:lumMod val="50000"/>
                      </a:schemeClr>
                    </a:gs>
                    <a:gs pos="100000">
                      <a:srgbClr val="FFFFFF"/>
                    </a:gs>
                  </a:gsLst>
                  <a:lin ang="17160000" scaled="0"/>
                  <a:tileRect/>
                </a:gradFill>
                <a:ln>
                  <a:solidFill>
                    <a:schemeClr val="bg1">
                      <a:lumMod val="75000"/>
                    </a:schemeClr>
                  </a:solidFill>
                </a:ln>
                <a:effectLst>
                  <a:outerShdw blurRad="50800" dist="38100" dir="2700000">
                    <a:srgbClr val="000000">
                      <a:alpha val="43000"/>
                    </a:srgbClr>
                  </a:outerShdw>
                </a:effectLst>
                <a:scene3d>
                  <a:camera prst="isometricOffAxis2Top">
                    <a:rot lat="18078000" lon="3270000" rev="18204000"/>
                  </a:camera>
                  <a:lightRig rig="threePt" dir="t">
                    <a:rot lat="0" lon="0" rev="11820000"/>
                  </a:lightRig>
                </a:scene3d>
                <a:sp3d extrusionH="146050">
                  <a:contourClr>
                    <a:srgbClr val="C79462"/>
                  </a:contourClr>
                </a:sp3d>
              </p:spPr>
              <p:style>
                <a:lnRef idx="2">
                  <a:schemeClr val="lt1">
                    <a:hueOff val="0"/>
                    <a:satOff val="0"/>
                    <a:lumOff val="0"/>
                    <a:alphaOff val="0"/>
                  </a:schemeClr>
                </a:lnRef>
                <a:fillRef idx="1">
                  <a:schemeClr val="accent1">
                    <a:alpha val="50000"/>
                    <a:hueOff val="0"/>
                    <a:satOff val="0"/>
                    <a:lumOff val="0"/>
                    <a:alphaOff val="0"/>
                  </a:schemeClr>
                </a:fillRef>
                <a:effectRef idx="0">
                  <a:schemeClr val="accent1">
                    <a:alpha val="50000"/>
                    <a:hueOff val="0"/>
                    <a:satOff val="0"/>
                    <a:lumOff val="0"/>
                    <a:alphaOff val="0"/>
                  </a:schemeClr>
                </a:effectRef>
                <a:fontRef idx="minor">
                  <a:schemeClr val="tx1"/>
                </a:fontRef>
              </p:style>
              <p:txBody>
                <a:bodyPr wrap="none" anchor="ctr"/>
                <a:lstStyle/>
                <a:p>
                  <a:pPr algn="ctr">
                    <a:defRPr/>
                  </a:pPr>
                  <a:endParaRPr lang="en-US" sz="2400">
                    <a:solidFill>
                      <a:prstClr val="white"/>
                    </a:solidFill>
                    <a:latin typeface="Century Gothic"/>
                    <a:cs typeface="Century Gothic"/>
                  </a:endParaRPr>
                </a:p>
              </p:txBody>
            </p:sp>
            <p:pic>
              <p:nvPicPr>
                <p:cNvPr id="24" name="Picture 208" descr="From collectibles to cars, buy and sell all kinds of items on eBay">
                  <a:hlinkClick r:id=""/>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7075921" y="2511838"/>
                  <a:ext cx="451157" cy="1845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107" descr="sap_logo"/>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58905" y="2455333"/>
                  <a:ext cx="479944" cy="2375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Picture 34" descr="http://ts4.mm.bing.net/images/thumbnail.aspx?q=406840156771&amp;id=b04cbed76c5b53008fc68fd28b47fb2c&amp;url=http://www.douglyon.co.uk/portfolio/web/mozy-logo-440.png"/>
                <p:cNvPicPr>
                  <a:picLocks noChangeAspect="1" noChangeArrowheads="1"/>
                </p:cNvPicPr>
                <p:nvPr/>
              </p:nvPicPr>
              <p:blipFill>
                <a:blip r:embed="rId26" cstate="print"/>
                <a:srcRect/>
                <a:stretch>
                  <a:fillRect/>
                </a:stretch>
              </p:blipFill>
              <p:spPr bwMode="auto">
                <a:xfrm>
                  <a:off x="6200055" y="2540000"/>
                  <a:ext cx="654185" cy="194000"/>
                </a:xfrm>
                <a:prstGeom prst="rect">
                  <a:avLst/>
                </a:prstGeom>
                <a:noFill/>
              </p:spPr>
            </p:pic>
            <p:pic>
              <p:nvPicPr>
                <p:cNvPr id="27" name="Picture 40" descr="http://ts4.mm.bing.net/images/thumbnail.aspx?q=417507511907&amp;id=f2ef1d6bd71e3c71dda6d064cb685ab1&amp;url=http://www.precisionpolling.com/blog/wp-uploads/localhost/2010/06/sm_logo_color_onwhite.jpg"/>
                <p:cNvPicPr>
                  <a:picLocks noChangeAspect="1" noChangeArrowheads="1"/>
                </p:cNvPicPr>
                <p:nvPr/>
              </p:nvPicPr>
              <p:blipFill>
                <a:blip r:embed="rId27" cstate="print"/>
                <a:srcRect/>
                <a:stretch>
                  <a:fillRect/>
                </a:stretch>
              </p:blipFill>
              <p:spPr bwMode="auto">
                <a:xfrm>
                  <a:off x="5039863" y="2504660"/>
                  <a:ext cx="1042793" cy="212035"/>
                </a:xfrm>
                <a:prstGeom prst="rect">
                  <a:avLst/>
                </a:prstGeom>
                <a:noFill/>
              </p:spPr>
            </p:pic>
          </p:grpSp>
          <p:pic>
            <p:nvPicPr>
              <p:cNvPr id="21" name="Picture 6" descr="C:\Users\jonw\Desktop\Hardware-Tablet-PC-icon.png"/>
              <p:cNvPicPr>
                <a:picLocks noChangeAspect="1" noChangeArrowheads="1"/>
              </p:cNvPicPr>
              <p:nvPr/>
            </p:nvPicPr>
            <p:blipFill>
              <a:blip r:embed="rId28" cstate="print">
                <a:grayscl/>
                <a:extLst>
                  <a:ext uri="{28A0092B-C50C-407E-A947-70E740481C1C}">
                    <a14:useLocalDpi xmlns:a14="http://schemas.microsoft.com/office/drawing/2010/main" val="0"/>
                  </a:ext>
                </a:extLst>
              </a:blip>
              <a:srcRect/>
              <a:stretch>
                <a:fillRect/>
              </a:stretch>
            </p:blipFill>
            <p:spPr bwMode="auto">
              <a:xfrm>
                <a:off x="6285058" y="1567106"/>
                <a:ext cx="810008" cy="809377"/>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52" name="Group 96"/>
          <p:cNvGrpSpPr/>
          <p:nvPr/>
        </p:nvGrpSpPr>
        <p:grpSpPr>
          <a:xfrm>
            <a:off x="3597352" y="4976109"/>
            <a:ext cx="1619892" cy="1694302"/>
            <a:chOff x="3594901" y="4783666"/>
            <a:chExt cx="1694302" cy="1694302"/>
          </a:xfrm>
        </p:grpSpPr>
        <p:pic>
          <p:nvPicPr>
            <p:cNvPr id="53" name="Picture 8" descr="CEO1"/>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594901" y="4783666"/>
              <a:ext cx="1694302" cy="1694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 name="Oval 53"/>
            <p:cNvSpPr/>
            <p:nvPr/>
          </p:nvSpPr>
          <p:spPr>
            <a:xfrm>
              <a:off x="3604679" y="4794747"/>
              <a:ext cx="1683007" cy="1683007"/>
            </a:xfrm>
            <a:prstGeom prst="ellipse">
              <a:avLst/>
            </a:prstGeom>
            <a:noFill/>
            <a:ln w="19050">
              <a:solidFill>
                <a:srgbClr val="0072C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pic>
        <p:nvPicPr>
          <p:cNvPr id="55" name="Picture 54" descr="PC.png"/>
          <p:cNvPicPr>
            <a:picLocks noChangeAspect="1"/>
          </p:cNvPicPr>
          <p:nvPr/>
        </p:nvPicPr>
        <p:blipFill>
          <a:blip r:embed="rId29" cstate="print"/>
          <a:stretch>
            <a:fillRect/>
          </a:stretch>
        </p:blipFill>
        <p:spPr>
          <a:xfrm>
            <a:off x="6334400" y="3273541"/>
            <a:ext cx="666936" cy="569575"/>
          </a:xfrm>
          <a:prstGeom prst="rect">
            <a:avLst/>
          </a:prstGeom>
        </p:spPr>
      </p:pic>
      <p:grpSp>
        <p:nvGrpSpPr>
          <p:cNvPr id="56" name="Group 74"/>
          <p:cNvGrpSpPr/>
          <p:nvPr/>
        </p:nvGrpSpPr>
        <p:grpSpPr>
          <a:xfrm>
            <a:off x="421418" y="1487816"/>
            <a:ext cx="8111022" cy="5325559"/>
            <a:chOff x="158046" y="1366063"/>
            <a:chExt cx="8483600" cy="5325559"/>
          </a:xfrm>
        </p:grpSpPr>
        <p:sp>
          <p:nvSpPr>
            <p:cNvPr id="57" name="Rectangle 56"/>
            <p:cNvSpPr/>
            <p:nvPr/>
          </p:nvSpPr>
          <p:spPr>
            <a:xfrm>
              <a:off x="158046" y="1514127"/>
              <a:ext cx="8483600" cy="517749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nvGrpSpPr>
            <p:cNvPr id="58" name="Group 172"/>
            <p:cNvGrpSpPr/>
            <p:nvPr/>
          </p:nvGrpSpPr>
          <p:grpSpPr>
            <a:xfrm>
              <a:off x="2006411" y="1366063"/>
              <a:ext cx="4987058" cy="4694906"/>
              <a:chOff x="1536304" y="1160322"/>
              <a:chExt cx="5893398" cy="5548146"/>
            </a:xfrm>
          </p:grpSpPr>
          <p:pic>
            <p:nvPicPr>
              <p:cNvPr id="61" name="Picture 23" descr="5.png"/>
              <p:cNvPicPr>
                <a:picLocks noChangeAspect="1"/>
              </p:cNvPicPr>
              <p:nvPr/>
            </p:nvPicPr>
            <p:blipFill>
              <a:blip r:embed="rId13" cstate="print"/>
              <a:stretch>
                <a:fillRect/>
              </a:stretch>
            </p:blipFill>
            <p:spPr>
              <a:xfrm>
                <a:off x="1663407" y="3015673"/>
                <a:ext cx="771634" cy="517445"/>
              </a:xfrm>
              <a:prstGeom prst="rect">
                <a:avLst/>
              </a:prstGeom>
            </p:spPr>
          </p:pic>
          <p:pic>
            <p:nvPicPr>
              <p:cNvPr id="62" name="Picture 61" descr="8.png"/>
              <p:cNvPicPr>
                <a:picLocks noChangeAspect="1"/>
              </p:cNvPicPr>
              <p:nvPr/>
            </p:nvPicPr>
            <p:blipFill>
              <a:blip r:embed="rId24" cstate="print">
                <a:lum bright="-2000"/>
              </a:blip>
              <a:stretch>
                <a:fillRect/>
              </a:stretch>
            </p:blipFill>
            <p:spPr>
              <a:xfrm>
                <a:off x="2695866" y="5667573"/>
                <a:ext cx="426838" cy="594400"/>
              </a:xfrm>
              <a:prstGeom prst="rect">
                <a:avLst/>
              </a:prstGeom>
            </p:spPr>
          </p:pic>
          <p:pic>
            <p:nvPicPr>
              <p:cNvPr id="63" name="Picture 6" descr="C:\Users\jonw\Desktop\Hardware-Tablet-PC-icon.png"/>
              <p:cNvPicPr>
                <a:picLocks noChangeAspect="1" noChangeArrowheads="1"/>
              </p:cNvPicPr>
              <p:nvPr/>
            </p:nvPicPr>
            <p:blipFill>
              <a:blip r:embed="rId28" cstate="print">
                <a:grayscl/>
                <a:extLst>
                  <a:ext uri="{28A0092B-C50C-407E-A947-70E740481C1C}">
                    <a14:useLocalDpi xmlns:a14="http://schemas.microsoft.com/office/drawing/2010/main" val="0"/>
                  </a:ext>
                </a:extLst>
              </a:blip>
              <a:srcRect/>
              <a:stretch>
                <a:fillRect/>
              </a:stretch>
            </p:blipFill>
            <p:spPr bwMode="auto">
              <a:xfrm>
                <a:off x="6385280" y="2884718"/>
                <a:ext cx="810008" cy="809377"/>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3" descr="24.png"/>
              <p:cNvPicPr>
                <a:picLocks noChangeAspect="1"/>
              </p:cNvPicPr>
              <p:nvPr/>
            </p:nvPicPr>
            <p:blipFill>
              <a:blip r:embed="rId8" cstate="print">
                <a:lum bright="-16000" contrast="20000"/>
              </a:blip>
              <a:stretch>
                <a:fillRect/>
              </a:stretch>
            </p:blipFill>
            <p:spPr>
              <a:xfrm>
                <a:off x="4017566" y="1160322"/>
                <a:ext cx="973408" cy="973406"/>
              </a:xfrm>
              <a:prstGeom prst="rect">
                <a:avLst/>
              </a:prstGeom>
            </p:spPr>
          </p:pic>
          <p:pic>
            <p:nvPicPr>
              <p:cNvPr id="65" name="Picture 64" descr="38.png"/>
              <p:cNvPicPr>
                <a:picLocks noChangeAspect="1"/>
              </p:cNvPicPr>
              <p:nvPr/>
            </p:nvPicPr>
            <p:blipFill>
              <a:blip r:embed="rId30" cstate="print"/>
              <a:srcRect l="11917" t="4620" r="56272" b="69095"/>
              <a:stretch>
                <a:fillRect/>
              </a:stretch>
            </p:blipFill>
            <p:spPr>
              <a:xfrm rot="158166">
                <a:off x="2286864" y="1482420"/>
                <a:ext cx="1598470" cy="1320800"/>
              </a:xfrm>
              <a:prstGeom prst="rect">
                <a:avLst/>
              </a:prstGeom>
            </p:spPr>
          </p:pic>
          <p:pic>
            <p:nvPicPr>
              <p:cNvPr id="66" name="Picture 65" descr="38.png"/>
              <p:cNvPicPr>
                <a:picLocks noChangeAspect="1"/>
              </p:cNvPicPr>
              <p:nvPr/>
            </p:nvPicPr>
            <p:blipFill>
              <a:blip r:embed="rId30" cstate="print"/>
              <a:srcRect l="11917" t="4620" r="56272" b="69095"/>
              <a:stretch>
                <a:fillRect/>
              </a:stretch>
            </p:blipFill>
            <p:spPr>
              <a:xfrm rot="4797922">
                <a:off x="5190482" y="1651754"/>
                <a:ext cx="1598470" cy="1320800"/>
              </a:xfrm>
              <a:prstGeom prst="rect">
                <a:avLst/>
              </a:prstGeom>
            </p:spPr>
          </p:pic>
          <p:pic>
            <p:nvPicPr>
              <p:cNvPr id="67" name="Picture 66" descr="38.png"/>
              <p:cNvPicPr>
                <a:picLocks noChangeAspect="1"/>
              </p:cNvPicPr>
              <p:nvPr/>
            </p:nvPicPr>
            <p:blipFill>
              <a:blip r:embed="rId30" cstate="print"/>
              <a:srcRect l="11917" t="4620" r="56272" b="69095"/>
              <a:stretch>
                <a:fillRect/>
              </a:stretch>
            </p:blipFill>
            <p:spPr>
              <a:xfrm rot="8684861">
                <a:off x="5831232" y="3990286"/>
                <a:ext cx="1598470" cy="1320799"/>
              </a:xfrm>
              <a:prstGeom prst="rect">
                <a:avLst/>
              </a:prstGeom>
            </p:spPr>
          </p:pic>
          <p:pic>
            <p:nvPicPr>
              <p:cNvPr id="68" name="Picture 67" descr="38.png"/>
              <p:cNvPicPr>
                <a:picLocks noChangeAspect="1"/>
              </p:cNvPicPr>
              <p:nvPr/>
            </p:nvPicPr>
            <p:blipFill>
              <a:blip r:embed="rId30" cstate="print"/>
              <a:srcRect l="11917" t="4620" r="56272" b="69095"/>
              <a:stretch>
                <a:fillRect/>
              </a:stretch>
            </p:blipFill>
            <p:spPr>
              <a:xfrm rot="17574664">
                <a:off x="1397469" y="3939486"/>
                <a:ext cx="1598470" cy="1320800"/>
              </a:xfrm>
              <a:prstGeom prst="rect">
                <a:avLst/>
              </a:prstGeom>
            </p:spPr>
          </p:pic>
          <p:pic>
            <p:nvPicPr>
              <p:cNvPr id="69" name="Picture 68" descr="Screen shot 2011-02-07 at 12.48.16 PM.png"/>
              <p:cNvPicPr>
                <a:picLocks noChangeAspect="1"/>
              </p:cNvPicPr>
              <p:nvPr/>
            </p:nvPicPr>
            <p:blipFill>
              <a:blip r:embed="rId31" cstate="print"/>
              <a:stretch>
                <a:fillRect/>
              </a:stretch>
            </p:blipFill>
            <p:spPr>
              <a:xfrm rot="163737">
                <a:off x="3365446" y="6020552"/>
                <a:ext cx="2238020" cy="687916"/>
              </a:xfrm>
              <a:prstGeom prst="rect">
                <a:avLst/>
              </a:prstGeom>
            </p:spPr>
          </p:pic>
        </p:grpSp>
        <p:pic>
          <p:nvPicPr>
            <p:cNvPr id="59" name="Picture 8" descr="CEO1"/>
            <p:cNvPicPr>
              <a:picLocks noChangeAspect="1" noChangeArrowheads="1"/>
            </p:cNvPicPr>
            <p:nvPr/>
          </p:nvPicPr>
          <p:blipFill>
            <a:blip r:embed="rId2" cstate="print">
              <a:extLst>
                <a:ext uri="{28A0092B-C50C-407E-A947-70E740481C1C}">
                  <a14:useLocalDpi xmlns:a14="http://schemas.microsoft.com/office/drawing/2010/main" val="0"/>
                </a:ext>
              </a:extLst>
            </a:blip>
            <a:stretch>
              <a:fillRect/>
            </a:stretch>
          </p:blipFill>
          <p:spPr bwMode="auto">
            <a:xfrm>
              <a:off x="3033629" y="2410531"/>
              <a:ext cx="2766038" cy="276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0" name="Oval 59"/>
            <p:cNvSpPr/>
            <p:nvPr/>
          </p:nvSpPr>
          <p:spPr>
            <a:xfrm>
              <a:off x="3046979" y="2425186"/>
              <a:ext cx="2747600" cy="2747596"/>
            </a:xfrm>
            <a:prstGeom prst="ellipse">
              <a:avLst/>
            </a:prstGeom>
            <a:noFill/>
            <a:ln w="19050">
              <a:solidFill>
                <a:srgbClr val="0072C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prstClr val="white"/>
                </a:solidFill>
              </a:endParaRPr>
            </a:p>
          </p:txBody>
        </p:sp>
      </p:grpSp>
      <p:pic>
        <p:nvPicPr>
          <p:cNvPr id="70" name="Picture 2" descr="http://sdmnotebook.com/themes/default/images/laptop_icon.jpg"/>
          <p:cNvPicPr>
            <a:picLocks noChangeAspect="1" noChangeArrowheads="1"/>
          </p:cNvPicPr>
          <p:nvPr/>
        </p:nvPicPr>
        <p:blipFill>
          <a:blip r:embed="rId32" cstate="print"/>
          <a:srcRect/>
          <a:stretch>
            <a:fillRect/>
          </a:stretch>
        </p:blipFill>
        <p:spPr bwMode="auto">
          <a:xfrm>
            <a:off x="4967037" y="5203527"/>
            <a:ext cx="756594" cy="660494"/>
          </a:xfrm>
          <a:prstGeom prst="rect">
            <a:avLst/>
          </a:prstGeom>
          <a:noFill/>
        </p:spPr>
      </p:pic>
      <p:pic>
        <p:nvPicPr>
          <p:cNvPr id="71" name="Picture 10" descr="appsense logo.png"/>
          <p:cNvPicPr>
            <a:picLocks noChangeAspect="1"/>
          </p:cNvPicPr>
          <p:nvPr/>
        </p:nvPicPr>
        <p:blipFill>
          <a:blip r:embed="rId33" cstate="print"/>
          <a:srcRect/>
          <a:stretch>
            <a:fillRect/>
          </a:stretch>
        </p:blipFill>
        <p:spPr bwMode="auto">
          <a:xfrm>
            <a:off x="6209170" y="6403801"/>
            <a:ext cx="1587598" cy="382588"/>
          </a:xfrm>
          <a:prstGeom prst="rect">
            <a:avLst/>
          </a:prstGeom>
          <a:noFill/>
          <a:ln w="9525">
            <a:noFill/>
            <a:miter lim="800000"/>
            <a:headEnd/>
            <a:tailEnd/>
          </a:ln>
        </p:spPr>
      </p:pic>
    </p:spTree>
    <p:extLst>
      <p:ext uri="{BB962C8B-B14F-4D97-AF65-F5344CB8AC3E}">
        <p14:creationId xmlns:p14="http://schemas.microsoft.com/office/powerpoint/2010/main" val="1525647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55"/>
                                        </p:tgtEl>
                                        <p:attrNameLst>
                                          <p:attrName>style.visibility</p:attrName>
                                        </p:attrNameLst>
                                      </p:cBhvr>
                                      <p:to>
                                        <p:strVal val="visible"/>
                                      </p:to>
                                    </p:set>
                                    <p:animEffect transition="in" filter="fade">
                                      <p:cBhvr>
                                        <p:cTn id="10" dur="1000"/>
                                        <p:tgtEl>
                                          <p:spTgt spid="5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5"/>
                                        </p:tgtEl>
                                      </p:cBhvr>
                                    </p:animEffect>
                                    <p:set>
                                      <p:cBhvr>
                                        <p:cTn id="15" dur="1" fill="hold">
                                          <p:stCondLst>
                                            <p:cond delay="999"/>
                                          </p:stCondLst>
                                        </p:cTn>
                                        <p:tgtEl>
                                          <p:spTgt spid="15"/>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1000"/>
                                        <p:tgtEl>
                                          <p:spTgt spid="55"/>
                                        </p:tgtEl>
                                      </p:cBhvr>
                                    </p:animEffect>
                                    <p:set>
                                      <p:cBhvr>
                                        <p:cTn id="18" dur="1" fill="hold">
                                          <p:stCondLst>
                                            <p:cond delay="999"/>
                                          </p:stCondLst>
                                        </p:cTn>
                                        <p:tgtEl>
                                          <p:spTgt spid="55"/>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1000"/>
                                        <p:tgtEl>
                                          <p:spTgt spid="6"/>
                                        </p:tgtEl>
                                      </p:cBhvr>
                                    </p:animEffect>
                                    <p:set>
                                      <p:cBhvr>
                                        <p:cTn id="21" dur="1" fill="hold">
                                          <p:stCondLst>
                                            <p:cond delay="999"/>
                                          </p:stCondLst>
                                        </p:cTn>
                                        <p:tgtEl>
                                          <p:spTgt spid="6"/>
                                        </p:tgtEl>
                                        <p:attrNameLst>
                                          <p:attrName>style.visibility</p:attrName>
                                        </p:attrNameLst>
                                      </p:cBhvr>
                                      <p:to>
                                        <p:strVal val="hidden"/>
                                      </p:to>
                                    </p:set>
                                  </p:childTnLst>
                                </p:cTn>
                              </p:par>
                            </p:childTnLst>
                          </p:cTn>
                        </p:par>
                        <p:par>
                          <p:cTn id="22" fill="hold">
                            <p:stCondLst>
                              <p:cond delay="1000"/>
                            </p:stCondLst>
                            <p:childTnLst>
                              <p:par>
                                <p:cTn id="23" presetID="64" presetClass="path" presetSubtype="0" accel="50000" decel="50000" fill="hold" nodeType="afterEffect">
                                  <p:stCondLst>
                                    <p:cond delay="0"/>
                                  </p:stCondLst>
                                  <p:childTnLst>
                                    <p:animMotion origin="layout" path="M 2.77778E-7 0.00185 L -0.00017 -0.30851 " pathEditMode="relative" rAng="0" ptsTypes="AA">
                                      <p:cBhvr>
                                        <p:cTn id="24" dur="2000" fill="hold"/>
                                        <p:tgtEl>
                                          <p:spTgt spid="3"/>
                                        </p:tgtEl>
                                        <p:attrNameLst>
                                          <p:attrName>ppt_x</p:attrName>
                                          <p:attrName>ppt_y</p:attrName>
                                        </p:attrNameLst>
                                      </p:cBhvr>
                                      <p:rCtr x="0" y="-155"/>
                                    </p:animMotion>
                                  </p:childTnLst>
                                </p:cTn>
                              </p:par>
                              <p:par>
                                <p:cTn id="25" presetID="1" presetClass="exit" presetSubtype="0" fill="hold" nodeType="withEffect">
                                  <p:stCondLst>
                                    <p:cond delay="0"/>
                                  </p:stCondLst>
                                  <p:childTnLst>
                                    <p:set>
                                      <p:cBhvr>
                                        <p:cTn id="26" dur="1" fill="hold">
                                          <p:stCondLst>
                                            <p:cond delay="0"/>
                                          </p:stCondLst>
                                        </p:cTn>
                                        <p:tgtEl>
                                          <p:spTgt spid="52"/>
                                        </p:tgtEl>
                                        <p:attrNameLst>
                                          <p:attrName>style.visibility</p:attrName>
                                        </p:attrNameLst>
                                      </p:cBhvr>
                                      <p:to>
                                        <p:strVal val="hidden"/>
                                      </p:to>
                                    </p:set>
                                  </p:childTnLst>
                                </p:cTn>
                              </p:par>
                            </p:childTnLst>
                          </p:cTn>
                        </p:par>
                        <p:par>
                          <p:cTn id="27" fill="hold">
                            <p:stCondLst>
                              <p:cond delay="3000"/>
                            </p:stCondLst>
                            <p:childTnLst>
                              <p:par>
                                <p:cTn id="28" presetID="10" presetClass="entr" presetSubtype="0" fill="hold" nodeType="after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500"/>
                                        <p:tgtEl>
                                          <p:spTgt spid="56"/>
                                        </p:tgtEl>
                                      </p:cBhvr>
                                    </p:animEffect>
                                  </p:childTnLst>
                                </p:cTn>
                              </p:par>
                              <p:par>
                                <p:cTn id="31" presetID="10" presetClass="entr" presetSubtype="0" fill="hold" nodeType="withEffect">
                                  <p:stCondLst>
                                    <p:cond delay="0"/>
                                  </p:stCondLst>
                                  <p:childTnLst>
                                    <p:set>
                                      <p:cBhvr>
                                        <p:cTn id="32" dur="1" fill="hold">
                                          <p:stCondLst>
                                            <p:cond delay="0"/>
                                          </p:stCondLst>
                                        </p:cTn>
                                        <p:tgtEl>
                                          <p:spTgt spid="70"/>
                                        </p:tgtEl>
                                        <p:attrNameLst>
                                          <p:attrName>style.visibility</p:attrName>
                                        </p:attrNameLst>
                                      </p:cBhvr>
                                      <p:to>
                                        <p:strVal val="visible"/>
                                      </p:to>
                                    </p:set>
                                    <p:animEffect transition="in" filter="fade">
                                      <p:cBhvr>
                                        <p:cTn id="33" dur="500"/>
                                        <p:tgtEl>
                                          <p:spTgt spid="70"/>
                                        </p:tgtEl>
                                      </p:cBhvr>
                                    </p:animEffect>
                                  </p:childTnLst>
                                </p:cTn>
                              </p:par>
                              <p:par>
                                <p:cTn id="34" presetID="10" presetClass="entr" presetSubtype="0" fill="hold" nodeType="withEffect">
                                  <p:stCondLst>
                                    <p:cond delay="0"/>
                                  </p:stCondLst>
                                  <p:childTnLst>
                                    <p:set>
                                      <p:cBhvr>
                                        <p:cTn id="35" dur="1" fill="hold">
                                          <p:stCondLst>
                                            <p:cond delay="0"/>
                                          </p:stCondLst>
                                        </p:cTn>
                                        <p:tgtEl>
                                          <p:spTgt spid="71"/>
                                        </p:tgtEl>
                                        <p:attrNameLst>
                                          <p:attrName>style.visibility</p:attrName>
                                        </p:attrNameLst>
                                      </p:cBhvr>
                                      <p:to>
                                        <p:strVal val="visible"/>
                                      </p:to>
                                    </p:set>
                                    <p:animEffect transition="in" filter="fade">
                                      <p:cBhvr>
                                        <p:cTn id="36"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59"/>
          <p:cNvSpPr/>
          <p:nvPr/>
        </p:nvSpPr>
        <p:spPr bwMode="auto">
          <a:xfrm>
            <a:off x="759672" y="1728863"/>
            <a:ext cx="7496780" cy="4962901"/>
          </a:xfrm>
          <a:prstGeom prst="rect">
            <a:avLst/>
          </a:prstGeom>
          <a:solidFill>
            <a:schemeClr val="bg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title"/>
          </p:nvPr>
        </p:nvSpPr>
        <p:spPr/>
        <p:txBody>
          <a:bodyPr>
            <a:normAutofit/>
          </a:bodyPr>
          <a:lstStyle/>
          <a:p>
            <a:r>
              <a:rPr lang="en-US" dirty="0">
                <a:latin typeface="Trebuchet MS"/>
                <a:cs typeface="Trebuchet MS"/>
              </a:rPr>
              <a:t>Managing the </a:t>
            </a:r>
            <a:r>
              <a:rPr lang="en-US" b="1" i="1" dirty="0">
                <a:latin typeface="Trebuchet MS"/>
                <a:cs typeface="Trebuchet MS"/>
              </a:rPr>
              <a:t>whole user</a:t>
            </a:r>
            <a:r>
              <a:rPr lang="en-US" dirty="0" smtClean="0">
                <a:latin typeface="Trebuchet MS"/>
                <a:cs typeface="Trebuchet MS"/>
              </a:rPr>
              <a:t>…</a:t>
            </a:r>
            <a:endParaRPr lang="en-US" dirty="0"/>
          </a:p>
        </p:txBody>
      </p:sp>
      <p:sp>
        <p:nvSpPr>
          <p:cNvPr id="61" name="Content Placeholder 60"/>
          <p:cNvSpPr>
            <a:spLocks noGrp="1"/>
          </p:cNvSpPr>
          <p:nvPr>
            <p:ph idx="1"/>
          </p:nvPr>
        </p:nvSpPr>
        <p:spPr/>
        <p:txBody>
          <a:bodyPr/>
          <a:lstStyle/>
          <a:p>
            <a:endParaRPr lang="en-AU"/>
          </a:p>
        </p:txBody>
      </p:sp>
      <p:grpSp>
        <p:nvGrpSpPr>
          <p:cNvPr id="3" name="Group 43"/>
          <p:cNvGrpSpPr/>
          <p:nvPr/>
        </p:nvGrpSpPr>
        <p:grpSpPr>
          <a:xfrm>
            <a:off x="685079" y="1714163"/>
            <a:ext cx="7220306" cy="4523480"/>
            <a:chOff x="182035" y="1079498"/>
            <a:chExt cx="8398931" cy="5185836"/>
          </a:xfrm>
        </p:grpSpPr>
        <p:grpSp>
          <p:nvGrpSpPr>
            <p:cNvPr id="4" name="Group 34"/>
            <p:cNvGrpSpPr/>
            <p:nvPr/>
          </p:nvGrpSpPr>
          <p:grpSpPr>
            <a:xfrm>
              <a:off x="182035" y="1329267"/>
              <a:ext cx="1816100" cy="1816100"/>
              <a:chOff x="2180166" y="2531534"/>
              <a:chExt cx="1816100" cy="1816100"/>
            </a:xfrm>
          </p:grpSpPr>
          <p:pic>
            <p:nvPicPr>
              <p:cNvPr id="23" name="Picture 22" descr="37.png"/>
              <p:cNvPicPr>
                <a:picLocks noChangeAspect="1"/>
              </p:cNvPicPr>
              <p:nvPr/>
            </p:nvPicPr>
            <p:blipFill>
              <a:blip r:embed="rId2" cstate="print"/>
              <a:stretch>
                <a:fillRect/>
              </a:stretch>
            </p:blipFill>
            <p:spPr>
              <a:xfrm>
                <a:off x="2180166" y="2531534"/>
                <a:ext cx="1816100" cy="1816100"/>
              </a:xfrm>
              <a:prstGeom prst="rect">
                <a:avLst/>
              </a:prstGeom>
            </p:spPr>
          </p:pic>
          <p:sp>
            <p:nvSpPr>
              <p:cNvPr id="24" name="TextBox 23"/>
              <p:cNvSpPr txBox="1">
                <a:spLocks noChangeArrowheads="1"/>
              </p:cNvSpPr>
              <p:nvPr/>
            </p:nvSpPr>
            <p:spPr bwMode="auto">
              <a:xfrm>
                <a:off x="2548469" y="3349557"/>
                <a:ext cx="973664" cy="262038"/>
              </a:xfrm>
              <a:prstGeom prst="rect">
                <a:avLst/>
              </a:prstGeom>
              <a:noFill/>
              <a:ln w="9525">
                <a:noFill/>
                <a:miter lim="800000"/>
                <a:headEnd/>
                <a:tailEnd/>
              </a:ln>
            </p:spPr>
            <p:txBody>
              <a:bodyPr wrap="square">
                <a:spAutoFit/>
              </a:bodyPr>
              <a:lstStyle/>
              <a:p>
                <a:pPr algn="ctr">
                  <a:lnSpc>
                    <a:spcPts val="1338"/>
                  </a:lnSpc>
                </a:pPr>
                <a:r>
                  <a:rPr lang="en-US" sz="1200" dirty="0" smtClean="0">
                    <a:solidFill>
                      <a:prstClr val="white"/>
                    </a:solidFill>
                    <a:latin typeface="Trebuchet MS"/>
                    <a:cs typeface="Trebuchet MS"/>
                  </a:rPr>
                  <a:t>Rights</a:t>
                </a:r>
                <a:endParaRPr lang="en-US" sz="1200" dirty="0">
                  <a:solidFill>
                    <a:prstClr val="white"/>
                  </a:solidFill>
                  <a:latin typeface="Trebuchet MS"/>
                  <a:cs typeface="Trebuchet MS"/>
                </a:endParaRPr>
              </a:p>
            </p:txBody>
          </p:sp>
        </p:grpSp>
        <p:grpSp>
          <p:nvGrpSpPr>
            <p:cNvPr id="5" name="Group 33"/>
            <p:cNvGrpSpPr/>
            <p:nvPr/>
          </p:nvGrpSpPr>
          <p:grpSpPr>
            <a:xfrm>
              <a:off x="1553633" y="1843616"/>
              <a:ext cx="1816100" cy="1816100"/>
              <a:chOff x="2772833" y="1640418"/>
              <a:chExt cx="1816100" cy="1816100"/>
            </a:xfrm>
          </p:grpSpPr>
          <p:pic>
            <p:nvPicPr>
              <p:cNvPr id="21" name="Picture 20" descr="31.png"/>
              <p:cNvPicPr>
                <a:picLocks noChangeAspect="1"/>
              </p:cNvPicPr>
              <p:nvPr/>
            </p:nvPicPr>
            <p:blipFill>
              <a:blip r:embed="rId3" cstate="print"/>
              <a:stretch>
                <a:fillRect/>
              </a:stretch>
            </p:blipFill>
            <p:spPr>
              <a:xfrm>
                <a:off x="2772833" y="1640418"/>
                <a:ext cx="1816100" cy="1816100"/>
              </a:xfrm>
              <a:prstGeom prst="rect">
                <a:avLst/>
              </a:prstGeom>
            </p:spPr>
          </p:pic>
          <p:sp>
            <p:nvSpPr>
              <p:cNvPr id="22" name="TextBox 21"/>
              <p:cNvSpPr txBox="1">
                <a:spLocks noChangeArrowheads="1"/>
              </p:cNvSpPr>
              <p:nvPr/>
            </p:nvSpPr>
            <p:spPr bwMode="auto">
              <a:xfrm>
                <a:off x="3327400" y="2387600"/>
                <a:ext cx="973664" cy="276999"/>
              </a:xfrm>
              <a:prstGeom prst="rect">
                <a:avLst/>
              </a:prstGeom>
              <a:noFill/>
              <a:ln w="9525">
                <a:noFill/>
                <a:miter lim="800000"/>
                <a:headEnd/>
                <a:tailEnd/>
              </a:ln>
            </p:spPr>
            <p:txBody>
              <a:bodyPr wrap="square">
                <a:spAutoFit/>
              </a:bodyPr>
              <a:lstStyle/>
              <a:p>
                <a:pPr algn="ctr"/>
                <a:r>
                  <a:rPr lang="en-US" sz="1200" dirty="0" smtClean="0">
                    <a:solidFill>
                      <a:prstClr val="white"/>
                    </a:solidFill>
                    <a:latin typeface="Trebuchet MS"/>
                    <a:cs typeface="Trebuchet MS"/>
                  </a:rPr>
                  <a:t>Policies</a:t>
                </a:r>
                <a:endParaRPr lang="en-US" sz="1200" dirty="0">
                  <a:solidFill>
                    <a:prstClr val="white"/>
                  </a:solidFill>
                  <a:latin typeface="Trebuchet MS"/>
                  <a:cs typeface="Trebuchet MS"/>
                </a:endParaRPr>
              </a:p>
            </p:txBody>
          </p:sp>
        </p:grpSp>
        <p:grpSp>
          <p:nvGrpSpPr>
            <p:cNvPr id="6" name="Group 41"/>
            <p:cNvGrpSpPr/>
            <p:nvPr/>
          </p:nvGrpSpPr>
          <p:grpSpPr>
            <a:xfrm>
              <a:off x="6112935" y="2806702"/>
              <a:ext cx="1816100" cy="1816100"/>
              <a:chOff x="4275665" y="1629834"/>
              <a:chExt cx="1816100" cy="1816100"/>
            </a:xfrm>
          </p:grpSpPr>
          <p:pic>
            <p:nvPicPr>
              <p:cNvPr id="19" name="Picture 18" descr="32.png"/>
              <p:cNvPicPr>
                <a:picLocks noChangeAspect="1"/>
              </p:cNvPicPr>
              <p:nvPr/>
            </p:nvPicPr>
            <p:blipFill>
              <a:blip r:embed="rId4" cstate="print"/>
              <a:stretch>
                <a:fillRect/>
              </a:stretch>
            </p:blipFill>
            <p:spPr>
              <a:xfrm>
                <a:off x="4275665" y="1629834"/>
                <a:ext cx="1816100" cy="1816100"/>
              </a:xfrm>
              <a:prstGeom prst="rect">
                <a:avLst/>
              </a:prstGeom>
            </p:spPr>
          </p:pic>
          <p:sp>
            <p:nvSpPr>
              <p:cNvPr id="20" name="TextBox 19"/>
              <p:cNvSpPr txBox="1">
                <a:spLocks noChangeArrowheads="1"/>
              </p:cNvSpPr>
              <p:nvPr/>
            </p:nvSpPr>
            <p:spPr bwMode="auto">
              <a:xfrm>
                <a:off x="4572000" y="2387600"/>
                <a:ext cx="1102973" cy="461665"/>
              </a:xfrm>
              <a:prstGeom prst="rect">
                <a:avLst/>
              </a:prstGeom>
              <a:noFill/>
              <a:ln w="9525">
                <a:noFill/>
                <a:miter lim="800000"/>
                <a:headEnd/>
                <a:tailEnd/>
              </a:ln>
            </p:spPr>
            <p:txBody>
              <a:bodyPr wrap="square">
                <a:spAutoFit/>
              </a:bodyPr>
              <a:lstStyle/>
              <a:p>
                <a:pPr algn="ctr"/>
                <a:r>
                  <a:rPr lang="en-US" sz="1200" dirty="0" smtClean="0">
                    <a:solidFill>
                      <a:prstClr val="white"/>
                    </a:solidFill>
                    <a:latin typeface="Trebuchet MS"/>
                    <a:cs typeface="Trebuchet MS"/>
                  </a:rPr>
                  <a:t>Applications</a:t>
                </a:r>
                <a:endParaRPr lang="en-US" sz="1200" dirty="0">
                  <a:solidFill>
                    <a:prstClr val="white"/>
                  </a:solidFill>
                  <a:latin typeface="Trebuchet MS"/>
                  <a:cs typeface="Trebuchet MS"/>
                </a:endParaRPr>
              </a:p>
            </p:txBody>
          </p:sp>
        </p:grpSp>
        <p:grpSp>
          <p:nvGrpSpPr>
            <p:cNvPr id="7" name="Group 38"/>
            <p:cNvGrpSpPr/>
            <p:nvPr/>
          </p:nvGrpSpPr>
          <p:grpSpPr>
            <a:xfrm>
              <a:off x="6764866" y="1282700"/>
              <a:ext cx="1816100" cy="1816100"/>
              <a:chOff x="4868332" y="2493433"/>
              <a:chExt cx="1816100" cy="1816100"/>
            </a:xfrm>
          </p:grpSpPr>
          <p:pic>
            <p:nvPicPr>
              <p:cNvPr id="17" name="Picture 16" descr="33.png"/>
              <p:cNvPicPr>
                <a:picLocks noChangeAspect="1"/>
              </p:cNvPicPr>
              <p:nvPr/>
            </p:nvPicPr>
            <p:blipFill>
              <a:blip r:embed="rId5" cstate="print"/>
              <a:stretch>
                <a:fillRect/>
              </a:stretch>
            </p:blipFill>
            <p:spPr>
              <a:xfrm>
                <a:off x="4868332" y="2493433"/>
                <a:ext cx="1816100" cy="1816100"/>
              </a:xfrm>
              <a:prstGeom prst="rect">
                <a:avLst/>
              </a:prstGeom>
            </p:spPr>
          </p:pic>
          <p:sp>
            <p:nvSpPr>
              <p:cNvPr id="18" name="TextBox 17"/>
              <p:cNvSpPr txBox="1">
                <a:spLocks noChangeArrowheads="1"/>
              </p:cNvSpPr>
              <p:nvPr/>
            </p:nvSpPr>
            <p:spPr bwMode="auto">
              <a:xfrm>
                <a:off x="5334000" y="3349557"/>
                <a:ext cx="973664" cy="425758"/>
              </a:xfrm>
              <a:prstGeom prst="rect">
                <a:avLst/>
              </a:prstGeom>
              <a:noFill/>
              <a:ln w="9525">
                <a:noFill/>
                <a:miter lim="800000"/>
                <a:headEnd/>
                <a:tailEnd/>
              </a:ln>
            </p:spPr>
            <p:txBody>
              <a:bodyPr wrap="square">
                <a:spAutoFit/>
              </a:bodyPr>
              <a:lstStyle/>
              <a:p>
                <a:pPr algn="ctr">
                  <a:lnSpc>
                    <a:spcPts val="1338"/>
                  </a:lnSpc>
                </a:pPr>
                <a:r>
                  <a:rPr lang="en-US" sz="1200" dirty="0" smtClean="0">
                    <a:solidFill>
                      <a:prstClr val="white"/>
                    </a:solidFill>
                    <a:latin typeface="Trebuchet MS"/>
                    <a:cs typeface="Trebuchet MS"/>
                  </a:rPr>
                  <a:t>Favorites</a:t>
                </a:r>
                <a:endParaRPr lang="en-US" sz="1200" dirty="0">
                  <a:solidFill>
                    <a:prstClr val="white"/>
                  </a:solidFill>
                  <a:latin typeface="Trebuchet MS"/>
                  <a:cs typeface="Trebuchet MS"/>
                </a:endParaRPr>
              </a:p>
            </p:txBody>
          </p:sp>
        </p:grpSp>
        <p:grpSp>
          <p:nvGrpSpPr>
            <p:cNvPr id="8" name="Group 35"/>
            <p:cNvGrpSpPr/>
            <p:nvPr/>
          </p:nvGrpSpPr>
          <p:grpSpPr>
            <a:xfrm>
              <a:off x="965199" y="3831166"/>
              <a:ext cx="1816100" cy="1816100"/>
              <a:chOff x="2379132" y="3890433"/>
              <a:chExt cx="1816100" cy="1816100"/>
            </a:xfrm>
          </p:grpSpPr>
          <p:pic>
            <p:nvPicPr>
              <p:cNvPr id="15" name="Picture 14" descr="36.png"/>
              <p:cNvPicPr>
                <a:picLocks noChangeAspect="1"/>
              </p:cNvPicPr>
              <p:nvPr/>
            </p:nvPicPr>
            <p:blipFill>
              <a:blip r:embed="rId6" cstate="print"/>
              <a:stretch>
                <a:fillRect/>
              </a:stretch>
            </p:blipFill>
            <p:spPr>
              <a:xfrm>
                <a:off x="2379132" y="3890433"/>
                <a:ext cx="1816100" cy="1816100"/>
              </a:xfrm>
              <a:prstGeom prst="rect">
                <a:avLst/>
              </a:prstGeom>
            </p:spPr>
          </p:pic>
          <p:sp>
            <p:nvSpPr>
              <p:cNvPr id="16" name="TextBox 15"/>
              <p:cNvSpPr txBox="1">
                <a:spLocks noChangeArrowheads="1"/>
              </p:cNvSpPr>
              <p:nvPr/>
            </p:nvSpPr>
            <p:spPr bwMode="auto">
              <a:xfrm>
                <a:off x="2692398" y="4555066"/>
                <a:ext cx="1261534" cy="425758"/>
              </a:xfrm>
              <a:prstGeom prst="rect">
                <a:avLst/>
              </a:prstGeom>
              <a:noFill/>
              <a:ln w="9525">
                <a:noFill/>
                <a:miter lim="800000"/>
                <a:headEnd/>
                <a:tailEnd/>
              </a:ln>
            </p:spPr>
            <p:txBody>
              <a:bodyPr wrap="square">
                <a:spAutoFit/>
              </a:bodyPr>
              <a:lstStyle/>
              <a:p>
                <a:pPr algn="ctr">
                  <a:lnSpc>
                    <a:spcPts val="1338"/>
                  </a:lnSpc>
                </a:pPr>
                <a:r>
                  <a:rPr lang="en-US" sz="1200" dirty="0" smtClean="0">
                    <a:solidFill>
                      <a:prstClr val="white"/>
                    </a:solidFill>
                    <a:latin typeface="Trebuchet MS"/>
                    <a:cs typeface="Trebuchet MS"/>
                  </a:rPr>
                  <a:t>Personalization</a:t>
                </a:r>
                <a:endParaRPr lang="en-US" sz="1200" dirty="0">
                  <a:solidFill>
                    <a:prstClr val="white"/>
                  </a:solidFill>
                  <a:latin typeface="Trebuchet MS"/>
                  <a:cs typeface="Trebuchet MS"/>
                </a:endParaRPr>
              </a:p>
            </p:txBody>
          </p:sp>
        </p:grpSp>
        <p:grpSp>
          <p:nvGrpSpPr>
            <p:cNvPr id="9" name="Group 37"/>
            <p:cNvGrpSpPr/>
            <p:nvPr/>
          </p:nvGrpSpPr>
          <p:grpSpPr>
            <a:xfrm>
              <a:off x="4775198" y="1079498"/>
              <a:ext cx="1816100" cy="1816100"/>
              <a:chOff x="4682065" y="3873500"/>
              <a:chExt cx="1816100" cy="1816100"/>
            </a:xfrm>
          </p:grpSpPr>
          <p:pic>
            <p:nvPicPr>
              <p:cNvPr id="13" name="Picture 12" descr="34.png"/>
              <p:cNvPicPr>
                <a:picLocks noChangeAspect="1"/>
              </p:cNvPicPr>
              <p:nvPr/>
            </p:nvPicPr>
            <p:blipFill>
              <a:blip r:embed="rId7" cstate="print"/>
              <a:stretch>
                <a:fillRect/>
              </a:stretch>
            </p:blipFill>
            <p:spPr>
              <a:xfrm>
                <a:off x="4682065" y="3873500"/>
                <a:ext cx="1816100" cy="1816100"/>
              </a:xfrm>
              <a:prstGeom prst="rect">
                <a:avLst/>
              </a:prstGeom>
            </p:spPr>
          </p:pic>
          <p:sp>
            <p:nvSpPr>
              <p:cNvPr id="14" name="TextBox 13"/>
              <p:cNvSpPr txBox="1">
                <a:spLocks noChangeArrowheads="1"/>
              </p:cNvSpPr>
              <p:nvPr/>
            </p:nvSpPr>
            <p:spPr bwMode="auto">
              <a:xfrm>
                <a:off x="5088467" y="4555066"/>
                <a:ext cx="973664" cy="262038"/>
              </a:xfrm>
              <a:prstGeom prst="rect">
                <a:avLst/>
              </a:prstGeom>
              <a:noFill/>
              <a:ln w="9525">
                <a:noFill/>
                <a:miter lim="800000"/>
                <a:headEnd/>
                <a:tailEnd/>
              </a:ln>
            </p:spPr>
            <p:txBody>
              <a:bodyPr wrap="square">
                <a:spAutoFit/>
              </a:bodyPr>
              <a:lstStyle/>
              <a:p>
                <a:pPr algn="ctr">
                  <a:lnSpc>
                    <a:spcPts val="1338"/>
                  </a:lnSpc>
                </a:pPr>
                <a:r>
                  <a:rPr lang="en-US" sz="1200" dirty="0" smtClean="0">
                    <a:solidFill>
                      <a:prstClr val="white"/>
                    </a:solidFill>
                    <a:latin typeface="Trebuchet MS"/>
                    <a:cs typeface="Trebuchet MS"/>
                  </a:rPr>
                  <a:t>Data</a:t>
                </a:r>
                <a:endParaRPr lang="en-US" sz="1200" dirty="0">
                  <a:solidFill>
                    <a:prstClr val="white"/>
                  </a:solidFill>
                  <a:latin typeface="Trebuchet MS"/>
                  <a:cs typeface="Trebuchet MS"/>
                </a:endParaRPr>
              </a:p>
            </p:txBody>
          </p:sp>
        </p:grpSp>
        <p:grpSp>
          <p:nvGrpSpPr>
            <p:cNvPr id="10" name="Group 36"/>
            <p:cNvGrpSpPr/>
            <p:nvPr/>
          </p:nvGrpSpPr>
          <p:grpSpPr>
            <a:xfrm>
              <a:off x="5782733" y="4449234"/>
              <a:ext cx="1816100" cy="1816100"/>
              <a:chOff x="3547533" y="4313767"/>
              <a:chExt cx="1816100" cy="1816100"/>
            </a:xfrm>
          </p:grpSpPr>
          <p:pic>
            <p:nvPicPr>
              <p:cNvPr id="11" name="Picture 10" descr="35.png"/>
              <p:cNvPicPr>
                <a:picLocks noChangeAspect="1"/>
              </p:cNvPicPr>
              <p:nvPr/>
            </p:nvPicPr>
            <p:blipFill>
              <a:blip r:embed="rId8" cstate="print"/>
              <a:stretch>
                <a:fillRect/>
              </a:stretch>
            </p:blipFill>
            <p:spPr>
              <a:xfrm>
                <a:off x="3547533" y="4313767"/>
                <a:ext cx="1816100" cy="1816100"/>
              </a:xfrm>
              <a:prstGeom prst="rect">
                <a:avLst/>
              </a:prstGeom>
            </p:spPr>
          </p:pic>
          <p:sp>
            <p:nvSpPr>
              <p:cNvPr id="12" name="TextBox 11"/>
              <p:cNvSpPr txBox="1">
                <a:spLocks noChangeArrowheads="1"/>
              </p:cNvSpPr>
              <p:nvPr/>
            </p:nvSpPr>
            <p:spPr bwMode="auto">
              <a:xfrm>
                <a:off x="3818464" y="5122334"/>
                <a:ext cx="1295402" cy="262038"/>
              </a:xfrm>
              <a:prstGeom prst="rect">
                <a:avLst/>
              </a:prstGeom>
              <a:noFill/>
              <a:ln w="9525">
                <a:noFill/>
                <a:miter lim="800000"/>
                <a:headEnd/>
                <a:tailEnd/>
              </a:ln>
            </p:spPr>
            <p:txBody>
              <a:bodyPr wrap="square">
                <a:spAutoFit/>
              </a:bodyPr>
              <a:lstStyle/>
              <a:p>
                <a:pPr algn="ctr">
                  <a:lnSpc>
                    <a:spcPts val="1338"/>
                  </a:lnSpc>
                </a:pPr>
                <a:r>
                  <a:rPr lang="en-US" sz="1200" dirty="0" smtClean="0">
                    <a:solidFill>
                      <a:prstClr val="white"/>
                    </a:solidFill>
                    <a:latin typeface="Trebuchet MS"/>
                    <a:cs typeface="Trebuchet MS"/>
                  </a:rPr>
                  <a:t>Permissions</a:t>
                </a:r>
                <a:endParaRPr lang="en-US" sz="1200" dirty="0">
                  <a:solidFill>
                    <a:prstClr val="white"/>
                  </a:solidFill>
                  <a:latin typeface="Trebuchet MS"/>
                  <a:cs typeface="Trebuchet MS"/>
                </a:endParaRPr>
              </a:p>
            </p:txBody>
          </p:sp>
        </p:grpSp>
      </p:grpSp>
      <p:pic>
        <p:nvPicPr>
          <p:cNvPr id="25"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808510" y="3366358"/>
            <a:ext cx="1553510" cy="1576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6" name="Picture 10" descr="appsense logo.png"/>
          <p:cNvPicPr>
            <a:picLocks noChangeAspect="1"/>
          </p:cNvPicPr>
          <p:nvPr/>
        </p:nvPicPr>
        <p:blipFill>
          <a:blip r:embed="rId10" cstate="print"/>
          <a:srcRect/>
          <a:stretch>
            <a:fillRect/>
          </a:stretch>
        </p:blipFill>
        <p:spPr bwMode="auto">
          <a:xfrm>
            <a:off x="6209874" y="6291801"/>
            <a:ext cx="1427502" cy="333722"/>
          </a:xfrm>
          <a:prstGeom prst="rect">
            <a:avLst/>
          </a:prstGeom>
          <a:noFill/>
          <a:ln w="9525">
            <a:noFill/>
            <a:miter lim="800000"/>
            <a:headEnd/>
            <a:tailEnd/>
          </a:ln>
        </p:spPr>
      </p:pic>
      <p:grpSp>
        <p:nvGrpSpPr>
          <p:cNvPr id="27" name="Group 128"/>
          <p:cNvGrpSpPr/>
          <p:nvPr/>
        </p:nvGrpSpPr>
        <p:grpSpPr>
          <a:xfrm>
            <a:off x="1008764" y="1647850"/>
            <a:ext cx="7307652" cy="5014915"/>
            <a:chOff x="262534" y="973304"/>
            <a:chExt cx="8500534" cy="5749230"/>
          </a:xfrm>
        </p:grpSpPr>
        <p:sp>
          <p:nvSpPr>
            <p:cNvPr id="28" name="Oval 27"/>
            <p:cNvSpPr/>
            <p:nvPr/>
          </p:nvSpPr>
          <p:spPr>
            <a:xfrm>
              <a:off x="2435130" y="1833996"/>
              <a:ext cx="3985877" cy="3985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prstClr val="white"/>
                </a:solidFill>
                <a:cs typeface="Trebuchet MS"/>
              </a:endParaRPr>
            </a:p>
          </p:txBody>
        </p:sp>
        <p:sp>
          <p:nvSpPr>
            <p:cNvPr id="29" name="Rectangle 28"/>
            <p:cNvSpPr/>
            <p:nvPr/>
          </p:nvSpPr>
          <p:spPr>
            <a:xfrm>
              <a:off x="262534" y="1032934"/>
              <a:ext cx="8500534" cy="56896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prstClr val="white"/>
                </a:solidFill>
                <a:cs typeface="Trebuchet MS"/>
              </a:endParaRPr>
            </a:p>
          </p:txBody>
        </p:sp>
        <p:pic>
          <p:nvPicPr>
            <p:cNvPr id="30" name="Picture 23" descr="5.png"/>
            <p:cNvPicPr>
              <a:picLocks noChangeAspect="1"/>
            </p:cNvPicPr>
            <p:nvPr/>
          </p:nvPicPr>
          <p:blipFill>
            <a:blip r:embed="rId11" cstate="print"/>
            <a:stretch>
              <a:fillRect/>
            </a:stretch>
          </p:blipFill>
          <p:spPr>
            <a:xfrm>
              <a:off x="1603447" y="2738715"/>
              <a:ext cx="771634" cy="517446"/>
            </a:xfrm>
            <a:prstGeom prst="rect">
              <a:avLst/>
            </a:prstGeom>
          </p:spPr>
        </p:pic>
        <p:pic>
          <p:nvPicPr>
            <p:cNvPr id="31" name="Picture 30" descr="8.png"/>
            <p:cNvPicPr>
              <a:picLocks noChangeAspect="1"/>
            </p:cNvPicPr>
            <p:nvPr/>
          </p:nvPicPr>
          <p:blipFill>
            <a:blip r:embed="rId12" cstate="print">
              <a:lum bright="-2000"/>
            </a:blip>
            <a:stretch>
              <a:fillRect/>
            </a:stretch>
          </p:blipFill>
          <p:spPr>
            <a:xfrm>
              <a:off x="2678117" y="5551904"/>
              <a:ext cx="409110" cy="569712"/>
            </a:xfrm>
            <a:prstGeom prst="rect">
              <a:avLst/>
            </a:prstGeom>
          </p:spPr>
        </p:pic>
        <p:pic>
          <p:nvPicPr>
            <p:cNvPr id="32" name="Picture 6" descr="C:\Users\jonw\Desktop\Hardware-Tablet-PC-icon.png"/>
            <p:cNvPicPr>
              <a:picLocks noChangeAspect="1" noChangeArrowheads="1"/>
            </p:cNvPicPr>
            <p:nvPr/>
          </p:nvPicPr>
          <p:blipFill>
            <a:blip r:embed="rId13" cstate="print">
              <a:grayscl/>
              <a:extLst>
                <a:ext uri="{28A0092B-C50C-407E-A947-70E740481C1C}">
                  <a14:useLocalDpi xmlns:a14="http://schemas.microsoft.com/office/drawing/2010/main" val="0"/>
                </a:ext>
              </a:extLst>
            </a:blip>
            <a:srcRect/>
            <a:stretch>
              <a:fillRect/>
            </a:stretch>
          </p:blipFill>
          <p:spPr bwMode="auto">
            <a:xfrm>
              <a:off x="6505200" y="2667720"/>
              <a:ext cx="810008" cy="809377"/>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32" descr="24.png"/>
            <p:cNvPicPr>
              <a:picLocks noChangeAspect="1"/>
            </p:cNvPicPr>
            <p:nvPr/>
          </p:nvPicPr>
          <p:blipFill>
            <a:blip r:embed="rId14" cstate="print">
              <a:lum bright="-16000" contrast="20000"/>
            </a:blip>
            <a:stretch>
              <a:fillRect/>
            </a:stretch>
          </p:blipFill>
          <p:spPr>
            <a:xfrm>
              <a:off x="4017566" y="973304"/>
              <a:ext cx="973408" cy="973406"/>
            </a:xfrm>
            <a:prstGeom prst="rect">
              <a:avLst/>
            </a:prstGeom>
          </p:spPr>
        </p:pic>
        <p:pic>
          <p:nvPicPr>
            <p:cNvPr id="34" name="Picture 33" descr="38.png"/>
            <p:cNvPicPr>
              <a:picLocks noChangeAspect="1"/>
            </p:cNvPicPr>
            <p:nvPr/>
          </p:nvPicPr>
          <p:blipFill>
            <a:blip r:embed="rId15" cstate="print"/>
            <a:srcRect l="11917" t="4620" r="56272" b="69095"/>
            <a:stretch>
              <a:fillRect/>
            </a:stretch>
          </p:blipFill>
          <p:spPr>
            <a:xfrm rot="158166">
              <a:off x="2286864" y="1295402"/>
              <a:ext cx="1598470" cy="1320800"/>
            </a:xfrm>
            <a:prstGeom prst="rect">
              <a:avLst/>
            </a:prstGeom>
          </p:spPr>
        </p:pic>
        <p:pic>
          <p:nvPicPr>
            <p:cNvPr id="35" name="Picture 34" descr="38.png"/>
            <p:cNvPicPr>
              <a:picLocks noChangeAspect="1"/>
            </p:cNvPicPr>
            <p:nvPr/>
          </p:nvPicPr>
          <p:blipFill>
            <a:blip r:embed="rId15" cstate="print"/>
            <a:srcRect l="11917" t="4620" r="56272" b="69095"/>
            <a:stretch>
              <a:fillRect/>
            </a:stretch>
          </p:blipFill>
          <p:spPr>
            <a:xfrm rot="4797922">
              <a:off x="5190482" y="1464735"/>
              <a:ext cx="1598470" cy="1320800"/>
            </a:xfrm>
            <a:prstGeom prst="rect">
              <a:avLst/>
            </a:prstGeom>
          </p:spPr>
        </p:pic>
        <p:pic>
          <p:nvPicPr>
            <p:cNvPr id="36" name="Picture 35" descr="38.png"/>
            <p:cNvPicPr>
              <a:picLocks noChangeAspect="1"/>
            </p:cNvPicPr>
            <p:nvPr/>
          </p:nvPicPr>
          <p:blipFill>
            <a:blip r:embed="rId15" cstate="print"/>
            <a:srcRect l="11917" t="4620" r="56272" b="69095"/>
            <a:stretch>
              <a:fillRect/>
            </a:stretch>
          </p:blipFill>
          <p:spPr>
            <a:xfrm rot="8684861">
              <a:off x="5831232" y="3803269"/>
              <a:ext cx="1598470" cy="1320800"/>
            </a:xfrm>
            <a:prstGeom prst="rect">
              <a:avLst/>
            </a:prstGeom>
          </p:spPr>
        </p:pic>
        <p:pic>
          <p:nvPicPr>
            <p:cNvPr id="37" name="Picture 36" descr="38.png"/>
            <p:cNvPicPr>
              <a:picLocks noChangeAspect="1"/>
            </p:cNvPicPr>
            <p:nvPr/>
          </p:nvPicPr>
          <p:blipFill>
            <a:blip r:embed="rId15" cstate="print"/>
            <a:srcRect l="11917" t="4620" r="56272" b="69095"/>
            <a:stretch>
              <a:fillRect/>
            </a:stretch>
          </p:blipFill>
          <p:spPr>
            <a:xfrm rot="17574664">
              <a:off x="1397469" y="3752468"/>
              <a:ext cx="1598470" cy="1320800"/>
            </a:xfrm>
            <a:prstGeom prst="rect">
              <a:avLst/>
            </a:prstGeom>
          </p:spPr>
        </p:pic>
        <p:pic>
          <p:nvPicPr>
            <p:cNvPr id="38" name="Picture 37" descr="Screen shot 2011-02-07 at 12.48.16 PM.png"/>
            <p:cNvPicPr>
              <a:picLocks noChangeAspect="1"/>
            </p:cNvPicPr>
            <p:nvPr/>
          </p:nvPicPr>
          <p:blipFill>
            <a:blip r:embed="rId16" cstate="print"/>
            <a:stretch>
              <a:fillRect/>
            </a:stretch>
          </p:blipFill>
          <p:spPr>
            <a:xfrm rot="163737">
              <a:off x="3365446" y="5833534"/>
              <a:ext cx="2238020" cy="687916"/>
            </a:xfrm>
            <a:prstGeom prst="rect">
              <a:avLst/>
            </a:prstGeom>
          </p:spPr>
        </p:pic>
        <p:grpSp>
          <p:nvGrpSpPr>
            <p:cNvPr id="39" name="Group 44"/>
            <p:cNvGrpSpPr/>
            <p:nvPr/>
          </p:nvGrpSpPr>
          <p:grpSpPr>
            <a:xfrm>
              <a:off x="2154766" y="1638301"/>
              <a:ext cx="4504266" cy="4500033"/>
              <a:chOff x="2180166" y="1629834"/>
              <a:chExt cx="4504266" cy="4500033"/>
            </a:xfrm>
          </p:grpSpPr>
          <p:sp>
            <p:nvSpPr>
              <p:cNvPr id="40" name="Oval 39"/>
              <p:cNvSpPr/>
              <p:nvPr/>
            </p:nvSpPr>
            <p:spPr>
              <a:xfrm>
                <a:off x="2435130" y="1833996"/>
                <a:ext cx="3985877" cy="3985874"/>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00">
                  <a:solidFill>
                    <a:prstClr val="white"/>
                  </a:solidFill>
                  <a:cs typeface="Trebuchet MS"/>
                </a:endParaRPr>
              </a:p>
            </p:txBody>
          </p:sp>
          <p:grpSp>
            <p:nvGrpSpPr>
              <p:cNvPr id="41" name="Group 37"/>
              <p:cNvGrpSpPr/>
              <p:nvPr/>
            </p:nvGrpSpPr>
            <p:grpSpPr>
              <a:xfrm>
                <a:off x="2180166" y="1629834"/>
                <a:ext cx="4504266" cy="4500033"/>
                <a:chOff x="2197100" y="1638301"/>
                <a:chExt cx="4504266" cy="4500033"/>
              </a:xfrm>
            </p:grpSpPr>
            <p:grpSp>
              <p:nvGrpSpPr>
                <p:cNvPr id="49" name="Group 18"/>
                <p:cNvGrpSpPr/>
                <p:nvPr/>
              </p:nvGrpSpPr>
              <p:grpSpPr>
                <a:xfrm>
                  <a:off x="2197100" y="1638301"/>
                  <a:ext cx="4504266" cy="4500033"/>
                  <a:chOff x="647700" y="1333500"/>
                  <a:chExt cx="4504266" cy="4500033"/>
                </a:xfrm>
              </p:grpSpPr>
              <p:pic>
                <p:nvPicPr>
                  <p:cNvPr id="51" name="Picture 50" descr="31.png"/>
                  <p:cNvPicPr>
                    <a:picLocks noChangeAspect="1"/>
                  </p:cNvPicPr>
                  <p:nvPr/>
                </p:nvPicPr>
                <p:blipFill>
                  <a:blip r:embed="rId3" cstate="print"/>
                  <a:stretch>
                    <a:fillRect/>
                  </a:stretch>
                </p:blipFill>
                <p:spPr>
                  <a:xfrm>
                    <a:off x="1240367" y="1344084"/>
                    <a:ext cx="1816100" cy="1816100"/>
                  </a:xfrm>
                  <a:prstGeom prst="rect">
                    <a:avLst/>
                  </a:prstGeom>
                </p:spPr>
              </p:pic>
              <p:pic>
                <p:nvPicPr>
                  <p:cNvPr id="52" name="Picture 51" descr="32.png"/>
                  <p:cNvPicPr>
                    <a:picLocks noChangeAspect="1"/>
                  </p:cNvPicPr>
                  <p:nvPr/>
                </p:nvPicPr>
                <p:blipFill>
                  <a:blip r:embed="rId4" cstate="print"/>
                  <a:stretch>
                    <a:fillRect/>
                  </a:stretch>
                </p:blipFill>
                <p:spPr>
                  <a:xfrm>
                    <a:off x="2743199" y="1333500"/>
                    <a:ext cx="1816100" cy="1816100"/>
                  </a:xfrm>
                  <a:prstGeom prst="rect">
                    <a:avLst/>
                  </a:prstGeom>
                </p:spPr>
              </p:pic>
              <p:pic>
                <p:nvPicPr>
                  <p:cNvPr id="53" name="Picture 52" descr="33.png"/>
                  <p:cNvPicPr>
                    <a:picLocks noChangeAspect="1"/>
                  </p:cNvPicPr>
                  <p:nvPr/>
                </p:nvPicPr>
                <p:blipFill>
                  <a:blip r:embed="rId5" cstate="print"/>
                  <a:stretch>
                    <a:fillRect/>
                  </a:stretch>
                </p:blipFill>
                <p:spPr>
                  <a:xfrm>
                    <a:off x="3335866" y="2197099"/>
                    <a:ext cx="1816100" cy="1816100"/>
                  </a:xfrm>
                  <a:prstGeom prst="rect">
                    <a:avLst/>
                  </a:prstGeom>
                </p:spPr>
              </p:pic>
              <p:pic>
                <p:nvPicPr>
                  <p:cNvPr id="54" name="Picture 53" descr="34.png"/>
                  <p:cNvPicPr>
                    <a:picLocks noChangeAspect="1"/>
                  </p:cNvPicPr>
                  <p:nvPr/>
                </p:nvPicPr>
                <p:blipFill>
                  <a:blip r:embed="rId7" cstate="print"/>
                  <a:stretch>
                    <a:fillRect/>
                  </a:stretch>
                </p:blipFill>
                <p:spPr>
                  <a:xfrm>
                    <a:off x="3149599" y="3577166"/>
                    <a:ext cx="1816100" cy="1816100"/>
                  </a:xfrm>
                  <a:prstGeom prst="rect">
                    <a:avLst/>
                  </a:prstGeom>
                </p:spPr>
              </p:pic>
              <p:pic>
                <p:nvPicPr>
                  <p:cNvPr id="55" name="Picture 54" descr="35.png"/>
                  <p:cNvPicPr>
                    <a:picLocks noChangeAspect="1"/>
                  </p:cNvPicPr>
                  <p:nvPr/>
                </p:nvPicPr>
                <p:blipFill>
                  <a:blip r:embed="rId8" cstate="print"/>
                  <a:stretch>
                    <a:fillRect/>
                  </a:stretch>
                </p:blipFill>
                <p:spPr>
                  <a:xfrm>
                    <a:off x="2015067" y="4017433"/>
                    <a:ext cx="1816100" cy="1816100"/>
                  </a:xfrm>
                  <a:prstGeom prst="rect">
                    <a:avLst/>
                  </a:prstGeom>
                </p:spPr>
              </p:pic>
              <p:pic>
                <p:nvPicPr>
                  <p:cNvPr id="56" name="Picture 55" descr="36.png"/>
                  <p:cNvPicPr>
                    <a:picLocks noChangeAspect="1"/>
                  </p:cNvPicPr>
                  <p:nvPr/>
                </p:nvPicPr>
                <p:blipFill>
                  <a:blip r:embed="rId6" cstate="print"/>
                  <a:stretch>
                    <a:fillRect/>
                  </a:stretch>
                </p:blipFill>
                <p:spPr>
                  <a:xfrm>
                    <a:off x="846666" y="3594099"/>
                    <a:ext cx="1816100" cy="1816100"/>
                  </a:xfrm>
                  <a:prstGeom prst="rect">
                    <a:avLst/>
                  </a:prstGeom>
                </p:spPr>
              </p:pic>
              <p:pic>
                <p:nvPicPr>
                  <p:cNvPr id="57" name="Picture 56" descr="37.png"/>
                  <p:cNvPicPr>
                    <a:picLocks noChangeAspect="1"/>
                  </p:cNvPicPr>
                  <p:nvPr/>
                </p:nvPicPr>
                <p:blipFill>
                  <a:blip r:embed="rId2" cstate="print"/>
                  <a:stretch>
                    <a:fillRect/>
                  </a:stretch>
                </p:blipFill>
                <p:spPr>
                  <a:xfrm>
                    <a:off x="647700" y="2235200"/>
                    <a:ext cx="1816100" cy="1816100"/>
                  </a:xfrm>
                  <a:prstGeom prst="rect">
                    <a:avLst/>
                  </a:prstGeom>
                </p:spPr>
              </p:pic>
            </p:grpSp>
            <p:pic>
              <p:nvPicPr>
                <p:cNvPr id="50"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3572727" y="2946401"/>
                  <a:ext cx="1807098" cy="18070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42" name="TextBox 41"/>
              <p:cNvSpPr txBox="1">
                <a:spLocks noChangeArrowheads="1"/>
              </p:cNvSpPr>
              <p:nvPr/>
            </p:nvSpPr>
            <p:spPr bwMode="auto">
              <a:xfrm>
                <a:off x="2548469" y="3349557"/>
                <a:ext cx="973663" cy="296976"/>
              </a:xfrm>
              <a:prstGeom prst="rect">
                <a:avLst/>
              </a:prstGeom>
              <a:noFill/>
              <a:ln w="9525">
                <a:noFill/>
                <a:miter lim="800000"/>
                <a:headEnd/>
                <a:tailEnd/>
              </a:ln>
            </p:spPr>
            <p:txBody>
              <a:bodyPr wrap="square">
                <a:spAutoFit/>
              </a:bodyPr>
              <a:lstStyle/>
              <a:p>
                <a:pPr algn="ctr">
                  <a:lnSpc>
                    <a:spcPts val="1338"/>
                  </a:lnSpc>
                </a:pPr>
                <a:r>
                  <a:rPr lang="en-US" sz="1100" dirty="0" smtClean="0">
                    <a:solidFill>
                      <a:prstClr val="white"/>
                    </a:solidFill>
                    <a:latin typeface="Trebuchet MS"/>
                    <a:cs typeface="Trebuchet MS"/>
                  </a:rPr>
                  <a:t>Rights</a:t>
                </a:r>
                <a:endParaRPr lang="en-US" sz="1100" dirty="0">
                  <a:solidFill>
                    <a:prstClr val="white"/>
                  </a:solidFill>
                  <a:latin typeface="Trebuchet MS"/>
                  <a:cs typeface="Trebuchet MS"/>
                </a:endParaRPr>
              </a:p>
            </p:txBody>
          </p:sp>
          <p:sp>
            <p:nvSpPr>
              <p:cNvPr id="43" name="TextBox 42"/>
              <p:cNvSpPr txBox="1">
                <a:spLocks noChangeArrowheads="1"/>
              </p:cNvSpPr>
              <p:nvPr/>
            </p:nvSpPr>
            <p:spPr bwMode="auto">
              <a:xfrm>
                <a:off x="3327400" y="2387600"/>
                <a:ext cx="973663" cy="299917"/>
              </a:xfrm>
              <a:prstGeom prst="rect">
                <a:avLst/>
              </a:prstGeom>
              <a:noFill/>
              <a:ln w="9525">
                <a:noFill/>
                <a:miter lim="800000"/>
                <a:headEnd/>
                <a:tailEnd/>
              </a:ln>
            </p:spPr>
            <p:txBody>
              <a:bodyPr wrap="square">
                <a:spAutoFit/>
              </a:bodyPr>
              <a:lstStyle/>
              <a:p>
                <a:pPr algn="ctr"/>
                <a:r>
                  <a:rPr lang="en-US" sz="1100" dirty="0" smtClean="0">
                    <a:solidFill>
                      <a:prstClr val="white"/>
                    </a:solidFill>
                    <a:latin typeface="Trebuchet MS"/>
                    <a:cs typeface="Trebuchet MS"/>
                  </a:rPr>
                  <a:t>Policies</a:t>
                </a:r>
                <a:endParaRPr lang="en-US" sz="1100" dirty="0">
                  <a:solidFill>
                    <a:prstClr val="white"/>
                  </a:solidFill>
                  <a:latin typeface="Trebuchet MS"/>
                  <a:cs typeface="Trebuchet MS"/>
                </a:endParaRPr>
              </a:p>
            </p:txBody>
          </p:sp>
          <p:sp>
            <p:nvSpPr>
              <p:cNvPr id="44" name="TextBox 43"/>
              <p:cNvSpPr txBox="1">
                <a:spLocks noChangeArrowheads="1"/>
              </p:cNvSpPr>
              <p:nvPr/>
            </p:nvSpPr>
            <p:spPr bwMode="auto">
              <a:xfrm>
                <a:off x="4572001" y="2387600"/>
                <a:ext cx="1168400" cy="299917"/>
              </a:xfrm>
              <a:prstGeom prst="rect">
                <a:avLst/>
              </a:prstGeom>
              <a:noFill/>
              <a:ln w="9525">
                <a:noFill/>
                <a:miter lim="800000"/>
                <a:headEnd/>
                <a:tailEnd/>
              </a:ln>
            </p:spPr>
            <p:txBody>
              <a:bodyPr wrap="square">
                <a:spAutoFit/>
              </a:bodyPr>
              <a:lstStyle/>
              <a:p>
                <a:pPr algn="ctr"/>
                <a:r>
                  <a:rPr lang="en-US" sz="1100" dirty="0" smtClean="0">
                    <a:solidFill>
                      <a:prstClr val="white"/>
                    </a:solidFill>
                    <a:latin typeface="Trebuchet MS"/>
                    <a:cs typeface="Trebuchet MS"/>
                  </a:rPr>
                  <a:t>Applications</a:t>
                </a:r>
                <a:endParaRPr lang="en-US" sz="1100" dirty="0">
                  <a:solidFill>
                    <a:prstClr val="white"/>
                  </a:solidFill>
                  <a:latin typeface="Trebuchet MS"/>
                  <a:cs typeface="Trebuchet MS"/>
                </a:endParaRPr>
              </a:p>
            </p:txBody>
          </p:sp>
          <p:sp>
            <p:nvSpPr>
              <p:cNvPr id="45" name="TextBox 44"/>
              <p:cNvSpPr txBox="1">
                <a:spLocks noChangeArrowheads="1"/>
              </p:cNvSpPr>
              <p:nvPr/>
            </p:nvSpPr>
            <p:spPr bwMode="auto">
              <a:xfrm>
                <a:off x="5334001" y="3349557"/>
                <a:ext cx="973663" cy="296976"/>
              </a:xfrm>
              <a:prstGeom prst="rect">
                <a:avLst/>
              </a:prstGeom>
              <a:noFill/>
              <a:ln w="9525">
                <a:noFill/>
                <a:miter lim="800000"/>
                <a:headEnd/>
                <a:tailEnd/>
              </a:ln>
            </p:spPr>
            <p:txBody>
              <a:bodyPr wrap="square">
                <a:spAutoFit/>
              </a:bodyPr>
              <a:lstStyle/>
              <a:p>
                <a:pPr algn="ctr">
                  <a:lnSpc>
                    <a:spcPts val="1338"/>
                  </a:lnSpc>
                </a:pPr>
                <a:r>
                  <a:rPr lang="en-US" sz="1100" dirty="0" smtClean="0">
                    <a:solidFill>
                      <a:prstClr val="white"/>
                    </a:solidFill>
                    <a:latin typeface="Trebuchet MS"/>
                    <a:cs typeface="Trebuchet MS"/>
                  </a:rPr>
                  <a:t>Favorites</a:t>
                </a:r>
                <a:endParaRPr lang="en-US" sz="1100" dirty="0">
                  <a:solidFill>
                    <a:prstClr val="white"/>
                  </a:solidFill>
                  <a:latin typeface="Trebuchet MS"/>
                  <a:cs typeface="Trebuchet MS"/>
                </a:endParaRPr>
              </a:p>
            </p:txBody>
          </p:sp>
          <p:sp>
            <p:nvSpPr>
              <p:cNvPr id="46" name="TextBox 45"/>
              <p:cNvSpPr txBox="1">
                <a:spLocks noChangeArrowheads="1"/>
              </p:cNvSpPr>
              <p:nvPr/>
            </p:nvSpPr>
            <p:spPr bwMode="auto">
              <a:xfrm>
                <a:off x="2678703" y="4624585"/>
                <a:ext cx="1502833" cy="296976"/>
              </a:xfrm>
              <a:prstGeom prst="rect">
                <a:avLst/>
              </a:prstGeom>
              <a:noFill/>
              <a:ln w="9525">
                <a:noFill/>
                <a:miter lim="800000"/>
                <a:headEnd/>
                <a:tailEnd/>
              </a:ln>
            </p:spPr>
            <p:txBody>
              <a:bodyPr wrap="square">
                <a:spAutoFit/>
              </a:bodyPr>
              <a:lstStyle/>
              <a:p>
                <a:pPr algn="ctr">
                  <a:lnSpc>
                    <a:spcPts val="1338"/>
                  </a:lnSpc>
                </a:pPr>
                <a:r>
                  <a:rPr lang="en-US" sz="1100" dirty="0" err="1" smtClean="0">
                    <a:solidFill>
                      <a:prstClr val="white"/>
                    </a:solidFill>
                    <a:latin typeface="Trebuchet MS"/>
                    <a:cs typeface="Trebuchet MS"/>
                  </a:rPr>
                  <a:t>Personalisation</a:t>
                </a:r>
                <a:endParaRPr lang="en-US" sz="1100" dirty="0">
                  <a:solidFill>
                    <a:prstClr val="white"/>
                  </a:solidFill>
                  <a:latin typeface="Trebuchet MS"/>
                  <a:cs typeface="Trebuchet MS"/>
                </a:endParaRPr>
              </a:p>
            </p:txBody>
          </p:sp>
          <p:sp>
            <p:nvSpPr>
              <p:cNvPr id="47" name="TextBox 46"/>
              <p:cNvSpPr txBox="1">
                <a:spLocks noChangeArrowheads="1"/>
              </p:cNvSpPr>
              <p:nvPr/>
            </p:nvSpPr>
            <p:spPr bwMode="auto">
              <a:xfrm>
                <a:off x="5088467" y="4555066"/>
                <a:ext cx="973663" cy="296976"/>
              </a:xfrm>
              <a:prstGeom prst="rect">
                <a:avLst/>
              </a:prstGeom>
              <a:noFill/>
              <a:ln w="9525">
                <a:noFill/>
                <a:miter lim="800000"/>
                <a:headEnd/>
                <a:tailEnd/>
              </a:ln>
            </p:spPr>
            <p:txBody>
              <a:bodyPr wrap="square">
                <a:spAutoFit/>
              </a:bodyPr>
              <a:lstStyle/>
              <a:p>
                <a:pPr algn="ctr">
                  <a:lnSpc>
                    <a:spcPts val="1338"/>
                  </a:lnSpc>
                </a:pPr>
                <a:r>
                  <a:rPr lang="en-US" sz="1100" dirty="0" smtClean="0">
                    <a:solidFill>
                      <a:prstClr val="white"/>
                    </a:solidFill>
                    <a:latin typeface="Trebuchet MS"/>
                    <a:cs typeface="Trebuchet MS"/>
                  </a:rPr>
                  <a:t>Data</a:t>
                </a:r>
                <a:endParaRPr lang="en-US" sz="1100" dirty="0">
                  <a:solidFill>
                    <a:prstClr val="white"/>
                  </a:solidFill>
                  <a:latin typeface="Trebuchet MS"/>
                  <a:cs typeface="Trebuchet MS"/>
                </a:endParaRPr>
              </a:p>
            </p:txBody>
          </p:sp>
          <p:sp>
            <p:nvSpPr>
              <p:cNvPr id="48" name="TextBox 47"/>
              <p:cNvSpPr txBox="1">
                <a:spLocks noChangeArrowheads="1"/>
              </p:cNvSpPr>
              <p:nvPr/>
            </p:nvSpPr>
            <p:spPr bwMode="auto">
              <a:xfrm>
                <a:off x="3818464" y="5122334"/>
                <a:ext cx="1295402" cy="296976"/>
              </a:xfrm>
              <a:prstGeom prst="rect">
                <a:avLst/>
              </a:prstGeom>
              <a:noFill/>
              <a:ln w="9525">
                <a:noFill/>
                <a:miter lim="800000"/>
                <a:headEnd/>
                <a:tailEnd/>
              </a:ln>
            </p:spPr>
            <p:txBody>
              <a:bodyPr wrap="square">
                <a:spAutoFit/>
              </a:bodyPr>
              <a:lstStyle/>
              <a:p>
                <a:pPr algn="ctr">
                  <a:lnSpc>
                    <a:spcPts val="1338"/>
                  </a:lnSpc>
                </a:pPr>
                <a:r>
                  <a:rPr lang="en-US" sz="1100" dirty="0" smtClean="0">
                    <a:solidFill>
                      <a:prstClr val="white"/>
                    </a:solidFill>
                    <a:latin typeface="Trebuchet MS"/>
                    <a:cs typeface="Trebuchet MS"/>
                  </a:rPr>
                  <a:t>Permissions</a:t>
                </a:r>
                <a:endParaRPr lang="en-US" sz="1100" dirty="0">
                  <a:solidFill>
                    <a:prstClr val="white"/>
                  </a:solidFill>
                  <a:latin typeface="Trebuchet MS"/>
                  <a:cs typeface="Trebuchet MS"/>
                </a:endParaRPr>
              </a:p>
            </p:txBody>
          </p:sp>
        </p:grpSp>
      </p:grpSp>
      <p:pic>
        <p:nvPicPr>
          <p:cNvPr id="58" name="Picture 2" descr="http://sdmnotebook.com/themes/default/images/laptop_icon.jpg"/>
          <p:cNvPicPr>
            <a:picLocks noChangeAspect="1" noChangeArrowheads="1"/>
          </p:cNvPicPr>
          <p:nvPr/>
        </p:nvPicPr>
        <p:blipFill>
          <a:blip r:embed="rId17" cstate="print"/>
          <a:srcRect/>
          <a:stretch>
            <a:fillRect/>
          </a:stretch>
        </p:blipFill>
        <p:spPr bwMode="auto">
          <a:xfrm>
            <a:off x="5278128" y="5459181"/>
            <a:ext cx="680298" cy="576133"/>
          </a:xfrm>
          <a:prstGeom prst="rect">
            <a:avLst/>
          </a:prstGeom>
          <a:noFill/>
        </p:spPr>
      </p:pic>
    </p:spTree>
    <p:extLst>
      <p:ext uri="{BB962C8B-B14F-4D97-AF65-F5344CB8AC3E}">
        <p14:creationId xmlns:p14="http://schemas.microsoft.com/office/powerpoint/2010/main" val="29530772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3"/>
                                        </p:tgtEl>
                                      </p:cBhvr>
                                    </p:animEffect>
                                    <p:set>
                                      <p:cBhvr>
                                        <p:cTn id="7" dur="1" fill="hold">
                                          <p:stCondLst>
                                            <p:cond delay="999"/>
                                          </p:stCondLst>
                                        </p:cTn>
                                        <p:tgtEl>
                                          <p:spTgt spid="3"/>
                                        </p:tgtEl>
                                        <p:attrNameLst>
                                          <p:attrName>style.visibility</p:attrName>
                                        </p:attrNameLst>
                                      </p:cBhvr>
                                      <p:to>
                                        <p:strVal val="hidden"/>
                                      </p:to>
                                    </p:se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27"/>
                                        </p:tgtEl>
                                        <p:attrNameLst>
                                          <p:attrName>style.visibility</p:attrName>
                                        </p:attrNameLst>
                                      </p:cBhvr>
                                      <p:to>
                                        <p:strVal val="visible"/>
                                      </p:to>
                                    </p:set>
                                    <p:animEffect transition="in" filter="fade">
                                      <p:cBhvr>
                                        <p:cTn id="11" dur="1000"/>
                                        <p:tgtEl>
                                          <p:spTgt spid="27"/>
                                        </p:tgtEl>
                                      </p:cBhvr>
                                    </p:animEffect>
                                  </p:childTnLst>
                                </p:cTn>
                              </p:par>
                              <p:par>
                                <p:cTn id="12" presetID="10" presetClass="entr" presetSubtype="0" fill="hold" nodeType="withEffect">
                                  <p:stCondLst>
                                    <p:cond delay="0"/>
                                  </p:stCondLst>
                                  <p:childTnLst>
                                    <p:set>
                                      <p:cBhvr>
                                        <p:cTn id="13" dur="1" fill="hold">
                                          <p:stCondLst>
                                            <p:cond delay="0"/>
                                          </p:stCondLst>
                                        </p:cTn>
                                        <p:tgtEl>
                                          <p:spTgt spid="58"/>
                                        </p:tgtEl>
                                        <p:attrNameLst>
                                          <p:attrName>style.visibility</p:attrName>
                                        </p:attrNameLst>
                                      </p:cBhvr>
                                      <p:to>
                                        <p:strVal val="visible"/>
                                      </p:to>
                                    </p:set>
                                    <p:animEffect transition="in" filter="fade">
                                      <p:cBhvr>
                                        <p:cTn id="14" dur="10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Track Resources</a:t>
            </a:r>
            <a:endParaRPr lang="en-US" dirty="0"/>
          </a:p>
        </p:txBody>
      </p:sp>
      <p:sp>
        <p:nvSpPr>
          <p:cNvPr id="13" name="Rectangle 12"/>
          <p:cNvSpPr/>
          <p:nvPr/>
        </p:nvSpPr>
        <p:spPr bwMode="auto">
          <a:xfrm>
            <a:off x="381000" y="1375674"/>
            <a:ext cx="8382000" cy="609398"/>
          </a:xfrm>
          <a:prstGeom prst="rect">
            <a:avLst/>
          </a:prstGeom>
          <a:noFill/>
          <a:ln w="38100">
            <a:solidFill>
              <a:schemeClr val="accent1"/>
            </a:solidFill>
            <a:miter lim="800000"/>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err="1" smtClean="0">
                <a:solidFill>
                  <a:schemeClr val="bg1"/>
                </a:solidFill>
              </a:rPr>
              <a:t>AppSense</a:t>
            </a:r>
            <a:r>
              <a:rPr lang="en-US" sz="2400" dirty="0" smtClean="0">
                <a:solidFill>
                  <a:schemeClr val="bg1"/>
                </a:solidFill>
              </a:rPr>
              <a:t> Homepage: </a:t>
            </a:r>
            <a:r>
              <a:rPr lang="en-US" sz="2400" dirty="0" smtClean="0">
                <a:solidFill>
                  <a:schemeClr val="bg1"/>
                </a:solidFill>
                <a:hlinkClick r:id="rId4"/>
              </a:rPr>
              <a:t>www.appsense.com</a:t>
            </a:r>
            <a:r>
              <a:rPr lang="en-US" sz="2400" dirty="0" smtClean="0">
                <a:solidFill>
                  <a:schemeClr val="bg1"/>
                </a:solidFill>
              </a:rPr>
              <a:t> </a:t>
            </a:r>
            <a:endParaRPr lang="en-US" sz="2400" dirty="0">
              <a:solidFill>
                <a:schemeClr val="bg1"/>
              </a:solidFill>
            </a:endParaRPr>
          </a:p>
        </p:txBody>
      </p:sp>
      <p:sp>
        <p:nvSpPr>
          <p:cNvPr id="14" name="Rectangle 13"/>
          <p:cNvSpPr/>
          <p:nvPr/>
        </p:nvSpPr>
        <p:spPr bwMode="auto">
          <a:xfrm>
            <a:off x="381000" y="2208393"/>
            <a:ext cx="838200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Find us at the </a:t>
            </a:r>
            <a:r>
              <a:rPr lang="en-US" sz="2400" dirty="0" err="1" smtClean="0">
                <a:solidFill>
                  <a:schemeClr val="bg1"/>
                </a:solidFill>
              </a:rPr>
              <a:t>AppSense</a:t>
            </a:r>
            <a:r>
              <a:rPr lang="en-US" sz="2400" dirty="0" smtClean="0">
                <a:solidFill>
                  <a:schemeClr val="bg1"/>
                </a:solidFill>
              </a:rPr>
              <a:t> booth here at </a:t>
            </a:r>
            <a:r>
              <a:rPr lang="en-US" sz="2400" dirty="0" err="1" smtClean="0">
                <a:solidFill>
                  <a:schemeClr val="bg1"/>
                </a:solidFill>
              </a:rPr>
              <a:t>Tech</a:t>
            </a:r>
            <a:r>
              <a:rPr lang="en-US" sz="2400" dirty="0" err="1" smtClean="0">
                <a:solidFill>
                  <a:schemeClr val="bg1"/>
                </a:solidFill>
                <a:sym typeface="Symbol"/>
              </a:rPr>
              <a:t></a:t>
            </a:r>
            <a:r>
              <a:rPr lang="en-US" sz="2400" dirty="0" err="1" smtClean="0">
                <a:solidFill>
                  <a:schemeClr val="bg1"/>
                </a:solidFill>
              </a:rPr>
              <a:t>Ed</a:t>
            </a:r>
            <a:endParaRPr lang="en-US" sz="2400" dirty="0">
              <a:solidFill>
                <a:schemeClr val="bg1"/>
              </a:solidFill>
            </a:endParaRPr>
          </a:p>
        </p:txBody>
      </p:sp>
      <p:sp>
        <p:nvSpPr>
          <p:cNvPr id="6" name="Rectangle 5"/>
          <p:cNvSpPr/>
          <p:nvPr/>
        </p:nvSpPr>
        <p:spPr bwMode="auto">
          <a:xfrm>
            <a:off x="381000" y="3080460"/>
            <a:ext cx="8382000" cy="941796"/>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solidFill>
                  <a:schemeClr val="bg1"/>
                </a:solidFill>
              </a:rPr>
              <a:t>Register for your chance to win a “User Experience” at our stand.</a:t>
            </a:r>
            <a:endParaRPr lang="en-US" sz="2400" dirty="0">
              <a:solidFill>
                <a:schemeClr val="bg1"/>
              </a:solidFill>
            </a:endParaRPr>
          </a:p>
        </p:txBody>
      </p:sp>
    </p:spTree>
    <p:extLst>
      <p:ext uri="{BB962C8B-B14F-4D97-AF65-F5344CB8AC3E}">
        <p14:creationId xmlns:p14="http://schemas.microsoft.com/office/powerpoint/2010/main" val="2184417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410720878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Complexity: The side-effect of simplicity…</a:t>
            </a:r>
          </a:p>
        </p:txBody>
      </p:sp>
      <p:sp>
        <p:nvSpPr>
          <p:cNvPr id="3" name="Text Placeholder 2"/>
          <p:cNvSpPr>
            <a:spLocks noGrp="1"/>
          </p:cNvSpPr>
          <p:nvPr>
            <p:ph idx="1"/>
          </p:nvPr>
        </p:nvSpPr>
        <p:spPr/>
        <p:txBody>
          <a:bodyPr>
            <a:normAutofit lnSpcReduction="10000"/>
          </a:bodyPr>
          <a:lstStyle/>
          <a:p>
            <a:r>
              <a:rPr lang="en-US" dirty="0" smtClean="0"/>
              <a:t>The main problem is that such technology is “phased-in” over a period of time.</a:t>
            </a:r>
          </a:p>
          <a:p>
            <a:pPr lvl="1"/>
            <a:endParaRPr lang="en-US" dirty="0" smtClean="0"/>
          </a:p>
          <a:p>
            <a:pPr lvl="1"/>
            <a:r>
              <a:rPr lang="en-US" dirty="0" smtClean="0"/>
              <a:t>Users will operate in a “mixed technology” environment.</a:t>
            </a:r>
          </a:p>
          <a:p>
            <a:pPr lvl="1"/>
            <a:endParaRPr lang="en-US" dirty="0"/>
          </a:p>
          <a:p>
            <a:pPr lvl="1"/>
            <a:r>
              <a:rPr lang="en-US" dirty="0" smtClean="0"/>
              <a:t>Users will access their applications and data using a variety of ways.</a:t>
            </a:r>
          </a:p>
          <a:p>
            <a:pPr lvl="1"/>
            <a:endParaRPr lang="en-US" dirty="0"/>
          </a:p>
          <a:p>
            <a:pPr lvl="1"/>
            <a:r>
              <a:rPr lang="en-US" dirty="0" smtClean="0"/>
              <a:t>Users will need to re-learn (and re-personalize) due to the technology changes put into place.</a:t>
            </a:r>
            <a:endParaRPr lang="en-US" dirty="0"/>
          </a:p>
        </p:txBody>
      </p:sp>
    </p:spTree>
    <p:extLst>
      <p:ext uri="{BB962C8B-B14F-4D97-AF65-F5344CB8AC3E}">
        <p14:creationId xmlns:p14="http://schemas.microsoft.com/office/powerpoint/2010/main" val="3729414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fade">
                                      <p:cBhvr>
                                        <p:cTn id="2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2741269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836729" y="381000"/>
            <a:ext cx="5611530" cy="6019800"/>
            <a:chOff x="1726750" y="381000"/>
            <a:chExt cx="8938475" cy="6019800"/>
          </a:xfrm>
        </p:grpSpPr>
        <p:pic>
          <p:nvPicPr>
            <p:cNvPr id="1027" name="Picture 3" descr="C:\Users\jonw\Desktop\officewor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40912" y="1683097"/>
              <a:ext cx="1422030" cy="1066800"/>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p:cNvGrpSpPr/>
            <p:nvPr/>
          </p:nvGrpSpPr>
          <p:grpSpPr>
            <a:xfrm>
              <a:off x="1726750" y="4706387"/>
              <a:ext cx="8938472" cy="780014"/>
              <a:chOff x="1295400" y="5715001"/>
              <a:chExt cx="6705600" cy="780014"/>
            </a:xfrm>
          </p:grpSpPr>
          <p:sp>
            <p:nvSpPr>
              <p:cNvPr id="20" name="Rounded Rectangle 19"/>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1" name="TextBox 20"/>
              <p:cNvSpPr txBox="1"/>
              <p:nvPr/>
            </p:nvSpPr>
            <p:spPr>
              <a:xfrm>
                <a:off x="1981200" y="6006933"/>
                <a:ext cx="5334000" cy="276999"/>
              </a:xfrm>
              <a:prstGeom prst="rect">
                <a:avLst/>
              </a:prstGeom>
              <a:noFill/>
            </p:spPr>
            <p:txBody>
              <a:bodyPr wrap="square" rtlCol="0">
                <a:spAutoFit/>
              </a:bodyPr>
              <a:lstStyle/>
              <a:p>
                <a:pPr algn="ctr" defTabSz="914400" fontAlgn="base">
                  <a:spcBef>
                    <a:spcPct val="0"/>
                  </a:spcBef>
                  <a:spcAft>
                    <a:spcPct val="0"/>
                  </a:spcAft>
                </a:pPr>
                <a:r>
                  <a:rPr lang="en-US" sz="1200" b="1" dirty="0" smtClean="0">
                    <a:solidFill>
                      <a:prstClr val="white"/>
                    </a:solidFill>
                  </a:rPr>
                  <a:t>Microsoft Windows User Profile</a:t>
                </a:r>
                <a:endParaRPr lang="en-US" sz="1200" b="1" dirty="0">
                  <a:solidFill>
                    <a:prstClr val="white"/>
                  </a:solidFill>
                </a:endParaRPr>
              </a:p>
            </p:txBody>
          </p:sp>
        </p:grpSp>
        <p:pic>
          <p:nvPicPr>
            <p:cNvPr id="1029" name="Picture 5" descr="C:\Users\jonw\Desktop\Registry-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99916" y="4785055"/>
              <a:ext cx="885140" cy="6640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onw\Desktop\folder-icon.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43765" y="4721779"/>
              <a:ext cx="998721" cy="764625"/>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1726752" y="5638800"/>
              <a:ext cx="8938473" cy="762000"/>
              <a:chOff x="1295400" y="5867400"/>
              <a:chExt cx="6705601" cy="762000"/>
            </a:xfrm>
          </p:grpSpPr>
          <p:sp>
            <p:nvSpPr>
              <p:cNvPr id="39" name="Rounded Rectangle 38"/>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0" name="TextBox 39"/>
              <p:cNvSpPr txBox="1"/>
              <p:nvPr/>
            </p:nvSpPr>
            <p:spPr>
              <a:xfrm>
                <a:off x="1295400" y="6114901"/>
                <a:ext cx="6705599" cy="276999"/>
              </a:xfrm>
              <a:prstGeom prst="rect">
                <a:avLst/>
              </a:prstGeom>
              <a:noFill/>
            </p:spPr>
            <p:txBody>
              <a:bodyPr wrap="square" rtlCol="0">
                <a:spAutoFit/>
              </a:bodyPr>
              <a:lstStyle/>
              <a:p>
                <a:pPr algn="ctr" defTabSz="914400" fontAlgn="base">
                  <a:spcBef>
                    <a:spcPct val="0"/>
                  </a:spcBef>
                  <a:spcAft>
                    <a:spcPct val="0"/>
                  </a:spcAft>
                </a:pPr>
                <a:r>
                  <a:rPr lang="en-US" sz="1200" b="1" dirty="0" smtClean="0">
                    <a:solidFill>
                      <a:prstClr val="white"/>
                    </a:solidFill>
                  </a:rPr>
                  <a:t>Operating System</a:t>
                </a:r>
                <a:endParaRPr lang="en-US" sz="1200" b="1" dirty="0">
                  <a:solidFill>
                    <a:prstClr val="white"/>
                  </a:solidFill>
                </a:endParaRPr>
              </a:p>
            </p:txBody>
          </p:sp>
        </p:grpSp>
        <p:sp>
          <p:nvSpPr>
            <p:cNvPr id="42" name="Rectangular Callout 41"/>
            <p:cNvSpPr/>
            <p:nvPr/>
          </p:nvSpPr>
          <p:spPr>
            <a:xfrm>
              <a:off x="4875530" y="381000"/>
              <a:ext cx="5789691" cy="3124200"/>
            </a:xfrm>
            <a:prstGeom prst="wedgeRectCallout">
              <a:avLst>
                <a:gd name="adj1" fmla="val -60149"/>
                <a:gd name="adj2" fmla="val 8434"/>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1035" name="Picture 11"/>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008850" y="545125"/>
              <a:ext cx="2793270" cy="13979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954483" y="545125"/>
              <a:ext cx="2609167" cy="13979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08850" y="2057402"/>
              <a:ext cx="5554798" cy="12954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Up-Down Arrow 50"/>
            <p:cNvSpPr/>
            <p:nvPr/>
          </p:nvSpPr>
          <p:spPr>
            <a:xfrm>
              <a:off x="2996419" y="2767485"/>
              <a:ext cx="711015" cy="182210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0" name="Flowchart: Connector 49"/>
            <p:cNvSpPr/>
            <p:nvPr/>
          </p:nvSpPr>
          <p:spPr>
            <a:xfrm>
              <a:off x="3250353" y="4314093"/>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grpSp>
    </p:spTree>
    <p:extLst>
      <p:ext uri="{BB962C8B-B14F-4D97-AF65-F5344CB8AC3E}">
        <p14:creationId xmlns:p14="http://schemas.microsoft.com/office/powerpoint/2010/main" val="306298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844271" y="381000"/>
            <a:ext cx="5603349" cy="6019800"/>
            <a:chOff x="1726750" y="381000"/>
            <a:chExt cx="8938475" cy="6019800"/>
          </a:xfrm>
        </p:grpSpPr>
        <p:grpSp>
          <p:nvGrpSpPr>
            <p:cNvPr id="38" name="Group 37"/>
            <p:cNvGrpSpPr/>
            <p:nvPr/>
          </p:nvGrpSpPr>
          <p:grpSpPr>
            <a:xfrm>
              <a:off x="1726750" y="4706387"/>
              <a:ext cx="8938472" cy="780014"/>
              <a:chOff x="1295400" y="5715001"/>
              <a:chExt cx="6705600" cy="780014"/>
            </a:xfrm>
          </p:grpSpPr>
          <p:sp>
            <p:nvSpPr>
              <p:cNvPr id="20" name="Rounded Rectangle 19"/>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1" name="TextBox 20"/>
              <p:cNvSpPr txBox="1"/>
              <p:nvPr/>
            </p:nvSpPr>
            <p:spPr>
              <a:xfrm>
                <a:off x="1981200" y="6006933"/>
                <a:ext cx="5334000" cy="276999"/>
              </a:xfrm>
              <a:prstGeom prst="rect">
                <a:avLst/>
              </a:prstGeom>
              <a:noFill/>
            </p:spPr>
            <p:txBody>
              <a:bodyPr wrap="square" rtlCol="0">
                <a:spAutoFit/>
              </a:bodyPr>
              <a:lstStyle/>
              <a:p>
                <a:pPr algn="ctr" defTabSz="914400" fontAlgn="base">
                  <a:spcBef>
                    <a:spcPct val="0"/>
                  </a:spcBef>
                  <a:spcAft>
                    <a:spcPct val="0"/>
                  </a:spcAft>
                </a:pPr>
                <a:r>
                  <a:rPr lang="en-US" sz="1200" b="1" dirty="0" smtClean="0">
                    <a:solidFill>
                      <a:prstClr val="white"/>
                    </a:solidFill>
                  </a:rPr>
                  <a:t>Microsoft Windows User Profile</a:t>
                </a:r>
                <a:endParaRPr lang="en-US" sz="1200" b="1" dirty="0">
                  <a:solidFill>
                    <a:prstClr val="white"/>
                  </a:solidFill>
                </a:endParaRPr>
              </a:p>
            </p:txBody>
          </p:sp>
        </p:grpSp>
        <p:pic>
          <p:nvPicPr>
            <p:cNvPr id="1029" name="Picture 5" descr="C:\Users\jonw\Desktop\Registry-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99916" y="4785055"/>
              <a:ext cx="885140" cy="66402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onw\Desktop\folder-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43765" y="4721779"/>
              <a:ext cx="998721" cy="764625"/>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1726752" y="5638800"/>
              <a:ext cx="8938473" cy="762000"/>
              <a:chOff x="1295400" y="5867400"/>
              <a:chExt cx="6705601" cy="762000"/>
            </a:xfrm>
          </p:grpSpPr>
          <p:sp>
            <p:nvSpPr>
              <p:cNvPr id="39" name="Rounded Rectangle 38"/>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0" name="TextBox 39"/>
              <p:cNvSpPr txBox="1"/>
              <p:nvPr/>
            </p:nvSpPr>
            <p:spPr>
              <a:xfrm>
                <a:off x="1295400" y="6114901"/>
                <a:ext cx="6705599" cy="276999"/>
              </a:xfrm>
              <a:prstGeom prst="rect">
                <a:avLst/>
              </a:prstGeom>
              <a:noFill/>
            </p:spPr>
            <p:txBody>
              <a:bodyPr wrap="square" rtlCol="0">
                <a:spAutoFit/>
              </a:bodyPr>
              <a:lstStyle/>
              <a:p>
                <a:pPr algn="ctr" defTabSz="914400" fontAlgn="base">
                  <a:spcBef>
                    <a:spcPct val="0"/>
                  </a:spcBef>
                  <a:spcAft>
                    <a:spcPct val="0"/>
                  </a:spcAft>
                </a:pPr>
                <a:r>
                  <a:rPr lang="en-US" sz="1200" b="1" dirty="0" smtClean="0">
                    <a:solidFill>
                      <a:prstClr val="white"/>
                    </a:solidFill>
                  </a:rPr>
                  <a:t>Operating System</a:t>
                </a:r>
                <a:endParaRPr lang="en-US" sz="1200" b="1" dirty="0">
                  <a:solidFill>
                    <a:prstClr val="white"/>
                  </a:solidFill>
                </a:endParaRPr>
              </a:p>
            </p:txBody>
          </p:sp>
        </p:grpSp>
        <p:sp>
          <p:nvSpPr>
            <p:cNvPr id="42" name="Rectangular Callout 41"/>
            <p:cNvSpPr/>
            <p:nvPr/>
          </p:nvSpPr>
          <p:spPr>
            <a:xfrm>
              <a:off x="4875530" y="381000"/>
              <a:ext cx="5789691" cy="3124200"/>
            </a:xfrm>
            <a:prstGeom prst="wedgeRectCallout">
              <a:avLst>
                <a:gd name="adj1" fmla="val -60149"/>
                <a:gd name="adj2" fmla="val 8434"/>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1035"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8850" y="545125"/>
              <a:ext cx="2793270" cy="13979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6" name="Picture 1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954483" y="545125"/>
              <a:ext cx="2609167" cy="13979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7" name="Picture 1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08850" y="2057402"/>
              <a:ext cx="5554798" cy="1295401"/>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 name="Up-Down Arrow 50"/>
            <p:cNvSpPr/>
            <p:nvPr/>
          </p:nvSpPr>
          <p:spPr>
            <a:xfrm>
              <a:off x="2996419" y="2767485"/>
              <a:ext cx="711015" cy="1822103"/>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0" name="Flowchart: Connector 49"/>
            <p:cNvSpPr/>
            <p:nvPr/>
          </p:nvSpPr>
          <p:spPr>
            <a:xfrm>
              <a:off x="3250353" y="4314093"/>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3" name="Rounded Rectangle 2"/>
            <p:cNvSpPr/>
            <p:nvPr/>
          </p:nvSpPr>
          <p:spPr>
            <a:xfrm>
              <a:off x="2336192" y="1585442"/>
              <a:ext cx="2056864" cy="1310158"/>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1027" name="Picture 3" descr="C:\Users\jonw\Desktop\officeword.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640912" y="1683097"/>
              <a:ext cx="1422030" cy="1066800"/>
            </a:xfrm>
            <a:prstGeom prst="rect">
              <a:avLst/>
            </a:prstGeom>
            <a:noFill/>
            <a:extLst>
              <a:ext uri="{909E8E84-426E-40DD-AFC4-6F175D3DCCD1}">
                <a14:hiddenFill xmlns:a14="http://schemas.microsoft.com/office/drawing/2010/main">
                  <a:solidFill>
                    <a:srgbClr val="FFFFFF"/>
                  </a:solidFill>
                </a14:hiddenFill>
              </a:ext>
            </a:extLst>
          </p:spPr>
        </p:pic>
        <p:grpSp>
          <p:nvGrpSpPr>
            <p:cNvPr id="6" name="Group 5"/>
            <p:cNvGrpSpPr/>
            <p:nvPr/>
          </p:nvGrpSpPr>
          <p:grpSpPr>
            <a:xfrm>
              <a:off x="1726754" y="3904216"/>
              <a:ext cx="3859793" cy="667787"/>
              <a:chOff x="1295401" y="3904213"/>
              <a:chExt cx="2895599" cy="667787"/>
            </a:xfrm>
          </p:grpSpPr>
          <p:sp>
            <p:nvSpPr>
              <p:cNvPr id="5" name="Rounded Rectangle 4"/>
              <p:cNvSpPr/>
              <p:nvPr/>
            </p:nvSpPr>
            <p:spPr>
              <a:xfrm>
                <a:off x="1295401" y="3904213"/>
                <a:ext cx="2895599" cy="667787"/>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2" name="TextBox 21"/>
              <p:cNvSpPr txBox="1"/>
              <p:nvPr/>
            </p:nvSpPr>
            <p:spPr>
              <a:xfrm>
                <a:off x="1295401" y="4094494"/>
                <a:ext cx="2895599" cy="276999"/>
              </a:xfrm>
              <a:prstGeom prst="rect">
                <a:avLst/>
              </a:prstGeom>
              <a:noFill/>
            </p:spPr>
            <p:txBody>
              <a:bodyPr wrap="square" rtlCol="0">
                <a:spAutoFit/>
              </a:bodyPr>
              <a:lstStyle/>
              <a:p>
                <a:pPr algn="ctr" defTabSz="914400" fontAlgn="base">
                  <a:spcBef>
                    <a:spcPct val="0"/>
                  </a:spcBef>
                  <a:spcAft>
                    <a:spcPct val="0"/>
                  </a:spcAft>
                </a:pPr>
                <a:r>
                  <a:rPr lang="en-US" sz="1200" b="1" dirty="0" smtClean="0">
                    <a:solidFill>
                      <a:prstClr val="white"/>
                    </a:solidFill>
                  </a:rPr>
                  <a:t>App-V Engine</a:t>
                </a:r>
                <a:endParaRPr lang="en-US" sz="1200" b="1" dirty="0">
                  <a:solidFill>
                    <a:prstClr val="white"/>
                  </a:solidFill>
                </a:endParaRPr>
              </a:p>
            </p:txBody>
          </p:sp>
        </p:grpSp>
        <p:sp>
          <p:nvSpPr>
            <p:cNvPr id="24" name="Up-Down Arrow 23"/>
            <p:cNvSpPr/>
            <p:nvPr/>
          </p:nvSpPr>
          <p:spPr>
            <a:xfrm>
              <a:off x="2994212" y="2767483"/>
              <a:ext cx="711015" cy="1042518"/>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5" name="Flowchart: Connector 24"/>
            <p:cNvSpPr/>
            <p:nvPr/>
          </p:nvSpPr>
          <p:spPr>
            <a:xfrm>
              <a:off x="3250353" y="3554896"/>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1028" name="Picture 4" descr="C:\Users\jonw\Desktop\Simplistica-new_page-icon-png\64x64\new_page.pn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9721459" y="4843344"/>
              <a:ext cx="695143" cy="521493"/>
            </a:xfrm>
            <a:prstGeom prst="rect">
              <a:avLst/>
            </a:prstGeom>
            <a:noFill/>
            <a:extLst>
              <a:ext uri="{909E8E84-426E-40DD-AFC4-6F175D3DCCD1}">
                <a14:hiddenFill xmlns:a14="http://schemas.microsoft.com/office/drawing/2010/main">
                  <a:solidFill>
                    <a:srgbClr val="FFFFFF"/>
                  </a:solidFill>
                </a14:hiddenFill>
              </a:ext>
            </a:extLst>
          </p:spPr>
        </p:pic>
        <p:sp>
          <p:nvSpPr>
            <p:cNvPr id="8" name="Bent-Up Arrow 7"/>
            <p:cNvSpPr/>
            <p:nvPr/>
          </p:nvSpPr>
          <p:spPr>
            <a:xfrm flipV="1">
              <a:off x="5992841" y="4110783"/>
              <a:ext cx="4342545" cy="434420"/>
            </a:xfrm>
            <a:prstGeom prst="bentUpArrow">
              <a:avLst>
                <a:gd name="adj1" fmla="val 50000"/>
                <a:gd name="adj2" fmla="val 50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9" name="Flowchart: Connector 28"/>
            <p:cNvSpPr/>
            <p:nvPr/>
          </p:nvSpPr>
          <p:spPr>
            <a:xfrm>
              <a:off x="6059083" y="4135189"/>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2" name="Picture 2" descr="C:\Users\jonw\Desktop\367062.pn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970794" y="1293960"/>
              <a:ext cx="1341313" cy="100624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1848622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p:cNvGrpSpPr/>
          <p:nvPr/>
        </p:nvGrpSpPr>
        <p:grpSpPr>
          <a:xfrm>
            <a:off x="700065" y="690095"/>
            <a:ext cx="7452960" cy="5398099"/>
            <a:chOff x="215408" y="309453"/>
            <a:chExt cx="11567123" cy="5398099"/>
          </a:xfrm>
        </p:grpSpPr>
        <p:sp>
          <p:nvSpPr>
            <p:cNvPr id="36" name="Rounded Rectangle 35"/>
            <p:cNvSpPr/>
            <p:nvPr/>
          </p:nvSpPr>
          <p:spPr>
            <a:xfrm>
              <a:off x="6195986" y="744613"/>
              <a:ext cx="5586545" cy="4962939"/>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sp>
          <p:nvSpPr>
            <p:cNvPr id="2" name="Rounded Rectangle 1"/>
            <p:cNvSpPr/>
            <p:nvPr/>
          </p:nvSpPr>
          <p:spPr>
            <a:xfrm>
              <a:off x="507866" y="744611"/>
              <a:ext cx="5586545" cy="4953000"/>
            </a:xfrm>
            <a:prstGeom prst="round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grpSp>
          <p:nvGrpSpPr>
            <p:cNvPr id="38" name="Group 37"/>
            <p:cNvGrpSpPr/>
            <p:nvPr/>
          </p:nvGrpSpPr>
          <p:grpSpPr>
            <a:xfrm>
              <a:off x="812586" y="3561333"/>
              <a:ext cx="4977102" cy="905538"/>
              <a:chOff x="1295400" y="5715001"/>
              <a:chExt cx="6705600" cy="802759"/>
            </a:xfrm>
          </p:grpSpPr>
          <p:sp>
            <p:nvSpPr>
              <p:cNvPr id="20" name="Rounded Rectangle 19"/>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21" name="TextBox 20"/>
              <p:cNvSpPr txBox="1"/>
              <p:nvPr/>
            </p:nvSpPr>
            <p:spPr>
              <a:xfrm>
                <a:off x="1981199" y="5999357"/>
                <a:ext cx="5333999"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1029" name="Picture 5" descr="C:\Users\jonw\Desktop\Registry-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8095" y="3438281"/>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jonw\Desktop\folder-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11427" y="3413023"/>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41" name="Group 40"/>
            <p:cNvGrpSpPr/>
            <p:nvPr/>
          </p:nvGrpSpPr>
          <p:grpSpPr>
            <a:xfrm>
              <a:off x="812587" y="4572004"/>
              <a:ext cx="4977104" cy="914399"/>
              <a:chOff x="1295400" y="5867400"/>
              <a:chExt cx="6705601" cy="762000"/>
            </a:xfrm>
          </p:grpSpPr>
          <p:sp>
            <p:nvSpPr>
              <p:cNvPr id="39" name="Rounded Rectangle 38"/>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0" name="TextBox 39"/>
              <p:cNvSpPr txBox="1"/>
              <p:nvPr/>
            </p:nvSpPr>
            <p:spPr>
              <a:xfrm>
                <a:off x="1295400" y="6144592"/>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27" name="Group 26"/>
            <p:cNvGrpSpPr/>
            <p:nvPr/>
          </p:nvGrpSpPr>
          <p:grpSpPr>
            <a:xfrm>
              <a:off x="6500706" y="3561336"/>
              <a:ext cx="4977102" cy="893663"/>
              <a:chOff x="1295400" y="5715001"/>
              <a:chExt cx="6705600" cy="792232"/>
            </a:xfrm>
          </p:grpSpPr>
          <p:sp>
            <p:nvSpPr>
              <p:cNvPr id="28" name="Rounded Rectangle 27"/>
              <p:cNvSpPr/>
              <p:nvPr/>
            </p:nvSpPr>
            <p:spPr>
              <a:xfrm>
                <a:off x="1295400" y="5715001"/>
                <a:ext cx="6705600" cy="780014"/>
              </a:xfrm>
              <a:prstGeom prst="round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30" name="TextBox 29"/>
              <p:cNvSpPr txBox="1"/>
              <p:nvPr/>
            </p:nvSpPr>
            <p:spPr>
              <a:xfrm>
                <a:off x="1981199" y="5988830"/>
                <a:ext cx="5333999" cy="518403"/>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Microsoft Windows User Profile</a:t>
                </a:r>
                <a:endParaRPr lang="en-US" sz="1600" b="1" dirty="0">
                  <a:solidFill>
                    <a:prstClr val="white"/>
                  </a:solidFill>
                </a:endParaRPr>
              </a:p>
            </p:txBody>
          </p:sp>
        </p:grpSp>
        <p:pic>
          <p:nvPicPr>
            <p:cNvPr id="31" name="Picture 5" descr="C:\Users\jonw\Desktop\Registry-Icon.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13278" y="3449616"/>
              <a:ext cx="531083" cy="398416"/>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jonw\Desktop\folder-ic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047602" y="3424358"/>
              <a:ext cx="553385" cy="423674"/>
            </a:xfrm>
            <a:prstGeom prst="rect">
              <a:avLst/>
            </a:prstGeom>
            <a:noFill/>
            <a:extLst>
              <a:ext uri="{909E8E84-426E-40DD-AFC4-6F175D3DCCD1}">
                <a14:hiddenFill xmlns:a14="http://schemas.microsoft.com/office/drawing/2010/main">
                  <a:solidFill>
                    <a:srgbClr val="FFFFFF"/>
                  </a:solidFill>
                </a14:hiddenFill>
              </a:ext>
            </a:extLst>
          </p:spPr>
        </p:pic>
        <p:grpSp>
          <p:nvGrpSpPr>
            <p:cNvPr id="33" name="Group 32"/>
            <p:cNvGrpSpPr/>
            <p:nvPr/>
          </p:nvGrpSpPr>
          <p:grpSpPr>
            <a:xfrm>
              <a:off x="6500706" y="4572004"/>
              <a:ext cx="4977104" cy="914399"/>
              <a:chOff x="1295400" y="5867400"/>
              <a:chExt cx="6705601" cy="762000"/>
            </a:xfrm>
          </p:grpSpPr>
          <p:sp>
            <p:nvSpPr>
              <p:cNvPr id="34" name="Rounded Rectangle 33"/>
              <p:cNvSpPr/>
              <p:nvPr/>
            </p:nvSpPr>
            <p:spPr>
              <a:xfrm>
                <a:off x="1295401" y="5867400"/>
                <a:ext cx="6705600" cy="7620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35" name="TextBox 34"/>
              <p:cNvSpPr txBox="1"/>
              <p:nvPr/>
            </p:nvSpPr>
            <p:spPr>
              <a:xfrm>
                <a:off x="1295400" y="6144592"/>
                <a:ext cx="6705599" cy="282129"/>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Operating System</a:t>
                </a:r>
                <a:endParaRPr lang="en-US" sz="1600" b="1" dirty="0">
                  <a:solidFill>
                    <a:prstClr val="white"/>
                  </a:solidFill>
                </a:endParaRPr>
              </a:p>
            </p:txBody>
          </p:sp>
        </p:grpSp>
        <p:grpSp>
          <p:nvGrpSpPr>
            <p:cNvPr id="4" name="Group 3"/>
            <p:cNvGrpSpPr/>
            <p:nvPr/>
          </p:nvGrpSpPr>
          <p:grpSpPr>
            <a:xfrm>
              <a:off x="3961370" y="2932850"/>
              <a:ext cx="1828320" cy="702515"/>
              <a:chOff x="2971800" y="2932847"/>
              <a:chExt cx="1371597" cy="702515"/>
            </a:xfrm>
          </p:grpSpPr>
          <p:sp>
            <p:nvSpPr>
              <p:cNvPr id="43" name="Rounded Rectangle 42"/>
              <p:cNvSpPr/>
              <p:nvPr/>
            </p:nvSpPr>
            <p:spPr>
              <a:xfrm>
                <a:off x="2971800" y="2932847"/>
                <a:ext cx="1371597" cy="458985"/>
              </a:xfrm>
              <a:prstGeom prst="round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4" name="TextBox 43"/>
              <p:cNvSpPr txBox="1"/>
              <p:nvPr/>
            </p:nvSpPr>
            <p:spPr>
              <a:xfrm>
                <a:off x="2971800" y="3050587"/>
                <a:ext cx="1371597" cy="584775"/>
              </a:xfrm>
              <a:prstGeom prst="rect">
                <a:avLst/>
              </a:prstGeom>
              <a:noFill/>
            </p:spPr>
            <p:txBody>
              <a:bodyPr wrap="square" rtlCol="0">
                <a:spAutoFit/>
              </a:bodyPr>
              <a:lstStyle/>
              <a:p>
                <a:pPr algn="ctr" defTabSz="914400" fontAlgn="base">
                  <a:spcBef>
                    <a:spcPct val="0"/>
                  </a:spcBef>
                  <a:spcAft>
                    <a:spcPct val="0"/>
                  </a:spcAft>
                </a:pPr>
                <a:r>
                  <a:rPr lang="en-US" sz="1600" b="1" dirty="0" smtClean="0">
                    <a:solidFill>
                      <a:prstClr val="white"/>
                    </a:solidFill>
                  </a:rPr>
                  <a:t>App-V Engine</a:t>
                </a:r>
                <a:endParaRPr lang="en-US" sz="1600" b="1" dirty="0">
                  <a:solidFill>
                    <a:prstClr val="white"/>
                  </a:solidFill>
                </a:endParaRPr>
              </a:p>
            </p:txBody>
          </p:sp>
        </p:grpSp>
        <p:pic>
          <p:nvPicPr>
            <p:cNvPr id="2050" name="Picture 2" descr="C:\Users\jonw\Desktop\comp.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5408" y="309454"/>
              <a:ext cx="1737048" cy="1128147"/>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Users\jonw\Desktop\toshiba_satellite-m500.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094411" y="309453"/>
              <a:ext cx="1811984" cy="1064812"/>
            </a:xfrm>
            <a:prstGeom prst="rect">
              <a:avLst/>
            </a:prstGeom>
            <a:noFill/>
            <a:extLst>
              <a:ext uri="{909E8E84-426E-40DD-AFC4-6F175D3DCCD1}">
                <a14:hiddenFill xmlns:a14="http://schemas.microsoft.com/office/drawing/2010/main">
                  <a:solidFill>
                    <a:srgbClr val="FFFFFF"/>
                  </a:solidFill>
                </a14:hiddenFill>
              </a:ext>
            </a:extLst>
          </p:spPr>
        </p:pic>
        <p:pic>
          <p:nvPicPr>
            <p:cNvPr id="45"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917262" y="1210103"/>
              <a:ext cx="843945" cy="633124"/>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3" descr="C:\Users\jonw\Desktop\officeword.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546813" y="1210103"/>
              <a:ext cx="843945" cy="633124"/>
            </a:xfrm>
            <a:prstGeom prst="rect">
              <a:avLst/>
            </a:prstGeom>
            <a:noFill/>
            <a:extLst>
              <a:ext uri="{909E8E84-426E-40DD-AFC4-6F175D3DCCD1}">
                <a14:hiddenFill xmlns:a14="http://schemas.microsoft.com/office/drawing/2010/main">
                  <a:solidFill>
                    <a:srgbClr val="FFFFFF"/>
                  </a:solidFill>
                </a14:hiddenFill>
              </a:ext>
            </a:extLst>
          </p:spPr>
        </p:pic>
        <p:sp>
          <p:nvSpPr>
            <p:cNvPr id="47" name="Up-Down Arrow 46"/>
            <p:cNvSpPr/>
            <p:nvPr/>
          </p:nvSpPr>
          <p:spPr>
            <a:xfrm>
              <a:off x="10613278" y="1932010"/>
              <a:ext cx="711015" cy="1459825"/>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48" name="Up-Down Arrow 47"/>
            <p:cNvSpPr/>
            <p:nvPr/>
          </p:nvSpPr>
          <p:spPr>
            <a:xfrm>
              <a:off x="4977103" y="1932006"/>
              <a:ext cx="711015" cy="887394"/>
            </a:xfrm>
            <a:prstGeom prst="up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pic>
          <p:nvPicPr>
            <p:cNvPr id="52" name="Picture 4" descr="C:\Users\jonw\Desktop\Simplistica-new_page-icon-png\64x64\new_page.png"/>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083933" y="3424361"/>
              <a:ext cx="414312" cy="310815"/>
            </a:xfrm>
            <a:prstGeom prst="rect">
              <a:avLst/>
            </a:prstGeom>
            <a:noFill/>
            <a:extLst>
              <a:ext uri="{909E8E84-426E-40DD-AFC4-6F175D3DCCD1}">
                <a14:hiddenFill xmlns:a14="http://schemas.microsoft.com/office/drawing/2010/main">
                  <a:solidFill>
                    <a:srgbClr val="FFFFFF"/>
                  </a:solidFill>
                </a14:hiddenFill>
              </a:ext>
            </a:extLst>
          </p:spPr>
        </p:pic>
        <p:sp>
          <p:nvSpPr>
            <p:cNvPr id="54" name="Flowchart: Connector 53"/>
            <p:cNvSpPr/>
            <p:nvPr/>
          </p:nvSpPr>
          <p:spPr>
            <a:xfrm>
              <a:off x="10868369" y="3110948"/>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6" name="Flowchart: Connector 55"/>
            <p:cNvSpPr/>
            <p:nvPr/>
          </p:nvSpPr>
          <p:spPr>
            <a:xfrm>
              <a:off x="5231037" y="2514600"/>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7" name="Flowchart: Connector 56"/>
            <p:cNvSpPr/>
            <p:nvPr/>
          </p:nvSpPr>
          <p:spPr>
            <a:xfrm>
              <a:off x="3555074" y="3099391"/>
              <a:ext cx="203147" cy="152400"/>
            </a:xfrm>
            <a:prstGeom prst="flowChartConnector">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58" name="Rectangular Callout 57"/>
            <p:cNvSpPr/>
            <p:nvPr/>
          </p:nvSpPr>
          <p:spPr>
            <a:xfrm>
              <a:off x="6461998" y="1374267"/>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59"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585725" y="1460332"/>
              <a:ext cx="3552863"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 name="Rounded Rectangle 41"/>
            <p:cNvSpPr/>
            <p:nvPr/>
          </p:nvSpPr>
          <p:spPr>
            <a:xfrm>
              <a:off x="4854706" y="1169504"/>
              <a:ext cx="987607" cy="723528"/>
            </a:xfrm>
            <a:prstGeom prst="roundRect">
              <a:avLst/>
            </a:prstGeom>
            <a:no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sp>
          <p:nvSpPr>
            <p:cNvPr id="7" name="Rectangular Callout 6"/>
            <p:cNvSpPr/>
            <p:nvPr/>
          </p:nvSpPr>
          <p:spPr>
            <a:xfrm>
              <a:off x="812588" y="1374268"/>
              <a:ext cx="3800314" cy="1445135"/>
            </a:xfrm>
            <a:prstGeom prst="wedgeRectCallout">
              <a:avLst>
                <a:gd name="adj1" fmla="val 58758"/>
                <a:gd name="adj2" fmla="val -33362"/>
              </a:avLst>
            </a:prstGeom>
          </p:spPr>
          <p:style>
            <a:lnRef idx="1">
              <a:schemeClr val="accent1"/>
            </a:lnRef>
            <a:fillRef idx="2">
              <a:schemeClr val="accent1"/>
            </a:fillRef>
            <a:effectRef idx="1">
              <a:schemeClr val="accent1"/>
            </a:effectRef>
            <a:fontRef idx="minor">
              <a:schemeClr val="dk1"/>
            </a:fontRef>
          </p:style>
          <p:txBody>
            <a:bodyPr rtlCol="0" anchor="ctr"/>
            <a:lstStyle/>
            <a:p>
              <a:pPr algn="ctr" defTabSz="914400" fontAlgn="base">
                <a:spcBef>
                  <a:spcPct val="0"/>
                </a:spcBef>
                <a:spcAft>
                  <a:spcPct val="0"/>
                </a:spcAft>
              </a:pPr>
              <a:endParaRPr lang="en-US">
                <a:solidFill>
                  <a:srgbClr val="262626"/>
                </a:solidFill>
              </a:endParaRPr>
            </a:p>
          </p:txBody>
        </p:sp>
        <p:pic>
          <p:nvPicPr>
            <p:cNvPr id="2052" name="Picture 4"/>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933177" y="1460332"/>
              <a:ext cx="3559137" cy="1286689"/>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descr="C:\Users\jonw\Desktop\367062.pn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4668152" y="1069465"/>
              <a:ext cx="609441" cy="457200"/>
            </a:xfrm>
            <a:prstGeom prst="rect">
              <a:avLst/>
            </a:prstGeom>
            <a:noFill/>
            <a:extLst>
              <a:ext uri="{909E8E84-426E-40DD-AFC4-6F175D3DCCD1}">
                <a14:hiddenFill xmlns:a14="http://schemas.microsoft.com/office/drawing/2010/main">
                  <a:solidFill>
                    <a:srgbClr val="FFFFFF"/>
                  </a:solidFill>
                </a14:hiddenFill>
              </a:ext>
            </a:extLst>
          </p:spPr>
        </p:pic>
        <p:sp>
          <p:nvSpPr>
            <p:cNvPr id="49" name="Bent-Up Arrow 48"/>
            <p:cNvSpPr/>
            <p:nvPr/>
          </p:nvSpPr>
          <p:spPr>
            <a:xfrm flipH="1" flipV="1">
              <a:off x="1083931" y="3067467"/>
              <a:ext cx="2772163" cy="434420"/>
            </a:xfrm>
            <a:prstGeom prst="bentUpArrow">
              <a:avLst>
                <a:gd name="adj1" fmla="val 50000"/>
                <a:gd name="adj2" fmla="val 50000"/>
                <a:gd name="adj3"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fontAlgn="base">
                <a:spcBef>
                  <a:spcPct val="0"/>
                </a:spcBef>
                <a:spcAft>
                  <a:spcPct val="0"/>
                </a:spcAft>
              </a:pPr>
              <a:endParaRPr lang="en-US">
                <a:solidFill>
                  <a:prstClr val="white"/>
                </a:solidFill>
              </a:endParaRPr>
            </a:p>
          </p:txBody>
        </p:sp>
      </p:grpSp>
    </p:spTree>
    <p:extLst>
      <p:ext uri="{BB962C8B-B14F-4D97-AF65-F5344CB8AC3E}">
        <p14:creationId xmlns:p14="http://schemas.microsoft.com/office/powerpoint/2010/main" val="3208333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App-V technology and its effect on an application’s look and feel…</a:t>
            </a:r>
            <a:endParaRPr lang="en-US" dirty="0"/>
          </a:p>
        </p:txBody>
      </p:sp>
    </p:spTree>
    <p:extLst>
      <p:ext uri="{BB962C8B-B14F-4D97-AF65-F5344CB8AC3E}">
        <p14:creationId xmlns:p14="http://schemas.microsoft.com/office/powerpoint/2010/main" val="2257987598"/>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Individual Requirements</a:t>
            </a:r>
          </a:p>
        </p:txBody>
      </p:sp>
      <p:sp>
        <p:nvSpPr>
          <p:cNvPr id="3" name="Oval 2"/>
          <p:cNvSpPr/>
          <p:nvPr/>
        </p:nvSpPr>
        <p:spPr>
          <a:xfrm>
            <a:off x="4037240" y="2643182"/>
            <a:ext cx="1822144" cy="2286016"/>
          </a:xfrm>
          <a:prstGeom prst="ellipse">
            <a:avLst/>
          </a:prstGeom>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4" name="Picture 4" descr="E:\DVD_ART34\Logos\Microsoft Office 2007 - all products\Word 2007\Office Word 2007 Product Icon.png"/>
          <p:cNvPicPr>
            <a:picLocks noChangeAspect="1" noChangeArrowheads="1"/>
          </p:cNvPicPr>
          <p:nvPr/>
        </p:nvPicPr>
        <p:blipFill>
          <a:blip r:embed="rId2" cstate="print"/>
          <a:srcRect/>
          <a:stretch>
            <a:fillRect/>
          </a:stretch>
        </p:blipFill>
        <p:spPr bwMode="auto">
          <a:xfrm>
            <a:off x="4358795" y="3071811"/>
            <a:ext cx="369348" cy="513785"/>
          </a:xfrm>
          <a:prstGeom prst="rect">
            <a:avLst/>
          </a:prstGeom>
          <a:noFill/>
          <a:effectLst/>
        </p:spPr>
      </p:pic>
      <p:pic>
        <p:nvPicPr>
          <p:cNvPr id="5" name="Picture 6" descr="Adobe%20Reader%208.png"/>
          <p:cNvPicPr>
            <a:picLocks noChangeAspect="1"/>
          </p:cNvPicPr>
          <p:nvPr/>
        </p:nvPicPr>
        <p:blipFill>
          <a:blip r:embed="rId3" cstate="print"/>
          <a:stretch>
            <a:fillRect/>
          </a:stretch>
        </p:blipFill>
        <p:spPr>
          <a:xfrm>
            <a:off x="4251611" y="3786190"/>
            <a:ext cx="367386" cy="513785"/>
          </a:xfrm>
          <a:prstGeom prst="rect">
            <a:avLst/>
          </a:prstGeom>
          <a:effectLst/>
        </p:spPr>
      </p:pic>
      <p:pic>
        <p:nvPicPr>
          <p:cNvPr id="6" name="Picture 5" descr="E:\DVD_ART34\Logos\Microsoft Office 2007 - all products\Outlook 2007\Office Outlook 2007 Product Icon.png"/>
          <p:cNvPicPr>
            <a:picLocks noChangeAspect="1" noChangeArrowheads="1"/>
          </p:cNvPicPr>
          <p:nvPr/>
        </p:nvPicPr>
        <p:blipFill>
          <a:blip r:embed="rId4" cstate="print"/>
          <a:srcRect/>
          <a:stretch>
            <a:fillRect/>
          </a:stretch>
        </p:blipFill>
        <p:spPr bwMode="auto">
          <a:xfrm>
            <a:off x="4841127" y="4214819"/>
            <a:ext cx="367386" cy="479899"/>
          </a:xfrm>
          <a:prstGeom prst="rect">
            <a:avLst/>
          </a:prstGeom>
          <a:noFill/>
          <a:effectLst/>
        </p:spPr>
      </p:pic>
      <p:pic>
        <p:nvPicPr>
          <p:cNvPr id="7" name="Picture 4" descr="C:\Program Files\Microsoft Resource DVD Artwork\DVD_ART\Artwork_Imagery\HARDWARE_IMAGERY\Illustration - Misc Hardware\Windows Vista Illustration Icons\IE.png"/>
          <p:cNvPicPr>
            <a:picLocks noChangeAspect="1" noChangeArrowheads="1"/>
          </p:cNvPicPr>
          <p:nvPr/>
        </p:nvPicPr>
        <p:blipFill>
          <a:blip r:embed="rId5" cstate="print"/>
          <a:srcRect/>
          <a:stretch>
            <a:fillRect/>
          </a:stretch>
        </p:blipFill>
        <p:spPr bwMode="auto">
          <a:xfrm>
            <a:off x="4948312" y="2928935"/>
            <a:ext cx="397624" cy="530027"/>
          </a:xfrm>
          <a:prstGeom prst="rect">
            <a:avLst/>
          </a:prstGeom>
          <a:noFill/>
          <a:effectLst/>
        </p:spPr>
      </p:pic>
      <p:pic>
        <p:nvPicPr>
          <p:cNvPr id="8" name="Picture 5"/>
          <p:cNvPicPr>
            <a:picLocks noChangeAspect="1" noChangeArrowheads="1"/>
          </p:cNvPicPr>
          <p:nvPr/>
        </p:nvPicPr>
        <p:blipFill>
          <a:blip r:embed="rId6" cstate="print"/>
          <a:srcRect/>
          <a:stretch>
            <a:fillRect/>
          </a:stretch>
        </p:blipFill>
        <p:spPr bwMode="auto">
          <a:xfrm>
            <a:off x="5216274" y="3643314"/>
            <a:ext cx="371572" cy="476250"/>
          </a:xfrm>
          <a:prstGeom prst="rect">
            <a:avLst/>
          </a:prstGeom>
          <a:noFill/>
          <a:ln w="9525">
            <a:noFill/>
            <a:miter lim="800000"/>
            <a:headEnd/>
            <a:tailEnd/>
          </a:ln>
          <a:effectLst/>
        </p:spPr>
      </p:pic>
      <p:sp>
        <p:nvSpPr>
          <p:cNvPr id="9" name="Oval Callout 8"/>
          <p:cNvSpPr/>
          <p:nvPr/>
        </p:nvSpPr>
        <p:spPr>
          <a:xfrm>
            <a:off x="1655375" y="1214422"/>
            <a:ext cx="1524386" cy="1214446"/>
          </a:xfrm>
          <a:prstGeom prst="wedgeEllipseCallout">
            <a:avLst>
              <a:gd name="adj1" fmla="val 64259"/>
              <a:gd name="adj2" fmla="val 2265"/>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Remote</a:t>
            </a:r>
            <a:r>
              <a:rPr lang="en-US" dirty="0" smtClean="0">
                <a:solidFill>
                  <a:schemeClr val="bg1"/>
                </a:solidFill>
              </a:rPr>
              <a:t> </a:t>
            </a:r>
            <a:r>
              <a:rPr lang="en-US" dirty="0" smtClean="0">
                <a:solidFill>
                  <a:schemeClr val="tx1"/>
                </a:solidFill>
              </a:rPr>
              <a:t>Access</a:t>
            </a:r>
            <a:endParaRPr lang="en-US" dirty="0">
              <a:solidFill>
                <a:schemeClr val="tx1"/>
              </a:solidFill>
            </a:endParaRPr>
          </a:p>
        </p:txBody>
      </p:sp>
      <p:sp>
        <p:nvSpPr>
          <p:cNvPr id="10" name="Oval Callout 9"/>
          <p:cNvSpPr/>
          <p:nvPr/>
        </p:nvSpPr>
        <p:spPr>
          <a:xfrm>
            <a:off x="971600" y="3006642"/>
            <a:ext cx="1691895" cy="1214446"/>
          </a:xfrm>
          <a:prstGeom prst="wedgeEllipseCallout">
            <a:avLst>
              <a:gd name="adj1" fmla="val 64259"/>
              <a:gd name="adj2" fmla="val 2265"/>
            </a:avLst>
          </a:prstGeom>
          <a:ln/>
        </p:spPr>
        <p:style>
          <a:lnRef idx="1">
            <a:schemeClr val="accent1"/>
          </a:lnRef>
          <a:fillRef idx="2">
            <a:schemeClr val="accent1"/>
          </a:fillRef>
          <a:effectRef idx="1">
            <a:schemeClr val="accent1"/>
          </a:effectRef>
          <a:fontRef idx="minor">
            <a:schemeClr val="dk1"/>
          </a:fontRef>
        </p:style>
        <p:txBody>
          <a:bodyPr lIns="0" tIns="0" rIns="0" bIns="0" rtlCol="0" anchor="ctr"/>
          <a:lstStyle/>
          <a:p>
            <a:pPr algn="ctr"/>
            <a:r>
              <a:rPr lang="en-US" dirty="0" smtClean="0">
                <a:solidFill>
                  <a:schemeClr val="tx1"/>
                </a:solidFill>
              </a:rPr>
              <a:t>Security</a:t>
            </a:r>
            <a:r>
              <a:rPr lang="en-US" dirty="0" smtClean="0">
                <a:solidFill>
                  <a:schemeClr val="bg1"/>
                </a:solidFill>
              </a:rPr>
              <a:t>,</a:t>
            </a:r>
          </a:p>
          <a:p>
            <a:pPr algn="ctr"/>
            <a:r>
              <a:rPr lang="en-US" dirty="0" smtClean="0">
                <a:solidFill>
                  <a:schemeClr val="tx1"/>
                </a:solidFill>
              </a:rPr>
              <a:t>Performance</a:t>
            </a:r>
            <a:endParaRPr lang="en-US" dirty="0">
              <a:solidFill>
                <a:schemeClr val="tx1"/>
              </a:solidFill>
            </a:endParaRPr>
          </a:p>
        </p:txBody>
      </p:sp>
      <p:sp>
        <p:nvSpPr>
          <p:cNvPr id="11" name="Oval Callout 10"/>
          <p:cNvSpPr/>
          <p:nvPr/>
        </p:nvSpPr>
        <p:spPr>
          <a:xfrm>
            <a:off x="1115616" y="4806842"/>
            <a:ext cx="1956811" cy="1214446"/>
          </a:xfrm>
          <a:prstGeom prst="wedgeEllipseCallout">
            <a:avLst>
              <a:gd name="adj1" fmla="val 64259"/>
              <a:gd name="adj2" fmla="val 2265"/>
            </a:avLst>
          </a:prstGeom>
          <a:ln/>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solidFill>
                  <a:schemeClr val="tx1"/>
                </a:solidFill>
              </a:rPr>
              <a:t>Offline</a:t>
            </a:r>
            <a:r>
              <a:rPr lang="en-US" dirty="0" smtClean="0">
                <a:solidFill>
                  <a:schemeClr val="bg1"/>
                </a:solidFill>
              </a:rPr>
              <a:t> </a:t>
            </a:r>
            <a:r>
              <a:rPr lang="en-US" dirty="0" smtClean="0">
                <a:solidFill>
                  <a:schemeClr val="tx1"/>
                </a:solidFill>
              </a:rPr>
              <a:t>Capabilities</a:t>
            </a:r>
            <a:endParaRPr lang="en-US" dirty="0">
              <a:solidFill>
                <a:schemeClr val="tx1"/>
              </a:solidFill>
            </a:endParaRPr>
          </a:p>
        </p:txBody>
      </p:sp>
      <p:cxnSp>
        <p:nvCxnSpPr>
          <p:cNvPr id="12" name="Straight Arrow Connector 11"/>
          <p:cNvCxnSpPr/>
          <p:nvPr/>
        </p:nvCxnSpPr>
        <p:spPr>
          <a:xfrm rot="5400000">
            <a:off x="5421777" y="2330606"/>
            <a:ext cx="500066" cy="267962"/>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rot="10800000" flipV="1">
            <a:off x="5912976" y="3071810"/>
            <a:ext cx="589517" cy="357190"/>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5859384" y="4357694"/>
            <a:ext cx="643109" cy="357190"/>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6200000" flipV="1">
            <a:off x="5261000" y="5045250"/>
            <a:ext cx="500066" cy="267962"/>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3939034" y="2544920"/>
            <a:ext cx="357190" cy="267962"/>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0800000">
            <a:off x="3447723" y="3857628"/>
            <a:ext cx="482332" cy="1588"/>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5400000">
            <a:off x="3724720" y="4938065"/>
            <a:ext cx="785818" cy="482332"/>
          </a:xfrm>
          <a:prstGeom prst="straightConnector1">
            <a:avLst/>
          </a:prstGeom>
          <a:ln w="44450">
            <a:solidFill>
              <a:srgbClr val="C00000"/>
            </a:solidFill>
            <a:tailEnd type="arrow"/>
          </a:ln>
          <a:effectLst/>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543923" y="1845222"/>
            <a:ext cx="618759" cy="369332"/>
          </a:xfrm>
          <a:prstGeom prst="rect">
            <a:avLst/>
          </a:prstGeom>
          <a:noFill/>
          <a:effectLst/>
        </p:spPr>
        <p:txBody>
          <a:bodyPr wrap="none" rtlCol="0">
            <a:spAutoFit/>
          </a:bodyPr>
          <a:lstStyle/>
          <a:p>
            <a:r>
              <a:rPr lang="en-US" dirty="0" smtClean="0">
                <a:solidFill>
                  <a:schemeClr val="bg1"/>
                </a:solidFill>
              </a:rPr>
              <a:t>local</a:t>
            </a:r>
            <a:endParaRPr lang="en-US" dirty="0">
              <a:solidFill>
                <a:schemeClr val="bg1"/>
              </a:solidFill>
            </a:endParaRPr>
          </a:p>
        </p:txBody>
      </p:sp>
      <p:sp>
        <p:nvSpPr>
          <p:cNvPr id="20" name="TextBox 19"/>
          <p:cNvSpPr txBox="1"/>
          <p:nvPr/>
        </p:nvSpPr>
        <p:spPr>
          <a:xfrm>
            <a:off x="7145603" y="3571876"/>
            <a:ext cx="873252" cy="369332"/>
          </a:xfrm>
          <a:prstGeom prst="rect">
            <a:avLst/>
          </a:prstGeom>
          <a:noFill/>
          <a:effectLst/>
        </p:spPr>
        <p:txBody>
          <a:bodyPr wrap="none" rtlCol="0">
            <a:spAutoFit/>
          </a:bodyPr>
          <a:lstStyle/>
          <a:p>
            <a:r>
              <a:rPr lang="en-US" dirty="0" smtClean="0">
                <a:solidFill>
                  <a:schemeClr val="bg1"/>
                </a:solidFill>
              </a:rPr>
              <a:t>remote</a:t>
            </a:r>
            <a:endParaRPr lang="en-US" dirty="0">
              <a:solidFill>
                <a:schemeClr val="bg1"/>
              </a:solidFill>
            </a:endParaRPr>
          </a:p>
        </p:txBody>
      </p:sp>
      <p:sp>
        <p:nvSpPr>
          <p:cNvPr id="21" name="TextBox 20"/>
          <p:cNvSpPr txBox="1"/>
          <p:nvPr/>
        </p:nvSpPr>
        <p:spPr>
          <a:xfrm>
            <a:off x="6539792" y="5435932"/>
            <a:ext cx="700833" cy="369332"/>
          </a:xfrm>
          <a:prstGeom prst="rect">
            <a:avLst/>
          </a:prstGeom>
          <a:noFill/>
          <a:effectLst/>
        </p:spPr>
        <p:txBody>
          <a:bodyPr wrap="none" rtlCol="0">
            <a:spAutoFit/>
          </a:bodyPr>
          <a:lstStyle/>
          <a:p>
            <a:r>
              <a:rPr lang="en-US" dirty="0" smtClean="0">
                <a:solidFill>
                  <a:schemeClr val="bg1"/>
                </a:solidFill>
              </a:rPr>
              <a:t>cloud</a:t>
            </a:r>
            <a:endParaRPr lang="en-US" dirty="0">
              <a:solidFill>
                <a:schemeClr val="bg1"/>
              </a:solidFill>
            </a:endParaRPr>
          </a:p>
        </p:txBody>
      </p:sp>
      <p:pic>
        <p:nvPicPr>
          <p:cNvPr id="22" name="Picture 12" descr="user business user woman"/>
          <p:cNvPicPr>
            <a:picLocks noChangeAspect="1" noChangeArrowheads="1"/>
          </p:cNvPicPr>
          <p:nvPr/>
        </p:nvPicPr>
        <p:blipFill>
          <a:blip r:embed="rId7" cstate="print"/>
          <a:srcRect/>
          <a:stretch>
            <a:fillRect/>
          </a:stretch>
        </p:blipFill>
        <p:spPr bwMode="auto">
          <a:xfrm>
            <a:off x="3345305" y="1214423"/>
            <a:ext cx="725279" cy="1306513"/>
          </a:xfrm>
          <a:prstGeom prst="rect">
            <a:avLst/>
          </a:prstGeom>
          <a:noFill/>
        </p:spPr>
      </p:pic>
      <p:pic>
        <p:nvPicPr>
          <p:cNvPr id="23" name="Picture 11" descr="user business man"/>
          <p:cNvPicPr>
            <a:picLocks noChangeAspect="1" noChangeArrowheads="1"/>
          </p:cNvPicPr>
          <p:nvPr/>
        </p:nvPicPr>
        <p:blipFill>
          <a:blip r:embed="rId8" cstate="print"/>
          <a:srcRect/>
          <a:stretch>
            <a:fillRect/>
          </a:stretch>
        </p:blipFill>
        <p:spPr bwMode="auto">
          <a:xfrm>
            <a:off x="2811167" y="3103286"/>
            <a:ext cx="737188" cy="1306513"/>
          </a:xfrm>
          <a:prstGeom prst="rect">
            <a:avLst/>
          </a:prstGeom>
          <a:noFill/>
        </p:spPr>
      </p:pic>
      <p:pic>
        <p:nvPicPr>
          <p:cNvPr id="24" name="Picture 10" descr="user business casual man"/>
          <p:cNvPicPr>
            <a:picLocks noChangeAspect="1" noChangeArrowheads="1"/>
          </p:cNvPicPr>
          <p:nvPr/>
        </p:nvPicPr>
        <p:blipFill>
          <a:blip r:embed="rId9" cstate="print"/>
          <a:srcRect/>
          <a:stretch>
            <a:fillRect/>
          </a:stretch>
        </p:blipFill>
        <p:spPr bwMode="auto">
          <a:xfrm>
            <a:off x="3217872" y="4857761"/>
            <a:ext cx="737188" cy="1306513"/>
          </a:xfrm>
          <a:prstGeom prst="rect">
            <a:avLst/>
          </a:prstGeom>
          <a:noFill/>
        </p:spPr>
      </p:pic>
      <p:pic>
        <p:nvPicPr>
          <p:cNvPr id="25" name="Picture 5" descr="C:\Users\Simona\Documents\Work\Misc\DVD_ART\Artwork_Imagery\HARDWARE_IMAGERY\Illustration - Misc Hardware\XML Icons\laptop notebook portable Computer.png"/>
          <p:cNvPicPr>
            <a:picLocks noChangeAspect="1" noChangeArrowheads="1"/>
          </p:cNvPicPr>
          <p:nvPr/>
        </p:nvPicPr>
        <p:blipFill>
          <a:blip r:embed="rId10" cstate="print"/>
          <a:srcRect/>
          <a:stretch>
            <a:fillRect/>
          </a:stretch>
        </p:blipFill>
        <p:spPr bwMode="auto">
          <a:xfrm>
            <a:off x="5657415" y="1170114"/>
            <a:ext cx="882378" cy="1115879"/>
          </a:xfrm>
          <a:prstGeom prst="rect">
            <a:avLst/>
          </a:prstGeom>
          <a:noFill/>
        </p:spPr>
      </p:pic>
      <p:pic>
        <p:nvPicPr>
          <p:cNvPr id="26" name="Picture 154" descr="PC with flat panel"/>
          <p:cNvPicPr>
            <a:picLocks noChangeAspect="1" noChangeArrowheads="1"/>
          </p:cNvPicPr>
          <p:nvPr/>
        </p:nvPicPr>
        <p:blipFill>
          <a:blip r:embed="rId11" cstate="print"/>
          <a:srcRect/>
          <a:stretch>
            <a:fillRect/>
          </a:stretch>
        </p:blipFill>
        <p:spPr bwMode="auto">
          <a:xfrm>
            <a:off x="6563668" y="2204864"/>
            <a:ext cx="853337" cy="1143008"/>
          </a:xfrm>
          <a:prstGeom prst="rect">
            <a:avLst/>
          </a:prstGeom>
          <a:noFill/>
        </p:spPr>
      </p:pic>
      <p:pic>
        <p:nvPicPr>
          <p:cNvPr id="27" name="Picture 21" descr="BizTalk Sm"/>
          <p:cNvPicPr>
            <a:picLocks noChangeAspect="1" noChangeArrowheads="1"/>
          </p:cNvPicPr>
          <p:nvPr/>
        </p:nvPicPr>
        <p:blipFill>
          <a:blip r:embed="rId12" cstate="print"/>
          <a:srcRect/>
          <a:stretch>
            <a:fillRect/>
          </a:stretch>
        </p:blipFill>
        <p:spPr bwMode="auto">
          <a:xfrm>
            <a:off x="6563668" y="3942674"/>
            <a:ext cx="696702" cy="1415153"/>
          </a:xfrm>
          <a:prstGeom prst="rect">
            <a:avLst/>
          </a:prstGeom>
          <a:noFill/>
        </p:spPr>
      </p:pic>
      <p:grpSp>
        <p:nvGrpSpPr>
          <p:cNvPr id="28" name="Group 27"/>
          <p:cNvGrpSpPr/>
          <p:nvPr/>
        </p:nvGrpSpPr>
        <p:grpSpPr>
          <a:xfrm>
            <a:off x="5657415" y="5179230"/>
            <a:ext cx="794695" cy="1461606"/>
            <a:chOff x="7727525" y="1323565"/>
            <a:chExt cx="1059317" cy="1461606"/>
          </a:xfrm>
        </p:grpSpPr>
        <p:pic>
          <p:nvPicPr>
            <p:cNvPr id="29" name="Picture 6" descr="C:\Program Files\Microsoft Resource DVD Artwork\DVD_ART\Artwork_Imagery\HARDWARE_IMAGERY\Illustration - Misc Hardware\XML Icons\Server.png"/>
            <p:cNvPicPr>
              <a:picLocks noChangeAspect="1" noChangeArrowheads="1"/>
            </p:cNvPicPr>
            <p:nvPr/>
          </p:nvPicPr>
          <p:blipFill>
            <a:blip r:embed="rId13" cstate="print"/>
            <a:srcRect/>
            <a:stretch>
              <a:fillRect/>
            </a:stretch>
          </p:blipFill>
          <p:spPr bwMode="auto">
            <a:xfrm>
              <a:off x="7727525" y="1323565"/>
              <a:ext cx="916441" cy="1371600"/>
            </a:xfrm>
            <a:prstGeom prst="rect">
              <a:avLst/>
            </a:prstGeom>
            <a:noFill/>
            <a:ln w="9525">
              <a:noFill/>
              <a:miter lim="800000"/>
              <a:headEnd/>
              <a:tailEnd/>
            </a:ln>
          </p:spPr>
        </p:pic>
        <p:pic>
          <p:nvPicPr>
            <p:cNvPr id="30" name="Picture 31"/>
            <p:cNvPicPr>
              <a:picLocks noChangeAspect="1" noChangeArrowheads="1"/>
            </p:cNvPicPr>
            <p:nvPr/>
          </p:nvPicPr>
          <p:blipFill>
            <a:blip r:embed="rId14" cstate="print"/>
            <a:srcRect/>
            <a:stretch>
              <a:fillRect/>
            </a:stretch>
          </p:blipFill>
          <p:spPr bwMode="auto">
            <a:xfrm>
              <a:off x="8072462" y="2071678"/>
              <a:ext cx="714380" cy="713493"/>
            </a:xfrm>
            <a:prstGeom prst="rect">
              <a:avLst/>
            </a:prstGeom>
            <a:noFill/>
            <a:ln w="9525">
              <a:noFill/>
              <a:miter lim="800000"/>
              <a:headEnd/>
              <a:tailEnd/>
            </a:ln>
            <a:effectLst/>
          </p:spPr>
        </p:pic>
      </p:grpSp>
    </p:spTree>
    <p:extLst>
      <p:ext uri="{BB962C8B-B14F-4D97-AF65-F5344CB8AC3E}">
        <p14:creationId xmlns:p14="http://schemas.microsoft.com/office/powerpoint/2010/main" val="383281815"/>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1825</Words>
  <Application>Microsoft Office PowerPoint</Application>
  <PresentationFormat>On-screen Show (4:3)</PresentationFormat>
  <Paragraphs>312</Paragraphs>
  <Slides>40</Slides>
  <Notes>14</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40</vt:i4>
      </vt:variant>
    </vt:vector>
  </HeadingPairs>
  <TitlesOfParts>
    <vt:vector size="43" baseType="lpstr">
      <vt:lpstr>Office Theme</vt:lpstr>
      <vt:lpstr>1_Office Theme</vt:lpstr>
      <vt:lpstr>Visio</vt:lpstr>
      <vt:lpstr>Creating "One Consistent user Experience" across from PC to VDI Desktop</vt:lpstr>
      <vt:lpstr>New Desktop World</vt:lpstr>
      <vt:lpstr>Complexity: The side-effect of simplicity…</vt:lpstr>
      <vt:lpstr>Complexity: The side-effect of simplicity…</vt:lpstr>
      <vt:lpstr>PowerPoint Presentation</vt:lpstr>
      <vt:lpstr>PowerPoint Presentation</vt:lpstr>
      <vt:lpstr>PowerPoint Presentation</vt:lpstr>
      <vt:lpstr>App-V technology and its effect on an application’s look and feel…</vt:lpstr>
      <vt:lpstr>Individual Requirements</vt:lpstr>
      <vt:lpstr>User Desktop Options</vt:lpstr>
      <vt:lpstr>Windows User Profiles Fundamentals</vt:lpstr>
      <vt:lpstr>Windows User Profiles Fundamentals</vt:lpstr>
      <vt:lpstr>Local Profiles</vt:lpstr>
      <vt:lpstr>Roaming Profiles</vt:lpstr>
      <vt:lpstr>Mandatory Profiles</vt:lpstr>
      <vt:lpstr>Comparing Profile Types</vt:lpstr>
      <vt:lpstr>Microsoft’s Profile Solutions</vt:lpstr>
      <vt:lpstr>Folder Redirection</vt:lpstr>
      <vt:lpstr>Folder Redirection</vt:lpstr>
      <vt:lpstr>User Profile Versions</vt:lpstr>
      <vt:lpstr>Profile Folder Structure</vt:lpstr>
      <vt:lpstr>Traditional Profile Management</vt:lpstr>
      <vt:lpstr>Challenge: Profile Bloat</vt:lpstr>
      <vt:lpstr>Windows User Profiles</vt:lpstr>
      <vt:lpstr>Solutions – Streaming and Segmentation</vt:lpstr>
      <vt:lpstr>User Virtualization</vt:lpstr>
      <vt:lpstr>What is User Virtualization?</vt:lpstr>
      <vt:lpstr>What is User Virtualization?</vt:lpstr>
      <vt:lpstr>So What Is USV, What’s The Difference?</vt:lpstr>
      <vt:lpstr>So What Is USV, What’s The Difference?</vt:lpstr>
      <vt:lpstr>What is AppSense User Virtualization?</vt:lpstr>
      <vt:lpstr>A consistent personality between locally installed and virtual applications</vt:lpstr>
      <vt:lpstr>PowerPoint Presentation</vt:lpstr>
      <vt:lpstr>PowerPoint Presentation</vt:lpstr>
      <vt:lpstr>Providing a consistent personality between different versions of the Windows operating system</vt:lpstr>
      <vt:lpstr>Manage Users Rather than Devices </vt:lpstr>
      <vt:lpstr>Managing the whole user…</vt:lpstr>
      <vt:lpstr>Track Resources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2011-09-01T22:11:52Z</dcterms:created>
  <dcterms:modified xsi:type="dcterms:W3CDTF">2011-09-02T00:14:18Z</dcterms:modified>
</cp:coreProperties>
</file>