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717" r:id="rId2"/>
    <p:sldMasterId id="2147484746" r:id="rId3"/>
  </p:sldMasterIdLst>
  <p:notesMasterIdLst>
    <p:notesMasterId r:id="rId47"/>
  </p:notesMasterIdLst>
  <p:sldIdLst>
    <p:sldId id="1292" r:id="rId4"/>
    <p:sldId id="1293" r:id="rId5"/>
    <p:sldId id="1129" r:id="rId6"/>
    <p:sldId id="1294" r:id="rId7"/>
    <p:sldId id="1251" r:id="rId8"/>
    <p:sldId id="1247" r:id="rId9"/>
    <p:sldId id="1205" r:id="rId10"/>
    <p:sldId id="1248" r:id="rId11"/>
    <p:sldId id="1150" r:id="rId12"/>
    <p:sldId id="1244" r:id="rId13"/>
    <p:sldId id="1237" r:id="rId14"/>
    <p:sldId id="1273" r:id="rId15"/>
    <p:sldId id="1245" r:id="rId16"/>
    <p:sldId id="1276" r:id="rId17"/>
    <p:sldId id="1291" r:id="rId18"/>
    <p:sldId id="1241" r:id="rId19"/>
    <p:sldId id="1195" r:id="rId20"/>
    <p:sldId id="1268" r:id="rId21"/>
    <p:sldId id="1269" r:id="rId22"/>
    <p:sldId id="1270" r:id="rId23"/>
    <p:sldId id="1246" r:id="rId24"/>
    <p:sldId id="1274" r:id="rId25"/>
    <p:sldId id="1240" r:id="rId26"/>
    <p:sldId id="1287" r:id="rId27"/>
    <p:sldId id="1281" r:id="rId28"/>
    <p:sldId id="1161" r:id="rId29"/>
    <p:sldId id="1285" r:id="rId30"/>
    <p:sldId id="1242" r:id="rId31"/>
    <p:sldId id="1289" r:id="rId32"/>
    <p:sldId id="1283" r:id="rId33"/>
    <p:sldId id="1290" r:id="rId34"/>
    <p:sldId id="1275" r:id="rId35"/>
    <p:sldId id="1255" r:id="rId36"/>
    <p:sldId id="1256" r:id="rId37"/>
    <p:sldId id="1258" r:id="rId38"/>
    <p:sldId id="1259" r:id="rId39"/>
    <p:sldId id="1260" r:id="rId40"/>
    <p:sldId id="1261" r:id="rId41"/>
    <p:sldId id="1262" r:id="rId42"/>
    <p:sldId id="1263" r:id="rId43"/>
    <p:sldId id="1265" r:id="rId44"/>
    <p:sldId id="1298" r:id="rId45"/>
    <p:sldId id="1299" r:id="rId4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AFF5E"/>
    <a:srgbClr val="E5B235"/>
    <a:srgbClr val="FEFFB7"/>
    <a:srgbClr val="3E4554"/>
    <a:srgbClr val="D5D8E1"/>
    <a:srgbClr val="8993A9"/>
    <a:srgbClr val="ACB3C4"/>
    <a:srgbClr val="002D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3" autoAdjust="0"/>
    <p:restoredTop sz="89522" autoAdjust="0"/>
  </p:normalViewPr>
  <p:slideViewPr>
    <p:cSldViewPr snapToGrid="0">
      <p:cViewPr>
        <p:scale>
          <a:sx n="47" d="100"/>
          <a:sy n="47" d="100"/>
        </p:scale>
        <p:origin x="-870" y="-432"/>
      </p:cViewPr>
      <p:guideLst>
        <p:guide orient="horz" pos="905"/>
        <p:guide orient="horz" pos="2698"/>
        <p:guide orient="horz" pos="752"/>
        <p:guide orient="horz" pos="1180"/>
        <p:guide orient="horz" pos="2160"/>
        <p:guide orient="horz" pos="2971"/>
        <p:guide orient="horz" pos="4256"/>
        <p:guide pos="1972"/>
        <p:guide pos="5453"/>
        <p:guide pos="5705"/>
        <p:guide pos="55"/>
        <p:guide pos="2882"/>
      </p:guideLst>
    </p:cSldViewPr>
  </p:slideViewPr>
  <p:outlineViewPr>
    <p:cViewPr>
      <p:scale>
        <a:sx n="33" d="100"/>
        <a:sy n="33" d="100"/>
      </p:scale>
      <p:origin x="0" y="6304"/>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80" d="100"/>
          <a:sy n="80" d="100"/>
        </p:scale>
        <p:origin x="-3258" y="-288"/>
      </p:cViewPr>
      <p:guideLst>
        <p:guide orient="horz" pos="2928"/>
        <p:guide pos="2160"/>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21507"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02D506D5-345F-47C5-AE59-58C0036633B2}" type="datetimeFigureOut">
              <a:rPr lang="en-US"/>
              <a:pPr>
                <a:defRPr/>
              </a:pPr>
              <a:t>8/31/2011</a:t>
            </a:fld>
            <a:endParaRPr lang="en-US"/>
          </a:p>
        </p:txBody>
      </p:sp>
      <p:sp>
        <p:nvSpPr>
          <p:cNvPr id="3379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21511"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2AC3408D-DB40-4991-B7CB-2DC92F6C3A09}" type="slidenum">
              <a:rPr lang="en-US"/>
              <a:pPr>
                <a:defRPr/>
              </a:pPr>
              <a:t>‹#›</a:t>
            </a:fld>
            <a:endParaRPr lang="en-US"/>
          </a:p>
        </p:txBody>
      </p:sp>
    </p:spTree>
    <p:extLst>
      <p:ext uri="{BB962C8B-B14F-4D97-AF65-F5344CB8AC3E}">
        <p14:creationId xmlns:p14="http://schemas.microsoft.com/office/powerpoint/2010/main" val="2033662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104900" y="696913"/>
            <a:ext cx="4648200" cy="3486150"/>
          </a:xfrm>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B5C46765-9ADA-4952-9520-79B0728A11E4}"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0488" y="698500"/>
            <a:ext cx="4137025" cy="3101975"/>
          </a:xfrm>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D38E2F76-F435-451C-B79A-7FFD92A2892B}"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xfrm>
            <a:off x="1104900" y="696913"/>
            <a:ext cx="4648200" cy="3486150"/>
          </a:xfrm>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AU" smtClean="0"/>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3AF667-B244-4E12-9EFA-87D9A648534A}" type="slidenum">
              <a:rPr lang="en-US">
                <a:cs typeface="Arial" charset="0"/>
              </a:rPr>
              <a:pPr fontAlgn="base">
                <a:spcBef>
                  <a:spcPct val="0"/>
                </a:spcBef>
                <a:spcAft>
                  <a:spcPct val="0"/>
                </a:spcAft>
              </a:pPr>
              <a:t>15</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104900" y="696913"/>
            <a:ext cx="4648200" cy="3486150"/>
          </a:xfrm>
          <a:ln/>
        </p:spPr>
      </p:sp>
      <p:sp>
        <p:nvSpPr>
          <p:cNvPr id="3" name="Notes Placeholder 2"/>
          <p:cNvSpPr>
            <a:spLocks noGrp="1"/>
          </p:cNvSpPr>
          <p:nvPr>
            <p:ph type="body" idx="1"/>
          </p:nvPr>
        </p:nvSpPr>
        <p:spPr/>
        <p:txBody>
          <a:bodyPr/>
          <a:lstStyle/>
          <a:p>
            <a:pPr>
              <a:defRPr/>
            </a:pPr>
            <a:endParaRPr lang="en-US" dirty="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9541D534-1740-4774-A784-A84C5069DC73}" type="slidenum">
              <a:rPr lang="en-US" smtClean="0"/>
              <a:pPr/>
              <a:t>16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1104900" y="696913"/>
            <a:ext cx="4648200" cy="3486150"/>
          </a:xfrm>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8D9B310D-7180-47B0-9548-4DF783BEB12A}" type="slidenum">
              <a:rPr lang="en-US" smtClean="0"/>
              <a:pPr/>
              <a:t>17</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98500"/>
            <a:ext cx="4140200" cy="3105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0CE7AF6-1397-4A76-B0EF-787D2CC22510}" type="slidenum">
              <a:rPr lang="en-US" smtClean="0">
                <a:solidFill>
                  <a:prstClr val="black"/>
                </a:solidFill>
              </a:rPr>
              <a:pPr>
                <a:defRPr/>
              </a:pPr>
              <a:t>18</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8900" y="698500"/>
            <a:ext cx="4140200" cy="3105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0CE7AF6-1397-4A76-B0EF-787D2CC22510}"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203375E-CEC1-4AC3-BBFC-3A408BFC860A}" type="slidenum">
              <a:rPr lang="en-US" smtClean="0"/>
              <a:pPr>
                <a:defRPr/>
              </a:pPr>
              <a:t>21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1104900" y="696913"/>
            <a:ext cx="4648200" cy="3486150"/>
          </a:xfrm>
          <a:ln/>
        </p:spPr>
      </p:sp>
      <p:sp>
        <p:nvSpPr>
          <p:cNvPr id="3" name="Notes Placeholder 2"/>
          <p:cNvSpPr>
            <a:spLocks noGrp="1"/>
          </p:cNvSpPr>
          <p:nvPr>
            <p:ph type="body" idx="1"/>
          </p:nvPr>
        </p:nvSpPr>
        <p:spPr/>
        <p:txBody>
          <a:bodyPr>
            <a:normAutofit/>
          </a:bodyPr>
          <a:lstStyle/>
          <a:p>
            <a:pPr>
              <a:defRPr/>
            </a:pPr>
            <a:endParaRPr lang="en-US" dirty="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11DE9CB3-8007-4D1D-956B-53593E315B3B}" type="slidenum">
              <a:rPr lang="en-US" smtClean="0"/>
              <a:pPr/>
              <a:t>23</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24</a:t>
            </a:fld>
            <a:endParaRPr lang="en-US"/>
          </a:p>
        </p:txBody>
      </p:sp>
    </p:spTree>
    <p:extLst>
      <p:ext uri="{BB962C8B-B14F-4D97-AF65-F5344CB8AC3E}">
        <p14:creationId xmlns:p14="http://schemas.microsoft.com/office/powerpoint/2010/main" val="4173810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1104900" y="696913"/>
            <a:ext cx="4648200" cy="3486150"/>
          </a:xfrm>
          <a:ln/>
        </p:spPr>
      </p:sp>
      <p:sp>
        <p:nvSpPr>
          <p:cNvPr id="64515"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defRPr/>
            </a:pPr>
            <a:endParaRPr lang="en-US" dirty="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2AD8C163-7BD0-4B54-937F-95B54CF6CAC2}"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25</a:t>
            </a:fld>
            <a:endParaRPr lang="en-US"/>
          </a:p>
        </p:txBody>
      </p:sp>
    </p:spTree>
    <p:extLst>
      <p:ext uri="{BB962C8B-B14F-4D97-AF65-F5344CB8AC3E}">
        <p14:creationId xmlns:p14="http://schemas.microsoft.com/office/powerpoint/2010/main" val="3134363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27</a:t>
            </a:fld>
            <a:endParaRPr lang="en-US"/>
          </a:p>
        </p:txBody>
      </p:sp>
    </p:spTree>
    <p:extLst>
      <p:ext uri="{BB962C8B-B14F-4D97-AF65-F5344CB8AC3E}">
        <p14:creationId xmlns:p14="http://schemas.microsoft.com/office/powerpoint/2010/main" val="2945023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1104900" y="696913"/>
            <a:ext cx="4648200" cy="3486150"/>
          </a:xfrm>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C1207A23-8D0E-4434-AD61-C474282FD33B}" type="slidenum">
              <a:rPr lang="en-US" smtClean="0"/>
              <a:pPr/>
              <a:t>28</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29</a:t>
            </a:fld>
            <a:endParaRPr lang="en-US"/>
          </a:p>
        </p:txBody>
      </p:sp>
    </p:spTree>
    <p:extLst>
      <p:ext uri="{BB962C8B-B14F-4D97-AF65-F5344CB8AC3E}">
        <p14:creationId xmlns:p14="http://schemas.microsoft.com/office/powerpoint/2010/main" val="4173810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pPr defTabSz="914325"/>
            <a:fld id="{8980CB99-47E3-46F4-AAEB-3919FBEFC014}" type="slidenum">
              <a:rPr lang="en-US">
                <a:solidFill>
                  <a:prstClr val="black"/>
                </a:solidFill>
                <a:latin typeface="Segoe" pitchFamily="34" charset="0"/>
              </a:rPr>
              <a:pPr defTabSz="914325"/>
              <a:t>30</a:t>
            </a:fld>
            <a:endParaRPr lang="en-US">
              <a:solidFill>
                <a:prstClr val="black"/>
              </a:solidFill>
              <a:latin typeface="Segoe"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31</a:t>
            </a:fld>
            <a:endParaRPr lang="en-US"/>
          </a:p>
        </p:txBody>
      </p:sp>
    </p:spTree>
    <p:extLst>
      <p:ext uri="{BB962C8B-B14F-4D97-AF65-F5344CB8AC3E}">
        <p14:creationId xmlns:p14="http://schemas.microsoft.com/office/powerpoint/2010/main" val="26436979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xfrm>
            <a:off x="1104900" y="696913"/>
            <a:ext cx="4648200" cy="3486150"/>
          </a:xfrm>
          <a:ln/>
        </p:spPr>
      </p:sp>
      <p:sp>
        <p:nvSpPr>
          <p:cNvPr id="112643" name="Notes Placeholder 2"/>
          <p:cNvSpPr>
            <a:spLocks noGrp="1"/>
          </p:cNvSpPr>
          <p:nvPr>
            <p:ph type="body" idx="1"/>
          </p:nvPr>
        </p:nvSpPr>
        <p:spPr>
          <a:noFill/>
          <a:ln/>
        </p:spPr>
        <p:txBody>
          <a:bodyPr/>
          <a:lstStyle/>
          <a:p>
            <a:endParaRPr lang="en-US" dirty="0"/>
          </a:p>
        </p:txBody>
      </p:sp>
      <p:sp>
        <p:nvSpPr>
          <p:cNvPr id="112644" name="Slide Number Placeholder 3"/>
          <p:cNvSpPr>
            <a:spLocks noGrp="1"/>
          </p:cNvSpPr>
          <p:nvPr>
            <p:ph type="sldNum" sz="quarter" idx="5"/>
          </p:nvPr>
        </p:nvSpPr>
        <p:spPr>
          <a:noFill/>
        </p:spPr>
        <p:txBody>
          <a:bodyPr/>
          <a:lstStyle/>
          <a:p>
            <a:fld id="{25C04751-5508-418E-99B0-3F893A00EC04}" type="slidenum">
              <a:rPr lang="en-US" smtClean="0">
                <a:solidFill>
                  <a:srgbClr val="000000"/>
                </a:solidFill>
              </a:rPr>
              <a:pPr/>
              <a:t>32</a:t>
            </a:fld>
            <a:endParaRPr lang="en-US" smtClean="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33</a:t>
            </a:fld>
            <a:endParaRPr lang="en-US"/>
          </a:p>
        </p:txBody>
      </p:sp>
    </p:spTree>
    <p:extLst>
      <p:ext uri="{BB962C8B-B14F-4D97-AF65-F5344CB8AC3E}">
        <p14:creationId xmlns:p14="http://schemas.microsoft.com/office/powerpoint/2010/main" val="37853629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52196B9-2543-4F22-9A7E-F8AD5CE3054D}" type="slidenum">
              <a:rPr lang="en-US" smtClean="0"/>
              <a:pPr>
                <a:defRPr/>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xfrm>
            <a:off x="1104900"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0483" name="Slide Number Placeholder 3"/>
          <p:cNvSpPr>
            <a:spLocks noGrp="1"/>
          </p:cNvSpPr>
          <p:nvPr>
            <p:ph type="sldNum" sz="quarter" idx="5"/>
          </p:nvPr>
        </p:nvSpPr>
        <p:spPr bwMode="auto">
          <a:ln>
            <a:miter lim="800000"/>
            <a:headEnd/>
            <a:tailEnd/>
          </a:ln>
        </p:spPr>
        <p:txBody>
          <a:bodyPr/>
          <a:lstStyle>
            <a:lvl1pPr>
              <a:defRPr>
                <a:solidFill>
                  <a:schemeClr val="tx1"/>
                </a:solidFill>
                <a:latin typeface="Arial" charset="0"/>
                <a:ea typeface="ＭＳ Ｐゴシック" charset="0"/>
              </a:defRPr>
            </a:lvl1pPr>
            <a:lvl2pPr marL="751494" indent="-289036">
              <a:defRPr>
                <a:solidFill>
                  <a:schemeClr val="tx1"/>
                </a:solidFill>
                <a:latin typeface="Arial" charset="0"/>
                <a:ea typeface="ＭＳ Ｐゴシック" charset="0"/>
              </a:defRPr>
            </a:lvl2pPr>
            <a:lvl3pPr marL="1156145" indent="-231229">
              <a:defRPr>
                <a:solidFill>
                  <a:schemeClr val="tx1"/>
                </a:solidFill>
                <a:latin typeface="Arial" charset="0"/>
                <a:ea typeface="ＭＳ Ｐゴシック" charset="0"/>
              </a:defRPr>
            </a:lvl3pPr>
            <a:lvl4pPr marL="1618602" indent="-231229">
              <a:defRPr>
                <a:solidFill>
                  <a:schemeClr val="tx1"/>
                </a:solidFill>
                <a:latin typeface="Arial" charset="0"/>
                <a:ea typeface="ＭＳ Ｐゴシック" charset="0"/>
              </a:defRPr>
            </a:lvl4pPr>
            <a:lvl5pPr marL="2081060" indent="-231229">
              <a:defRPr>
                <a:solidFill>
                  <a:schemeClr val="tx1"/>
                </a:solidFill>
                <a:latin typeface="Arial" charset="0"/>
                <a:ea typeface="ＭＳ Ｐゴシック" charset="0"/>
              </a:defRPr>
            </a:lvl5pPr>
            <a:lvl6pPr marL="2543518" indent="-231229" fontAlgn="base">
              <a:spcBef>
                <a:spcPct val="0"/>
              </a:spcBef>
              <a:spcAft>
                <a:spcPct val="0"/>
              </a:spcAft>
              <a:defRPr>
                <a:solidFill>
                  <a:schemeClr val="tx1"/>
                </a:solidFill>
                <a:latin typeface="Arial" charset="0"/>
                <a:ea typeface="ＭＳ Ｐゴシック" charset="0"/>
              </a:defRPr>
            </a:lvl6pPr>
            <a:lvl7pPr marL="3005976" indent="-231229" fontAlgn="base">
              <a:spcBef>
                <a:spcPct val="0"/>
              </a:spcBef>
              <a:spcAft>
                <a:spcPct val="0"/>
              </a:spcAft>
              <a:defRPr>
                <a:solidFill>
                  <a:schemeClr val="tx1"/>
                </a:solidFill>
                <a:latin typeface="Arial" charset="0"/>
                <a:ea typeface="ＭＳ Ｐゴシック" charset="0"/>
              </a:defRPr>
            </a:lvl7pPr>
            <a:lvl8pPr marL="3468434" indent="-231229" fontAlgn="base">
              <a:spcBef>
                <a:spcPct val="0"/>
              </a:spcBef>
              <a:spcAft>
                <a:spcPct val="0"/>
              </a:spcAft>
              <a:defRPr>
                <a:solidFill>
                  <a:schemeClr val="tx1"/>
                </a:solidFill>
                <a:latin typeface="Arial" charset="0"/>
                <a:ea typeface="ＭＳ Ｐゴシック" charset="0"/>
              </a:defRPr>
            </a:lvl8pPr>
            <a:lvl9pPr marL="3930891" indent="-231229" fontAlgn="base">
              <a:spcBef>
                <a:spcPct val="0"/>
              </a:spcBef>
              <a:spcAft>
                <a:spcPct val="0"/>
              </a:spcAft>
              <a:defRPr>
                <a:solidFill>
                  <a:schemeClr val="tx1"/>
                </a:solidFill>
                <a:latin typeface="Arial" charset="0"/>
                <a:ea typeface="ＭＳ Ｐゴシック" charset="0"/>
              </a:defRPr>
            </a:lvl9pPr>
          </a:lstStyle>
          <a:p>
            <a:fld id="{307BFA9E-CE1D-654E-99B9-157F780F230A}" type="slidenum">
              <a:rPr lang="en-US">
                <a:latin typeface="Calibri" charset="0"/>
              </a:rPr>
              <a:pPr/>
              <a:t>36</a:t>
            </a:fld>
            <a:endParaRPr lang="en-US">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4</a:t>
            </a:fld>
            <a:endParaRPr lang="en-US"/>
          </a:p>
        </p:txBody>
      </p:sp>
    </p:spTree>
    <p:extLst>
      <p:ext uri="{BB962C8B-B14F-4D97-AF65-F5344CB8AC3E}">
        <p14:creationId xmlns:p14="http://schemas.microsoft.com/office/powerpoint/2010/main" val="40762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031"/>
          <p:cNvSpPr>
            <a:spLocks noGrp="1" noChangeArrowheads="1"/>
          </p:cNvSpPr>
          <p:nvPr>
            <p:ph type="sldNum" sz="quarter" idx="5"/>
          </p:nvPr>
        </p:nvSpPr>
        <p:spPr>
          <a:noFill/>
          <a:ln>
            <a:miter lim="800000"/>
            <a:headEnd/>
            <a:tailEnd/>
          </a:ln>
        </p:spPr>
        <p:txBody>
          <a:bodyPr/>
          <a:lstStyle/>
          <a:p>
            <a:fld id="{85202452-7CC9-4D1C-B1F3-1AA1E6B1CC87}" type="slidenum">
              <a:rPr lang="en-US"/>
              <a:pPr/>
              <a:t>37</a:t>
            </a:fld>
            <a:endParaRPr lang="en-US"/>
          </a:p>
        </p:txBody>
      </p:sp>
      <p:sp>
        <p:nvSpPr>
          <p:cNvPr id="11266" name="Rectangle 2"/>
          <p:cNvSpPr>
            <a:spLocks noGrp="1" noRot="1" noChangeAspect="1" noChangeArrowheads="1" noTextEdit="1"/>
          </p:cNvSpPr>
          <p:nvPr>
            <p:ph type="sldImg"/>
          </p:nvPr>
        </p:nvSpPr>
        <p:spPr>
          <a:xfrm>
            <a:off x="1104900" y="696913"/>
            <a:ext cx="4648200" cy="3486150"/>
          </a:xfrm>
          <a:ln/>
          <a:extLst>
            <a:ext uri="{FAA26D3D-D897-4be2-8F04-BA451C77F1D7}">
              <ma14:placeholderFlag xmlns="" xmlns:ma14="http://schemas.microsoft.com/office/mac/drawingml/2011/main" val="1"/>
            </a:ext>
          </a:extLst>
        </p:spPr>
      </p:sp>
      <p:sp>
        <p:nvSpPr>
          <p:cNvPr id="23555" name="Rectangle 3"/>
          <p:cNvSpPr>
            <a:spLocks noGrp="1" noChangeArrowheads="1"/>
          </p:cNvSpPr>
          <p:nvPr>
            <p:ph type="body" idx="1"/>
          </p:nvPr>
        </p:nvSpPr>
        <p:spPr>
          <a:noFill/>
        </p:spPr>
        <p:txBody>
          <a:bodyPr/>
          <a:lstStyle/>
          <a:p>
            <a:pPr eaLnBrk="1" hangingPunct="1"/>
            <a:endParaRPr lang="en-US" smtClean="0">
              <a:latin typeface="Arial" pitchFamily="34" charset="0"/>
              <a:ea typeface="ＭＳ Ｐゴシック" pitchFamily="96"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031"/>
          <p:cNvSpPr>
            <a:spLocks noGrp="1" noChangeArrowheads="1"/>
          </p:cNvSpPr>
          <p:nvPr>
            <p:ph type="sldNum" sz="quarter" idx="5"/>
          </p:nvPr>
        </p:nvSpPr>
        <p:spPr>
          <a:noFill/>
          <a:ln>
            <a:miter lim="800000"/>
            <a:headEnd/>
            <a:tailEnd/>
          </a:ln>
        </p:spPr>
        <p:txBody>
          <a:bodyPr/>
          <a:lstStyle/>
          <a:p>
            <a:fld id="{61184D32-99F9-4F9C-8B60-4A0D12DBF5C5}" type="slidenum">
              <a:rPr lang="en-US"/>
              <a:pPr/>
              <a:t>38</a:t>
            </a:fld>
            <a:endParaRPr lang="en-US"/>
          </a:p>
        </p:txBody>
      </p:sp>
      <p:sp>
        <p:nvSpPr>
          <p:cNvPr id="12290" name="Rectangle 2"/>
          <p:cNvSpPr>
            <a:spLocks noGrp="1" noRot="1" noChangeAspect="1" noChangeArrowheads="1" noTextEdit="1"/>
          </p:cNvSpPr>
          <p:nvPr>
            <p:ph type="sldImg"/>
          </p:nvPr>
        </p:nvSpPr>
        <p:spPr>
          <a:xfrm>
            <a:off x="1104900" y="696913"/>
            <a:ext cx="4648200" cy="3486150"/>
          </a:xfrm>
          <a:ln/>
          <a:extLst>
            <a:ext uri="{FAA26D3D-D897-4be2-8F04-BA451C77F1D7}">
              <ma14:placeholderFlag xmlns="" xmlns:ma14="http://schemas.microsoft.com/office/mac/drawingml/2011/main" val="1"/>
            </a:ext>
          </a:extLst>
        </p:spPr>
      </p:sp>
      <p:sp>
        <p:nvSpPr>
          <p:cNvPr id="25603" name="Rectangle 3"/>
          <p:cNvSpPr>
            <a:spLocks noGrp="1" noChangeArrowheads="1"/>
          </p:cNvSpPr>
          <p:nvPr>
            <p:ph type="body" idx="1"/>
          </p:nvPr>
        </p:nvSpPr>
        <p:spPr>
          <a:noFill/>
        </p:spPr>
        <p:txBody>
          <a:bodyPr/>
          <a:lstStyle/>
          <a:p>
            <a:pPr eaLnBrk="1" hangingPunct="1"/>
            <a:endParaRPr lang="en-US" smtClean="0">
              <a:latin typeface="Arial" pitchFamily="34" charset="0"/>
              <a:ea typeface="ＭＳ Ｐゴシック" pitchFamily="96"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031"/>
          <p:cNvSpPr>
            <a:spLocks noGrp="1" noChangeArrowheads="1"/>
          </p:cNvSpPr>
          <p:nvPr>
            <p:ph type="sldNum" sz="quarter" idx="5"/>
          </p:nvPr>
        </p:nvSpPr>
        <p:spPr>
          <a:noFill/>
          <a:ln>
            <a:miter lim="800000"/>
            <a:headEnd/>
            <a:tailEnd/>
          </a:ln>
        </p:spPr>
        <p:txBody>
          <a:bodyPr/>
          <a:lstStyle/>
          <a:p>
            <a:fld id="{AFF7E47F-43A7-4259-A18C-64DA16287114}" type="slidenum">
              <a:rPr lang="en-US"/>
              <a:pPr/>
              <a:t>39</a:t>
            </a:fld>
            <a:endParaRPr lang="en-US"/>
          </a:p>
        </p:txBody>
      </p:sp>
      <p:sp>
        <p:nvSpPr>
          <p:cNvPr id="11266" name="Rectangle 2"/>
          <p:cNvSpPr>
            <a:spLocks noGrp="1" noRot="1" noChangeAspect="1" noChangeArrowheads="1" noTextEdit="1"/>
          </p:cNvSpPr>
          <p:nvPr>
            <p:ph type="sldImg"/>
          </p:nvPr>
        </p:nvSpPr>
        <p:spPr>
          <a:xfrm>
            <a:off x="1104900" y="696913"/>
            <a:ext cx="4648200" cy="3486150"/>
          </a:xfrm>
          <a:ln/>
          <a:extLst>
            <a:ext uri="{FAA26D3D-D897-4be2-8F04-BA451C77F1D7}">
              <ma14:placeholderFlag xmlns="" xmlns:ma14="http://schemas.microsoft.com/office/mac/drawingml/2011/main" val="1"/>
            </a:ext>
          </a:extLst>
        </p:spPr>
      </p:sp>
      <p:sp>
        <p:nvSpPr>
          <p:cNvPr id="27651" name="Rectangle 3"/>
          <p:cNvSpPr>
            <a:spLocks noGrp="1" noChangeArrowheads="1"/>
          </p:cNvSpPr>
          <p:nvPr>
            <p:ph type="body" idx="1"/>
          </p:nvPr>
        </p:nvSpPr>
        <p:spPr>
          <a:noFill/>
        </p:spPr>
        <p:txBody>
          <a:bodyPr/>
          <a:lstStyle/>
          <a:p>
            <a:pPr eaLnBrk="1" hangingPunct="1"/>
            <a:endParaRPr lang="en-US" smtClean="0">
              <a:latin typeface="Arial" pitchFamily="34" charset="0"/>
              <a:ea typeface="ＭＳ Ｐゴシック" pitchFamily="96"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51494" indent="-289036">
              <a:defRPr sz="2400">
                <a:solidFill>
                  <a:schemeClr val="tx1"/>
                </a:solidFill>
                <a:latin typeface="Arial" charset="0"/>
                <a:ea typeface="ＭＳ Ｐゴシック" charset="0"/>
              </a:defRPr>
            </a:lvl2pPr>
            <a:lvl3pPr marL="1156145" indent="-231229">
              <a:defRPr sz="2400">
                <a:solidFill>
                  <a:schemeClr val="tx1"/>
                </a:solidFill>
                <a:latin typeface="Arial" charset="0"/>
                <a:ea typeface="ＭＳ Ｐゴシック" charset="0"/>
              </a:defRPr>
            </a:lvl3pPr>
            <a:lvl4pPr marL="1618602" indent="-231229">
              <a:defRPr sz="2400">
                <a:solidFill>
                  <a:schemeClr val="tx1"/>
                </a:solidFill>
                <a:latin typeface="Arial" charset="0"/>
                <a:ea typeface="ＭＳ Ｐゴシック" charset="0"/>
              </a:defRPr>
            </a:lvl4pPr>
            <a:lvl5pPr marL="2081060" indent="-231229">
              <a:defRPr sz="2400">
                <a:solidFill>
                  <a:schemeClr val="tx1"/>
                </a:solidFill>
                <a:latin typeface="Arial" charset="0"/>
                <a:ea typeface="ＭＳ Ｐゴシック" charset="0"/>
              </a:defRPr>
            </a:lvl5pPr>
            <a:lvl6pPr marL="2543518" indent="-231229" eaLnBrk="0" fontAlgn="base" hangingPunct="0">
              <a:spcBef>
                <a:spcPct val="0"/>
              </a:spcBef>
              <a:spcAft>
                <a:spcPct val="0"/>
              </a:spcAft>
              <a:defRPr sz="2400">
                <a:solidFill>
                  <a:schemeClr val="tx1"/>
                </a:solidFill>
                <a:latin typeface="Arial" charset="0"/>
                <a:ea typeface="ＭＳ Ｐゴシック" charset="0"/>
              </a:defRPr>
            </a:lvl6pPr>
            <a:lvl7pPr marL="3005976" indent="-231229" eaLnBrk="0" fontAlgn="base" hangingPunct="0">
              <a:spcBef>
                <a:spcPct val="0"/>
              </a:spcBef>
              <a:spcAft>
                <a:spcPct val="0"/>
              </a:spcAft>
              <a:defRPr sz="2400">
                <a:solidFill>
                  <a:schemeClr val="tx1"/>
                </a:solidFill>
                <a:latin typeface="Arial" charset="0"/>
                <a:ea typeface="ＭＳ Ｐゴシック" charset="0"/>
              </a:defRPr>
            </a:lvl7pPr>
            <a:lvl8pPr marL="3468434" indent="-231229" eaLnBrk="0" fontAlgn="base" hangingPunct="0">
              <a:spcBef>
                <a:spcPct val="0"/>
              </a:spcBef>
              <a:spcAft>
                <a:spcPct val="0"/>
              </a:spcAft>
              <a:defRPr sz="2400">
                <a:solidFill>
                  <a:schemeClr val="tx1"/>
                </a:solidFill>
                <a:latin typeface="Arial" charset="0"/>
                <a:ea typeface="ＭＳ Ｐゴシック" charset="0"/>
              </a:defRPr>
            </a:lvl8pPr>
            <a:lvl9pPr marL="3930891" indent="-231229" eaLnBrk="0" fontAlgn="base" hangingPunct="0">
              <a:spcBef>
                <a:spcPct val="0"/>
              </a:spcBef>
              <a:spcAft>
                <a:spcPct val="0"/>
              </a:spcAft>
              <a:defRPr sz="2400">
                <a:solidFill>
                  <a:schemeClr val="tx1"/>
                </a:solidFill>
                <a:latin typeface="Arial" charset="0"/>
                <a:ea typeface="ＭＳ Ｐゴシック" charset="0"/>
              </a:defRPr>
            </a:lvl9pPr>
          </a:lstStyle>
          <a:p>
            <a:fld id="{B9572744-C1F6-4B42-8803-08FB680233E8}" type="slidenum">
              <a:rPr lang="en-US" sz="1200"/>
              <a:pPr/>
              <a:t>40</a:t>
            </a:fld>
            <a:endParaRPr lang="en-US" sz="1200"/>
          </a:p>
        </p:txBody>
      </p:sp>
      <p:sp>
        <p:nvSpPr>
          <p:cNvPr id="14338" name="Rectangle 2"/>
          <p:cNvSpPr>
            <a:spLocks noGrp="1" noRot="1" noChangeAspect="1" noChangeArrowheads="1" noTextEdit="1"/>
          </p:cNvSpPr>
          <p:nvPr>
            <p:ph type="sldImg"/>
          </p:nvPr>
        </p:nvSpPr>
        <p:spPr>
          <a:xfrm>
            <a:off x="1104900" y="696913"/>
            <a:ext cx="4648200" cy="3486150"/>
          </a:xfrm>
          <a:ln/>
          <a:extLst>
            <a:ext uri="{FAA26D3D-D897-4be2-8F04-BA451C77F1D7}">
              <ma14:placeholderFlag xmlns="" xmlns:ma14="http://schemas.microsoft.com/office/mac/drawingml/2011/main" val="1"/>
            </a:ext>
          </a:extLst>
        </p:spPr>
      </p:sp>
      <p:sp>
        <p:nvSpPr>
          <p:cNvPr id="19459"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8/31/2011 4:11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43</a:t>
            </a:fld>
            <a:endParaRPr lang="en-US" dirty="0">
              <a:solidFill>
                <a:prstClr val="black"/>
              </a:solidFill>
            </a:endParaRPr>
          </a:p>
        </p:txBody>
      </p:sp>
      <p:sp>
        <p:nvSpPr>
          <p:cNvPr id="12" name="Slide Image Placeholder 11"/>
          <p:cNvSpPr>
            <a:spLocks noGrp="1" noRot="1" noChangeAspect="1"/>
          </p:cNvSpPr>
          <p:nvPr>
            <p:ph type="sldImg"/>
          </p:nvPr>
        </p:nvSpPr>
        <p:spPr>
          <a:xfrm>
            <a:off x="1535114" y="464820"/>
            <a:ext cx="3736975" cy="28486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203375E-CEC1-4AC3-BBFC-3A408BFC860A}" type="slidenum">
              <a:rPr lang="en-US" smtClean="0"/>
              <a:pPr>
                <a:defRPr/>
              </a:pPr>
              <a:t>5</a:t>
            </a:fld>
            <a:endParaRPr lang="en-US" dirty="0"/>
          </a:p>
        </p:txBody>
      </p:sp>
    </p:spTree>
    <p:extLst>
      <p:ext uri="{BB962C8B-B14F-4D97-AF65-F5344CB8AC3E}">
        <p14:creationId xmlns:p14="http://schemas.microsoft.com/office/powerpoint/2010/main" val="240500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6</a:t>
            </a:fld>
            <a:endParaRPr lang="en-US"/>
          </a:p>
        </p:txBody>
      </p:sp>
    </p:spTree>
    <p:extLst>
      <p:ext uri="{BB962C8B-B14F-4D97-AF65-F5344CB8AC3E}">
        <p14:creationId xmlns:p14="http://schemas.microsoft.com/office/powerpoint/2010/main" val="809652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104900" y="696913"/>
            <a:ext cx="4648200" cy="348615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8EECEC08-BB76-4380-9CC7-5395B965B76C}"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2AC3408D-DB40-4991-B7CB-2DC92F6C3A09}" type="slidenum">
              <a:rPr lang="en-US" smtClean="0"/>
              <a:pPr>
                <a:defRPr/>
              </a:pPr>
              <a:t>8</a:t>
            </a:fld>
            <a:endParaRPr lang="en-US"/>
          </a:p>
        </p:txBody>
      </p:sp>
    </p:spTree>
    <p:extLst>
      <p:ext uri="{BB962C8B-B14F-4D97-AF65-F5344CB8AC3E}">
        <p14:creationId xmlns:p14="http://schemas.microsoft.com/office/powerpoint/2010/main" val="4239850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1104900" y="696913"/>
            <a:ext cx="4648200" cy="3486150"/>
          </a:xfrm>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50EF50CA-E45B-49C9-B552-4686F80D1A11}"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6319DD-7A27-423D-9401-19206067DC5F}" type="slidenum">
              <a:rPr lang="en-US" smtClean="0"/>
              <a:t>10</a:t>
            </a:fld>
            <a:endParaRPr lang="en-US"/>
          </a:p>
        </p:txBody>
      </p:sp>
    </p:spTree>
    <p:extLst>
      <p:ext uri="{BB962C8B-B14F-4D97-AF65-F5344CB8AC3E}">
        <p14:creationId xmlns:p14="http://schemas.microsoft.com/office/powerpoint/2010/main" val="3622566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9" y="2348884"/>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565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pic>
        <p:nvPicPr>
          <p:cNvPr id="6" name="Picture 10"/>
          <p:cNvPicPr>
            <a:picLocks noChangeAspect="1" noChangeArrowheads="1"/>
          </p:cNvPicPr>
          <p:nvPr userDrawn="1"/>
        </p:nvPicPr>
        <p:blipFill>
          <a:blip r:embed="rId3"/>
          <a:srcRect l="49761"/>
          <a:stretch>
            <a:fillRect/>
          </a:stretch>
        </p:blipFill>
        <p:spPr bwMode="auto">
          <a:xfrm>
            <a:off x="0" y="2859088"/>
            <a:ext cx="1125434" cy="1828800"/>
          </a:xfrm>
          <a:prstGeom prst="rect">
            <a:avLst/>
          </a:prstGeom>
          <a:noFill/>
          <a:ln w="12700" cap="rnd">
            <a:noFill/>
            <a:round/>
            <a:headEnd/>
            <a:tailEnd/>
          </a:ln>
          <a:effectLst>
            <a:outerShdw blurRad="177800" dist="25399" dir="2700000" algn="ctr" rotWithShape="0">
              <a:srgbClr val="080808">
                <a:alpha val="75000"/>
              </a:srgbClr>
            </a:outerShdw>
          </a:effectLst>
        </p:spPr>
      </p:pic>
      <p:grpSp>
        <p:nvGrpSpPr>
          <p:cNvPr id="7" name="Group 19"/>
          <p:cNvGrpSpPr>
            <a:grpSpLocks/>
          </p:cNvGrpSpPr>
          <p:nvPr userDrawn="1"/>
        </p:nvGrpSpPr>
        <p:grpSpPr bwMode="auto">
          <a:xfrm>
            <a:off x="7619603" y="2700339"/>
            <a:ext cx="1776875" cy="2090737"/>
            <a:chOff x="0" y="0"/>
            <a:chExt cx="1491" cy="1316"/>
          </a:xfrm>
        </p:grpSpPr>
        <p:sp>
          <p:nvSpPr>
            <p:cNvPr id="8" name="AutoShape 20"/>
            <p:cNvSpPr>
              <a:spLocks/>
            </p:cNvSpPr>
            <p:nvPr/>
          </p:nvSpPr>
          <p:spPr bwMode="auto">
            <a:xfrm>
              <a:off x="0" y="0"/>
              <a:ext cx="1491" cy="1316"/>
            </a:xfrm>
            <a:prstGeom prst="roundRect">
              <a:avLst>
                <a:gd name="adj" fmla="val 6125"/>
              </a:avLst>
            </a:prstGeom>
            <a:gradFill rotWithShape="0">
              <a:gsLst>
                <a:gs pos="0">
                  <a:srgbClr val="2E333F"/>
                </a:gs>
                <a:gs pos="48999">
                  <a:srgbClr val="3A3F4C"/>
                </a:gs>
                <a:gs pos="50000">
                  <a:srgbClr val="2E333F"/>
                </a:gs>
                <a:gs pos="100000">
                  <a:srgbClr val="1F222A"/>
                </a:gs>
              </a:gsLst>
              <a:lin ang="5400000" scaled="1"/>
            </a:gradFill>
            <a:ln w="25400" cap="flat">
              <a:noFill/>
              <a:round/>
              <a:headEnd type="none" w="med" len="med"/>
              <a:tailEnd type="none" w="med" len="med"/>
            </a:ln>
            <a:effectLst>
              <a:outerShdw blurRad="177800" dist="25399" dir="5400000" algn="ctr" rotWithShape="0">
                <a:srgbClr val="080808">
                  <a:alpha val="75000"/>
                </a:srgbClr>
              </a:outerShdw>
            </a:effectLst>
          </p:spPr>
          <p:txBody>
            <a:bodyPr lIns="0" tIns="0" rIns="0" bIns="0"/>
            <a:lstStyle/>
            <a:p>
              <a:pPr defTabSz="457200">
                <a:defRPr/>
              </a:pPr>
              <a:endParaRPr lang="en-US">
                <a:solidFill>
                  <a:srgbClr val="FFFFFF"/>
                </a:solidFill>
              </a:endParaRPr>
            </a:p>
          </p:txBody>
        </p:sp>
        <p:sp>
          <p:nvSpPr>
            <p:cNvPr id="9" name="Rectangle 21"/>
            <p:cNvSpPr>
              <a:spLocks/>
            </p:cNvSpPr>
            <p:nvPr/>
          </p:nvSpPr>
          <p:spPr bwMode="auto">
            <a:xfrm>
              <a:off x="157" y="316"/>
              <a:ext cx="1176" cy="651"/>
            </a:xfrm>
            <a:prstGeom prst="rect">
              <a:avLst/>
            </a:prstGeom>
            <a:noFill/>
            <a:ln w="12700" cap="rnd">
              <a:noFill/>
              <a:round/>
              <a:headEnd type="none" w="med" len="med"/>
              <a:tailEnd type="none" w="med" len="med"/>
            </a:ln>
            <a:effectLst>
              <a:outerShdw blurRad="38100" dist="25399" dir="5400000" algn="ctr" rotWithShape="0">
                <a:srgbClr val="3E4554">
                  <a:alpha val="79999"/>
                </a:srgbClr>
              </a:outerShdw>
            </a:effectLst>
          </p:spPr>
          <p:txBody>
            <a:bodyPr lIns="38100" tIns="38100" rIns="38100" bIns="38100"/>
            <a:lstStyle/>
            <a:p>
              <a:pPr algn="ctr" defTabSz="457200" fontAlgn="auto">
                <a:spcBef>
                  <a:spcPts val="0"/>
                </a:spcBef>
                <a:spcAft>
                  <a:spcPts val="0"/>
                </a:spcAft>
                <a:defRPr/>
              </a:pPr>
              <a:r>
                <a:rPr lang="en-US" sz="3200" dirty="0">
                  <a:solidFill>
                    <a:srgbClr val="FFFFFF"/>
                  </a:solidFill>
                  <a:latin typeface="Arial" charset="0"/>
                  <a:ea typeface="Arial" charset="0"/>
                  <a:cs typeface="Arial" charset="0"/>
                  <a:sym typeface="Arial" charset="0"/>
                </a:rPr>
                <a:t>Data Center</a:t>
              </a:r>
            </a:p>
          </p:txBody>
        </p:sp>
      </p:grpSp>
    </p:spTree>
    <p:extLst>
      <p:ext uri="{BB962C8B-B14F-4D97-AF65-F5344CB8AC3E}">
        <p14:creationId xmlns:p14="http://schemas.microsoft.com/office/powerpoint/2010/main" val="419222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pic>
        <p:nvPicPr>
          <p:cNvPr id="1026" name="Picture 2"/>
          <p:cNvPicPr>
            <a:picLocks noChangeAspect="1" noChangeArrowheads="1"/>
          </p:cNvPicPr>
          <p:nvPr userDrawn="1"/>
        </p:nvPicPr>
        <p:blipFill>
          <a:blip r:embed="rId3">
            <a:biLevel thresh="50000"/>
            <a:extLst>
              <a:ext uri="{BEBA8EAE-BF5A-486C-A8C5-ECC9F3942E4B}">
                <a14:imgProps xmlns:a14="http://schemas.microsoft.com/office/drawing/2010/main">
                  <a14:imgLayer r:embed="rId4">
                    <a14:imgEffect>
                      <a14:colorTemperature colorTemp="15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3746884" y="2907103"/>
            <a:ext cx="1503602" cy="793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2221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3061060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3724058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1769333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8"/>
            <a:ext cx="1475656" cy="671279"/>
          </a:xfrm>
          <a:prstGeom prst="rect">
            <a:avLst/>
          </a:prstGeom>
          <a:noFill/>
        </p:spPr>
      </p:pic>
    </p:spTree>
    <p:extLst>
      <p:ext uri="{BB962C8B-B14F-4D97-AF65-F5344CB8AC3E}">
        <p14:creationId xmlns:p14="http://schemas.microsoft.com/office/powerpoint/2010/main" val="715900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1056585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Graphic with bullets (headline)">
    <p:spTree>
      <p:nvGrpSpPr>
        <p:cNvPr id="1" name=""/>
        <p:cNvGrpSpPr/>
        <p:nvPr/>
      </p:nvGrpSpPr>
      <p:grpSpPr>
        <a:xfrm>
          <a:off x="0" y="0"/>
          <a:ext cx="0" cy="0"/>
          <a:chOff x="0" y="0"/>
          <a:chExt cx="0" cy="0"/>
        </a:xfrm>
      </p:grpSpPr>
      <p:sp>
        <p:nvSpPr>
          <p:cNvPr id="16" name="Content Placeholder 2"/>
          <p:cNvSpPr>
            <a:spLocks noGrp="1"/>
          </p:cNvSpPr>
          <p:nvPr>
            <p:ph idx="1"/>
          </p:nvPr>
        </p:nvSpPr>
        <p:spPr>
          <a:xfrm>
            <a:off x="4067445" y="3143214"/>
            <a:ext cx="4672731" cy="1317284"/>
          </a:xfrm>
          <a:prstGeom prst="rect">
            <a:avLst/>
          </a:prstGeom>
        </p:spPr>
        <p:txBody>
          <a:bodyPr anchor="ctr" anchorCtr="0"/>
          <a:lstStyle>
            <a:lvl1pPr marL="400050" marR="0" indent="-400050" algn="l" defTabSz="914400" rtl="0" eaLnBrk="1" fontAlgn="base" latinLnBrk="0" hangingPunct="1">
              <a:lnSpc>
                <a:spcPct val="80000"/>
              </a:lnSpc>
              <a:spcBef>
                <a:spcPts val="1800"/>
              </a:spcBef>
              <a:spcAft>
                <a:spcPts val="600"/>
              </a:spcAft>
              <a:buClr>
                <a:schemeClr val="bg1">
                  <a:lumMod val="65000"/>
                </a:schemeClr>
              </a:buClr>
              <a:buSzPct val="110000"/>
              <a:buFont typeface="Arial" pitchFamily="34" charset="0"/>
              <a:buChar char="•"/>
              <a:tabLst/>
              <a:defRPr sz="3400">
                <a:solidFill>
                  <a:srgbClr val="4D4F53"/>
                </a:solidFill>
              </a:defRPr>
            </a:lvl1pPr>
            <a:lvl2pPr marL="857250" indent="-450850">
              <a:buClr>
                <a:schemeClr val="bg1">
                  <a:lumMod val="65000"/>
                </a:schemeClr>
              </a:buClr>
              <a:buFont typeface="Arial" pitchFamily="34" charset="0"/>
              <a:buChar char="–"/>
              <a:defRPr sz="3200">
                <a:solidFill>
                  <a:srgbClr val="4D4F53"/>
                </a:solidFill>
              </a:defRPr>
            </a:lvl2pPr>
            <a:lvl3pPr>
              <a:buNone/>
              <a:defRPr/>
            </a:lvl3pPr>
            <a:lvl4pPr>
              <a:buNone/>
              <a:defRPr sz="3600"/>
            </a:lvl4pPr>
            <a:lvl5pPr>
              <a:defRPr sz="3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7" name="Title 26"/>
          <p:cNvSpPr>
            <a:spLocks noGrp="1"/>
          </p:cNvSpPr>
          <p:nvPr>
            <p:ph type="title"/>
          </p:nvPr>
        </p:nvSpPr>
        <p:spPr>
          <a:xfrm>
            <a:off x="287338" y="622301"/>
            <a:ext cx="8534400" cy="506413"/>
          </a:xfrm>
        </p:spPr>
        <p:txBody>
          <a:bodyPr/>
          <a:lstStyle/>
          <a:p>
            <a:r>
              <a:rPr lang="en-US" smtClean="0"/>
              <a:t>Click to edit Master title style</a:t>
            </a:r>
            <a:endParaRPr lang="en-US" dirty="0"/>
          </a:p>
        </p:txBody>
      </p:sp>
      <p:sp>
        <p:nvSpPr>
          <p:cNvPr id="4" name="Footer Placeholder 6"/>
          <p:cNvSpPr>
            <a:spLocks noGrp="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194730624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825" y="1573927"/>
            <a:ext cx="8533574" cy="4654296"/>
          </a:xfrm>
          <a:prstGeom prst="rect">
            <a:avLst/>
          </a:prstGeom>
        </p:spPr>
        <p:txBody>
          <a:bodyPr>
            <a:noAutofit/>
          </a:bodyPr>
          <a:lstStyle>
            <a:lvl1pPr>
              <a:spcBef>
                <a:spcPts val="1600"/>
              </a:spcBef>
              <a:spcAft>
                <a:spcPts val="0"/>
              </a:spcAft>
              <a:buClr>
                <a:schemeClr val="bg1">
                  <a:lumMod val="50000"/>
                </a:schemeClr>
              </a:buClr>
              <a:buSzPct val="100000"/>
              <a:buFont typeface="Arial" pitchFamily="34" charset="0"/>
              <a:buChar char="•"/>
              <a:defRPr sz="3200" b="0" baseline="0">
                <a:solidFill>
                  <a:srgbClr val="4D4F53"/>
                </a:solidFill>
                <a:latin typeface="+mj-lt"/>
              </a:defRPr>
            </a:lvl1pPr>
            <a:lvl2pPr marL="398463" indent="-171450">
              <a:spcBef>
                <a:spcPts val="200"/>
              </a:spcBef>
              <a:buClr>
                <a:schemeClr val="bg1">
                  <a:lumMod val="50000"/>
                </a:schemeClr>
              </a:buClr>
              <a:buSzPct val="100000"/>
              <a:buFont typeface="Arial" pitchFamily="34" charset="0"/>
              <a:buChar char="•"/>
              <a:defRPr sz="2400" b="0" baseline="0">
                <a:solidFill>
                  <a:srgbClr val="4D4F53"/>
                </a:solidFill>
                <a:latin typeface="+mj-lt"/>
              </a:defRPr>
            </a:lvl2pPr>
            <a:lvl3pPr marL="569913" indent="-171450">
              <a:buClr>
                <a:schemeClr val="bg1">
                  <a:lumMod val="50000"/>
                </a:schemeClr>
              </a:buClr>
              <a:buSzPct val="115000"/>
              <a:buFont typeface="Arial" pitchFamily="34" charset="0"/>
              <a:buChar char="•"/>
              <a:tabLst>
                <a:tab pos="914400" algn="l"/>
              </a:tabLst>
              <a:defRPr sz="2000" b="0">
                <a:solidFill>
                  <a:srgbClr val="4D4F53"/>
                </a:solidFill>
                <a:latin typeface="Calibri" pitchFamily="34" charset="0"/>
              </a:defRPr>
            </a:lvl3pPr>
            <a:lvl4pPr marL="742950" indent="-173038">
              <a:buClr>
                <a:schemeClr val="bg1">
                  <a:lumMod val="50000"/>
                </a:schemeClr>
              </a:buClr>
              <a:buSzPct val="115000"/>
              <a:buFont typeface="Arial" pitchFamily="34" charset="0"/>
              <a:buChar char="•"/>
              <a:defRPr sz="1600" b="0">
                <a:solidFill>
                  <a:srgbClr val="4D4F53"/>
                </a:solidFill>
                <a:latin typeface="Calibri" pitchFamily="34" charset="0"/>
              </a:defRPr>
            </a:lvl4pPr>
            <a:lvl5pPr marL="914400" indent="-171450">
              <a:buClr>
                <a:schemeClr val="bg1">
                  <a:lumMod val="50000"/>
                </a:schemeClr>
              </a:buClr>
              <a:buSzPct val="115000"/>
              <a:buFont typeface="Arial" pitchFamily="34" charset="0"/>
              <a:buChar char="•"/>
              <a:defRPr sz="1600" b="0">
                <a:solidFill>
                  <a:srgbClr val="4D4F53"/>
                </a:solidFill>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6" name="Title 1"/>
          <p:cNvSpPr>
            <a:spLocks noGrp="1"/>
          </p:cNvSpPr>
          <p:nvPr>
            <p:ph type="title"/>
          </p:nvPr>
        </p:nvSpPr>
        <p:spPr>
          <a:xfrm>
            <a:off x="285825" y="618909"/>
            <a:ext cx="8533574" cy="506413"/>
          </a:xfrm>
        </p:spPr>
        <p:txBody>
          <a:bodyPr>
            <a:noAutofit/>
          </a:bodyPr>
          <a:lstStyle>
            <a:lvl1pPr>
              <a:defRPr sz="3400" b="1"/>
            </a:lvl1pPr>
          </a:lstStyle>
          <a:p>
            <a:r>
              <a:rPr lang="en-US" smtClean="0"/>
              <a:t>Click to edit Master title style</a:t>
            </a:r>
            <a:endParaRPr lang="en-US" dirty="0"/>
          </a:p>
        </p:txBody>
      </p:sp>
      <p:sp>
        <p:nvSpPr>
          <p:cNvPr id="4" name="Footer Placeholder 6"/>
          <p:cNvSpPr>
            <a:spLocks noGrp="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127086230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ullet with Subtitle">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284634" y="1092203"/>
            <a:ext cx="7249222" cy="449263"/>
          </a:xfrm>
          <a:prstGeom prst="rect">
            <a:avLst/>
          </a:prstGeom>
        </p:spPr>
        <p:txBody>
          <a:bodyPr/>
          <a:lstStyle>
            <a:lvl1pPr>
              <a:buNone/>
              <a:defRPr lang="en-US" sz="2800" kern="1200" dirty="0" smtClean="0">
                <a:solidFill>
                  <a:srgbClr val="4D4F53"/>
                </a:solidFill>
                <a:latin typeface="+mj-lt"/>
                <a:ea typeface="+mn-ea"/>
                <a:cs typeface="+mn-cs"/>
              </a:defRPr>
            </a:lvl1pPr>
            <a:lvl2pPr>
              <a:defRPr lang="en-US" sz="2600" kern="1200" dirty="0" smtClean="0">
                <a:solidFill>
                  <a:schemeClr val="bg2"/>
                </a:solidFill>
                <a:latin typeface="Arial" charset="0"/>
                <a:ea typeface="+mn-ea"/>
                <a:cs typeface="+mn-cs"/>
              </a:defRPr>
            </a:lvl2pPr>
            <a:lvl3pPr>
              <a:defRPr lang="en-US" sz="2600" kern="1200" dirty="0" smtClean="0">
                <a:solidFill>
                  <a:schemeClr val="bg2"/>
                </a:solidFill>
                <a:latin typeface="Arial" charset="0"/>
                <a:ea typeface="+mn-ea"/>
                <a:cs typeface="+mn-cs"/>
              </a:defRPr>
            </a:lvl3pPr>
            <a:lvl4pPr>
              <a:defRPr lang="en-US" sz="2600" kern="1200" dirty="0" smtClean="0">
                <a:solidFill>
                  <a:schemeClr val="bg2"/>
                </a:solidFill>
                <a:latin typeface="Arial" charset="0"/>
                <a:ea typeface="+mn-ea"/>
                <a:cs typeface="+mn-cs"/>
              </a:defRPr>
            </a:lvl4pPr>
            <a:lvl5pPr>
              <a:defRPr lang="en-US" sz="2600" kern="1200" dirty="0">
                <a:solidFill>
                  <a:schemeClr val="bg2"/>
                </a:solidFill>
                <a:latin typeface="Arial" charset="0"/>
                <a:ea typeface="+mn-ea"/>
                <a:cs typeface="+mn-cs"/>
              </a:defRPr>
            </a:lvl5pPr>
          </a:lstStyle>
          <a:p>
            <a:pPr lvl="0"/>
            <a:r>
              <a:rPr lang="en-US" smtClean="0"/>
              <a:t>Click to edit Master text styles</a:t>
            </a:r>
          </a:p>
        </p:txBody>
      </p:sp>
      <p:sp>
        <p:nvSpPr>
          <p:cNvPr id="3" name="Title 1"/>
          <p:cNvSpPr>
            <a:spLocks noGrp="1"/>
          </p:cNvSpPr>
          <p:nvPr>
            <p:ph type="title"/>
          </p:nvPr>
        </p:nvSpPr>
        <p:spPr>
          <a:xfrm>
            <a:off x="285825" y="618909"/>
            <a:ext cx="8533574" cy="506413"/>
          </a:xfrm>
        </p:spPr>
        <p:txBody>
          <a:bodyPr>
            <a:noAutofit/>
          </a:bodyPr>
          <a:lstStyle>
            <a:lvl1pPr>
              <a:defRPr sz="3400" b="1"/>
            </a:lvl1pPr>
          </a:lstStyle>
          <a:p>
            <a:r>
              <a:rPr lang="en-US" smtClean="0"/>
              <a:t>Click to edit Master title style</a:t>
            </a:r>
            <a:endParaRPr lang="en-US" dirty="0"/>
          </a:p>
        </p:txBody>
      </p:sp>
      <p:sp>
        <p:nvSpPr>
          <p:cNvPr id="20" name="Content Placeholder 2"/>
          <p:cNvSpPr>
            <a:spLocks noGrp="1"/>
          </p:cNvSpPr>
          <p:nvPr>
            <p:ph idx="1"/>
          </p:nvPr>
        </p:nvSpPr>
        <p:spPr>
          <a:xfrm>
            <a:off x="285825" y="1943543"/>
            <a:ext cx="8533574" cy="4303730"/>
          </a:xfrm>
          <a:prstGeom prst="rect">
            <a:avLst/>
          </a:prstGeom>
        </p:spPr>
        <p:txBody>
          <a:bodyPr>
            <a:noAutofit/>
          </a:bodyPr>
          <a:lstStyle>
            <a:lvl1pPr>
              <a:spcBef>
                <a:spcPts val="1600"/>
              </a:spcBef>
              <a:spcAft>
                <a:spcPts val="0"/>
              </a:spcAft>
              <a:buClr>
                <a:schemeClr val="bg1">
                  <a:lumMod val="50000"/>
                </a:schemeClr>
              </a:buClr>
              <a:buSzPct val="100000"/>
              <a:buFont typeface="Arial" pitchFamily="34" charset="0"/>
              <a:buChar char="•"/>
              <a:defRPr sz="3200" b="0" baseline="0">
                <a:solidFill>
                  <a:srgbClr val="4D4F53"/>
                </a:solidFill>
                <a:latin typeface="+mj-lt"/>
              </a:defRPr>
            </a:lvl1pPr>
            <a:lvl2pPr marL="398463" indent="-171450">
              <a:spcBef>
                <a:spcPts val="200"/>
              </a:spcBef>
              <a:buClr>
                <a:schemeClr val="bg1">
                  <a:lumMod val="50000"/>
                </a:schemeClr>
              </a:buClr>
              <a:buSzPct val="100000"/>
              <a:buFont typeface="Arial" pitchFamily="34" charset="0"/>
              <a:buChar char="•"/>
              <a:defRPr sz="2400" b="0" baseline="0">
                <a:solidFill>
                  <a:srgbClr val="4D4F53"/>
                </a:solidFill>
                <a:latin typeface="+mj-lt"/>
              </a:defRPr>
            </a:lvl2pPr>
            <a:lvl3pPr marL="569913" indent="-171450">
              <a:buClr>
                <a:schemeClr val="bg1">
                  <a:lumMod val="50000"/>
                </a:schemeClr>
              </a:buClr>
              <a:buSzPct val="115000"/>
              <a:buFont typeface="Arial" pitchFamily="34" charset="0"/>
              <a:buChar char="•"/>
              <a:tabLst>
                <a:tab pos="914400" algn="l"/>
              </a:tabLst>
              <a:defRPr sz="2000" b="0">
                <a:solidFill>
                  <a:srgbClr val="4D4F53"/>
                </a:solidFill>
                <a:latin typeface="Calibri" pitchFamily="34" charset="0"/>
              </a:defRPr>
            </a:lvl3pPr>
            <a:lvl4pPr marL="742950" indent="-173038">
              <a:buClr>
                <a:schemeClr val="bg1">
                  <a:lumMod val="50000"/>
                </a:schemeClr>
              </a:buClr>
              <a:buSzPct val="115000"/>
              <a:buFont typeface="Arial" pitchFamily="34" charset="0"/>
              <a:buChar char="•"/>
              <a:defRPr sz="1600" b="0">
                <a:solidFill>
                  <a:srgbClr val="4D4F53"/>
                </a:solidFill>
                <a:latin typeface="Calibri" pitchFamily="34" charset="0"/>
              </a:defRPr>
            </a:lvl4pPr>
            <a:lvl5pPr marL="914400" indent="-171450">
              <a:buClr>
                <a:schemeClr val="bg1">
                  <a:lumMod val="50000"/>
                </a:schemeClr>
              </a:buClr>
              <a:buSzPct val="115000"/>
              <a:buFont typeface="Arial" pitchFamily="34" charset="0"/>
              <a:buChar char="•"/>
              <a:defRPr sz="1600" b="0">
                <a:solidFill>
                  <a:srgbClr val="4D4F53"/>
                </a:solidFill>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Footer Placeholder 6"/>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6984579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1588142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0458" y="1573952"/>
            <a:ext cx="8003084" cy="4750651"/>
          </a:xfrm>
          <a:prstGeom prst="rect">
            <a:avLst/>
          </a:prstGeom>
        </p:spPr>
        <p:txBody>
          <a:bodyPr>
            <a:noAutofit/>
          </a:bodyPr>
          <a:lstStyle>
            <a:lvl1pPr>
              <a:spcBef>
                <a:spcPts val="1300"/>
              </a:spcBef>
              <a:spcAft>
                <a:spcPts val="632"/>
              </a:spcAft>
              <a:buClr>
                <a:srgbClr val="0046AD"/>
              </a:buClr>
              <a:defRPr sz="2800" b="0"/>
            </a:lvl1pPr>
            <a:lvl2pPr>
              <a:buClr>
                <a:srgbClr val="0046AD"/>
              </a:buClr>
              <a:defRPr sz="1900" b="0"/>
            </a:lvl2pPr>
            <a:lvl3pPr>
              <a:buClr>
                <a:srgbClr val="0046AD"/>
              </a:buClr>
              <a:defRPr b="0"/>
            </a:lvl3pPr>
            <a:lvl4pPr>
              <a:buClr>
                <a:srgbClr val="0046AD"/>
              </a:buClr>
              <a:defRPr b="0"/>
            </a:lvl4pPr>
            <a:lvl5pPr>
              <a:buClr>
                <a:srgbClr val="0046AD"/>
              </a:buCl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4"/>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9125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with title)">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n-US" smtClean="0"/>
              <a:t>Click to edit Master title style</a:t>
            </a:r>
            <a:endParaRPr lang="en-US"/>
          </a:p>
        </p:txBody>
      </p:sp>
      <p:sp>
        <p:nvSpPr>
          <p:cNvPr id="3" name="Footer Placeholder 6"/>
          <p:cNvSpPr>
            <a:spLocks noGrp="1"/>
          </p:cNvSpPr>
          <p:nvPr>
            <p:ph type="ftr" sz="quarter" idx="3"/>
          </p:nvPr>
        </p:nvSpPr>
        <p:spPr>
          <a:xfrm>
            <a:off x="3123823" y="6356352"/>
            <a:ext cx="2896354" cy="365125"/>
          </a:xfrm>
          <a:prstGeom prst="rect">
            <a:avLst/>
          </a:prstGeom>
        </p:spPr>
        <p:txBody>
          <a:bodyPr vert="horz" lIns="91436" tIns="45719" rIns="91436" bIns="45719" rtlCol="0" anchor="ctr"/>
          <a:lstStyle>
            <a:lvl1pPr algn="ctr">
              <a:defRPr sz="1100">
                <a:solidFill>
                  <a:schemeClr val="tx1">
                    <a:tint val="75000"/>
                  </a:schemeClr>
                </a:solidFill>
                <a:latin typeface="+mj-lt"/>
              </a:defRPr>
            </a:lvl1pPr>
          </a:lstStyle>
          <a:p>
            <a:r>
              <a:rPr lang="en-US" smtClean="0"/>
              <a:t>Citrix Confidential - Do Not Distribute</a:t>
            </a:r>
            <a:endParaRPr lang="en-US"/>
          </a:p>
        </p:txBody>
      </p:sp>
    </p:spTree>
    <p:extLst>
      <p:ext uri="{BB962C8B-B14F-4D97-AF65-F5344CB8AC3E}">
        <p14:creationId xmlns:p14="http://schemas.microsoft.com/office/powerpoint/2010/main" val="245973820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ingle Point w Subhead">
    <p:spTree>
      <p:nvGrpSpPr>
        <p:cNvPr id="1" name=""/>
        <p:cNvGrpSpPr/>
        <p:nvPr/>
      </p:nvGrpSpPr>
      <p:grpSpPr>
        <a:xfrm>
          <a:off x="0" y="0"/>
          <a:ext cx="0" cy="0"/>
          <a:chOff x="0" y="0"/>
          <a:chExt cx="0" cy="0"/>
        </a:xfrm>
      </p:grpSpPr>
      <p:sp>
        <p:nvSpPr>
          <p:cNvPr id="17" name="Text Placeholder 16"/>
          <p:cNvSpPr>
            <a:spLocks noGrp="1"/>
          </p:cNvSpPr>
          <p:nvPr>
            <p:ph type="body" sz="quarter" idx="11"/>
          </p:nvPr>
        </p:nvSpPr>
        <p:spPr>
          <a:xfrm>
            <a:off x="752083" y="2520299"/>
            <a:ext cx="7639849" cy="1137304"/>
          </a:xfrm>
        </p:spPr>
        <p:txBody>
          <a:bodyPr anchor="ctr"/>
          <a:lstStyle>
            <a:lvl1pPr algn="ctr">
              <a:buNone/>
              <a:defRPr lang="en-US" sz="6000" b="1" spc="-151" dirty="0" smtClean="0">
                <a:solidFill>
                  <a:schemeClr val="tx1">
                    <a:lumMod val="95000"/>
                  </a:schemeClr>
                </a:solidFill>
                <a:effectLst>
                  <a:outerShdw blurRad="88900" dist="88900" dir="7200000" sx="102000" sy="102000" algn="tl" rotWithShape="0">
                    <a:prstClr val="black">
                      <a:alpha val="40000"/>
                    </a:prstClr>
                  </a:outerShdw>
                </a:effectLst>
                <a:latin typeface="+mn-lt"/>
                <a:ea typeface="+mn-ea"/>
                <a:cs typeface="+mn-cs"/>
              </a:defRPr>
            </a:lvl1pPr>
          </a:lstStyle>
          <a:p>
            <a:pPr lvl="0"/>
            <a:r>
              <a:rPr lang="en-US" dirty="0" smtClean="0"/>
              <a:t>Click to edit Master text styles</a:t>
            </a:r>
          </a:p>
        </p:txBody>
      </p:sp>
      <p:sp>
        <p:nvSpPr>
          <p:cNvPr id="5" name="Text Placeholder 4"/>
          <p:cNvSpPr>
            <a:spLocks noGrp="1"/>
          </p:cNvSpPr>
          <p:nvPr>
            <p:ph type="body" sz="quarter" idx="12"/>
          </p:nvPr>
        </p:nvSpPr>
        <p:spPr>
          <a:xfrm>
            <a:off x="50815" y="4210416"/>
            <a:ext cx="9042373" cy="1084263"/>
          </a:xfrm>
        </p:spPr>
        <p:txBody>
          <a:bodyPr/>
          <a:lstStyle>
            <a:lvl1pPr algn="ctr">
              <a:buNone/>
              <a:defRPr sz="3200" b="0" spc="0">
                <a:solidFill>
                  <a:schemeClr val="tx1"/>
                </a:solidFill>
                <a:effectLst>
                  <a:outerShdw blurRad="88900" dist="88900" dir="7200000" sx="102000" sy="102000" algn="tl" rotWithShape="0">
                    <a:prstClr val="black">
                      <a:alpha val="40000"/>
                    </a:prstClr>
                  </a:outerShdw>
                </a:effectLst>
              </a:defRPr>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102577171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4255214037"/>
      </p:ext>
    </p:extLst>
  </p:cSld>
  <p:clrMapOvr>
    <a:masterClrMapping/>
  </p:clrMapOvr>
  <p:transition advClick="0">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3840659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799921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2351851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312970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fontAlgn="auto">
              <a:spcBef>
                <a:spcPts val="0"/>
              </a:spcBef>
              <a:spcAft>
                <a:spcPts val="0"/>
              </a:spcAft>
            </a:pP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4439892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040308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fontAlgn="auto">
              <a:spcBef>
                <a:spcPts val="0"/>
              </a:spcBef>
              <a:spcAft>
                <a:spcPts val="0"/>
              </a:spcAft>
            </a:pP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6"/>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917948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1137752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011425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26047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407024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274175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30479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16951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306897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7770118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008418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464506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3159595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630980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spTree>
    <p:extLst>
      <p:ext uri="{BB962C8B-B14F-4D97-AF65-F5344CB8AC3E}">
        <p14:creationId xmlns:p14="http://schemas.microsoft.com/office/powerpoint/2010/main" val="85395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2"/>
            <a:ext cx="1475656" cy="671279"/>
          </a:xfrm>
          <a:prstGeom prst="rect">
            <a:avLst/>
          </a:prstGeom>
          <a:noFill/>
        </p:spPr>
      </p:pic>
      <p:pic>
        <p:nvPicPr>
          <p:cNvPr id="6" name="Picture 5" descr="apps.png"/>
          <p:cNvPicPr>
            <a:picLocks noChangeAspect="1"/>
          </p:cNvPicPr>
          <p:nvPr userDrawn="1"/>
        </p:nvPicPr>
        <p:blipFill>
          <a:blip r:embed="rId3"/>
          <a:srcRect l="330"/>
          <a:stretch>
            <a:fillRect/>
          </a:stretch>
        </p:blipFill>
        <p:spPr>
          <a:xfrm>
            <a:off x="7313533" y="1887539"/>
            <a:ext cx="1830467" cy="2981325"/>
          </a:xfrm>
          <a:prstGeom prst="rect">
            <a:avLst/>
          </a:prstGeom>
          <a:effectLst>
            <a:outerShdw blurRad="101600" sx="104000" sy="104000" algn="ctr" rotWithShape="0">
              <a:prstClr val="black">
                <a:alpha val="40000"/>
              </a:prstClr>
            </a:outerShdw>
          </a:effectLst>
        </p:spPr>
      </p:pic>
      <p:pic>
        <p:nvPicPr>
          <p:cNvPr id="7" name="Picture 6" descr="user.png"/>
          <p:cNvPicPr>
            <a:picLocks noChangeAspect="1"/>
          </p:cNvPicPr>
          <p:nvPr userDrawn="1"/>
        </p:nvPicPr>
        <p:blipFill>
          <a:blip r:embed="rId4"/>
          <a:stretch>
            <a:fillRect/>
          </a:stretch>
        </p:blipFill>
        <p:spPr>
          <a:xfrm>
            <a:off x="0" y="1887539"/>
            <a:ext cx="1764966" cy="2981325"/>
          </a:xfrm>
          <a:prstGeom prst="rect">
            <a:avLst/>
          </a:prstGeom>
          <a:effectLst>
            <a:outerShdw blurRad="101600" sx="104000" sy="104000" algn="ctr" rotWithShape="0">
              <a:prstClr val="black">
                <a:alpha val="40000"/>
              </a:prstClr>
            </a:outerShdw>
          </a:effectLst>
        </p:spPr>
      </p:pic>
    </p:spTree>
    <p:extLst>
      <p:ext uri="{BB962C8B-B14F-4D97-AF65-F5344CB8AC3E}">
        <p14:creationId xmlns:p14="http://schemas.microsoft.com/office/powerpoint/2010/main" val="1880624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Users-Datacenter (small)">
    <p:spTree>
      <p:nvGrpSpPr>
        <p:cNvPr id="1" name=""/>
        <p:cNvGrpSpPr/>
        <p:nvPr/>
      </p:nvGrpSpPr>
      <p:grpSpPr>
        <a:xfrm>
          <a:off x="0" y="0"/>
          <a:ext cx="0" cy="0"/>
          <a:chOff x="0" y="0"/>
          <a:chExt cx="0" cy="0"/>
        </a:xfrm>
      </p:grpSpPr>
      <p:pic>
        <p:nvPicPr>
          <p:cNvPr id="3" name="Picture 2" descr="apps.png"/>
          <p:cNvPicPr>
            <a:picLocks noChangeAspect="1"/>
          </p:cNvPicPr>
          <p:nvPr/>
        </p:nvPicPr>
        <p:blipFill>
          <a:blip r:embed="rId2" cstate="print"/>
          <a:srcRect l="41252" r="-8786"/>
          <a:stretch>
            <a:fillRect/>
          </a:stretch>
        </p:blipFill>
        <p:spPr>
          <a:xfrm>
            <a:off x="8355831" y="2607868"/>
            <a:ext cx="947167" cy="2276856"/>
          </a:xfrm>
          <a:prstGeom prst="roundRect">
            <a:avLst>
              <a:gd name="adj" fmla="val 7360"/>
            </a:avLst>
          </a:prstGeom>
          <a:effectLst>
            <a:outerShdw blurRad="101600" sx="104000" sy="104000" algn="ctr" rotWithShape="0">
              <a:prstClr val="black">
                <a:alpha val="40000"/>
              </a:prstClr>
            </a:outerShdw>
          </a:effectLst>
        </p:spPr>
      </p:pic>
      <p:pic>
        <p:nvPicPr>
          <p:cNvPr id="4" name="Picture 3" descr="user.png"/>
          <p:cNvPicPr>
            <a:picLocks noChangeAspect="1"/>
          </p:cNvPicPr>
          <p:nvPr/>
        </p:nvPicPr>
        <p:blipFill>
          <a:blip r:embed="rId3" cstate="print"/>
          <a:srcRect l="38514" r="11799" b="21643"/>
          <a:stretch>
            <a:fillRect/>
          </a:stretch>
        </p:blipFill>
        <p:spPr>
          <a:xfrm>
            <a:off x="-88552" y="2581044"/>
            <a:ext cx="854716" cy="2276856"/>
          </a:xfrm>
          <a:prstGeom prst="roundRect">
            <a:avLst>
              <a:gd name="adj" fmla="val 8115"/>
            </a:avLst>
          </a:prstGeom>
          <a:effectLst>
            <a:outerShdw blurRad="101600" sx="104000" sy="104000" algn="ctr" rotWithShape="0">
              <a:prstClr val="black">
                <a:alpha val="40000"/>
              </a:prstClr>
            </a:outerShdw>
          </a:effectLst>
        </p:spPr>
      </p:pic>
      <p:sp>
        <p:nvSpPr>
          <p:cNvPr id="2" name="Title 1"/>
          <p:cNvSpPr>
            <a:spLocks noGrp="1"/>
          </p:cNvSpPr>
          <p:nvPr>
            <p:ph type="title"/>
          </p:nvPr>
        </p:nvSpPr>
        <p:spPr/>
        <p:txBody>
          <a:bodyPr/>
          <a:lstStyle>
            <a:lvl1pPr>
              <a:defRPr b="1">
                <a:solidFill>
                  <a:srgbClr val="0075B0"/>
                </a:solidFill>
              </a:defRPr>
            </a:lvl1pPr>
          </a:lstStyle>
          <a:p>
            <a:r>
              <a:rPr lang="en-US" smtClean="0"/>
              <a:t>Click to edit Master title style</a:t>
            </a:r>
            <a:endParaRPr lang="en-US" dirty="0"/>
          </a:p>
        </p:txBody>
      </p:sp>
      <p:sp>
        <p:nvSpPr>
          <p:cNvPr id="5" name="Footer Placeholder 6"/>
          <p:cNvSpPr>
            <a:spLocks noGrp="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4292351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theme" Target="../theme/theme2.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fld id="{1434DAEF-ADEF-4314-AB1F-69B7FB6E84BE}" type="datetime1">
              <a:rPr lang="en-AU" smtClean="0">
                <a:solidFill>
                  <a:srgbClr val="FFFFFF"/>
                </a:solidFill>
              </a:rPr>
              <a:pPr fontAlgn="auto">
                <a:spcBef>
                  <a:spcPts val="0"/>
                </a:spcBef>
                <a:spcAft>
                  <a:spcPts val="0"/>
                </a:spcAft>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fld id="{2721943D-A7F9-4474-AC48-B5E8E9B2DDB3}" type="slidenum">
              <a:rPr lang="en-AU" smtClean="0">
                <a:solidFill>
                  <a:srgbClr val="FFFFFF"/>
                </a:solidFill>
              </a:rPr>
              <a:pPr fontAlgn="auto">
                <a:spcBef>
                  <a:spcPts val="0"/>
                </a:spcBef>
                <a:spcAft>
                  <a:spcPts val="0"/>
                </a:spcAft>
              </a:pPr>
              <a:t>‹#›</a:t>
            </a:fld>
            <a:endParaRPr lang="en-AU" dirty="0">
              <a:solidFill>
                <a:srgbClr val="FFFFFF"/>
              </a:solidFill>
            </a:endParaRPr>
          </a:p>
        </p:txBody>
      </p:sp>
    </p:spTree>
    <p:extLst>
      <p:ext uri="{BB962C8B-B14F-4D97-AF65-F5344CB8AC3E}">
        <p14:creationId xmlns:p14="http://schemas.microsoft.com/office/powerpoint/2010/main" val="2138814701"/>
      </p:ext>
    </p:extLst>
  </p:cSld>
  <p:clrMap bg1="lt1" tx1="dk1" bg2="lt2" tx2="dk2" accent1="accent1" accent2="accent2" accent3="accent3" accent4="accent4" accent5="accent5" accent6="accent6" hlink="hlink" folHlink="folHlink"/>
  <p:sldLayoutIdLst>
    <p:sldLayoutId id="2147484718" r:id="rId1"/>
    <p:sldLayoutId id="2147484719" r:id="rId2"/>
    <p:sldLayoutId id="2147484720" r:id="rId3"/>
    <p:sldLayoutId id="2147484721" r:id="rId4"/>
    <p:sldLayoutId id="2147484722" r:id="rId5"/>
    <p:sldLayoutId id="2147484723" r:id="rId6"/>
    <p:sldLayoutId id="2147484724" r:id="rId7"/>
    <p:sldLayoutId id="2147484725" r:id="rId8"/>
    <p:sldLayoutId id="2147484734" r:id="rId9"/>
    <p:sldLayoutId id="2147484732" r:id="rId10"/>
    <p:sldLayoutId id="2147484733" r:id="rId11"/>
    <p:sldLayoutId id="2147484726" r:id="rId12"/>
    <p:sldLayoutId id="2147484727" r:id="rId13"/>
    <p:sldLayoutId id="2147484728" r:id="rId14"/>
    <p:sldLayoutId id="2147484729" r:id="rId15"/>
    <p:sldLayoutId id="2147484730" r:id="rId16"/>
    <p:sldLayoutId id="2147484736" r:id="rId17"/>
    <p:sldLayoutId id="2147484737" r:id="rId18"/>
    <p:sldLayoutId id="2147484738" r:id="rId19"/>
    <p:sldLayoutId id="2147484716" r:id="rId20"/>
    <p:sldLayoutId id="2147484740" r:id="rId21"/>
    <p:sldLayoutId id="2147484741" r:id="rId22"/>
    <p:sldLayoutId id="2147484744" r:id="rId2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fld id="{1434DAEF-ADEF-4314-AB1F-69B7FB6E84BE}" type="datetime1">
              <a:rPr lang="en-AU" smtClean="0">
                <a:solidFill>
                  <a:srgbClr val="FFFFFF"/>
                </a:solidFill>
              </a:rPr>
              <a:pPr fontAlgn="auto">
                <a:spcBef>
                  <a:spcPts val="0"/>
                </a:spcBef>
                <a:spcAft>
                  <a:spcPts val="0"/>
                </a:spcAft>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pPr fontAlgn="auto">
              <a:spcBef>
                <a:spcPts val="0"/>
              </a:spcBef>
              <a:spcAft>
                <a:spcPts val="0"/>
              </a:spcAft>
            </a:pPr>
            <a:fld id="{2721943D-A7F9-4474-AC48-B5E8E9B2DDB3}" type="slidenum">
              <a:rPr lang="en-AU" smtClean="0">
                <a:solidFill>
                  <a:srgbClr val="FFFFFF"/>
                </a:solidFill>
              </a:rPr>
              <a:pPr fontAlgn="auto">
                <a:spcBef>
                  <a:spcPts val="0"/>
                </a:spcBef>
                <a:spcAft>
                  <a:spcPts val="0"/>
                </a:spcAft>
              </a:pPr>
              <a:t>‹#›</a:t>
            </a:fld>
            <a:endParaRPr lang="en-AU" dirty="0">
              <a:solidFill>
                <a:srgbClr val="FFFFFF"/>
              </a:solidFill>
            </a:endParaRPr>
          </a:p>
        </p:txBody>
      </p:sp>
    </p:spTree>
    <p:extLst>
      <p:ext uri="{BB962C8B-B14F-4D97-AF65-F5344CB8AC3E}">
        <p14:creationId xmlns:p14="http://schemas.microsoft.com/office/powerpoint/2010/main" val="1925184862"/>
      </p:ext>
    </p:extLst>
  </p:cSld>
  <p:clrMap bg1="lt1" tx1="dk1" bg2="lt2" tx2="dk2" accent1="accent1" accent2="accent2" accent3="accent3" accent4="accent4" accent5="accent5" accent6="accent6" hlink="hlink" folHlink="folHlink"/>
  <p:sldLayoutIdLst>
    <p:sldLayoutId id="2147484747" r:id="rId1"/>
    <p:sldLayoutId id="2147484748" r:id="rId2"/>
    <p:sldLayoutId id="2147484749" r:id="rId3"/>
    <p:sldLayoutId id="2147484750" r:id="rId4"/>
    <p:sldLayoutId id="2147484751" r:id="rId5"/>
    <p:sldLayoutId id="2147484752" r:id="rId6"/>
    <p:sldLayoutId id="2147484753" r:id="rId7"/>
    <p:sldLayoutId id="2147484754" r:id="rId8"/>
    <p:sldLayoutId id="2147484755" r:id="rId9"/>
    <p:sldLayoutId id="2147484756" r:id="rId10"/>
    <p:sldLayoutId id="2147484757" r:id="rId11"/>
    <p:sldLayoutId id="2147484758" r:id="rId12"/>
    <p:sldLayoutId id="2147484759" r:id="rId13"/>
    <p:sldLayoutId id="2147484760" r:id="rId14"/>
    <p:sldLayoutId id="2147484761" r:id="rId15"/>
    <p:sldLayoutId id="214748476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23.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hyperlink" Target="https://support.citrix.com/personalvdisk"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2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1.xml"/><Relationship Id="rId1" Type="http://schemas.openxmlformats.org/officeDocument/2006/relationships/slideLayout" Target="../slideLayouts/slideLayout2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2.xml"/><Relationship Id="rId1" Type="http://schemas.openxmlformats.org/officeDocument/2006/relationships/slideLayout" Target="../slideLayouts/slideLayout21.xml"/><Relationship Id="rId5" Type="http://schemas.openxmlformats.org/officeDocument/2006/relationships/image" Target="../media/image68.png"/><Relationship Id="rId4"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18" Type="http://schemas.openxmlformats.org/officeDocument/2006/relationships/image" Target="../media/image83.png"/><Relationship Id="rId3" Type="http://schemas.openxmlformats.org/officeDocument/2006/relationships/image" Target="../media/image65.png"/><Relationship Id="rId7" Type="http://schemas.openxmlformats.org/officeDocument/2006/relationships/image" Target="../media/image72.png"/><Relationship Id="rId12" Type="http://schemas.openxmlformats.org/officeDocument/2006/relationships/image" Target="../media/image77.png"/><Relationship Id="rId17" Type="http://schemas.openxmlformats.org/officeDocument/2006/relationships/image" Target="../media/image82.png"/><Relationship Id="rId2" Type="http://schemas.openxmlformats.org/officeDocument/2006/relationships/notesSlide" Target="../notesSlides/notesSlide33.xml"/><Relationship Id="rId16" Type="http://schemas.openxmlformats.org/officeDocument/2006/relationships/image" Target="../media/image81.png"/><Relationship Id="rId1" Type="http://schemas.openxmlformats.org/officeDocument/2006/relationships/slideLayout" Target="../slideLayouts/slideLayout21.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80.png"/><Relationship Id="rId10" Type="http://schemas.openxmlformats.org/officeDocument/2006/relationships/image" Target="../media/image75.png"/><Relationship Id="rId19" Type="http://schemas.openxmlformats.org/officeDocument/2006/relationships/image" Target="../media/image84.png"/><Relationship Id="rId4" Type="http://schemas.openxmlformats.org/officeDocument/2006/relationships/image" Target="../media/image66.png"/><Relationship Id="rId9" Type="http://schemas.openxmlformats.org/officeDocument/2006/relationships/image" Target="../media/image74.png"/><Relationship Id="rId14" Type="http://schemas.openxmlformats.org/officeDocument/2006/relationships/image" Target="../media/image7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5.gif"/><Relationship Id="rId11" Type="http://schemas.openxmlformats.org/officeDocument/2006/relationships/image" Target="../media/image20.gif"/><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7253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1033"/>
          <p:cNvSpPr/>
          <p:nvPr/>
        </p:nvSpPr>
        <p:spPr>
          <a:xfrm>
            <a:off x="0" y="4699000"/>
            <a:ext cx="9144000" cy="2159000"/>
          </a:xfrm>
          <a:prstGeom prst="rect">
            <a:avLst/>
          </a:prstGeom>
          <a:gradFill flip="none" rotWithShape="1">
            <a:gsLst>
              <a:gs pos="0">
                <a:schemeClr val="bg1">
                  <a:lumMod val="75000"/>
                  <a:shade val="30000"/>
                  <a:satMod val="115000"/>
                  <a:alpha val="32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6078" tIns="38039" rIns="76078" bIns="38039" rtlCol="0" anchor="ctr"/>
          <a:lstStyle/>
          <a:p>
            <a:pPr algn="ctr"/>
            <a:endParaRPr lang="en-US" dirty="0"/>
          </a:p>
        </p:txBody>
      </p:sp>
      <p:sp>
        <p:nvSpPr>
          <p:cNvPr id="161" name="Rounded Rectangle 160"/>
          <p:cNvSpPr/>
          <p:nvPr/>
        </p:nvSpPr>
        <p:spPr>
          <a:xfrm>
            <a:off x="4587717" y="2357946"/>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2" name="Rounded Rectangle 161"/>
          <p:cNvSpPr/>
          <p:nvPr/>
        </p:nvSpPr>
        <p:spPr>
          <a:xfrm>
            <a:off x="4581764" y="3195095"/>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3" name="Rounded Rectangle 162"/>
          <p:cNvSpPr/>
          <p:nvPr/>
        </p:nvSpPr>
        <p:spPr>
          <a:xfrm>
            <a:off x="3974545" y="3203032"/>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4" name="Rounded Rectangle 163"/>
          <p:cNvSpPr/>
          <p:nvPr/>
        </p:nvSpPr>
        <p:spPr>
          <a:xfrm>
            <a:off x="3974545" y="2357946"/>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5" name="Rounded Rectangle 164"/>
          <p:cNvSpPr/>
          <p:nvPr/>
        </p:nvSpPr>
        <p:spPr>
          <a:xfrm>
            <a:off x="3974545" y="4028532"/>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7" name="Rounded Rectangle 166"/>
          <p:cNvSpPr/>
          <p:nvPr/>
        </p:nvSpPr>
        <p:spPr>
          <a:xfrm>
            <a:off x="4581764" y="4028532"/>
            <a:ext cx="455608" cy="578448"/>
          </a:xfrm>
          <a:prstGeom prst="roundRect">
            <a:avLst/>
          </a:prstGeom>
          <a:solidFill>
            <a:srgbClr val="FFFFFF"/>
          </a:solidFill>
          <a:ln w="9" cap="flat">
            <a:solidFill>
              <a:srgbClr val="B6B8BA"/>
            </a:solidFill>
            <a:prstDash val="solid"/>
            <a:miter lim="800000"/>
            <a:headEnd/>
            <a:tailEnd/>
          </a:ln>
        </p:spPr>
        <p:txBody>
          <a:bodyPr vert="horz" wrap="square" lIns="76078" tIns="38039" rIns="76078" bIns="38039" numCol="1" anchor="t" anchorCtr="0" compatLnSpc="1">
            <a:prstTxWarp prst="textNoShape">
              <a:avLst/>
            </a:prstTxWarp>
          </a:bodyPr>
          <a:lstStyle/>
          <a:p>
            <a:endParaRPr lang="en-US">
              <a:solidFill>
                <a:schemeClr val="bg1"/>
              </a:solidFill>
            </a:endParaRPr>
          </a:p>
        </p:txBody>
      </p:sp>
      <p:sp>
        <p:nvSpPr>
          <p:cNvPr id="168" name="Rounded Rectangle 167"/>
          <p:cNvSpPr/>
          <p:nvPr/>
        </p:nvSpPr>
        <p:spPr>
          <a:xfrm>
            <a:off x="5664758" y="2306917"/>
            <a:ext cx="468313" cy="3146728"/>
          </a:xfrm>
          <a:prstGeom prst="roundRect">
            <a:avLst/>
          </a:prstGeom>
          <a:gradFill flip="none" rotWithShape="1">
            <a:gsLst>
              <a:gs pos="0">
                <a:schemeClr val="tx1">
                  <a:lumMod val="85000"/>
                  <a:lumOff val="15000"/>
                </a:schemeClr>
              </a:gs>
              <a:gs pos="100000">
                <a:schemeClr val="tx1">
                  <a:lumMod val="50000"/>
                  <a:lumOff val="50000"/>
                </a:schemeClr>
              </a:gs>
              <a:gs pos="52000">
                <a:schemeClr val="bg1">
                  <a:lumMod val="65000"/>
                </a:schemeClr>
              </a:gs>
            </a:gsLst>
            <a:lin ang="16200000" scaled="1"/>
            <a:tileRect/>
          </a:gradFill>
          <a:ln>
            <a:noFill/>
          </a:ln>
          <a:effectLst/>
          <a:scene3d>
            <a:camera prst="perspectiveLeft" fov="7200000">
              <a:rot lat="0" lon="900001" rev="0"/>
            </a:camera>
            <a:lightRig rig="threePt" dir="t"/>
          </a:scene3d>
          <a:sp3d prstMaterial="matte">
            <a:bevelT w="381000" h="190500" prst="coolSlant"/>
            <a:extrusionClr>
              <a:schemeClr val="tx2"/>
            </a:extrusionClr>
            <a:contourClr>
              <a:schemeClr val="accent3"/>
            </a:contourClr>
          </a:sp3d>
        </p:spPr>
        <p:style>
          <a:lnRef idx="2">
            <a:schemeClr val="accent1">
              <a:shade val="50000"/>
            </a:schemeClr>
          </a:lnRef>
          <a:fillRef idx="1">
            <a:schemeClr val="accent1"/>
          </a:fillRef>
          <a:effectRef idx="0">
            <a:schemeClr val="accent1"/>
          </a:effectRef>
          <a:fontRef idx="minor">
            <a:schemeClr val="lt1"/>
          </a:fontRef>
        </p:style>
        <p:txBody>
          <a:bodyPr lIns="76078" tIns="38039" rIns="76078" bIns="38039" rtlCol="0" anchor="ctr"/>
          <a:lstStyle/>
          <a:p>
            <a:pPr algn="ctr"/>
            <a:endParaRPr lang="en-US">
              <a:solidFill>
                <a:schemeClr val="bg1"/>
              </a:solidFill>
            </a:endParaRPr>
          </a:p>
        </p:txBody>
      </p:sp>
      <p:sp>
        <p:nvSpPr>
          <p:cNvPr id="169" name="Rounded Rectangle 168"/>
          <p:cNvSpPr/>
          <p:nvPr/>
        </p:nvSpPr>
        <p:spPr>
          <a:xfrm>
            <a:off x="5827688" y="1873250"/>
            <a:ext cx="2820033" cy="4007992"/>
          </a:xfrm>
          <a:prstGeom prst="roundRect">
            <a:avLst>
              <a:gd name="adj" fmla="val 4902"/>
            </a:avLst>
          </a:prstGeom>
          <a:gradFill flip="none" rotWithShape="1">
            <a:gsLst>
              <a:gs pos="0">
                <a:schemeClr val="tx1">
                  <a:lumMod val="85000"/>
                  <a:lumOff val="15000"/>
                </a:schemeClr>
              </a:gs>
              <a:gs pos="100000">
                <a:schemeClr val="tx1">
                  <a:lumMod val="50000"/>
                  <a:lumOff val="50000"/>
                </a:schemeClr>
              </a:gs>
              <a:gs pos="52000">
                <a:schemeClr val="bg1">
                  <a:lumMod val="65000"/>
                </a:schemeClr>
              </a:gs>
            </a:gsLst>
            <a:lin ang="16200000" scaled="1"/>
            <a:tileRect/>
          </a:gradFill>
          <a:ln>
            <a:noFill/>
          </a:ln>
          <a:effectLst/>
          <a:scene3d>
            <a:camera prst="perspectiveLeft" fov="7200000">
              <a:rot lat="0" lon="900001" rev="0"/>
            </a:camera>
            <a:lightRig rig="threePt" dir="t"/>
          </a:scene3d>
          <a:sp3d prstMaterial="matte">
            <a:bevelT w="381000" h="190500" prst="coolSlant"/>
            <a:extrusionClr>
              <a:schemeClr val="tx2"/>
            </a:extrusionClr>
            <a:contourClr>
              <a:schemeClr val="accent3"/>
            </a:contourClr>
          </a:sp3d>
        </p:spPr>
        <p:style>
          <a:lnRef idx="2">
            <a:schemeClr val="accent1">
              <a:shade val="50000"/>
            </a:schemeClr>
          </a:lnRef>
          <a:fillRef idx="1">
            <a:schemeClr val="accent1"/>
          </a:fillRef>
          <a:effectRef idx="0">
            <a:schemeClr val="accent1"/>
          </a:effectRef>
          <a:fontRef idx="minor">
            <a:schemeClr val="lt1"/>
          </a:fontRef>
        </p:style>
        <p:txBody>
          <a:bodyPr lIns="76078" tIns="38039" rIns="76078" bIns="38039" rtlCol="0" anchor="ctr"/>
          <a:lstStyle/>
          <a:p>
            <a:pPr algn="ctr"/>
            <a:endParaRPr lang="en-US"/>
          </a:p>
        </p:txBody>
      </p:sp>
      <p:sp>
        <p:nvSpPr>
          <p:cNvPr id="170" name="Rounded Rectangle 8"/>
          <p:cNvSpPr/>
          <p:nvPr/>
        </p:nvSpPr>
        <p:spPr>
          <a:xfrm>
            <a:off x="5749393" y="2866225"/>
            <a:ext cx="313276" cy="444704"/>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988" h="5368637">
                <a:moveTo>
                  <a:pt x="7643" y="1085102"/>
                </a:moveTo>
                <a:cubicBezTo>
                  <a:pt x="4972" y="944524"/>
                  <a:pt x="-6867" y="294898"/>
                  <a:pt x="67625" y="136386"/>
                </a:cubicBezTo>
                <a:lnTo>
                  <a:pt x="532602" y="0"/>
                </a:lnTo>
                <a:cubicBezTo>
                  <a:pt x="613917" y="106594"/>
                  <a:pt x="596400" y="661749"/>
                  <a:pt x="596400" y="716737"/>
                </a:cubicBezTo>
                <a:cubicBezTo>
                  <a:pt x="598517" y="2187114"/>
                  <a:pt x="594210" y="3401557"/>
                  <a:pt x="596327" y="4871934"/>
                </a:cubicBezTo>
                <a:cubicBezTo>
                  <a:pt x="596327" y="4902328"/>
                  <a:pt x="603602" y="5374156"/>
                  <a:pt x="551837" y="5335445"/>
                </a:cubicBezTo>
                <a:lnTo>
                  <a:pt x="60545" y="5365949"/>
                </a:lnTo>
                <a:cubicBezTo>
                  <a:pt x="3437" y="5404652"/>
                  <a:pt x="0" y="5013640"/>
                  <a:pt x="0" y="4983246"/>
                </a:cubicBezTo>
                <a:cubicBezTo>
                  <a:pt x="2163" y="3621441"/>
                  <a:pt x="5480" y="2446907"/>
                  <a:pt x="7643" y="1085102"/>
                </a:cubicBezTo>
                <a:close/>
              </a:path>
            </a:pathLst>
          </a:custGeom>
          <a:solidFill>
            <a:schemeClr val="tx1">
              <a:lumMod val="75000"/>
              <a:lumOff val="25000"/>
              <a:alpha val="18000"/>
            </a:schemeClr>
          </a:soli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71" name="Rounded Rectangle 8"/>
          <p:cNvSpPr/>
          <p:nvPr/>
        </p:nvSpPr>
        <p:spPr>
          <a:xfrm>
            <a:off x="5750086" y="3390646"/>
            <a:ext cx="313276" cy="445338"/>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085102 h 5368637"/>
              <a:gd name="connsiteX1" fmla="*/ 70465 w 597988"/>
              <a:gd name="connsiteY1" fmla="*/ 33474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085102 h 5501791"/>
              <a:gd name="connsiteX1" fmla="*/ 70465 w 597988"/>
              <a:gd name="connsiteY1" fmla="*/ 33474 h 5501791"/>
              <a:gd name="connsiteX2" fmla="*/ 532602 w 597988"/>
              <a:gd name="connsiteY2" fmla="*/ 0 h 5501791"/>
              <a:gd name="connsiteX3" fmla="*/ 596400 w 597988"/>
              <a:gd name="connsiteY3" fmla="*/ 716737 h 5501791"/>
              <a:gd name="connsiteX4" fmla="*/ 596327 w 597988"/>
              <a:gd name="connsiteY4" fmla="*/ 4871934 h 5501791"/>
              <a:gd name="connsiteX5" fmla="*/ 551838 w 597988"/>
              <a:gd name="connsiteY5" fmla="*/ 5500097 h 5501791"/>
              <a:gd name="connsiteX6" fmla="*/ 60545 w 597988"/>
              <a:gd name="connsiteY6" fmla="*/ 5365949 h 5501791"/>
              <a:gd name="connsiteX7" fmla="*/ 0 w 597988"/>
              <a:gd name="connsiteY7" fmla="*/ 4983246 h 5501791"/>
              <a:gd name="connsiteX8" fmla="*/ 7643 w 597988"/>
              <a:gd name="connsiteY8" fmla="*/ 1085102 h 5501791"/>
              <a:gd name="connsiteX0" fmla="*/ 7643 w 597988"/>
              <a:gd name="connsiteY0" fmla="*/ 1085102 h 5500097"/>
              <a:gd name="connsiteX1" fmla="*/ 70465 w 597988"/>
              <a:gd name="connsiteY1" fmla="*/ 33474 h 5500097"/>
              <a:gd name="connsiteX2" fmla="*/ 532602 w 597988"/>
              <a:gd name="connsiteY2" fmla="*/ 0 h 5500097"/>
              <a:gd name="connsiteX3" fmla="*/ 596400 w 597988"/>
              <a:gd name="connsiteY3" fmla="*/ 716737 h 5500097"/>
              <a:gd name="connsiteX4" fmla="*/ 596327 w 597988"/>
              <a:gd name="connsiteY4" fmla="*/ 4871934 h 5500097"/>
              <a:gd name="connsiteX5" fmla="*/ 551838 w 597988"/>
              <a:gd name="connsiteY5" fmla="*/ 5500097 h 5500097"/>
              <a:gd name="connsiteX6" fmla="*/ 60545 w 597988"/>
              <a:gd name="connsiteY6" fmla="*/ 5365949 h 5500097"/>
              <a:gd name="connsiteX7" fmla="*/ 0 w 597988"/>
              <a:gd name="connsiteY7" fmla="*/ 4983246 h 5500097"/>
              <a:gd name="connsiteX8" fmla="*/ 7643 w 597988"/>
              <a:gd name="connsiteY8" fmla="*/ 1085102 h 550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988" h="5500097">
                <a:moveTo>
                  <a:pt x="7643" y="1085102"/>
                </a:moveTo>
                <a:cubicBezTo>
                  <a:pt x="4972" y="944524"/>
                  <a:pt x="-4027" y="191986"/>
                  <a:pt x="70465" y="33474"/>
                </a:cubicBezTo>
                <a:lnTo>
                  <a:pt x="532602" y="0"/>
                </a:lnTo>
                <a:cubicBezTo>
                  <a:pt x="613917" y="106594"/>
                  <a:pt x="596400" y="661749"/>
                  <a:pt x="596400" y="716737"/>
                </a:cubicBezTo>
                <a:cubicBezTo>
                  <a:pt x="598517" y="2187114"/>
                  <a:pt x="594210" y="3401557"/>
                  <a:pt x="596327" y="4871934"/>
                </a:cubicBezTo>
                <a:cubicBezTo>
                  <a:pt x="596327" y="4902328"/>
                  <a:pt x="603604" y="5333002"/>
                  <a:pt x="551838" y="5500097"/>
                </a:cubicBezTo>
                <a:lnTo>
                  <a:pt x="60545" y="5365949"/>
                </a:lnTo>
                <a:cubicBezTo>
                  <a:pt x="3437" y="5404652"/>
                  <a:pt x="0" y="5013640"/>
                  <a:pt x="0" y="4983246"/>
                </a:cubicBezTo>
                <a:cubicBezTo>
                  <a:pt x="2163" y="3621441"/>
                  <a:pt x="5480" y="2446907"/>
                  <a:pt x="7643" y="1085102"/>
                </a:cubicBezTo>
                <a:close/>
              </a:path>
            </a:pathLst>
          </a:custGeom>
          <a:solidFill>
            <a:schemeClr val="tx1">
              <a:lumMod val="75000"/>
              <a:lumOff val="25000"/>
              <a:alpha val="18000"/>
            </a:schemeClr>
          </a:soli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72" name="Rounded Rectangle 8"/>
          <p:cNvSpPr/>
          <p:nvPr/>
        </p:nvSpPr>
        <p:spPr>
          <a:xfrm>
            <a:off x="5748905" y="3901268"/>
            <a:ext cx="314457" cy="446677"/>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085102 h 5368637"/>
              <a:gd name="connsiteX1" fmla="*/ 70465 w 597988"/>
              <a:gd name="connsiteY1" fmla="*/ 33474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278022 h 5561557"/>
              <a:gd name="connsiteX1" fmla="*/ 64783 w 597988"/>
              <a:gd name="connsiteY1" fmla="*/ 0 h 5561557"/>
              <a:gd name="connsiteX2" fmla="*/ 532602 w 597988"/>
              <a:gd name="connsiteY2" fmla="*/ 192920 h 5561557"/>
              <a:gd name="connsiteX3" fmla="*/ 596400 w 597988"/>
              <a:gd name="connsiteY3" fmla="*/ 909657 h 5561557"/>
              <a:gd name="connsiteX4" fmla="*/ 596327 w 597988"/>
              <a:gd name="connsiteY4" fmla="*/ 5064854 h 5561557"/>
              <a:gd name="connsiteX5" fmla="*/ 551837 w 597988"/>
              <a:gd name="connsiteY5" fmla="*/ 5528365 h 5561557"/>
              <a:gd name="connsiteX6" fmla="*/ 60545 w 597988"/>
              <a:gd name="connsiteY6" fmla="*/ 5558869 h 5561557"/>
              <a:gd name="connsiteX7" fmla="*/ 0 w 597988"/>
              <a:gd name="connsiteY7" fmla="*/ 5176166 h 5561557"/>
              <a:gd name="connsiteX8" fmla="*/ 7643 w 597988"/>
              <a:gd name="connsiteY8" fmla="*/ 1278022 h 5561557"/>
              <a:gd name="connsiteX0" fmla="*/ 1374 w 600242"/>
              <a:gd name="connsiteY0" fmla="*/ 1278022 h 5561557"/>
              <a:gd name="connsiteX1" fmla="*/ 67037 w 600242"/>
              <a:gd name="connsiteY1" fmla="*/ 0 h 5561557"/>
              <a:gd name="connsiteX2" fmla="*/ 534856 w 600242"/>
              <a:gd name="connsiteY2" fmla="*/ 192920 h 5561557"/>
              <a:gd name="connsiteX3" fmla="*/ 598654 w 600242"/>
              <a:gd name="connsiteY3" fmla="*/ 909657 h 5561557"/>
              <a:gd name="connsiteX4" fmla="*/ 598581 w 600242"/>
              <a:gd name="connsiteY4" fmla="*/ 5064854 h 5561557"/>
              <a:gd name="connsiteX5" fmla="*/ 554091 w 600242"/>
              <a:gd name="connsiteY5" fmla="*/ 5528365 h 5561557"/>
              <a:gd name="connsiteX6" fmla="*/ 62799 w 600242"/>
              <a:gd name="connsiteY6" fmla="*/ 5558869 h 5561557"/>
              <a:gd name="connsiteX7" fmla="*/ 2254 w 600242"/>
              <a:gd name="connsiteY7" fmla="*/ 5176166 h 5561557"/>
              <a:gd name="connsiteX8" fmla="*/ 1374 w 600242"/>
              <a:gd name="connsiteY8" fmla="*/ 1278022 h 5561557"/>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5176166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7977"/>
              <a:gd name="connsiteX1" fmla="*/ 67037 w 600242"/>
              <a:gd name="connsiteY1" fmla="*/ 0 h 5857977"/>
              <a:gd name="connsiteX2" fmla="*/ 534856 w 600242"/>
              <a:gd name="connsiteY2" fmla="*/ 192920 h 5857977"/>
              <a:gd name="connsiteX3" fmla="*/ 598654 w 600242"/>
              <a:gd name="connsiteY3" fmla="*/ 909657 h 5857977"/>
              <a:gd name="connsiteX4" fmla="*/ 598581 w 600242"/>
              <a:gd name="connsiteY4" fmla="*/ 5064854 h 5857977"/>
              <a:gd name="connsiteX5" fmla="*/ 546516 w 600242"/>
              <a:gd name="connsiteY5" fmla="*/ 5857666 h 5857977"/>
              <a:gd name="connsiteX6" fmla="*/ 62799 w 600242"/>
              <a:gd name="connsiteY6" fmla="*/ 5558869 h 5857977"/>
              <a:gd name="connsiteX7" fmla="*/ 2254 w 600242"/>
              <a:gd name="connsiteY7" fmla="*/ 4867447 h 5857977"/>
              <a:gd name="connsiteX8" fmla="*/ 1374 w 600242"/>
              <a:gd name="connsiteY8" fmla="*/ 1278022 h 585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242" h="5857977">
                <a:moveTo>
                  <a:pt x="1374" y="1278022"/>
                </a:moveTo>
                <a:cubicBezTo>
                  <a:pt x="-1297" y="1137444"/>
                  <a:pt x="-7455" y="158512"/>
                  <a:pt x="67037" y="0"/>
                </a:cubicBezTo>
                <a:lnTo>
                  <a:pt x="534856" y="192920"/>
                </a:lnTo>
                <a:cubicBezTo>
                  <a:pt x="616171" y="299514"/>
                  <a:pt x="598654" y="854669"/>
                  <a:pt x="598654" y="909657"/>
                </a:cubicBezTo>
                <a:cubicBezTo>
                  <a:pt x="600771" y="2380034"/>
                  <a:pt x="596464" y="3594477"/>
                  <a:pt x="598581" y="5064854"/>
                </a:cubicBezTo>
                <a:cubicBezTo>
                  <a:pt x="598581" y="5095248"/>
                  <a:pt x="609644" y="5875790"/>
                  <a:pt x="546516" y="5857666"/>
                </a:cubicBezTo>
                <a:lnTo>
                  <a:pt x="62799" y="5558869"/>
                </a:lnTo>
                <a:cubicBezTo>
                  <a:pt x="-14196" y="5494669"/>
                  <a:pt x="2254" y="4897841"/>
                  <a:pt x="2254" y="4867447"/>
                </a:cubicBezTo>
                <a:cubicBezTo>
                  <a:pt x="4417" y="3505642"/>
                  <a:pt x="-789" y="2639827"/>
                  <a:pt x="1374" y="1278022"/>
                </a:cubicBezTo>
                <a:close/>
              </a:path>
            </a:pathLst>
          </a:custGeom>
          <a:solidFill>
            <a:schemeClr val="tx1">
              <a:lumMod val="75000"/>
              <a:lumOff val="25000"/>
              <a:alpha val="18000"/>
            </a:schemeClr>
          </a:soli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73" name="Rounded Rectangle 8"/>
          <p:cNvSpPr/>
          <p:nvPr/>
        </p:nvSpPr>
        <p:spPr>
          <a:xfrm>
            <a:off x="5746675" y="4406252"/>
            <a:ext cx="317345" cy="434084"/>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085102 h 5368637"/>
              <a:gd name="connsiteX1" fmla="*/ 70465 w 597988"/>
              <a:gd name="connsiteY1" fmla="*/ 33474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278022 h 5561557"/>
              <a:gd name="connsiteX1" fmla="*/ 64783 w 597988"/>
              <a:gd name="connsiteY1" fmla="*/ 0 h 5561557"/>
              <a:gd name="connsiteX2" fmla="*/ 532602 w 597988"/>
              <a:gd name="connsiteY2" fmla="*/ 192920 h 5561557"/>
              <a:gd name="connsiteX3" fmla="*/ 596400 w 597988"/>
              <a:gd name="connsiteY3" fmla="*/ 909657 h 5561557"/>
              <a:gd name="connsiteX4" fmla="*/ 596327 w 597988"/>
              <a:gd name="connsiteY4" fmla="*/ 5064854 h 5561557"/>
              <a:gd name="connsiteX5" fmla="*/ 551837 w 597988"/>
              <a:gd name="connsiteY5" fmla="*/ 5528365 h 5561557"/>
              <a:gd name="connsiteX6" fmla="*/ 60545 w 597988"/>
              <a:gd name="connsiteY6" fmla="*/ 5558869 h 5561557"/>
              <a:gd name="connsiteX7" fmla="*/ 0 w 597988"/>
              <a:gd name="connsiteY7" fmla="*/ 5176166 h 5561557"/>
              <a:gd name="connsiteX8" fmla="*/ 7643 w 597988"/>
              <a:gd name="connsiteY8" fmla="*/ 1278022 h 5561557"/>
              <a:gd name="connsiteX0" fmla="*/ 1374 w 600242"/>
              <a:gd name="connsiteY0" fmla="*/ 1278022 h 5561557"/>
              <a:gd name="connsiteX1" fmla="*/ 67037 w 600242"/>
              <a:gd name="connsiteY1" fmla="*/ 0 h 5561557"/>
              <a:gd name="connsiteX2" fmla="*/ 534856 w 600242"/>
              <a:gd name="connsiteY2" fmla="*/ 192920 h 5561557"/>
              <a:gd name="connsiteX3" fmla="*/ 598654 w 600242"/>
              <a:gd name="connsiteY3" fmla="*/ 909657 h 5561557"/>
              <a:gd name="connsiteX4" fmla="*/ 598581 w 600242"/>
              <a:gd name="connsiteY4" fmla="*/ 5064854 h 5561557"/>
              <a:gd name="connsiteX5" fmla="*/ 554091 w 600242"/>
              <a:gd name="connsiteY5" fmla="*/ 5528365 h 5561557"/>
              <a:gd name="connsiteX6" fmla="*/ 62799 w 600242"/>
              <a:gd name="connsiteY6" fmla="*/ 5558869 h 5561557"/>
              <a:gd name="connsiteX7" fmla="*/ 2254 w 600242"/>
              <a:gd name="connsiteY7" fmla="*/ 5176166 h 5561557"/>
              <a:gd name="connsiteX8" fmla="*/ 1374 w 600242"/>
              <a:gd name="connsiteY8" fmla="*/ 1278022 h 5561557"/>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5176166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7977"/>
              <a:gd name="connsiteX1" fmla="*/ 67037 w 600242"/>
              <a:gd name="connsiteY1" fmla="*/ 0 h 5857977"/>
              <a:gd name="connsiteX2" fmla="*/ 534856 w 600242"/>
              <a:gd name="connsiteY2" fmla="*/ 192920 h 5857977"/>
              <a:gd name="connsiteX3" fmla="*/ 598654 w 600242"/>
              <a:gd name="connsiteY3" fmla="*/ 909657 h 5857977"/>
              <a:gd name="connsiteX4" fmla="*/ 598581 w 600242"/>
              <a:gd name="connsiteY4" fmla="*/ 5064854 h 5857977"/>
              <a:gd name="connsiteX5" fmla="*/ 546516 w 600242"/>
              <a:gd name="connsiteY5" fmla="*/ 5857666 h 5857977"/>
              <a:gd name="connsiteX6" fmla="*/ 62799 w 600242"/>
              <a:gd name="connsiteY6" fmla="*/ 5558869 h 5857977"/>
              <a:gd name="connsiteX7" fmla="*/ 2254 w 600242"/>
              <a:gd name="connsiteY7" fmla="*/ 4867447 h 5857977"/>
              <a:gd name="connsiteX8" fmla="*/ 1374 w 600242"/>
              <a:gd name="connsiteY8" fmla="*/ 1278022 h 5857977"/>
              <a:gd name="connsiteX0" fmla="*/ 968 w 599836"/>
              <a:gd name="connsiteY0" fmla="*/ 1415229 h 5995184"/>
              <a:gd name="connsiteX1" fmla="*/ 70418 w 599836"/>
              <a:gd name="connsiteY1" fmla="*/ 0 h 5995184"/>
              <a:gd name="connsiteX2" fmla="*/ 534450 w 599836"/>
              <a:gd name="connsiteY2" fmla="*/ 330127 h 5995184"/>
              <a:gd name="connsiteX3" fmla="*/ 598248 w 599836"/>
              <a:gd name="connsiteY3" fmla="*/ 1046864 h 5995184"/>
              <a:gd name="connsiteX4" fmla="*/ 598175 w 599836"/>
              <a:gd name="connsiteY4" fmla="*/ 5202061 h 5995184"/>
              <a:gd name="connsiteX5" fmla="*/ 546110 w 599836"/>
              <a:gd name="connsiteY5" fmla="*/ 5994873 h 5995184"/>
              <a:gd name="connsiteX6" fmla="*/ 62393 w 599836"/>
              <a:gd name="connsiteY6" fmla="*/ 5696076 h 5995184"/>
              <a:gd name="connsiteX7" fmla="*/ 1848 w 599836"/>
              <a:gd name="connsiteY7" fmla="*/ 5004654 h 5995184"/>
              <a:gd name="connsiteX8" fmla="*/ 968 w 599836"/>
              <a:gd name="connsiteY8" fmla="*/ 1415229 h 5995184"/>
              <a:gd name="connsiteX0" fmla="*/ 3131 w 601999"/>
              <a:gd name="connsiteY0" fmla="*/ 1415229 h 5995184"/>
              <a:gd name="connsiteX1" fmla="*/ 72581 w 601999"/>
              <a:gd name="connsiteY1" fmla="*/ 0 h 5995184"/>
              <a:gd name="connsiteX2" fmla="*/ 536613 w 601999"/>
              <a:gd name="connsiteY2" fmla="*/ 330127 h 5995184"/>
              <a:gd name="connsiteX3" fmla="*/ 600411 w 601999"/>
              <a:gd name="connsiteY3" fmla="*/ 1046864 h 5995184"/>
              <a:gd name="connsiteX4" fmla="*/ 600338 w 601999"/>
              <a:gd name="connsiteY4" fmla="*/ 5202061 h 5995184"/>
              <a:gd name="connsiteX5" fmla="*/ 548273 w 601999"/>
              <a:gd name="connsiteY5" fmla="*/ 5994873 h 5995184"/>
              <a:gd name="connsiteX6" fmla="*/ 64556 w 601999"/>
              <a:gd name="connsiteY6" fmla="*/ 5696076 h 5995184"/>
              <a:gd name="connsiteX7" fmla="*/ 4011 w 601999"/>
              <a:gd name="connsiteY7" fmla="*/ 5004654 h 5995184"/>
              <a:gd name="connsiteX8" fmla="*/ 3131 w 601999"/>
              <a:gd name="connsiteY8" fmla="*/ 1415229 h 5995184"/>
              <a:gd name="connsiteX0" fmla="*/ 2335 w 601203"/>
              <a:gd name="connsiteY0" fmla="*/ 1415229 h 5995184"/>
              <a:gd name="connsiteX1" fmla="*/ 75572 w 601203"/>
              <a:gd name="connsiteY1" fmla="*/ 0 h 5995184"/>
              <a:gd name="connsiteX2" fmla="*/ 535817 w 601203"/>
              <a:gd name="connsiteY2" fmla="*/ 330127 h 5995184"/>
              <a:gd name="connsiteX3" fmla="*/ 599615 w 601203"/>
              <a:gd name="connsiteY3" fmla="*/ 1046864 h 5995184"/>
              <a:gd name="connsiteX4" fmla="*/ 599542 w 601203"/>
              <a:gd name="connsiteY4" fmla="*/ 5202061 h 5995184"/>
              <a:gd name="connsiteX5" fmla="*/ 547477 w 601203"/>
              <a:gd name="connsiteY5" fmla="*/ 5994873 h 5995184"/>
              <a:gd name="connsiteX6" fmla="*/ 63760 w 601203"/>
              <a:gd name="connsiteY6" fmla="*/ 5696076 h 5995184"/>
              <a:gd name="connsiteX7" fmla="*/ 3215 w 601203"/>
              <a:gd name="connsiteY7" fmla="*/ 5004654 h 5995184"/>
              <a:gd name="connsiteX8" fmla="*/ 2335 w 601203"/>
              <a:gd name="connsiteY8" fmla="*/ 1415229 h 5995184"/>
              <a:gd name="connsiteX0" fmla="*/ 3804 w 602672"/>
              <a:gd name="connsiteY0" fmla="*/ 1415229 h 5995184"/>
              <a:gd name="connsiteX1" fmla="*/ 77041 w 602672"/>
              <a:gd name="connsiteY1" fmla="*/ 0 h 5995184"/>
              <a:gd name="connsiteX2" fmla="*/ 537286 w 602672"/>
              <a:gd name="connsiteY2" fmla="*/ 330127 h 5995184"/>
              <a:gd name="connsiteX3" fmla="*/ 601084 w 602672"/>
              <a:gd name="connsiteY3" fmla="*/ 1046864 h 5995184"/>
              <a:gd name="connsiteX4" fmla="*/ 601011 w 602672"/>
              <a:gd name="connsiteY4" fmla="*/ 5202061 h 5995184"/>
              <a:gd name="connsiteX5" fmla="*/ 548946 w 602672"/>
              <a:gd name="connsiteY5" fmla="*/ 5994873 h 5995184"/>
              <a:gd name="connsiteX6" fmla="*/ 65229 w 602672"/>
              <a:gd name="connsiteY6" fmla="*/ 5696076 h 5995184"/>
              <a:gd name="connsiteX7" fmla="*/ 4684 w 602672"/>
              <a:gd name="connsiteY7" fmla="*/ 5004654 h 5995184"/>
              <a:gd name="connsiteX8" fmla="*/ 3804 w 602672"/>
              <a:gd name="connsiteY8" fmla="*/ 1415229 h 5995184"/>
              <a:gd name="connsiteX0" fmla="*/ 3804 w 602672"/>
              <a:gd name="connsiteY0" fmla="*/ 1415229 h 5995184"/>
              <a:gd name="connsiteX1" fmla="*/ 77041 w 602672"/>
              <a:gd name="connsiteY1" fmla="*/ 0 h 5995184"/>
              <a:gd name="connsiteX2" fmla="*/ 537286 w 602672"/>
              <a:gd name="connsiteY2" fmla="*/ 330127 h 5995184"/>
              <a:gd name="connsiteX3" fmla="*/ 601084 w 602672"/>
              <a:gd name="connsiteY3" fmla="*/ 1046864 h 5995184"/>
              <a:gd name="connsiteX4" fmla="*/ 601011 w 602672"/>
              <a:gd name="connsiteY4" fmla="*/ 5202061 h 5995184"/>
              <a:gd name="connsiteX5" fmla="*/ 548946 w 602672"/>
              <a:gd name="connsiteY5" fmla="*/ 5994873 h 5995184"/>
              <a:gd name="connsiteX6" fmla="*/ 65229 w 602672"/>
              <a:gd name="connsiteY6" fmla="*/ 5696076 h 5995184"/>
              <a:gd name="connsiteX7" fmla="*/ 4684 w 602672"/>
              <a:gd name="connsiteY7" fmla="*/ 5004654 h 5995184"/>
              <a:gd name="connsiteX8" fmla="*/ 3804 w 602672"/>
              <a:gd name="connsiteY8" fmla="*/ 1415229 h 5995184"/>
              <a:gd name="connsiteX0" fmla="*/ 5632 w 604500"/>
              <a:gd name="connsiteY0" fmla="*/ 1415229 h 5995184"/>
              <a:gd name="connsiteX1" fmla="*/ 78869 w 604500"/>
              <a:gd name="connsiteY1" fmla="*/ 0 h 5995184"/>
              <a:gd name="connsiteX2" fmla="*/ 539114 w 604500"/>
              <a:gd name="connsiteY2" fmla="*/ 330127 h 5995184"/>
              <a:gd name="connsiteX3" fmla="*/ 602912 w 604500"/>
              <a:gd name="connsiteY3" fmla="*/ 1046864 h 5995184"/>
              <a:gd name="connsiteX4" fmla="*/ 602839 w 604500"/>
              <a:gd name="connsiteY4" fmla="*/ 5202061 h 5995184"/>
              <a:gd name="connsiteX5" fmla="*/ 550774 w 604500"/>
              <a:gd name="connsiteY5" fmla="*/ 5994873 h 5995184"/>
              <a:gd name="connsiteX6" fmla="*/ 67057 w 604500"/>
              <a:gd name="connsiteY6" fmla="*/ 5696076 h 5995184"/>
              <a:gd name="connsiteX7" fmla="*/ 6512 w 604500"/>
              <a:gd name="connsiteY7" fmla="*/ 5004654 h 5995184"/>
              <a:gd name="connsiteX8" fmla="*/ 5632 w 604500"/>
              <a:gd name="connsiteY8" fmla="*/ 1415229 h 5995184"/>
              <a:gd name="connsiteX0" fmla="*/ 1758 w 600626"/>
              <a:gd name="connsiteY0" fmla="*/ 1415229 h 5995184"/>
              <a:gd name="connsiteX1" fmla="*/ 74995 w 600626"/>
              <a:gd name="connsiteY1" fmla="*/ 0 h 5995184"/>
              <a:gd name="connsiteX2" fmla="*/ 535240 w 600626"/>
              <a:gd name="connsiteY2" fmla="*/ 330127 h 5995184"/>
              <a:gd name="connsiteX3" fmla="*/ 599038 w 600626"/>
              <a:gd name="connsiteY3" fmla="*/ 1046864 h 5995184"/>
              <a:gd name="connsiteX4" fmla="*/ 598965 w 600626"/>
              <a:gd name="connsiteY4" fmla="*/ 5202061 h 5995184"/>
              <a:gd name="connsiteX5" fmla="*/ 546900 w 600626"/>
              <a:gd name="connsiteY5" fmla="*/ 5994873 h 5995184"/>
              <a:gd name="connsiteX6" fmla="*/ 63183 w 600626"/>
              <a:gd name="connsiteY6" fmla="*/ 5696076 h 5995184"/>
              <a:gd name="connsiteX7" fmla="*/ 2638 w 600626"/>
              <a:gd name="connsiteY7" fmla="*/ 5004654 h 5995184"/>
              <a:gd name="connsiteX8" fmla="*/ 1758 w 600626"/>
              <a:gd name="connsiteY8" fmla="*/ 1415229 h 5995184"/>
              <a:gd name="connsiteX0" fmla="*/ 1758 w 600626"/>
              <a:gd name="connsiteY0" fmla="*/ 1415229 h 5995184"/>
              <a:gd name="connsiteX1" fmla="*/ 74995 w 600626"/>
              <a:gd name="connsiteY1" fmla="*/ 0 h 5995184"/>
              <a:gd name="connsiteX2" fmla="*/ 535240 w 600626"/>
              <a:gd name="connsiteY2" fmla="*/ 330127 h 5995184"/>
              <a:gd name="connsiteX3" fmla="*/ 599038 w 600626"/>
              <a:gd name="connsiteY3" fmla="*/ 1046864 h 5995184"/>
              <a:gd name="connsiteX4" fmla="*/ 598965 w 600626"/>
              <a:gd name="connsiteY4" fmla="*/ 5202061 h 5995184"/>
              <a:gd name="connsiteX5" fmla="*/ 546900 w 600626"/>
              <a:gd name="connsiteY5" fmla="*/ 5994873 h 5995184"/>
              <a:gd name="connsiteX6" fmla="*/ 63183 w 600626"/>
              <a:gd name="connsiteY6" fmla="*/ 5696076 h 5995184"/>
              <a:gd name="connsiteX7" fmla="*/ 2638 w 600626"/>
              <a:gd name="connsiteY7" fmla="*/ 5004654 h 5995184"/>
              <a:gd name="connsiteX8" fmla="*/ 1758 w 600626"/>
              <a:gd name="connsiteY8" fmla="*/ 1415229 h 5995184"/>
              <a:gd name="connsiteX0" fmla="*/ 946 w 599814"/>
              <a:gd name="connsiteY0" fmla="*/ 1415229 h 5995184"/>
              <a:gd name="connsiteX1" fmla="*/ 74183 w 599814"/>
              <a:gd name="connsiteY1" fmla="*/ 0 h 5995184"/>
              <a:gd name="connsiteX2" fmla="*/ 534428 w 599814"/>
              <a:gd name="connsiteY2" fmla="*/ 330127 h 5995184"/>
              <a:gd name="connsiteX3" fmla="*/ 598226 w 599814"/>
              <a:gd name="connsiteY3" fmla="*/ 1046864 h 5995184"/>
              <a:gd name="connsiteX4" fmla="*/ 598153 w 599814"/>
              <a:gd name="connsiteY4" fmla="*/ 5202061 h 5995184"/>
              <a:gd name="connsiteX5" fmla="*/ 546088 w 599814"/>
              <a:gd name="connsiteY5" fmla="*/ 5994873 h 5995184"/>
              <a:gd name="connsiteX6" fmla="*/ 62371 w 599814"/>
              <a:gd name="connsiteY6" fmla="*/ 5696076 h 5995184"/>
              <a:gd name="connsiteX7" fmla="*/ 1826 w 599814"/>
              <a:gd name="connsiteY7" fmla="*/ 5004654 h 5995184"/>
              <a:gd name="connsiteX8" fmla="*/ 946 w 599814"/>
              <a:gd name="connsiteY8" fmla="*/ 1415229 h 5995184"/>
              <a:gd name="connsiteX0" fmla="*/ 945 w 600743"/>
              <a:gd name="connsiteY0" fmla="*/ 1415229 h 5995184"/>
              <a:gd name="connsiteX1" fmla="*/ 74182 w 600743"/>
              <a:gd name="connsiteY1" fmla="*/ 0 h 5995184"/>
              <a:gd name="connsiteX2" fmla="*/ 538215 w 600743"/>
              <a:gd name="connsiteY2" fmla="*/ 302686 h 5995184"/>
              <a:gd name="connsiteX3" fmla="*/ 598225 w 600743"/>
              <a:gd name="connsiteY3" fmla="*/ 1046864 h 5995184"/>
              <a:gd name="connsiteX4" fmla="*/ 598152 w 600743"/>
              <a:gd name="connsiteY4" fmla="*/ 5202061 h 5995184"/>
              <a:gd name="connsiteX5" fmla="*/ 546087 w 600743"/>
              <a:gd name="connsiteY5" fmla="*/ 5994873 h 5995184"/>
              <a:gd name="connsiteX6" fmla="*/ 62370 w 600743"/>
              <a:gd name="connsiteY6" fmla="*/ 5696076 h 5995184"/>
              <a:gd name="connsiteX7" fmla="*/ 1825 w 600743"/>
              <a:gd name="connsiteY7" fmla="*/ 5004654 h 5995184"/>
              <a:gd name="connsiteX8" fmla="*/ 945 w 600743"/>
              <a:gd name="connsiteY8" fmla="*/ 1415229 h 5995184"/>
              <a:gd name="connsiteX0" fmla="*/ 945 w 600743"/>
              <a:gd name="connsiteY0" fmla="*/ 729192 h 5995184"/>
              <a:gd name="connsiteX1" fmla="*/ 74182 w 600743"/>
              <a:gd name="connsiteY1" fmla="*/ 0 h 5995184"/>
              <a:gd name="connsiteX2" fmla="*/ 538215 w 600743"/>
              <a:gd name="connsiteY2" fmla="*/ 302686 h 5995184"/>
              <a:gd name="connsiteX3" fmla="*/ 598225 w 600743"/>
              <a:gd name="connsiteY3" fmla="*/ 1046864 h 5995184"/>
              <a:gd name="connsiteX4" fmla="*/ 598152 w 600743"/>
              <a:gd name="connsiteY4" fmla="*/ 5202061 h 5995184"/>
              <a:gd name="connsiteX5" fmla="*/ 546087 w 600743"/>
              <a:gd name="connsiteY5" fmla="*/ 5994873 h 5995184"/>
              <a:gd name="connsiteX6" fmla="*/ 62370 w 600743"/>
              <a:gd name="connsiteY6" fmla="*/ 5696076 h 5995184"/>
              <a:gd name="connsiteX7" fmla="*/ 1825 w 600743"/>
              <a:gd name="connsiteY7" fmla="*/ 5004654 h 5995184"/>
              <a:gd name="connsiteX8" fmla="*/ 945 w 600743"/>
              <a:gd name="connsiteY8" fmla="*/ 729192 h 5995184"/>
              <a:gd name="connsiteX0" fmla="*/ 945 w 601879"/>
              <a:gd name="connsiteY0" fmla="*/ 729192 h 5995184"/>
              <a:gd name="connsiteX1" fmla="*/ 74182 w 601879"/>
              <a:gd name="connsiteY1" fmla="*/ 0 h 5995184"/>
              <a:gd name="connsiteX2" fmla="*/ 542003 w 601879"/>
              <a:gd name="connsiteY2" fmla="*/ 247803 h 5995184"/>
              <a:gd name="connsiteX3" fmla="*/ 598225 w 601879"/>
              <a:gd name="connsiteY3" fmla="*/ 1046864 h 5995184"/>
              <a:gd name="connsiteX4" fmla="*/ 598152 w 601879"/>
              <a:gd name="connsiteY4" fmla="*/ 5202061 h 5995184"/>
              <a:gd name="connsiteX5" fmla="*/ 546087 w 601879"/>
              <a:gd name="connsiteY5" fmla="*/ 5994873 h 5995184"/>
              <a:gd name="connsiteX6" fmla="*/ 62370 w 601879"/>
              <a:gd name="connsiteY6" fmla="*/ 5696076 h 5995184"/>
              <a:gd name="connsiteX7" fmla="*/ 1825 w 601879"/>
              <a:gd name="connsiteY7" fmla="*/ 5004654 h 5995184"/>
              <a:gd name="connsiteX8" fmla="*/ 945 w 601879"/>
              <a:gd name="connsiteY8" fmla="*/ 729192 h 5995184"/>
              <a:gd name="connsiteX0" fmla="*/ 945 w 601879"/>
              <a:gd name="connsiteY0" fmla="*/ 729192 h 5995184"/>
              <a:gd name="connsiteX1" fmla="*/ 74182 w 601879"/>
              <a:gd name="connsiteY1" fmla="*/ 0 h 5995184"/>
              <a:gd name="connsiteX2" fmla="*/ 542003 w 601879"/>
              <a:gd name="connsiteY2" fmla="*/ 247803 h 5995184"/>
              <a:gd name="connsiteX3" fmla="*/ 598225 w 601879"/>
              <a:gd name="connsiteY3" fmla="*/ 1046864 h 5995184"/>
              <a:gd name="connsiteX4" fmla="*/ 598152 w 601879"/>
              <a:gd name="connsiteY4" fmla="*/ 5202061 h 5995184"/>
              <a:gd name="connsiteX5" fmla="*/ 546087 w 601879"/>
              <a:gd name="connsiteY5" fmla="*/ 5994873 h 5995184"/>
              <a:gd name="connsiteX6" fmla="*/ 62370 w 601879"/>
              <a:gd name="connsiteY6" fmla="*/ 5696076 h 5995184"/>
              <a:gd name="connsiteX7" fmla="*/ 1825 w 601879"/>
              <a:gd name="connsiteY7" fmla="*/ 5004654 h 5995184"/>
              <a:gd name="connsiteX8" fmla="*/ 945 w 601879"/>
              <a:gd name="connsiteY8" fmla="*/ 729192 h 5995184"/>
              <a:gd name="connsiteX0" fmla="*/ 945 w 607388"/>
              <a:gd name="connsiteY0" fmla="*/ 729192 h 5995184"/>
              <a:gd name="connsiteX1" fmla="*/ 74182 w 607388"/>
              <a:gd name="connsiteY1" fmla="*/ 0 h 5995184"/>
              <a:gd name="connsiteX2" fmla="*/ 542003 w 607388"/>
              <a:gd name="connsiteY2" fmla="*/ 247803 h 5995184"/>
              <a:gd name="connsiteX3" fmla="*/ 605800 w 607388"/>
              <a:gd name="connsiteY3" fmla="*/ 991982 h 5995184"/>
              <a:gd name="connsiteX4" fmla="*/ 598152 w 607388"/>
              <a:gd name="connsiteY4" fmla="*/ 5202061 h 5995184"/>
              <a:gd name="connsiteX5" fmla="*/ 546087 w 607388"/>
              <a:gd name="connsiteY5" fmla="*/ 5994873 h 5995184"/>
              <a:gd name="connsiteX6" fmla="*/ 62370 w 607388"/>
              <a:gd name="connsiteY6" fmla="*/ 5696076 h 5995184"/>
              <a:gd name="connsiteX7" fmla="*/ 1825 w 607388"/>
              <a:gd name="connsiteY7" fmla="*/ 5004654 h 5995184"/>
              <a:gd name="connsiteX8" fmla="*/ 945 w 607388"/>
              <a:gd name="connsiteY8" fmla="*/ 729192 h 5995184"/>
              <a:gd name="connsiteX0" fmla="*/ 945 w 607388"/>
              <a:gd name="connsiteY0" fmla="*/ 729192 h 6214647"/>
              <a:gd name="connsiteX1" fmla="*/ 74182 w 607388"/>
              <a:gd name="connsiteY1" fmla="*/ 0 h 6214647"/>
              <a:gd name="connsiteX2" fmla="*/ 542003 w 607388"/>
              <a:gd name="connsiteY2" fmla="*/ 247803 h 6214647"/>
              <a:gd name="connsiteX3" fmla="*/ 605800 w 607388"/>
              <a:gd name="connsiteY3" fmla="*/ 991982 h 6214647"/>
              <a:gd name="connsiteX4" fmla="*/ 598152 w 607388"/>
              <a:gd name="connsiteY4" fmla="*/ 5202061 h 6214647"/>
              <a:gd name="connsiteX5" fmla="*/ 542300 w 607388"/>
              <a:gd name="connsiteY5" fmla="*/ 6214405 h 6214647"/>
              <a:gd name="connsiteX6" fmla="*/ 62370 w 607388"/>
              <a:gd name="connsiteY6" fmla="*/ 5696076 h 6214647"/>
              <a:gd name="connsiteX7" fmla="*/ 1825 w 607388"/>
              <a:gd name="connsiteY7" fmla="*/ 5004654 h 6214647"/>
              <a:gd name="connsiteX8" fmla="*/ 945 w 607388"/>
              <a:gd name="connsiteY8" fmla="*/ 729192 h 6214647"/>
              <a:gd name="connsiteX0" fmla="*/ 945 w 607388"/>
              <a:gd name="connsiteY0" fmla="*/ 729192 h 6214768"/>
              <a:gd name="connsiteX1" fmla="*/ 74182 w 607388"/>
              <a:gd name="connsiteY1" fmla="*/ 0 h 6214768"/>
              <a:gd name="connsiteX2" fmla="*/ 542003 w 607388"/>
              <a:gd name="connsiteY2" fmla="*/ 247803 h 6214768"/>
              <a:gd name="connsiteX3" fmla="*/ 605800 w 607388"/>
              <a:gd name="connsiteY3" fmla="*/ 991982 h 6214768"/>
              <a:gd name="connsiteX4" fmla="*/ 598152 w 607388"/>
              <a:gd name="connsiteY4" fmla="*/ 5531358 h 6214768"/>
              <a:gd name="connsiteX5" fmla="*/ 542300 w 607388"/>
              <a:gd name="connsiteY5" fmla="*/ 6214405 h 6214768"/>
              <a:gd name="connsiteX6" fmla="*/ 62370 w 607388"/>
              <a:gd name="connsiteY6" fmla="*/ 5696076 h 6214768"/>
              <a:gd name="connsiteX7" fmla="*/ 1825 w 607388"/>
              <a:gd name="connsiteY7" fmla="*/ 5004654 h 6214768"/>
              <a:gd name="connsiteX8" fmla="*/ 945 w 607388"/>
              <a:gd name="connsiteY8" fmla="*/ 729192 h 6214768"/>
              <a:gd name="connsiteX0" fmla="*/ 945 w 606675"/>
              <a:gd name="connsiteY0" fmla="*/ 729192 h 6214768"/>
              <a:gd name="connsiteX1" fmla="*/ 74182 w 606675"/>
              <a:gd name="connsiteY1" fmla="*/ 0 h 6214768"/>
              <a:gd name="connsiteX2" fmla="*/ 538215 w 606675"/>
              <a:gd name="connsiteY2" fmla="*/ 342065 h 6214768"/>
              <a:gd name="connsiteX3" fmla="*/ 605800 w 606675"/>
              <a:gd name="connsiteY3" fmla="*/ 991982 h 6214768"/>
              <a:gd name="connsiteX4" fmla="*/ 598152 w 606675"/>
              <a:gd name="connsiteY4" fmla="*/ 5531358 h 6214768"/>
              <a:gd name="connsiteX5" fmla="*/ 542300 w 606675"/>
              <a:gd name="connsiteY5" fmla="*/ 6214405 h 6214768"/>
              <a:gd name="connsiteX6" fmla="*/ 62370 w 606675"/>
              <a:gd name="connsiteY6" fmla="*/ 5696076 h 6214768"/>
              <a:gd name="connsiteX7" fmla="*/ 1825 w 606675"/>
              <a:gd name="connsiteY7" fmla="*/ 5004654 h 6214768"/>
              <a:gd name="connsiteX8" fmla="*/ 945 w 606675"/>
              <a:gd name="connsiteY8" fmla="*/ 729192 h 6214768"/>
              <a:gd name="connsiteX0" fmla="*/ 945 w 606675"/>
              <a:gd name="connsiteY0" fmla="*/ 729192 h 6214768"/>
              <a:gd name="connsiteX1" fmla="*/ 74182 w 606675"/>
              <a:gd name="connsiteY1" fmla="*/ 0 h 6214768"/>
              <a:gd name="connsiteX2" fmla="*/ 538215 w 606675"/>
              <a:gd name="connsiteY2" fmla="*/ 342065 h 6214768"/>
              <a:gd name="connsiteX3" fmla="*/ 605800 w 606675"/>
              <a:gd name="connsiteY3" fmla="*/ 991982 h 6214768"/>
              <a:gd name="connsiteX4" fmla="*/ 598152 w 606675"/>
              <a:gd name="connsiteY4" fmla="*/ 5531358 h 6214768"/>
              <a:gd name="connsiteX5" fmla="*/ 542300 w 606675"/>
              <a:gd name="connsiteY5" fmla="*/ 6214405 h 6214768"/>
              <a:gd name="connsiteX6" fmla="*/ 62370 w 606675"/>
              <a:gd name="connsiteY6" fmla="*/ 5696076 h 6214768"/>
              <a:gd name="connsiteX7" fmla="*/ 1825 w 606675"/>
              <a:gd name="connsiteY7" fmla="*/ 5004654 h 6214768"/>
              <a:gd name="connsiteX8" fmla="*/ 945 w 606675"/>
              <a:gd name="connsiteY8" fmla="*/ 729192 h 6214768"/>
              <a:gd name="connsiteX0" fmla="*/ 595 w 606325"/>
              <a:gd name="connsiteY0" fmla="*/ 729192 h 6214768"/>
              <a:gd name="connsiteX1" fmla="*/ 85195 w 606325"/>
              <a:gd name="connsiteY1" fmla="*/ 0 h 6214768"/>
              <a:gd name="connsiteX2" fmla="*/ 537865 w 606325"/>
              <a:gd name="connsiteY2" fmla="*/ 342065 h 6214768"/>
              <a:gd name="connsiteX3" fmla="*/ 605450 w 606325"/>
              <a:gd name="connsiteY3" fmla="*/ 991982 h 6214768"/>
              <a:gd name="connsiteX4" fmla="*/ 597802 w 606325"/>
              <a:gd name="connsiteY4" fmla="*/ 5531358 h 6214768"/>
              <a:gd name="connsiteX5" fmla="*/ 541950 w 606325"/>
              <a:gd name="connsiteY5" fmla="*/ 6214405 h 6214768"/>
              <a:gd name="connsiteX6" fmla="*/ 62020 w 606325"/>
              <a:gd name="connsiteY6" fmla="*/ 5696076 h 6214768"/>
              <a:gd name="connsiteX7" fmla="*/ 1475 w 606325"/>
              <a:gd name="connsiteY7" fmla="*/ 5004654 h 6214768"/>
              <a:gd name="connsiteX8" fmla="*/ 595 w 606325"/>
              <a:gd name="connsiteY8" fmla="*/ 729192 h 6214768"/>
              <a:gd name="connsiteX0" fmla="*/ 595 w 606325"/>
              <a:gd name="connsiteY0" fmla="*/ 729192 h 6214768"/>
              <a:gd name="connsiteX1" fmla="*/ 85195 w 606325"/>
              <a:gd name="connsiteY1" fmla="*/ 0 h 6214768"/>
              <a:gd name="connsiteX2" fmla="*/ 537865 w 606325"/>
              <a:gd name="connsiteY2" fmla="*/ 342065 h 6214768"/>
              <a:gd name="connsiteX3" fmla="*/ 605450 w 606325"/>
              <a:gd name="connsiteY3" fmla="*/ 991982 h 6214768"/>
              <a:gd name="connsiteX4" fmla="*/ 597802 w 606325"/>
              <a:gd name="connsiteY4" fmla="*/ 5531358 h 6214768"/>
              <a:gd name="connsiteX5" fmla="*/ 541950 w 606325"/>
              <a:gd name="connsiteY5" fmla="*/ 6214405 h 6214768"/>
              <a:gd name="connsiteX6" fmla="*/ 62020 w 606325"/>
              <a:gd name="connsiteY6" fmla="*/ 5696076 h 6214768"/>
              <a:gd name="connsiteX7" fmla="*/ 1475 w 606325"/>
              <a:gd name="connsiteY7" fmla="*/ 5004654 h 6214768"/>
              <a:gd name="connsiteX8" fmla="*/ 595 w 606325"/>
              <a:gd name="connsiteY8" fmla="*/ 729192 h 6214768"/>
              <a:gd name="connsiteX0" fmla="*/ 595 w 609621"/>
              <a:gd name="connsiteY0" fmla="*/ 729192 h 6214768"/>
              <a:gd name="connsiteX1" fmla="*/ 85195 w 609621"/>
              <a:gd name="connsiteY1" fmla="*/ 0 h 6214768"/>
              <a:gd name="connsiteX2" fmla="*/ 537865 w 609621"/>
              <a:gd name="connsiteY2" fmla="*/ 342065 h 6214768"/>
              <a:gd name="connsiteX3" fmla="*/ 609238 w 609621"/>
              <a:gd name="connsiteY3" fmla="*/ 1149086 h 6214768"/>
              <a:gd name="connsiteX4" fmla="*/ 597802 w 609621"/>
              <a:gd name="connsiteY4" fmla="*/ 5531358 h 6214768"/>
              <a:gd name="connsiteX5" fmla="*/ 541950 w 609621"/>
              <a:gd name="connsiteY5" fmla="*/ 6214405 h 6214768"/>
              <a:gd name="connsiteX6" fmla="*/ 62020 w 609621"/>
              <a:gd name="connsiteY6" fmla="*/ 5696076 h 6214768"/>
              <a:gd name="connsiteX7" fmla="*/ 1475 w 609621"/>
              <a:gd name="connsiteY7" fmla="*/ 5004654 h 6214768"/>
              <a:gd name="connsiteX8" fmla="*/ 595 w 609621"/>
              <a:gd name="connsiteY8" fmla="*/ 729192 h 6214768"/>
              <a:gd name="connsiteX0" fmla="*/ 595 w 610358"/>
              <a:gd name="connsiteY0" fmla="*/ 729192 h 6214768"/>
              <a:gd name="connsiteX1" fmla="*/ 85195 w 610358"/>
              <a:gd name="connsiteY1" fmla="*/ 0 h 6214768"/>
              <a:gd name="connsiteX2" fmla="*/ 537865 w 610358"/>
              <a:gd name="connsiteY2" fmla="*/ 342065 h 6214768"/>
              <a:gd name="connsiteX3" fmla="*/ 609238 w 610358"/>
              <a:gd name="connsiteY3" fmla="*/ 1149086 h 6214768"/>
              <a:gd name="connsiteX4" fmla="*/ 597802 w 610358"/>
              <a:gd name="connsiteY4" fmla="*/ 5531358 h 6214768"/>
              <a:gd name="connsiteX5" fmla="*/ 541950 w 610358"/>
              <a:gd name="connsiteY5" fmla="*/ 6214405 h 6214768"/>
              <a:gd name="connsiteX6" fmla="*/ 62020 w 610358"/>
              <a:gd name="connsiteY6" fmla="*/ 5696076 h 6214768"/>
              <a:gd name="connsiteX7" fmla="*/ 1475 w 610358"/>
              <a:gd name="connsiteY7" fmla="*/ 5004654 h 6214768"/>
              <a:gd name="connsiteX8" fmla="*/ 595 w 610358"/>
              <a:gd name="connsiteY8" fmla="*/ 729192 h 6214768"/>
              <a:gd name="connsiteX0" fmla="*/ 595 w 611248"/>
              <a:gd name="connsiteY0" fmla="*/ 729192 h 6214768"/>
              <a:gd name="connsiteX1" fmla="*/ 85195 w 611248"/>
              <a:gd name="connsiteY1" fmla="*/ 0 h 6214768"/>
              <a:gd name="connsiteX2" fmla="*/ 537865 w 611248"/>
              <a:gd name="connsiteY2" fmla="*/ 342065 h 6214768"/>
              <a:gd name="connsiteX3" fmla="*/ 609238 w 611248"/>
              <a:gd name="connsiteY3" fmla="*/ 1149086 h 6214768"/>
              <a:gd name="connsiteX4" fmla="*/ 597802 w 611248"/>
              <a:gd name="connsiteY4" fmla="*/ 5531358 h 6214768"/>
              <a:gd name="connsiteX5" fmla="*/ 541950 w 611248"/>
              <a:gd name="connsiteY5" fmla="*/ 6214405 h 6214768"/>
              <a:gd name="connsiteX6" fmla="*/ 62020 w 611248"/>
              <a:gd name="connsiteY6" fmla="*/ 5696076 h 6214768"/>
              <a:gd name="connsiteX7" fmla="*/ 1475 w 611248"/>
              <a:gd name="connsiteY7" fmla="*/ 5004654 h 6214768"/>
              <a:gd name="connsiteX8" fmla="*/ 595 w 611248"/>
              <a:gd name="connsiteY8" fmla="*/ 729192 h 6214768"/>
              <a:gd name="connsiteX0" fmla="*/ 595 w 613586"/>
              <a:gd name="connsiteY0" fmla="*/ 729192 h 6214768"/>
              <a:gd name="connsiteX1" fmla="*/ 85195 w 613586"/>
              <a:gd name="connsiteY1" fmla="*/ 0 h 6214768"/>
              <a:gd name="connsiteX2" fmla="*/ 537865 w 613586"/>
              <a:gd name="connsiteY2" fmla="*/ 342065 h 6214768"/>
              <a:gd name="connsiteX3" fmla="*/ 609238 w 613586"/>
              <a:gd name="connsiteY3" fmla="*/ 1149086 h 6214768"/>
              <a:gd name="connsiteX4" fmla="*/ 606517 w 613586"/>
              <a:gd name="connsiteY4" fmla="*/ 5531359 h 6214768"/>
              <a:gd name="connsiteX5" fmla="*/ 541950 w 613586"/>
              <a:gd name="connsiteY5" fmla="*/ 6214405 h 6214768"/>
              <a:gd name="connsiteX6" fmla="*/ 62020 w 613586"/>
              <a:gd name="connsiteY6" fmla="*/ 5696076 h 6214768"/>
              <a:gd name="connsiteX7" fmla="*/ 1475 w 613586"/>
              <a:gd name="connsiteY7" fmla="*/ 5004654 h 6214768"/>
              <a:gd name="connsiteX8" fmla="*/ 595 w 613586"/>
              <a:gd name="connsiteY8" fmla="*/ 729192 h 6214768"/>
              <a:gd name="connsiteX0" fmla="*/ 595 w 615094"/>
              <a:gd name="connsiteY0" fmla="*/ 729192 h 6214757"/>
              <a:gd name="connsiteX1" fmla="*/ 85195 w 615094"/>
              <a:gd name="connsiteY1" fmla="*/ 0 h 6214757"/>
              <a:gd name="connsiteX2" fmla="*/ 537865 w 615094"/>
              <a:gd name="connsiteY2" fmla="*/ 342065 h 6214757"/>
              <a:gd name="connsiteX3" fmla="*/ 609238 w 615094"/>
              <a:gd name="connsiteY3" fmla="*/ 1149086 h 6214757"/>
              <a:gd name="connsiteX4" fmla="*/ 609422 w 615094"/>
              <a:gd name="connsiteY4" fmla="*/ 5504309 h 6214757"/>
              <a:gd name="connsiteX5" fmla="*/ 541950 w 615094"/>
              <a:gd name="connsiteY5" fmla="*/ 6214405 h 6214757"/>
              <a:gd name="connsiteX6" fmla="*/ 62020 w 615094"/>
              <a:gd name="connsiteY6" fmla="*/ 5696076 h 6214757"/>
              <a:gd name="connsiteX7" fmla="*/ 1475 w 615094"/>
              <a:gd name="connsiteY7" fmla="*/ 5004654 h 6214757"/>
              <a:gd name="connsiteX8" fmla="*/ 595 w 615094"/>
              <a:gd name="connsiteY8" fmla="*/ 729192 h 6214757"/>
              <a:gd name="connsiteX0" fmla="*/ 595 w 612037"/>
              <a:gd name="connsiteY0" fmla="*/ 729192 h 6214746"/>
              <a:gd name="connsiteX1" fmla="*/ 85195 w 612037"/>
              <a:gd name="connsiteY1" fmla="*/ 0 h 6214746"/>
              <a:gd name="connsiteX2" fmla="*/ 537865 w 612037"/>
              <a:gd name="connsiteY2" fmla="*/ 342065 h 6214746"/>
              <a:gd name="connsiteX3" fmla="*/ 609238 w 612037"/>
              <a:gd name="connsiteY3" fmla="*/ 1149086 h 6214746"/>
              <a:gd name="connsiteX4" fmla="*/ 609422 w 612037"/>
              <a:gd name="connsiteY4" fmla="*/ 5504309 h 6214746"/>
              <a:gd name="connsiteX5" fmla="*/ 541950 w 612037"/>
              <a:gd name="connsiteY5" fmla="*/ 6214405 h 6214746"/>
              <a:gd name="connsiteX6" fmla="*/ 62020 w 612037"/>
              <a:gd name="connsiteY6" fmla="*/ 5696076 h 6214746"/>
              <a:gd name="connsiteX7" fmla="*/ 1475 w 612037"/>
              <a:gd name="connsiteY7" fmla="*/ 5004654 h 6214746"/>
              <a:gd name="connsiteX8" fmla="*/ 595 w 612037"/>
              <a:gd name="connsiteY8" fmla="*/ 729192 h 6214746"/>
              <a:gd name="connsiteX0" fmla="*/ 1739 w 613180"/>
              <a:gd name="connsiteY0" fmla="*/ 729192 h 6214746"/>
              <a:gd name="connsiteX1" fmla="*/ 86339 w 613180"/>
              <a:gd name="connsiteY1" fmla="*/ 0 h 6214746"/>
              <a:gd name="connsiteX2" fmla="*/ 539009 w 613180"/>
              <a:gd name="connsiteY2" fmla="*/ 342065 h 6214746"/>
              <a:gd name="connsiteX3" fmla="*/ 610382 w 613180"/>
              <a:gd name="connsiteY3" fmla="*/ 1149086 h 6214746"/>
              <a:gd name="connsiteX4" fmla="*/ 610566 w 613180"/>
              <a:gd name="connsiteY4" fmla="*/ 5504309 h 6214746"/>
              <a:gd name="connsiteX5" fmla="*/ 543094 w 613180"/>
              <a:gd name="connsiteY5" fmla="*/ 6214405 h 6214746"/>
              <a:gd name="connsiteX6" fmla="*/ 63164 w 613180"/>
              <a:gd name="connsiteY6" fmla="*/ 5696076 h 6214746"/>
              <a:gd name="connsiteX7" fmla="*/ 2619 w 613180"/>
              <a:gd name="connsiteY7" fmla="*/ 5004654 h 6214746"/>
              <a:gd name="connsiteX8" fmla="*/ 1739 w 613180"/>
              <a:gd name="connsiteY8" fmla="*/ 729192 h 6214746"/>
              <a:gd name="connsiteX0" fmla="*/ 8671 w 620112"/>
              <a:gd name="connsiteY0" fmla="*/ 729192 h 6214746"/>
              <a:gd name="connsiteX1" fmla="*/ 93271 w 620112"/>
              <a:gd name="connsiteY1" fmla="*/ 0 h 6214746"/>
              <a:gd name="connsiteX2" fmla="*/ 545941 w 620112"/>
              <a:gd name="connsiteY2" fmla="*/ 342065 h 6214746"/>
              <a:gd name="connsiteX3" fmla="*/ 617314 w 620112"/>
              <a:gd name="connsiteY3" fmla="*/ 1149086 h 6214746"/>
              <a:gd name="connsiteX4" fmla="*/ 617498 w 620112"/>
              <a:gd name="connsiteY4" fmla="*/ 5504309 h 6214746"/>
              <a:gd name="connsiteX5" fmla="*/ 550026 w 620112"/>
              <a:gd name="connsiteY5" fmla="*/ 6214405 h 6214746"/>
              <a:gd name="connsiteX6" fmla="*/ 70096 w 620112"/>
              <a:gd name="connsiteY6" fmla="*/ 5696076 h 6214746"/>
              <a:gd name="connsiteX7" fmla="*/ 837 w 620112"/>
              <a:gd name="connsiteY7" fmla="*/ 5004659 h 6214746"/>
              <a:gd name="connsiteX8" fmla="*/ 8671 w 620112"/>
              <a:gd name="connsiteY8" fmla="*/ 729192 h 6214746"/>
              <a:gd name="connsiteX0" fmla="*/ 8051 w 619492"/>
              <a:gd name="connsiteY0" fmla="*/ 729192 h 6214746"/>
              <a:gd name="connsiteX1" fmla="*/ 92651 w 619492"/>
              <a:gd name="connsiteY1" fmla="*/ 0 h 6214746"/>
              <a:gd name="connsiteX2" fmla="*/ 545321 w 619492"/>
              <a:gd name="connsiteY2" fmla="*/ 342065 h 6214746"/>
              <a:gd name="connsiteX3" fmla="*/ 616694 w 619492"/>
              <a:gd name="connsiteY3" fmla="*/ 1149086 h 6214746"/>
              <a:gd name="connsiteX4" fmla="*/ 616878 w 619492"/>
              <a:gd name="connsiteY4" fmla="*/ 5504309 h 6214746"/>
              <a:gd name="connsiteX5" fmla="*/ 549406 w 619492"/>
              <a:gd name="connsiteY5" fmla="*/ 6214405 h 6214746"/>
              <a:gd name="connsiteX6" fmla="*/ 69476 w 619492"/>
              <a:gd name="connsiteY6" fmla="*/ 5696076 h 6214746"/>
              <a:gd name="connsiteX7" fmla="*/ 217 w 619492"/>
              <a:gd name="connsiteY7" fmla="*/ 5004659 h 6214746"/>
              <a:gd name="connsiteX8" fmla="*/ 8051 w 619492"/>
              <a:gd name="connsiteY8" fmla="*/ 729192 h 621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492" h="6214746">
                <a:moveTo>
                  <a:pt x="8051" y="729192"/>
                </a:moveTo>
                <a:cubicBezTo>
                  <a:pt x="5380" y="588614"/>
                  <a:pt x="14372" y="21305"/>
                  <a:pt x="92651" y="0"/>
                </a:cubicBezTo>
                <a:cubicBezTo>
                  <a:pt x="280156" y="149424"/>
                  <a:pt x="380543" y="165198"/>
                  <a:pt x="545321" y="342065"/>
                </a:cubicBezTo>
                <a:cubicBezTo>
                  <a:pt x="626636" y="448659"/>
                  <a:pt x="616694" y="1094098"/>
                  <a:pt x="616694" y="1149086"/>
                </a:cubicBezTo>
                <a:cubicBezTo>
                  <a:pt x="622598" y="2588043"/>
                  <a:pt x="617409" y="4002516"/>
                  <a:pt x="616878" y="5504309"/>
                </a:cubicBezTo>
                <a:cubicBezTo>
                  <a:pt x="616878" y="5534703"/>
                  <a:pt x="612534" y="6232529"/>
                  <a:pt x="549406" y="6214405"/>
                </a:cubicBezTo>
                <a:lnTo>
                  <a:pt x="69476" y="5696076"/>
                </a:lnTo>
                <a:cubicBezTo>
                  <a:pt x="-7519" y="5631876"/>
                  <a:pt x="217" y="5035053"/>
                  <a:pt x="217" y="5004659"/>
                </a:cubicBezTo>
                <a:cubicBezTo>
                  <a:pt x="5284" y="3696961"/>
                  <a:pt x="5888" y="2090997"/>
                  <a:pt x="8051" y="729192"/>
                </a:cubicBezTo>
                <a:close/>
              </a:path>
            </a:pathLst>
          </a:custGeom>
          <a:solidFill>
            <a:schemeClr val="tx1">
              <a:lumMod val="75000"/>
              <a:lumOff val="25000"/>
              <a:alpha val="18000"/>
            </a:schemeClr>
          </a:soli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74" name="Rounded Rectangle 8"/>
          <p:cNvSpPr/>
          <p:nvPr/>
        </p:nvSpPr>
        <p:spPr>
          <a:xfrm>
            <a:off x="5748652" y="2338153"/>
            <a:ext cx="313502" cy="459484"/>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707789"/>
              <a:gd name="connsiteX1" fmla="*/ 73307 w 597002"/>
              <a:gd name="connsiteY1" fmla="*/ 490673 h 5707789"/>
              <a:gd name="connsiteX2" fmla="*/ 515556 w 597002"/>
              <a:gd name="connsiteY2" fmla="*/ 4397 h 5707789"/>
              <a:gd name="connsiteX3" fmla="*/ 596400 w 597002"/>
              <a:gd name="connsiteY3" fmla="*/ 535911 h 5707789"/>
              <a:gd name="connsiteX4" fmla="*/ 596327 w 597002"/>
              <a:gd name="connsiteY4" fmla="*/ 4979246 h 5707789"/>
              <a:gd name="connsiteX5" fmla="*/ 551837 w 597002"/>
              <a:gd name="connsiteY5" fmla="*/ 5442757 h 5707789"/>
              <a:gd name="connsiteX6" fmla="*/ 57705 w 597002"/>
              <a:gd name="connsiteY6" fmla="*/ 5706510 h 5707789"/>
              <a:gd name="connsiteX7" fmla="*/ 0 w 597002"/>
              <a:gd name="connsiteY7" fmla="*/ 4864169 h 5707789"/>
              <a:gd name="connsiteX8" fmla="*/ 7643 w 597002"/>
              <a:gd name="connsiteY8" fmla="*/ 1192414 h 5707789"/>
              <a:gd name="connsiteX0" fmla="*/ 7643 w 597002"/>
              <a:gd name="connsiteY0" fmla="*/ 1192414 h 5708792"/>
              <a:gd name="connsiteX1" fmla="*/ 73307 w 597002"/>
              <a:gd name="connsiteY1" fmla="*/ 490673 h 5708792"/>
              <a:gd name="connsiteX2" fmla="*/ 515556 w 597002"/>
              <a:gd name="connsiteY2" fmla="*/ 4397 h 5708792"/>
              <a:gd name="connsiteX3" fmla="*/ 596400 w 597002"/>
              <a:gd name="connsiteY3" fmla="*/ 535911 h 5708792"/>
              <a:gd name="connsiteX4" fmla="*/ 596327 w 597002"/>
              <a:gd name="connsiteY4" fmla="*/ 4979246 h 5708792"/>
              <a:gd name="connsiteX5" fmla="*/ 551837 w 597002"/>
              <a:gd name="connsiteY5" fmla="*/ 5442757 h 5708792"/>
              <a:gd name="connsiteX6" fmla="*/ 57705 w 597002"/>
              <a:gd name="connsiteY6" fmla="*/ 5706510 h 5708792"/>
              <a:gd name="connsiteX7" fmla="*/ 0 w 597002"/>
              <a:gd name="connsiteY7" fmla="*/ 5248353 h 5708792"/>
              <a:gd name="connsiteX8" fmla="*/ 7643 w 597002"/>
              <a:gd name="connsiteY8" fmla="*/ 1192414 h 5708792"/>
              <a:gd name="connsiteX0" fmla="*/ 7643 w 597002"/>
              <a:gd name="connsiteY0" fmla="*/ 1190659 h 5707037"/>
              <a:gd name="connsiteX1" fmla="*/ 73307 w 597002"/>
              <a:gd name="connsiteY1" fmla="*/ 488918 h 5707037"/>
              <a:gd name="connsiteX2" fmla="*/ 515556 w 597002"/>
              <a:gd name="connsiteY2" fmla="*/ 2642 h 5707037"/>
              <a:gd name="connsiteX3" fmla="*/ 596400 w 597002"/>
              <a:gd name="connsiteY3" fmla="*/ 918335 h 5707037"/>
              <a:gd name="connsiteX4" fmla="*/ 596327 w 597002"/>
              <a:gd name="connsiteY4" fmla="*/ 4977491 h 5707037"/>
              <a:gd name="connsiteX5" fmla="*/ 551837 w 597002"/>
              <a:gd name="connsiteY5" fmla="*/ 5441002 h 5707037"/>
              <a:gd name="connsiteX6" fmla="*/ 57705 w 597002"/>
              <a:gd name="connsiteY6" fmla="*/ 5704755 h 5707037"/>
              <a:gd name="connsiteX7" fmla="*/ 0 w 597002"/>
              <a:gd name="connsiteY7" fmla="*/ 5246598 h 5707037"/>
              <a:gd name="connsiteX8" fmla="*/ 7643 w 597002"/>
              <a:gd name="connsiteY8" fmla="*/ 1190659 h 5707037"/>
              <a:gd name="connsiteX0" fmla="*/ 7643 w 597002"/>
              <a:gd name="connsiteY0" fmla="*/ 1026555 h 5542933"/>
              <a:gd name="connsiteX1" fmla="*/ 73307 w 597002"/>
              <a:gd name="connsiteY1" fmla="*/ 324814 h 5542933"/>
              <a:gd name="connsiteX2" fmla="*/ 507981 w 597002"/>
              <a:gd name="connsiteY2" fmla="*/ 3190 h 5542933"/>
              <a:gd name="connsiteX3" fmla="*/ 596400 w 597002"/>
              <a:gd name="connsiteY3" fmla="*/ 754231 h 5542933"/>
              <a:gd name="connsiteX4" fmla="*/ 596327 w 597002"/>
              <a:gd name="connsiteY4" fmla="*/ 4813387 h 5542933"/>
              <a:gd name="connsiteX5" fmla="*/ 551837 w 597002"/>
              <a:gd name="connsiteY5" fmla="*/ 5276898 h 5542933"/>
              <a:gd name="connsiteX6" fmla="*/ 57705 w 597002"/>
              <a:gd name="connsiteY6" fmla="*/ 5540651 h 5542933"/>
              <a:gd name="connsiteX7" fmla="*/ 0 w 597002"/>
              <a:gd name="connsiteY7" fmla="*/ 5082494 h 5542933"/>
              <a:gd name="connsiteX8" fmla="*/ 7643 w 597002"/>
              <a:gd name="connsiteY8" fmla="*/ 1026555 h 5542933"/>
              <a:gd name="connsiteX0" fmla="*/ 7643 w 597002"/>
              <a:gd name="connsiteY0" fmla="*/ 1026555 h 5542933"/>
              <a:gd name="connsiteX1" fmla="*/ 73307 w 597002"/>
              <a:gd name="connsiteY1" fmla="*/ 324814 h 5542933"/>
              <a:gd name="connsiteX2" fmla="*/ 526920 w 597002"/>
              <a:gd name="connsiteY2" fmla="*/ 3189 h 5542933"/>
              <a:gd name="connsiteX3" fmla="*/ 596400 w 597002"/>
              <a:gd name="connsiteY3" fmla="*/ 754231 h 5542933"/>
              <a:gd name="connsiteX4" fmla="*/ 596327 w 597002"/>
              <a:gd name="connsiteY4" fmla="*/ 4813387 h 5542933"/>
              <a:gd name="connsiteX5" fmla="*/ 551837 w 597002"/>
              <a:gd name="connsiteY5" fmla="*/ 5276898 h 5542933"/>
              <a:gd name="connsiteX6" fmla="*/ 57705 w 597002"/>
              <a:gd name="connsiteY6" fmla="*/ 5540651 h 5542933"/>
              <a:gd name="connsiteX7" fmla="*/ 0 w 597002"/>
              <a:gd name="connsiteY7" fmla="*/ 5082494 h 5542933"/>
              <a:gd name="connsiteX8" fmla="*/ 7643 w 597002"/>
              <a:gd name="connsiteY8" fmla="*/ 1026555 h 5542933"/>
              <a:gd name="connsiteX0" fmla="*/ 537 w 598419"/>
              <a:gd name="connsiteY0" fmla="*/ 1047133 h 5542933"/>
              <a:gd name="connsiteX1" fmla="*/ 74724 w 598419"/>
              <a:gd name="connsiteY1" fmla="*/ 324814 h 5542933"/>
              <a:gd name="connsiteX2" fmla="*/ 528337 w 598419"/>
              <a:gd name="connsiteY2" fmla="*/ 3189 h 5542933"/>
              <a:gd name="connsiteX3" fmla="*/ 597817 w 598419"/>
              <a:gd name="connsiteY3" fmla="*/ 754231 h 5542933"/>
              <a:gd name="connsiteX4" fmla="*/ 597744 w 598419"/>
              <a:gd name="connsiteY4" fmla="*/ 4813387 h 5542933"/>
              <a:gd name="connsiteX5" fmla="*/ 553254 w 598419"/>
              <a:gd name="connsiteY5" fmla="*/ 5276898 h 5542933"/>
              <a:gd name="connsiteX6" fmla="*/ 59122 w 598419"/>
              <a:gd name="connsiteY6" fmla="*/ 5540651 h 5542933"/>
              <a:gd name="connsiteX7" fmla="*/ 1417 w 598419"/>
              <a:gd name="connsiteY7" fmla="*/ 5082494 h 5542933"/>
              <a:gd name="connsiteX8" fmla="*/ 537 w 598419"/>
              <a:gd name="connsiteY8" fmla="*/ 1047133 h 554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419" h="5542933">
                <a:moveTo>
                  <a:pt x="537" y="1047133"/>
                </a:moveTo>
                <a:cubicBezTo>
                  <a:pt x="-2134" y="906555"/>
                  <a:pt x="22959" y="421580"/>
                  <a:pt x="74724" y="324814"/>
                </a:cubicBezTo>
                <a:lnTo>
                  <a:pt x="528337" y="3189"/>
                </a:lnTo>
                <a:cubicBezTo>
                  <a:pt x="606810" y="-54866"/>
                  <a:pt x="597817" y="699243"/>
                  <a:pt x="597817" y="754231"/>
                </a:cubicBezTo>
                <a:cubicBezTo>
                  <a:pt x="599934" y="2224608"/>
                  <a:pt x="595627" y="3343010"/>
                  <a:pt x="597744" y="4813387"/>
                </a:cubicBezTo>
                <a:cubicBezTo>
                  <a:pt x="597744" y="4843781"/>
                  <a:pt x="605019" y="5315609"/>
                  <a:pt x="553254" y="5276898"/>
                </a:cubicBezTo>
                <a:lnTo>
                  <a:pt x="59122" y="5540651"/>
                </a:lnTo>
                <a:cubicBezTo>
                  <a:pt x="2014" y="5579354"/>
                  <a:pt x="1417" y="5112888"/>
                  <a:pt x="1417" y="5082494"/>
                </a:cubicBezTo>
                <a:cubicBezTo>
                  <a:pt x="3580" y="3720689"/>
                  <a:pt x="-1626" y="2408938"/>
                  <a:pt x="537" y="1047133"/>
                </a:cubicBezTo>
                <a:close/>
              </a:path>
            </a:pathLst>
          </a:custGeom>
          <a:no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76" name="Rounded Rectangle 8"/>
          <p:cNvSpPr/>
          <p:nvPr/>
        </p:nvSpPr>
        <p:spPr>
          <a:xfrm>
            <a:off x="5750085" y="4898093"/>
            <a:ext cx="316303" cy="423253"/>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085102 h 5368637"/>
              <a:gd name="connsiteX1" fmla="*/ 70465 w 597988"/>
              <a:gd name="connsiteY1" fmla="*/ 33474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 name="connsiteX0" fmla="*/ 7643 w 597988"/>
              <a:gd name="connsiteY0" fmla="*/ 1278022 h 5561557"/>
              <a:gd name="connsiteX1" fmla="*/ 64783 w 597988"/>
              <a:gd name="connsiteY1" fmla="*/ 0 h 5561557"/>
              <a:gd name="connsiteX2" fmla="*/ 532602 w 597988"/>
              <a:gd name="connsiteY2" fmla="*/ 192920 h 5561557"/>
              <a:gd name="connsiteX3" fmla="*/ 596400 w 597988"/>
              <a:gd name="connsiteY3" fmla="*/ 909657 h 5561557"/>
              <a:gd name="connsiteX4" fmla="*/ 596327 w 597988"/>
              <a:gd name="connsiteY4" fmla="*/ 5064854 h 5561557"/>
              <a:gd name="connsiteX5" fmla="*/ 551837 w 597988"/>
              <a:gd name="connsiteY5" fmla="*/ 5528365 h 5561557"/>
              <a:gd name="connsiteX6" fmla="*/ 60545 w 597988"/>
              <a:gd name="connsiteY6" fmla="*/ 5558869 h 5561557"/>
              <a:gd name="connsiteX7" fmla="*/ 0 w 597988"/>
              <a:gd name="connsiteY7" fmla="*/ 5176166 h 5561557"/>
              <a:gd name="connsiteX8" fmla="*/ 7643 w 597988"/>
              <a:gd name="connsiteY8" fmla="*/ 1278022 h 5561557"/>
              <a:gd name="connsiteX0" fmla="*/ 1374 w 600242"/>
              <a:gd name="connsiteY0" fmla="*/ 1278022 h 5561557"/>
              <a:gd name="connsiteX1" fmla="*/ 67037 w 600242"/>
              <a:gd name="connsiteY1" fmla="*/ 0 h 5561557"/>
              <a:gd name="connsiteX2" fmla="*/ 534856 w 600242"/>
              <a:gd name="connsiteY2" fmla="*/ 192920 h 5561557"/>
              <a:gd name="connsiteX3" fmla="*/ 598654 w 600242"/>
              <a:gd name="connsiteY3" fmla="*/ 909657 h 5561557"/>
              <a:gd name="connsiteX4" fmla="*/ 598581 w 600242"/>
              <a:gd name="connsiteY4" fmla="*/ 5064854 h 5561557"/>
              <a:gd name="connsiteX5" fmla="*/ 554091 w 600242"/>
              <a:gd name="connsiteY5" fmla="*/ 5528365 h 5561557"/>
              <a:gd name="connsiteX6" fmla="*/ 62799 w 600242"/>
              <a:gd name="connsiteY6" fmla="*/ 5558869 h 5561557"/>
              <a:gd name="connsiteX7" fmla="*/ 2254 w 600242"/>
              <a:gd name="connsiteY7" fmla="*/ 5176166 h 5561557"/>
              <a:gd name="connsiteX8" fmla="*/ 1374 w 600242"/>
              <a:gd name="connsiteY8" fmla="*/ 1278022 h 5561557"/>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5176166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9023"/>
              <a:gd name="connsiteX1" fmla="*/ 67037 w 600242"/>
              <a:gd name="connsiteY1" fmla="*/ 0 h 5859023"/>
              <a:gd name="connsiteX2" fmla="*/ 534856 w 600242"/>
              <a:gd name="connsiteY2" fmla="*/ 192920 h 5859023"/>
              <a:gd name="connsiteX3" fmla="*/ 598654 w 600242"/>
              <a:gd name="connsiteY3" fmla="*/ 909657 h 5859023"/>
              <a:gd name="connsiteX4" fmla="*/ 598581 w 600242"/>
              <a:gd name="connsiteY4" fmla="*/ 5064854 h 5859023"/>
              <a:gd name="connsiteX5" fmla="*/ 546516 w 600242"/>
              <a:gd name="connsiteY5" fmla="*/ 5857666 h 5859023"/>
              <a:gd name="connsiteX6" fmla="*/ 62799 w 600242"/>
              <a:gd name="connsiteY6" fmla="*/ 5558869 h 5859023"/>
              <a:gd name="connsiteX7" fmla="*/ 2254 w 600242"/>
              <a:gd name="connsiteY7" fmla="*/ 4867447 h 5859023"/>
              <a:gd name="connsiteX8" fmla="*/ 1374 w 600242"/>
              <a:gd name="connsiteY8" fmla="*/ 1278022 h 5859023"/>
              <a:gd name="connsiteX0" fmla="*/ 1374 w 600242"/>
              <a:gd name="connsiteY0" fmla="*/ 1278022 h 5857977"/>
              <a:gd name="connsiteX1" fmla="*/ 67037 w 600242"/>
              <a:gd name="connsiteY1" fmla="*/ 0 h 5857977"/>
              <a:gd name="connsiteX2" fmla="*/ 534856 w 600242"/>
              <a:gd name="connsiteY2" fmla="*/ 192920 h 5857977"/>
              <a:gd name="connsiteX3" fmla="*/ 598654 w 600242"/>
              <a:gd name="connsiteY3" fmla="*/ 909657 h 5857977"/>
              <a:gd name="connsiteX4" fmla="*/ 598581 w 600242"/>
              <a:gd name="connsiteY4" fmla="*/ 5064854 h 5857977"/>
              <a:gd name="connsiteX5" fmla="*/ 546516 w 600242"/>
              <a:gd name="connsiteY5" fmla="*/ 5857666 h 5857977"/>
              <a:gd name="connsiteX6" fmla="*/ 62799 w 600242"/>
              <a:gd name="connsiteY6" fmla="*/ 5558869 h 5857977"/>
              <a:gd name="connsiteX7" fmla="*/ 2254 w 600242"/>
              <a:gd name="connsiteY7" fmla="*/ 4867447 h 5857977"/>
              <a:gd name="connsiteX8" fmla="*/ 1374 w 600242"/>
              <a:gd name="connsiteY8" fmla="*/ 1278022 h 5857977"/>
              <a:gd name="connsiteX0" fmla="*/ 968 w 599836"/>
              <a:gd name="connsiteY0" fmla="*/ 1415229 h 5995184"/>
              <a:gd name="connsiteX1" fmla="*/ 70418 w 599836"/>
              <a:gd name="connsiteY1" fmla="*/ 0 h 5995184"/>
              <a:gd name="connsiteX2" fmla="*/ 534450 w 599836"/>
              <a:gd name="connsiteY2" fmla="*/ 330127 h 5995184"/>
              <a:gd name="connsiteX3" fmla="*/ 598248 w 599836"/>
              <a:gd name="connsiteY3" fmla="*/ 1046864 h 5995184"/>
              <a:gd name="connsiteX4" fmla="*/ 598175 w 599836"/>
              <a:gd name="connsiteY4" fmla="*/ 5202061 h 5995184"/>
              <a:gd name="connsiteX5" fmla="*/ 546110 w 599836"/>
              <a:gd name="connsiteY5" fmla="*/ 5994873 h 5995184"/>
              <a:gd name="connsiteX6" fmla="*/ 62393 w 599836"/>
              <a:gd name="connsiteY6" fmla="*/ 5696076 h 5995184"/>
              <a:gd name="connsiteX7" fmla="*/ 1848 w 599836"/>
              <a:gd name="connsiteY7" fmla="*/ 5004654 h 5995184"/>
              <a:gd name="connsiteX8" fmla="*/ 968 w 599836"/>
              <a:gd name="connsiteY8" fmla="*/ 1415229 h 5995184"/>
              <a:gd name="connsiteX0" fmla="*/ 3131 w 601999"/>
              <a:gd name="connsiteY0" fmla="*/ 1415229 h 5995184"/>
              <a:gd name="connsiteX1" fmla="*/ 72581 w 601999"/>
              <a:gd name="connsiteY1" fmla="*/ 0 h 5995184"/>
              <a:gd name="connsiteX2" fmla="*/ 536613 w 601999"/>
              <a:gd name="connsiteY2" fmla="*/ 330127 h 5995184"/>
              <a:gd name="connsiteX3" fmla="*/ 600411 w 601999"/>
              <a:gd name="connsiteY3" fmla="*/ 1046864 h 5995184"/>
              <a:gd name="connsiteX4" fmla="*/ 600338 w 601999"/>
              <a:gd name="connsiteY4" fmla="*/ 5202061 h 5995184"/>
              <a:gd name="connsiteX5" fmla="*/ 548273 w 601999"/>
              <a:gd name="connsiteY5" fmla="*/ 5994873 h 5995184"/>
              <a:gd name="connsiteX6" fmla="*/ 64556 w 601999"/>
              <a:gd name="connsiteY6" fmla="*/ 5696076 h 5995184"/>
              <a:gd name="connsiteX7" fmla="*/ 4011 w 601999"/>
              <a:gd name="connsiteY7" fmla="*/ 5004654 h 5995184"/>
              <a:gd name="connsiteX8" fmla="*/ 3131 w 601999"/>
              <a:gd name="connsiteY8" fmla="*/ 1415229 h 5995184"/>
              <a:gd name="connsiteX0" fmla="*/ 2335 w 601203"/>
              <a:gd name="connsiteY0" fmla="*/ 1415229 h 5995184"/>
              <a:gd name="connsiteX1" fmla="*/ 75572 w 601203"/>
              <a:gd name="connsiteY1" fmla="*/ 0 h 5995184"/>
              <a:gd name="connsiteX2" fmla="*/ 535817 w 601203"/>
              <a:gd name="connsiteY2" fmla="*/ 330127 h 5995184"/>
              <a:gd name="connsiteX3" fmla="*/ 599615 w 601203"/>
              <a:gd name="connsiteY3" fmla="*/ 1046864 h 5995184"/>
              <a:gd name="connsiteX4" fmla="*/ 599542 w 601203"/>
              <a:gd name="connsiteY4" fmla="*/ 5202061 h 5995184"/>
              <a:gd name="connsiteX5" fmla="*/ 547477 w 601203"/>
              <a:gd name="connsiteY5" fmla="*/ 5994873 h 5995184"/>
              <a:gd name="connsiteX6" fmla="*/ 63760 w 601203"/>
              <a:gd name="connsiteY6" fmla="*/ 5696076 h 5995184"/>
              <a:gd name="connsiteX7" fmla="*/ 3215 w 601203"/>
              <a:gd name="connsiteY7" fmla="*/ 5004654 h 5995184"/>
              <a:gd name="connsiteX8" fmla="*/ 2335 w 601203"/>
              <a:gd name="connsiteY8" fmla="*/ 1415229 h 5995184"/>
              <a:gd name="connsiteX0" fmla="*/ 3804 w 602672"/>
              <a:gd name="connsiteY0" fmla="*/ 1415229 h 5995184"/>
              <a:gd name="connsiteX1" fmla="*/ 77041 w 602672"/>
              <a:gd name="connsiteY1" fmla="*/ 0 h 5995184"/>
              <a:gd name="connsiteX2" fmla="*/ 537286 w 602672"/>
              <a:gd name="connsiteY2" fmla="*/ 330127 h 5995184"/>
              <a:gd name="connsiteX3" fmla="*/ 601084 w 602672"/>
              <a:gd name="connsiteY3" fmla="*/ 1046864 h 5995184"/>
              <a:gd name="connsiteX4" fmla="*/ 601011 w 602672"/>
              <a:gd name="connsiteY4" fmla="*/ 5202061 h 5995184"/>
              <a:gd name="connsiteX5" fmla="*/ 548946 w 602672"/>
              <a:gd name="connsiteY5" fmla="*/ 5994873 h 5995184"/>
              <a:gd name="connsiteX6" fmla="*/ 65229 w 602672"/>
              <a:gd name="connsiteY6" fmla="*/ 5696076 h 5995184"/>
              <a:gd name="connsiteX7" fmla="*/ 4684 w 602672"/>
              <a:gd name="connsiteY7" fmla="*/ 5004654 h 5995184"/>
              <a:gd name="connsiteX8" fmla="*/ 3804 w 602672"/>
              <a:gd name="connsiteY8" fmla="*/ 1415229 h 5995184"/>
              <a:gd name="connsiteX0" fmla="*/ 3804 w 602672"/>
              <a:gd name="connsiteY0" fmla="*/ 1415229 h 5995184"/>
              <a:gd name="connsiteX1" fmla="*/ 77041 w 602672"/>
              <a:gd name="connsiteY1" fmla="*/ 0 h 5995184"/>
              <a:gd name="connsiteX2" fmla="*/ 537286 w 602672"/>
              <a:gd name="connsiteY2" fmla="*/ 330127 h 5995184"/>
              <a:gd name="connsiteX3" fmla="*/ 601084 w 602672"/>
              <a:gd name="connsiteY3" fmla="*/ 1046864 h 5995184"/>
              <a:gd name="connsiteX4" fmla="*/ 601011 w 602672"/>
              <a:gd name="connsiteY4" fmla="*/ 5202061 h 5995184"/>
              <a:gd name="connsiteX5" fmla="*/ 548946 w 602672"/>
              <a:gd name="connsiteY5" fmla="*/ 5994873 h 5995184"/>
              <a:gd name="connsiteX6" fmla="*/ 65229 w 602672"/>
              <a:gd name="connsiteY6" fmla="*/ 5696076 h 5995184"/>
              <a:gd name="connsiteX7" fmla="*/ 4684 w 602672"/>
              <a:gd name="connsiteY7" fmla="*/ 5004654 h 5995184"/>
              <a:gd name="connsiteX8" fmla="*/ 3804 w 602672"/>
              <a:gd name="connsiteY8" fmla="*/ 1415229 h 5995184"/>
              <a:gd name="connsiteX0" fmla="*/ 5632 w 604500"/>
              <a:gd name="connsiteY0" fmla="*/ 1415229 h 5995184"/>
              <a:gd name="connsiteX1" fmla="*/ 78869 w 604500"/>
              <a:gd name="connsiteY1" fmla="*/ 0 h 5995184"/>
              <a:gd name="connsiteX2" fmla="*/ 539114 w 604500"/>
              <a:gd name="connsiteY2" fmla="*/ 330127 h 5995184"/>
              <a:gd name="connsiteX3" fmla="*/ 602912 w 604500"/>
              <a:gd name="connsiteY3" fmla="*/ 1046864 h 5995184"/>
              <a:gd name="connsiteX4" fmla="*/ 602839 w 604500"/>
              <a:gd name="connsiteY4" fmla="*/ 5202061 h 5995184"/>
              <a:gd name="connsiteX5" fmla="*/ 550774 w 604500"/>
              <a:gd name="connsiteY5" fmla="*/ 5994873 h 5995184"/>
              <a:gd name="connsiteX6" fmla="*/ 67057 w 604500"/>
              <a:gd name="connsiteY6" fmla="*/ 5696076 h 5995184"/>
              <a:gd name="connsiteX7" fmla="*/ 6512 w 604500"/>
              <a:gd name="connsiteY7" fmla="*/ 5004654 h 5995184"/>
              <a:gd name="connsiteX8" fmla="*/ 5632 w 604500"/>
              <a:gd name="connsiteY8" fmla="*/ 1415229 h 5995184"/>
              <a:gd name="connsiteX0" fmla="*/ 1758 w 600626"/>
              <a:gd name="connsiteY0" fmla="*/ 1415229 h 5995184"/>
              <a:gd name="connsiteX1" fmla="*/ 74995 w 600626"/>
              <a:gd name="connsiteY1" fmla="*/ 0 h 5995184"/>
              <a:gd name="connsiteX2" fmla="*/ 535240 w 600626"/>
              <a:gd name="connsiteY2" fmla="*/ 330127 h 5995184"/>
              <a:gd name="connsiteX3" fmla="*/ 599038 w 600626"/>
              <a:gd name="connsiteY3" fmla="*/ 1046864 h 5995184"/>
              <a:gd name="connsiteX4" fmla="*/ 598965 w 600626"/>
              <a:gd name="connsiteY4" fmla="*/ 5202061 h 5995184"/>
              <a:gd name="connsiteX5" fmla="*/ 546900 w 600626"/>
              <a:gd name="connsiteY5" fmla="*/ 5994873 h 5995184"/>
              <a:gd name="connsiteX6" fmla="*/ 63183 w 600626"/>
              <a:gd name="connsiteY6" fmla="*/ 5696076 h 5995184"/>
              <a:gd name="connsiteX7" fmla="*/ 2638 w 600626"/>
              <a:gd name="connsiteY7" fmla="*/ 5004654 h 5995184"/>
              <a:gd name="connsiteX8" fmla="*/ 1758 w 600626"/>
              <a:gd name="connsiteY8" fmla="*/ 1415229 h 5995184"/>
              <a:gd name="connsiteX0" fmla="*/ 1758 w 600626"/>
              <a:gd name="connsiteY0" fmla="*/ 1415229 h 5995184"/>
              <a:gd name="connsiteX1" fmla="*/ 74995 w 600626"/>
              <a:gd name="connsiteY1" fmla="*/ 0 h 5995184"/>
              <a:gd name="connsiteX2" fmla="*/ 535240 w 600626"/>
              <a:gd name="connsiteY2" fmla="*/ 330127 h 5995184"/>
              <a:gd name="connsiteX3" fmla="*/ 599038 w 600626"/>
              <a:gd name="connsiteY3" fmla="*/ 1046864 h 5995184"/>
              <a:gd name="connsiteX4" fmla="*/ 598965 w 600626"/>
              <a:gd name="connsiteY4" fmla="*/ 5202061 h 5995184"/>
              <a:gd name="connsiteX5" fmla="*/ 546900 w 600626"/>
              <a:gd name="connsiteY5" fmla="*/ 5994873 h 5995184"/>
              <a:gd name="connsiteX6" fmla="*/ 63183 w 600626"/>
              <a:gd name="connsiteY6" fmla="*/ 5696076 h 5995184"/>
              <a:gd name="connsiteX7" fmla="*/ 2638 w 600626"/>
              <a:gd name="connsiteY7" fmla="*/ 5004654 h 5995184"/>
              <a:gd name="connsiteX8" fmla="*/ 1758 w 600626"/>
              <a:gd name="connsiteY8" fmla="*/ 1415229 h 5995184"/>
              <a:gd name="connsiteX0" fmla="*/ 946 w 599814"/>
              <a:gd name="connsiteY0" fmla="*/ 1415229 h 5995184"/>
              <a:gd name="connsiteX1" fmla="*/ 74183 w 599814"/>
              <a:gd name="connsiteY1" fmla="*/ 0 h 5995184"/>
              <a:gd name="connsiteX2" fmla="*/ 534428 w 599814"/>
              <a:gd name="connsiteY2" fmla="*/ 330127 h 5995184"/>
              <a:gd name="connsiteX3" fmla="*/ 598226 w 599814"/>
              <a:gd name="connsiteY3" fmla="*/ 1046864 h 5995184"/>
              <a:gd name="connsiteX4" fmla="*/ 598153 w 599814"/>
              <a:gd name="connsiteY4" fmla="*/ 5202061 h 5995184"/>
              <a:gd name="connsiteX5" fmla="*/ 546088 w 599814"/>
              <a:gd name="connsiteY5" fmla="*/ 5994873 h 5995184"/>
              <a:gd name="connsiteX6" fmla="*/ 62371 w 599814"/>
              <a:gd name="connsiteY6" fmla="*/ 5696076 h 5995184"/>
              <a:gd name="connsiteX7" fmla="*/ 1826 w 599814"/>
              <a:gd name="connsiteY7" fmla="*/ 5004654 h 5995184"/>
              <a:gd name="connsiteX8" fmla="*/ 946 w 599814"/>
              <a:gd name="connsiteY8" fmla="*/ 1415229 h 5995184"/>
              <a:gd name="connsiteX0" fmla="*/ 945 w 600743"/>
              <a:gd name="connsiteY0" fmla="*/ 1415229 h 5995184"/>
              <a:gd name="connsiteX1" fmla="*/ 74182 w 600743"/>
              <a:gd name="connsiteY1" fmla="*/ 0 h 5995184"/>
              <a:gd name="connsiteX2" fmla="*/ 538215 w 600743"/>
              <a:gd name="connsiteY2" fmla="*/ 302686 h 5995184"/>
              <a:gd name="connsiteX3" fmla="*/ 598225 w 600743"/>
              <a:gd name="connsiteY3" fmla="*/ 1046864 h 5995184"/>
              <a:gd name="connsiteX4" fmla="*/ 598152 w 600743"/>
              <a:gd name="connsiteY4" fmla="*/ 5202061 h 5995184"/>
              <a:gd name="connsiteX5" fmla="*/ 546087 w 600743"/>
              <a:gd name="connsiteY5" fmla="*/ 5994873 h 5995184"/>
              <a:gd name="connsiteX6" fmla="*/ 62370 w 600743"/>
              <a:gd name="connsiteY6" fmla="*/ 5696076 h 5995184"/>
              <a:gd name="connsiteX7" fmla="*/ 1825 w 600743"/>
              <a:gd name="connsiteY7" fmla="*/ 5004654 h 5995184"/>
              <a:gd name="connsiteX8" fmla="*/ 945 w 600743"/>
              <a:gd name="connsiteY8" fmla="*/ 1415229 h 5995184"/>
              <a:gd name="connsiteX0" fmla="*/ 945 w 600743"/>
              <a:gd name="connsiteY0" fmla="*/ 729192 h 5995184"/>
              <a:gd name="connsiteX1" fmla="*/ 74182 w 600743"/>
              <a:gd name="connsiteY1" fmla="*/ 0 h 5995184"/>
              <a:gd name="connsiteX2" fmla="*/ 538215 w 600743"/>
              <a:gd name="connsiteY2" fmla="*/ 302686 h 5995184"/>
              <a:gd name="connsiteX3" fmla="*/ 598225 w 600743"/>
              <a:gd name="connsiteY3" fmla="*/ 1046864 h 5995184"/>
              <a:gd name="connsiteX4" fmla="*/ 598152 w 600743"/>
              <a:gd name="connsiteY4" fmla="*/ 5202061 h 5995184"/>
              <a:gd name="connsiteX5" fmla="*/ 546087 w 600743"/>
              <a:gd name="connsiteY5" fmla="*/ 5994873 h 5995184"/>
              <a:gd name="connsiteX6" fmla="*/ 62370 w 600743"/>
              <a:gd name="connsiteY6" fmla="*/ 5696076 h 5995184"/>
              <a:gd name="connsiteX7" fmla="*/ 1825 w 600743"/>
              <a:gd name="connsiteY7" fmla="*/ 5004654 h 5995184"/>
              <a:gd name="connsiteX8" fmla="*/ 945 w 600743"/>
              <a:gd name="connsiteY8" fmla="*/ 729192 h 5995184"/>
              <a:gd name="connsiteX0" fmla="*/ 945 w 601879"/>
              <a:gd name="connsiteY0" fmla="*/ 729192 h 5995184"/>
              <a:gd name="connsiteX1" fmla="*/ 74182 w 601879"/>
              <a:gd name="connsiteY1" fmla="*/ 0 h 5995184"/>
              <a:gd name="connsiteX2" fmla="*/ 542003 w 601879"/>
              <a:gd name="connsiteY2" fmla="*/ 247803 h 5995184"/>
              <a:gd name="connsiteX3" fmla="*/ 598225 w 601879"/>
              <a:gd name="connsiteY3" fmla="*/ 1046864 h 5995184"/>
              <a:gd name="connsiteX4" fmla="*/ 598152 w 601879"/>
              <a:gd name="connsiteY4" fmla="*/ 5202061 h 5995184"/>
              <a:gd name="connsiteX5" fmla="*/ 546087 w 601879"/>
              <a:gd name="connsiteY5" fmla="*/ 5994873 h 5995184"/>
              <a:gd name="connsiteX6" fmla="*/ 62370 w 601879"/>
              <a:gd name="connsiteY6" fmla="*/ 5696076 h 5995184"/>
              <a:gd name="connsiteX7" fmla="*/ 1825 w 601879"/>
              <a:gd name="connsiteY7" fmla="*/ 5004654 h 5995184"/>
              <a:gd name="connsiteX8" fmla="*/ 945 w 601879"/>
              <a:gd name="connsiteY8" fmla="*/ 729192 h 5995184"/>
              <a:gd name="connsiteX0" fmla="*/ 945 w 601879"/>
              <a:gd name="connsiteY0" fmla="*/ 729192 h 5995184"/>
              <a:gd name="connsiteX1" fmla="*/ 74182 w 601879"/>
              <a:gd name="connsiteY1" fmla="*/ 0 h 5995184"/>
              <a:gd name="connsiteX2" fmla="*/ 542003 w 601879"/>
              <a:gd name="connsiteY2" fmla="*/ 247803 h 5995184"/>
              <a:gd name="connsiteX3" fmla="*/ 598225 w 601879"/>
              <a:gd name="connsiteY3" fmla="*/ 1046864 h 5995184"/>
              <a:gd name="connsiteX4" fmla="*/ 598152 w 601879"/>
              <a:gd name="connsiteY4" fmla="*/ 5202061 h 5995184"/>
              <a:gd name="connsiteX5" fmla="*/ 546087 w 601879"/>
              <a:gd name="connsiteY5" fmla="*/ 5994873 h 5995184"/>
              <a:gd name="connsiteX6" fmla="*/ 62370 w 601879"/>
              <a:gd name="connsiteY6" fmla="*/ 5696076 h 5995184"/>
              <a:gd name="connsiteX7" fmla="*/ 1825 w 601879"/>
              <a:gd name="connsiteY7" fmla="*/ 5004654 h 5995184"/>
              <a:gd name="connsiteX8" fmla="*/ 945 w 601879"/>
              <a:gd name="connsiteY8" fmla="*/ 729192 h 5995184"/>
              <a:gd name="connsiteX0" fmla="*/ 945 w 607388"/>
              <a:gd name="connsiteY0" fmla="*/ 729192 h 5995184"/>
              <a:gd name="connsiteX1" fmla="*/ 74182 w 607388"/>
              <a:gd name="connsiteY1" fmla="*/ 0 h 5995184"/>
              <a:gd name="connsiteX2" fmla="*/ 542003 w 607388"/>
              <a:gd name="connsiteY2" fmla="*/ 247803 h 5995184"/>
              <a:gd name="connsiteX3" fmla="*/ 605800 w 607388"/>
              <a:gd name="connsiteY3" fmla="*/ 991982 h 5995184"/>
              <a:gd name="connsiteX4" fmla="*/ 598152 w 607388"/>
              <a:gd name="connsiteY4" fmla="*/ 5202061 h 5995184"/>
              <a:gd name="connsiteX5" fmla="*/ 546087 w 607388"/>
              <a:gd name="connsiteY5" fmla="*/ 5994873 h 5995184"/>
              <a:gd name="connsiteX6" fmla="*/ 62370 w 607388"/>
              <a:gd name="connsiteY6" fmla="*/ 5696076 h 5995184"/>
              <a:gd name="connsiteX7" fmla="*/ 1825 w 607388"/>
              <a:gd name="connsiteY7" fmla="*/ 5004654 h 5995184"/>
              <a:gd name="connsiteX8" fmla="*/ 945 w 607388"/>
              <a:gd name="connsiteY8" fmla="*/ 729192 h 5995184"/>
              <a:gd name="connsiteX0" fmla="*/ 945 w 607388"/>
              <a:gd name="connsiteY0" fmla="*/ 729192 h 6214647"/>
              <a:gd name="connsiteX1" fmla="*/ 74182 w 607388"/>
              <a:gd name="connsiteY1" fmla="*/ 0 h 6214647"/>
              <a:gd name="connsiteX2" fmla="*/ 542003 w 607388"/>
              <a:gd name="connsiteY2" fmla="*/ 247803 h 6214647"/>
              <a:gd name="connsiteX3" fmla="*/ 605800 w 607388"/>
              <a:gd name="connsiteY3" fmla="*/ 991982 h 6214647"/>
              <a:gd name="connsiteX4" fmla="*/ 598152 w 607388"/>
              <a:gd name="connsiteY4" fmla="*/ 5202061 h 6214647"/>
              <a:gd name="connsiteX5" fmla="*/ 542300 w 607388"/>
              <a:gd name="connsiteY5" fmla="*/ 6214405 h 6214647"/>
              <a:gd name="connsiteX6" fmla="*/ 62370 w 607388"/>
              <a:gd name="connsiteY6" fmla="*/ 5696076 h 6214647"/>
              <a:gd name="connsiteX7" fmla="*/ 1825 w 607388"/>
              <a:gd name="connsiteY7" fmla="*/ 5004654 h 6214647"/>
              <a:gd name="connsiteX8" fmla="*/ 945 w 607388"/>
              <a:gd name="connsiteY8" fmla="*/ 729192 h 6214647"/>
              <a:gd name="connsiteX0" fmla="*/ 945 w 607388"/>
              <a:gd name="connsiteY0" fmla="*/ 729192 h 6214768"/>
              <a:gd name="connsiteX1" fmla="*/ 74182 w 607388"/>
              <a:gd name="connsiteY1" fmla="*/ 0 h 6214768"/>
              <a:gd name="connsiteX2" fmla="*/ 542003 w 607388"/>
              <a:gd name="connsiteY2" fmla="*/ 247803 h 6214768"/>
              <a:gd name="connsiteX3" fmla="*/ 605800 w 607388"/>
              <a:gd name="connsiteY3" fmla="*/ 991982 h 6214768"/>
              <a:gd name="connsiteX4" fmla="*/ 598152 w 607388"/>
              <a:gd name="connsiteY4" fmla="*/ 5531358 h 6214768"/>
              <a:gd name="connsiteX5" fmla="*/ 542300 w 607388"/>
              <a:gd name="connsiteY5" fmla="*/ 6214405 h 6214768"/>
              <a:gd name="connsiteX6" fmla="*/ 62370 w 607388"/>
              <a:gd name="connsiteY6" fmla="*/ 5696076 h 6214768"/>
              <a:gd name="connsiteX7" fmla="*/ 1825 w 607388"/>
              <a:gd name="connsiteY7" fmla="*/ 5004654 h 6214768"/>
              <a:gd name="connsiteX8" fmla="*/ 945 w 607388"/>
              <a:gd name="connsiteY8" fmla="*/ 729192 h 6214768"/>
              <a:gd name="connsiteX0" fmla="*/ 945 w 606675"/>
              <a:gd name="connsiteY0" fmla="*/ 729192 h 6214768"/>
              <a:gd name="connsiteX1" fmla="*/ 74182 w 606675"/>
              <a:gd name="connsiteY1" fmla="*/ 0 h 6214768"/>
              <a:gd name="connsiteX2" fmla="*/ 538215 w 606675"/>
              <a:gd name="connsiteY2" fmla="*/ 342065 h 6214768"/>
              <a:gd name="connsiteX3" fmla="*/ 605800 w 606675"/>
              <a:gd name="connsiteY3" fmla="*/ 991982 h 6214768"/>
              <a:gd name="connsiteX4" fmla="*/ 598152 w 606675"/>
              <a:gd name="connsiteY4" fmla="*/ 5531358 h 6214768"/>
              <a:gd name="connsiteX5" fmla="*/ 542300 w 606675"/>
              <a:gd name="connsiteY5" fmla="*/ 6214405 h 6214768"/>
              <a:gd name="connsiteX6" fmla="*/ 62370 w 606675"/>
              <a:gd name="connsiteY6" fmla="*/ 5696076 h 6214768"/>
              <a:gd name="connsiteX7" fmla="*/ 1825 w 606675"/>
              <a:gd name="connsiteY7" fmla="*/ 5004654 h 6214768"/>
              <a:gd name="connsiteX8" fmla="*/ 945 w 606675"/>
              <a:gd name="connsiteY8" fmla="*/ 729192 h 6214768"/>
              <a:gd name="connsiteX0" fmla="*/ 945 w 606675"/>
              <a:gd name="connsiteY0" fmla="*/ 729192 h 6214768"/>
              <a:gd name="connsiteX1" fmla="*/ 74182 w 606675"/>
              <a:gd name="connsiteY1" fmla="*/ 0 h 6214768"/>
              <a:gd name="connsiteX2" fmla="*/ 538215 w 606675"/>
              <a:gd name="connsiteY2" fmla="*/ 342065 h 6214768"/>
              <a:gd name="connsiteX3" fmla="*/ 605800 w 606675"/>
              <a:gd name="connsiteY3" fmla="*/ 991982 h 6214768"/>
              <a:gd name="connsiteX4" fmla="*/ 598152 w 606675"/>
              <a:gd name="connsiteY4" fmla="*/ 5531358 h 6214768"/>
              <a:gd name="connsiteX5" fmla="*/ 542300 w 606675"/>
              <a:gd name="connsiteY5" fmla="*/ 6214405 h 6214768"/>
              <a:gd name="connsiteX6" fmla="*/ 62370 w 606675"/>
              <a:gd name="connsiteY6" fmla="*/ 5696076 h 6214768"/>
              <a:gd name="connsiteX7" fmla="*/ 1825 w 606675"/>
              <a:gd name="connsiteY7" fmla="*/ 5004654 h 6214768"/>
              <a:gd name="connsiteX8" fmla="*/ 945 w 606675"/>
              <a:gd name="connsiteY8" fmla="*/ 729192 h 6214768"/>
              <a:gd name="connsiteX0" fmla="*/ 595 w 606325"/>
              <a:gd name="connsiteY0" fmla="*/ 729192 h 6214768"/>
              <a:gd name="connsiteX1" fmla="*/ 85195 w 606325"/>
              <a:gd name="connsiteY1" fmla="*/ 0 h 6214768"/>
              <a:gd name="connsiteX2" fmla="*/ 537865 w 606325"/>
              <a:gd name="connsiteY2" fmla="*/ 342065 h 6214768"/>
              <a:gd name="connsiteX3" fmla="*/ 605450 w 606325"/>
              <a:gd name="connsiteY3" fmla="*/ 991982 h 6214768"/>
              <a:gd name="connsiteX4" fmla="*/ 597802 w 606325"/>
              <a:gd name="connsiteY4" fmla="*/ 5531358 h 6214768"/>
              <a:gd name="connsiteX5" fmla="*/ 541950 w 606325"/>
              <a:gd name="connsiteY5" fmla="*/ 6214405 h 6214768"/>
              <a:gd name="connsiteX6" fmla="*/ 62020 w 606325"/>
              <a:gd name="connsiteY6" fmla="*/ 5696076 h 6214768"/>
              <a:gd name="connsiteX7" fmla="*/ 1475 w 606325"/>
              <a:gd name="connsiteY7" fmla="*/ 5004654 h 6214768"/>
              <a:gd name="connsiteX8" fmla="*/ 595 w 606325"/>
              <a:gd name="connsiteY8" fmla="*/ 729192 h 6214768"/>
              <a:gd name="connsiteX0" fmla="*/ 595 w 606325"/>
              <a:gd name="connsiteY0" fmla="*/ 729192 h 6214768"/>
              <a:gd name="connsiteX1" fmla="*/ 85195 w 606325"/>
              <a:gd name="connsiteY1" fmla="*/ 0 h 6214768"/>
              <a:gd name="connsiteX2" fmla="*/ 537865 w 606325"/>
              <a:gd name="connsiteY2" fmla="*/ 342065 h 6214768"/>
              <a:gd name="connsiteX3" fmla="*/ 605450 w 606325"/>
              <a:gd name="connsiteY3" fmla="*/ 991982 h 6214768"/>
              <a:gd name="connsiteX4" fmla="*/ 597802 w 606325"/>
              <a:gd name="connsiteY4" fmla="*/ 5531358 h 6214768"/>
              <a:gd name="connsiteX5" fmla="*/ 541950 w 606325"/>
              <a:gd name="connsiteY5" fmla="*/ 6214405 h 6214768"/>
              <a:gd name="connsiteX6" fmla="*/ 62020 w 606325"/>
              <a:gd name="connsiteY6" fmla="*/ 5696076 h 6214768"/>
              <a:gd name="connsiteX7" fmla="*/ 1475 w 606325"/>
              <a:gd name="connsiteY7" fmla="*/ 5004654 h 6214768"/>
              <a:gd name="connsiteX8" fmla="*/ 595 w 606325"/>
              <a:gd name="connsiteY8" fmla="*/ 729192 h 6214768"/>
              <a:gd name="connsiteX0" fmla="*/ 595 w 609621"/>
              <a:gd name="connsiteY0" fmla="*/ 729192 h 6214768"/>
              <a:gd name="connsiteX1" fmla="*/ 85195 w 609621"/>
              <a:gd name="connsiteY1" fmla="*/ 0 h 6214768"/>
              <a:gd name="connsiteX2" fmla="*/ 537865 w 609621"/>
              <a:gd name="connsiteY2" fmla="*/ 342065 h 6214768"/>
              <a:gd name="connsiteX3" fmla="*/ 609238 w 609621"/>
              <a:gd name="connsiteY3" fmla="*/ 1149086 h 6214768"/>
              <a:gd name="connsiteX4" fmla="*/ 597802 w 609621"/>
              <a:gd name="connsiteY4" fmla="*/ 5531358 h 6214768"/>
              <a:gd name="connsiteX5" fmla="*/ 541950 w 609621"/>
              <a:gd name="connsiteY5" fmla="*/ 6214405 h 6214768"/>
              <a:gd name="connsiteX6" fmla="*/ 62020 w 609621"/>
              <a:gd name="connsiteY6" fmla="*/ 5696076 h 6214768"/>
              <a:gd name="connsiteX7" fmla="*/ 1475 w 609621"/>
              <a:gd name="connsiteY7" fmla="*/ 5004654 h 6214768"/>
              <a:gd name="connsiteX8" fmla="*/ 595 w 609621"/>
              <a:gd name="connsiteY8" fmla="*/ 729192 h 6214768"/>
              <a:gd name="connsiteX0" fmla="*/ 595 w 610358"/>
              <a:gd name="connsiteY0" fmla="*/ 729192 h 6214768"/>
              <a:gd name="connsiteX1" fmla="*/ 85195 w 610358"/>
              <a:gd name="connsiteY1" fmla="*/ 0 h 6214768"/>
              <a:gd name="connsiteX2" fmla="*/ 537865 w 610358"/>
              <a:gd name="connsiteY2" fmla="*/ 342065 h 6214768"/>
              <a:gd name="connsiteX3" fmla="*/ 609238 w 610358"/>
              <a:gd name="connsiteY3" fmla="*/ 1149086 h 6214768"/>
              <a:gd name="connsiteX4" fmla="*/ 597802 w 610358"/>
              <a:gd name="connsiteY4" fmla="*/ 5531358 h 6214768"/>
              <a:gd name="connsiteX5" fmla="*/ 541950 w 610358"/>
              <a:gd name="connsiteY5" fmla="*/ 6214405 h 6214768"/>
              <a:gd name="connsiteX6" fmla="*/ 62020 w 610358"/>
              <a:gd name="connsiteY6" fmla="*/ 5696076 h 6214768"/>
              <a:gd name="connsiteX7" fmla="*/ 1475 w 610358"/>
              <a:gd name="connsiteY7" fmla="*/ 5004654 h 6214768"/>
              <a:gd name="connsiteX8" fmla="*/ 595 w 610358"/>
              <a:gd name="connsiteY8" fmla="*/ 729192 h 6214768"/>
              <a:gd name="connsiteX0" fmla="*/ 595 w 611248"/>
              <a:gd name="connsiteY0" fmla="*/ 729192 h 6214768"/>
              <a:gd name="connsiteX1" fmla="*/ 85195 w 611248"/>
              <a:gd name="connsiteY1" fmla="*/ 0 h 6214768"/>
              <a:gd name="connsiteX2" fmla="*/ 537865 w 611248"/>
              <a:gd name="connsiteY2" fmla="*/ 342065 h 6214768"/>
              <a:gd name="connsiteX3" fmla="*/ 609238 w 611248"/>
              <a:gd name="connsiteY3" fmla="*/ 1149086 h 6214768"/>
              <a:gd name="connsiteX4" fmla="*/ 597802 w 611248"/>
              <a:gd name="connsiteY4" fmla="*/ 5531358 h 6214768"/>
              <a:gd name="connsiteX5" fmla="*/ 541950 w 611248"/>
              <a:gd name="connsiteY5" fmla="*/ 6214405 h 6214768"/>
              <a:gd name="connsiteX6" fmla="*/ 62020 w 611248"/>
              <a:gd name="connsiteY6" fmla="*/ 5696076 h 6214768"/>
              <a:gd name="connsiteX7" fmla="*/ 1475 w 611248"/>
              <a:gd name="connsiteY7" fmla="*/ 5004654 h 6214768"/>
              <a:gd name="connsiteX8" fmla="*/ 595 w 611248"/>
              <a:gd name="connsiteY8" fmla="*/ 729192 h 6214768"/>
              <a:gd name="connsiteX0" fmla="*/ 595 w 611248"/>
              <a:gd name="connsiteY0" fmla="*/ 729192 h 6214768"/>
              <a:gd name="connsiteX1" fmla="*/ 85195 w 611248"/>
              <a:gd name="connsiteY1" fmla="*/ 0 h 6214768"/>
              <a:gd name="connsiteX2" fmla="*/ 530289 w 611248"/>
              <a:gd name="connsiteY2" fmla="*/ 486348 h 6214768"/>
              <a:gd name="connsiteX3" fmla="*/ 609238 w 611248"/>
              <a:gd name="connsiteY3" fmla="*/ 1149086 h 6214768"/>
              <a:gd name="connsiteX4" fmla="*/ 597802 w 611248"/>
              <a:gd name="connsiteY4" fmla="*/ 5531358 h 6214768"/>
              <a:gd name="connsiteX5" fmla="*/ 541950 w 611248"/>
              <a:gd name="connsiteY5" fmla="*/ 6214405 h 6214768"/>
              <a:gd name="connsiteX6" fmla="*/ 62020 w 611248"/>
              <a:gd name="connsiteY6" fmla="*/ 5696076 h 6214768"/>
              <a:gd name="connsiteX7" fmla="*/ 1475 w 611248"/>
              <a:gd name="connsiteY7" fmla="*/ 5004654 h 6214768"/>
              <a:gd name="connsiteX8" fmla="*/ 595 w 611248"/>
              <a:gd name="connsiteY8" fmla="*/ 729192 h 6214768"/>
              <a:gd name="connsiteX0" fmla="*/ 595 w 608155"/>
              <a:gd name="connsiteY0" fmla="*/ 729192 h 6214768"/>
              <a:gd name="connsiteX1" fmla="*/ 85195 w 608155"/>
              <a:gd name="connsiteY1" fmla="*/ 0 h 6214768"/>
              <a:gd name="connsiteX2" fmla="*/ 530289 w 608155"/>
              <a:gd name="connsiteY2" fmla="*/ 486348 h 6214768"/>
              <a:gd name="connsiteX3" fmla="*/ 605450 w 608155"/>
              <a:gd name="connsiteY3" fmla="*/ 1473710 h 6214768"/>
              <a:gd name="connsiteX4" fmla="*/ 597802 w 608155"/>
              <a:gd name="connsiteY4" fmla="*/ 5531358 h 6214768"/>
              <a:gd name="connsiteX5" fmla="*/ 541950 w 608155"/>
              <a:gd name="connsiteY5" fmla="*/ 6214405 h 6214768"/>
              <a:gd name="connsiteX6" fmla="*/ 62020 w 608155"/>
              <a:gd name="connsiteY6" fmla="*/ 5696076 h 6214768"/>
              <a:gd name="connsiteX7" fmla="*/ 1475 w 608155"/>
              <a:gd name="connsiteY7" fmla="*/ 5004654 h 6214768"/>
              <a:gd name="connsiteX8" fmla="*/ 595 w 608155"/>
              <a:gd name="connsiteY8" fmla="*/ 729192 h 6214768"/>
              <a:gd name="connsiteX0" fmla="*/ 595 w 608154"/>
              <a:gd name="connsiteY0" fmla="*/ 729192 h 6214688"/>
              <a:gd name="connsiteX1" fmla="*/ 85195 w 608154"/>
              <a:gd name="connsiteY1" fmla="*/ 0 h 6214688"/>
              <a:gd name="connsiteX2" fmla="*/ 530289 w 608154"/>
              <a:gd name="connsiteY2" fmla="*/ 486348 h 6214688"/>
              <a:gd name="connsiteX3" fmla="*/ 605450 w 608154"/>
              <a:gd name="connsiteY3" fmla="*/ 1473710 h 6214688"/>
              <a:gd name="connsiteX4" fmla="*/ 597802 w 608154"/>
              <a:gd name="connsiteY4" fmla="*/ 5351009 h 6214688"/>
              <a:gd name="connsiteX5" fmla="*/ 541950 w 608154"/>
              <a:gd name="connsiteY5" fmla="*/ 6214405 h 6214688"/>
              <a:gd name="connsiteX6" fmla="*/ 62020 w 608154"/>
              <a:gd name="connsiteY6" fmla="*/ 5696076 h 6214688"/>
              <a:gd name="connsiteX7" fmla="*/ 1475 w 608154"/>
              <a:gd name="connsiteY7" fmla="*/ 5004654 h 6214688"/>
              <a:gd name="connsiteX8" fmla="*/ 595 w 608154"/>
              <a:gd name="connsiteY8" fmla="*/ 729192 h 6214688"/>
              <a:gd name="connsiteX0" fmla="*/ 595 w 606441"/>
              <a:gd name="connsiteY0" fmla="*/ 729192 h 6214688"/>
              <a:gd name="connsiteX1" fmla="*/ 85195 w 606441"/>
              <a:gd name="connsiteY1" fmla="*/ 0 h 6214688"/>
              <a:gd name="connsiteX2" fmla="*/ 530289 w 606441"/>
              <a:gd name="connsiteY2" fmla="*/ 486348 h 6214688"/>
              <a:gd name="connsiteX3" fmla="*/ 605450 w 606441"/>
              <a:gd name="connsiteY3" fmla="*/ 1473710 h 6214688"/>
              <a:gd name="connsiteX4" fmla="*/ 597802 w 606441"/>
              <a:gd name="connsiteY4" fmla="*/ 5351009 h 6214688"/>
              <a:gd name="connsiteX5" fmla="*/ 541950 w 606441"/>
              <a:gd name="connsiteY5" fmla="*/ 6214405 h 6214688"/>
              <a:gd name="connsiteX6" fmla="*/ 62020 w 606441"/>
              <a:gd name="connsiteY6" fmla="*/ 5696076 h 6214688"/>
              <a:gd name="connsiteX7" fmla="*/ 1475 w 606441"/>
              <a:gd name="connsiteY7" fmla="*/ 5004654 h 6214688"/>
              <a:gd name="connsiteX8" fmla="*/ 595 w 606441"/>
              <a:gd name="connsiteY8" fmla="*/ 729192 h 6214688"/>
              <a:gd name="connsiteX0" fmla="*/ 595 w 606441"/>
              <a:gd name="connsiteY0" fmla="*/ 729192 h 6214688"/>
              <a:gd name="connsiteX1" fmla="*/ 85195 w 606441"/>
              <a:gd name="connsiteY1" fmla="*/ 0 h 6214688"/>
              <a:gd name="connsiteX2" fmla="*/ 530289 w 606441"/>
              <a:gd name="connsiteY2" fmla="*/ 486348 h 6214688"/>
              <a:gd name="connsiteX3" fmla="*/ 605450 w 606441"/>
              <a:gd name="connsiteY3" fmla="*/ 1473710 h 6214688"/>
              <a:gd name="connsiteX4" fmla="*/ 597802 w 606441"/>
              <a:gd name="connsiteY4" fmla="*/ 5351009 h 6214688"/>
              <a:gd name="connsiteX5" fmla="*/ 541950 w 606441"/>
              <a:gd name="connsiteY5" fmla="*/ 6214405 h 6214688"/>
              <a:gd name="connsiteX6" fmla="*/ 62020 w 606441"/>
              <a:gd name="connsiteY6" fmla="*/ 5696076 h 6214688"/>
              <a:gd name="connsiteX7" fmla="*/ 1475 w 606441"/>
              <a:gd name="connsiteY7" fmla="*/ 5004654 h 6214688"/>
              <a:gd name="connsiteX8" fmla="*/ 595 w 606441"/>
              <a:gd name="connsiteY8" fmla="*/ 729192 h 6214688"/>
              <a:gd name="connsiteX0" fmla="*/ 595 w 605962"/>
              <a:gd name="connsiteY0" fmla="*/ 729192 h 6214688"/>
              <a:gd name="connsiteX1" fmla="*/ 85195 w 605962"/>
              <a:gd name="connsiteY1" fmla="*/ 0 h 6214688"/>
              <a:gd name="connsiteX2" fmla="*/ 530289 w 605962"/>
              <a:gd name="connsiteY2" fmla="*/ 486348 h 6214688"/>
              <a:gd name="connsiteX3" fmla="*/ 605450 w 605962"/>
              <a:gd name="connsiteY3" fmla="*/ 1473710 h 6214688"/>
              <a:gd name="connsiteX4" fmla="*/ 597802 w 605962"/>
              <a:gd name="connsiteY4" fmla="*/ 5351009 h 6214688"/>
              <a:gd name="connsiteX5" fmla="*/ 541950 w 605962"/>
              <a:gd name="connsiteY5" fmla="*/ 6214405 h 6214688"/>
              <a:gd name="connsiteX6" fmla="*/ 62020 w 605962"/>
              <a:gd name="connsiteY6" fmla="*/ 5696076 h 6214688"/>
              <a:gd name="connsiteX7" fmla="*/ 1475 w 605962"/>
              <a:gd name="connsiteY7" fmla="*/ 5004654 h 6214688"/>
              <a:gd name="connsiteX8" fmla="*/ 595 w 605962"/>
              <a:gd name="connsiteY8" fmla="*/ 729192 h 6214688"/>
              <a:gd name="connsiteX0" fmla="*/ 595 w 617247"/>
              <a:gd name="connsiteY0" fmla="*/ 729192 h 6214688"/>
              <a:gd name="connsiteX1" fmla="*/ 85195 w 617247"/>
              <a:gd name="connsiteY1" fmla="*/ 0 h 6214688"/>
              <a:gd name="connsiteX2" fmla="*/ 530289 w 617247"/>
              <a:gd name="connsiteY2" fmla="*/ 486348 h 6214688"/>
              <a:gd name="connsiteX3" fmla="*/ 617070 w 617247"/>
              <a:gd name="connsiteY3" fmla="*/ 1473707 h 6214688"/>
              <a:gd name="connsiteX4" fmla="*/ 597802 w 617247"/>
              <a:gd name="connsiteY4" fmla="*/ 5351009 h 6214688"/>
              <a:gd name="connsiteX5" fmla="*/ 541950 w 617247"/>
              <a:gd name="connsiteY5" fmla="*/ 6214405 h 6214688"/>
              <a:gd name="connsiteX6" fmla="*/ 62020 w 617247"/>
              <a:gd name="connsiteY6" fmla="*/ 5696076 h 6214688"/>
              <a:gd name="connsiteX7" fmla="*/ 1475 w 617247"/>
              <a:gd name="connsiteY7" fmla="*/ 5004654 h 6214688"/>
              <a:gd name="connsiteX8" fmla="*/ 595 w 617247"/>
              <a:gd name="connsiteY8" fmla="*/ 729192 h 6214688"/>
              <a:gd name="connsiteX0" fmla="*/ 595 w 618929"/>
              <a:gd name="connsiteY0" fmla="*/ 729192 h 6214688"/>
              <a:gd name="connsiteX1" fmla="*/ 85195 w 618929"/>
              <a:gd name="connsiteY1" fmla="*/ 0 h 6214688"/>
              <a:gd name="connsiteX2" fmla="*/ 530289 w 618929"/>
              <a:gd name="connsiteY2" fmla="*/ 486348 h 6214688"/>
              <a:gd name="connsiteX3" fmla="*/ 617070 w 618929"/>
              <a:gd name="connsiteY3" fmla="*/ 1473707 h 6214688"/>
              <a:gd name="connsiteX4" fmla="*/ 615233 w 618929"/>
              <a:gd name="connsiteY4" fmla="*/ 5351005 h 6214688"/>
              <a:gd name="connsiteX5" fmla="*/ 541950 w 618929"/>
              <a:gd name="connsiteY5" fmla="*/ 6214405 h 6214688"/>
              <a:gd name="connsiteX6" fmla="*/ 62020 w 618929"/>
              <a:gd name="connsiteY6" fmla="*/ 5696076 h 6214688"/>
              <a:gd name="connsiteX7" fmla="*/ 1475 w 618929"/>
              <a:gd name="connsiteY7" fmla="*/ 5004654 h 6214688"/>
              <a:gd name="connsiteX8" fmla="*/ 595 w 618929"/>
              <a:gd name="connsiteY8" fmla="*/ 729192 h 6214688"/>
              <a:gd name="connsiteX0" fmla="*/ 595 w 617437"/>
              <a:gd name="connsiteY0" fmla="*/ 729192 h 6214688"/>
              <a:gd name="connsiteX1" fmla="*/ 85195 w 617437"/>
              <a:gd name="connsiteY1" fmla="*/ 0 h 6214688"/>
              <a:gd name="connsiteX2" fmla="*/ 530289 w 617437"/>
              <a:gd name="connsiteY2" fmla="*/ 486348 h 6214688"/>
              <a:gd name="connsiteX3" fmla="*/ 617070 w 617437"/>
              <a:gd name="connsiteY3" fmla="*/ 1473707 h 6214688"/>
              <a:gd name="connsiteX4" fmla="*/ 615233 w 617437"/>
              <a:gd name="connsiteY4" fmla="*/ 5351005 h 6214688"/>
              <a:gd name="connsiteX5" fmla="*/ 541950 w 617437"/>
              <a:gd name="connsiteY5" fmla="*/ 6214405 h 6214688"/>
              <a:gd name="connsiteX6" fmla="*/ 62020 w 617437"/>
              <a:gd name="connsiteY6" fmla="*/ 5696076 h 6214688"/>
              <a:gd name="connsiteX7" fmla="*/ 1475 w 617437"/>
              <a:gd name="connsiteY7" fmla="*/ 5004654 h 6214688"/>
              <a:gd name="connsiteX8" fmla="*/ 595 w 617437"/>
              <a:gd name="connsiteY8" fmla="*/ 729192 h 6214688"/>
              <a:gd name="connsiteX0" fmla="*/ 595 w 617437"/>
              <a:gd name="connsiteY0" fmla="*/ 729192 h 6214408"/>
              <a:gd name="connsiteX1" fmla="*/ 85195 w 617437"/>
              <a:gd name="connsiteY1" fmla="*/ 0 h 6214408"/>
              <a:gd name="connsiteX2" fmla="*/ 530289 w 617437"/>
              <a:gd name="connsiteY2" fmla="*/ 486348 h 6214408"/>
              <a:gd name="connsiteX3" fmla="*/ 617070 w 617437"/>
              <a:gd name="connsiteY3" fmla="*/ 1473707 h 6214408"/>
              <a:gd name="connsiteX4" fmla="*/ 615233 w 617437"/>
              <a:gd name="connsiteY4" fmla="*/ 5351005 h 6214408"/>
              <a:gd name="connsiteX5" fmla="*/ 541950 w 617437"/>
              <a:gd name="connsiteY5" fmla="*/ 6214405 h 6214408"/>
              <a:gd name="connsiteX6" fmla="*/ 62020 w 617437"/>
              <a:gd name="connsiteY6" fmla="*/ 5696076 h 6214408"/>
              <a:gd name="connsiteX7" fmla="*/ 1475 w 617437"/>
              <a:gd name="connsiteY7" fmla="*/ 5004654 h 6214408"/>
              <a:gd name="connsiteX8" fmla="*/ 595 w 617437"/>
              <a:gd name="connsiteY8" fmla="*/ 729192 h 6214408"/>
              <a:gd name="connsiteX0" fmla="*/ 595 w 617437"/>
              <a:gd name="connsiteY0" fmla="*/ 729192 h 6214688"/>
              <a:gd name="connsiteX1" fmla="*/ 85195 w 617437"/>
              <a:gd name="connsiteY1" fmla="*/ 0 h 6214688"/>
              <a:gd name="connsiteX2" fmla="*/ 530289 w 617437"/>
              <a:gd name="connsiteY2" fmla="*/ 486348 h 6214688"/>
              <a:gd name="connsiteX3" fmla="*/ 617070 w 617437"/>
              <a:gd name="connsiteY3" fmla="*/ 1473707 h 6214688"/>
              <a:gd name="connsiteX4" fmla="*/ 615233 w 617437"/>
              <a:gd name="connsiteY4" fmla="*/ 5351005 h 6214688"/>
              <a:gd name="connsiteX5" fmla="*/ 541950 w 617437"/>
              <a:gd name="connsiteY5" fmla="*/ 6214405 h 6214688"/>
              <a:gd name="connsiteX6" fmla="*/ 62020 w 617437"/>
              <a:gd name="connsiteY6" fmla="*/ 5696076 h 6214688"/>
              <a:gd name="connsiteX7" fmla="*/ 1475 w 617437"/>
              <a:gd name="connsiteY7" fmla="*/ 5004654 h 6214688"/>
              <a:gd name="connsiteX8" fmla="*/ 595 w 617437"/>
              <a:gd name="connsiteY8" fmla="*/ 729192 h 621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437" h="6214688">
                <a:moveTo>
                  <a:pt x="595" y="729192"/>
                </a:moveTo>
                <a:cubicBezTo>
                  <a:pt x="-2076" y="588614"/>
                  <a:pt x="6916" y="21305"/>
                  <a:pt x="85195" y="0"/>
                </a:cubicBezTo>
                <a:cubicBezTo>
                  <a:pt x="272700" y="149424"/>
                  <a:pt x="365511" y="309481"/>
                  <a:pt x="530289" y="486348"/>
                </a:cubicBezTo>
                <a:cubicBezTo>
                  <a:pt x="611604" y="592942"/>
                  <a:pt x="617070" y="1418719"/>
                  <a:pt x="617070" y="1473707"/>
                </a:cubicBezTo>
                <a:cubicBezTo>
                  <a:pt x="619101" y="2876596"/>
                  <a:pt x="611891" y="3885280"/>
                  <a:pt x="615233" y="5351005"/>
                </a:cubicBezTo>
                <a:cubicBezTo>
                  <a:pt x="615233" y="5381399"/>
                  <a:pt x="616699" y="6232526"/>
                  <a:pt x="541950" y="6214405"/>
                </a:cubicBezTo>
                <a:lnTo>
                  <a:pt x="62020" y="5696076"/>
                </a:lnTo>
                <a:cubicBezTo>
                  <a:pt x="-14975" y="5631876"/>
                  <a:pt x="1475" y="5035048"/>
                  <a:pt x="1475" y="5004654"/>
                </a:cubicBezTo>
                <a:cubicBezTo>
                  <a:pt x="3638" y="3642849"/>
                  <a:pt x="-1568" y="2090997"/>
                  <a:pt x="595" y="729192"/>
                </a:cubicBezTo>
                <a:close/>
              </a:path>
            </a:pathLst>
          </a:custGeom>
          <a:solidFill>
            <a:schemeClr val="tx1">
              <a:lumMod val="75000"/>
              <a:lumOff val="25000"/>
              <a:alpha val="18000"/>
            </a:schemeClr>
          </a:soli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grpSp>
        <p:nvGrpSpPr>
          <p:cNvPr id="177" name="Group 176"/>
          <p:cNvGrpSpPr/>
          <p:nvPr/>
        </p:nvGrpSpPr>
        <p:grpSpPr>
          <a:xfrm>
            <a:off x="3965889" y="3192898"/>
            <a:ext cx="461561" cy="593564"/>
            <a:chOff x="81399" y="4103009"/>
            <a:chExt cx="738497" cy="748022"/>
          </a:xfrm>
        </p:grpSpPr>
        <p:sp>
          <p:nvSpPr>
            <p:cNvPr id="178" name="Rounded Rectangle 177"/>
            <p:cNvSpPr/>
            <p:nvPr/>
          </p:nvSpPr>
          <p:spPr>
            <a:xfrm>
              <a:off x="81399" y="4122059"/>
              <a:ext cx="728972" cy="728972"/>
            </a:xfrm>
            <a:prstGeom prst="roundRect">
              <a:avLst/>
            </a:prstGeom>
            <a:solidFill>
              <a:srgbClr val="FFFFFF"/>
            </a:solidFill>
            <a:ln w="9" cap="flat">
              <a:solidFill>
                <a:srgbClr val="B6B8BA"/>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79" name="Rounded Rectangle 178"/>
            <p:cNvSpPr/>
            <p:nvPr/>
          </p:nvSpPr>
          <p:spPr>
            <a:xfrm>
              <a:off x="90924" y="4103009"/>
              <a:ext cx="728972" cy="728972"/>
            </a:xfrm>
            <a:prstGeom prst="roundRect">
              <a:avLst/>
            </a:prstGeom>
            <a:gradFill flip="none" rotWithShape="1">
              <a:gsLst>
                <a:gs pos="19000">
                  <a:srgbClr val="E7A300"/>
                </a:gs>
                <a:gs pos="100000">
                  <a:srgbClr val="FFE8AF"/>
                </a:gs>
              </a:gsLst>
              <a:lin ang="16200000" scaled="1"/>
              <a:tileRect/>
            </a:gradFill>
            <a:ln w="38100">
              <a:gradFill flip="none" rotWithShape="1">
                <a:gsLst>
                  <a:gs pos="0">
                    <a:srgbClr val="E7A300"/>
                  </a:gs>
                  <a:gs pos="100000">
                    <a:srgbClr val="FFE8AF"/>
                  </a:gs>
                </a:gsLst>
                <a:lin ang="16200000" scaled="1"/>
                <a:tileRect/>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0" name="Freeform 6"/>
            <p:cNvSpPr>
              <a:spLocks/>
            </p:cNvSpPr>
            <p:nvPr/>
          </p:nvSpPr>
          <p:spPr bwMode="auto">
            <a:xfrm>
              <a:off x="220774" y="4256088"/>
              <a:ext cx="463550" cy="315913"/>
            </a:xfrm>
            <a:custGeom>
              <a:avLst/>
              <a:gdLst>
                <a:gd name="T0" fmla="*/ 315 w 315"/>
                <a:gd name="T1" fmla="*/ 201 h 215"/>
                <a:gd name="T2" fmla="*/ 300 w 315"/>
                <a:gd name="T3" fmla="*/ 215 h 215"/>
                <a:gd name="T4" fmla="*/ 15 w 315"/>
                <a:gd name="T5" fmla="*/ 215 h 215"/>
                <a:gd name="T6" fmla="*/ 0 w 315"/>
                <a:gd name="T7" fmla="*/ 201 h 215"/>
                <a:gd name="T8" fmla="*/ 0 w 315"/>
                <a:gd name="T9" fmla="*/ 14 h 215"/>
                <a:gd name="T10" fmla="*/ 15 w 315"/>
                <a:gd name="T11" fmla="*/ 0 h 215"/>
                <a:gd name="T12" fmla="*/ 300 w 315"/>
                <a:gd name="T13" fmla="*/ 0 h 215"/>
                <a:gd name="T14" fmla="*/ 315 w 315"/>
                <a:gd name="T15" fmla="*/ 14 h 215"/>
                <a:gd name="T16" fmla="*/ 315 w 315"/>
                <a:gd name="T17" fmla="*/ 20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15">
                  <a:moveTo>
                    <a:pt x="315" y="201"/>
                  </a:moveTo>
                  <a:cubicBezTo>
                    <a:pt x="315" y="209"/>
                    <a:pt x="308" y="215"/>
                    <a:pt x="300" y="215"/>
                  </a:cubicBezTo>
                  <a:cubicBezTo>
                    <a:pt x="15" y="215"/>
                    <a:pt x="15" y="215"/>
                    <a:pt x="15" y="215"/>
                  </a:cubicBezTo>
                  <a:cubicBezTo>
                    <a:pt x="7" y="215"/>
                    <a:pt x="0" y="209"/>
                    <a:pt x="0" y="201"/>
                  </a:cubicBezTo>
                  <a:cubicBezTo>
                    <a:pt x="0" y="14"/>
                    <a:pt x="0" y="14"/>
                    <a:pt x="0" y="14"/>
                  </a:cubicBezTo>
                  <a:cubicBezTo>
                    <a:pt x="0" y="6"/>
                    <a:pt x="7" y="0"/>
                    <a:pt x="15" y="0"/>
                  </a:cubicBezTo>
                  <a:cubicBezTo>
                    <a:pt x="300" y="0"/>
                    <a:pt x="300" y="0"/>
                    <a:pt x="300" y="0"/>
                  </a:cubicBezTo>
                  <a:cubicBezTo>
                    <a:pt x="308" y="0"/>
                    <a:pt x="315" y="6"/>
                    <a:pt x="315" y="14"/>
                  </a:cubicBezTo>
                  <a:lnTo>
                    <a:pt x="315" y="201"/>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1" name="Freeform 7"/>
            <p:cNvSpPr>
              <a:spLocks/>
            </p:cNvSpPr>
            <p:nvPr/>
          </p:nvSpPr>
          <p:spPr bwMode="auto">
            <a:xfrm>
              <a:off x="250936" y="4284663"/>
              <a:ext cx="403225" cy="258763"/>
            </a:xfrm>
            <a:custGeom>
              <a:avLst/>
              <a:gdLst>
                <a:gd name="T0" fmla="*/ 273 w 273"/>
                <a:gd name="T1" fmla="*/ 166 h 175"/>
                <a:gd name="T2" fmla="*/ 264 w 273"/>
                <a:gd name="T3" fmla="*/ 175 h 175"/>
                <a:gd name="T4" fmla="*/ 9 w 273"/>
                <a:gd name="T5" fmla="*/ 175 h 175"/>
                <a:gd name="T6" fmla="*/ 0 w 273"/>
                <a:gd name="T7" fmla="*/ 166 h 175"/>
                <a:gd name="T8" fmla="*/ 0 w 273"/>
                <a:gd name="T9" fmla="*/ 9 h 175"/>
                <a:gd name="T10" fmla="*/ 9 w 273"/>
                <a:gd name="T11" fmla="*/ 0 h 175"/>
                <a:gd name="T12" fmla="*/ 264 w 273"/>
                <a:gd name="T13" fmla="*/ 0 h 175"/>
                <a:gd name="T14" fmla="*/ 273 w 273"/>
                <a:gd name="T15" fmla="*/ 9 h 175"/>
                <a:gd name="T16" fmla="*/ 273 w 273"/>
                <a:gd name="T17" fmla="*/ 16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175">
                  <a:moveTo>
                    <a:pt x="273" y="166"/>
                  </a:moveTo>
                  <a:cubicBezTo>
                    <a:pt x="273" y="171"/>
                    <a:pt x="269" y="175"/>
                    <a:pt x="264" y="175"/>
                  </a:cubicBezTo>
                  <a:cubicBezTo>
                    <a:pt x="9" y="175"/>
                    <a:pt x="9" y="175"/>
                    <a:pt x="9" y="175"/>
                  </a:cubicBezTo>
                  <a:cubicBezTo>
                    <a:pt x="4" y="175"/>
                    <a:pt x="0" y="171"/>
                    <a:pt x="0" y="166"/>
                  </a:cubicBezTo>
                  <a:cubicBezTo>
                    <a:pt x="0" y="9"/>
                    <a:pt x="0" y="9"/>
                    <a:pt x="0" y="9"/>
                  </a:cubicBezTo>
                  <a:cubicBezTo>
                    <a:pt x="0" y="4"/>
                    <a:pt x="4" y="0"/>
                    <a:pt x="9" y="0"/>
                  </a:cubicBezTo>
                  <a:cubicBezTo>
                    <a:pt x="264" y="0"/>
                    <a:pt x="264" y="0"/>
                    <a:pt x="264" y="0"/>
                  </a:cubicBezTo>
                  <a:cubicBezTo>
                    <a:pt x="269" y="0"/>
                    <a:pt x="273" y="4"/>
                    <a:pt x="273" y="9"/>
                  </a:cubicBezTo>
                  <a:lnTo>
                    <a:pt x="273" y="166"/>
                  </a:lnTo>
                  <a:close/>
                </a:path>
              </a:pathLst>
            </a:custGeom>
            <a:solidFill>
              <a:schemeClr val="bg1">
                <a:alpha val="26000"/>
              </a:schemeClr>
            </a:solidFill>
            <a:ln w="4"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2" name="Freeform 8"/>
            <p:cNvSpPr>
              <a:spLocks/>
            </p:cNvSpPr>
            <p:nvPr/>
          </p:nvSpPr>
          <p:spPr bwMode="auto">
            <a:xfrm>
              <a:off x="135049" y="4668838"/>
              <a:ext cx="635000" cy="28575"/>
            </a:xfrm>
            <a:custGeom>
              <a:avLst/>
              <a:gdLst>
                <a:gd name="T0" fmla="*/ 423 w 431"/>
                <a:gd name="T1" fmla="*/ 15 h 20"/>
                <a:gd name="T2" fmla="*/ 414 w 431"/>
                <a:gd name="T3" fmla="*/ 20 h 20"/>
                <a:gd name="T4" fmla="*/ 17 w 431"/>
                <a:gd name="T5" fmla="*/ 20 h 20"/>
                <a:gd name="T6" fmla="*/ 8 w 431"/>
                <a:gd name="T7" fmla="*/ 15 h 20"/>
                <a:gd name="T8" fmla="*/ 2 w 431"/>
                <a:gd name="T9" fmla="*/ 5 h 20"/>
                <a:gd name="T10" fmla="*/ 5 w 431"/>
                <a:gd name="T11" fmla="*/ 0 h 20"/>
                <a:gd name="T12" fmla="*/ 427 w 431"/>
                <a:gd name="T13" fmla="*/ 0 h 20"/>
                <a:gd name="T14" fmla="*/ 429 w 431"/>
                <a:gd name="T15" fmla="*/ 5 h 20"/>
                <a:gd name="T16" fmla="*/ 423 w 431"/>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20">
                  <a:moveTo>
                    <a:pt x="423" y="15"/>
                  </a:moveTo>
                  <a:cubicBezTo>
                    <a:pt x="421" y="17"/>
                    <a:pt x="417" y="20"/>
                    <a:pt x="414" y="20"/>
                  </a:cubicBezTo>
                  <a:cubicBezTo>
                    <a:pt x="17" y="20"/>
                    <a:pt x="17" y="20"/>
                    <a:pt x="17" y="20"/>
                  </a:cubicBezTo>
                  <a:cubicBezTo>
                    <a:pt x="14" y="20"/>
                    <a:pt x="10" y="17"/>
                    <a:pt x="8" y="15"/>
                  </a:cubicBezTo>
                  <a:cubicBezTo>
                    <a:pt x="2" y="5"/>
                    <a:pt x="2" y="5"/>
                    <a:pt x="2" y="5"/>
                  </a:cubicBezTo>
                  <a:cubicBezTo>
                    <a:pt x="0" y="2"/>
                    <a:pt x="1" y="0"/>
                    <a:pt x="5" y="0"/>
                  </a:cubicBezTo>
                  <a:cubicBezTo>
                    <a:pt x="427" y="0"/>
                    <a:pt x="427" y="0"/>
                    <a:pt x="427" y="0"/>
                  </a:cubicBezTo>
                  <a:cubicBezTo>
                    <a:pt x="430" y="0"/>
                    <a:pt x="431" y="2"/>
                    <a:pt x="429" y="5"/>
                  </a:cubicBezTo>
                  <a:lnTo>
                    <a:pt x="423" y="15"/>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3" name="Freeform 9"/>
            <p:cNvSpPr>
              <a:spLocks/>
            </p:cNvSpPr>
            <p:nvPr/>
          </p:nvSpPr>
          <p:spPr bwMode="auto">
            <a:xfrm>
              <a:off x="136636" y="4572001"/>
              <a:ext cx="631825" cy="96838"/>
            </a:xfrm>
            <a:custGeom>
              <a:avLst/>
              <a:gdLst>
                <a:gd name="T0" fmla="*/ 368 w 429"/>
                <a:gd name="T1" fmla="*/ 4 h 65"/>
                <a:gd name="T2" fmla="*/ 358 w 429"/>
                <a:gd name="T3" fmla="*/ 0 h 65"/>
                <a:gd name="T4" fmla="*/ 71 w 429"/>
                <a:gd name="T5" fmla="*/ 0 h 65"/>
                <a:gd name="T6" fmla="*/ 61 w 429"/>
                <a:gd name="T7" fmla="*/ 4 h 65"/>
                <a:gd name="T8" fmla="*/ 2 w 429"/>
                <a:gd name="T9" fmla="*/ 61 h 65"/>
                <a:gd name="T10" fmla="*/ 4 w 429"/>
                <a:gd name="T11" fmla="*/ 65 h 65"/>
                <a:gd name="T12" fmla="*/ 426 w 429"/>
                <a:gd name="T13" fmla="*/ 65 h 65"/>
                <a:gd name="T14" fmla="*/ 427 w 429"/>
                <a:gd name="T15" fmla="*/ 61 h 65"/>
                <a:gd name="T16" fmla="*/ 368 w 429"/>
                <a:gd name="T17"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9" h="65">
                  <a:moveTo>
                    <a:pt x="368" y="4"/>
                  </a:moveTo>
                  <a:cubicBezTo>
                    <a:pt x="366" y="2"/>
                    <a:pt x="361" y="0"/>
                    <a:pt x="358" y="0"/>
                  </a:cubicBezTo>
                  <a:cubicBezTo>
                    <a:pt x="71" y="0"/>
                    <a:pt x="71" y="0"/>
                    <a:pt x="71" y="0"/>
                  </a:cubicBezTo>
                  <a:cubicBezTo>
                    <a:pt x="68" y="0"/>
                    <a:pt x="63" y="2"/>
                    <a:pt x="61" y="4"/>
                  </a:cubicBezTo>
                  <a:cubicBezTo>
                    <a:pt x="2" y="61"/>
                    <a:pt x="2" y="61"/>
                    <a:pt x="2" y="61"/>
                  </a:cubicBezTo>
                  <a:cubicBezTo>
                    <a:pt x="0" y="63"/>
                    <a:pt x="0" y="65"/>
                    <a:pt x="4" y="65"/>
                  </a:cubicBezTo>
                  <a:cubicBezTo>
                    <a:pt x="426" y="65"/>
                    <a:pt x="426" y="65"/>
                    <a:pt x="426" y="65"/>
                  </a:cubicBezTo>
                  <a:cubicBezTo>
                    <a:pt x="429" y="65"/>
                    <a:pt x="429" y="63"/>
                    <a:pt x="427" y="61"/>
                  </a:cubicBezTo>
                  <a:lnTo>
                    <a:pt x="368" y="4"/>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4" name="Line 10"/>
            <p:cNvSpPr>
              <a:spLocks noChangeShapeType="1"/>
            </p:cNvSpPr>
            <p:nvPr/>
          </p:nvSpPr>
          <p:spPr bwMode="auto">
            <a:xfrm>
              <a:off x="246174" y="4591051"/>
              <a:ext cx="40798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5" name="Line 11"/>
            <p:cNvSpPr>
              <a:spLocks noChangeShapeType="1"/>
            </p:cNvSpPr>
            <p:nvPr/>
          </p:nvSpPr>
          <p:spPr bwMode="auto">
            <a:xfrm>
              <a:off x="228711" y="4608513"/>
              <a:ext cx="442913"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6" name="Line 12"/>
            <p:cNvSpPr>
              <a:spLocks noChangeShapeType="1"/>
            </p:cNvSpPr>
            <p:nvPr/>
          </p:nvSpPr>
          <p:spPr bwMode="auto">
            <a:xfrm>
              <a:off x="211249" y="4625976"/>
              <a:ext cx="47783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7" name="Line 13"/>
            <p:cNvSpPr>
              <a:spLocks noChangeShapeType="1"/>
            </p:cNvSpPr>
            <p:nvPr/>
          </p:nvSpPr>
          <p:spPr bwMode="auto">
            <a:xfrm>
              <a:off x="189024" y="4643438"/>
              <a:ext cx="52228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9" name="Rounded Rectangle 188"/>
            <p:cNvSpPr/>
            <p:nvPr/>
          </p:nvSpPr>
          <p:spPr>
            <a:xfrm>
              <a:off x="102040" y="4113798"/>
              <a:ext cx="703249" cy="703249"/>
            </a:xfrm>
            <a:prstGeom prst="roundRect">
              <a:avLst/>
            </a:prstGeom>
            <a:noFill/>
            <a:ln w="6350">
              <a:solidFill>
                <a:schemeClr val="bg1"/>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91"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736918" y="5124096"/>
            <a:ext cx="943054" cy="287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3" name="Group 192"/>
          <p:cNvGrpSpPr/>
          <p:nvPr/>
        </p:nvGrpSpPr>
        <p:grpSpPr>
          <a:xfrm>
            <a:off x="3970577" y="2349219"/>
            <a:ext cx="455608" cy="578448"/>
            <a:chOff x="98703" y="2436443"/>
            <a:chExt cx="728972" cy="728972"/>
          </a:xfrm>
        </p:grpSpPr>
        <p:sp>
          <p:nvSpPr>
            <p:cNvPr id="194" name="Rounded Rectangle 193"/>
            <p:cNvSpPr/>
            <p:nvPr/>
          </p:nvSpPr>
          <p:spPr>
            <a:xfrm>
              <a:off x="98703" y="2436443"/>
              <a:ext cx="728972" cy="728972"/>
            </a:xfrm>
            <a:prstGeom prst="roundRect">
              <a:avLst/>
            </a:prstGeom>
            <a:gradFill flip="none" rotWithShape="1">
              <a:gsLst>
                <a:gs pos="0">
                  <a:schemeClr val="accent3">
                    <a:lumMod val="75000"/>
                  </a:schemeClr>
                </a:gs>
                <a:gs pos="100000">
                  <a:srgbClr val="00ABB8"/>
                </a:gs>
              </a:gsLst>
              <a:lin ang="16200000" scaled="1"/>
              <a:tileRect/>
            </a:gradFill>
            <a:ln w="38100">
              <a:gradFill flip="none" rotWithShape="1">
                <a:gsLst>
                  <a:gs pos="0">
                    <a:schemeClr val="accent3">
                      <a:lumMod val="50000"/>
                    </a:schemeClr>
                  </a:gs>
                  <a:gs pos="100000">
                    <a:srgbClr val="00ABB8"/>
                  </a:gs>
                </a:gsLst>
                <a:lin ang="16200000" scaled="1"/>
                <a:tileRect/>
              </a:gra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5" name="Rounded Rectangle 194"/>
            <p:cNvSpPr/>
            <p:nvPr/>
          </p:nvSpPr>
          <p:spPr>
            <a:xfrm>
              <a:off x="111565" y="2449305"/>
              <a:ext cx="703249" cy="703249"/>
            </a:xfrm>
            <a:prstGeom prst="roundRect">
              <a:avLst/>
            </a:prstGeom>
            <a:noFill/>
            <a:ln w="6350">
              <a:solidFill>
                <a:schemeClr val="bg1"/>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6" name="Freeform 6"/>
            <p:cNvSpPr>
              <a:spLocks/>
            </p:cNvSpPr>
            <p:nvPr/>
          </p:nvSpPr>
          <p:spPr bwMode="auto">
            <a:xfrm>
              <a:off x="227918" y="2584450"/>
              <a:ext cx="463550" cy="315913"/>
            </a:xfrm>
            <a:custGeom>
              <a:avLst/>
              <a:gdLst>
                <a:gd name="T0" fmla="*/ 315 w 315"/>
                <a:gd name="T1" fmla="*/ 201 h 215"/>
                <a:gd name="T2" fmla="*/ 300 w 315"/>
                <a:gd name="T3" fmla="*/ 215 h 215"/>
                <a:gd name="T4" fmla="*/ 15 w 315"/>
                <a:gd name="T5" fmla="*/ 215 h 215"/>
                <a:gd name="T6" fmla="*/ 0 w 315"/>
                <a:gd name="T7" fmla="*/ 201 h 215"/>
                <a:gd name="T8" fmla="*/ 0 w 315"/>
                <a:gd name="T9" fmla="*/ 14 h 215"/>
                <a:gd name="T10" fmla="*/ 15 w 315"/>
                <a:gd name="T11" fmla="*/ 0 h 215"/>
                <a:gd name="T12" fmla="*/ 300 w 315"/>
                <a:gd name="T13" fmla="*/ 0 h 215"/>
                <a:gd name="T14" fmla="*/ 315 w 315"/>
                <a:gd name="T15" fmla="*/ 14 h 215"/>
                <a:gd name="T16" fmla="*/ 315 w 315"/>
                <a:gd name="T17" fmla="*/ 20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15">
                  <a:moveTo>
                    <a:pt x="315" y="201"/>
                  </a:moveTo>
                  <a:cubicBezTo>
                    <a:pt x="315" y="209"/>
                    <a:pt x="308" y="215"/>
                    <a:pt x="300" y="215"/>
                  </a:cubicBezTo>
                  <a:cubicBezTo>
                    <a:pt x="15" y="215"/>
                    <a:pt x="15" y="215"/>
                    <a:pt x="15" y="215"/>
                  </a:cubicBezTo>
                  <a:cubicBezTo>
                    <a:pt x="7" y="215"/>
                    <a:pt x="0" y="209"/>
                    <a:pt x="0" y="201"/>
                  </a:cubicBezTo>
                  <a:cubicBezTo>
                    <a:pt x="0" y="14"/>
                    <a:pt x="0" y="14"/>
                    <a:pt x="0" y="14"/>
                  </a:cubicBezTo>
                  <a:cubicBezTo>
                    <a:pt x="0" y="6"/>
                    <a:pt x="7" y="0"/>
                    <a:pt x="15" y="0"/>
                  </a:cubicBezTo>
                  <a:cubicBezTo>
                    <a:pt x="300" y="0"/>
                    <a:pt x="300" y="0"/>
                    <a:pt x="300" y="0"/>
                  </a:cubicBezTo>
                  <a:cubicBezTo>
                    <a:pt x="308" y="0"/>
                    <a:pt x="315" y="6"/>
                    <a:pt x="315" y="14"/>
                  </a:cubicBezTo>
                  <a:lnTo>
                    <a:pt x="315" y="201"/>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97" name="Freeform 7"/>
            <p:cNvSpPr>
              <a:spLocks/>
            </p:cNvSpPr>
            <p:nvPr/>
          </p:nvSpPr>
          <p:spPr bwMode="auto">
            <a:xfrm>
              <a:off x="258080" y="2613025"/>
              <a:ext cx="403225" cy="258763"/>
            </a:xfrm>
            <a:custGeom>
              <a:avLst/>
              <a:gdLst>
                <a:gd name="T0" fmla="*/ 273 w 273"/>
                <a:gd name="T1" fmla="*/ 166 h 175"/>
                <a:gd name="T2" fmla="*/ 264 w 273"/>
                <a:gd name="T3" fmla="*/ 175 h 175"/>
                <a:gd name="T4" fmla="*/ 9 w 273"/>
                <a:gd name="T5" fmla="*/ 175 h 175"/>
                <a:gd name="T6" fmla="*/ 0 w 273"/>
                <a:gd name="T7" fmla="*/ 166 h 175"/>
                <a:gd name="T8" fmla="*/ 0 w 273"/>
                <a:gd name="T9" fmla="*/ 9 h 175"/>
                <a:gd name="T10" fmla="*/ 9 w 273"/>
                <a:gd name="T11" fmla="*/ 0 h 175"/>
                <a:gd name="T12" fmla="*/ 264 w 273"/>
                <a:gd name="T13" fmla="*/ 0 h 175"/>
                <a:gd name="T14" fmla="*/ 273 w 273"/>
                <a:gd name="T15" fmla="*/ 9 h 175"/>
                <a:gd name="T16" fmla="*/ 273 w 273"/>
                <a:gd name="T17" fmla="*/ 16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175">
                  <a:moveTo>
                    <a:pt x="273" y="166"/>
                  </a:moveTo>
                  <a:cubicBezTo>
                    <a:pt x="273" y="171"/>
                    <a:pt x="269" y="175"/>
                    <a:pt x="264" y="175"/>
                  </a:cubicBezTo>
                  <a:cubicBezTo>
                    <a:pt x="9" y="175"/>
                    <a:pt x="9" y="175"/>
                    <a:pt x="9" y="175"/>
                  </a:cubicBezTo>
                  <a:cubicBezTo>
                    <a:pt x="4" y="175"/>
                    <a:pt x="0" y="171"/>
                    <a:pt x="0" y="166"/>
                  </a:cubicBezTo>
                  <a:cubicBezTo>
                    <a:pt x="0" y="9"/>
                    <a:pt x="0" y="9"/>
                    <a:pt x="0" y="9"/>
                  </a:cubicBezTo>
                  <a:cubicBezTo>
                    <a:pt x="0" y="4"/>
                    <a:pt x="4" y="0"/>
                    <a:pt x="9" y="0"/>
                  </a:cubicBezTo>
                  <a:cubicBezTo>
                    <a:pt x="264" y="0"/>
                    <a:pt x="264" y="0"/>
                    <a:pt x="264" y="0"/>
                  </a:cubicBezTo>
                  <a:cubicBezTo>
                    <a:pt x="269" y="0"/>
                    <a:pt x="273" y="4"/>
                    <a:pt x="273" y="9"/>
                  </a:cubicBezTo>
                  <a:lnTo>
                    <a:pt x="273" y="166"/>
                  </a:lnTo>
                  <a:close/>
                </a:path>
              </a:pathLst>
            </a:custGeom>
            <a:solidFill>
              <a:schemeClr val="bg1">
                <a:alpha val="26000"/>
              </a:schemeClr>
            </a:solidFill>
            <a:ln w="4"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98" name="Freeform 8"/>
            <p:cNvSpPr>
              <a:spLocks/>
            </p:cNvSpPr>
            <p:nvPr/>
          </p:nvSpPr>
          <p:spPr bwMode="auto">
            <a:xfrm>
              <a:off x="142193" y="2997200"/>
              <a:ext cx="635000" cy="28575"/>
            </a:xfrm>
            <a:custGeom>
              <a:avLst/>
              <a:gdLst>
                <a:gd name="T0" fmla="*/ 423 w 431"/>
                <a:gd name="T1" fmla="*/ 15 h 20"/>
                <a:gd name="T2" fmla="*/ 414 w 431"/>
                <a:gd name="T3" fmla="*/ 20 h 20"/>
                <a:gd name="T4" fmla="*/ 17 w 431"/>
                <a:gd name="T5" fmla="*/ 20 h 20"/>
                <a:gd name="T6" fmla="*/ 8 w 431"/>
                <a:gd name="T7" fmla="*/ 15 h 20"/>
                <a:gd name="T8" fmla="*/ 2 w 431"/>
                <a:gd name="T9" fmla="*/ 5 h 20"/>
                <a:gd name="T10" fmla="*/ 5 w 431"/>
                <a:gd name="T11" fmla="*/ 0 h 20"/>
                <a:gd name="T12" fmla="*/ 427 w 431"/>
                <a:gd name="T13" fmla="*/ 0 h 20"/>
                <a:gd name="T14" fmla="*/ 429 w 431"/>
                <a:gd name="T15" fmla="*/ 5 h 20"/>
                <a:gd name="T16" fmla="*/ 423 w 431"/>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20">
                  <a:moveTo>
                    <a:pt x="423" y="15"/>
                  </a:moveTo>
                  <a:cubicBezTo>
                    <a:pt x="421" y="17"/>
                    <a:pt x="417" y="20"/>
                    <a:pt x="414" y="20"/>
                  </a:cubicBezTo>
                  <a:cubicBezTo>
                    <a:pt x="17" y="20"/>
                    <a:pt x="17" y="20"/>
                    <a:pt x="17" y="20"/>
                  </a:cubicBezTo>
                  <a:cubicBezTo>
                    <a:pt x="14" y="20"/>
                    <a:pt x="10" y="17"/>
                    <a:pt x="8" y="15"/>
                  </a:cubicBezTo>
                  <a:cubicBezTo>
                    <a:pt x="2" y="5"/>
                    <a:pt x="2" y="5"/>
                    <a:pt x="2" y="5"/>
                  </a:cubicBezTo>
                  <a:cubicBezTo>
                    <a:pt x="0" y="2"/>
                    <a:pt x="1" y="0"/>
                    <a:pt x="5" y="0"/>
                  </a:cubicBezTo>
                  <a:cubicBezTo>
                    <a:pt x="427" y="0"/>
                    <a:pt x="427" y="0"/>
                    <a:pt x="427" y="0"/>
                  </a:cubicBezTo>
                  <a:cubicBezTo>
                    <a:pt x="430" y="0"/>
                    <a:pt x="431" y="2"/>
                    <a:pt x="429" y="5"/>
                  </a:cubicBezTo>
                  <a:lnTo>
                    <a:pt x="423" y="15"/>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99" name="Freeform 9"/>
            <p:cNvSpPr>
              <a:spLocks/>
            </p:cNvSpPr>
            <p:nvPr/>
          </p:nvSpPr>
          <p:spPr bwMode="auto">
            <a:xfrm>
              <a:off x="143780" y="2900363"/>
              <a:ext cx="631825" cy="96838"/>
            </a:xfrm>
            <a:custGeom>
              <a:avLst/>
              <a:gdLst>
                <a:gd name="T0" fmla="*/ 368 w 429"/>
                <a:gd name="T1" fmla="*/ 4 h 65"/>
                <a:gd name="T2" fmla="*/ 358 w 429"/>
                <a:gd name="T3" fmla="*/ 0 h 65"/>
                <a:gd name="T4" fmla="*/ 71 w 429"/>
                <a:gd name="T5" fmla="*/ 0 h 65"/>
                <a:gd name="T6" fmla="*/ 61 w 429"/>
                <a:gd name="T7" fmla="*/ 4 h 65"/>
                <a:gd name="T8" fmla="*/ 2 w 429"/>
                <a:gd name="T9" fmla="*/ 61 h 65"/>
                <a:gd name="T10" fmla="*/ 4 w 429"/>
                <a:gd name="T11" fmla="*/ 65 h 65"/>
                <a:gd name="T12" fmla="*/ 426 w 429"/>
                <a:gd name="T13" fmla="*/ 65 h 65"/>
                <a:gd name="T14" fmla="*/ 427 w 429"/>
                <a:gd name="T15" fmla="*/ 61 h 65"/>
                <a:gd name="T16" fmla="*/ 368 w 429"/>
                <a:gd name="T17"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9" h="65">
                  <a:moveTo>
                    <a:pt x="368" y="4"/>
                  </a:moveTo>
                  <a:cubicBezTo>
                    <a:pt x="366" y="2"/>
                    <a:pt x="361" y="0"/>
                    <a:pt x="358" y="0"/>
                  </a:cubicBezTo>
                  <a:cubicBezTo>
                    <a:pt x="71" y="0"/>
                    <a:pt x="71" y="0"/>
                    <a:pt x="71" y="0"/>
                  </a:cubicBezTo>
                  <a:cubicBezTo>
                    <a:pt x="68" y="0"/>
                    <a:pt x="63" y="2"/>
                    <a:pt x="61" y="4"/>
                  </a:cubicBezTo>
                  <a:cubicBezTo>
                    <a:pt x="2" y="61"/>
                    <a:pt x="2" y="61"/>
                    <a:pt x="2" y="61"/>
                  </a:cubicBezTo>
                  <a:cubicBezTo>
                    <a:pt x="0" y="63"/>
                    <a:pt x="0" y="65"/>
                    <a:pt x="4" y="65"/>
                  </a:cubicBezTo>
                  <a:cubicBezTo>
                    <a:pt x="426" y="65"/>
                    <a:pt x="426" y="65"/>
                    <a:pt x="426" y="65"/>
                  </a:cubicBezTo>
                  <a:cubicBezTo>
                    <a:pt x="429" y="65"/>
                    <a:pt x="429" y="63"/>
                    <a:pt x="427" y="61"/>
                  </a:cubicBezTo>
                  <a:lnTo>
                    <a:pt x="368" y="4"/>
                  </a:lnTo>
                  <a:close/>
                </a:path>
              </a:pathLst>
            </a:custGeom>
            <a:noFill/>
            <a:ln w="5"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0" name="Line 10"/>
            <p:cNvSpPr>
              <a:spLocks noChangeShapeType="1"/>
            </p:cNvSpPr>
            <p:nvPr/>
          </p:nvSpPr>
          <p:spPr bwMode="auto">
            <a:xfrm>
              <a:off x="253318" y="2919413"/>
              <a:ext cx="40798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1" name="Line 11"/>
            <p:cNvSpPr>
              <a:spLocks noChangeShapeType="1"/>
            </p:cNvSpPr>
            <p:nvPr/>
          </p:nvSpPr>
          <p:spPr bwMode="auto">
            <a:xfrm>
              <a:off x="235855" y="2936875"/>
              <a:ext cx="442913"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2" name="Line 12"/>
            <p:cNvSpPr>
              <a:spLocks noChangeShapeType="1"/>
            </p:cNvSpPr>
            <p:nvPr/>
          </p:nvSpPr>
          <p:spPr bwMode="auto">
            <a:xfrm>
              <a:off x="218393" y="2954338"/>
              <a:ext cx="47783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03" name="Line 13"/>
            <p:cNvSpPr>
              <a:spLocks noChangeShapeType="1"/>
            </p:cNvSpPr>
            <p:nvPr/>
          </p:nvSpPr>
          <p:spPr bwMode="auto">
            <a:xfrm>
              <a:off x="196168" y="2971800"/>
              <a:ext cx="522288" cy="0"/>
            </a:xfrm>
            <a:prstGeom prst="line">
              <a:avLst/>
            </a:prstGeom>
            <a:noFill/>
            <a:ln w="3"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pic>
        <p:nvPicPr>
          <p:cNvPr id="205" name="Picture 20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122940" y="2485141"/>
            <a:ext cx="157341" cy="198183"/>
          </a:xfrm>
          <a:prstGeom prst="rect">
            <a:avLst/>
          </a:prstGeom>
        </p:spPr>
      </p:pic>
      <p:sp>
        <p:nvSpPr>
          <p:cNvPr id="206" name="Freeform 10"/>
          <p:cNvSpPr>
            <a:spLocks/>
          </p:cNvSpPr>
          <p:nvPr/>
        </p:nvSpPr>
        <p:spPr bwMode="auto">
          <a:xfrm>
            <a:off x="6031719" y="2508586"/>
            <a:ext cx="1222806" cy="1779360"/>
          </a:xfrm>
          <a:custGeom>
            <a:avLst/>
            <a:gdLst>
              <a:gd name="T0" fmla="*/ 0 w 1962"/>
              <a:gd name="T1" fmla="*/ 226 h 2696"/>
              <a:gd name="T2" fmla="*/ 787 w 1962"/>
              <a:gd name="T3" fmla="*/ 0 h 2696"/>
              <a:gd name="T4" fmla="*/ 787 w 1962"/>
              <a:gd name="T5" fmla="*/ 2229 h 2696"/>
              <a:gd name="T6" fmla="*/ 1962 w 1962"/>
              <a:gd name="T7" fmla="*/ 2443 h 2696"/>
              <a:gd name="T8" fmla="*/ 1962 w 1962"/>
              <a:gd name="T9" fmla="*/ 2696 h 2696"/>
              <a:gd name="T10" fmla="*/ 672 w 1962"/>
              <a:gd name="T11" fmla="*/ 2403 h 2696"/>
              <a:gd name="T12" fmla="*/ 672 w 1962"/>
              <a:gd name="T13" fmla="*/ 232 h 2696"/>
              <a:gd name="T14" fmla="*/ 0 w 1962"/>
              <a:gd name="T15" fmla="*/ 395 h 2696"/>
              <a:gd name="T16" fmla="*/ 0 w 1962"/>
              <a:gd name="T17" fmla="*/ 226 h 2696"/>
              <a:gd name="connsiteX0" fmla="*/ 0 w 10000"/>
              <a:gd name="connsiteY0" fmla="*/ 838 h 10000"/>
              <a:gd name="connsiteX1" fmla="*/ 4011 w 10000"/>
              <a:gd name="connsiteY1" fmla="*/ 0 h 10000"/>
              <a:gd name="connsiteX2" fmla="*/ 4011 w 10000"/>
              <a:gd name="connsiteY2" fmla="*/ 8268 h 10000"/>
              <a:gd name="connsiteX3" fmla="*/ 10000 w 10000"/>
              <a:gd name="connsiteY3" fmla="*/ 9062 h 10000"/>
              <a:gd name="connsiteX4" fmla="*/ 10000 w 10000"/>
              <a:gd name="connsiteY4" fmla="*/ 10000 h 10000"/>
              <a:gd name="connsiteX5" fmla="*/ 3425 w 10000"/>
              <a:gd name="connsiteY5" fmla="*/ 8913 h 10000"/>
              <a:gd name="connsiteX6" fmla="*/ 3425 w 10000"/>
              <a:gd name="connsiteY6" fmla="*/ 965 h 10000"/>
              <a:gd name="connsiteX7" fmla="*/ 0 w 10000"/>
              <a:gd name="connsiteY7" fmla="*/ 1465 h 10000"/>
              <a:gd name="connsiteX8" fmla="*/ 0 w 10000"/>
              <a:gd name="connsiteY8" fmla="*/ 838 h 10000"/>
              <a:gd name="connsiteX0" fmla="*/ 0 w 10000"/>
              <a:gd name="connsiteY0" fmla="*/ 645 h 9807"/>
              <a:gd name="connsiteX1" fmla="*/ 4011 w 10000"/>
              <a:gd name="connsiteY1" fmla="*/ 0 h 9807"/>
              <a:gd name="connsiteX2" fmla="*/ 4011 w 10000"/>
              <a:gd name="connsiteY2" fmla="*/ 8075 h 9807"/>
              <a:gd name="connsiteX3" fmla="*/ 10000 w 10000"/>
              <a:gd name="connsiteY3" fmla="*/ 8869 h 9807"/>
              <a:gd name="connsiteX4" fmla="*/ 10000 w 10000"/>
              <a:gd name="connsiteY4" fmla="*/ 9807 h 9807"/>
              <a:gd name="connsiteX5" fmla="*/ 3425 w 10000"/>
              <a:gd name="connsiteY5" fmla="*/ 8720 h 9807"/>
              <a:gd name="connsiteX6" fmla="*/ 3425 w 10000"/>
              <a:gd name="connsiteY6" fmla="*/ 772 h 9807"/>
              <a:gd name="connsiteX7" fmla="*/ 0 w 10000"/>
              <a:gd name="connsiteY7" fmla="*/ 1272 h 9807"/>
              <a:gd name="connsiteX8" fmla="*/ 0 w 10000"/>
              <a:gd name="connsiteY8" fmla="*/ 645 h 9807"/>
              <a:gd name="connsiteX0" fmla="*/ 0 w 10000"/>
              <a:gd name="connsiteY0" fmla="*/ 658 h 10000"/>
              <a:gd name="connsiteX1" fmla="*/ 4011 w 10000"/>
              <a:gd name="connsiteY1" fmla="*/ 0 h 10000"/>
              <a:gd name="connsiteX2" fmla="*/ 4011 w 10000"/>
              <a:gd name="connsiteY2" fmla="*/ 8234 h 10000"/>
              <a:gd name="connsiteX3" fmla="*/ 10000 w 10000"/>
              <a:gd name="connsiteY3" fmla="*/ 9044 h 10000"/>
              <a:gd name="connsiteX4" fmla="*/ 10000 w 10000"/>
              <a:gd name="connsiteY4" fmla="*/ 10000 h 10000"/>
              <a:gd name="connsiteX5" fmla="*/ 3452 w 10000"/>
              <a:gd name="connsiteY5" fmla="*/ 8892 h 10000"/>
              <a:gd name="connsiteX6" fmla="*/ 3425 w 10000"/>
              <a:gd name="connsiteY6" fmla="*/ 787 h 10000"/>
              <a:gd name="connsiteX7" fmla="*/ 0 w 10000"/>
              <a:gd name="connsiteY7" fmla="*/ 1297 h 10000"/>
              <a:gd name="connsiteX8" fmla="*/ 0 w 10000"/>
              <a:gd name="connsiteY8" fmla="*/ 658 h 10000"/>
              <a:gd name="connsiteX0" fmla="*/ 0 w 10000"/>
              <a:gd name="connsiteY0" fmla="*/ 658 h 10000"/>
              <a:gd name="connsiteX1" fmla="*/ 4011 w 10000"/>
              <a:gd name="connsiteY1" fmla="*/ 0 h 10000"/>
              <a:gd name="connsiteX2" fmla="*/ 4038 w 10000"/>
              <a:gd name="connsiteY2" fmla="*/ 8252 h 10000"/>
              <a:gd name="connsiteX3" fmla="*/ 10000 w 10000"/>
              <a:gd name="connsiteY3" fmla="*/ 9044 h 10000"/>
              <a:gd name="connsiteX4" fmla="*/ 10000 w 10000"/>
              <a:gd name="connsiteY4" fmla="*/ 10000 h 10000"/>
              <a:gd name="connsiteX5" fmla="*/ 3452 w 10000"/>
              <a:gd name="connsiteY5" fmla="*/ 8892 h 10000"/>
              <a:gd name="connsiteX6" fmla="*/ 3425 w 10000"/>
              <a:gd name="connsiteY6" fmla="*/ 787 h 10000"/>
              <a:gd name="connsiteX7" fmla="*/ 0 w 10000"/>
              <a:gd name="connsiteY7" fmla="*/ 1297 h 10000"/>
              <a:gd name="connsiteX8" fmla="*/ 0 w 10000"/>
              <a:gd name="connsiteY8" fmla="*/ 658 h 10000"/>
              <a:gd name="connsiteX0" fmla="*/ 0 w 10000"/>
              <a:gd name="connsiteY0" fmla="*/ 658 h 10000"/>
              <a:gd name="connsiteX1" fmla="*/ 4011 w 10000"/>
              <a:gd name="connsiteY1" fmla="*/ 0 h 10000"/>
              <a:gd name="connsiteX2" fmla="*/ 4119 w 10000"/>
              <a:gd name="connsiteY2" fmla="*/ 8270 h 10000"/>
              <a:gd name="connsiteX3" fmla="*/ 10000 w 10000"/>
              <a:gd name="connsiteY3" fmla="*/ 9044 h 10000"/>
              <a:gd name="connsiteX4" fmla="*/ 10000 w 10000"/>
              <a:gd name="connsiteY4" fmla="*/ 10000 h 10000"/>
              <a:gd name="connsiteX5" fmla="*/ 3452 w 10000"/>
              <a:gd name="connsiteY5" fmla="*/ 8892 h 10000"/>
              <a:gd name="connsiteX6" fmla="*/ 3425 w 10000"/>
              <a:gd name="connsiteY6" fmla="*/ 787 h 10000"/>
              <a:gd name="connsiteX7" fmla="*/ 0 w 10000"/>
              <a:gd name="connsiteY7" fmla="*/ 1297 h 10000"/>
              <a:gd name="connsiteX8" fmla="*/ 0 w 10000"/>
              <a:gd name="connsiteY8" fmla="*/ 658 h 10000"/>
              <a:gd name="connsiteX0" fmla="*/ 0 w 10000"/>
              <a:gd name="connsiteY0" fmla="*/ 658 h 10000"/>
              <a:gd name="connsiteX1" fmla="*/ 4011 w 10000"/>
              <a:gd name="connsiteY1" fmla="*/ 0 h 10000"/>
              <a:gd name="connsiteX2" fmla="*/ 4119 w 10000"/>
              <a:gd name="connsiteY2" fmla="*/ 8270 h 10000"/>
              <a:gd name="connsiteX3" fmla="*/ 10000 w 10000"/>
              <a:gd name="connsiteY3" fmla="*/ 8971 h 10000"/>
              <a:gd name="connsiteX4" fmla="*/ 10000 w 10000"/>
              <a:gd name="connsiteY4" fmla="*/ 10000 h 10000"/>
              <a:gd name="connsiteX5" fmla="*/ 3452 w 10000"/>
              <a:gd name="connsiteY5" fmla="*/ 8892 h 10000"/>
              <a:gd name="connsiteX6" fmla="*/ 3425 w 10000"/>
              <a:gd name="connsiteY6" fmla="*/ 787 h 10000"/>
              <a:gd name="connsiteX7" fmla="*/ 0 w 10000"/>
              <a:gd name="connsiteY7" fmla="*/ 1297 h 10000"/>
              <a:gd name="connsiteX8" fmla="*/ 0 w 10000"/>
              <a:gd name="connsiteY8" fmla="*/ 658 h 10000"/>
              <a:gd name="connsiteX0" fmla="*/ 0 w 10054"/>
              <a:gd name="connsiteY0" fmla="*/ 658 h 9873"/>
              <a:gd name="connsiteX1" fmla="*/ 4011 w 10054"/>
              <a:gd name="connsiteY1" fmla="*/ 0 h 9873"/>
              <a:gd name="connsiteX2" fmla="*/ 4119 w 10054"/>
              <a:gd name="connsiteY2" fmla="*/ 8270 h 9873"/>
              <a:gd name="connsiteX3" fmla="*/ 10000 w 10054"/>
              <a:gd name="connsiteY3" fmla="*/ 8971 h 9873"/>
              <a:gd name="connsiteX4" fmla="*/ 10054 w 10054"/>
              <a:gd name="connsiteY4" fmla="*/ 9873 h 9873"/>
              <a:gd name="connsiteX5" fmla="*/ 3452 w 10054"/>
              <a:gd name="connsiteY5" fmla="*/ 8892 h 9873"/>
              <a:gd name="connsiteX6" fmla="*/ 3425 w 10054"/>
              <a:gd name="connsiteY6" fmla="*/ 787 h 9873"/>
              <a:gd name="connsiteX7" fmla="*/ 0 w 10054"/>
              <a:gd name="connsiteY7" fmla="*/ 1297 h 9873"/>
              <a:gd name="connsiteX8" fmla="*/ 0 w 10054"/>
              <a:gd name="connsiteY8" fmla="*/ 658 h 9873"/>
              <a:gd name="connsiteX0" fmla="*/ 0 w 10000"/>
              <a:gd name="connsiteY0" fmla="*/ 689 h 10023"/>
              <a:gd name="connsiteX1" fmla="*/ 4157 w 10000"/>
              <a:gd name="connsiteY1" fmla="*/ 0 h 10023"/>
              <a:gd name="connsiteX2" fmla="*/ 4097 w 10000"/>
              <a:gd name="connsiteY2" fmla="*/ 8399 h 10023"/>
              <a:gd name="connsiteX3" fmla="*/ 9946 w 10000"/>
              <a:gd name="connsiteY3" fmla="*/ 9109 h 10023"/>
              <a:gd name="connsiteX4" fmla="*/ 10000 w 10000"/>
              <a:gd name="connsiteY4" fmla="*/ 10023 h 10023"/>
              <a:gd name="connsiteX5" fmla="*/ 3433 w 10000"/>
              <a:gd name="connsiteY5" fmla="*/ 9029 h 10023"/>
              <a:gd name="connsiteX6" fmla="*/ 3407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157 w 10000"/>
              <a:gd name="connsiteY1" fmla="*/ 0 h 10023"/>
              <a:gd name="connsiteX2" fmla="*/ 4265 w 10000"/>
              <a:gd name="connsiteY2" fmla="*/ 8399 h 10023"/>
              <a:gd name="connsiteX3" fmla="*/ 9946 w 10000"/>
              <a:gd name="connsiteY3" fmla="*/ 9109 h 10023"/>
              <a:gd name="connsiteX4" fmla="*/ 10000 w 10000"/>
              <a:gd name="connsiteY4" fmla="*/ 10023 h 10023"/>
              <a:gd name="connsiteX5" fmla="*/ 3433 w 10000"/>
              <a:gd name="connsiteY5" fmla="*/ 9029 h 10023"/>
              <a:gd name="connsiteX6" fmla="*/ 3407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157 w 10000"/>
              <a:gd name="connsiteY1" fmla="*/ 0 h 10023"/>
              <a:gd name="connsiteX2" fmla="*/ 4265 w 10000"/>
              <a:gd name="connsiteY2" fmla="*/ 8399 h 10023"/>
              <a:gd name="connsiteX3" fmla="*/ 9946 w 10000"/>
              <a:gd name="connsiteY3" fmla="*/ 9109 h 10023"/>
              <a:gd name="connsiteX4" fmla="*/ 10000 w 10000"/>
              <a:gd name="connsiteY4" fmla="*/ 10023 h 10023"/>
              <a:gd name="connsiteX5" fmla="*/ 3567 w 10000"/>
              <a:gd name="connsiteY5" fmla="*/ 9006 h 10023"/>
              <a:gd name="connsiteX6" fmla="*/ 3407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157 w 10000"/>
              <a:gd name="connsiteY1" fmla="*/ 0 h 10023"/>
              <a:gd name="connsiteX2" fmla="*/ 4265 w 10000"/>
              <a:gd name="connsiteY2" fmla="*/ 8399 h 10023"/>
              <a:gd name="connsiteX3" fmla="*/ 9946 w 10000"/>
              <a:gd name="connsiteY3" fmla="*/ 9109 h 10023"/>
              <a:gd name="connsiteX4" fmla="*/ 10000 w 10000"/>
              <a:gd name="connsiteY4" fmla="*/ 10023 h 10023"/>
              <a:gd name="connsiteX5" fmla="*/ 3567 w 10000"/>
              <a:gd name="connsiteY5" fmla="*/ 9006 h 10023"/>
              <a:gd name="connsiteX6" fmla="*/ 3575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157 w 10000"/>
              <a:gd name="connsiteY1" fmla="*/ 0 h 10023"/>
              <a:gd name="connsiteX2" fmla="*/ 4433 w 10000"/>
              <a:gd name="connsiteY2" fmla="*/ 8422 h 10023"/>
              <a:gd name="connsiteX3" fmla="*/ 9946 w 10000"/>
              <a:gd name="connsiteY3" fmla="*/ 9109 h 10023"/>
              <a:gd name="connsiteX4" fmla="*/ 10000 w 10000"/>
              <a:gd name="connsiteY4" fmla="*/ 10023 h 10023"/>
              <a:gd name="connsiteX5" fmla="*/ 3567 w 10000"/>
              <a:gd name="connsiteY5" fmla="*/ 9006 h 10023"/>
              <a:gd name="connsiteX6" fmla="*/ 3575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291 w 10000"/>
              <a:gd name="connsiteY1" fmla="*/ 0 h 10023"/>
              <a:gd name="connsiteX2" fmla="*/ 4433 w 10000"/>
              <a:gd name="connsiteY2" fmla="*/ 8422 h 10023"/>
              <a:gd name="connsiteX3" fmla="*/ 9946 w 10000"/>
              <a:gd name="connsiteY3" fmla="*/ 9109 h 10023"/>
              <a:gd name="connsiteX4" fmla="*/ 10000 w 10000"/>
              <a:gd name="connsiteY4" fmla="*/ 10023 h 10023"/>
              <a:gd name="connsiteX5" fmla="*/ 3567 w 10000"/>
              <a:gd name="connsiteY5" fmla="*/ 9006 h 10023"/>
              <a:gd name="connsiteX6" fmla="*/ 3575 w 10000"/>
              <a:gd name="connsiteY6" fmla="*/ 820 h 10023"/>
              <a:gd name="connsiteX7" fmla="*/ 0 w 10000"/>
              <a:gd name="connsiteY7" fmla="*/ 1337 h 10023"/>
              <a:gd name="connsiteX8" fmla="*/ 0 w 10000"/>
              <a:gd name="connsiteY8" fmla="*/ 689 h 10023"/>
              <a:gd name="connsiteX0" fmla="*/ 0 w 10000"/>
              <a:gd name="connsiteY0" fmla="*/ 689 h 10023"/>
              <a:gd name="connsiteX1" fmla="*/ 4291 w 10000"/>
              <a:gd name="connsiteY1" fmla="*/ 0 h 10023"/>
              <a:gd name="connsiteX2" fmla="*/ 4634 w 10000"/>
              <a:gd name="connsiteY2" fmla="*/ 8422 h 10023"/>
              <a:gd name="connsiteX3" fmla="*/ 9946 w 10000"/>
              <a:gd name="connsiteY3" fmla="*/ 9109 h 10023"/>
              <a:gd name="connsiteX4" fmla="*/ 10000 w 10000"/>
              <a:gd name="connsiteY4" fmla="*/ 10023 h 10023"/>
              <a:gd name="connsiteX5" fmla="*/ 3567 w 10000"/>
              <a:gd name="connsiteY5" fmla="*/ 9006 h 10023"/>
              <a:gd name="connsiteX6" fmla="*/ 3575 w 10000"/>
              <a:gd name="connsiteY6" fmla="*/ 820 h 10023"/>
              <a:gd name="connsiteX7" fmla="*/ 0 w 10000"/>
              <a:gd name="connsiteY7" fmla="*/ 1337 h 10023"/>
              <a:gd name="connsiteX8" fmla="*/ 0 w 10000"/>
              <a:gd name="connsiteY8" fmla="*/ 689 h 10023"/>
              <a:gd name="connsiteX0" fmla="*/ 0 w 10000"/>
              <a:gd name="connsiteY0" fmla="*/ 781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429 h 10115"/>
              <a:gd name="connsiteX8" fmla="*/ 0 w 10000"/>
              <a:gd name="connsiteY8" fmla="*/ 781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429 h 10115"/>
              <a:gd name="connsiteX8" fmla="*/ 0 w 10000"/>
              <a:gd name="connsiteY8" fmla="*/ 574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429 h 10115"/>
              <a:gd name="connsiteX8" fmla="*/ 0 w 10000"/>
              <a:gd name="connsiteY8" fmla="*/ 574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429 h 10115"/>
              <a:gd name="connsiteX8" fmla="*/ 0 w 10000"/>
              <a:gd name="connsiteY8" fmla="*/ 574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291 h 10115"/>
              <a:gd name="connsiteX8" fmla="*/ 0 w 10000"/>
              <a:gd name="connsiteY8" fmla="*/ 574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098 h 10115"/>
              <a:gd name="connsiteX6" fmla="*/ 3575 w 10000"/>
              <a:gd name="connsiteY6" fmla="*/ 912 h 10115"/>
              <a:gd name="connsiteX7" fmla="*/ 0 w 10000"/>
              <a:gd name="connsiteY7" fmla="*/ 1199 h 10115"/>
              <a:gd name="connsiteX8" fmla="*/ 0 w 10000"/>
              <a:gd name="connsiteY8" fmla="*/ 574 h 10115"/>
              <a:gd name="connsiteX0" fmla="*/ 0 w 10000"/>
              <a:gd name="connsiteY0" fmla="*/ 574 h 10115"/>
              <a:gd name="connsiteX1" fmla="*/ 4559 w 10000"/>
              <a:gd name="connsiteY1" fmla="*/ 0 h 10115"/>
              <a:gd name="connsiteX2" fmla="*/ 4634 w 10000"/>
              <a:gd name="connsiteY2" fmla="*/ 8514 h 10115"/>
              <a:gd name="connsiteX3" fmla="*/ 9946 w 10000"/>
              <a:gd name="connsiteY3" fmla="*/ 9201 h 10115"/>
              <a:gd name="connsiteX4" fmla="*/ 10000 w 10000"/>
              <a:gd name="connsiteY4" fmla="*/ 10115 h 10115"/>
              <a:gd name="connsiteX5" fmla="*/ 3567 w 10000"/>
              <a:gd name="connsiteY5" fmla="*/ 9305 h 10115"/>
              <a:gd name="connsiteX6" fmla="*/ 3575 w 10000"/>
              <a:gd name="connsiteY6" fmla="*/ 912 h 10115"/>
              <a:gd name="connsiteX7" fmla="*/ 0 w 10000"/>
              <a:gd name="connsiteY7" fmla="*/ 1199 h 10115"/>
              <a:gd name="connsiteX8" fmla="*/ 0 w 10000"/>
              <a:gd name="connsiteY8" fmla="*/ 574 h 10115"/>
              <a:gd name="connsiteX0" fmla="*/ 0 w 10000"/>
              <a:gd name="connsiteY0" fmla="*/ 574 h 10115"/>
              <a:gd name="connsiteX1" fmla="*/ 4559 w 10000"/>
              <a:gd name="connsiteY1" fmla="*/ 0 h 10115"/>
              <a:gd name="connsiteX2" fmla="*/ 4670 w 10000"/>
              <a:gd name="connsiteY2" fmla="*/ 8583 h 10115"/>
              <a:gd name="connsiteX3" fmla="*/ 9946 w 10000"/>
              <a:gd name="connsiteY3" fmla="*/ 9201 h 10115"/>
              <a:gd name="connsiteX4" fmla="*/ 10000 w 10000"/>
              <a:gd name="connsiteY4" fmla="*/ 10115 h 10115"/>
              <a:gd name="connsiteX5" fmla="*/ 3567 w 10000"/>
              <a:gd name="connsiteY5" fmla="*/ 9305 h 10115"/>
              <a:gd name="connsiteX6" fmla="*/ 3575 w 10000"/>
              <a:gd name="connsiteY6" fmla="*/ 912 h 10115"/>
              <a:gd name="connsiteX7" fmla="*/ 0 w 10000"/>
              <a:gd name="connsiteY7" fmla="*/ 1199 h 10115"/>
              <a:gd name="connsiteX8" fmla="*/ 0 w 10000"/>
              <a:gd name="connsiteY8" fmla="*/ 574 h 10115"/>
              <a:gd name="connsiteX0" fmla="*/ 0 w 10000"/>
              <a:gd name="connsiteY0" fmla="*/ 574 h 10115"/>
              <a:gd name="connsiteX1" fmla="*/ 4559 w 10000"/>
              <a:gd name="connsiteY1" fmla="*/ 0 h 10115"/>
              <a:gd name="connsiteX2" fmla="*/ 4670 w 10000"/>
              <a:gd name="connsiteY2" fmla="*/ 8583 h 10115"/>
              <a:gd name="connsiteX3" fmla="*/ 9946 w 10000"/>
              <a:gd name="connsiteY3" fmla="*/ 9178 h 10115"/>
              <a:gd name="connsiteX4" fmla="*/ 10000 w 10000"/>
              <a:gd name="connsiteY4" fmla="*/ 10115 h 10115"/>
              <a:gd name="connsiteX5" fmla="*/ 3567 w 10000"/>
              <a:gd name="connsiteY5" fmla="*/ 9305 h 10115"/>
              <a:gd name="connsiteX6" fmla="*/ 3575 w 10000"/>
              <a:gd name="connsiteY6" fmla="*/ 912 h 10115"/>
              <a:gd name="connsiteX7" fmla="*/ 0 w 10000"/>
              <a:gd name="connsiteY7" fmla="*/ 1199 h 10115"/>
              <a:gd name="connsiteX8" fmla="*/ 0 w 10000"/>
              <a:gd name="connsiteY8" fmla="*/ 574 h 10115"/>
              <a:gd name="connsiteX0" fmla="*/ 0 w 9964"/>
              <a:gd name="connsiteY0" fmla="*/ 574 h 10115"/>
              <a:gd name="connsiteX1" fmla="*/ 4559 w 9964"/>
              <a:gd name="connsiteY1" fmla="*/ 0 h 10115"/>
              <a:gd name="connsiteX2" fmla="*/ 4670 w 9964"/>
              <a:gd name="connsiteY2" fmla="*/ 8583 h 10115"/>
              <a:gd name="connsiteX3" fmla="*/ 9946 w 9964"/>
              <a:gd name="connsiteY3" fmla="*/ 9178 h 10115"/>
              <a:gd name="connsiteX4" fmla="*/ 9964 w 9964"/>
              <a:gd name="connsiteY4" fmla="*/ 10115 h 10115"/>
              <a:gd name="connsiteX5" fmla="*/ 3567 w 9964"/>
              <a:gd name="connsiteY5" fmla="*/ 9305 h 10115"/>
              <a:gd name="connsiteX6" fmla="*/ 3575 w 9964"/>
              <a:gd name="connsiteY6" fmla="*/ 912 h 10115"/>
              <a:gd name="connsiteX7" fmla="*/ 0 w 9964"/>
              <a:gd name="connsiteY7" fmla="*/ 1199 h 10115"/>
              <a:gd name="connsiteX8" fmla="*/ 0 w 9964"/>
              <a:gd name="connsiteY8" fmla="*/ 574 h 10115"/>
              <a:gd name="connsiteX0" fmla="*/ 0 w 10000"/>
              <a:gd name="connsiteY0" fmla="*/ 567 h 10000"/>
              <a:gd name="connsiteX1" fmla="*/ 4575 w 10000"/>
              <a:gd name="connsiteY1" fmla="*/ 0 h 10000"/>
              <a:gd name="connsiteX2" fmla="*/ 4773 w 10000"/>
              <a:gd name="connsiteY2" fmla="*/ 8503 h 10000"/>
              <a:gd name="connsiteX3" fmla="*/ 9982 w 10000"/>
              <a:gd name="connsiteY3" fmla="*/ 9074 h 10000"/>
              <a:gd name="connsiteX4" fmla="*/ 10000 w 10000"/>
              <a:gd name="connsiteY4" fmla="*/ 10000 h 10000"/>
              <a:gd name="connsiteX5" fmla="*/ 3580 w 10000"/>
              <a:gd name="connsiteY5" fmla="*/ 9199 h 10000"/>
              <a:gd name="connsiteX6" fmla="*/ 3588 w 10000"/>
              <a:gd name="connsiteY6" fmla="*/ 902 h 10000"/>
              <a:gd name="connsiteX7" fmla="*/ 0 w 10000"/>
              <a:gd name="connsiteY7" fmla="*/ 1185 h 10000"/>
              <a:gd name="connsiteX8" fmla="*/ 0 w 10000"/>
              <a:gd name="connsiteY8" fmla="*/ 567 h 10000"/>
              <a:gd name="connsiteX0" fmla="*/ 0 w 10000"/>
              <a:gd name="connsiteY0" fmla="*/ 567 h 10000"/>
              <a:gd name="connsiteX1" fmla="*/ 4689 w 10000"/>
              <a:gd name="connsiteY1" fmla="*/ 0 h 10000"/>
              <a:gd name="connsiteX2" fmla="*/ 4773 w 10000"/>
              <a:gd name="connsiteY2" fmla="*/ 8503 h 10000"/>
              <a:gd name="connsiteX3" fmla="*/ 9982 w 10000"/>
              <a:gd name="connsiteY3" fmla="*/ 9074 h 10000"/>
              <a:gd name="connsiteX4" fmla="*/ 10000 w 10000"/>
              <a:gd name="connsiteY4" fmla="*/ 10000 h 10000"/>
              <a:gd name="connsiteX5" fmla="*/ 3580 w 10000"/>
              <a:gd name="connsiteY5" fmla="*/ 9199 h 10000"/>
              <a:gd name="connsiteX6" fmla="*/ 3588 w 10000"/>
              <a:gd name="connsiteY6" fmla="*/ 902 h 10000"/>
              <a:gd name="connsiteX7" fmla="*/ 0 w 10000"/>
              <a:gd name="connsiteY7" fmla="*/ 1185 h 10000"/>
              <a:gd name="connsiteX8" fmla="*/ 0 w 10000"/>
              <a:gd name="connsiteY8" fmla="*/ 567 h 10000"/>
              <a:gd name="connsiteX0" fmla="*/ 0 w 10000"/>
              <a:gd name="connsiteY0" fmla="*/ 567 h 10000"/>
              <a:gd name="connsiteX1" fmla="*/ 4832 w 10000"/>
              <a:gd name="connsiteY1" fmla="*/ 0 h 10000"/>
              <a:gd name="connsiteX2" fmla="*/ 4773 w 10000"/>
              <a:gd name="connsiteY2" fmla="*/ 8503 h 10000"/>
              <a:gd name="connsiteX3" fmla="*/ 9982 w 10000"/>
              <a:gd name="connsiteY3" fmla="*/ 9074 h 10000"/>
              <a:gd name="connsiteX4" fmla="*/ 10000 w 10000"/>
              <a:gd name="connsiteY4" fmla="*/ 10000 h 10000"/>
              <a:gd name="connsiteX5" fmla="*/ 3580 w 10000"/>
              <a:gd name="connsiteY5" fmla="*/ 9199 h 10000"/>
              <a:gd name="connsiteX6" fmla="*/ 3588 w 10000"/>
              <a:gd name="connsiteY6" fmla="*/ 902 h 10000"/>
              <a:gd name="connsiteX7" fmla="*/ 0 w 10000"/>
              <a:gd name="connsiteY7" fmla="*/ 1185 h 10000"/>
              <a:gd name="connsiteX8" fmla="*/ 0 w 10000"/>
              <a:gd name="connsiteY8" fmla="*/ 567 h 10000"/>
              <a:gd name="connsiteX0" fmla="*/ 0 w 10000"/>
              <a:gd name="connsiteY0" fmla="*/ 567 h 10000"/>
              <a:gd name="connsiteX1" fmla="*/ 4832 w 10000"/>
              <a:gd name="connsiteY1" fmla="*/ 0 h 10000"/>
              <a:gd name="connsiteX2" fmla="*/ 4773 w 10000"/>
              <a:gd name="connsiteY2" fmla="*/ 8503 h 10000"/>
              <a:gd name="connsiteX3" fmla="*/ 9982 w 10000"/>
              <a:gd name="connsiteY3" fmla="*/ 9074 h 10000"/>
              <a:gd name="connsiteX4" fmla="*/ 10000 w 10000"/>
              <a:gd name="connsiteY4" fmla="*/ 10000 h 10000"/>
              <a:gd name="connsiteX5" fmla="*/ 3580 w 10000"/>
              <a:gd name="connsiteY5" fmla="*/ 9199 h 10000"/>
              <a:gd name="connsiteX6" fmla="*/ 3588 w 10000"/>
              <a:gd name="connsiteY6" fmla="*/ 902 h 10000"/>
              <a:gd name="connsiteX7" fmla="*/ 0 w 10000"/>
              <a:gd name="connsiteY7" fmla="*/ 1185 h 10000"/>
              <a:gd name="connsiteX8" fmla="*/ 0 w 10000"/>
              <a:gd name="connsiteY8" fmla="*/ 567 h 10000"/>
              <a:gd name="connsiteX0" fmla="*/ 0 w 10000"/>
              <a:gd name="connsiteY0" fmla="*/ 531 h 9964"/>
              <a:gd name="connsiteX1" fmla="*/ 4803 w 10000"/>
              <a:gd name="connsiteY1" fmla="*/ 0 h 9964"/>
              <a:gd name="connsiteX2" fmla="*/ 4773 w 10000"/>
              <a:gd name="connsiteY2" fmla="*/ 8467 h 9964"/>
              <a:gd name="connsiteX3" fmla="*/ 9982 w 10000"/>
              <a:gd name="connsiteY3" fmla="*/ 9038 h 9964"/>
              <a:gd name="connsiteX4" fmla="*/ 10000 w 10000"/>
              <a:gd name="connsiteY4" fmla="*/ 9964 h 9964"/>
              <a:gd name="connsiteX5" fmla="*/ 3580 w 10000"/>
              <a:gd name="connsiteY5" fmla="*/ 9163 h 9964"/>
              <a:gd name="connsiteX6" fmla="*/ 3588 w 10000"/>
              <a:gd name="connsiteY6" fmla="*/ 866 h 9964"/>
              <a:gd name="connsiteX7" fmla="*/ 0 w 10000"/>
              <a:gd name="connsiteY7" fmla="*/ 1149 h 9964"/>
              <a:gd name="connsiteX8" fmla="*/ 0 w 10000"/>
              <a:gd name="connsiteY8" fmla="*/ 531 h 9964"/>
              <a:gd name="connsiteX0" fmla="*/ 0 w 10000"/>
              <a:gd name="connsiteY0" fmla="*/ 533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88 w 10000"/>
              <a:gd name="connsiteY6" fmla="*/ 869 h 10000"/>
              <a:gd name="connsiteX7" fmla="*/ 0 w 10000"/>
              <a:gd name="connsiteY7" fmla="*/ 1153 h 10000"/>
              <a:gd name="connsiteX8" fmla="*/ 0 w 10000"/>
              <a:gd name="connsiteY8" fmla="*/ 533 h 10000"/>
              <a:gd name="connsiteX0" fmla="*/ 0 w 10000"/>
              <a:gd name="connsiteY0" fmla="*/ 533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88 w 10000"/>
              <a:gd name="connsiteY6" fmla="*/ 869 h 10000"/>
              <a:gd name="connsiteX7" fmla="*/ 0 w 10000"/>
              <a:gd name="connsiteY7" fmla="*/ 1153 h 10000"/>
              <a:gd name="connsiteX8" fmla="*/ 0 w 10000"/>
              <a:gd name="connsiteY8" fmla="*/ 533 h 10000"/>
              <a:gd name="connsiteX0" fmla="*/ 0 w 10000"/>
              <a:gd name="connsiteY0" fmla="*/ 161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88 w 10000"/>
              <a:gd name="connsiteY6" fmla="*/ 869 h 10000"/>
              <a:gd name="connsiteX7" fmla="*/ 0 w 10000"/>
              <a:gd name="connsiteY7" fmla="*/ 1153 h 10000"/>
              <a:gd name="connsiteX8" fmla="*/ 0 w 10000"/>
              <a:gd name="connsiteY8" fmla="*/ 161 h 10000"/>
              <a:gd name="connsiteX0" fmla="*/ 0 w 10000"/>
              <a:gd name="connsiteY0" fmla="*/ 161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88 w 10000"/>
              <a:gd name="connsiteY6" fmla="*/ 869 h 10000"/>
              <a:gd name="connsiteX7" fmla="*/ 0 w 10000"/>
              <a:gd name="connsiteY7" fmla="*/ 1153 h 10000"/>
              <a:gd name="connsiteX8" fmla="*/ 0 w 10000"/>
              <a:gd name="connsiteY8" fmla="*/ 161 h 10000"/>
              <a:gd name="connsiteX0" fmla="*/ 0 w 10000"/>
              <a:gd name="connsiteY0" fmla="*/ 161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88 w 10000"/>
              <a:gd name="connsiteY6" fmla="*/ 869 h 10000"/>
              <a:gd name="connsiteX7" fmla="*/ 0 w 10000"/>
              <a:gd name="connsiteY7" fmla="*/ 1153 h 10000"/>
              <a:gd name="connsiteX8" fmla="*/ 0 w 10000"/>
              <a:gd name="connsiteY8" fmla="*/ 161 h 10000"/>
              <a:gd name="connsiteX0" fmla="*/ 0 w 10000"/>
              <a:gd name="connsiteY0" fmla="*/ 161 h 10000"/>
              <a:gd name="connsiteX1" fmla="*/ 4803 w 10000"/>
              <a:gd name="connsiteY1" fmla="*/ 0 h 10000"/>
              <a:gd name="connsiteX2" fmla="*/ 4773 w 10000"/>
              <a:gd name="connsiteY2" fmla="*/ 8498 h 10000"/>
              <a:gd name="connsiteX3" fmla="*/ 9982 w 10000"/>
              <a:gd name="connsiteY3" fmla="*/ 9071 h 10000"/>
              <a:gd name="connsiteX4" fmla="*/ 10000 w 10000"/>
              <a:gd name="connsiteY4" fmla="*/ 10000 h 10000"/>
              <a:gd name="connsiteX5" fmla="*/ 3580 w 10000"/>
              <a:gd name="connsiteY5" fmla="*/ 9196 h 10000"/>
              <a:gd name="connsiteX6" fmla="*/ 3548 w 10000"/>
              <a:gd name="connsiteY6" fmla="*/ 1175 h 10000"/>
              <a:gd name="connsiteX7" fmla="*/ 0 w 10000"/>
              <a:gd name="connsiteY7" fmla="*/ 1153 h 10000"/>
              <a:gd name="connsiteX8" fmla="*/ 0 w 10000"/>
              <a:gd name="connsiteY8" fmla="*/ 161 h 10000"/>
              <a:gd name="connsiteX0" fmla="*/ 0 w 10426"/>
              <a:gd name="connsiteY0" fmla="*/ 161 h 10000"/>
              <a:gd name="connsiteX1" fmla="*/ 4803 w 10426"/>
              <a:gd name="connsiteY1" fmla="*/ 0 h 10000"/>
              <a:gd name="connsiteX2" fmla="*/ 4773 w 10426"/>
              <a:gd name="connsiteY2" fmla="*/ 8498 h 10000"/>
              <a:gd name="connsiteX3" fmla="*/ 10426 w 10426"/>
              <a:gd name="connsiteY3" fmla="*/ 8480 h 10000"/>
              <a:gd name="connsiteX4" fmla="*/ 10000 w 10426"/>
              <a:gd name="connsiteY4" fmla="*/ 10000 h 10000"/>
              <a:gd name="connsiteX5" fmla="*/ 3580 w 10426"/>
              <a:gd name="connsiteY5" fmla="*/ 9196 h 10000"/>
              <a:gd name="connsiteX6" fmla="*/ 3548 w 10426"/>
              <a:gd name="connsiteY6" fmla="*/ 1175 h 10000"/>
              <a:gd name="connsiteX7" fmla="*/ 0 w 10426"/>
              <a:gd name="connsiteY7" fmla="*/ 1153 h 10000"/>
              <a:gd name="connsiteX8" fmla="*/ 0 w 10426"/>
              <a:gd name="connsiteY8" fmla="*/ 161 h 10000"/>
              <a:gd name="connsiteX0" fmla="*/ 0 w 10485"/>
              <a:gd name="connsiteY0" fmla="*/ 161 h 9847"/>
              <a:gd name="connsiteX1" fmla="*/ 4803 w 10485"/>
              <a:gd name="connsiteY1" fmla="*/ 0 h 9847"/>
              <a:gd name="connsiteX2" fmla="*/ 4773 w 10485"/>
              <a:gd name="connsiteY2" fmla="*/ 8498 h 9847"/>
              <a:gd name="connsiteX3" fmla="*/ 10426 w 10485"/>
              <a:gd name="connsiteY3" fmla="*/ 8480 h 9847"/>
              <a:gd name="connsiteX4" fmla="*/ 10485 w 10485"/>
              <a:gd name="connsiteY4" fmla="*/ 9847 h 9847"/>
              <a:gd name="connsiteX5" fmla="*/ 3580 w 10485"/>
              <a:gd name="connsiteY5" fmla="*/ 9196 h 9847"/>
              <a:gd name="connsiteX6" fmla="*/ 3548 w 10485"/>
              <a:gd name="connsiteY6" fmla="*/ 1175 h 9847"/>
              <a:gd name="connsiteX7" fmla="*/ 0 w 10485"/>
              <a:gd name="connsiteY7" fmla="*/ 1153 h 9847"/>
              <a:gd name="connsiteX8" fmla="*/ 0 w 10485"/>
              <a:gd name="connsiteY8" fmla="*/ 161 h 9847"/>
              <a:gd name="connsiteX0" fmla="*/ 0 w 10000"/>
              <a:gd name="connsiteY0" fmla="*/ 164 h 10000"/>
              <a:gd name="connsiteX1" fmla="*/ 4581 w 10000"/>
              <a:gd name="connsiteY1" fmla="*/ 0 h 10000"/>
              <a:gd name="connsiteX2" fmla="*/ 4552 w 10000"/>
              <a:gd name="connsiteY2" fmla="*/ 8630 h 10000"/>
              <a:gd name="connsiteX3" fmla="*/ 9944 w 10000"/>
              <a:gd name="connsiteY3" fmla="*/ 8612 h 10000"/>
              <a:gd name="connsiteX4" fmla="*/ 10000 w 10000"/>
              <a:gd name="connsiteY4" fmla="*/ 10000 h 10000"/>
              <a:gd name="connsiteX5" fmla="*/ 3260 w 10000"/>
              <a:gd name="connsiteY5" fmla="*/ 9761 h 10000"/>
              <a:gd name="connsiteX6" fmla="*/ 3384 w 10000"/>
              <a:gd name="connsiteY6" fmla="*/ 1193 h 10000"/>
              <a:gd name="connsiteX7" fmla="*/ 0 w 10000"/>
              <a:gd name="connsiteY7" fmla="*/ 1171 h 10000"/>
              <a:gd name="connsiteX8" fmla="*/ 0 w 10000"/>
              <a:gd name="connsiteY8" fmla="*/ 164 h 10000"/>
              <a:gd name="connsiteX0" fmla="*/ 0 w 10000"/>
              <a:gd name="connsiteY0" fmla="*/ 164 h 10000"/>
              <a:gd name="connsiteX1" fmla="*/ 4581 w 10000"/>
              <a:gd name="connsiteY1" fmla="*/ 0 h 10000"/>
              <a:gd name="connsiteX2" fmla="*/ 4552 w 10000"/>
              <a:gd name="connsiteY2" fmla="*/ 8630 h 10000"/>
              <a:gd name="connsiteX3" fmla="*/ 9983 w 10000"/>
              <a:gd name="connsiteY3" fmla="*/ 8634 h 10000"/>
              <a:gd name="connsiteX4" fmla="*/ 10000 w 10000"/>
              <a:gd name="connsiteY4" fmla="*/ 10000 h 10000"/>
              <a:gd name="connsiteX5" fmla="*/ 3260 w 10000"/>
              <a:gd name="connsiteY5" fmla="*/ 9761 h 10000"/>
              <a:gd name="connsiteX6" fmla="*/ 3384 w 10000"/>
              <a:gd name="connsiteY6" fmla="*/ 1193 h 10000"/>
              <a:gd name="connsiteX7" fmla="*/ 0 w 10000"/>
              <a:gd name="connsiteY7" fmla="*/ 1171 h 10000"/>
              <a:gd name="connsiteX8" fmla="*/ 0 w 10000"/>
              <a:gd name="connsiteY8" fmla="*/ 164 h 10000"/>
              <a:gd name="connsiteX0" fmla="*/ 0 w 10000"/>
              <a:gd name="connsiteY0" fmla="*/ 164 h 10000"/>
              <a:gd name="connsiteX1" fmla="*/ 4581 w 10000"/>
              <a:gd name="connsiteY1" fmla="*/ 0 h 10000"/>
              <a:gd name="connsiteX2" fmla="*/ 4552 w 10000"/>
              <a:gd name="connsiteY2" fmla="*/ 8630 h 10000"/>
              <a:gd name="connsiteX3" fmla="*/ 9983 w 10000"/>
              <a:gd name="connsiteY3" fmla="*/ 8634 h 10000"/>
              <a:gd name="connsiteX4" fmla="*/ 10000 w 10000"/>
              <a:gd name="connsiteY4" fmla="*/ 10000 h 10000"/>
              <a:gd name="connsiteX5" fmla="*/ 3260 w 10000"/>
              <a:gd name="connsiteY5" fmla="*/ 9761 h 10000"/>
              <a:gd name="connsiteX6" fmla="*/ 3461 w 10000"/>
              <a:gd name="connsiteY6" fmla="*/ 1126 h 10000"/>
              <a:gd name="connsiteX7" fmla="*/ 0 w 10000"/>
              <a:gd name="connsiteY7" fmla="*/ 1171 h 10000"/>
              <a:gd name="connsiteX8" fmla="*/ 0 w 10000"/>
              <a:gd name="connsiteY8" fmla="*/ 164 h 10000"/>
              <a:gd name="connsiteX0" fmla="*/ 0 w 10000"/>
              <a:gd name="connsiteY0" fmla="*/ 164 h 10000"/>
              <a:gd name="connsiteX1" fmla="*/ 4581 w 10000"/>
              <a:gd name="connsiteY1" fmla="*/ 0 h 10000"/>
              <a:gd name="connsiteX2" fmla="*/ 4552 w 10000"/>
              <a:gd name="connsiteY2" fmla="*/ 8630 h 10000"/>
              <a:gd name="connsiteX3" fmla="*/ 9983 w 10000"/>
              <a:gd name="connsiteY3" fmla="*/ 8634 h 10000"/>
              <a:gd name="connsiteX4" fmla="*/ 10000 w 10000"/>
              <a:gd name="connsiteY4" fmla="*/ 10000 h 10000"/>
              <a:gd name="connsiteX5" fmla="*/ 3260 w 10000"/>
              <a:gd name="connsiteY5" fmla="*/ 9346 h 10000"/>
              <a:gd name="connsiteX6" fmla="*/ 3461 w 10000"/>
              <a:gd name="connsiteY6" fmla="*/ 1126 h 10000"/>
              <a:gd name="connsiteX7" fmla="*/ 0 w 10000"/>
              <a:gd name="connsiteY7" fmla="*/ 1171 h 10000"/>
              <a:gd name="connsiteX8" fmla="*/ 0 w 10000"/>
              <a:gd name="connsiteY8" fmla="*/ 164 h 10000"/>
              <a:gd name="connsiteX0" fmla="*/ 0 w 10000"/>
              <a:gd name="connsiteY0" fmla="*/ 164 h 9674"/>
              <a:gd name="connsiteX1" fmla="*/ 4581 w 10000"/>
              <a:gd name="connsiteY1" fmla="*/ 0 h 9674"/>
              <a:gd name="connsiteX2" fmla="*/ 4552 w 10000"/>
              <a:gd name="connsiteY2" fmla="*/ 8630 h 9674"/>
              <a:gd name="connsiteX3" fmla="*/ 9983 w 10000"/>
              <a:gd name="connsiteY3" fmla="*/ 8634 h 9674"/>
              <a:gd name="connsiteX4" fmla="*/ 10000 w 10000"/>
              <a:gd name="connsiteY4" fmla="*/ 9674 h 9674"/>
              <a:gd name="connsiteX5" fmla="*/ 3260 w 10000"/>
              <a:gd name="connsiteY5" fmla="*/ 9346 h 9674"/>
              <a:gd name="connsiteX6" fmla="*/ 3461 w 10000"/>
              <a:gd name="connsiteY6" fmla="*/ 1126 h 9674"/>
              <a:gd name="connsiteX7" fmla="*/ 0 w 10000"/>
              <a:gd name="connsiteY7" fmla="*/ 1171 h 9674"/>
              <a:gd name="connsiteX8" fmla="*/ 0 w 10000"/>
              <a:gd name="connsiteY8" fmla="*/ 164 h 9674"/>
              <a:gd name="connsiteX0" fmla="*/ 0 w 10000"/>
              <a:gd name="connsiteY0" fmla="*/ 170 h 10000"/>
              <a:gd name="connsiteX1" fmla="*/ 4581 w 10000"/>
              <a:gd name="connsiteY1" fmla="*/ 0 h 10000"/>
              <a:gd name="connsiteX2" fmla="*/ 4552 w 10000"/>
              <a:gd name="connsiteY2" fmla="*/ 8921 h 10000"/>
              <a:gd name="connsiteX3" fmla="*/ 9983 w 10000"/>
              <a:gd name="connsiteY3" fmla="*/ 8925 h 10000"/>
              <a:gd name="connsiteX4" fmla="*/ 10000 w 10000"/>
              <a:gd name="connsiteY4" fmla="*/ 10000 h 10000"/>
              <a:gd name="connsiteX5" fmla="*/ 3311 w 10000"/>
              <a:gd name="connsiteY5" fmla="*/ 9814 h 10000"/>
              <a:gd name="connsiteX6" fmla="*/ 3461 w 10000"/>
              <a:gd name="connsiteY6" fmla="*/ 1164 h 10000"/>
              <a:gd name="connsiteX7" fmla="*/ 0 w 10000"/>
              <a:gd name="connsiteY7" fmla="*/ 1210 h 10000"/>
              <a:gd name="connsiteX8" fmla="*/ 0 w 10000"/>
              <a:gd name="connsiteY8" fmla="*/ 170 h 10000"/>
              <a:gd name="connsiteX0" fmla="*/ 0 w 10000"/>
              <a:gd name="connsiteY0" fmla="*/ 170 h 10000"/>
              <a:gd name="connsiteX1" fmla="*/ 4581 w 10000"/>
              <a:gd name="connsiteY1" fmla="*/ 0 h 10000"/>
              <a:gd name="connsiteX2" fmla="*/ 4706 w 10000"/>
              <a:gd name="connsiteY2" fmla="*/ 8921 h 10000"/>
              <a:gd name="connsiteX3" fmla="*/ 9983 w 10000"/>
              <a:gd name="connsiteY3" fmla="*/ 8925 h 10000"/>
              <a:gd name="connsiteX4" fmla="*/ 10000 w 10000"/>
              <a:gd name="connsiteY4" fmla="*/ 10000 h 10000"/>
              <a:gd name="connsiteX5" fmla="*/ 3311 w 10000"/>
              <a:gd name="connsiteY5" fmla="*/ 9814 h 10000"/>
              <a:gd name="connsiteX6" fmla="*/ 3461 w 10000"/>
              <a:gd name="connsiteY6" fmla="*/ 1164 h 10000"/>
              <a:gd name="connsiteX7" fmla="*/ 0 w 10000"/>
              <a:gd name="connsiteY7" fmla="*/ 1210 h 10000"/>
              <a:gd name="connsiteX8" fmla="*/ 0 w 10000"/>
              <a:gd name="connsiteY8" fmla="*/ 170 h 10000"/>
              <a:gd name="connsiteX0" fmla="*/ 0 w 10000"/>
              <a:gd name="connsiteY0" fmla="*/ 170 h 10000"/>
              <a:gd name="connsiteX1" fmla="*/ 4786 w 10000"/>
              <a:gd name="connsiteY1" fmla="*/ 0 h 10000"/>
              <a:gd name="connsiteX2" fmla="*/ 4706 w 10000"/>
              <a:gd name="connsiteY2" fmla="*/ 8921 h 10000"/>
              <a:gd name="connsiteX3" fmla="*/ 9983 w 10000"/>
              <a:gd name="connsiteY3" fmla="*/ 8925 h 10000"/>
              <a:gd name="connsiteX4" fmla="*/ 10000 w 10000"/>
              <a:gd name="connsiteY4" fmla="*/ 10000 h 10000"/>
              <a:gd name="connsiteX5" fmla="*/ 3311 w 10000"/>
              <a:gd name="connsiteY5" fmla="*/ 9814 h 10000"/>
              <a:gd name="connsiteX6" fmla="*/ 3461 w 10000"/>
              <a:gd name="connsiteY6" fmla="*/ 1164 h 10000"/>
              <a:gd name="connsiteX7" fmla="*/ 0 w 10000"/>
              <a:gd name="connsiteY7" fmla="*/ 1210 h 10000"/>
              <a:gd name="connsiteX8" fmla="*/ 0 w 10000"/>
              <a:gd name="connsiteY8" fmla="*/ 170 h 10000"/>
              <a:gd name="connsiteX0" fmla="*/ 0 w 10000"/>
              <a:gd name="connsiteY0" fmla="*/ 170 h 9908"/>
              <a:gd name="connsiteX1" fmla="*/ 4786 w 10000"/>
              <a:gd name="connsiteY1" fmla="*/ 0 h 9908"/>
              <a:gd name="connsiteX2" fmla="*/ 4706 w 10000"/>
              <a:gd name="connsiteY2" fmla="*/ 8921 h 9908"/>
              <a:gd name="connsiteX3" fmla="*/ 9983 w 10000"/>
              <a:gd name="connsiteY3" fmla="*/ 8925 h 9908"/>
              <a:gd name="connsiteX4" fmla="*/ 10000 w 10000"/>
              <a:gd name="connsiteY4" fmla="*/ 9908 h 9908"/>
              <a:gd name="connsiteX5" fmla="*/ 3311 w 10000"/>
              <a:gd name="connsiteY5" fmla="*/ 9814 h 9908"/>
              <a:gd name="connsiteX6" fmla="*/ 3461 w 10000"/>
              <a:gd name="connsiteY6" fmla="*/ 1164 h 9908"/>
              <a:gd name="connsiteX7" fmla="*/ 0 w 10000"/>
              <a:gd name="connsiteY7" fmla="*/ 1210 h 9908"/>
              <a:gd name="connsiteX8" fmla="*/ 0 w 10000"/>
              <a:gd name="connsiteY8" fmla="*/ 170 h 9908"/>
              <a:gd name="connsiteX0" fmla="*/ 0 w 10000"/>
              <a:gd name="connsiteY0" fmla="*/ 172 h 10000"/>
              <a:gd name="connsiteX1" fmla="*/ 478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3311 w 10000"/>
              <a:gd name="connsiteY5" fmla="*/ 9905 h 10000"/>
              <a:gd name="connsiteX6" fmla="*/ 3461 w 10000"/>
              <a:gd name="connsiteY6" fmla="*/ 1175 h 10000"/>
              <a:gd name="connsiteX7" fmla="*/ 0 w 10000"/>
              <a:gd name="connsiteY7" fmla="*/ 1221 h 10000"/>
              <a:gd name="connsiteX8" fmla="*/ 0 w 10000"/>
              <a:gd name="connsiteY8" fmla="*/ 172 h 10000"/>
              <a:gd name="connsiteX0" fmla="*/ 0 w 10000"/>
              <a:gd name="connsiteY0" fmla="*/ 172 h 10000"/>
              <a:gd name="connsiteX1" fmla="*/ 478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3311 w 10000"/>
              <a:gd name="connsiteY5" fmla="*/ 9905 h 10000"/>
              <a:gd name="connsiteX6" fmla="*/ 3461 w 10000"/>
              <a:gd name="connsiteY6" fmla="*/ 1175 h 10000"/>
              <a:gd name="connsiteX7" fmla="*/ 0 w 10000"/>
              <a:gd name="connsiteY7" fmla="*/ 1221 h 10000"/>
              <a:gd name="connsiteX8" fmla="*/ 0 w 10000"/>
              <a:gd name="connsiteY8" fmla="*/ 172 h 10000"/>
              <a:gd name="connsiteX0" fmla="*/ 0 w 10000"/>
              <a:gd name="connsiteY0" fmla="*/ 172 h 10000"/>
              <a:gd name="connsiteX1" fmla="*/ 478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3260 w 10000"/>
              <a:gd name="connsiteY5" fmla="*/ 9750 h 10000"/>
              <a:gd name="connsiteX6" fmla="*/ 3461 w 10000"/>
              <a:gd name="connsiteY6" fmla="*/ 1175 h 10000"/>
              <a:gd name="connsiteX7" fmla="*/ 0 w 10000"/>
              <a:gd name="connsiteY7" fmla="*/ 1221 h 10000"/>
              <a:gd name="connsiteX8" fmla="*/ 0 w 10000"/>
              <a:gd name="connsiteY8" fmla="*/ 172 h 10000"/>
              <a:gd name="connsiteX0" fmla="*/ 0 w 10000"/>
              <a:gd name="connsiteY0" fmla="*/ 172 h 10000"/>
              <a:gd name="connsiteX1" fmla="*/ 478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3260 w 10000"/>
              <a:gd name="connsiteY5" fmla="*/ 9750 h 10000"/>
              <a:gd name="connsiteX6" fmla="*/ 2906 w 10000"/>
              <a:gd name="connsiteY6" fmla="*/ 1138 h 10000"/>
              <a:gd name="connsiteX7" fmla="*/ 0 w 10000"/>
              <a:gd name="connsiteY7" fmla="*/ 1221 h 10000"/>
              <a:gd name="connsiteX8" fmla="*/ 0 w 10000"/>
              <a:gd name="connsiteY8" fmla="*/ 172 h 10000"/>
              <a:gd name="connsiteX0" fmla="*/ 0 w 10000"/>
              <a:gd name="connsiteY0" fmla="*/ 172 h 10000"/>
              <a:gd name="connsiteX1" fmla="*/ 404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3260 w 10000"/>
              <a:gd name="connsiteY5" fmla="*/ 9750 h 10000"/>
              <a:gd name="connsiteX6" fmla="*/ 2906 w 10000"/>
              <a:gd name="connsiteY6" fmla="*/ 1138 h 10000"/>
              <a:gd name="connsiteX7" fmla="*/ 0 w 10000"/>
              <a:gd name="connsiteY7" fmla="*/ 1221 h 10000"/>
              <a:gd name="connsiteX8" fmla="*/ 0 w 10000"/>
              <a:gd name="connsiteY8" fmla="*/ 172 h 10000"/>
              <a:gd name="connsiteX0" fmla="*/ 0 w 10000"/>
              <a:gd name="connsiteY0" fmla="*/ 172 h 10000"/>
              <a:gd name="connsiteX1" fmla="*/ 4046 w 10000"/>
              <a:gd name="connsiteY1" fmla="*/ 0 h 10000"/>
              <a:gd name="connsiteX2" fmla="*/ 4655 w 10000"/>
              <a:gd name="connsiteY2" fmla="*/ 8880 h 10000"/>
              <a:gd name="connsiteX3" fmla="*/ 9983 w 10000"/>
              <a:gd name="connsiteY3" fmla="*/ 9008 h 10000"/>
              <a:gd name="connsiteX4" fmla="*/ 10000 w 10000"/>
              <a:gd name="connsiteY4" fmla="*/ 10000 h 10000"/>
              <a:gd name="connsiteX5" fmla="*/ 2644 w 10000"/>
              <a:gd name="connsiteY5" fmla="*/ 9750 h 10000"/>
              <a:gd name="connsiteX6" fmla="*/ 2906 w 10000"/>
              <a:gd name="connsiteY6" fmla="*/ 1138 h 10000"/>
              <a:gd name="connsiteX7" fmla="*/ 0 w 10000"/>
              <a:gd name="connsiteY7" fmla="*/ 1221 h 10000"/>
              <a:gd name="connsiteX8" fmla="*/ 0 w 10000"/>
              <a:gd name="connsiteY8" fmla="*/ 172 h 10000"/>
              <a:gd name="connsiteX0" fmla="*/ 0 w 10000"/>
              <a:gd name="connsiteY0" fmla="*/ 172 h 10000"/>
              <a:gd name="connsiteX1" fmla="*/ 4046 w 10000"/>
              <a:gd name="connsiteY1" fmla="*/ 0 h 10000"/>
              <a:gd name="connsiteX2" fmla="*/ 3915 w 10000"/>
              <a:gd name="connsiteY2" fmla="*/ 8991 h 10000"/>
              <a:gd name="connsiteX3" fmla="*/ 9983 w 10000"/>
              <a:gd name="connsiteY3" fmla="*/ 9008 h 10000"/>
              <a:gd name="connsiteX4" fmla="*/ 10000 w 10000"/>
              <a:gd name="connsiteY4" fmla="*/ 10000 h 10000"/>
              <a:gd name="connsiteX5" fmla="*/ 2644 w 10000"/>
              <a:gd name="connsiteY5" fmla="*/ 9750 h 10000"/>
              <a:gd name="connsiteX6" fmla="*/ 2906 w 10000"/>
              <a:gd name="connsiteY6" fmla="*/ 1138 h 10000"/>
              <a:gd name="connsiteX7" fmla="*/ 0 w 10000"/>
              <a:gd name="connsiteY7" fmla="*/ 1221 h 10000"/>
              <a:gd name="connsiteX8" fmla="*/ 0 w 10000"/>
              <a:gd name="connsiteY8" fmla="*/ 172 h 10000"/>
              <a:gd name="connsiteX0" fmla="*/ 0 w 10107"/>
              <a:gd name="connsiteY0" fmla="*/ 172 h 10000"/>
              <a:gd name="connsiteX1" fmla="*/ 4046 w 10107"/>
              <a:gd name="connsiteY1" fmla="*/ 0 h 10000"/>
              <a:gd name="connsiteX2" fmla="*/ 3915 w 10107"/>
              <a:gd name="connsiteY2" fmla="*/ 8991 h 10000"/>
              <a:gd name="connsiteX3" fmla="*/ 10106 w 10107"/>
              <a:gd name="connsiteY3" fmla="*/ 9156 h 10000"/>
              <a:gd name="connsiteX4" fmla="*/ 10000 w 10107"/>
              <a:gd name="connsiteY4" fmla="*/ 10000 h 10000"/>
              <a:gd name="connsiteX5" fmla="*/ 2644 w 10107"/>
              <a:gd name="connsiteY5" fmla="*/ 9750 h 10000"/>
              <a:gd name="connsiteX6" fmla="*/ 2906 w 10107"/>
              <a:gd name="connsiteY6" fmla="*/ 1138 h 10000"/>
              <a:gd name="connsiteX7" fmla="*/ 0 w 10107"/>
              <a:gd name="connsiteY7" fmla="*/ 1221 h 10000"/>
              <a:gd name="connsiteX8" fmla="*/ 0 w 10107"/>
              <a:gd name="connsiteY8" fmla="*/ 172 h 10000"/>
              <a:gd name="connsiteX0" fmla="*/ 0 w 10107"/>
              <a:gd name="connsiteY0" fmla="*/ 172 h 10000"/>
              <a:gd name="connsiteX1" fmla="*/ 4046 w 10107"/>
              <a:gd name="connsiteY1" fmla="*/ 0 h 10000"/>
              <a:gd name="connsiteX2" fmla="*/ 4120 w 10107"/>
              <a:gd name="connsiteY2" fmla="*/ 8960 h 10000"/>
              <a:gd name="connsiteX3" fmla="*/ 10106 w 10107"/>
              <a:gd name="connsiteY3" fmla="*/ 9156 h 10000"/>
              <a:gd name="connsiteX4" fmla="*/ 10000 w 10107"/>
              <a:gd name="connsiteY4" fmla="*/ 10000 h 10000"/>
              <a:gd name="connsiteX5" fmla="*/ 2644 w 10107"/>
              <a:gd name="connsiteY5" fmla="*/ 9750 h 10000"/>
              <a:gd name="connsiteX6" fmla="*/ 2906 w 10107"/>
              <a:gd name="connsiteY6" fmla="*/ 1138 h 10000"/>
              <a:gd name="connsiteX7" fmla="*/ 0 w 10107"/>
              <a:gd name="connsiteY7" fmla="*/ 1221 h 10000"/>
              <a:gd name="connsiteX8" fmla="*/ 0 w 10107"/>
              <a:gd name="connsiteY8" fmla="*/ 172 h 10000"/>
              <a:gd name="connsiteX0" fmla="*/ 0 w 10107"/>
              <a:gd name="connsiteY0" fmla="*/ 172 h 10000"/>
              <a:gd name="connsiteX1" fmla="*/ 4046 w 10107"/>
              <a:gd name="connsiteY1" fmla="*/ 0 h 10000"/>
              <a:gd name="connsiteX2" fmla="*/ 4120 w 10107"/>
              <a:gd name="connsiteY2" fmla="*/ 8960 h 10000"/>
              <a:gd name="connsiteX3" fmla="*/ 10106 w 10107"/>
              <a:gd name="connsiteY3" fmla="*/ 9156 h 10000"/>
              <a:gd name="connsiteX4" fmla="*/ 10000 w 10107"/>
              <a:gd name="connsiteY4" fmla="*/ 10000 h 10000"/>
              <a:gd name="connsiteX5" fmla="*/ 2901 w 10107"/>
              <a:gd name="connsiteY5" fmla="*/ 9719 h 10000"/>
              <a:gd name="connsiteX6" fmla="*/ 2906 w 10107"/>
              <a:gd name="connsiteY6" fmla="*/ 1138 h 10000"/>
              <a:gd name="connsiteX7" fmla="*/ 0 w 10107"/>
              <a:gd name="connsiteY7" fmla="*/ 1221 h 10000"/>
              <a:gd name="connsiteX8" fmla="*/ 0 w 10107"/>
              <a:gd name="connsiteY8" fmla="*/ 172 h 10000"/>
              <a:gd name="connsiteX0" fmla="*/ 0 w 10107"/>
              <a:gd name="connsiteY0" fmla="*/ 234 h 10062"/>
              <a:gd name="connsiteX1" fmla="*/ 4149 w 10107"/>
              <a:gd name="connsiteY1" fmla="*/ 0 h 10062"/>
              <a:gd name="connsiteX2" fmla="*/ 4120 w 10107"/>
              <a:gd name="connsiteY2" fmla="*/ 9022 h 10062"/>
              <a:gd name="connsiteX3" fmla="*/ 10106 w 10107"/>
              <a:gd name="connsiteY3" fmla="*/ 9218 h 10062"/>
              <a:gd name="connsiteX4" fmla="*/ 10000 w 10107"/>
              <a:gd name="connsiteY4" fmla="*/ 10062 h 10062"/>
              <a:gd name="connsiteX5" fmla="*/ 2901 w 10107"/>
              <a:gd name="connsiteY5" fmla="*/ 9781 h 10062"/>
              <a:gd name="connsiteX6" fmla="*/ 2906 w 10107"/>
              <a:gd name="connsiteY6" fmla="*/ 1200 h 10062"/>
              <a:gd name="connsiteX7" fmla="*/ 0 w 10107"/>
              <a:gd name="connsiteY7" fmla="*/ 1283 h 10062"/>
              <a:gd name="connsiteX8" fmla="*/ 0 w 10107"/>
              <a:gd name="connsiteY8" fmla="*/ 234 h 10062"/>
              <a:gd name="connsiteX0" fmla="*/ 0 w 10107"/>
              <a:gd name="connsiteY0" fmla="*/ 234 h 10062"/>
              <a:gd name="connsiteX1" fmla="*/ 4149 w 10107"/>
              <a:gd name="connsiteY1" fmla="*/ 0 h 10062"/>
              <a:gd name="connsiteX2" fmla="*/ 4120 w 10107"/>
              <a:gd name="connsiteY2" fmla="*/ 9022 h 10062"/>
              <a:gd name="connsiteX3" fmla="*/ 10106 w 10107"/>
              <a:gd name="connsiteY3" fmla="*/ 9218 h 10062"/>
              <a:gd name="connsiteX4" fmla="*/ 10000 w 10107"/>
              <a:gd name="connsiteY4" fmla="*/ 10062 h 10062"/>
              <a:gd name="connsiteX5" fmla="*/ 2901 w 10107"/>
              <a:gd name="connsiteY5" fmla="*/ 9781 h 10062"/>
              <a:gd name="connsiteX6" fmla="*/ 2855 w 10107"/>
              <a:gd name="connsiteY6" fmla="*/ 1045 h 10062"/>
              <a:gd name="connsiteX7" fmla="*/ 0 w 10107"/>
              <a:gd name="connsiteY7" fmla="*/ 1283 h 10062"/>
              <a:gd name="connsiteX8" fmla="*/ 0 w 10107"/>
              <a:gd name="connsiteY8" fmla="*/ 234 h 10062"/>
              <a:gd name="connsiteX0" fmla="*/ 51 w 10158"/>
              <a:gd name="connsiteY0" fmla="*/ 234 h 10062"/>
              <a:gd name="connsiteX1" fmla="*/ 4200 w 10158"/>
              <a:gd name="connsiteY1" fmla="*/ 0 h 10062"/>
              <a:gd name="connsiteX2" fmla="*/ 4171 w 10158"/>
              <a:gd name="connsiteY2" fmla="*/ 9022 h 10062"/>
              <a:gd name="connsiteX3" fmla="*/ 10157 w 10158"/>
              <a:gd name="connsiteY3" fmla="*/ 9218 h 10062"/>
              <a:gd name="connsiteX4" fmla="*/ 10051 w 10158"/>
              <a:gd name="connsiteY4" fmla="*/ 10062 h 10062"/>
              <a:gd name="connsiteX5" fmla="*/ 2952 w 10158"/>
              <a:gd name="connsiteY5" fmla="*/ 9781 h 10062"/>
              <a:gd name="connsiteX6" fmla="*/ 2906 w 10158"/>
              <a:gd name="connsiteY6" fmla="*/ 1045 h 10062"/>
              <a:gd name="connsiteX7" fmla="*/ 0 w 10158"/>
              <a:gd name="connsiteY7" fmla="*/ 1067 h 10062"/>
              <a:gd name="connsiteX8" fmla="*/ 51 w 10158"/>
              <a:gd name="connsiteY8" fmla="*/ 234 h 10062"/>
              <a:gd name="connsiteX0" fmla="*/ 51 w 10161"/>
              <a:gd name="connsiteY0" fmla="*/ 234 h 10217"/>
              <a:gd name="connsiteX1" fmla="*/ 4200 w 10161"/>
              <a:gd name="connsiteY1" fmla="*/ 0 h 10217"/>
              <a:gd name="connsiteX2" fmla="*/ 4171 w 10161"/>
              <a:gd name="connsiteY2" fmla="*/ 9022 h 10217"/>
              <a:gd name="connsiteX3" fmla="*/ 10157 w 10161"/>
              <a:gd name="connsiteY3" fmla="*/ 9218 h 10217"/>
              <a:gd name="connsiteX4" fmla="*/ 10154 w 10161"/>
              <a:gd name="connsiteY4" fmla="*/ 10217 h 10217"/>
              <a:gd name="connsiteX5" fmla="*/ 2952 w 10161"/>
              <a:gd name="connsiteY5" fmla="*/ 9781 h 10217"/>
              <a:gd name="connsiteX6" fmla="*/ 2906 w 10161"/>
              <a:gd name="connsiteY6" fmla="*/ 1045 h 10217"/>
              <a:gd name="connsiteX7" fmla="*/ 0 w 10161"/>
              <a:gd name="connsiteY7" fmla="*/ 1067 h 10217"/>
              <a:gd name="connsiteX8" fmla="*/ 51 w 10161"/>
              <a:gd name="connsiteY8" fmla="*/ 234 h 10217"/>
              <a:gd name="connsiteX0" fmla="*/ 51 w 10161"/>
              <a:gd name="connsiteY0" fmla="*/ 234 h 10217"/>
              <a:gd name="connsiteX1" fmla="*/ 4200 w 10161"/>
              <a:gd name="connsiteY1" fmla="*/ 0 h 10217"/>
              <a:gd name="connsiteX2" fmla="*/ 4171 w 10161"/>
              <a:gd name="connsiteY2" fmla="*/ 9022 h 10217"/>
              <a:gd name="connsiteX3" fmla="*/ 10157 w 10161"/>
              <a:gd name="connsiteY3" fmla="*/ 9342 h 10217"/>
              <a:gd name="connsiteX4" fmla="*/ 10154 w 10161"/>
              <a:gd name="connsiteY4" fmla="*/ 10217 h 10217"/>
              <a:gd name="connsiteX5" fmla="*/ 2952 w 10161"/>
              <a:gd name="connsiteY5" fmla="*/ 9781 h 10217"/>
              <a:gd name="connsiteX6" fmla="*/ 2906 w 10161"/>
              <a:gd name="connsiteY6" fmla="*/ 1045 h 10217"/>
              <a:gd name="connsiteX7" fmla="*/ 0 w 10161"/>
              <a:gd name="connsiteY7" fmla="*/ 1067 h 10217"/>
              <a:gd name="connsiteX8" fmla="*/ 51 w 10161"/>
              <a:gd name="connsiteY8" fmla="*/ 234 h 10217"/>
              <a:gd name="connsiteX0" fmla="*/ 51 w 10161"/>
              <a:gd name="connsiteY0" fmla="*/ 234 h 10217"/>
              <a:gd name="connsiteX1" fmla="*/ 4200 w 10161"/>
              <a:gd name="connsiteY1" fmla="*/ 0 h 10217"/>
              <a:gd name="connsiteX2" fmla="*/ 4171 w 10161"/>
              <a:gd name="connsiteY2" fmla="*/ 9022 h 10217"/>
              <a:gd name="connsiteX3" fmla="*/ 10157 w 10161"/>
              <a:gd name="connsiteY3" fmla="*/ 9342 h 10217"/>
              <a:gd name="connsiteX4" fmla="*/ 10154 w 10161"/>
              <a:gd name="connsiteY4" fmla="*/ 10217 h 10217"/>
              <a:gd name="connsiteX5" fmla="*/ 2901 w 10161"/>
              <a:gd name="connsiteY5" fmla="*/ 9966 h 10217"/>
              <a:gd name="connsiteX6" fmla="*/ 2906 w 10161"/>
              <a:gd name="connsiteY6" fmla="*/ 1045 h 10217"/>
              <a:gd name="connsiteX7" fmla="*/ 0 w 10161"/>
              <a:gd name="connsiteY7" fmla="*/ 1067 h 10217"/>
              <a:gd name="connsiteX8" fmla="*/ 51 w 10161"/>
              <a:gd name="connsiteY8" fmla="*/ 234 h 10217"/>
              <a:gd name="connsiteX0" fmla="*/ 51 w 10161"/>
              <a:gd name="connsiteY0" fmla="*/ 234 h 10217"/>
              <a:gd name="connsiteX1" fmla="*/ 4200 w 10161"/>
              <a:gd name="connsiteY1" fmla="*/ 0 h 10217"/>
              <a:gd name="connsiteX2" fmla="*/ 4171 w 10161"/>
              <a:gd name="connsiteY2" fmla="*/ 9146 h 10217"/>
              <a:gd name="connsiteX3" fmla="*/ 10157 w 10161"/>
              <a:gd name="connsiteY3" fmla="*/ 9342 h 10217"/>
              <a:gd name="connsiteX4" fmla="*/ 10154 w 10161"/>
              <a:gd name="connsiteY4" fmla="*/ 10217 h 10217"/>
              <a:gd name="connsiteX5" fmla="*/ 2901 w 10161"/>
              <a:gd name="connsiteY5" fmla="*/ 9966 h 10217"/>
              <a:gd name="connsiteX6" fmla="*/ 2906 w 10161"/>
              <a:gd name="connsiteY6" fmla="*/ 1045 h 10217"/>
              <a:gd name="connsiteX7" fmla="*/ 0 w 10161"/>
              <a:gd name="connsiteY7" fmla="*/ 1067 h 10217"/>
              <a:gd name="connsiteX8" fmla="*/ 51 w 10161"/>
              <a:gd name="connsiteY8" fmla="*/ 234 h 10217"/>
              <a:gd name="connsiteX0" fmla="*/ 51 w 10161"/>
              <a:gd name="connsiteY0" fmla="*/ 234 h 10217"/>
              <a:gd name="connsiteX1" fmla="*/ 4200 w 10161"/>
              <a:gd name="connsiteY1" fmla="*/ 0 h 10217"/>
              <a:gd name="connsiteX2" fmla="*/ 4171 w 10161"/>
              <a:gd name="connsiteY2" fmla="*/ 9146 h 10217"/>
              <a:gd name="connsiteX3" fmla="*/ 10157 w 10161"/>
              <a:gd name="connsiteY3" fmla="*/ 9342 h 10217"/>
              <a:gd name="connsiteX4" fmla="*/ 10154 w 10161"/>
              <a:gd name="connsiteY4" fmla="*/ 10217 h 10217"/>
              <a:gd name="connsiteX5" fmla="*/ 2901 w 10161"/>
              <a:gd name="connsiteY5" fmla="*/ 9966 h 10217"/>
              <a:gd name="connsiteX6" fmla="*/ 2906 w 10161"/>
              <a:gd name="connsiteY6" fmla="*/ 1045 h 10217"/>
              <a:gd name="connsiteX7" fmla="*/ 0 w 10161"/>
              <a:gd name="connsiteY7" fmla="*/ 1067 h 10217"/>
              <a:gd name="connsiteX8" fmla="*/ 51 w 10161"/>
              <a:gd name="connsiteY8" fmla="*/ 234 h 10217"/>
              <a:gd name="connsiteX0" fmla="*/ 51 w 10195"/>
              <a:gd name="connsiteY0" fmla="*/ 234 h 10389"/>
              <a:gd name="connsiteX1" fmla="*/ 4200 w 10195"/>
              <a:gd name="connsiteY1" fmla="*/ 0 h 10389"/>
              <a:gd name="connsiteX2" fmla="*/ 4171 w 10195"/>
              <a:gd name="connsiteY2" fmla="*/ 9146 h 10389"/>
              <a:gd name="connsiteX3" fmla="*/ 10157 w 10195"/>
              <a:gd name="connsiteY3" fmla="*/ 9342 h 10389"/>
              <a:gd name="connsiteX4" fmla="*/ 10195 w 10195"/>
              <a:gd name="connsiteY4" fmla="*/ 10389 h 10389"/>
              <a:gd name="connsiteX5" fmla="*/ 2901 w 10195"/>
              <a:gd name="connsiteY5" fmla="*/ 9966 h 10389"/>
              <a:gd name="connsiteX6" fmla="*/ 2906 w 10195"/>
              <a:gd name="connsiteY6" fmla="*/ 1045 h 10389"/>
              <a:gd name="connsiteX7" fmla="*/ 0 w 10195"/>
              <a:gd name="connsiteY7" fmla="*/ 1067 h 10389"/>
              <a:gd name="connsiteX8" fmla="*/ 51 w 10195"/>
              <a:gd name="connsiteY8" fmla="*/ 234 h 10389"/>
              <a:gd name="connsiteX0" fmla="*/ 51 w 10195"/>
              <a:gd name="connsiteY0" fmla="*/ 234 h 10389"/>
              <a:gd name="connsiteX1" fmla="*/ 4200 w 10195"/>
              <a:gd name="connsiteY1" fmla="*/ 0 h 10389"/>
              <a:gd name="connsiteX2" fmla="*/ 4171 w 10195"/>
              <a:gd name="connsiteY2" fmla="*/ 9146 h 10389"/>
              <a:gd name="connsiteX3" fmla="*/ 10157 w 10195"/>
              <a:gd name="connsiteY3" fmla="*/ 9342 h 10389"/>
              <a:gd name="connsiteX4" fmla="*/ 10195 w 10195"/>
              <a:gd name="connsiteY4" fmla="*/ 10389 h 10389"/>
              <a:gd name="connsiteX5" fmla="*/ 2901 w 10195"/>
              <a:gd name="connsiteY5" fmla="*/ 10069 h 10389"/>
              <a:gd name="connsiteX6" fmla="*/ 2906 w 10195"/>
              <a:gd name="connsiteY6" fmla="*/ 1045 h 10389"/>
              <a:gd name="connsiteX7" fmla="*/ 0 w 10195"/>
              <a:gd name="connsiteY7" fmla="*/ 1067 h 10389"/>
              <a:gd name="connsiteX8" fmla="*/ 51 w 10195"/>
              <a:gd name="connsiteY8" fmla="*/ 234 h 10389"/>
              <a:gd name="connsiteX0" fmla="*/ 51 w 10195"/>
              <a:gd name="connsiteY0" fmla="*/ 234 h 10389"/>
              <a:gd name="connsiteX1" fmla="*/ 4200 w 10195"/>
              <a:gd name="connsiteY1" fmla="*/ 0 h 10389"/>
              <a:gd name="connsiteX2" fmla="*/ 4171 w 10195"/>
              <a:gd name="connsiteY2" fmla="*/ 9146 h 10389"/>
              <a:gd name="connsiteX3" fmla="*/ 10116 w 10195"/>
              <a:gd name="connsiteY3" fmla="*/ 9239 h 10389"/>
              <a:gd name="connsiteX4" fmla="*/ 10195 w 10195"/>
              <a:gd name="connsiteY4" fmla="*/ 10389 h 10389"/>
              <a:gd name="connsiteX5" fmla="*/ 2901 w 10195"/>
              <a:gd name="connsiteY5" fmla="*/ 10069 h 10389"/>
              <a:gd name="connsiteX6" fmla="*/ 2906 w 10195"/>
              <a:gd name="connsiteY6" fmla="*/ 1045 h 10389"/>
              <a:gd name="connsiteX7" fmla="*/ 0 w 10195"/>
              <a:gd name="connsiteY7" fmla="*/ 1067 h 10389"/>
              <a:gd name="connsiteX8" fmla="*/ 51 w 10195"/>
              <a:gd name="connsiteY8" fmla="*/ 234 h 10389"/>
              <a:gd name="connsiteX0" fmla="*/ 51 w 10195"/>
              <a:gd name="connsiteY0" fmla="*/ 234 h 10389"/>
              <a:gd name="connsiteX1" fmla="*/ 4200 w 10195"/>
              <a:gd name="connsiteY1" fmla="*/ 0 h 10389"/>
              <a:gd name="connsiteX2" fmla="*/ 4171 w 10195"/>
              <a:gd name="connsiteY2" fmla="*/ 9146 h 10389"/>
              <a:gd name="connsiteX3" fmla="*/ 10116 w 10195"/>
              <a:gd name="connsiteY3" fmla="*/ 9239 h 10389"/>
              <a:gd name="connsiteX4" fmla="*/ 10195 w 10195"/>
              <a:gd name="connsiteY4" fmla="*/ 10389 h 10389"/>
              <a:gd name="connsiteX5" fmla="*/ 2901 w 10195"/>
              <a:gd name="connsiteY5" fmla="*/ 10069 h 10389"/>
              <a:gd name="connsiteX6" fmla="*/ 2906 w 10195"/>
              <a:gd name="connsiteY6" fmla="*/ 1045 h 10389"/>
              <a:gd name="connsiteX7" fmla="*/ 0 w 10195"/>
              <a:gd name="connsiteY7" fmla="*/ 1067 h 10389"/>
              <a:gd name="connsiteX8" fmla="*/ 51 w 10195"/>
              <a:gd name="connsiteY8" fmla="*/ 234 h 10389"/>
              <a:gd name="connsiteX0" fmla="*/ 51 w 10195"/>
              <a:gd name="connsiteY0" fmla="*/ 234 h 10389"/>
              <a:gd name="connsiteX1" fmla="*/ 4200 w 10195"/>
              <a:gd name="connsiteY1" fmla="*/ 0 h 10389"/>
              <a:gd name="connsiteX2" fmla="*/ 4294 w 10195"/>
              <a:gd name="connsiteY2" fmla="*/ 9043 h 10389"/>
              <a:gd name="connsiteX3" fmla="*/ 10116 w 10195"/>
              <a:gd name="connsiteY3" fmla="*/ 9239 h 10389"/>
              <a:gd name="connsiteX4" fmla="*/ 10195 w 10195"/>
              <a:gd name="connsiteY4" fmla="*/ 10389 h 10389"/>
              <a:gd name="connsiteX5" fmla="*/ 2901 w 10195"/>
              <a:gd name="connsiteY5" fmla="*/ 10069 h 10389"/>
              <a:gd name="connsiteX6" fmla="*/ 2906 w 10195"/>
              <a:gd name="connsiteY6" fmla="*/ 1045 h 10389"/>
              <a:gd name="connsiteX7" fmla="*/ 0 w 10195"/>
              <a:gd name="connsiteY7" fmla="*/ 1067 h 10389"/>
              <a:gd name="connsiteX8" fmla="*/ 51 w 10195"/>
              <a:gd name="connsiteY8" fmla="*/ 234 h 10389"/>
              <a:gd name="connsiteX0" fmla="*/ 51 w 10241"/>
              <a:gd name="connsiteY0" fmla="*/ 234 h 10389"/>
              <a:gd name="connsiteX1" fmla="*/ 4200 w 10241"/>
              <a:gd name="connsiteY1" fmla="*/ 0 h 10389"/>
              <a:gd name="connsiteX2" fmla="*/ 4294 w 10241"/>
              <a:gd name="connsiteY2" fmla="*/ 9043 h 10389"/>
              <a:gd name="connsiteX3" fmla="*/ 10239 w 10241"/>
              <a:gd name="connsiteY3" fmla="*/ 9239 h 10389"/>
              <a:gd name="connsiteX4" fmla="*/ 10195 w 10241"/>
              <a:gd name="connsiteY4" fmla="*/ 10389 h 10389"/>
              <a:gd name="connsiteX5" fmla="*/ 2901 w 10241"/>
              <a:gd name="connsiteY5" fmla="*/ 10069 h 10389"/>
              <a:gd name="connsiteX6" fmla="*/ 2906 w 10241"/>
              <a:gd name="connsiteY6" fmla="*/ 1045 h 10389"/>
              <a:gd name="connsiteX7" fmla="*/ 0 w 10241"/>
              <a:gd name="connsiteY7" fmla="*/ 1067 h 10389"/>
              <a:gd name="connsiteX8" fmla="*/ 51 w 10241"/>
              <a:gd name="connsiteY8" fmla="*/ 234 h 10389"/>
              <a:gd name="connsiteX0" fmla="*/ 51 w 10195"/>
              <a:gd name="connsiteY0" fmla="*/ 234 h 10389"/>
              <a:gd name="connsiteX1" fmla="*/ 4200 w 10195"/>
              <a:gd name="connsiteY1" fmla="*/ 0 h 10389"/>
              <a:gd name="connsiteX2" fmla="*/ 4294 w 10195"/>
              <a:gd name="connsiteY2" fmla="*/ 9043 h 10389"/>
              <a:gd name="connsiteX3" fmla="*/ 10157 w 10195"/>
              <a:gd name="connsiteY3" fmla="*/ 9239 h 10389"/>
              <a:gd name="connsiteX4" fmla="*/ 10195 w 10195"/>
              <a:gd name="connsiteY4" fmla="*/ 10389 h 10389"/>
              <a:gd name="connsiteX5" fmla="*/ 2901 w 10195"/>
              <a:gd name="connsiteY5" fmla="*/ 10069 h 10389"/>
              <a:gd name="connsiteX6" fmla="*/ 2906 w 10195"/>
              <a:gd name="connsiteY6" fmla="*/ 1045 h 10389"/>
              <a:gd name="connsiteX7" fmla="*/ 0 w 10195"/>
              <a:gd name="connsiteY7" fmla="*/ 1067 h 10389"/>
              <a:gd name="connsiteX8" fmla="*/ 51 w 10195"/>
              <a:gd name="connsiteY8" fmla="*/ 234 h 10389"/>
              <a:gd name="connsiteX0" fmla="*/ 92 w 10236"/>
              <a:gd name="connsiteY0" fmla="*/ 234 h 10389"/>
              <a:gd name="connsiteX1" fmla="*/ 4241 w 10236"/>
              <a:gd name="connsiteY1" fmla="*/ 0 h 10389"/>
              <a:gd name="connsiteX2" fmla="*/ 4335 w 10236"/>
              <a:gd name="connsiteY2" fmla="*/ 9043 h 10389"/>
              <a:gd name="connsiteX3" fmla="*/ 10198 w 10236"/>
              <a:gd name="connsiteY3" fmla="*/ 9239 h 10389"/>
              <a:gd name="connsiteX4" fmla="*/ 10236 w 10236"/>
              <a:gd name="connsiteY4" fmla="*/ 10389 h 10389"/>
              <a:gd name="connsiteX5" fmla="*/ 2942 w 10236"/>
              <a:gd name="connsiteY5" fmla="*/ 10069 h 10389"/>
              <a:gd name="connsiteX6" fmla="*/ 2947 w 10236"/>
              <a:gd name="connsiteY6" fmla="*/ 1045 h 10389"/>
              <a:gd name="connsiteX7" fmla="*/ 0 w 10236"/>
              <a:gd name="connsiteY7" fmla="*/ 1308 h 10389"/>
              <a:gd name="connsiteX8" fmla="*/ 92 w 10236"/>
              <a:gd name="connsiteY8" fmla="*/ 234 h 10389"/>
              <a:gd name="connsiteX0" fmla="*/ 92 w 10236"/>
              <a:gd name="connsiteY0" fmla="*/ 234 h 10389"/>
              <a:gd name="connsiteX1" fmla="*/ 4241 w 10236"/>
              <a:gd name="connsiteY1" fmla="*/ 0 h 10389"/>
              <a:gd name="connsiteX2" fmla="*/ 4335 w 10236"/>
              <a:gd name="connsiteY2" fmla="*/ 9043 h 10389"/>
              <a:gd name="connsiteX3" fmla="*/ 10198 w 10236"/>
              <a:gd name="connsiteY3" fmla="*/ 9239 h 10389"/>
              <a:gd name="connsiteX4" fmla="*/ 10236 w 10236"/>
              <a:gd name="connsiteY4" fmla="*/ 10389 h 10389"/>
              <a:gd name="connsiteX5" fmla="*/ 2942 w 10236"/>
              <a:gd name="connsiteY5" fmla="*/ 10069 h 10389"/>
              <a:gd name="connsiteX6" fmla="*/ 2947 w 10236"/>
              <a:gd name="connsiteY6" fmla="*/ 1217 h 10389"/>
              <a:gd name="connsiteX7" fmla="*/ 0 w 10236"/>
              <a:gd name="connsiteY7" fmla="*/ 1308 h 10389"/>
              <a:gd name="connsiteX8" fmla="*/ 92 w 10236"/>
              <a:gd name="connsiteY8" fmla="*/ 234 h 10389"/>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2942 w 10236"/>
              <a:gd name="connsiteY5" fmla="*/ 10069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3090 w 10236"/>
              <a:gd name="connsiteY5" fmla="*/ 10241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3090 w 10236"/>
              <a:gd name="connsiteY5" fmla="*/ 10241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2893 w 10236"/>
              <a:gd name="connsiteY5" fmla="*/ 10288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2893 w 10236"/>
              <a:gd name="connsiteY5" fmla="*/ 10288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234 h 10561"/>
              <a:gd name="connsiteX1" fmla="*/ 4241 w 10236"/>
              <a:gd name="connsiteY1" fmla="*/ 0 h 10561"/>
              <a:gd name="connsiteX2" fmla="*/ 4335 w 10236"/>
              <a:gd name="connsiteY2" fmla="*/ 9043 h 10561"/>
              <a:gd name="connsiteX3" fmla="*/ 10198 w 10236"/>
              <a:gd name="connsiteY3" fmla="*/ 9239 h 10561"/>
              <a:gd name="connsiteX4" fmla="*/ 10236 w 10236"/>
              <a:gd name="connsiteY4" fmla="*/ 10561 h 10561"/>
              <a:gd name="connsiteX5" fmla="*/ 2893 w 10236"/>
              <a:gd name="connsiteY5" fmla="*/ 10288 h 10561"/>
              <a:gd name="connsiteX6" fmla="*/ 2947 w 10236"/>
              <a:gd name="connsiteY6" fmla="*/ 1217 h 10561"/>
              <a:gd name="connsiteX7" fmla="*/ 0 w 10236"/>
              <a:gd name="connsiteY7" fmla="*/ 1308 h 10561"/>
              <a:gd name="connsiteX8" fmla="*/ 92 w 10236"/>
              <a:gd name="connsiteY8" fmla="*/ 234 h 10561"/>
              <a:gd name="connsiteX0" fmla="*/ 92 w 10236"/>
              <a:gd name="connsiteY0" fmla="*/ 420 h 10747"/>
              <a:gd name="connsiteX1" fmla="*/ 4339 w 10236"/>
              <a:gd name="connsiteY1" fmla="*/ 0 h 10747"/>
              <a:gd name="connsiteX2" fmla="*/ 4335 w 10236"/>
              <a:gd name="connsiteY2" fmla="*/ 9229 h 10747"/>
              <a:gd name="connsiteX3" fmla="*/ 10198 w 10236"/>
              <a:gd name="connsiteY3" fmla="*/ 9425 h 10747"/>
              <a:gd name="connsiteX4" fmla="*/ 10236 w 10236"/>
              <a:gd name="connsiteY4" fmla="*/ 10747 h 10747"/>
              <a:gd name="connsiteX5" fmla="*/ 2893 w 10236"/>
              <a:gd name="connsiteY5" fmla="*/ 10474 h 10747"/>
              <a:gd name="connsiteX6" fmla="*/ 2947 w 10236"/>
              <a:gd name="connsiteY6" fmla="*/ 1403 h 10747"/>
              <a:gd name="connsiteX7" fmla="*/ 0 w 10236"/>
              <a:gd name="connsiteY7" fmla="*/ 1494 h 10747"/>
              <a:gd name="connsiteX8" fmla="*/ 92 w 10236"/>
              <a:gd name="connsiteY8" fmla="*/ 420 h 10747"/>
              <a:gd name="connsiteX0" fmla="*/ 92 w 10236"/>
              <a:gd name="connsiteY0" fmla="*/ 420 h 10747"/>
              <a:gd name="connsiteX1" fmla="*/ 4339 w 10236"/>
              <a:gd name="connsiteY1" fmla="*/ 0 h 10747"/>
              <a:gd name="connsiteX2" fmla="*/ 4335 w 10236"/>
              <a:gd name="connsiteY2" fmla="*/ 9229 h 10747"/>
              <a:gd name="connsiteX3" fmla="*/ 10198 w 10236"/>
              <a:gd name="connsiteY3" fmla="*/ 9425 h 10747"/>
              <a:gd name="connsiteX4" fmla="*/ 10236 w 10236"/>
              <a:gd name="connsiteY4" fmla="*/ 10747 h 10747"/>
              <a:gd name="connsiteX5" fmla="*/ 2991 w 10236"/>
              <a:gd name="connsiteY5" fmla="*/ 10381 h 10747"/>
              <a:gd name="connsiteX6" fmla="*/ 2947 w 10236"/>
              <a:gd name="connsiteY6" fmla="*/ 1403 h 10747"/>
              <a:gd name="connsiteX7" fmla="*/ 0 w 10236"/>
              <a:gd name="connsiteY7" fmla="*/ 1494 h 10747"/>
              <a:gd name="connsiteX8" fmla="*/ 92 w 10236"/>
              <a:gd name="connsiteY8" fmla="*/ 420 h 10747"/>
              <a:gd name="connsiteX0" fmla="*/ 92 w 10236"/>
              <a:gd name="connsiteY0" fmla="*/ 420 h 10747"/>
              <a:gd name="connsiteX1" fmla="*/ 4339 w 10236"/>
              <a:gd name="connsiteY1" fmla="*/ 0 h 10747"/>
              <a:gd name="connsiteX2" fmla="*/ 4384 w 10236"/>
              <a:gd name="connsiteY2" fmla="*/ 9089 h 10747"/>
              <a:gd name="connsiteX3" fmla="*/ 10198 w 10236"/>
              <a:gd name="connsiteY3" fmla="*/ 9425 h 10747"/>
              <a:gd name="connsiteX4" fmla="*/ 10236 w 10236"/>
              <a:gd name="connsiteY4" fmla="*/ 10747 h 10747"/>
              <a:gd name="connsiteX5" fmla="*/ 2991 w 10236"/>
              <a:gd name="connsiteY5" fmla="*/ 10381 h 10747"/>
              <a:gd name="connsiteX6" fmla="*/ 2947 w 10236"/>
              <a:gd name="connsiteY6" fmla="*/ 1403 h 10747"/>
              <a:gd name="connsiteX7" fmla="*/ 0 w 10236"/>
              <a:gd name="connsiteY7" fmla="*/ 1494 h 10747"/>
              <a:gd name="connsiteX8" fmla="*/ 92 w 10236"/>
              <a:gd name="connsiteY8" fmla="*/ 420 h 10747"/>
              <a:gd name="connsiteX0" fmla="*/ 92 w 10202"/>
              <a:gd name="connsiteY0" fmla="*/ 420 h 10971"/>
              <a:gd name="connsiteX1" fmla="*/ 4339 w 10202"/>
              <a:gd name="connsiteY1" fmla="*/ 0 h 10971"/>
              <a:gd name="connsiteX2" fmla="*/ 4384 w 10202"/>
              <a:gd name="connsiteY2" fmla="*/ 9089 h 10971"/>
              <a:gd name="connsiteX3" fmla="*/ 10198 w 10202"/>
              <a:gd name="connsiteY3" fmla="*/ 9425 h 10971"/>
              <a:gd name="connsiteX4" fmla="*/ 10197 w 10202"/>
              <a:gd name="connsiteY4" fmla="*/ 10971 h 10971"/>
              <a:gd name="connsiteX5" fmla="*/ 2991 w 10202"/>
              <a:gd name="connsiteY5" fmla="*/ 10381 h 10971"/>
              <a:gd name="connsiteX6" fmla="*/ 2947 w 10202"/>
              <a:gd name="connsiteY6" fmla="*/ 1403 h 10971"/>
              <a:gd name="connsiteX7" fmla="*/ 0 w 10202"/>
              <a:gd name="connsiteY7" fmla="*/ 1494 h 10971"/>
              <a:gd name="connsiteX8" fmla="*/ 92 w 10202"/>
              <a:gd name="connsiteY8" fmla="*/ 420 h 10971"/>
              <a:gd name="connsiteX0" fmla="*/ 5 w 10115"/>
              <a:gd name="connsiteY0" fmla="*/ 420 h 10971"/>
              <a:gd name="connsiteX1" fmla="*/ 4252 w 10115"/>
              <a:gd name="connsiteY1" fmla="*/ 0 h 10971"/>
              <a:gd name="connsiteX2" fmla="*/ 4297 w 10115"/>
              <a:gd name="connsiteY2" fmla="*/ 9089 h 10971"/>
              <a:gd name="connsiteX3" fmla="*/ 10111 w 10115"/>
              <a:gd name="connsiteY3" fmla="*/ 9425 h 10971"/>
              <a:gd name="connsiteX4" fmla="*/ 10110 w 10115"/>
              <a:gd name="connsiteY4" fmla="*/ 10971 h 10971"/>
              <a:gd name="connsiteX5" fmla="*/ 2904 w 10115"/>
              <a:gd name="connsiteY5" fmla="*/ 10381 h 10971"/>
              <a:gd name="connsiteX6" fmla="*/ 2860 w 10115"/>
              <a:gd name="connsiteY6" fmla="*/ 1403 h 10971"/>
              <a:gd name="connsiteX7" fmla="*/ 11 w 10115"/>
              <a:gd name="connsiteY7" fmla="*/ 1494 h 10971"/>
              <a:gd name="connsiteX8" fmla="*/ 5 w 10115"/>
              <a:gd name="connsiteY8" fmla="*/ 420 h 10971"/>
              <a:gd name="connsiteX0" fmla="*/ 5 w 10115"/>
              <a:gd name="connsiteY0" fmla="*/ 420 h 10971"/>
              <a:gd name="connsiteX1" fmla="*/ 4252 w 10115"/>
              <a:gd name="connsiteY1" fmla="*/ 0 h 10971"/>
              <a:gd name="connsiteX2" fmla="*/ 4297 w 10115"/>
              <a:gd name="connsiteY2" fmla="*/ 9089 h 10971"/>
              <a:gd name="connsiteX3" fmla="*/ 10111 w 10115"/>
              <a:gd name="connsiteY3" fmla="*/ 9425 h 10971"/>
              <a:gd name="connsiteX4" fmla="*/ 10110 w 10115"/>
              <a:gd name="connsiteY4" fmla="*/ 10971 h 10971"/>
              <a:gd name="connsiteX5" fmla="*/ 2904 w 10115"/>
              <a:gd name="connsiteY5" fmla="*/ 10381 h 10971"/>
              <a:gd name="connsiteX6" fmla="*/ 2860 w 10115"/>
              <a:gd name="connsiteY6" fmla="*/ 1403 h 10971"/>
              <a:gd name="connsiteX7" fmla="*/ 11 w 10115"/>
              <a:gd name="connsiteY7" fmla="*/ 1564 h 10971"/>
              <a:gd name="connsiteX8" fmla="*/ 5 w 10115"/>
              <a:gd name="connsiteY8" fmla="*/ 420 h 10971"/>
              <a:gd name="connsiteX0" fmla="*/ 5 w 10115"/>
              <a:gd name="connsiteY0" fmla="*/ 420 h 10971"/>
              <a:gd name="connsiteX1" fmla="*/ 4252 w 10115"/>
              <a:gd name="connsiteY1" fmla="*/ 0 h 10971"/>
              <a:gd name="connsiteX2" fmla="*/ 4297 w 10115"/>
              <a:gd name="connsiteY2" fmla="*/ 9089 h 10971"/>
              <a:gd name="connsiteX3" fmla="*/ 10111 w 10115"/>
              <a:gd name="connsiteY3" fmla="*/ 9425 h 10971"/>
              <a:gd name="connsiteX4" fmla="*/ 10110 w 10115"/>
              <a:gd name="connsiteY4" fmla="*/ 10971 h 10971"/>
              <a:gd name="connsiteX5" fmla="*/ 2904 w 10115"/>
              <a:gd name="connsiteY5" fmla="*/ 10381 h 10971"/>
              <a:gd name="connsiteX6" fmla="*/ 2860 w 10115"/>
              <a:gd name="connsiteY6" fmla="*/ 1426 h 10971"/>
              <a:gd name="connsiteX7" fmla="*/ 11 w 10115"/>
              <a:gd name="connsiteY7" fmla="*/ 1564 h 10971"/>
              <a:gd name="connsiteX8" fmla="*/ 5 w 10115"/>
              <a:gd name="connsiteY8" fmla="*/ 420 h 10971"/>
              <a:gd name="connsiteX0" fmla="*/ 5 w 10115"/>
              <a:gd name="connsiteY0" fmla="*/ 420 h 10971"/>
              <a:gd name="connsiteX1" fmla="*/ 4252 w 10115"/>
              <a:gd name="connsiteY1" fmla="*/ 0 h 10971"/>
              <a:gd name="connsiteX2" fmla="*/ 4297 w 10115"/>
              <a:gd name="connsiteY2" fmla="*/ 9089 h 10971"/>
              <a:gd name="connsiteX3" fmla="*/ 10111 w 10115"/>
              <a:gd name="connsiteY3" fmla="*/ 9425 h 10971"/>
              <a:gd name="connsiteX4" fmla="*/ 10110 w 10115"/>
              <a:gd name="connsiteY4" fmla="*/ 10971 h 10971"/>
              <a:gd name="connsiteX5" fmla="*/ 2904 w 10115"/>
              <a:gd name="connsiteY5" fmla="*/ 10381 h 10971"/>
              <a:gd name="connsiteX6" fmla="*/ 2958 w 10115"/>
              <a:gd name="connsiteY6" fmla="*/ 1426 h 10971"/>
              <a:gd name="connsiteX7" fmla="*/ 11 w 10115"/>
              <a:gd name="connsiteY7" fmla="*/ 1564 h 10971"/>
              <a:gd name="connsiteX8" fmla="*/ 5 w 10115"/>
              <a:gd name="connsiteY8" fmla="*/ 420 h 10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15" h="10971">
                <a:moveTo>
                  <a:pt x="5" y="420"/>
                </a:moveTo>
                <a:lnTo>
                  <a:pt x="4252" y="0"/>
                </a:lnTo>
                <a:cubicBezTo>
                  <a:pt x="4261" y="2929"/>
                  <a:pt x="4343" y="6160"/>
                  <a:pt x="4297" y="9089"/>
                </a:cubicBezTo>
                <a:lnTo>
                  <a:pt x="10111" y="9425"/>
                </a:lnTo>
                <a:cubicBezTo>
                  <a:pt x="10128" y="9744"/>
                  <a:pt x="10093" y="10650"/>
                  <a:pt x="10110" y="10971"/>
                </a:cubicBezTo>
                <a:lnTo>
                  <a:pt x="2904" y="10381"/>
                </a:lnTo>
                <a:cubicBezTo>
                  <a:pt x="2898" y="7548"/>
                  <a:pt x="2966" y="4303"/>
                  <a:pt x="2958" y="1426"/>
                </a:cubicBezTo>
                <a:lnTo>
                  <a:pt x="11" y="1564"/>
                </a:lnTo>
                <a:cubicBezTo>
                  <a:pt x="28" y="1286"/>
                  <a:pt x="-12" y="698"/>
                  <a:pt x="5" y="420"/>
                </a:cubicBezTo>
                <a:close/>
              </a:path>
            </a:pathLst>
          </a:custGeom>
          <a:gradFill flip="none" rotWithShape="1">
            <a:gsLst>
              <a:gs pos="0">
                <a:schemeClr val="accent3">
                  <a:lumMod val="75000"/>
                  <a:alpha val="49000"/>
                </a:schemeClr>
              </a:gs>
              <a:gs pos="50000">
                <a:schemeClr val="accent3">
                  <a:alpha val="26000"/>
                </a:schemeClr>
              </a:gs>
              <a:gs pos="100000">
                <a:schemeClr val="bg1">
                  <a:alpha val="4000"/>
                  <a:lumMod val="7000"/>
                </a:schemeClr>
              </a:gs>
            </a:gsLst>
            <a:path path="circle">
              <a:fillToRect t="100000" r="100000"/>
            </a:path>
            <a:tileRect l="-100000" b="-100000"/>
          </a:gradFill>
          <a:ln w="9525">
            <a:no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207" name="Freeform 5"/>
          <p:cNvSpPr>
            <a:spLocks/>
          </p:cNvSpPr>
          <p:nvPr/>
        </p:nvSpPr>
        <p:spPr bwMode="auto">
          <a:xfrm>
            <a:off x="6010798" y="3089468"/>
            <a:ext cx="1251829" cy="1604825"/>
          </a:xfrm>
          <a:custGeom>
            <a:avLst/>
            <a:gdLst>
              <a:gd name="T0" fmla="*/ 0 w 1779"/>
              <a:gd name="T1" fmla="*/ 113 h 2012"/>
              <a:gd name="T2" fmla="*/ 501 w 1779"/>
              <a:gd name="T3" fmla="*/ 0 h 2012"/>
              <a:gd name="T4" fmla="*/ 501 w 1779"/>
              <a:gd name="T5" fmla="*/ 1584 h 2012"/>
              <a:gd name="T6" fmla="*/ 1779 w 1779"/>
              <a:gd name="T7" fmla="*/ 1725 h 2012"/>
              <a:gd name="T8" fmla="*/ 1779 w 1779"/>
              <a:gd name="T9" fmla="*/ 2012 h 2012"/>
              <a:gd name="T10" fmla="*/ 390 w 1779"/>
              <a:gd name="T11" fmla="*/ 1793 h 2012"/>
              <a:gd name="T12" fmla="*/ 394 w 1779"/>
              <a:gd name="T13" fmla="*/ 244 h 2012"/>
              <a:gd name="T14" fmla="*/ 0 w 1779"/>
              <a:gd name="T15" fmla="*/ 307 h 2012"/>
              <a:gd name="T16" fmla="*/ 0 w 1779"/>
              <a:gd name="T17" fmla="*/ 113 h 2012"/>
              <a:gd name="connsiteX0" fmla="*/ 0 w 10000"/>
              <a:gd name="connsiteY0" fmla="*/ 562 h 10000"/>
              <a:gd name="connsiteX1" fmla="*/ 2816 w 10000"/>
              <a:gd name="connsiteY1" fmla="*/ 0 h 10000"/>
              <a:gd name="connsiteX2" fmla="*/ 2816 w 10000"/>
              <a:gd name="connsiteY2" fmla="*/ 7873 h 10000"/>
              <a:gd name="connsiteX3" fmla="*/ 10000 w 10000"/>
              <a:gd name="connsiteY3" fmla="*/ 8574 h 10000"/>
              <a:gd name="connsiteX4" fmla="*/ 10000 w 10000"/>
              <a:gd name="connsiteY4" fmla="*/ 10000 h 10000"/>
              <a:gd name="connsiteX5" fmla="*/ 2192 w 10000"/>
              <a:gd name="connsiteY5" fmla="*/ 8912 h 10000"/>
              <a:gd name="connsiteX6" fmla="*/ 2236 w 10000"/>
              <a:gd name="connsiteY6" fmla="*/ 1150 h 10000"/>
              <a:gd name="connsiteX7" fmla="*/ 0 w 10000"/>
              <a:gd name="connsiteY7" fmla="*/ 1526 h 10000"/>
              <a:gd name="connsiteX8" fmla="*/ 0 w 10000"/>
              <a:gd name="connsiteY8" fmla="*/ 562 h 10000"/>
              <a:gd name="connsiteX0" fmla="*/ 0 w 10000"/>
              <a:gd name="connsiteY0" fmla="*/ 562 h 10000"/>
              <a:gd name="connsiteX1" fmla="*/ 2816 w 10000"/>
              <a:gd name="connsiteY1" fmla="*/ 0 h 10000"/>
              <a:gd name="connsiteX2" fmla="*/ 2816 w 10000"/>
              <a:gd name="connsiteY2" fmla="*/ 7873 h 10000"/>
              <a:gd name="connsiteX3" fmla="*/ 10000 w 10000"/>
              <a:gd name="connsiteY3" fmla="*/ 8574 h 10000"/>
              <a:gd name="connsiteX4" fmla="*/ 10000 w 10000"/>
              <a:gd name="connsiteY4" fmla="*/ 10000 h 10000"/>
              <a:gd name="connsiteX5" fmla="*/ 2192 w 10000"/>
              <a:gd name="connsiteY5" fmla="*/ 8912 h 10000"/>
              <a:gd name="connsiteX6" fmla="*/ 2001 w 10000"/>
              <a:gd name="connsiteY6" fmla="*/ 1171 h 10000"/>
              <a:gd name="connsiteX7" fmla="*/ 0 w 10000"/>
              <a:gd name="connsiteY7" fmla="*/ 1526 h 10000"/>
              <a:gd name="connsiteX8" fmla="*/ 0 w 10000"/>
              <a:gd name="connsiteY8" fmla="*/ 562 h 10000"/>
              <a:gd name="connsiteX0" fmla="*/ 0 w 10000"/>
              <a:gd name="connsiteY0" fmla="*/ 562 h 10000"/>
              <a:gd name="connsiteX1" fmla="*/ 2816 w 10000"/>
              <a:gd name="connsiteY1" fmla="*/ 0 h 10000"/>
              <a:gd name="connsiteX2" fmla="*/ 2816 w 10000"/>
              <a:gd name="connsiteY2" fmla="*/ 7873 h 10000"/>
              <a:gd name="connsiteX3" fmla="*/ 10000 w 10000"/>
              <a:gd name="connsiteY3" fmla="*/ 8574 h 10000"/>
              <a:gd name="connsiteX4" fmla="*/ 10000 w 10000"/>
              <a:gd name="connsiteY4" fmla="*/ 10000 h 10000"/>
              <a:gd name="connsiteX5" fmla="*/ 2000 w 10000"/>
              <a:gd name="connsiteY5" fmla="*/ 8933 h 10000"/>
              <a:gd name="connsiteX6" fmla="*/ 2001 w 10000"/>
              <a:gd name="connsiteY6" fmla="*/ 1171 h 10000"/>
              <a:gd name="connsiteX7" fmla="*/ 0 w 10000"/>
              <a:gd name="connsiteY7" fmla="*/ 1526 h 10000"/>
              <a:gd name="connsiteX8" fmla="*/ 0 w 10000"/>
              <a:gd name="connsiteY8" fmla="*/ 562 h 10000"/>
              <a:gd name="connsiteX0" fmla="*/ 0 w 10000"/>
              <a:gd name="connsiteY0" fmla="*/ 562 h 10279"/>
              <a:gd name="connsiteX1" fmla="*/ 2816 w 10000"/>
              <a:gd name="connsiteY1" fmla="*/ 0 h 10279"/>
              <a:gd name="connsiteX2" fmla="*/ 2816 w 10000"/>
              <a:gd name="connsiteY2" fmla="*/ 7873 h 10279"/>
              <a:gd name="connsiteX3" fmla="*/ 10000 w 10000"/>
              <a:gd name="connsiteY3" fmla="*/ 8574 h 10279"/>
              <a:gd name="connsiteX4" fmla="*/ 9974 w 10000"/>
              <a:gd name="connsiteY4" fmla="*/ 10279 h 10279"/>
              <a:gd name="connsiteX5" fmla="*/ 2000 w 10000"/>
              <a:gd name="connsiteY5" fmla="*/ 8933 h 10279"/>
              <a:gd name="connsiteX6" fmla="*/ 2001 w 10000"/>
              <a:gd name="connsiteY6" fmla="*/ 1171 h 10279"/>
              <a:gd name="connsiteX7" fmla="*/ 0 w 10000"/>
              <a:gd name="connsiteY7" fmla="*/ 1526 h 10279"/>
              <a:gd name="connsiteX8" fmla="*/ 0 w 10000"/>
              <a:gd name="connsiteY8" fmla="*/ 562 h 10279"/>
              <a:gd name="connsiteX0" fmla="*/ 0 w 10000"/>
              <a:gd name="connsiteY0" fmla="*/ 562 h 10279"/>
              <a:gd name="connsiteX1" fmla="*/ 2816 w 10000"/>
              <a:gd name="connsiteY1" fmla="*/ 0 h 10279"/>
              <a:gd name="connsiteX2" fmla="*/ 2816 w 10000"/>
              <a:gd name="connsiteY2" fmla="*/ 7873 h 10279"/>
              <a:gd name="connsiteX3" fmla="*/ 10000 w 10000"/>
              <a:gd name="connsiteY3" fmla="*/ 8752 h 10279"/>
              <a:gd name="connsiteX4" fmla="*/ 9974 w 10000"/>
              <a:gd name="connsiteY4" fmla="*/ 10279 h 10279"/>
              <a:gd name="connsiteX5" fmla="*/ 2000 w 10000"/>
              <a:gd name="connsiteY5" fmla="*/ 8933 h 10279"/>
              <a:gd name="connsiteX6" fmla="*/ 2001 w 10000"/>
              <a:gd name="connsiteY6" fmla="*/ 1171 h 10279"/>
              <a:gd name="connsiteX7" fmla="*/ 0 w 10000"/>
              <a:gd name="connsiteY7" fmla="*/ 1526 h 10279"/>
              <a:gd name="connsiteX8" fmla="*/ 0 w 10000"/>
              <a:gd name="connsiteY8" fmla="*/ 562 h 10279"/>
              <a:gd name="connsiteX0" fmla="*/ 0 w 10000"/>
              <a:gd name="connsiteY0" fmla="*/ 562 h 10184"/>
              <a:gd name="connsiteX1" fmla="*/ 2816 w 10000"/>
              <a:gd name="connsiteY1" fmla="*/ 0 h 10184"/>
              <a:gd name="connsiteX2" fmla="*/ 2816 w 10000"/>
              <a:gd name="connsiteY2" fmla="*/ 7873 h 10184"/>
              <a:gd name="connsiteX3" fmla="*/ 10000 w 10000"/>
              <a:gd name="connsiteY3" fmla="*/ 8752 h 10184"/>
              <a:gd name="connsiteX4" fmla="*/ 9974 w 10000"/>
              <a:gd name="connsiteY4" fmla="*/ 10184 h 10184"/>
              <a:gd name="connsiteX5" fmla="*/ 2000 w 10000"/>
              <a:gd name="connsiteY5" fmla="*/ 8933 h 10184"/>
              <a:gd name="connsiteX6" fmla="*/ 2001 w 10000"/>
              <a:gd name="connsiteY6" fmla="*/ 1171 h 10184"/>
              <a:gd name="connsiteX7" fmla="*/ 0 w 10000"/>
              <a:gd name="connsiteY7" fmla="*/ 1526 h 10184"/>
              <a:gd name="connsiteX8" fmla="*/ 0 w 10000"/>
              <a:gd name="connsiteY8" fmla="*/ 562 h 10184"/>
              <a:gd name="connsiteX0" fmla="*/ 0 w 10000"/>
              <a:gd name="connsiteY0" fmla="*/ 262 h 9884"/>
              <a:gd name="connsiteX1" fmla="*/ 2896 w 10000"/>
              <a:gd name="connsiteY1" fmla="*/ 0 h 9884"/>
              <a:gd name="connsiteX2" fmla="*/ 2816 w 10000"/>
              <a:gd name="connsiteY2" fmla="*/ 7573 h 9884"/>
              <a:gd name="connsiteX3" fmla="*/ 10000 w 10000"/>
              <a:gd name="connsiteY3" fmla="*/ 8452 h 9884"/>
              <a:gd name="connsiteX4" fmla="*/ 9974 w 10000"/>
              <a:gd name="connsiteY4" fmla="*/ 9884 h 9884"/>
              <a:gd name="connsiteX5" fmla="*/ 2000 w 10000"/>
              <a:gd name="connsiteY5" fmla="*/ 8633 h 9884"/>
              <a:gd name="connsiteX6" fmla="*/ 2001 w 10000"/>
              <a:gd name="connsiteY6" fmla="*/ 871 h 9884"/>
              <a:gd name="connsiteX7" fmla="*/ 0 w 10000"/>
              <a:gd name="connsiteY7" fmla="*/ 1226 h 9884"/>
              <a:gd name="connsiteX8" fmla="*/ 0 w 10000"/>
              <a:gd name="connsiteY8" fmla="*/ 262 h 9884"/>
              <a:gd name="connsiteX0" fmla="*/ 0 w 10000"/>
              <a:gd name="connsiteY0" fmla="*/ 375 h 10110"/>
              <a:gd name="connsiteX1" fmla="*/ 2869 w 10000"/>
              <a:gd name="connsiteY1" fmla="*/ 0 h 10110"/>
              <a:gd name="connsiteX2" fmla="*/ 2816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2001 w 10000"/>
              <a:gd name="connsiteY6" fmla="*/ 991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816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294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816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816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843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950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00"/>
              <a:gd name="connsiteY0" fmla="*/ 375 h 10110"/>
              <a:gd name="connsiteX1" fmla="*/ 2869 w 10000"/>
              <a:gd name="connsiteY1" fmla="*/ 0 h 10110"/>
              <a:gd name="connsiteX2" fmla="*/ 2950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00"/>
              <a:gd name="connsiteY0" fmla="*/ 375 h 10110"/>
              <a:gd name="connsiteX1" fmla="*/ 2949 w 10000"/>
              <a:gd name="connsiteY1" fmla="*/ 0 h 10110"/>
              <a:gd name="connsiteX2" fmla="*/ 2950 w 10000"/>
              <a:gd name="connsiteY2" fmla="*/ 7772 h 10110"/>
              <a:gd name="connsiteX3" fmla="*/ 10000 w 10000"/>
              <a:gd name="connsiteY3" fmla="*/ 8661 h 10110"/>
              <a:gd name="connsiteX4" fmla="*/ 9974 w 10000"/>
              <a:gd name="connsiteY4" fmla="*/ 10110 h 10110"/>
              <a:gd name="connsiteX5" fmla="*/ 2000 w 10000"/>
              <a:gd name="connsiteY5" fmla="*/ 8844 h 10110"/>
              <a:gd name="connsiteX6" fmla="*/ 1974 w 10000"/>
              <a:gd name="connsiteY6" fmla="*/ 1156 h 10110"/>
              <a:gd name="connsiteX7" fmla="*/ 0 w 10000"/>
              <a:gd name="connsiteY7" fmla="*/ 1350 h 10110"/>
              <a:gd name="connsiteX8" fmla="*/ 0 w 10000"/>
              <a:gd name="connsiteY8" fmla="*/ 375 h 10110"/>
              <a:gd name="connsiteX0" fmla="*/ 0 w 10053"/>
              <a:gd name="connsiteY0" fmla="*/ 375 h 10110"/>
              <a:gd name="connsiteX1" fmla="*/ 2949 w 10053"/>
              <a:gd name="connsiteY1" fmla="*/ 0 h 10110"/>
              <a:gd name="connsiteX2" fmla="*/ 2950 w 10053"/>
              <a:gd name="connsiteY2" fmla="*/ 7772 h 10110"/>
              <a:gd name="connsiteX3" fmla="*/ 10053 w 10053"/>
              <a:gd name="connsiteY3" fmla="*/ 8413 h 10110"/>
              <a:gd name="connsiteX4" fmla="*/ 9974 w 10053"/>
              <a:gd name="connsiteY4" fmla="*/ 10110 h 10110"/>
              <a:gd name="connsiteX5" fmla="*/ 2000 w 10053"/>
              <a:gd name="connsiteY5" fmla="*/ 8844 h 10110"/>
              <a:gd name="connsiteX6" fmla="*/ 1974 w 10053"/>
              <a:gd name="connsiteY6" fmla="*/ 1156 h 10110"/>
              <a:gd name="connsiteX7" fmla="*/ 0 w 10053"/>
              <a:gd name="connsiteY7" fmla="*/ 1350 h 10110"/>
              <a:gd name="connsiteX8" fmla="*/ 0 w 10053"/>
              <a:gd name="connsiteY8" fmla="*/ 375 h 10110"/>
              <a:gd name="connsiteX0" fmla="*/ 0 w 10053"/>
              <a:gd name="connsiteY0" fmla="*/ 375 h 9945"/>
              <a:gd name="connsiteX1" fmla="*/ 2949 w 10053"/>
              <a:gd name="connsiteY1" fmla="*/ 0 h 9945"/>
              <a:gd name="connsiteX2" fmla="*/ 2950 w 10053"/>
              <a:gd name="connsiteY2" fmla="*/ 7772 h 9945"/>
              <a:gd name="connsiteX3" fmla="*/ 10053 w 10053"/>
              <a:gd name="connsiteY3" fmla="*/ 8413 h 9945"/>
              <a:gd name="connsiteX4" fmla="*/ 10027 w 10053"/>
              <a:gd name="connsiteY4" fmla="*/ 9945 h 9945"/>
              <a:gd name="connsiteX5" fmla="*/ 2000 w 10053"/>
              <a:gd name="connsiteY5" fmla="*/ 8844 h 9945"/>
              <a:gd name="connsiteX6" fmla="*/ 1974 w 10053"/>
              <a:gd name="connsiteY6" fmla="*/ 1156 h 9945"/>
              <a:gd name="connsiteX7" fmla="*/ 0 w 10053"/>
              <a:gd name="connsiteY7" fmla="*/ 1350 h 9945"/>
              <a:gd name="connsiteX8" fmla="*/ 0 w 10053"/>
              <a:gd name="connsiteY8" fmla="*/ 375 h 9945"/>
              <a:gd name="connsiteX0" fmla="*/ 0 w 10000"/>
              <a:gd name="connsiteY0" fmla="*/ 294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89 w 10000"/>
              <a:gd name="connsiteY5" fmla="*/ 8893 h 10000"/>
              <a:gd name="connsiteX6" fmla="*/ 1964 w 10000"/>
              <a:gd name="connsiteY6" fmla="*/ 1162 h 10000"/>
              <a:gd name="connsiteX7" fmla="*/ 0 w 10000"/>
              <a:gd name="connsiteY7" fmla="*/ 1357 h 10000"/>
              <a:gd name="connsiteX8" fmla="*/ 0 w 10000"/>
              <a:gd name="connsiteY8" fmla="*/ 294 h 10000"/>
              <a:gd name="connsiteX0" fmla="*/ 0 w 10000"/>
              <a:gd name="connsiteY0" fmla="*/ 294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89 w 10000"/>
              <a:gd name="connsiteY5" fmla="*/ 8893 h 10000"/>
              <a:gd name="connsiteX6" fmla="*/ 1964 w 10000"/>
              <a:gd name="connsiteY6" fmla="*/ 1162 h 10000"/>
              <a:gd name="connsiteX7" fmla="*/ 0 w 10000"/>
              <a:gd name="connsiteY7" fmla="*/ 1246 h 10000"/>
              <a:gd name="connsiteX8" fmla="*/ 0 w 10000"/>
              <a:gd name="connsiteY8" fmla="*/ 294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89 w 10000"/>
              <a:gd name="connsiteY5" fmla="*/ 8893 h 10000"/>
              <a:gd name="connsiteX6" fmla="*/ 1964 w 10000"/>
              <a:gd name="connsiteY6" fmla="*/ 1162 h 10000"/>
              <a:gd name="connsiteX7" fmla="*/ 0 w 10000"/>
              <a:gd name="connsiteY7" fmla="*/ 1246 h 10000"/>
              <a:gd name="connsiteX8" fmla="*/ 17 w 10000"/>
              <a:gd name="connsiteY8" fmla="*/ 242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23 w 10000"/>
              <a:gd name="connsiteY5" fmla="*/ 8893 h 10000"/>
              <a:gd name="connsiteX6" fmla="*/ 1964 w 10000"/>
              <a:gd name="connsiteY6" fmla="*/ 1162 h 10000"/>
              <a:gd name="connsiteX7" fmla="*/ 0 w 10000"/>
              <a:gd name="connsiteY7" fmla="*/ 1246 h 10000"/>
              <a:gd name="connsiteX8" fmla="*/ 17 w 10000"/>
              <a:gd name="connsiteY8" fmla="*/ 242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23 w 10000"/>
              <a:gd name="connsiteY5" fmla="*/ 8893 h 10000"/>
              <a:gd name="connsiteX6" fmla="*/ 1898 w 10000"/>
              <a:gd name="connsiteY6" fmla="*/ 1162 h 10000"/>
              <a:gd name="connsiteX7" fmla="*/ 0 w 10000"/>
              <a:gd name="connsiteY7" fmla="*/ 1246 h 10000"/>
              <a:gd name="connsiteX8" fmla="*/ 17 w 10000"/>
              <a:gd name="connsiteY8" fmla="*/ 242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923 w 10000"/>
              <a:gd name="connsiteY5" fmla="*/ 8893 h 10000"/>
              <a:gd name="connsiteX6" fmla="*/ 1765 w 10000"/>
              <a:gd name="connsiteY6" fmla="*/ 1162 h 10000"/>
              <a:gd name="connsiteX7" fmla="*/ 0 w 10000"/>
              <a:gd name="connsiteY7" fmla="*/ 1246 h 10000"/>
              <a:gd name="connsiteX8" fmla="*/ 17 w 10000"/>
              <a:gd name="connsiteY8" fmla="*/ 242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824 w 10000"/>
              <a:gd name="connsiteY5" fmla="*/ 8893 h 10000"/>
              <a:gd name="connsiteX6" fmla="*/ 1765 w 10000"/>
              <a:gd name="connsiteY6" fmla="*/ 1162 h 10000"/>
              <a:gd name="connsiteX7" fmla="*/ 0 w 10000"/>
              <a:gd name="connsiteY7" fmla="*/ 1246 h 10000"/>
              <a:gd name="connsiteX8" fmla="*/ 17 w 10000"/>
              <a:gd name="connsiteY8" fmla="*/ 242 h 10000"/>
              <a:gd name="connsiteX0" fmla="*/ 17 w 10000"/>
              <a:gd name="connsiteY0" fmla="*/ 242 h 10000"/>
              <a:gd name="connsiteX1" fmla="*/ 2933 w 10000"/>
              <a:gd name="connsiteY1" fmla="*/ 0 h 10000"/>
              <a:gd name="connsiteX2" fmla="*/ 2934 w 10000"/>
              <a:gd name="connsiteY2" fmla="*/ 7815 h 10000"/>
              <a:gd name="connsiteX3" fmla="*/ 10000 w 10000"/>
              <a:gd name="connsiteY3" fmla="*/ 8460 h 10000"/>
              <a:gd name="connsiteX4" fmla="*/ 9974 w 10000"/>
              <a:gd name="connsiteY4" fmla="*/ 10000 h 10000"/>
              <a:gd name="connsiteX5" fmla="*/ 1791 w 10000"/>
              <a:gd name="connsiteY5" fmla="*/ 8824 h 10000"/>
              <a:gd name="connsiteX6" fmla="*/ 1765 w 10000"/>
              <a:gd name="connsiteY6" fmla="*/ 1162 h 10000"/>
              <a:gd name="connsiteX7" fmla="*/ 0 w 10000"/>
              <a:gd name="connsiteY7" fmla="*/ 1246 h 10000"/>
              <a:gd name="connsiteX8" fmla="*/ 17 w 10000"/>
              <a:gd name="connsiteY8" fmla="*/ 242 h 10000"/>
              <a:gd name="connsiteX0" fmla="*/ 17 w 10000"/>
              <a:gd name="connsiteY0" fmla="*/ 207 h 9965"/>
              <a:gd name="connsiteX1" fmla="*/ 2834 w 10000"/>
              <a:gd name="connsiteY1" fmla="*/ 0 h 9965"/>
              <a:gd name="connsiteX2" fmla="*/ 2934 w 10000"/>
              <a:gd name="connsiteY2" fmla="*/ 7780 h 9965"/>
              <a:gd name="connsiteX3" fmla="*/ 10000 w 10000"/>
              <a:gd name="connsiteY3" fmla="*/ 8425 h 9965"/>
              <a:gd name="connsiteX4" fmla="*/ 9974 w 10000"/>
              <a:gd name="connsiteY4" fmla="*/ 9965 h 9965"/>
              <a:gd name="connsiteX5" fmla="*/ 1791 w 10000"/>
              <a:gd name="connsiteY5" fmla="*/ 8789 h 9965"/>
              <a:gd name="connsiteX6" fmla="*/ 1765 w 10000"/>
              <a:gd name="connsiteY6" fmla="*/ 1127 h 9965"/>
              <a:gd name="connsiteX7" fmla="*/ 0 w 10000"/>
              <a:gd name="connsiteY7" fmla="*/ 1211 h 9965"/>
              <a:gd name="connsiteX8" fmla="*/ 17 w 10000"/>
              <a:gd name="connsiteY8" fmla="*/ 207 h 9965"/>
              <a:gd name="connsiteX0" fmla="*/ 17 w 10000"/>
              <a:gd name="connsiteY0" fmla="*/ 208 h 10000"/>
              <a:gd name="connsiteX1" fmla="*/ 2834 w 10000"/>
              <a:gd name="connsiteY1" fmla="*/ 0 h 10000"/>
              <a:gd name="connsiteX2" fmla="*/ 2768 w 10000"/>
              <a:gd name="connsiteY2" fmla="*/ 7842 h 10000"/>
              <a:gd name="connsiteX3" fmla="*/ 10000 w 10000"/>
              <a:gd name="connsiteY3" fmla="*/ 8455 h 10000"/>
              <a:gd name="connsiteX4" fmla="*/ 9974 w 10000"/>
              <a:gd name="connsiteY4" fmla="*/ 10000 h 10000"/>
              <a:gd name="connsiteX5" fmla="*/ 179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834 w 10000"/>
              <a:gd name="connsiteY1" fmla="*/ 0 h 10000"/>
              <a:gd name="connsiteX2" fmla="*/ 2768 w 10000"/>
              <a:gd name="connsiteY2" fmla="*/ 7703 h 10000"/>
              <a:gd name="connsiteX3" fmla="*/ 10000 w 10000"/>
              <a:gd name="connsiteY3" fmla="*/ 8455 h 10000"/>
              <a:gd name="connsiteX4" fmla="*/ 9974 w 10000"/>
              <a:gd name="connsiteY4" fmla="*/ 10000 h 10000"/>
              <a:gd name="connsiteX5" fmla="*/ 179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834 w 10000"/>
              <a:gd name="connsiteY1" fmla="*/ 0 h 10000"/>
              <a:gd name="connsiteX2" fmla="*/ 2795 w 10000"/>
              <a:gd name="connsiteY2" fmla="*/ 7675 h 10000"/>
              <a:gd name="connsiteX3" fmla="*/ 10000 w 10000"/>
              <a:gd name="connsiteY3" fmla="*/ 8455 h 10000"/>
              <a:gd name="connsiteX4" fmla="*/ 9974 w 10000"/>
              <a:gd name="connsiteY4" fmla="*/ 10000 h 10000"/>
              <a:gd name="connsiteX5" fmla="*/ 179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834 w 10000"/>
              <a:gd name="connsiteY1" fmla="*/ 0 h 10000"/>
              <a:gd name="connsiteX2" fmla="*/ 2795 w 10000"/>
              <a:gd name="connsiteY2" fmla="*/ 7675 h 10000"/>
              <a:gd name="connsiteX3" fmla="*/ 10000 w 10000"/>
              <a:gd name="connsiteY3" fmla="*/ 8455 h 10000"/>
              <a:gd name="connsiteX4" fmla="*/ 9974 w 10000"/>
              <a:gd name="connsiteY4" fmla="*/ 10000 h 10000"/>
              <a:gd name="connsiteX5" fmla="*/ 171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675 w 10000"/>
              <a:gd name="connsiteY1" fmla="*/ 0 h 10000"/>
              <a:gd name="connsiteX2" fmla="*/ 2795 w 10000"/>
              <a:gd name="connsiteY2" fmla="*/ 7675 h 10000"/>
              <a:gd name="connsiteX3" fmla="*/ 10000 w 10000"/>
              <a:gd name="connsiteY3" fmla="*/ 8455 h 10000"/>
              <a:gd name="connsiteX4" fmla="*/ 9974 w 10000"/>
              <a:gd name="connsiteY4" fmla="*/ 10000 h 10000"/>
              <a:gd name="connsiteX5" fmla="*/ 171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675 w 10000"/>
              <a:gd name="connsiteY1" fmla="*/ 0 h 10000"/>
              <a:gd name="connsiteX2" fmla="*/ 2662 w 10000"/>
              <a:gd name="connsiteY2" fmla="*/ 7731 h 10000"/>
              <a:gd name="connsiteX3" fmla="*/ 10000 w 10000"/>
              <a:gd name="connsiteY3" fmla="*/ 8455 h 10000"/>
              <a:gd name="connsiteX4" fmla="*/ 9974 w 10000"/>
              <a:gd name="connsiteY4" fmla="*/ 10000 h 10000"/>
              <a:gd name="connsiteX5" fmla="*/ 1711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675 w 10000"/>
              <a:gd name="connsiteY1" fmla="*/ 0 h 10000"/>
              <a:gd name="connsiteX2" fmla="*/ 2662 w 10000"/>
              <a:gd name="connsiteY2" fmla="*/ 7731 h 10000"/>
              <a:gd name="connsiteX3" fmla="*/ 10000 w 10000"/>
              <a:gd name="connsiteY3" fmla="*/ 8455 h 10000"/>
              <a:gd name="connsiteX4" fmla="*/ 9974 w 10000"/>
              <a:gd name="connsiteY4" fmla="*/ 10000 h 10000"/>
              <a:gd name="connsiteX5" fmla="*/ 1728 w 10000"/>
              <a:gd name="connsiteY5" fmla="*/ 8820 h 10000"/>
              <a:gd name="connsiteX6" fmla="*/ 1765 w 10000"/>
              <a:gd name="connsiteY6" fmla="*/ 1131 h 10000"/>
              <a:gd name="connsiteX7" fmla="*/ 0 w 10000"/>
              <a:gd name="connsiteY7" fmla="*/ 1215 h 10000"/>
              <a:gd name="connsiteX8" fmla="*/ 17 w 10000"/>
              <a:gd name="connsiteY8" fmla="*/ 208 h 10000"/>
              <a:gd name="connsiteX0" fmla="*/ 17 w 10000"/>
              <a:gd name="connsiteY0" fmla="*/ 208 h 10000"/>
              <a:gd name="connsiteX1" fmla="*/ 2675 w 10000"/>
              <a:gd name="connsiteY1" fmla="*/ 0 h 10000"/>
              <a:gd name="connsiteX2" fmla="*/ 2662 w 10000"/>
              <a:gd name="connsiteY2" fmla="*/ 7731 h 10000"/>
              <a:gd name="connsiteX3" fmla="*/ 10000 w 10000"/>
              <a:gd name="connsiteY3" fmla="*/ 8455 h 10000"/>
              <a:gd name="connsiteX4" fmla="*/ 9974 w 10000"/>
              <a:gd name="connsiteY4" fmla="*/ 10000 h 10000"/>
              <a:gd name="connsiteX5" fmla="*/ 1728 w 10000"/>
              <a:gd name="connsiteY5" fmla="*/ 8820 h 10000"/>
              <a:gd name="connsiteX6" fmla="*/ 1732 w 10000"/>
              <a:gd name="connsiteY6" fmla="*/ 1148 h 10000"/>
              <a:gd name="connsiteX7" fmla="*/ 0 w 10000"/>
              <a:gd name="connsiteY7" fmla="*/ 1215 h 10000"/>
              <a:gd name="connsiteX8" fmla="*/ 17 w 10000"/>
              <a:gd name="connsiteY8" fmla="*/ 208 h 10000"/>
              <a:gd name="connsiteX0" fmla="*/ 50 w 10033"/>
              <a:gd name="connsiteY0" fmla="*/ 208 h 10000"/>
              <a:gd name="connsiteX1" fmla="*/ 2708 w 10033"/>
              <a:gd name="connsiteY1" fmla="*/ 0 h 10000"/>
              <a:gd name="connsiteX2" fmla="*/ 2695 w 10033"/>
              <a:gd name="connsiteY2" fmla="*/ 7731 h 10000"/>
              <a:gd name="connsiteX3" fmla="*/ 10033 w 10033"/>
              <a:gd name="connsiteY3" fmla="*/ 8455 h 10000"/>
              <a:gd name="connsiteX4" fmla="*/ 10007 w 10033"/>
              <a:gd name="connsiteY4" fmla="*/ 10000 h 10000"/>
              <a:gd name="connsiteX5" fmla="*/ 1761 w 10033"/>
              <a:gd name="connsiteY5" fmla="*/ 8820 h 10000"/>
              <a:gd name="connsiteX6" fmla="*/ 1765 w 10033"/>
              <a:gd name="connsiteY6" fmla="*/ 1148 h 10000"/>
              <a:gd name="connsiteX7" fmla="*/ 0 w 10033"/>
              <a:gd name="connsiteY7" fmla="*/ 1145 h 10000"/>
              <a:gd name="connsiteX8" fmla="*/ 50 w 10033"/>
              <a:gd name="connsiteY8" fmla="*/ 208 h 10000"/>
              <a:gd name="connsiteX0" fmla="*/ 2 w 9985"/>
              <a:gd name="connsiteY0" fmla="*/ 208 h 10000"/>
              <a:gd name="connsiteX1" fmla="*/ 2660 w 9985"/>
              <a:gd name="connsiteY1" fmla="*/ 0 h 10000"/>
              <a:gd name="connsiteX2" fmla="*/ 2647 w 9985"/>
              <a:gd name="connsiteY2" fmla="*/ 7731 h 10000"/>
              <a:gd name="connsiteX3" fmla="*/ 9985 w 9985"/>
              <a:gd name="connsiteY3" fmla="*/ 8455 h 10000"/>
              <a:gd name="connsiteX4" fmla="*/ 9959 w 9985"/>
              <a:gd name="connsiteY4" fmla="*/ 10000 h 10000"/>
              <a:gd name="connsiteX5" fmla="*/ 1713 w 9985"/>
              <a:gd name="connsiteY5" fmla="*/ 8820 h 10000"/>
              <a:gd name="connsiteX6" fmla="*/ 1717 w 9985"/>
              <a:gd name="connsiteY6" fmla="*/ 1148 h 10000"/>
              <a:gd name="connsiteX7" fmla="*/ 2 w 9985"/>
              <a:gd name="connsiteY7" fmla="*/ 1145 h 10000"/>
              <a:gd name="connsiteX8" fmla="*/ 2 w 9985"/>
              <a:gd name="connsiteY8" fmla="*/ 208 h 10000"/>
              <a:gd name="connsiteX0" fmla="*/ 0 w 10031"/>
              <a:gd name="connsiteY0" fmla="*/ 156 h 10000"/>
              <a:gd name="connsiteX1" fmla="*/ 2695 w 10031"/>
              <a:gd name="connsiteY1" fmla="*/ 0 h 10000"/>
              <a:gd name="connsiteX2" fmla="*/ 2682 w 10031"/>
              <a:gd name="connsiteY2" fmla="*/ 7731 h 10000"/>
              <a:gd name="connsiteX3" fmla="*/ 10031 w 10031"/>
              <a:gd name="connsiteY3" fmla="*/ 8455 h 10000"/>
              <a:gd name="connsiteX4" fmla="*/ 10005 w 10031"/>
              <a:gd name="connsiteY4" fmla="*/ 10000 h 10000"/>
              <a:gd name="connsiteX5" fmla="*/ 1747 w 10031"/>
              <a:gd name="connsiteY5" fmla="*/ 8820 h 10000"/>
              <a:gd name="connsiteX6" fmla="*/ 1751 w 10031"/>
              <a:gd name="connsiteY6" fmla="*/ 1148 h 10000"/>
              <a:gd name="connsiteX7" fmla="*/ 33 w 10031"/>
              <a:gd name="connsiteY7" fmla="*/ 1145 h 10000"/>
              <a:gd name="connsiteX8" fmla="*/ 0 w 10031"/>
              <a:gd name="connsiteY8" fmla="*/ 156 h 10000"/>
              <a:gd name="connsiteX0" fmla="*/ 31 w 10062"/>
              <a:gd name="connsiteY0" fmla="*/ 156 h 10000"/>
              <a:gd name="connsiteX1" fmla="*/ 2726 w 10062"/>
              <a:gd name="connsiteY1" fmla="*/ 0 h 10000"/>
              <a:gd name="connsiteX2" fmla="*/ 2713 w 10062"/>
              <a:gd name="connsiteY2" fmla="*/ 7731 h 10000"/>
              <a:gd name="connsiteX3" fmla="*/ 10062 w 10062"/>
              <a:gd name="connsiteY3" fmla="*/ 8455 h 10000"/>
              <a:gd name="connsiteX4" fmla="*/ 10036 w 10062"/>
              <a:gd name="connsiteY4" fmla="*/ 10000 h 10000"/>
              <a:gd name="connsiteX5" fmla="*/ 1778 w 10062"/>
              <a:gd name="connsiteY5" fmla="*/ 8820 h 10000"/>
              <a:gd name="connsiteX6" fmla="*/ 1782 w 10062"/>
              <a:gd name="connsiteY6" fmla="*/ 1148 h 10000"/>
              <a:gd name="connsiteX7" fmla="*/ 0 w 10062"/>
              <a:gd name="connsiteY7" fmla="*/ 1145 h 10000"/>
              <a:gd name="connsiteX8" fmla="*/ 31 w 10062"/>
              <a:gd name="connsiteY8" fmla="*/ 156 h 10000"/>
              <a:gd name="connsiteX0" fmla="*/ 31 w 10036"/>
              <a:gd name="connsiteY0" fmla="*/ 156 h 10000"/>
              <a:gd name="connsiteX1" fmla="*/ 2726 w 10036"/>
              <a:gd name="connsiteY1" fmla="*/ 0 h 10000"/>
              <a:gd name="connsiteX2" fmla="*/ 2713 w 10036"/>
              <a:gd name="connsiteY2" fmla="*/ 7731 h 10000"/>
              <a:gd name="connsiteX3" fmla="*/ 4563 w 10036"/>
              <a:gd name="connsiteY3" fmla="*/ 7881 h 10000"/>
              <a:gd name="connsiteX4" fmla="*/ 10036 w 10036"/>
              <a:gd name="connsiteY4" fmla="*/ 10000 h 10000"/>
              <a:gd name="connsiteX5" fmla="*/ 1778 w 10036"/>
              <a:gd name="connsiteY5" fmla="*/ 8820 h 10000"/>
              <a:gd name="connsiteX6" fmla="*/ 1782 w 10036"/>
              <a:gd name="connsiteY6" fmla="*/ 1148 h 10000"/>
              <a:gd name="connsiteX7" fmla="*/ 0 w 10036"/>
              <a:gd name="connsiteY7" fmla="*/ 1145 h 10000"/>
              <a:gd name="connsiteX8" fmla="*/ 31 w 10036"/>
              <a:gd name="connsiteY8" fmla="*/ 156 h 10000"/>
              <a:gd name="connsiteX0" fmla="*/ 31 w 4563"/>
              <a:gd name="connsiteY0" fmla="*/ 156 h 9200"/>
              <a:gd name="connsiteX1" fmla="*/ 2726 w 4563"/>
              <a:gd name="connsiteY1" fmla="*/ 0 h 9200"/>
              <a:gd name="connsiteX2" fmla="*/ 2713 w 4563"/>
              <a:gd name="connsiteY2" fmla="*/ 7731 h 9200"/>
              <a:gd name="connsiteX3" fmla="*/ 4563 w 4563"/>
              <a:gd name="connsiteY3" fmla="*/ 7881 h 9200"/>
              <a:gd name="connsiteX4" fmla="*/ 4521 w 4563"/>
              <a:gd name="connsiteY4" fmla="*/ 9200 h 9200"/>
              <a:gd name="connsiteX5" fmla="*/ 1778 w 4563"/>
              <a:gd name="connsiteY5" fmla="*/ 8820 h 9200"/>
              <a:gd name="connsiteX6" fmla="*/ 1782 w 4563"/>
              <a:gd name="connsiteY6" fmla="*/ 1148 h 9200"/>
              <a:gd name="connsiteX7" fmla="*/ 0 w 4563"/>
              <a:gd name="connsiteY7" fmla="*/ 1145 h 9200"/>
              <a:gd name="connsiteX8" fmla="*/ 31 w 4563"/>
              <a:gd name="connsiteY8" fmla="*/ 156 h 9200"/>
              <a:gd name="connsiteX0" fmla="*/ 68 w 9912"/>
              <a:gd name="connsiteY0" fmla="*/ 170 h 10000"/>
              <a:gd name="connsiteX1" fmla="*/ 5974 w 9912"/>
              <a:gd name="connsiteY1" fmla="*/ 0 h 10000"/>
              <a:gd name="connsiteX2" fmla="*/ 5946 w 9912"/>
              <a:gd name="connsiteY2" fmla="*/ 8403 h 10000"/>
              <a:gd name="connsiteX3" fmla="*/ 9895 w 9912"/>
              <a:gd name="connsiteY3" fmla="*/ 8566 h 10000"/>
              <a:gd name="connsiteX4" fmla="*/ 9908 w 9912"/>
              <a:gd name="connsiteY4" fmla="*/ 10000 h 10000"/>
              <a:gd name="connsiteX5" fmla="*/ 3897 w 9912"/>
              <a:gd name="connsiteY5" fmla="*/ 9587 h 10000"/>
              <a:gd name="connsiteX6" fmla="*/ 3905 w 9912"/>
              <a:gd name="connsiteY6" fmla="*/ 1248 h 10000"/>
              <a:gd name="connsiteX7" fmla="*/ 0 w 9912"/>
              <a:gd name="connsiteY7" fmla="*/ 1245 h 10000"/>
              <a:gd name="connsiteX8" fmla="*/ 68 w 9912"/>
              <a:gd name="connsiteY8" fmla="*/ 170 h 10000"/>
              <a:gd name="connsiteX0" fmla="*/ 12 w 10000"/>
              <a:gd name="connsiteY0" fmla="*/ 382 h 10000"/>
              <a:gd name="connsiteX1" fmla="*/ 6027 w 10000"/>
              <a:gd name="connsiteY1" fmla="*/ 0 h 10000"/>
              <a:gd name="connsiteX2" fmla="*/ 5999 w 10000"/>
              <a:gd name="connsiteY2" fmla="*/ 8403 h 10000"/>
              <a:gd name="connsiteX3" fmla="*/ 9983 w 10000"/>
              <a:gd name="connsiteY3" fmla="*/ 8566 h 10000"/>
              <a:gd name="connsiteX4" fmla="*/ 9996 w 10000"/>
              <a:gd name="connsiteY4" fmla="*/ 10000 h 10000"/>
              <a:gd name="connsiteX5" fmla="*/ 3932 w 10000"/>
              <a:gd name="connsiteY5" fmla="*/ 9587 h 10000"/>
              <a:gd name="connsiteX6" fmla="*/ 3940 w 10000"/>
              <a:gd name="connsiteY6" fmla="*/ 1248 h 10000"/>
              <a:gd name="connsiteX7" fmla="*/ 0 w 10000"/>
              <a:gd name="connsiteY7" fmla="*/ 1245 h 10000"/>
              <a:gd name="connsiteX8" fmla="*/ 12 w 10000"/>
              <a:gd name="connsiteY8" fmla="*/ 382 h 10000"/>
              <a:gd name="connsiteX0" fmla="*/ 12 w 10000"/>
              <a:gd name="connsiteY0" fmla="*/ 49 h 9667"/>
              <a:gd name="connsiteX1" fmla="*/ 6140 w 10000"/>
              <a:gd name="connsiteY1" fmla="*/ 0 h 9667"/>
              <a:gd name="connsiteX2" fmla="*/ 5999 w 10000"/>
              <a:gd name="connsiteY2" fmla="*/ 8070 h 9667"/>
              <a:gd name="connsiteX3" fmla="*/ 9983 w 10000"/>
              <a:gd name="connsiteY3" fmla="*/ 8233 h 9667"/>
              <a:gd name="connsiteX4" fmla="*/ 9996 w 10000"/>
              <a:gd name="connsiteY4" fmla="*/ 9667 h 9667"/>
              <a:gd name="connsiteX5" fmla="*/ 3932 w 10000"/>
              <a:gd name="connsiteY5" fmla="*/ 9254 h 9667"/>
              <a:gd name="connsiteX6" fmla="*/ 3940 w 10000"/>
              <a:gd name="connsiteY6" fmla="*/ 915 h 9667"/>
              <a:gd name="connsiteX7" fmla="*/ 0 w 10000"/>
              <a:gd name="connsiteY7" fmla="*/ 912 h 9667"/>
              <a:gd name="connsiteX8" fmla="*/ 12 w 10000"/>
              <a:gd name="connsiteY8" fmla="*/ 49 h 9667"/>
              <a:gd name="connsiteX0" fmla="*/ 69 w 10000"/>
              <a:gd name="connsiteY0" fmla="*/ 301 h 10000"/>
              <a:gd name="connsiteX1" fmla="*/ 6140 w 10000"/>
              <a:gd name="connsiteY1" fmla="*/ 0 h 10000"/>
              <a:gd name="connsiteX2" fmla="*/ 5999 w 10000"/>
              <a:gd name="connsiteY2" fmla="*/ 8348 h 10000"/>
              <a:gd name="connsiteX3" fmla="*/ 9983 w 10000"/>
              <a:gd name="connsiteY3" fmla="*/ 8517 h 10000"/>
              <a:gd name="connsiteX4" fmla="*/ 9996 w 10000"/>
              <a:gd name="connsiteY4" fmla="*/ 10000 h 10000"/>
              <a:gd name="connsiteX5" fmla="*/ 3932 w 10000"/>
              <a:gd name="connsiteY5" fmla="*/ 9573 h 10000"/>
              <a:gd name="connsiteX6" fmla="*/ 3940 w 10000"/>
              <a:gd name="connsiteY6" fmla="*/ 947 h 10000"/>
              <a:gd name="connsiteX7" fmla="*/ 0 w 10000"/>
              <a:gd name="connsiteY7" fmla="*/ 943 h 10000"/>
              <a:gd name="connsiteX8" fmla="*/ 69 w 10000"/>
              <a:gd name="connsiteY8" fmla="*/ 301 h 10000"/>
              <a:gd name="connsiteX0" fmla="*/ 69 w 10000"/>
              <a:gd name="connsiteY0" fmla="*/ 113 h 9812"/>
              <a:gd name="connsiteX1" fmla="*/ 5686 w 10000"/>
              <a:gd name="connsiteY1" fmla="*/ 0 h 9812"/>
              <a:gd name="connsiteX2" fmla="*/ 5999 w 10000"/>
              <a:gd name="connsiteY2" fmla="*/ 8160 h 9812"/>
              <a:gd name="connsiteX3" fmla="*/ 9983 w 10000"/>
              <a:gd name="connsiteY3" fmla="*/ 8329 h 9812"/>
              <a:gd name="connsiteX4" fmla="*/ 9996 w 10000"/>
              <a:gd name="connsiteY4" fmla="*/ 9812 h 9812"/>
              <a:gd name="connsiteX5" fmla="*/ 3932 w 10000"/>
              <a:gd name="connsiteY5" fmla="*/ 9385 h 9812"/>
              <a:gd name="connsiteX6" fmla="*/ 3940 w 10000"/>
              <a:gd name="connsiteY6" fmla="*/ 759 h 9812"/>
              <a:gd name="connsiteX7" fmla="*/ 0 w 10000"/>
              <a:gd name="connsiteY7" fmla="*/ 755 h 9812"/>
              <a:gd name="connsiteX8" fmla="*/ 69 w 10000"/>
              <a:gd name="connsiteY8" fmla="*/ 113 h 9812"/>
              <a:gd name="connsiteX0" fmla="*/ 69 w 10000"/>
              <a:gd name="connsiteY0" fmla="*/ 115 h 10000"/>
              <a:gd name="connsiteX1" fmla="*/ 5686 w 10000"/>
              <a:gd name="connsiteY1" fmla="*/ 0 h 10000"/>
              <a:gd name="connsiteX2" fmla="*/ 5715 w 10000"/>
              <a:gd name="connsiteY2" fmla="*/ 8316 h 10000"/>
              <a:gd name="connsiteX3" fmla="*/ 9983 w 10000"/>
              <a:gd name="connsiteY3" fmla="*/ 8489 h 10000"/>
              <a:gd name="connsiteX4" fmla="*/ 9996 w 10000"/>
              <a:gd name="connsiteY4" fmla="*/ 10000 h 10000"/>
              <a:gd name="connsiteX5" fmla="*/ 3932 w 10000"/>
              <a:gd name="connsiteY5" fmla="*/ 9565 h 10000"/>
              <a:gd name="connsiteX6" fmla="*/ 3940 w 10000"/>
              <a:gd name="connsiteY6" fmla="*/ 774 h 10000"/>
              <a:gd name="connsiteX7" fmla="*/ 0 w 10000"/>
              <a:gd name="connsiteY7" fmla="*/ 769 h 10000"/>
              <a:gd name="connsiteX8" fmla="*/ 69 w 10000"/>
              <a:gd name="connsiteY8" fmla="*/ 115 h 10000"/>
              <a:gd name="connsiteX0" fmla="*/ 69 w 10040"/>
              <a:gd name="connsiteY0" fmla="*/ 115 h 10000"/>
              <a:gd name="connsiteX1" fmla="*/ 5686 w 10040"/>
              <a:gd name="connsiteY1" fmla="*/ 0 h 10000"/>
              <a:gd name="connsiteX2" fmla="*/ 5715 w 10040"/>
              <a:gd name="connsiteY2" fmla="*/ 8316 h 10000"/>
              <a:gd name="connsiteX3" fmla="*/ 10040 w 10040"/>
              <a:gd name="connsiteY3" fmla="*/ 8808 h 10000"/>
              <a:gd name="connsiteX4" fmla="*/ 9996 w 10040"/>
              <a:gd name="connsiteY4" fmla="*/ 10000 h 10000"/>
              <a:gd name="connsiteX5" fmla="*/ 3932 w 10040"/>
              <a:gd name="connsiteY5" fmla="*/ 9565 h 10000"/>
              <a:gd name="connsiteX6" fmla="*/ 3940 w 10040"/>
              <a:gd name="connsiteY6" fmla="*/ 774 h 10000"/>
              <a:gd name="connsiteX7" fmla="*/ 0 w 10040"/>
              <a:gd name="connsiteY7" fmla="*/ 769 h 10000"/>
              <a:gd name="connsiteX8" fmla="*/ 69 w 10040"/>
              <a:gd name="connsiteY8" fmla="*/ 115 h 10000"/>
              <a:gd name="connsiteX0" fmla="*/ 69 w 10040"/>
              <a:gd name="connsiteY0" fmla="*/ 115 h 10000"/>
              <a:gd name="connsiteX1" fmla="*/ 5686 w 10040"/>
              <a:gd name="connsiteY1" fmla="*/ 0 h 10000"/>
              <a:gd name="connsiteX2" fmla="*/ 5545 w 10040"/>
              <a:gd name="connsiteY2" fmla="*/ 8603 h 10000"/>
              <a:gd name="connsiteX3" fmla="*/ 10040 w 10040"/>
              <a:gd name="connsiteY3" fmla="*/ 8808 h 10000"/>
              <a:gd name="connsiteX4" fmla="*/ 9996 w 10040"/>
              <a:gd name="connsiteY4" fmla="*/ 10000 h 10000"/>
              <a:gd name="connsiteX5" fmla="*/ 3932 w 10040"/>
              <a:gd name="connsiteY5" fmla="*/ 9565 h 10000"/>
              <a:gd name="connsiteX6" fmla="*/ 3940 w 10040"/>
              <a:gd name="connsiteY6" fmla="*/ 774 h 10000"/>
              <a:gd name="connsiteX7" fmla="*/ 0 w 10040"/>
              <a:gd name="connsiteY7" fmla="*/ 769 h 10000"/>
              <a:gd name="connsiteX8" fmla="*/ 69 w 10040"/>
              <a:gd name="connsiteY8" fmla="*/ 115 h 10000"/>
              <a:gd name="connsiteX0" fmla="*/ 69 w 10040"/>
              <a:gd name="connsiteY0" fmla="*/ 115 h 10000"/>
              <a:gd name="connsiteX1" fmla="*/ 5686 w 10040"/>
              <a:gd name="connsiteY1" fmla="*/ 0 h 10000"/>
              <a:gd name="connsiteX2" fmla="*/ 5545 w 10040"/>
              <a:gd name="connsiteY2" fmla="*/ 8603 h 10000"/>
              <a:gd name="connsiteX3" fmla="*/ 10040 w 10040"/>
              <a:gd name="connsiteY3" fmla="*/ 8904 h 10000"/>
              <a:gd name="connsiteX4" fmla="*/ 9996 w 10040"/>
              <a:gd name="connsiteY4" fmla="*/ 10000 h 10000"/>
              <a:gd name="connsiteX5" fmla="*/ 3932 w 10040"/>
              <a:gd name="connsiteY5" fmla="*/ 9565 h 10000"/>
              <a:gd name="connsiteX6" fmla="*/ 3940 w 10040"/>
              <a:gd name="connsiteY6" fmla="*/ 774 h 10000"/>
              <a:gd name="connsiteX7" fmla="*/ 0 w 10040"/>
              <a:gd name="connsiteY7" fmla="*/ 769 h 10000"/>
              <a:gd name="connsiteX8" fmla="*/ 69 w 10040"/>
              <a:gd name="connsiteY8" fmla="*/ 115 h 10000"/>
              <a:gd name="connsiteX0" fmla="*/ 69 w 10040"/>
              <a:gd name="connsiteY0" fmla="*/ 147 h 10032"/>
              <a:gd name="connsiteX1" fmla="*/ 7104 w 10040"/>
              <a:gd name="connsiteY1" fmla="*/ 0 h 10032"/>
              <a:gd name="connsiteX2" fmla="*/ 5545 w 10040"/>
              <a:gd name="connsiteY2" fmla="*/ 8635 h 10032"/>
              <a:gd name="connsiteX3" fmla="*/ 10040 w 10040"/>
              <a:gd name="connsiteY3" fmla="*/ 8936 h 10032"/>
              <a:gd name="connsiteX4" fmla="*/ 9996 w 10040"/>
              <a:gd name="connsiteY4" fmla="*/ 10032 h 10032"/>
              <a:gd name="connsiteX5" fmla="*/ 3932 w 10040"/>
              <a:gd name="connsiteY5" fmla="*/ 9597 h 10032"/>
              <a:gd name="connsiteX6" fmla="*/ 3940 w 10040"/>
              <a:gd name="connsiteY6" fmla="*/ 806 h 10032"/>
              <a:gd name="connsiteX7" fmla="*/ 0 w 10040"/>
              <a:gd name="connsiteY7" fmla="*/ 801 h 10032"/>
              <a:gd name="connsiteX8" fmla="*/ 69 w 10040"/>
              <a:gd name="connsiteY8" fmla="*/ 147 h 10032"/>
              <a:gd name="connsiteX0" fmla="*/ 69 w 10040"/>
              <a:gd name="connsiteY0" fmla="*/ 147 h 10032"/>
              <a:gd name="connsiteX1" fmla="*/ 7104 w 10040"/>
              <a:gd name="connsiteY1" fmla="*/ 0 h 10032"/>
              <a:gd name="connsiteX2" fmla="*/ 5545 w 10040"/>
              <a:gd name="connsiteY2" fmla="*/ 8635 h 10032"/>
              <a:gd name="connsiteX3" fmla="*/ 10040 w 10040"/>
              <a:gd name="connsiteY3" fmla="*/ 8936 h 10032"/>
              <a:gd name="connsiteX4" fmla="*/ 9996 w 10040"/>
              <a:gd name="connsiteY4" fmla="*/ 10032 h 10032"/>
              <a:gd name="connsiteX5" fmla="*/ 3932 w 10040"/>
              <a:gd name="connsiteY5" fmla="*/ 9597 h 10032"/>
              <a:gd name="connsiteX6" fmla="*/ 5585 w 10040"/>
              <a:gd name="connsiteY6" fmla="*/ 774 h 10032"/>
              <a:gd name="connsiteX7" fmla="*/ 0 w 10040"/>
              <a:gd name="connsiteY7" fmla="*/ 801 h 10032"/>
              <a:gd name="connsiteX8" fmla="*/ 69 w 10040"/>
              <a:gd name="connsiteY8" fmla="*/ 147 h 10032"/>
              <a:gd name="connsiteX0" fmla="*/ 69 w 10040"/>
              <a:gd name="connsiteY0" fmla="*/ 147 h 10032"/>
              <a:gd name="connsiteX1" fmla="*/ 7104 w 10040"/>
              <a:gd name="connsiteY1" fmla="*/ 0 h 10032"/>
              <a:gd name="connsiteX2" fmla="*/ 6850 w 10040"/>
              <a:gd name="connsiteY2" fmla="*/ 8571 h 10032"/>
              <a:gd name="connsiteX3" fmla="*/ 10040 w 10040"/>
              <a:gd name="connsiteY3" fmla="*/ 8936 h 10032"/>
              <a:gd name="connsiteX4" fmla="*/ 9996 w 10040"/>
              <a:gd name="connsiteY4" fmla="*/ 10032 h 10032"/>
              <a:gd name="connsiteX5" fmla="*/ 3932 w 10040"/>
              <a:gd name="connsiteY5" fmla="*/ 9597 h 10032"/>
              <a:gd name="connsiteX6" fmla="*/ 5585 w 10040"/>
              <a:gd name="connsiteY6" fmla="*/ 774 h 10032"/>
              <a:gd name="connsiteX7" fmla="*/ 0 w 10040"/>
              <a:gd name="connsiteY7" fmla="*/ 801 h 10032"/>
              <a:gd name="connsiteX8" fmla="*/ 69 w 10040"/>
              <a:gd name="connsiteY8" fmla="*/ 147 h 10032"/>
              <a:gd name="connsiteX0" fmla="*/ 69 w 10040"/>
              <a:gd name="connsiteY0" fmla="*/ 147 h 10032"/>
              <a:gd name="connsiteX1" fmla="*/ 7104 w 10040"/>
              <a:gd name="connsiteY1" fmla="*/ 0 h 10032"/>
              <a:gd name="connsiteX2" fmla="*/ 6850 w 10040"/>
              <a:gd name="connsiteY2" fmla="*/ 8571 h 10032"/>
              <a:gd name="connsiteX3" fmla="*/ 10040 w 10040"/>
              <a:gd name="connsiteY3" fmla="*/ 8936 h 10032"/>
              <a:gd name="connsiteX4" fmla="*/ 9996 w 10040"/>
              <a:gd name="connsiteY4" fmla="*/ 10032 h 10032"/>
              <a:gd name="connsiteX5" fmla="*/ 5520 w 10040"/>
              <a:gd name="connsiteY5" fmla="*/ 9597 h 10032"/>
              <a:gd name="connsiteX6" fmla="*/ 5585 w 10040"/>
              <a:gd name="connsiteY6" fmla="*/ 774 h 10032"/>
              <a:gd name="connsiteX7" fmla="*/ 0 w 10040"/>
              <a:gd name="connsiteY7" fmla="*/ 801 h 10032"/>
              <a:gd name="connsiteX8" fmla="*/ 69 w 10040"/>
              <a:gd name="connsiteY8" fmla="*/ 147 h 10032"/>
              <a:gd name="connsiteX0" fmla="*/ 69 w 10040"/>
              <a:gd name="connsiteY0" fmla="*/ 51 h 9936"/>
              <a:gd name="connsiteX1" fmla="*/ 6764 w 10040"/>
              <a:gd name="connsiteY1" fmla="*/ 0 h 9936"/>
              <a:gd name="connsiteX2" fmla="*/ 6850 w 10040"/>
              <a:gd name="connsiteY2" fmla="*/ 8475 h 9936"/>
              <a:gd name="connsiteX3" fmla="*/ 10040 w 10040"/>
              <a:gd name="connsiteY3" fmla="*/ 8840 h 9936"/>
              <a:gd name="connsiteX4" fmla="*/ 9996 w 10040"/>
              <a:gd name="connsiteY4" fmla="*/ 9936 h 9936"/>
              <a:gd name="connsiteX5" fmla="*/ 5520 w 10040"/>
              <a:gd name="connsiteY5" fmla="*/ 9501 h 9936"/>
              <a:gd name="connsiteX6" fmla="*/ 5585 w 10040"/>
              <a:gd name="connsiteY6" fmla="*/ 678 h 9936"/>
              <a:gd name="connsiteX7" fmla="*/ 0 w 10040"/>
              <a:gd name="connsiteY7" fmla="*/ 705 h 9936"/>
              <a:gd name="connsiteX8" fmla="*/ 69 w 10040"/>
              <a:gd name="connsiteY8" fmla="*/ 51 h 9936"/>
              <a:gd name="connsiteX0" fmla="*/ 69 w 10000"/>
              <a:gd name="connsiteY0" fmla="*/ 51 h 10000"/>
              <a:gd name="connsiteX1" fmla="*/ 6963 w 10000"/>
              <a:gd name="connsiteY1" fmla="*/ 0 h 10000"/>
              <a:gd name="connsiteX2" fmla="*/ 6823 w 10000"/>
              <a:gd name="connsiteY2" fmla="*/ 8530 h 10000"/>
              <a:gd name="connsiteX3" fmla="*/ 10000 w 10000"/>
              <a:gd name="connsiteY3" fmla="*/ 8897 h 10000"/>
              <a:gd name="connsiteX4" fmla="*/ 9956 w 10000"/>
              <a:gd name="connsiteY4" fmla="*/ 10000 h 10000"/>
              <a:gd name="connsiteX5" fmla="*/ 5498 w 10000"/>
              <a:gd name="connsiteY5" fmla="*/ 9562 h 10000"/>
              <a:gd name="connsiteX6" fmla="*/ 5563 w 10000"/>
              <a:gd name="connsiteY6" fmla="*/ 682 h 10000"/>
              <a:gd name="connsiteX7" fmla="*/ 0 w 10000"/>
              <a:gd name="connsiteY7" fmla="*/ 710 h 10000"/>
              <a:gd name="connsiteX8" fmla="*/ 69 w 10000"/>
              <a:gd name="connsiteY8" fmla="*/ 51 h 10000"/>
              <a:gd name="connsiteX0" fmla="*/ 69 w 9959"/>
              <a:gd name="connsiteY0" fmla="*/ 51 h 10000"/>
              <a:gd name="connsiteX1" fmla="*/ 6963 w 9959"/>
              <a:gd name="connsiteY1" fmla="*/ 0 h 10000"/>
              <a:gd name="connsiteX2" fmla="*/ 6823 w 9959"/>
              <a:gd name="connsiteY2" fmla="*/ 8530 h 10000"/>
              <a:gd name="connsiteX3" fmla="*/ 9929 w 9959"/>
              <a:gd name="connsiteY3" fmla="*/ 8536 h 10000"/>
              <a:gd name="connsiteX4" fmla="*/ 9956 w 9959"/>
              <a:gd name="connsiteY4" fmla="*/ 10000 h 10000"/>
              <a:gd name="connsiteX5" fmla="*/ 5498 w 9959"/>
              <a:gd name="connsiteY5" fmla="*/ 9562 h 10000"/>
              <a:gd name="connsiteX6" fmla="*/ 5563 w 9959"/>
              <a:gd name="connsiteY6" fmla="*/ 682 h 10000"/>
              <a:gd name="connsiteX7" fmla="*/ 0 w 9959"/>
              <a:gd name="connsiteY7" fmla="*/ 710 h 10000"/>
              <a:gd name="connsiteX8" fmla="*/ 69 w 9959"/>
              <a:gd name="connsiteY8" fmla="*/ 51 h 10000"/>
              <a:gd name="connsiteX0" fmla="*/ 69 w 9970"/>
              <a:gd name="connsiteY0" fmla="*/ 51 h 9659"/>
              <a:gd name="connsiteX1" fmla="*/ 6992 w 9970"/>
              <a:gd name="connsiteY1" fmla="*/ 0 h 9659"/>
              <a:gd name="connsiteX2" fmla="*/ 6851 w 9970"/>
              <a:gd name="connsiteY2" fmla="*/ 8530 h 9659"/>
              <a:gd name="connsiteX3" fmla="*/ 9970 w 9970"/>
              <a:gd name="connsiteY3" fmla="*/ 8536 h 9659"/>
              <a:gd name="connsiteX4" fmla="*/ 9962 w 9970"/>
              <a:gd name="connsiteY4" fmla="*/ 9659 h 9659"/>
              <a:gd name="connsiteX5" fmla="*/ 5521 w 9970"/>
              <a:gd name="connsiteY5" fmla="*/ 9562 h 9659"/>
              <a:gd name="connsiteX6" fmla="*/ 5586 w 9970"/>
              <a:gd name="connsiteY6" fmla="*/ 682 h 9659"/>
              <a:gd name="connsiteX7" fmla="*/ 0 w 9970"/>
              <a:gd name="connsiteY7" fmla="*/ 710 h 9659"/>
              <a:gd name="connsiteX8" fmla="*/ 69 w 9970"/>
              <a:gd name="connsiteY8" fmla="*/ 51 h 9659"/>
              <a:gd name="connsiteX0" fmla="*/ 69 w 10000"/>
              <a:gd name="connsiteY0" fmla="*/ 53 h 10000"/>
              <a:gd name="connsiteX1" fmla="*/ 7013 w 10000"/>
              <a:gd name="connsiteY1" fmla="*/ 0 h 10000"/>
              <a:gd name="connsiteX2" fmla="*/ 6872 w 10000"/>
              <a:gd name="connsiteY2" fmla="*/ 8831 h 10000"/>
              <a:gd name="connsiteX3" fmla="*/ 10000 w 10000"/>
              <a:gd name="connsiteY3" fmla="*/ 8837 h 10000"/>
              <a:gd name="connsiteX4" fmla="*/ 9992 w 10000"/>
              <a:gd name="connsiteY4" fmla="*/ 10000 h 10000"/>
              <a:gd name="connsiteX5" fmla="*/ 5709 w 10000"/>
              <a:gd name="connsiteY5" fmla="*/ 9634 h 10000"/>
              <a:gd name="connsiteX6" fmla="*/ 5603 w 10000"/>
              <a:gd name="connsiteY6" fmla="*/ 706 h 10000"/>
              <a:gd name="connsiteX7" fmla="*/ 0 w 10000"/>
              <a:gd name="connsiteY7" fmla="*/ 735 h 10000"/>
              <a:gd name="connsiteX8" fmla="*/ 69 w 10000"/>
              <a:gd name="connsiteY8" fmla="*/ 53 h 10000"/>
              <a:gd name="connsiteX0" fmla="*/ 69 w 10000"/>
              <a:gd name="connsiteY0" fmla="*/ 53 h 10000"/>
              <a:gd name="connsiteX1" fmla="*/ 7013 w 10000"/>
              <a:gd name="connsiteY1" fmla="*/ 0 h 10000"/>
              <a:gd name="connsiteX2" fmla="*/ 6872 w 10000"/>
              <a:gd name="connsiteY2" fmla="*/ 8565 h 10000"/>
              <a:gd name="connsiteX3" fmla="*/ 10000 w 10000"/>
              <a:gd name="connsiteY3" fmla="*/ 8837 h 10000"/>
              <a:gd name="connsiteX4" fmla="*/ 9992 w 10000"/>
              <a:gd name="connsiteY4" fmla="*/ 10000 h 10000"/>
              <a:gd name="connsiteX5" fmla="*/ 5709 w 10000"/>
              <a:gd name="connsiteY5" fmla="*/ 9634 h 10000"/>
              <a:gd name="connsiteX6" fmla="*/ 5603 w 10000"/>
              <a:gd name="connsiteY6" fmla="*/ 706 h 10000"/>
              <a:gd name="connsiteX7" fmla="*/ 0 w 10000"/>
              <a:gd name="connsiteY7" fmla="*/ 735 h 10000"/>
              <a:gd name="connsiteX8" fmla="*/ 69 w 10000"/>
              <a:gd name="connsiteY8" fmla="*/ 53 h 10000"/>
              <a:gd name="connsiteX0" fmla="*/ 69 w 10000"/>
              <a:gd name="connsiteY0" fmla="*/ 53 h 10000"/>
              <a:gd name="connsiteX1" fmla="*/ 7013 w 10000"/>
              <a:gd name="connsiteY1" fmla="*/ 0 h 10000"/>
              <a:gd name="connsiteX2" fmla="*/ 6872 w 10000"/>
              <a:gd name="connsiteY2" fmla="*/ 8565 h 10000"/>
              <a:gd name="connsiteX3" fmla="*/ 10000 w 10000"/>
              <a:gd name="connsiteY3" fmla="*/ 8837 h 10000"/>
              <a:gd name="connsiteX4" fmla="*/ 9992 w 10000"/>
              <a:gd name="connsiteY4" fmla="*/ 10000 h 10000"/>
              <a:gd name="connsiteX5" fmla="*/ 5709 w 10000"/>
              <a:gd name="connsiteY5" fmla="*/ 9767 h 10000"/>
              <a:gd name="connsiteX6" fmla="*/ 5603 w 10000"/>
              <a:gd name="connsiteY6" fmla="*/ 706 h 10000"/>
              <a:gd name="connsiteX7" fmla="*/ 0 w 10000"/>
              <a:gd name="connsiteY7" fmla="*/ 735 h 10000"/>
              <a:gd name="connsiteX8" fmla="*/ 69 w 10000"/>
              <a:gd name="connsiteY8" fmla="*/ 53 h 10000"/>
              <a:gd name="connsiteX0" fmla="*/ 69 w 10000"/>
              <a:gd name="connsiteY0" fmla="*/ 53 h 10000"/>
              <a:gd name="connsiteX1" fmla="*/ 7013 w 10000"/>
              <a:gd name="connsiteY1" fmla="*/ 0 h 10000"/>
              <a:gd name="connsiteX2" fmla="*/ 6872 w 10000"/>
              <a:gd name="connsiteY2" fmla="*/ 8731 h 10000"/>
              <a:gd name="connsiteX3" fmla="*/ 10000 w 10000"/>
              <a:gd name="connsiteY3" fmla="*/ 8837 h 10000"/>
              <a:gd name="connsiteX4" fmla="*/ 9992 w 10000"/>
              <a:gd name="connsiteY4" fmla="*/ 10000 h 10000"/>
              <a:gd name="connsiteX5" fmla="*/ 5709 w 10000"/>
              <a:gd name="connsiteY5" fmla="*/ 9767 h 10000"/>
              <a:gd name="connsiteX6" fmla="*/ 5603 w 10000"/>
              <a:gd name="connsiteY6" fmla="*/ 706 h 10000"/>
              <a:gd name="connsiteX7" fmla="*/ 0 w 10000"/>
              <a:gd name="connsiteY7" fmla="*/ 735 h 10000"/>
              <a:gd name="connsiteX8" fmla="*/ 69 w 10000"/>
              <a:gd name="connsiteY8" fmla="*/ 53 h 10000"/>
              <a:gd name="connsiteX0" fmla="*/ 69 w 10057"/>
              <a:gd name="connsiteY0" fmla="*/ 53 h 10000"/>
              <a:gd name="connsiteX1" fmla="*/ 7013 w 10057"/>
              <a:gd name="connsiteY1" fmla="*/ 0 h 10000"/>
              <a:gd name="connsiteX2" fmla="*/ 6872 w 10057"/>
              <a:gd name="connsiteY2" fmla="*/ 8731 h 10000"/>
              <a:gd name="connsiteX3" fmla="*/ 10057 w 10057"/>
              <a:gd name="connsiteY3" fmla="*/ 8903 h 10000"/>
              <a:gd name="connsiteX4" fmla="*/ 9992 w 10057"/>
              <a:gd name="connsiteY4" fmla="*/ 10000 h 10000"/>
              <a:gd name="connsiteX5" fmla="*/ 5709 w 10057"/>
              <a:gd name="connsiteY5" fmla="*/ 9767 h 10000"/>
              <a:gd name="connsiteX6" fmla="*/ 5603 w 10057"/>
              <a:gd name="connsiteY6" fmla="*/ 706 h 10000"/>
              <a:gd name="connsiteX7" fmla="*/ 0 w 10057"/>
              <a:gd name="connsiteY7" fmla="*/ 735 h 10000"/>
              <a:gd name="connsiteX8" fmla="*/ 69 w 10057"/>
              <a:gd name="connsiteY8" fmla="*/ 53 h 10000"/>
              <a:gd name="connsiteX0" fmla="*/ 4 w 9992"/>
              <a:gd name="connsiteY0" fmla="*/ 53 h 10000"/>
              <a:gd name="connsiteX1" fmla="*/ 6948 w 9992"/>
              <a:gd name="connsiteY1" fmla="*/ 0 h 10000"/>
              <a:gd name="connsiteX2" fmla="*/ 6807 w 9992"/>
              <a:gd name="connsiteY2" fmla="*/ 8731 h 10000"/>
              <a:gd name="connsiteX3" fmla="*/ 9992 w 9992"/>
              <a:gd name="connsiteY3" fmla="*/ 8903 h 10000"/>
              <a:gd name="connsiteX4" fmla="*/ 9927 w 9992"/>
              <a:gd name="connsiteY4" fmla="*/ 10000 h 10000"/>
              <a:gd name="connsiteX5" fmla="*/ 5644 w 9992"/>
              <a:gd name="connsiteY5" fmla="*/ 9767 h 10000"/>
              <a:gd name="connsiteX6" fmla="*/ 5538 w 9992"/>
              <a:gd name="connsiteY6" fmla="*/ 706 h 10000"/>
              <a:gd name="connsiteX7" fmla="*/ 6 w 9992"/>
              <a:gd name="connsiteY7" fmla="*/ 818 h 10000"/>
              <a:gd name="connsiteX8" fmla="*/ 4 w 9992"/>
              <a:gd name="connsiteY8" fmla="*/ 53 h 10000"/>
              <a:gd name="connsiteX0" fmla="*/ 4 w 10000"/>
              <a:gd name="connsiteY0" fmla="*/ 53 h 10000"/>
              <a:gd name="connsiteX1" fmla="*/ 6954 w 10000"/>
              <a:gd name="connsiteY1" fmla="*/ 0 h 10000"/>
              <a:gd name="connsiteX2" fmla="*/ 6812 w 10000"/>
              <a:gd name="connsiteY2" fmla="*/ 8731 h 10000"/>
              <a:gd name="connsiteX3" fmla="*/ 10000 w 10000"/>
              <a:gd name="connsiteY3" fmla="*/ 8903 h 10000"/>
              <a:gd name="connsiteX4" fmla="*/ 9935 w 10000"/>
              <a:gd name="connsiteY4" fmla="*/ 10000 h 10000"/>
              <a:gd name="connsiteX5" fmla="*/ 5649 w 10000"/>
              <a:gd name="connsiteY5" fmla="*/ 9767 h 10000"/>
              <a:gd name="connsiteX6" fmla="*/ 5542 w 10000"/>
              <a:gd name="connsiteY6" fmla="*/ 817 h 10000"/>
              <a:gd name="connsiteX7" fmla="*/ 6 w 10000"/>
              <a:gd name="connsiteY7" fmla="*/ 818 h 10000"/>
              <a:gd name="connsiteX8" fmla="*/ 4 w 10000"/>
              <a:gd name="connsiteY8" fmla="*/ 53 h 10000"/>
              <a:gd name="connsiteX0" fmla="*/ 4 w 9940"/>
              <a:gd name="connsiteY0" fmla="*/ 53 h 10000"/>
              <a:gd name="connsiteX1" fmla="*/ 6954 w 9940"/>
              <a:gd name="connsiteY1" fmla="*/ 0 h 10000"/>
              <a:gd name="connsiteX2" fmla="*/ 6812 w 9940"/>
              <a:gd name="connsiteY2" fmla="*/ 8731 h 10000"/>
              <a:gd name="connsiteX3" fmla="*/ 9929 w 9940"/>
              <a:gd name="connsiteY3" fmla="*/ 8786 h 10000"/>
              <a:gd name="connsiteX4" fmla="*/ 9935 w 9940"/>
              <a:gd name="connsiteY4" fmla="*/ 10000 h 10000"/>
              <a:gd name="connsiteX5" fmla="*/ 5649 w 9940"/>
              <a:gd name="connsiteY5" fmla="*/ 9767 h 10000"/>
              <a:gd name="connsiteX6" fmla="*/ 5542 w 9940"/>
              <a:gd name="connsiteY6" fmla="*/ 817 h 10000"/>
              <a:gd name="connsiteX7" fmla="*/ 6 w 9940"/>
              <a:gd name="connsiteY7" fmla="*/ 818 h 10000"/>
              <a:gd name="connsiteX8" fmla="*/ 4 w 9940"/>
              <a:gd name="connsiteY8" fmla="*/ 53 h 10000"/>
              <a:gd name="connsiteX0" fmla="*/ 4 w 10000"/>
              <a:gd name="connsiteY0" fmla="*/ 53 h 10000"/>
              <a:gd name="connsiteX1" fmla="*/ 6996 w 10000"/>
              <a:gd name="connsiteY1" fmla="*/ 0 h 10000"/>
              <a:gd name="connsiteX2" fmla="*/ 6853 w 10000"/>
              <a:gd name="connsiteY2" fmla="*/ 8731 h 10000"/>
              <a:gd name="connsiteX3" fmla="*/ 9989 w 10000"/>
              <a:gd name="connsiteY3" fmla="*/ 8946 h 10000"/>
              <a:gd name="connsiteX4" fmla="*/ 9995 w 10000"/>
              <a:gd name="connsiteY4" fmla="*/ 10000 h 10000"/>
              <a:gd name="connsiteX5" fmla="*/ 5683 w 10000"/>
              <a:gd name="connsiteY5" fmla="*/ 9767 h 10000"/>
              <a:gd name="connsiteX6" fmla="*/ 5575 w 10000"/>
              <a:gd name="connsiteY6" fmla="*/ 817 h 10000"/>
              <a:gd name="connsiteX7" fmla="*/ 6 w 10000"/>
              <a:gd name="connsiteY7" fmla="*/ 818 h 10000"/>
              <a:gd name="connsiteX8" fmla="*/ 4 w 10000"/>
              <a:gd name="connsiteY8" fmla="*/ 53 h 10000"/>
              <a:gd name="connsiteX0" fmla="*/ 4 w 10000"/>
              <a:gd name="connsiteY0" fmla="*/ 53 h 10000"/>
              <a:gd name="connsiteX1" fmla="*/ 6996 w 10000"/>
              <a:gd name="connsiteY1" fmla="*/ 0 h 10000"/>
              <a:gd name="connsiteX2" fmla="*/ 6853 w 10000"/>
              <a:gd name="connsiteY2" fmla="*/ 8731 h 10000"/>
              <a:gd name="connsiteX3" fmla="*/ 9989 w 10000"/>
              <a:gd name="connsiteY3" fmla="*/ 8946 h 10000"/>
              <a:gd name="connsiteX4" fmla="*/ 9995 w 10000"/>
              <a:gd name="connsiteY4" fmla="*/ 10000 h 10000"/>
              <a:gd name="connsiteX5" fmla="*/ 5683 w 10000"/>
              <a:gd name="connsiteY5" fmla="*/ 9767 h 10000"/>
              <a:gd name="connsiteX6" fmla="*/ 5790 w 10000"/>
              <a:gd name="connsiteY6" fmla="*/ 900 h 10000"/>
              <a:gd name="connsiteX7" fmla="*/ 6 w 10000"/>
              <a:gd name="connsiteY7" fmla="*/ 818 h 10000"/>
              <a:gd name="connsiteX8" fmla="*/ 4 w 10000"/>
              <a:gd name="connsiteY8" fmla="*/ 53 h 10000"/>
              <a:gd name="connsiteX0" fmla="*/ 4 w 10000"/>
              <a:gd name="connsiteY0" fmla="*/ 53 h 10000"/>
              <a:gd name="connsiteX1" fmla="*/ 6996 w 10000"/>
              <a:gd name="connsiteY1" fmla="*/ 0 h 10000"/>
              <a:gd name="connsiteX2" fmla="*/ 6853 w 10000"/>
              <a:gd name="connsiteY2" fmla="*/ 8731 h 10000"/>
              <a:gd name="connsiteX3" fmla="*/ 9989 w 10000"/>
              <a:gd name="connsiteY3" fmla="*/ 8946 h 10000"/>
              <a:gd name="connsiteX4" fmla="*/ 9995 w 10000"/>
              <a:gd name="connsiteY4" fmla="*/ 10000 h 10000"/>
              <a:gd name="connsiteX5" fmla="*/ 5683 w 10000"/>
              <a:gd name="connsiteY5" fmla="*/ 9767 h 10000"/>
              <a:gd name="connsiteX6" fmla="*/ 5790 w 10000"/>
              <a:gd name="connsiteY6" fmla="*/ 900 h 10000"/>
              <a:gd name="connsiteX7" fmla="*/ 6 w 10000"/>
              <a:gd name="connsiteY7" fmla="*/ 901 h 10000"/>
              <a:gd name="connsiteX8" fmla="*/ 4 w 10000"/>
              <a:gd name="connsiteY8" fmla="*/ 53 h 10000"/>
              <a:gd name="connsiteX0" fmla="*/ 4 w 10000"/>
              <a:gd name="connsiteY0" fmla="*/ 53 h 10000"/>
              <a:gd name="connsiteX1" fmla="*/ 6996 w 10000"/>
              <a:gd name="connsiteY1" fmla="*/ 0 h 10000"/>
              <a:gd name="connsiteX2" fmla="*/ 6853 w 10000"/>
              <a:gd name="connsiteY2" fmla="*/ 8731 h 10000"/>
              <a:gd name="connsiteX3" fmla="*/ 9989 w 10000"/>
              <a:gd name="connsiteY3" fmla="*/ 8946 h 10000"/>
              <a:gd name="connsiteX4" fmla="*/ 9995 w 10000"/>
              <a:gd name="connsiteY4" fmla="*/ 10000 h 10000"/>
              <a:gd name="connsiteX5" fmla="*/ 5683 w 10000"/>
              <a:gd name="connsiteY5" fmla="*/ 9767 h 10000"/>
              <a:gd name="connsiteX6" fmla="*/ 5790 w 10000"/>
              <a:gd name="connsiteY6" fmla="*/ 900 h 10000"/>
              <a:gd name="connsiteX7" fmla="*/ 6 w 10000"/>
              <a:gd name="connsiteY7" fmla="*/ 1039 h 10000"/>
              <a:gd name="connsiteX8" fmla="*/ 4 w 10000"/>
              <a:gd name="connsiteY8" fmla="*/ 53 h 10000"/>
              <a:gd name="connsiteX0" fmla="*/ 4 w 10000"/>
              <a:gd name="connsiteY0" fmla="*/ 53 h 10000"/>
              <a:gd name="connsiteX1" fmla="*/ 6996 w 10000"/>
              <a:gd name="connsiteY1" fmla="*/ 0 h 10000"/>
              <a:gd name="connsiteX2" fmla="*/ 6853 w 10000"/>
              <a:gd name="connsiteY2" fmla="*/ 8731 h 10000"/>
              <a:gd name="connsiteX3" fmla="*/ 9989 w 10000"/>
              <a:gd name="connsiteY3" fmla="*/ 8946 h 10000"/>
              <a:gd name="connsiteX4" fmla="*/ 9995 w 10000"/>
              <a:gd name="connsiteY4" fmla="*/ 10000 h 10000"/>
              <a:gd name="connsiteX5" fmla="*/ 5683 w 10000"/>
              <a:gd name="connsiteY5" fmla="*/ 9767 h 10000"/>
              <a:gd name="connsiteX6" fmla="*/ 5790 w 10000"/>
              <a:gd name="connsiteY6" fmla="*/ 1065 h 10000"/>
              <a:gd name="connsiteX7" fmla="*/ 6 w 10000"/>
              <a:gd name="connsiteY7" fmla="*/ 1039 h 10000"/>
              <a:gd name="connsiteX8" fmla="*/ 4 w 10000"/>
              <a:gd name="connsiteY8" fmla="*/ 53 h 10000"/>
              <a:gd name="connsiteX0" fmla="*/ 4 w 10000"/>
              <a:gd name="connsiteY0" fmla="*/ 200 h 10147"/>
              <a:gd name="connsiteX1" fmla="*/ 7044 w 10000"/>
              <a:gd name="connsiteY1" fmla="*/ 0 h 10147"/>
              <a:gd name="connsiteX2" fmla="*/ 6853 w 10000"/>
              <a:gd name="connsiteY2" fmla="*/ 8878 h 10147"/>
              <a:gd name="connsiteX3" fmla="*/ 9989 w 10000"/>
              <a:gd name="connsiteY3" fmla="*/ 9093 h 10147"/>
              <a:gd name="connsiteX4" fmla="*/ 9995 w 10000"/>
              <a:gd name="connsiteY4" fmla="*/ 10147 h 10147"/>
              <a:gd name="connsiteX5" fmla="*/ 5683 w 10000"/>
              <a:gd name="connsiteY5" fmla="*/ 9914 h 10147"/>
              <a:gd name="connsiteX6" fmla="*/ 5790 w 10000"/>
              <a:gd name="connsiteY6" fmla="*/ 1212 h 10147"/>
              <a:gd name="connsiteX7" fmla="*/ 6 w 10000"/>
              <a:gd name="connsiteY7" fmla="*/ 1186 h 10147"/>
              <a:gd name="connsiteX8" fmla="*/ 4 w 10000"/>
              <a:gd name="connsiteY8" fmla="*/ 200 h 10147"/>
              <a:gd name="connsiteX0" fmla="*/ 4 w 10000"/>
              <a:gd name="connsiteY0" fmla="*/ 200 h 10147"/>
              <a:gd name="connsiteX1" fmla="*/ 7044 w 10000"/>
              <a:gd name="connsiteY1" fmla="*/ 0 h 10147"/>
              <a:gd name="connsiteX2" fmla="*/ 6853 w 10000"/>
              <a:gd name="connsiteY2" fmla="*/ 8878 h 10147"/>
              <a:gd name="connsiteX3" fmla="*/ 9989 w 10000"/>
              <a:gd name="connsiteY3" fmla="*/ 9093 h 10147"/>
              <a:gd name="connsiteX4" fmla="*/ 9995 w 10000"/>
              <a:gd name="connsiteY4" fmla="*/ 10147 h 10147"/>
              <a:gd name="connsiteX5" fmla="*/ 5683 w 10000"/>
              <a:gd name="connsiteY5" fmla="*/ 9914 h 10147"/>
              <a:gd name="connsiteX6" fmla="*/ 5838 w 10000"/>
              <a:gd name="connsiteY6" fmla="*/ 1028 h 10147"/>
              <a:gd name="connsiteX7" fmla="*/ 6 w 10000"/>
              <a:gd name="connsiteY7" fmla="*/ 1186 h 10147"/>
              <a:gd name="connsiteX8" fmla="*/ 4 w 10000"/>
              <a:gd name="connsiteY8" fmla="*/ 200 h 10147"/>
              <a:gd name="connsiteX0" fmla="*/ 4 w 10000"/>
              <a:gd name="connsiteY0" fmla="*/ 200 h 10147"/>
              <a:gd name="connsiteX1" fmla="*/ 7044 w 10000"/>
              <a:gd name="connsiteY1" fmla="*/ 0 h 10147"/>
              <a:gd name="connsiteX2" fmla="*/ 6853 w 10000"/>
              <a:gd name="connsiteY2" fmla="*/ 8878 h 10147"/>
              <a:gd name="connsiteX3" fmla="*/ 9989 w 10000"/>
              <a:gd name="connsiteY3" fmla="*/ 9020 h 10147"/>
              <a:gd name="connsiteX4" fmla="*/ 9995 w 10000"/>
              <a:gd name="connsiteY4" fmla="*/ 10147 h 10147"/>
              <a:gd name="connsiteX5" fmla="*/ 5683 w 10000"/>
              <a:gd name="connsiteY5" fmla="*/ 9914 h 10147"/>
              <a:gd name="connsiteX6" fmla="*/ 5838 w 10000"/>
              <a:gd name="connsiteY6" fmla="*/ 1028 h 10147"/>
              <a:gd name="connsiteX7" fmla="*/ 6 w 10000"/>
              <a:gd name="connsiteY7" fmla="*/ 1186 h 10147"/>
              <a:gd name="connsiteX8" fmla="*/ 4 w 10000"/>
              <a:gd name="connsiteY8" fmla="*/ 200 h 10147"/>
              <a:gd name="connsiteX0" fmla="*/ 1 w 10033"/>
              <a:gd name="connsiteY0" fmla="*/ 7 h 10147"/>
              <a:gd name="connsiteX1" fmla="*/ 7077 w 10033"/>
              <a:gd name="connsiteY1" fmla="*/ 0 h 10147"/>
              <a:gd name="connsiteX2" fmla="*/ 6886 w 10033"/>
              <a:gd name="connsiteY2" fmla="*/ 8878 h 10147"/>
              <a:gd name="connsiteX3" fmla="*/ 10022 w 10033"/>
              <a:gd name="connsiteY3" fmla="*/ 9020 h 10147"/>
              <a:gd name="connsiteX4" fmla="*/ 10028 w 10033"/>
              <a:gd name="connsiteY4" fmla="*/ 10147 h 10147"/>
              <a:gd name="connsiteX5" fmla="*/ 5716 w 10033"/>
              <a:gd name="connsiteY5" fmla="*/ 9914 h 10147"/>
              <a:gd name="connsiteX6" fmla="*/ 5871 w 10033"/>
              <a:gd name="connsiteY6" fmla="*/ 1028 h 10147"/>
              <a:gd name="connsiteX7" fmla="*/ 39 w 10033"/>
              <a:gd name="connsiteY7" fmla="*/ 1186 h 10147"/>
              <a:gd name="connsiteX8" fmla="*/ 1 w 10033"/>
              <a:gd name="connsiteY8" fmla="*/ 7 h 10147"/>
              <a:gd name="connsiteX0" fmla="*/ 3 w 10035"/>
              <a:gd name="connsiteY0" fmla="*/ 7 h 10147"/>
              <a:gd name="connsiteX1" fmla="*/ 7079 w 10035"/>
              <a:gd name="connsiteY1" fmla="*/ 0 h 10147"/>
              <a:gd name="connsiteX2" fmla="*/ 6888 w 10035"/>
              <a:gd name="connsiteY2" fmla="*/ 8878 h 10147"/>
              <a:gd name="connsiteX3" fmla="*/ 10024 w 10035"/>
              <a:gd name="connsiteY3" fmla="*/ 9020 h 10147"/>
              <a:gd name="connsiteX4" fmla="*/ 10030 w 10035"/>
              <a:gd name="connsiteY4" fmla="*/ 10147 h 10147"/>
              <a:gd name="connsiteX5" fmla="*/ 5718 w 10035"/>
              <a:gd name="connsiteY5" fmla="*/ 9914 h 10147"/>
              <a:gd name="connsiteX6" fmla="*/ 5873 w 10035"/>
              <a:gd name="connsiteY6" fmla="*/ 1028 h 10147"/>
              <a:gd name="connsiteX7" fmla="*/ 5 w 10035"/>
              <a:gd name="connsiteY7" fmla="*/ 966 h 10147"/>
              <a:gd name="connsiteX8" fmla="*/ 3 w 10035"/>
              <a:gd name="connsiteY8" fmla="*/ 7 h 10147"/>
              <a:gd name="connsiteX0" fmla="*/ 3 w 10035"/>
              <a:gd name="connsiteY0" fmla="*/ 154 h 10294"/>
              <a:gd name="connsiteX1" fmla="*/ 7079 w 10035"/>
              <a:gd name="connsiteY1" fmla="*/ 0 h 10294"/>
              <a:gd name="connsiteX2" fmla="*/ 6888 w 10035"/>
              <a:gd name="connsiteY2" fmla="*/ 9025 h 10294"/>
              <a:gd name="connsiteX3" fmla="*/ 10024 w 10035"/>
              <a:gd name="connsiteY3" fmla="*/ 9167 h 10294"/>
              <a:gd name="connsiteX4" fmla="*/ 10030 w 10035"/>
              <a:gd name="connsiteY4" fmla="*/ 10294 h 10294"/>
              <a:gd name="connsiteX5" fmla="*/ 5718 w 10035"/>
              <a:gd name="connsiteY5" fmla="*/ 10061 h 10294"/>
              <a:gd name="connsiteX6" fmla="*/ 5873 w 10035"/>
              <a:gd name="connsiteY6" fmla="*/ 1175 h 10294"/>
              <a:gd name="connsiteX7" fmla="*/ 5 w 10035"/>
              <a:gd name="connsiteY7" fmla="*/ 1113 h 10294"/>
              <a:gd name="connsiteX8" fmla="*/ 3 w 10035"/>
              <a:gd name="connsiteY8" fmla="*/ 154 h 10294"/>
              <a:gd name="connsiteX0" fmla="*/ 3 w 10035"/>
              <a:gd name="connsiteY0" fmla="*/ 154 h 10294"/>
              <a:gd name="connsiteX1" fmla="*/ 7079 w 10035"/>
              <a:gd name="connsiteY1" fmla="*/ 0 h 10294"/>
              <a:gd name="connsiteX2" fmla="*/ 6888 w 10035"/>
              <a:gd name="connsiteY2" fmla="*/ 9025 h 10294"/>
              <a:gd name="connsiteX3" fmla="*/ 10024 w 10035"/>
              <a:gd name="connsiteY3" fmla="*/ 9167 h 10294"/>
              <a:gd name="connsiteX4" fmla="*/ 10030 w 10035"/>
              <a:gd name="connsiteY4" fmla="*/ 10294 h 10294"/>
              <a:gd name="connsiteX5" fmla="*/ 5718 w 10035"/>
              <a:gd name="connsiteY5" fmla="*/ 10061 h 10294"/>
              <a:gd name="connsiteX6" fmla="*/ 5873 w 10035"/>
              <a:gd name="connsiteY6" fmla="*/ 1065 h 10294"/>
              <a:gd name="connsiteX7" fmla="*/ 5 w 10035"/>
              <a:gd name="connsiteY7" fmla="*/ 1113 h 10294"/>
              <a:gd name="connsiteX8" fmla="*/ 3 w 10035"/>
              <a:gd name="connsiteY8" fmla="*/ 154 h 10294"/>
              <a:gd name="connsiteX0" fmla="*/ 3 w 10035"/>
              <a:gd name="connsiteY0" fmla="*/ 154 h 10294"/>
              <a:gd name="connsiteX1" fmla="*/ 7079 w 10035"/>
              <a:gd name="connsiteY1" fmla="*/ 0 h 10294"/>
              <a:gd name="connsiteX2" fmla="*/ 7127 w 10035"/>
              <a:gd name="connsiteY2" fmla="*/ 9025 h 10294"/>
              <a:gd name="connsiteX3" fmla="*/ 10024 w 10035"/>
              <a:gd name="connsiteY3" fmla="*/ 9167 h 10294"/>
              <a:gd name="connsiteX4" fmla="*/ 10030 w 10035"/>
              <a:gd name="connsiteY4" fmla="*/ 10294 h 10294"/>
              <a:gd name="connsiteX5" fmla="*/ 5718 w 10035"/>
              <a:gd name="connsiteY5" fmla="*/ 10061 h 10294"/>
              <a:gd name="connsiteX6" fmla="*/ 5873 w 10035"/>
              <a:gd name="connsiteY6" fmla="*/ 1065 h 10294"/>
              <a:gd name="connsiteX7" fmla="*/ 5 w 10035"/>
              <a:gd name="connsiteY7" fmla="*/ 1113 h 10294"/>
              <a:gd name="connsiteX8" fmla="*/ 3 w 10035"/>
              <a:gd name="connsiteY8" fmla="*/ 154 h 10294"/>
              <a:gd name="connsiteX0" fmla="*/ 3 w 10035"/>
              <a:gd name="connsiteY0" fmla="*/ 154 h 10294"/>
              <a:gd name="connsiteX1" fmla="*/ 7079 w 10035"/>
              <a:gd name="connsiteY1" fmla="*/ 0 h 10294"/>
              <a:gd name="connsiteX2" fmla="*/ 7127 w 10035"/>
              <a:gd name="connsiteY2" fmla="*/ 9025 h 10294"/>
              <a:gd name="connsiteX3" fmla="*/ 10024 w 10035"/>
              <a:gd name="connsiteY3" fmla="*/ 9167 h 10294"/>
              <a:gd name="connsiteX4" fmla="*/ 10030 w 10035"/>
              <a:gd name="connsiteY4" fmla="*/ 10294 h 10294"/>
              <a:gd name="connsiteX5" fmla="*/ 5957 w 10035"/>
              <a:gd name="connsiteY5" fmla="*/ 10061 h 10294"/>
              <a:gd name="connsiteX6" fmla="*/ 5873 w 10035"/>
              <a:gd name="connsiteY6" fmla="*/ 1065 h 10294"/>
              <a:gd name="connsiteX7" fmla="*/ 5 w 10035"/>
              <a:gd name="connsiteY7" fmla="*/ 1113 h 10294"/>
              <a:gd name="connsiteX8" fmla="*/ 3 w 10035"/>
              <a:gd name="connsiteY8" fmla="*/ 154 h 10294"/>
              <a:gd name="connsiteX0" fmla="*/ 3 w 10024"/>
              <a:gd name="connsiteY0" fmla="*/ 154 h 10367"/>
              <a:gd name="connsiteX1" fmla="*/ 7079 w 10024"/>
              <a:gd name="connsiteY1" fmla="*/ 0 h 10367"/>
              <a:gd name="connsiteX2" fmla="*/ 7127 w 10024"/>
              <a:gd name="connsiteY2" fmla="*/ 9025 h 10367"/>
              <a:gd name="connsiteX3" fmla="*/ 10024 w 10024"/>
              <a:gd name="connsiteY3" fmla="*/ 9167 h 10367"/>
              <a:gd name="connsiteX4" fmla="*/ 9935 w 10024"/>
              <a:gd name="connsiteY4" fmla="*/ 10367 h 10367"/>
              <a:gd name="connsiteX5" fmla="*/ 5957 w 10024"/>
              <a:gd name="connsiteY5" fmla="*/ 10061 h 10367"/>
              <a:gd name="connsiteX6" fmla="*/ 5873 w 10024"/>
              <a:gd name="connsiteY6" fmla="*/ 1065 h 10367"/>
              <a:gd name="connsiteX7" fmla="*/ 5 w 10024"/>
              <a:gd name="connsiteY7" fmla="*/ 1113 h 10367"/>
              <a:gd name="connsiteX8" fmla="*/ 3 w 10024"/>
              <a:gd name="connsiteY8" fmla="*/ 154 h 10367"/>
              <a:gd name="connsiteX0" fmla="*/ 3 w 10024"/>
              <a:gd name="connsiteY0" fmla="*/ 154 h 10367"/>
              <a:gd name="connsiteX1" fmla="*/ 7079 w 10024"/>
              <a:gd name="connsiteY1" fmla="*/ 0 h 10367"/>
              <a:gd name="connsiteX2" fmla="*/ 7127 w 10024"/>
              <a:gd name="connsiteY2" fmla="*/ 9025 h 10367"/>
              <a:gd name="connsiteX3" fmla="*/ 10024 w 10024"/>
              <a:gd name="connsiteY3" fmla="*/ 9167 h 10367"/>
              <a:gd name="connsiteX4" fmla="*/ 9935 w 10024"/>
              <a:gd name="connsiteY4" fmla="*/ 10367 h 10367"/>
              <a:gd name="connsiteX5" fmla="*/ 6100 w 10024"/>
              <a:gd name="connsiteY5" fmla="*/ 10098 h 10367"/>
              <a:gd name="connsiteX6" fmla="*/ 5873 w 10024"/>
              <a:gd name="connsiteY6" fmla="*/ 1065 h 10367"/>
              <a:gd name="connsiteX7" fmla="*/ 5 w 10024"/>
              <a:gd name="connsiteY7" fmla="*/ 1113 h 10367"/>
              <a:gd name="connsiteX8" fmla="*/ 3 w 10024"/>
              <a:gd name="connsiteY8" fmla="*/ 154 h 10367"/>
              <a:gd name="connsiteX0" fmla="*/ 3 w 10024"/>
              <a:gd name="connsiteY0" fmla="*/ 154 h 10367"/>
              <a:gd name="connsiteX1" fmla="*/ 7079 w 10024"/>
              <a:gd name="connsiteY1" fmla="*/ 0 h 10367"/>
              <a:gd name="connsiteX2" fmla="*/ 7127 w 10024"/>
              <a:gd name="connsiteY2" fmla="*/ 9025 h 10367"/>
              <a:gd name="connsiteX3" fmla="*/ 10024 w 10024"/>
              <a:gd name="connsiteY3" fmla="*/ 9167 h 10367"/>
              <a:gd name="connsiteX4" fmla="*/ 9983 w 10024"/>
              <a:gd name="connsiteY4" fmla="*/ 10367 h 10367"/>
              <a:gd name="connsiteX5" fmla="*/ 6100 w 10024"/>
              <a:gd name="connsiteY5" fmla="*/ 10098 h 10367"/>
              <a:gd name="connsiteX6" fmla="*/ 5873 w 10024"/>
              <a:gd name="connsiteY6" fmla="*/ 1065 h 10367"/>
              <a:gd name="connsiteX7" fmla="*/ 5 w 10024"/>
              <a:gd name="connsiteY7" fmla="*/ 1113 h 10367"/>
              <a:gd name="connsiteX8" fmla="*/ 3 w 10024"/>
              <a:gd name="connsiteY8" fmla="*/ 154 h 10367"/>
              <a:gd name="connsiteX0" fmla="*/ 3 w 10119"/>
              <a:gd name="connsiteY0" fmla="*/ 154 h 10367"/>
              <a:gd name="connsiteX1" fmla="*/ 7079 w 10119"/>
              <a:gd name="connsiteY1" fmla="*/ 0 h 10367"/>
              <a:gd name="connsiteX2" fmla="*/ 7127 w 10119"/>
              <a:gd name="connsiteY2" fmla="*/ 9025 h 10367"/>
              <a:gd name="connsiteX3" fmla="*/ 10119 w 10119"/>
              <a:gd name="connsiteY3" fmla="*/ 9240 h 10367"/>
              <a:gd name="connsiteX4" fmla="*/ 9983 w 10119"/>
              <a:gd name="connsiteY4" fmla="*/ 10367 h 10367"/>
              <a:gd name="connsiteX5" fmla="*/ 6100 w 10119"/>
              <a:gd name="connsiteY5" fmla="*/ 10098 h 10367"/>
              <a:gd name="connsiteX6" fmla="*/ 5873 w 10119"/>
              <a:gd name="connsiteY6" fmla="*/ 1065 h 10367"/>
              <a:gd name="connsiteX7" fmla="*/ 5 w 10119"/>
              <a:gd name="connsiteY7" fmla="*/ 1113 h 10367"/>
              <a:gd name="connsiteX8" fmla="*/ 3 w 10119"/>
              <a:gd name="connsiteY8" fmla="*/ 154 h 10367"/>
              <a:gd name="connsiteX0" fmla="*/ 3 w 10119"/>
              <a:gd name="connsiteY0" fmla="*/ 154 h 10367"/>
              <a:gd name="connsiteX1" fmla="*/ 7079 w 10119"/>
              <a:gd name="connsiteY1" fmla="*/ 0 h 10367"/>
              <a:gd name="connsiteX2" fmla="*/ 7127 w 10119"/>
              <a:gd name="connsiteY2" fmla="*/ 9209 h 10367"/>
              <a:gd name="connsiteX3" fmla="*/ 10119 w 10119"/>
              <a:gd name="connsiteY3" fmla="*/ 9240 h 10367"/>
              <a:gd name="connsiteX4" fmla="*/ 9983 w 10119"/>
              <a:gd name="connsiteY4" fmla="*/ 10367 h 10367"/>
              <a:gd name="connsiteX5" fmla="*/ 6100 w 10119"/>
              <a:gd name="connsiteY5" fmla="*/ 10098 h 10367"/>
              <a:gd name="connsiteX6" fmla="*/ 5873 w 10119"/>
              <a:gd name="connsiteY6" fmla="*/ 1065 h 10367"/>
              <a:gd name="connsiteX7" fmla="*/ 5 w 10119"/>
              <a:gd name="connsiteY7" fmla="*/ 1113 h 10367"/>
              <a:gd name="connsiteX8" fmla="*/ 3 w 10119"/>
              <a:gd name="connsiteY8" fmla="*/ 154 h 10367"/>
              <a:gd name="connsiteX0" fmla="*/ 3 w 10119"/>
              <a:gd name="connsiteY0" fmla="*/ 154 h 10367"/>
              <a:gd name="connsiteX1" fmla="*/ 7079 w 10119"/>
              <a:gd name="connsiteY1" fmla="*/ 0 h 10367"/>
              <a:gd name="connsiteX2" fmla="*/ 7127 w 10119"/>
              <a:gd name="connsiteY2" fmla="*/ 9209 h 10367"/>
              <a:gd name="connsiteX3" fmla="*/ 10119 w 10119"/>
              <a:gd name="connsiteY3" fmla="*/ 9240 h 10367"/>
              <a:gd name="connsiteX4" fmla="*/ 9983 w 10119"/>
              <a:gd name="connsiteY4" fmla="*/ 10367 h 10367"/>
              <a:gd name="connsiteX5" fmla="*/ 5861 w 10119"/>
              <a:gd name="connsiteY5" fmla="*/ 10098 h 10367"/>
              <a:gd name="connsiteX6" fmla="*/ 5873 w 10119"/>
              <a:gd name="connsiteY6" fmla="*/ 1065 h 10367"/>
              <a:gd name="connsiteX7" fmla="*/ 5 w 10119"/>
              <a:gd name="connsiteY7" fmla="*/ 1113 h 10367"/>
              <a:gd name="connsiteX8" fmla="*/ 3 w 10119"/>
              <a:gd name="connsiteY8" fmla="*/ 154 h 10367"/>
              <a:gd name="connsiteX0" fmla="*/ 3 w 10119"/>
              <a:gd name="connsiteY0" fmla="*/ 154 h 10624"/>
              <a:gd name="connsiteX1" fmla="*/ 7079 w 10119"/>
              <a:gd name="connsiteY1" fmla="*/ 0 h 10624"/>
              <a:gd name="connsiteX2" fmla="*/ 7127 w 10119"/>
              <a:gd name="connsiteY2" fmla="*/ 9209 h 10624"/>
              <a:gd name="connsiteX3" fmla="*/ 10119 w 10119"/>
              <a:gd name="connsiteY3" fmla="*/ 9240 h 10624"/>
              <a:gd name="connsiteX4" fmla="*/ 10078 w 10119"/>
              <a:gd name="connsiteY4" fmla="*/ 10624 h 10624"/>
              <a:gd name="connsiteX5" fmla="*/ 5861 w 10119"/>
              <a:gd name="connsiteY5" fmla="*/ 10098 h 10624"/>
              <a:gd name="connsiteX6" fmla="*/ 5873 w 10119"/>
              <a:gd name="connsiteY6" fmla="*/ 1065 h 10624"/>
              <a:gd name="connsiteX7" fmla="*/ 5 w 10119"/>
              <a:gd name="connsiteY7" fmla="*/ 1113 h 10624"/>
              <a:gd name="connsiteX8" fmla="*/ 3 w 10119"/>
              <a:gd name="connsiteY8" fmla="*/ 154 h 10624"/>
              <a:gd name="connsiteX0" fmla="*/ 3 w 10131"/>
              <a:gd name="connsiteY0" fmla="*/ 154 h 10294"/>
              <a:gd name="connsiteX1" fmla="*/ 7079 w 10131"/>
              <a:gd name="connsiteY1" fmla="*/ 0 h 10294"/>
              <a:gd name="connsiteX2" fmla="*/ 7127 w 10131"/>
              <a:gd name="connsiteY2" fmla="*/ 9209 h 10294"/>
              <a:gd name="connsiteX3" fmla="*/ 10119 w 10131"/>
              <a:gd name="connsiteY3" fmla="*/ 9240 h 10294"/>
              <a:gd name="connsiteX4" fmla="*/ 10126 w 10131"/>
              <a:gd name="connsiteY4" fmla="*/ 10294 h 10294"/>
              <a:gd name="connsiteX5" fmla="*/ 5861 w 10131"/>
              <a:gd name="connsiteY5" fmla="*/ 10098 h 10294"/>
              <a:gd name="connsiteX6" fmla="*/ 5873 w 10131"/>
              <a:gd name="connsiteY6" fmla="*/ 1065 h 10294"/>
              <a:gd name="connsiteX7" fmla="*/ 5 w 10131"/>
              <a:gd name="connsiteY7" fmla="*/ 1113 h 10294"/>
              <a:gd name="connsiteX8" fmla="*/ 3 w 10131"/>
              <a:gd name="connsiteY8" fmla="*/ 154 h 10294"/>
              <a:gd name="connsiteX0" fmla="*/ 3 w 10131"/>
              <a:gd name="connsiteY0" fmla="*/ 154 h 10514"/>
              <a:gd name="connsiteX1" fmla="*/ 7079 w 10131"/>
              <a:gd name="connsiteY1" fmla="*/ 0 h 10514"/>
              <a:gd name="connsiteX2" fmla="*/ 7127 w 10131"/>
              <a:gd name="connsiteY2" fmla="*/ 9209 h 10514"/>
              <a:gd name="connsiteX3" fmla="*/ 10119 w 10131"/>
              <a:gd name="connsiteY3" fmla="*/ 9240 h 10514"/>
              <a:gd name="connsiteX4" fmla="*/ 10126 w 10131"/>
              <a:gd name="connsiteY4" fmla="*/ 10514 h 10514"/>
              <a:gd name="connsiteX5" fmla="*/ 5861 w 10131"/>
              <a:gd name="connsiteY5" fmla="*/ 10098 h 10514"/>
              <a:gd name="connsiteX6" fmla="*/ 5873 w 10131"/>
              <a:gd name="connsiteY6" fmla="*/ 1065 h 10514"/>
              <a:gd name="connsiteX7" fmla="*/ 5 w 10131"/>
              <a:gd name="connsiteY7" fmla="*/ 1113 h 10514"/>
              <a:gd name="connsiteX8" fmla="*/ 3 w 10131"/>
              <a:gd name="connsiteY8" fmla="*/ 154 h 10514"/>
              <a:gd name="connsiteX0" fmla="*/ 3 w 10131"/>
              <a:gd name="connsiteY0" fmla="*/ 154 h 10514"/>
              <a:gd name="connsiteX1" fmla="*/ 7079 w 10131"/>
              <a:gd name="connsiteY1" fmla="*/ 0 h 10514"/>
              <a:gd name="connsiteX2" fmla="*/ 7127 w 10131"/>
              <a:gd name="connsiteY2" fmla="*/ 9209 h 10514"/>
              <a:gd name="connsiteX3" fmla="*/ 10119 w 10131"/>
              <a:gd name="connsiteY3" fmla="*/ 9460 h 10514"/>
              <a:gd name="connsiteX4" fmla="*/ 10126 w 10131"/>
              <a:gd name="connsiteY4" fmla="*/ 10514 h 10514"/>
              <a:gd name="connsiteX5" fmla="*/ 5861 w 10131"/>
              <a:gd name="connsiteY5" fmla="*/ 10098 h 10514"/>
              <a:gd name="connsiteX6" fmla="*/ 5873 w 10131"/>
              <a:gd name="connsiteY6" fmla="*/ 1065 h 10514"/>
              <a:gd name="connsiteX7" fmla="*/ 5 w 10131"/>
              <a:gd name="connsiteY7" fmla="*/ 1113 h 10514"/>
              <a:gd name="connsiteX8" fmla="*/ 3 w 10131"/>
              <a:gd name="connsiteY8" fmla="*/ 154 h 10514"/>
              <a:gd name="connsiteX0" fmla="*/ 3 w 10128"/>
              <a:gd name="connsiteY0" fmla="*/ 154 h 10514"/>
              <a:gd name="connsiteX1" fmla="*/ 7079 w 10128"/>
              <a:gd name="connsiteY1" fmla="*/ 0 h 10514"/>
              <a:gd name="connsiteX2" fmla="*/ 7127 w 10128"/>
              <a:gd name="connsiteY2" fmla="*/ 9209 h 10514"/>
              <a:gd name="connsiteX3" fmla="*/ 10071 w 10128"/>
              <a:gd name="connsiteY3" fmla="*/ 9350 h 10514"/>
              <a:gd name="connsiteX4" fmla="*/ 10126 w 10128"/>
              <a:gd name="connsiteY4" fmla="*/ 10514 h 10514"/>
              <a:gd name="connsiteX5" fmla="*/ 5861 w 10128"/>
              <a:gd name="connsiteY5" fmla="*/ 10098 h 10514"/>
              <a:gd name="connsiteX6" fmla="*/ 5873 w 10128"/>
              <a:gd name="connsiteY6" fmla="*/ 1065 h 10514"/>
              <a:gd name="connsiteX7" fmla="*/ 5 w 10128"/>
              <a:gd name="connsiteY7" fmla="*/ 1113 h 10514"/>
              <a:gd name="connsiteX8" fmla="*/ 3 w 10128"/>
              <a:gd name="connsiteY8" fmla="*/ 154 h 10514"/>
              <a:gd name="connsiteX0" fmla="*/ 3 w 10083"/>
              <a:gd name="connsiteY0" fmla="*/ 154 h 10367"/>
              <a:gd name="connsiteX1" fmla="*/ 7079 w 10083"/>
              <a:gd name="connsiteY1" fmla="*/ 0 h 10367"/>
              <a:gd name="connsiteX2" fmla="*/ 7127 w 10083"/>
              <a:gd name="connsiteY2" fmla="*/ 9209 h 10367"/>
              <a:gd name="connsiteX3" fmla="*/ 10071 w 10083"/>
              <a:gd name="connsiteY3" fmla="*/ 9350 h 10367"/>
              <a:gd name="connsiteX4" fmla="*/ 10078 w 10083"/>
              <a:gd name="connsiteY4" fmla="*/ 10367 h 10367"/>
              <a:gd name="connsiteX5" fmla="*/ 5861 w 10083"/>
              <a:gd name="connsiteY5" fmla="*/ 10098 h 10367"/>
              <a:gd name="connsiteX6" fmla="*/ 5873 w 10083"/>
              <a:gd name="connsiteY6" fmla="*/ 1065 h 10367"/>
              <a:gd name="connsiteX7" fmla="*/ 5 w 10083"/>
              <a:gd name="connsiteY7" fmla="*/ 1113 h 10367"/>
              <a:gd name="connsiteX8" fmla="*/ 3 w 10083"/>
              <a:gd name="connsiteY8" fmla="*/ 154 h 10367"/>
              <a:gd name="connsiteX0" fmla="*/ 3 w 10083"/>
              <a:gd name="connsiteY0" fmla="*/ 154 h 10367"/>
              <a:gd name="connsiteX1" fmla="*/ 7079 w 10083"/>
              <a:gd name="connsiteY1" fmla="*/ 0 h 10367"/>
              <a:gd name="connsiteX2" fmla="*/ 7127 w 10083"/>
              <a:gd name="connsiteY2" fmla="*/ 9209 h 10367"/>
              <a:gd name="connsiteX3" fmla="*/ 10071 w 10083"/>
              <a:gd name="connsiteY3" fmla="*/ 9350 h 10367"/>
              <a:gd name="connsiteX4" fmla="*/ 10078 w 10083"/>
              <a:gd name="connsiteY4" fmla="*/ 10367 h 10367"/>
              <a:gd name="connsiteX5" fmla="*/ 5861 w 10083"/>
              <a:gd name="connsiteY5" fmla="*/ 10323 h 10367"/>
              <a:gd name="connsiteX6" fmla="*/ 5873 w 10083"/>
              <a:gd name="connsiteY6" fmla="*/ 1065 h 10367"/>
              <a:gd name="connsiteX7" fmla="*/ 5 w 10083"/>
              <a:gd name="connsiteY7" fmla="*/ 1113 h 10367"/>
              <a:gd name="connsiteX8" fmla="*/ 3 w 10083"/>
              <a:gd name="connsiteY8" fmla="*/ 154 h 10367"/>
              <a:gd name="connsiteX0" fmla="*/ 3 w 10083"/>
              <a:gd name="connsiteY0" fmla="*/ 154 h 10479"/>
              <a:gd name="connsiteX1" fmla="*/ 7079 w 10083"/>
              <a:gd name="connsiteY1" fmla="*/ 0 h 10479"/>
              <a:gd name="connsiteX2" fmla="*/ 7127 w 10083"/>
              <a:gd name="connsiteY2" fmla="*/ 9209 h 10479"/>
              <a:gd name="connsiteX3" fmla="*/ 10071 w 10083"/>
              <a:gd name="connsiteY3" fmla="*/ 9350 h 10479"/>
              <a:gd name="connsiteX4" fmla="*/ 10078 w 10083"/>
              <a:gd name="connsiteY4" fmla="*/ 10479 h 10479"/>
              <a:gd name="connsiteX5" fmla="*/ 5861 w 10083"/>
              <a:gd name="connsiteY5" fmla="*/ 10323 h 10479"/>
              <a:gd name="connsiteX6" fmla="*/ 5873 w 10083"/>
              <a:gd name="connsiteY6" fmla="*/ 1065 h 10479"/>
              <a:gd name="connsiteX7" fmla="*/ 5 w 10083"/>
              <a:gd name="connsiteY7" fmla="*/ 1113 h 10479"/>
              <a:gd name="connsiteX8" fmla="*/ 3 w 10083"/>
              <a:gd name="connsiteY8" fmla="*/ 154 h 10479"/>
              <a:gd name="connsiteX0" fmla="*/ 3 w 10083"/>
              <a:gd name="connsiteY0" fmla="*/ 154 h 10741"/>
              <a:gd name="connsiteX1" fmla="*/ 7079 w 10083"/>
              <a:gd name="connsiteY1" fmla="*/ 0 h 10741"/>
              <a:gd name="connsiteX2" fmla="*/ 7127 w 10083"/>
              <a:gd name="connsiteY2" fmla="*/ 9209 h 10741"/>
              <a:gd name="connsiteX3" fmla="*/ 10071 w 10083"/>
              <a:gd name="connsiteY3" fmla="*/ 9350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079 w 10083"/>
              <a:gd name="connsiteY1" fmla="*/ 0 h 10741"/>
              <a:gd name="connsiteX2" fmla="*/ 7127 w 10083"/>
              <a:gd name="connsiteY2" fmla="*/ 9209 h 10741"/>
              <a:gd name="connsiteX3" fmla="*/ 10071 w 10083"/>
              <a:gd name="connsiteY3" fmla="*/ 9387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079 w 10083"/>
              <a:gd name="connsiteY1" fmla="*/ 0 h 10741"/>
              <a:gd name="connsiteX2" fmla="*/ 7012 w 10083"/>
              <a:gd name="connsiteY2" fmla="*/ 9022 h 10741"/>
              <a:gd name="connsiteX3" fmla="*/ 10071 w 10083"/>
              <a:gd name="connsiteY3" fmla="*/ 9387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079 w 10083"/>
              <a:gd name="connsiteY1" fmla="*/ 0 h 10741"/>
              <a:gd name="connsiteX2" fmla="*/ 7012 w 10083"/>
              <a:gd name="connsiteY2" fmla="*/ 9022 h 10741"/>
              <a:gd name="connsiteX3" fmla="*/ 10071 w 10083"/>
              <a:gd name="connsiteY3" fmla="*/ 9237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079 w 10083"/>
              <a:gd name="connsiteY1" fmla="*/ 0 h 10741"/>
              <a:gd name="connsiteX2" fmla="*/ 7156 w 10083"/>
              <a:gd name="connsiteY2" fmla="*/ 9022 h 10741"/>
              <a:gd name="connsiteX3" fmla="*/ 10071 w 10083"/>
              <a:gd name="connsiteY3" fmla="*/ 9237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223 w 10083"/>
              <a:gd name="connsiteY1" fmla="*/ 0 h 10741"/>
              <a:gd name="connsiteX2" fmla="*/ 7156 w 10083"/>
              <a:gd name="connsiteY2" fmla="*/ 9022 h 10741"/>
              <a:gd name="connsiteX3" fmla="*/ 10071 w 10083"/>
              <a:gd name="connsiteY3" fmla="*/ 9237 h 10741"/>
              <a:gd name="connsiteX4" fmla="*/ 10078 w 10083"/>
              <a:gd name="connsiteY4" fmla="*/ 10741 h 10741"/>
              <a:gd name="connsiteX5" fmla="*/ 5861 w 10083"/>
              <a:gd name="connsiteY5" fmla="*/ 10323 h 10741"/>
              <a:gd name="connsiteX6" fmla="*/ 5873 w 10083"/>
              <a:gd name="connsiteY6" fmla="*/ 1065 h 10741"/>
              <a:gd name="connsiteX7" fmla="*/ 5 w 10083"/>
              <a:gd name="connsiteY7" fmla="*/ 1113 h 10741"/>
              <a:gd name="connsiteX8" fmla="*/ 3 w 10083"/>
              <a:gd name="connsiteY8" fmla="*/ 154 h 10741"/>
              <a:gd name="connsiteX0" fmla="*/ 3 w 10083"/>
              <a:gd name="connsiteY0" fmla="*/ 154 h 10741"/>
              <a:gd name="connsiteX1" fmla="*/ 7223 w 10083"/>
              <a:gd name="connsiteY1" fmla="*/ 0 h 10741"/>
              <a:gd name="connsiteX2" fmla="*/ 7156 w 10083"/>
              <a:gd name="connsiteY2" fmla="*/ 9022 h 10741"/>
              <a:gd name="connsiteX3" fmla="*/ 10071 w 10083"/>
              <a:gd name="connsiteY3" fmla="*/ 9237 h 10741"/>
              <a:gd name="connsiteX4" fmla="*/ 10078 w 10083"/>
              <a:gd name="connsiteY4" fmla="*/ 10741 h 10741"/>
              <a:gd name="connsiteX5" fmla="*/ 5861 w 10083"/>
              <a:gd name="connsiteY5" fmla="*/ 10323 h 10741"/>
              <a:gd name="connsiteX6" fmla="*/ 5873 w 10083"/>
              <a:gd name="connsiteY6" fmla="*/ 1301 h 10741"/>
              <a:gd name="connsiteX7" fmla="*/ 5 w 10083"/>
              <a:gd name="connsiteY7" fmla="*/ 1113 h 10741"/>
              <a:gd name="connsiteX8" fmla="*/ 3 w 10083"/>
              <a:gd name="connsiteY8" fmla="*/ 154 h 10741"/>
              <a:gd name="connsiteX0" fmla="*/ 30 w 10110"/>
              <a:gd name="connsiteY0" fmla="*/ 154 h 10741"/>
              <a:gd name="connsiteX1" fmla="*/ 7250 w 10110"/>
              <a:gd name="connsiteY1" fmla="*/ 0 h 10741"/>
              <a:gd name="connsiteX2" fmla="*/ 7183 w 10110"/>
              <a:gd name="connsiteY2" fmla="*/ 9022 h 10741"/>
              <a:gd name="connsiteX3" fmla="*/ 10098 w 10110"/>
              <a:gd name="connsiteY3" fmla="*/ 9237 h 10741"/>
              <a:gd name="connsiteX4" fmla="*/ 10105 w 10110"/>
              <a:gd name="connsiteY4" fmla="*/ 10741 h 10741"/>
              <a:gd name="connsiteX5" fmla="*/ 5888 w 10110"/>
              <a:gd name="connsiteY5" fmla="*/ 10323 h 10741"/>
              <a:gd name="connsiteX6" fmla="*/ 5900 w 10110"/>
              <a:gd name="connsiteY6" fmla="*/ 1301 h 10741"/>
              <a:gd name="connsiteX7" fmla="*/ 0 w 10110"/>
              <a:gd name="connsiteY7" fmla="*/ 1282 h 10741"/>
              <a:gd name="connsiteX8" fmla="*/ 30 w 10110"/>
              <a:gd name="connsiteY8" fmla="*/ 154 h 1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10" h="10741">
                <a:moveTo>
                  <a:pt x="30" y="154"/>
                </a:moveTo>
                <a:lnTo>
                  <a:pt x="7250" y="0"/>
                </a:lnTo>
                <a:cubicBezTo>
                  <a:pt x="7192" y="3077"/>
                  <a:pt x="7183" y="5911"/>
                  <a:pt x="7183" y="9022"/>
                </a:cubicBezTo>
                <a:lnTo>
                  <a:pt x="10098" y="9237"/>
                </a:lnTo>
                <a:cubicBezTo>
                  <a:pt x="10078" y="9929"/>
                  <a:pt x="10125" y="10049"/>
                  <a:pt x="10105" y="10741"/>
                </a:cubicBezTo>
                <a:lnTo>
                  <a:pt x="5888" y="10323"/>
                </a:lnTo>
                <a:cubicBezTo>
                  <a:pt x="5920" y="7169"/>
                  <a:pt x="5866" y="4455"/>
                  <a:pt x="5900" y="1301"/>
                </a:cubicBezTo>
                <a:lnTo>
                  <a:pt x="0" y="1282"/>
                </a:lnTo>
                <a:cubicBezTo>
                  <a:pt x="13" y="880"/>
                  <a:pt x="16" y="554"/>
                  <a:pt x="30" y="154"/>
                </a:cubicBezTo>
                <a:close/>
              </a:path>
            </a:pathLst>
          </a:custGeom>
          <a:gradFill flip="none" rotWithShape="1">
            <a:gsLst>
              <a:gs pos="0">
                <a:srgbClr val="E7A300">
                  <a:alpha val="3000"/>
                </a:srgbClr>
              </a:gs>
              <a:gs pos="49000">
                <a:srgbClr val="E7A300">
                  <a:alpha val="61000"/>
                </a:srgbClr>
              </a:gs>
              <a:gs pos="100000">
                <a:schemeClr val="bg1">
                  <a:alpha val="48000"/>
                </a:schemeClr>
              </a:gs>
            </a:gsLst>
            <a:lin ang="189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p>
        </p:txBody>
      </p:sp>
      <p:pic>
        <p:nvPicPr>
          <p:cNvPr id="208" name="Picture 20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121751" y="3326516"/>
            <a:ext cx="157341" cy="198183"/>
          </a:xfrm>
          <a:prstGeom prst="rect">
            <a:avLst/>
          </a:prstGeom>
        </p:spPr>
      </p:pic>
      <p:sp>
        <p:nvSpPr>
          <p:cNvPr id="217" name="Rounded Rectangle 8"/>
          <p:cNvSpPr/>
          <p:nvPr/>
        </p:nvSpPr>
        <p:spPr>
          <a:xfrm>
            <a:off x="5749087" y="2865818"/>
            <a:ext cx="313276" cy="444704"/>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67625 w 597002"/>
              <a:gd name="connsiteY1" fmla="*/ 243698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10824 h 5363426"/>
              <a:gd name="connsiteX1" fmla="*/ 67625 w 597002"/>
              <a:gd name="connsiteY1" fmla="*/ 162108 h 5363426"/>
              <a:gd name="connsiteX2" fmla="*/ 515556 w 597002"/>
              <a:gd name="connsiteY2" fmla="*/ 5134 h 5363426"/>
              <a:gd name="connsiteX3" fmla="*/ 596400 w 597002"/>
              <a:gd name="connsiteY3" fmla="*/ 454321 h 5363426"/>
              <a:gd name="connsiteX4" fmla="*/ 596327 w 597002"/>
              <a:gd name="connsiteY4" fmla="*/ 4897656 h 5363426"/>
              <a:gd name="connsiteX5" fmla="*/ 551837 w 597002"/>
              <a:gd name="connsiteY5" fmla="*/ 5361167 h 5363426"/>
              <a:gd name="connsiteX6" fmla="*/ 57705 w 597002"/>
              <a:gd name="connsiteY6" fmla="*/ 5268180 h 5363426"/>
              <a:gd name="connsiteX7" fmla="*/ 0 w 597002"/>
              <a:gd name="connsiteY7" fmla="*/ 4782579 h 5363426"/>
              <a:gd name="connsiteX8" fmla="*/ 7643 w 597002"/>
              <a:gd name="connsiteY8" fmla="*/ 1110824 h 5363426"/>
              <a:gd name="connsiteX0" fmla="*/ 7643 w 597002"/>
              <a:gd name="connsiteY0" fmla="*/ 1108931 h 5361533"/>
              <a:gd name="connsiteX1" fmla="*/ 67625 w 597002"/>
              <a:gd name="connsiteY1" fmla="*/ 160215 h 5361533"/>
              <a:gd name="connsiteX2" fmla="*/ 515556 w 597002"/>
              <a:gd name="connsiteY2" fmla="*/ 3241 h 5361533"/>
              <a:gd name="connsiteX3" fmla="*/ 596400 w 597002"/>
              <a:gd name="connsiteY3" fmla="*/ 740566 h 5361533"/>
              <a:gd name="connsiteX4" fmla="*/ 596327 w 597002"/>
              <a:gd name="connsiteY4" fmla="*/ 4895763 h 5361533"/>
              <a:gd name="connsiteX5" fmla="*/ 551837 w 597002"/>
              <a:gd name="connsiteY5" fmla="*/ 5359274 h 5361533"/>
              <a:gd name="connsiteX6" fmla="*/ 57705 w 597002"/>
              <a:gd name="connsiteY6" fmla="*/ 5266287 h 5361533"/>
              <a:gd name="connsiteX7" fmla="*/ 0 w 597002"/>
              <a:gd name="connsiteY7" fmla="*/ 4780686 h 5361533"/>
              <a:gd name="connsiteX8" fmla="*/ 7643 w 597002"/>
              <a:gd name="connsiteY8" fmla="*/ 1108931 h 5361533"/>
              <a:gd name="connsiteX0" fmla="*/ 7643 w 597488"/>
              <a:gd name="connsiteY0" fmla="*/ 1088430 h 5341032"/>
              <a:gd name="connsiteX1" fmla="*/ 67625 w 597488"/>
              <a:gd name="connsiteY1" fmla="*/ 139714 h 5341032"/>
              <a:gd name="connsiteX2" fmla="*/ 532602 w 597488"/>
              <a:gd name="connsiteY2" fmla="*/ 3328 h 5341032"/>
              <a:gd name="connsiteX3" fmla="*/ 596400 w 597488"/>
              <a:gd name="connsiteY3" fmla="*/ 720065 h 5341032"/>
              <a:gd name="connsiteX4" fmla="*/ 596327 w 597488"/>
              <a:gd name="connsiteY4" fmla="*/ 4875262 h 5341032"/>
              <a:gd name="connsiteX5" fmla="*/ 551837 w 597488"/>
              <a:gd name="connsiteY5" fmla="*/ 5338773 h 5341032"/>
              <a:gd name="connsiteX6" fmla="*/ 57705 w 597488"/>
              <a:gd name="connsiteY6" fmla="*/ 5245786 h 5341032"/>
              <a:gd name="connsiteX7" fmla="*/ 0 w 597488"/>
              <a:gd name="connsiteY7" fmla="*/ 4760185 h 5341032"/>
              <a:gd name="connsiteX8" fmla="*/ 7643 w 597488"/>
              <a:gd name="connsiteY8" fmla="*/ 1088430 h 5341032"/>
              <a:gd name="connsiteX0" fmla="*/ 7643 w 597988"/>
              <a:gd name="connsiteY0" fmla="*/ 1085102 h 5337704"/>
              <a:gd name="connsiteX1" fmla="*/ 67625 w 597988"/>
              <a:gd name="connsiteY1" fmla="*/ 136386 h 5337704"/>
              <a:gd name="connsiteX2" fmla="*/ 532602 w 597988"/>
              <a:gd name="connsiteY2" fmla="*/ 0 h 5337704"/>
              <a:gd name="connsiteX3" fmla="*/ 596400 w 597988"/>
              <a:gd name="connsiteY3" fmla="*/ 716737 h 5337704"/>
              <a:gd name="connsiteX4" fmla="*/ 596327 w 597988"/>
              <a:gd name="connsiteY4" fmla="*/ 4871934 h 5337704"/>
              <a:gd name="connsiteX5" fmla="*/ 551837 w 597988"/>
              <a:gd name="connsiteY5" fmla="*/ 5335445 h 5337704"/>
              <a:gd name="connsiteX6" fmla="*/ 57705 w 597988"/>
              <a:gd name="connsiteY6" fmla="*/ 5242458 h 5337704"/>
              <a:gd name="connsiteX7" fmla="*/ 0 w 597988"/>
              <a:gd name="connsiteY7" fmla="*/ 4756857 h 5337704"/>
              <a:gd name="connsiteX8" fmla="*/ 7643 w 597988"/>
              <a:gd name="connsiteY8" fmla="*/ 1085102 h 5337704"/>
              <a:gd name="connsiteX0" fmla="*/ 7643 w 597988"/>
              <a:gd name="connsiteY0" fmla="*/ 1085102 h 5367695"/>
              <a:gd name="connsiteX1" fmla="*/ 67625 w 597988"/>
              <a:gd name="connsiteY1" fmla="*/ 136386 h 5367695"/>
              <a:gd name="connsiteX2" fmla="*/ 532602 w 597988"/>
              <a:gd name="connsiteY2" fmla="*/ 0 h 5367695"/>
              <a:gd name="connsiteX3" fmla="*/ 596400 w 597988"/>
              <a:gd name="connsiteY3" fmla="*/ 716737 h 5367695"/>
              <a:gd name="connsiteX4" fmla="*/ 596327 w 597988"/>
              <a:gd name="connsiteY4" fmla="*/ 4871934 h 5367695"/>
              <a:gd name="connsiteX5" fmla="*/ 551837 w 597988"/>
              <a:gd name="connsiteY5" fmla="*/ 5335445 h 5367695"/>
              <a:gd name="connsiteX6" fmla="*/ 60545 w 597988"/>
              <a:gd name="connsiteY6" fmla="*/ 5365949 h 5367695"/>
              <a:gd name="connsiteX7" fmla="*/ 0 w 597988"/>
              <a:gd name="connsiteY7" fmla="*/ 4756857 h 5367695"/>
              <a:gd name="connsiteX8" fmla="*/ 7643 w 597988"/>
              <a:gd name="connsiteY8" fmla="*/ 1085102 h 5367695"/>
              <a:gd name="connsiteX0" fmla="*/ 7643 w 597988"/>
              <a:gd name="connsiteY0" fmla="*/ 1085102 h 5368637"/>
              <a:gd name="connsiteX1" fmla="*/ 67625 w 597988"/>
              <a:gd name="connsiteY1" fmla="*/ 136386 h 5368637"/>
              <a:gd name="connsiteX2" fmla="*/ 532602 w 597988"/>
              <a:gd name="connsiteY2" fmla="*/ 0 h 5368637"/>
              <a:gd name="connsiteX3" fmla="*/ 596400 w 597988"/>
              <a:gd name="connsiteY3" fmla="*/ 716737 h 5368637"/>
              <a:gd name="connsiteX4" fmla="*/ 596327 w 597988"/>
              <a:gd name="connsiteY4" fmla="*/ 4871934 h 5368637"/>
              <a:gd name="connsiteX5" fmla="*/ 551837 w 597988"/>
              <a:gd name="connsiteY5" fmla="*/ 5335445 h 5368637"/>
              <a:gd name="connsiteX6" fmla="*/ 60545 w 597988"/>
              <a:gd name="connsiteY6" fmla="*/ 5365949 h 5368637"/>
              <a:gd name="connsiteX7" fmla="*/ 0 w 597988"/>
              <a:gd name="connsiteY7" fmla="*/ 4983246 h 5368637"/>
              <a:gd name="connsiteX8" fmla="*/ 7643 w 597988"/>
              <a:gd name="connsiteY8" fmla="*/ 1085102 h 5368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988" h="5368637">
                <a:moveTo>
                  <a:pt x="7643" y="1085102"/>
                </a:moveTo>
                <a:cubicBezTo>
                  <a:pt x="4972" y="944524"/>
                  <a:pt x="-6867" y="294898"/>
                  <a:pt x="67625" y="136386"/>
                </a:cubicBezTo>
                <a:lnTo>
                  <a:pt x="532602" y="0"/>
                </a:lnTo>
                <a:cubicBezTo>
                  <a:pt x="613917" y="106594"/>
                  <a:pt x="596400" y="661749"/>
                  <a:pt x="596400" y="716737"/>
                </a:cubicBezTo>
                <a:cubicBezTo>
                  <a:pt x="598517" y="2187114"/>
                  <a:pt x="594210" y="3401557"/>
                  <a:pt x="596327" y="4871934"/>
                </a:cubicBezTo>
                <a:cubicBezTo>
                  <a:pt x="596327" y="4902328"/>
                  <a:pt x="603602" y="5374156"/>
                  <a:pt x="551837" y="5335445"/>
                </a:cubicBezTo>
                <a:lnTo>
                  <a:pt x="60545" y="5365949"/>
                </a:lnTo>
                <a:cubicBezTo>
                  <a:pt x="3437" y="5404652"/>
                  <a:pt x="0" y="5013640"/>
                  <a:pt x="0" y="4983246"/>
                </a:cubicBezTo>
                <a:cubicBezTo>
                  <a:pt x="2163" y="3621441"/>
                  <a:pt x="5480" y="2446907"/>
                  <a:pt x="7643" y="1085102"/>
                </a:cubicBezTo>
                <a:close/>
              </a:path>
            </a:pathLst>
          </a:custGeom>
          <a:gradFill flip="none" rotWithShape="1">
            <a:gsLst>
              <a:gs pos="19000">
                <a:srgbClr val="E7A300"/>
              </a:gs>
              <a:gs pos="100000">
                <a:srgbClr val="FFE8AF"/>
              </a:gs>
            </a:gsLst>
            <a:lin ang="16200000" scaled="1"/>
            <a:tileRect/>
          </a:gradFill>
          <a:ln w="317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218" name="Rounded Rectangle 8"/>
          <p:cNvSpPr/>
          <p:nvPr/>
        </p:nvSpPr>
        <p:spPr>
          <a:xfrm>
            <a:off x="5748347" y="2337747"/>
            <a:ext cx="313502" cy="459484"/>
          </a:xfrm>
          <a:custGeom>
            <a:avLst/>
            <a:gdLst>
              <a:gd name="connsiteX0" fmla="*/ 0 w 596900"/>
              <a:gd name="connsiteY0" fmla="*/ 55034 h 4356100"/>
              <a:gd name="connsiteX1" fmla="*/ 55034 w 596900"/>
              <a:gd name="connsiteY1" fmla="*/ 0 h 4356100"/>
              <a:gd name="connsiteX2" fmla="*/ 541866 w 596900"/>
              <a:gd name="connsiteY2" fmla="*/ 0 h 4356100"/>
              <a:gd name="connsiteX3" fmla="*/ 596900 w 596900"/>
              <a:gd name="connsiteY3" fmla="*/ 55034 h 4356100"/>
              <a:gd name="connsiteX4" fmla="*/ 596900 w 596900"/>
              <a:gd name="connsiteY4" fmla="*/ 4301066 h 4356100"/>
              <a:gd name="connsiteX5" fmla="*/ 541866 w 596900"/>
              <a:gd name="connsiteY5" fmla="*/ 4356100 h 4356100"/>
              <a:gd name="connsiteX6" fmla="*/ 55034 w 596900"/>
              <a:gd name="connsiteY6" fmla="*/ 4356100 h 4356100"/>
              <a:gd name="connsiteX7" fmla="*/ 0 w 596900"/>
              <a:gd name="connsiteY7" fmla="*/ 4301066 h 4356100"/>
              <a:gd name="connsiteX8" fmla="*/ 0 w 596900"/>
              <a:gd name="connsiteY8" fmla="*/ 55034 h 4356100"/>
              <a:gd name="connsiteX0" fmla="*/ 0 w 596900"/>
              <a:gd name="connsiteY0" fmla="*/ 206682 h 4507748"/>
              <a:gd name="connsiteX1" fmla="*/ 55034 w 596900"/>
              <a:gd name="connsiteY1" fmla="*/ 151648 h 4507748"/>
              <a:gd name="connsiteX2" fmla="*/ 541866 w 596900"/>
              <a:gd name="connsiteY2" fmla="*/ 151648 h 4507748"/>
              <a:gd name="connsiteX3" fmla="*/ 596900 w 596900"/>
              <a:gd name="connsiteY3" fmla="*/ 3482 h 4507748"/>
              <a:gd name="connsiteX4" fmla="*/ 596900 w 596900"/>
              <a:gd name="connsiteY4" fmla="*/ 4452714 h 4507748"/>
              <a:gd name="connsiteX5" fmla="*/ 541866 w 596900"/>
              <a:gd name="connsiteY5" fmla="*/ 4507748 h 4507748"/>
              <a:gd name="connsiteX6" fmla="*/ 55034 w 596900"/>
              <a:gd name="connsiteY6" fmla="*/ 4507748 h 4507748"/>
              <a:gd name="connsiteX7" fmla="*/ 0 w 596900"/>
              <a:gd name="connsiteY7" fmla="*/ 4452714 h 4507748"/>
              <a:gd name="connsiteX8" fmla="*/ 0 w 596900"/>
              <a:gd name="connsiteY8" fmla="*/ 206682 h 4507748"/>
              <a:gd name="connsiteX0" fmla="*/ 0 w 596900"/>
              <a:gd name="connsiteY0" fmla="*/ 216180 h 4517246"/>
              <a:gd name="connsiteX1" fmla="*/ 55034 w 596900"/>
              <a:gd name="connsiteY1" fmla="*/ 1611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16180 h 4517246"/>
              <a:gd name="connsiteX1" fmla="*/ 55034 w 596900"/>
              <a:gd name="connsiteY1" fmla="*/ 135746 h 4517246"/>
              <a:gd name="connsiteX2" fmla="*/ 510116 w 596900"/>
              <a:gd name="connsiteY2" fmla="*/ 15096 h 4517246"/>
              <a:gd name="connsiteX3" fmla="*/ 596900 w 596900"/>
              <a:gd name="connsiteY3" fmla="*/ 12980 h 4517246"/>
              <a:gd name="connsiteX4" fmla="*/ 596900 w 596900"/>
              <a:gd name="connsiteY4" fmla="*/ 4462212 h 4517246"/>
              <a:gd name="connsiteX5" fmla="*/ 541866 w 596900"/>
              <a:gd name="connsiteY5" fmla="*/ 4517246 h 4517246"/>
              <a:gd name="connsiteX6" fmla="*/ 55034 w 596900"/>
              <a:gd name="connsiteY6" fmla="*/ 4517246 h 4517246"/>
              <a:gd name="connsiteX7" fmla="*/ 0 w 596900"/>
              <a:gd name="connsiteY7" fmla="*/ 4462212 h 4517246"/>
              <a:gd name="connsiteX8" fmla="*/ 0 w 596900"/>
              <a:gd name="connsiteY8" fmla="*/ 216180 h 4517246"/>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447116 h 4502150"/>
              <a:gd name="connsiteX8" fmla="*/ 0 w 596900"/>
              <a:gd name="connsiteY8" fmla="*/ 201084 h 4502150"/>
              <a:gd name="connsiteX0" fmla="*/ 0 w 596900"/>
              <a:gd name="connsiteY0" fmla="*/ 201084 h 4502150"/>
              <a:gd name="connsiteX1" fmla="*/ 55034 w 596900"/>
              <a:gd name="connsiteY1" fmla="*/ 120650 h 4502150"/>
              <a:gd name="connsiteX2" fmla="*/ 510116 w 596900"/>
              <a:gd name="connsiteY2" fmla="*/ 0 h 4502150"/>
              <a:gd name="connsiteX3" fmla="*/ 590550 w 596900"/>
              <a:gd name="connsiteY3" fmla="*/ 35984 h 4502150"/>
              <a:gd name="connsiteX4" fmla="*/ 596900 w 596900"/>
              <a:gd name="connsiteY4" fmla="*/ 4447116 h 4502150"/>
              <a:gd name="connsiteX5" fmla="*/ 541866 w 596900"/>
              <a:gd name="connsiteY5" fmla="*/ 4502150 h 4502150"/>
              <a:gd name="connsiteX6" fmla="*/ 55034 w 596900"/>
              <a:gd name="connsiteY6" fmla="*/ 4502150 h 4502150"/>
              <a:gd name="connsiteX7" fmla="*/ 0 w 596900"/>
              <a:gd name="connsiteY7" fmla="*/ 4243916 h 4502150"/>
              <a:gd name="connsiteX8" fmla="*/ 0 w 596900"/>
              <a:gd name="connsiteY8" fmla="*/ 201084 h 4502150"/>
              <a:gd name="connsiteX0" fmla="*/ 8 w 596908"/>
              <a:gd name="connsiteY0" fmla="*/ 201084 h 4502150"/>
              <a:gd name="connsiteX1" fmla="*/ 55042 w 596908"/>
              <a:gd name="connsiteY1" fmla="*/ 120650 h 4502150"/>
              <a:gd name="connsiteX2" fmla="*/ 510124 w 596908"/>
              <a:gd name="connsiteY2" fmla="*/ 0 h 4502150"/>
              <a:gd name="connsiteX3" fmla="*/ 590558 w 596908"/>
              <a:gd name="connsiteY3" fmla="*/ 35984 h 4502150"/>
              <a:gd name="connsiteX4" fmla="*/ 596908 w 596908"/>
              <a:gd name="connsiteY4" fmla="*/ 4447116 h 4502150"/>
              <a:gd name="connsiteX5" fmla="*/ 541874 w 596908"/>
              <a:gd name="connsiteY5" fmla="*/ 4502150 h 4502150"/>
              <a:gd name="connsiteX6" fmla="*/ 29090 w 596908"/>
              <a:gd name="connsiteY6" fmla="*/ 4349750 h 4502150"/>
              <a:gd name="connsiteX7" fmla="*/ 8 w 596908"/>
              <a:gd name="connsiteY7" fmla="*/ 4243916 h 4502150"/>
              <a:gd name="connsiteX8" fmla="*/ 8 w 596908"/>
              <a:gd name="connsiteY8" fmla="*/ 201084 h 4502150"/>
              <a:gd name="connsiteX0" fmla="*/ 8 w 591153"/>
              <a:gd name="connsiteY0" fmla="*/ 201084 h 4502150"/>
              <a:gd name="connsiteX1" fmla="*/ 55042 w 591153"/>
              <a:gd name="connsiteY1" fmla="*/ 120650 h 4502150"/>
              <a:gd name="connsiteX2" fmla="*/ 510124 w 591153"/>
              <a:gd name="connsiteY2" fmla="*/ 0 h 4502150"/>
              <a:gd name="connsiteX3" fmla="*/ 590558 w 591153"/>
              <a:gd name="connsiteY3" fmla="*/ 35984 h 4502150"/>
              <a:gd name="connsiteX4" fmla="*/ 590420 w 591153"/>
              <a:gd name="connsiteY4" fmla="*/ 4358216 h 4502150"/>
              <a:gd name="connsiteX5" fmla="*/ 541874 w 591153"/>
              <a:gd name="connsiteY5" fmla="*/ 4502150 h 4502150"/>
              <a:gd name="connsiteX6" fmla="*/ 29090 w 591153"/>
              <a:gd name="connsiteY6" fmla="*/ 4349750 h 4502150"/>
              <a:gd name="connsiteX7" fmla="*/ 8 w 591153"/>
              <a:gd name="connsiteY7" fmla="*/ 4243916 h 4502150"/>
              <a:gd name="connsiteX8" fmla="*/ 8 w 591153"/>
              <a:gd name="connsiteY8" fmla="*/ 201084 h 4502150"/>
              <a:gd name="connsiteX0" fmla="*/ 8 w 591318"/>
              <a:gd name="connsiteY0" fmla="*/ 201084 h 4476750"/>
              <a:gd name="connsiteX1" fmla="*/ 55042 w 591318"/>
              <a:gd name="connsiteY1" fmla="*/ 120650 h 4476750"/>
              <a:gd name="connsiteX2" fmla="*/ 510124 w 591318"/>
              <a:gd name="connsiteY2" fmla="*/ 0 h 4476750"/>
              <a:gd name="connsiteX3" fmla="*/ 590558 w 591318"/>
              <a:gd name="connsiteY3" fmla="*/ 35984 h 4476750"/>
              <a:gd name="connsiteX4" fmla="*/ 590420 w 591318"/>
              <a:gd name="connsiteY4" fmla="*/ 4358216 h 4476750"/>
              <a:gd name="connsiteX5" fmla="*/ 567827 w 591318"/>
              <a:gd name="connsiteY5" fmla="*/ 4476750 h 4476750"/>
              <a:gd name="connsiteX6" fmla="*/ 29090 w 591318"/>
              <a:gd name="connsiteY6" fmla="*/ 4349750 h 4476750"/>
              <a:gd name="connsiteX7" fmla="*/ 8 w 591318"/>
              <a:gd name="connsiteY7" fmla="*/ 4243916 h 4476750"/>
              <a:gd name="connsiteX8" fmla="*/ 8 w 591318"/>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43916 h 4476750"/>
              <a:gd name="connsiteX8" fmla="*/ 0 w 591309"/>
              <a:gd name="connsiteY8" fmla="*/ 201084 h 4476750"/>
              <a:gd name="connsiteX0" fmla="*/ 0 w 591309"/>
              <a:gd name="connsiteY0" fmla="*/ 201084 h 4476750"/>
              <a:gd name="connsiteX1" fmla="*/ 55034 w 591309"/>
              <a:gd name="connsiteY1" fmla="*/ 120650 h 4476750"/>
              <a:gd name="connsiteX2" fmla="*/ 510116 w 591309"/>
              <a:gd name="connsiteY2" fmla="*/ 0 h 4476750"/>
              <a:gd name="connsiteX3" fmla="*/ 590550 w 591309"/>
              <a:gd name="connsiteY3" fmla="*/ 35984 h 4476750"/>
              <a:gd name="connsiteX4" fmla="*/ 590412 w 591309"/>
              <a:gd name="connsiteY4" fmla="*/ 4358216 h 4476750"/>
              <a:gd name="connsiteX5" fmla="*/ 567819 w 591309"/>
              <a:gd name="connsiteY5" fmla="*/ 4476750 h 4476750"/>
              <a:gd name="connsiteX6" fmla="*/ 38814 w 591309"/>
              <a:gd name="connsiteY6" fmla="*/ 4347366 h 4476750"/>
              <a:gd name="connsiteX7" fmla="*/ 0 w 591309"/>
              <a:gd name="connsiteY7" fmla="*/ 4267764 h 4476750"/>
              <a:gd name="connsiteX8" fmla="*/ 0 w 591309"/>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35984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201084 h 4476750"/>
              <a:gd name="connsiteX1" fmla="*/ 55034 w 597711"/>
              <a:gd name="connsiteY1" fmla="*/ 120650 h 4476750"/>
              <a:gd name="connsiteX2" fmla="*/ 510116 w 597711"/>
              <a:gd name="connsiteY2" fmla="*/ 0 h 4476750"/>
              <a:gd name="connsiteX3" fmla="*/ 590550 w 597711"/>
              <a:gd name="connsiteY3" fmla="*/ 177303 h 4476750"/>
              <a:gd name="connsiteX4" fmla="*/ 597711 w 597711"/>
              <a:gd name="connsiteY4" fmla="*/ 4389217 h 4476750"/>
              <a:gd name="connsiteX5" fmla="*/ 567819 w 597711"/>
              <a:gd name="connsiteY5" fmla="*/ 4476750 h 4476750"/>
              <a:gd name="connsiteX6" fmla="*/ 38814 w 597711"/>
              <a:gd name="connsiteY6" fmla="*/ 4347366 h 4476750"/>
              <a:gd name="connsiteX7" fmla="*/ 0 w 597711"/>
              <a:gd name="connsiteY7" fmla="*/ 4267764 h 4476750"/>
              <a:gd name="connsiteX8" fmla="*/ 0 w 597711"/>
              <a:gd name="connsiteY8" fmla="*/ 201084 h 4476750"/>
              <a:gd name="connsiteX0" fmla="*/ 0 w 597711"/>
              <a:gd name="connsiteY0" fmla="*/ 174319 h 4449985"/>
              <a:gd name="connsiteX1" fmla="*/ 55034 w 597711"/>
              <a:gd name="connsiteY1" fmla="*/ 93885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0 w 597711"/>
              <a:gd name="connsiteY0" fmla="*/ 174319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0 w 597711"/>
              <a:gd name="connsiteY8" fmla="*/ 174319 h 4449985"/>
              <a:gd name="connsiteX0" fmla="*/ 6488 w 597711"/>
              <a:gd name="connsiteY0" fmla="*/ 155583 h 4449985"/>
              <a:gd name="connsiteX1" fmla="*/ 45302 w 597711"/>
              <a:gd name="connsiteY1" fmla="*/ 83179 h 4449985"/>
              <a:gd name="connsiteX2" fmla="*/ 549044 w 597711"/>
              <a:gd name="connsiteY2" fmla="*/ 0 h 4449985"/>
              <a:gd name="connsiteX3" fmla="*/ 590550 w 597711"/>
              <a:gd name="connsiteY3" fmla="*/ 150538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45302 w 597711"/>
              <a:gd name="connsiteY1" fmla="*/ 83179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597711"/>
              <a:gd name="connsiteY0" fmla="*/ 155583 h 4449985"/>
              <a:gd name="connsiteX1" fmla="*/ 68010 w 597711"/>
              <a:gd name="connsiteY1" fmla="*/ 72473 h 4449985"/>
              <a:gd name="connsiteX2" fmla="*/ 549044 w 597711"/>
              <a:gd name="connsiteY2" fmla="*/ 0 h 4449985"/>
              <a:gd name="connsiteX3" fmla="*/ 593794 w 597711"/>
              <a:gd name="connsiteY3" fmla="*/ 67567 h 4449985"/>
              <a:gd name="connsiteX4" fmla="*/ 597711 w 597711"/>
              <a:gd name="connsiteY4" fmla="*/ 4362452 h 4449985"/>
              <a:gd name="connsiteX5" fmla="*/ 567819 w 597711"/>
              <a:gd name="connsiteY5" fmla="*/ 4449985 h 4449985"/>
              <a:gd name="connsiteX6" fmla="*/ 38814 w 597711"/>
              <a:gd name="connsiteY6" fmla="*/ 4320601 h 4449985"/>
              <a:gd name="connsiteX7" fmla="*/ 0 w 597711"/>
              <a:gd name="connsiteY7" fmla="*/ 4240999 h 4449985"/>
              <a:gd name="connsiteX8" fmla="*/ 6488 w 597711"/>
              <a:gd name="connsiteY8" fmla="*/ 155583 h 4449985"/>
              <a:gd name="connsiteX0" fmla="*/ 6488 w 600144"/>
              <a:gd name="connsiteY0" fmla="*/ 155583 h 4449985"/>
              <a:gd name="connsiteX1" fmla="*/ 68010 w 600144"/>
              <a:gd name="connsiteY1" fmla="*/ 72473 h 4449985"/>
              <a:gd name="connsiteX2" fmla="*/ 549044 w 600144"/>
              <a:gd name="connsiteY2" fmla="*/ 0 h 4449985"/>
              <a:gd name="connsiteX3" fmla="*/ 593794 w 600144"/>
              <a:gd name="connsiteY3" fmla="*/ 67567 h 4449985"/>
              <a:gd name="connsiteX4" fmla="*/ 600144 w 600144"/>
              <a:gd name="connsiteY4" fmla="*/ 4272121 h 4449985"/>
              <a:gd name="connsiteX5" fmla="*/ 567819 w 600144"/>
              <a:gd name="connsiteY5" fmla="*/ 4449985 h 4449985"/>
              <a:gd name="connsiteX6" fmla="*/ 38814 w 600144"/>
              <a:gd name="connsiteY6" fmla="*/ 4320601 h 4449985"/>
              <a:gd name="connsiteX7" fmla="*/ 0 w 600144"/>
              <a:gd name="connsiteY7" fmla="*/ 4240999 h 4449985"/>
              <a:gd name="connsiteX8" fmla="*/ 6488 w 600144"/>
              <a:gd name="connsiteY8" fmla="*/ 155583 h 4449985"/>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272121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3895"/>
              <a:gd name="connsiteY0" fmla="*/ 155583 h 4405822"/>
              <a:gd name="connsiteX1" fmla="*/ 68010 w 603895"/>
              <a:gd name="connsiteY1" fmla="*/ 72473 h 4405822"/>
              <a:gd name="connsiteX2" fmla="*/ 549044 w 603895"/>
              <a:gd name="connsiteY2" fmla="*/ 0 h 4405822"/>
              <a:gd name="connsiteX3" fmla="*/ 593794 w 603895"/>
              <a:gd name="connsiteY3" fmla="*/ 67567 h 4405822"/>
              <a:gd name="connsiteX4" fmla="*/ 600144 w 603895"/>
              <a:gd name="connsiteY4" fmla="*/ 4328328 h 4405822"/>
              <a:gd name="connsiteX5" fmla="*/ 584851 w 603895"/>
              <a:gd name="connsiteY5" fmla="*/ 4405822 h 4405822"/>
              <a:gd name="connsiteX6" fmla="*/ 38814 w 603895"/>
              <a:gd name="connsiteY6" fmla="*/ 4320601 h 4405822"/>
              <a:gd name="connsiteX7" fmla="*/ 0 w 603895"/>
              <a:gd name="connsiteY7" fmla="*/ 4240999 h 4405822"/>
              <a:gd name="connsiteX8" fmla="*/ 6488 w 603895"/>
              <a:gd name="connsiteY8" fmla="*/ 155583 h 4405822"/>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20601 h 4401808"/>
              <a:gd name="connsiteX7" fmla="*/ 0 w 600509"/>
              <a:gd name="connsiteY7" fmla="*/ 4240999 h 4401808"/>
              <a:gd name="connsiteX8" fmla="*/ 6488 w 600509"/>
              <a:gd name="connsiteY8" fmla="*/ 155583 h 4401808"/>
              <a:gd name="connsiteX0" fmla="*/ 6488 w 600509"/>
              <a:gd name="connsiteY0" fmla="*/ 155583 h 4401808"/>
              <a:gd name="connsiteX1" fmla="*/ 68010 w 600509"/>
              <a:gd name="connsiteY1" fmla="*/ 72473 h 4401808"/>
              <a:gd name="connsiteX2" fmla="*/ 549044 w 600509"/>
              <a:gd name="connsiteY2" fmla="*/ 0 h 4401808"/>
              <a:gd name="connsiteX3" fmla="*/ 593794 w 600509"/>
              <a:gd name="connsiteY3" fmla="*/ 67567 h 4401808"/>
              <a:gd name="connsiteX4" fmla="*/ 600144 w 600509"/>
              <a:gd name="connsiteY4" fmla="*/ 4328328 h 4401808"/>
              <a:gd name="connsiteX5" fmla="*/ 575119 w 600509"/>
              <a:gd name="connsiteY5" fmla="*/ 4401808 h 4401808"/>
              <a:gd name="connsiteX6" fmla="*/ 38814 w 600509"/>
              <a:gd name="connsiteY6" fmla="*/ 4314579 h 4401808"/>
              <a:gd name="connsiteX7" fmla="*/ 0 w 600509"/>
              <a:gd name="connsiteY7" fmla="*/ 4240999 h 4401808"/>
              <a:gd name="connsiteX8" fmla="*/ 6488 w 600509"/>
              <a:gd name="connsiteY8" fmla="*/ 155583 h 4401808"/>
              <a:gd name="connsiteX0" fmla="*/ 6488 w 603901"/>
              <a:gd name="connsiteY0" fmla="*/ 155583 h 4401808"/>
              <a:gd name="connsiteX1" fmla="*/ 68010 w 603901"/>
              <a:gd name="connsiteY1" fmla="*/ 72473 h 4401808"/>
              <a:gd name="connsiteX2" fmla="*/ 549044 w 603901"/>
              <a:gd name="connsiteY2" fmla="*/ 0 h 4401808"/>
              <a:gd name="connsiteX3" fmla="*/ 603526 w 603901"/>
              <a:gd name="connsiteY3" fmla="*/ 67567 h 4401808"/>
              <a:gd name="connsiteX4" fmla="*/ 600144 w 603901"/>
              <a:gd name="connsiteY4" fmla="*/ 4328328 h 4401808"/>
              <a:gd name="connsiteX5" fmla="*/ 575119 w 603901"/>
              <a:gd name="connsiteY5" fmla="*/ 4401808 h 4401808"/>
              <a:gd name="connsiteX6" fmla="*/ 38814 w 603901"/>
              <a:gd name="connsiteY6" fmla="*/ 4314579 h 4401808"/>
              <a:gd name="connsiteX7" fmla="*/ 0 w 603901"/>
              <a:gd name="connsiteY7" fmla="*/ 4240999 h 4401808"/>
              <a:gd name="connsiteX8" fmla="*/ 6488 w 603901"/>
              <a:gd name="connsiteY8" fmla="*/ 155583 h 4401808"/>
              <a:gd name="connsiteX0" fmla="*/ 6488 w 603901"/>
              <a:gd name="connsiteY0" fmla="*/ 155583 h 4399010"/>
              <a:gd name="connsiteX1" fmla="*/ 68010 w 603901"/>
              <a:gd name="connsiteY1" fmla="*/ 72473 h 4399010"/>
              <a:gd name="connsiteX2" fmla="*/ 549044 w 603901"/>
              <a:gd name="connsiteY2" fmla="*/ 0 h 4399010"/>
              <a:gd name="connsiteX3" fmla="*/ 603526 w 603901"/>
              <a:gd name="connsiteY3" fmla="*/ 67567 h 4399010"/>
              <a:gd name="connsiteX4" fmla="*/ 600144 w 603901"/>
              <a:gd name="connsiteY4" fmla="*/ 4328328 h 4399010"/>
              <a:gd name="connsiteX5" fmla="*/ 549166 w 603901"/>
              <a:gd name="connsiteY5" fmla="*/ 4399010 h 4399010"/>
              <a:gd name="connsiteX6" fmla="*/ 38814 w 603901"/>
              <a:gd name="connsiteY6" fmla="*/ 4314579 h 4399010"/>
              <a:gd name="connsiteX7" fmla="*/ 0 w 603901"/>
              <a:gd name="connsiteY7" fmla="*/ 4240999 h 4399010"/>
              <a:gd name="connsiteX8" fmla="*/ 6488 w 603901"/>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38814 w 603743"/>
              <a:gd name="connsiteY6" fmla="*/ 4314579 h 4399010"/>
              <a:gd name="connsiteX7" fmla="*/ 0 w 603743"/>
              <a:gd name="connsiteY7" fmla="*/ 4240999 h 4399010"/>
              <a:gd name="connsiteX8" fmla="*/ 6488 w 603743"/>
              <a:gd name="connsiteY8" fmla="*/ 155583 h 4399010"/>
              <a:gd name="connsiteX0" fmla="*/ 6488 w 603743"/>
              <a:gd name="connsiteY0" fmla="*/ 155583 h 4399010"/>
              <a:gd name="connsiteX1" fmla="*/ 68010 w 603743"/>
              <a:gd name="connsiteY1" fmla="*/ 72473 h 4399010"/>
              <a:gd name="connsiteX2" fmla="*/ 549044 w 603743"/>
              <a:gd name="connsiteY2" fmla="*/ 0 h 4399010"/>
              <a:gd name="connsiteX3" fmla="*/ 603526 w 603743"/>
              <a:gd name="connsiteY3" fmla="*/ 67567 h 4399010"/>
              <a:gd name="connsiteX4" fmla="*/ 593656 w 603743"/>
              <a:gd name="connsiteY4" fmla="*/ 4336722 h 4399010"/>
              <a:gd name="connsiteX5" fmla="*/ 549166 w 603743"/>
              <a:gd name="connsiteY5" fmla="*/ 4399010 h 4399010"/>
              <a:gd name="connsiteX6" fmla="*/ 55034 w 603743"/>
              <a:gd name="connsiteY6" fmla="*/ 4320175 h 4399010"/>
              <a:gd name="connsiteX7" fmla="*/ 0 w 603743"/>
              <a:gd name="connsiteY7" fmla="*/ 4240999 h 4399010"/>
              <a:gd name="connsiteX8" fmla="*/ 6488 w 603743"/>
              <a:gd name="connsiteY8" fmla="*/ 155583 h 4399010"/>
              <a:gd name="connsiteX0" fmla="*/ 6488 w 603743"/>
              <a:gd name="connsiteY0" fmla="*/ 168174 h 4411601"/>
              <a:gd name="connsiteX1" fmla="*/ 68010 w 603743"/>
              <a:gd name="connsiteY1" fmla="*/ 85064 h 4411601"/>
              <a:gd name="connsiteX2" fmla="*/ 540762 w 603743"/>
              <a:gd name="connsiteY2" fmla="*/ 0 h 4411601"/>
              <a:gd name="connsiteX3" fmla="*/ 603526 w 603743"/>
              <a:gd name="connsiteY3" fmla="*/ 80158 h 4411601"/>
              <a:gd name="connsiteX4" fmla="*/ 593656 w 603743"/>
              <a:gd name="connsiteY4" fmla="*/ 4349313 h 4411601"/>
              <a:gd name="connsiteX5" fmla="*/ 549166 w 603743"/>
              <a:gd name="connsiteY5" fmla="*/ 4411601 h 4411601"/>
              <a:gd name="connsiteX6" fmla="*/ 55034 w 603743"/>
              <a:gd name="connsiteY6" fmla="*/ 4332766 h 4411601"/>
              <a:gd name="connsiteX7" fmla="*/ 0 w 603743"/>
              <a:gd name="connsiteY7" fmla="*/ 4253590 h 4411601"/>
              <a:gd name="connsiteX8" fmla="*/ 6488 w 603743"/>
              <a:gd name="connsiteY8" fmla="*/ 168174 h 4411601"/>
              <a:gd name="connsiteX0" fmla="*/ 6488 w 599682"/>
              <a:gd name="connsiteY0" fmla="*/ 168174 h 4411601"/>
              <a:gd name="connsiteX1" fmla="*/ 68010 w 599682"/>
              <a:gd name="connsiteY1" fmla="*/ 85064 h 4411601"/>
              <a:gd name="connsiteX2" fmla="*/ 540762 w 599682"/>
              <a:gd name="connsiteY2" fmla="*/ 0 h 4411601"/>
              <a:gd name="connsiteX3" fmla="*/ 599385 w 599682"/>
              <a:gd name="connsiteY3" fmla="*/ 80158 h 4411601"/>
              <a:gd name="connsiteX4" fmla="*/ 593656 w 599682"/>
              <a:gd name="connsiteY4" fmla="*/ 4349313 h 4411601"/>
              <a:gd name="connsiteX5" fmla="*/ 549166 w 599682"/>
              <a:gd name="connsiteY5" fmla="*/ 4411601 h 4411601"/>
              <a:gd name="connsiteX6" fmla="*/ 55034 w 599682"/>
              <a:gd name="connsiteY6" fmla="*/ 4332766 h 4411601"/>
              <a:gd name="connsiteX7" fmla="*/ 0 w 599682"/>
              <a:gd name="connsiteY7" fmla="*/ 4253590 h 4411601"/>
              <a:gd name="connsiteX8" fmla="*/ 6488 w 599682"/>
              <a:gd name="connsiteY8" fmla="*/ 168174 h 4411601"/>
              <a:gd name="connsiteX0" fmla="*/ 6488 w 599682"/>
              <a:gd name="connsiteY0" fmla="*/ 163977 h 4407404"/>
              <a:gd name="connsiteX1" fmla="*/ 68010 w 599682"/>
              <a:gd name="connsiteY1" fmla="*/ 80867 h 4407404"/>
              <a:gd name="connsiteX2" fmla="*/ 524198 w 599682"/>
              <a:gd name="connsiteY2" fmla="*/ 0 h 4407404"/>
              <a:gd name="connsiteX3" fmla="*/ 599385 w 599682"/>
              <a:gd name="connsiteY3" fmla="*/ 75961 h 4407404"/>
              <a:gd name="connsiteX4" fmla="*/ 593656 w 599682"/>
              <a:gd name="connsiteY4" fmla="*/ 4345116 h 4407404"/>
              <a:gd name="connsiteX5" fmla="*/ 549166 w 599682"/>
              <a:gd name="connsiteY5" fmla="*/ 4407404 h 4407404"/>
              <a:gd name="connsiteX6" fmla="*/ 55034 w 599682"/>
              <a:gd name="connsiteY6" fmla="*/ 4328569 h 4407404"/>
              <a:gd name="connsiteX7" fmla="*/ 0 w 599682"/>
              <a:gd name="connsiteY7" fmla="*/ 4249393 h 4407404"/>
              <a:gd name="connsiteX8" fmla="*/ 6488 w 599682"/>
              <a:gd name="connsiteY8" fmla="*/ 163977 h 4407404"/>
              <a:gd name="connsiteX0" fmla="*/ 6488 w 599682"/>
              <a:gd name="connsiteY0" fmla="*/ 163977 h 4421556"/>
              <a:gd name="connsiteX1" fmla="*/ 68010 w 599682"/>
              <a:gd name="connsiteY1" fmla="*/ 80867 h 4421556"/>
              <a:gd name="connsiteX2" fmla="*/ 524198 w 599682"/>
              <a:gd name="connsiteY2" fmla="*/ 0 h 4421556"/>
              <a:gd name="connsiteX3" fmla="*/ 599385 w 599682"/>
              <a:gd name="connsiteY3" fmla="*/ 75961 h 4421556"/>
              <a:gd name="connsiteX4" fmla="*/ 593656 w 599682"/>
              <a:gd name="connsiteY4" fmla="*/ 4345116 h 4421556"/>
              <a:gd name="connsiteX5" fmla="*/ 549166 w 599682"/>
              <a:gd name="connsiteY5" fmla="*/ 4421556 h 4421556"/>
              <a:gd name="connsiteX6" fmla="*/ 55034 w 599682"/>
              <a:gd name="connsiteY6" fmla="*/ 4328569 h 4421556"/>
              <a:gd name="connsiteX7" fmla="*/ 0 w 599682"/>
              <a:gd name="connsiteY7" fmla="*/ 4249393 h 4421556"/>
              <a:gd name="connsiteX8" fmla="*/ 6488 w 599682"/>
              <a:gd name="connsiteY8" fmla="*/ 163977 h 4421556"/>
              <a:gd name="connsiteX0" fmla="*/ 6488 w 599682"/>
              <a:gd name="connsiteY0" fmla="*/ 155034 h 4412613"/>
              <a:gd name="connsiteX1" fmla="*/ 68010 w 599682"/>
              <a:gd name="connsiteY1" fmla="*/ 71924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6488 w 599682"/>
              <a:gd name="connsiteY0" fmla="*/ 155034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6488 w 599682"/>
              <a:gd name="connsiteY8" fmla="*/ 155034 h 4412613"/>
              <a:gd name="connsiteX0" fmla="*/ 10629 w 599682"/>
              <a:gd name="connsiteY0" fmla="*/ 175157 h 4412613"/>
              <a:gd name="connsiteX1" fmla="*/ 68010 w 599682"/>
              <a:gd name="connsiteY1" fmla="*/ 89810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87575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10629 w 599682"/>
              <a:gd name="connsiteY0" fmla="*/ 175157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10629 w 599682"/>
              <a:gd name="connsiteY8" fmla="*/ 175157 h 4412613"/>
              <a:gd name="connsiteX0" fmla="*/ 4972 w 599682"/>
              <a:gd name="connsiteY0" fmla="*/ 162270 h 4412613"/>
              <a:gd name="connsiteX1" fmla="*/ 76292 w 599682"/>
              <a:gd name="connsiteY1" fmla="*/ 79842 h 4412613"/>
              <a:gd name="connsiteX2" fmla="*/ 524198 w 599682"/>
              <a:gd name="connsiteY2" fmla="*/ 0 h 4412613"/>
              <a:gd name="connsiteX3" fmla="*/ 599385 w 599682"/>
              <a:gd name="connsiteY3" fmla="*/ 67018 h 4412613"/>
              <a:gd name="connsiteX4" fmla="*/ 593656 w 599682"/>
              <a:gd name="connsiteY4" fmla="*/ 4336173 h 4412613"/>
              <a:gd name="connsiteX5" fmla="*/ 549166 w 599682"/>
              <a:gd name="connsiteY5" fmla="*/ 4412613 h 4412613"/>
              <a:gd name="connsiteX6" fmla="*/ 55034 w 599682"/>
              <a:gd name="connsiteY6" fmla="*/ 4319626 h 4412613"/>
              <a:gd name="connsiteX7" fmla="*/ 0 w 599682"/>
              <a:gd name="connsiteY7" fmla="*/ 4240450 h 4412613"/>
              <a:gd name="connsiteX8" fmla="*/ 4972 w 599682"/>
              <a:gd name="connsiteY8" fmla="*/ 162270 h 4412613"/>
              <a:gd name="connsiteX0" fmla="*/ 4972 w 596954"/>
              <a:gd name="connsiteY0" fmla="*/ 1026605 h 5276948"/>
              <a:gd name="connsiteX1" fmla="*/ 76292 w 596954"/>
              <a:gd name="connsiteY1" fmla="*/ 944177 h 5276948"/>
              <a:gd name="connsiteX2" fmla="*/ 524198 w 596954"/>
              <a:gd name="connsiteY2" fmla="*/ 864335 h 5276948"/>
              <a:gd name="connsiteX3" fmla="*/ 596557 w 596954"/>
              <a:gd name="connsiteY3" fmla="*/ 2381 h 5276948"/>
              <a:gd name="connsiteX4" fmla="*/ 593656 w 596954"/>
              <a:gd name="connsiteY4" fmla="*/ 5200508 h 5276948"/>
              <a:gd name="connsiteX5" fmla="*/ 549166 w 596954"/>
              <a:gd name="connsiteY5" fmla="*/ 5276948 h 5276948"/>
              <a:gd name="connsiteX6" fmla="*/ 55034 w 596954"/>
              <a:gd name="connsiteY6" fmla="*/ 5183961 h 5276948"/>
              <a:gd name="connsiteX7" fmla="*/ 0 w 596954"/>
              <a:gd name="connsiteY7" fmla="*/ 5104785 h 5276948"/>
              <a:gd name="connsiteX8" fmla="*/ 4972 w 596954"/>
              <a:gd name="connsiteY8" fmla="*/ 1026605 h 5276948"/>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163793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6292 w 596954"/>
              <a:gd name="connsiteY1" fmla="*/ 1105589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88017 h 5438360"/>
              <a:gd name="connsiteX1" fmla="*/ 70636 w 596954"/>
              <a:gd name="connsiteY1" fmla="*/ 486276 h 5438360"/>
              <a:gd name="connsiteX2" fmla="*/ 512885 w 596954"/>
              <a:gd name="connsiteY2" fmla="*/ 0 h 5438360"/>
              <a:gd name="connsiteX3" fmla="*/ 596557 w 596954"/>
              <a:gd name="connsiteY3" fmla="*/ 337974 h 5438360"/>
              <a:gd name="connsiteX4" fmla="*/ 593656 w 596954"/>
              <a:gd name="connsiteY4" fmla="*/ 5361920 h 5438360"/>
              <a:gd name="connsiteX5" fmla="*/ 549166 w 596954"/>
              <a:gd name="connsiteY5" fmla="*/ 5438360 h 5438360"/>
              <a:gd name="connsiteX6" fmla="*/ 55034 w 596954"/>
              <a:gd name="connsiteY6" fmla="*/ 5345373 h 5438360"/>
              <a:gd name="connsiteX7" fmla="*/ 0 w 596954"/>
              <a:gd name="connsiteY7" fmla="*/ 5266197 h 5438360"/>
              <a:gd name="connsiteX8" fmla="*/ 4972 w 596954"/>
              <a:gd name="connsiteY8" fmla="*/ 1188017 h 5438360"/>
              <a:gd name="connsiteX0" fmla="*/ 4972 w 596954"/>
              <a:gd name="connsiteY0" fmla="*/ 1194641 h 5444984"/>
              <a:gd name="connsiteX1" fmla="*/ 70636 w 596954"/>
              <a:gd name="connsiteY1" fmla="*/ 492900 h 5444984"/>
              <a:gd name="connsiteX2" fmla="*/ 512885 w 596954"/>
              <a:gd name="connsiteY2" fmla="*/ 6624 h 5444984"/>
              <a:gd name="connsiteX3" fmla="*/ 596557 w 596954"/>
              <a:gd name="connsiteY3" fmla="*/ 344598 h 5444984"/>
              <a:gd name="connsiteX4" fmla="*/ 593656 w 596954"/>
              <a:gd name="connsiteY4" fmla="*/ 5368544 h 5444984"/>
              <a:gd name="connsiteX5" fmla="*/ 549166 w 596954"/>
              <a:gd name="connsiteY5" fmla="*/ 5444984 h 5444984"/>
              <a:gd name="connsiteX6" fmla="*/ 55034 w 596954"/>
              <a:gd name="connsiteY6" fmla="*/ 5351997 h 5444984"/>
              <a:gd name="connsiteX7" fmla="*/ 0 w 596954"/>
              <a:gd name="connsiteY7" fmla="*/ 5272821 h 5444984"/>
              <a:gd name="connsiteX8" fmla="*/ 4972 w 596954"/>
              <a:gd name="connsiteY8" fmla="*/ 1194641 h 5444984"/>
              <a:gd name="connsiteX0" fmla="*/ 4972 w 594332"/>
              <a:gd name="connsiteY0" fmla="*/ 1192414 h 5442757"/>
              <a:gd name="connsiteX1" fmla="*/ 70636 w 594332"/>
              <a:gd name="connsiteY1" fmla="*/ 490673 h 5442757"/>
              <a:gd name="connsiteX2" fmla="*/ 512885 w 594332"/>
              <a:gd name="connsiteY2" fmla="*/ 4397 h 5442757"/>
              <a:gd name="connsiteX3" fmla="*/ 593729 w 594332"/>
              <a:gd name="connsiteY3" fmla="*/ 535911 h 5442757"/>
              <a:gd name="connsiteX4" fmla="*/ 593656 w 594332"/>
              <a:gd name="connsiteY4" fmla="*/ 5366317 h 5442757"/>
              <a:gd name="connsiteX5" fmla="*/ 549166 w 594332"/>
              <a:gd name="connsiteY5" fmla="*/ 5442757 h 5442757"/>
              <a:gd name="connsiteX6" fmla="*/ 55034 w 594332"/>
              <a:gd name="connsiteY6" fmla="*/ 5349770 h 5442757"/>
              <a:gd name="connsiteX7" fmla="*/ 0 w 594332"/>
              <a:gd name="connsiteY7" fmla="*/ 5270594 h 5442757"/>
              <a:gd name="connsiteX8" fmla="*/ 4972 w 594332"/>
              <a:gd name="connsiteY8" fmla="*/ 1192414 h 5442757"/>
              <a:gd name="connsiteX0" fmla="*/ 4972 w 594331"/>
              <a:gd name="connsiteY0" fmla="*/ 1192414 h 5442757"/>
              <a:gd name="connsiteX1" fmla="*/ 70636 w 594331"/>
              <a:gd name="connsiteY1" fmla="*/ 490673 h 5442757"/>
              <a:gd name="connsiteX2" fmla="*/ 512885 w 594331"/>
              <a:gd name="connsiteY2" fmla="*/ 4397 h 5442757"/>
              <a:gd name="connsiteX3" fmla="*/ 593729 w 594331"/>
              <a:gd name="connsiteY3" fmla="*/ 535911 h 5442757"/>
              <a:gd name="connsiteX4" fmla="*/ 593656 w 594331"/>
              <a:gd name="connsiteY4" fmla="*/ 4979246 h 5442757"/>
              <a:gd name="connsiteX5" fmla="*/ 549166 w 594331"/>
              <a:gd name="connsiteY5" fmla="*/ 5442757 h 5442757"/>
              <a:gd name="connsiteX6" fmla="*/ 55034 w 594331"/>
              <a:gd name="connsiteY6" fmla="*/ 5349770 h 5442757"/>
              <a:gd name="connsiteX7" fmla="*/ 0 w 594331"/>
              <a:gd name="connsiteY7" fmla="*/ 5270594 h 5442757"/>
              <a:gd name="connsiteX8" fmla="*/ 4972 w 594331"/>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2757"/>
              <a:gd name="connsiteX1" fmla="*/ 73307 w 597002"/>
              <a:gd name="connsiteY1" fmla="*/ 490673 h 5442757"/>
              <a:gd name="connsiteX2" fmla="*/ 515556 w 597002"/>
              <a:gd name="connsiteY2" fmla="*/ 4397 h 5442757"/>
              <a:gd name="connsiteX3" fmla="*/ 596400 w 597002"/>
              <a:gd name="connsiteY3" fmla="*/ 535911 h 5442757"/>
              <a:gd name="connsiteX4" fmla="*/ 596327 w 597002"/>
              <a:gd name="connsiteY4" fmla="*/ 4979246 h 5442757"/>
              <a:gd name="connsiteX5" fmla="*/ 551837 w 597002"/>
              <a:gd name="connsiteY5" fmla="*/ 5442757 h 5442757"/>
              <a:gd name="connsiteX6" fmla="*/ 57705 w 597002"/>
              <a:gd name="connsiteY6" fmla="*/ 5349770 h 5442757"/>
              <a:gd name="connsiteX7" fmla="*/ 0 w 597002"/>
              <a:gd name="connsiteY7" fmla="*/ 4864169 h 5442757"/>
              <a:gd name="connsiteX8" fmla="*/ 7643 w 597002"/>
              <a:gd name="connsiteY8" fmla="*/ 1192414 h 5442757"/>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445016"/>
              <a:gd name="connsiteX1" fmla="*/ 73307 w 597002"/>
              <a:gd name="connsiteY1" fmla="*/ 490673 h 5445016"/>
              <a:gd name="connsiteX2" fmla="*/ 515556 w 597002"/>
              <a:gd name="connsiteY2" fmla="*/ 4397 h 5445016"/>
              <a:gd name="connsiteX3" fmla="*/ 596400 w 597002"/>
              <a:gd name="connsiteY3" fmla="*/ 535911 h 5445016"/>
              <a:gd name="connsiteX4" fmla="*/ 596327 w 597002"/>
              <a:gd name="connsiteY4" fmla="*/ 4979246 h 5445016"/>
              <a:gd name="connsiteX5" fmla="*/ 551837 w 597002"/>
              <a:gd name="connsiteY5" fmla="*/ 5442757 h 5445016"/>
              <a:gd name="connsiteX6" fmla="*/ 57705 w 597002"/>
              <a:gd name="connsiteY6" fmla="*/ 5349770 h 5445016"/>
              <a:gd name="connsiteX7" fmla="*/ 0 w 597002"/>
              <a:gd name="connsiteY7" fmla="*/ 4864169 h 5445016"/>
              <a:gd name="connsiteX8" fmla="*/ 7643 w 597002"/>
              <a:gd name="connsiteY8" fmla="*/ 1192414 h 5445016"/>
              <a:gd name="connsiteX0" fmla="*/ 7643 w 597002"/>
              <a:gd name="connsiteY0" fmla="*/ 1192414 h 5707789"/>
              <a:gd name="connsiteX1" fmla="*/ 73307 w 597002"/>
              <a:gd name="connsiteY1" fmla="*/ 490673 h 5707789"/>
              <a:gd name="connsiteX2" fmla="*/ 515556 w 597002"/>
              <a:gd name="connsiteY2" fmla="*/ 4397 h 5707789"/>
              <a:gd name="connsiteX3" fmla="*/ 596400 w 597002"/>
              <a:gd name="connsiteY3" fmla="*/ 535911 h 5707789"/>
              <a:gd name="connsiteX4" fmla="*/ 596327 w 597002"/>
              <a:gd name="connsiteY4" fmla="*/ 4979246 h 5707789"/>
              <a:gd name="connsiteX5" fmla="*/ 551837 w 597002"/>
              <a:gd name="connsiteY5" fmla="*/ 5442757 h 5707789"/>
              <a:gd name="connsiteX6" fmla="*/ 57705 w 597002"/>
              <a:gd name="connsiteY6" fmla="*/ 5706510 h 5707789"/>
              <a:gd name="connsiteX7" fmla="*/ 0 w 597002"/>
              <a:gd name="connsiteY7" fmla="*/ 4864169 h 5707789"/>
              <a:gd name="connsiteX8" fmla="*/ 7643 w 597002"/>
              <a:gd name="connsiteY8" fmla="*/ 1192414 h 5707789"/>
              <a:gd name="connsiteX0" fmla="*/ 7643 w 597002"/>
              <a:gd name="connsiteY0" fmla="*/ 1192414 h 5708792"/>
              <a:gd name="connsiteX1" fmla="*/ 73307 w 597002"/>
              <a:gd name="connsiteY1" fmla="*/ 490673 h 5708792"/>
              <a:gd name="connsiteX2" fmla="*/ 515556 w 597002"/>
              <a:gd name="connsiteY2" fmla="*/ 4397 h 5708792"/>
              <a:gd name="connsiteX3" fmla="*/ 596400 w 597002"/>
              <a:gd name="connsiteY3" fmla="*/ 535911 h 5708792"/>
              <a:gd name="connsiteX4" fmla="*/ 596327 w 597002"/>
              <a:gd name="connsiteY4" fmla="*/ 4979246 h 5708792"/>
              <a:gd name="connsiteX5" fmla="*/ 551837 w 597002"/>
              <a:gd name="connsiteY5" fmla="*/ 5442757 h 5708792"/>
              <a:gd name="connsiteX6" fmla="*/ 57705 w 597002"/>
              <a:gd name="connsiteY6" fmla="*/ 5706510 h 5708792"/>
              <a:gd name="connsiteX7" fmla="*/ 0 w 597002"/>
              <a:gd name="connsiteY7" fmla="*/ 5248353 h 5708792"/>
              <a:gd name="connsiteX8" fmla="*/ 7643 w 597002"/>
              <a:gd name="connsiteY8" fmla="*/ 1192414 h 5708792"/>
              <a:gd name="connsiteX0" fmla="*/ 7643 w 597002"/>
              <a:gd name="connsiteY0" fmla="*/ 1190659 h 5707037"/>
              <a:gd name="connsiteX1" fmla="*/ 73307 w 597002"/>
              <a:gd name="connsiteY1" fmla="*/ 488918 h 5707037"/>
              <a:gd name="connsiteX2" fmla="*/ 515556 w 597002"/>
              <a:gd name="connsiteY2" fmla="*/ 2642 h 5707037"/>
              <a:gd name="connsiteX3" fmla="*/ 596400 w 597002"/>
              <a:gd name="connsiteY3" fmla="*/ 918335 h 5707037"/>
              <a:gd name="connsiteX4" fmla="*/ 596327 w 597002"/>
              <a:gd name="connsiteY4" fmla="*/ 4977491 h 5707037"/>
              <a:gd name="connsiteX5" fmla="*/ 551837 w 597002"/>
              <a:gd name="connsiteY5" fmla="*/ 5441002 h 5707037"/>
              <a:gd name="connsiteX6" fmla="*/ 57705 w 597002"/>
              <a:gd name="connsiteY6" fmla="*/ 5704755 h 5707037"/>
              <a:gd name="connsiteX7" fmla="*/ 0 w 597002"/>
              <a:gd name="connsiteY7" fmla="*/ 5246598 h 5707037"/>
              <a:gd name="connsiteX8" fmla="*/ 7643 w 597002"/>
              <a:gd name="connsiteY8" fmla="*/ 1190659 h 5707037"/>
              <a:gd name="connsiteX0" fmla="*/ 7643 w 597002"/>
              <a:gd name="connsiteY0" fmla="*/ 1026555 h 5542933"/>
              <a:gd name="connsiteX1" fmla="*/ 73307 w 597002"/>
              <a:gd name="connsiteY1" fmla="*/ 324814 h 5542933"/>
              <a:gd name="connsiteX2" fmla="*/ 507981 w 597002"/>
              <a:gd name="connsiteY2" fmla="*/ 3190 h 5542933"/>
              <a:gd name="connsiteX3" fmla="*/ 596400 w 597002"/>
              <a:gd name="connsiteY3" fmla="*/ 754231 h 5542933"/>
              <a:gd name="connsiteX4" fmla="*/ 596327 w 597002"/>
              <a:gd name="connsiteY4" fmla="*/ 4813387 h 5542933"/>
              <a:gd name="connsiteX5" fmla="*/ 551837 w 597002"/>
              <a:gd name="connsiteY5" fmla="*/ 5276898 h 5542933"/>
              <a:gd name="connsiteX6" fmla="*/ 57705 w 597002"/>
              <a:gd name="connsiteY6" fmla="*/ 5540651 h 5542933"/>
              <a:gd name="connsiteX7" fmla="*/ 0 w 597002"/>
              <a:gd name="connsiteY7" fmla="*/ 5082494 h 5542933"/>
              <a:gd name="connsiteX8" fmla="*/ 7643 w 597002"/>
              <a:gd name="connsiteY8" fmla="*/ 1026555 h 5542933"/>
              <a:gd name="connsiteX0" fmla="*/ 7643 w 597002"/>
              <a:gd name="connsiteY0" fmla="*/ 1026555 h 5542933"/>
              <a:gd name="connsiteX1" fmla="*/ 73307 w 597002"/>
              <a:gd name="connsiteY1" fmla="*/ 324814 h 5542933"/>
              <a:gd name="connsiteX2" fmla="*/ 526920 w 597002"/>
              <a:gd name="connsiteY2" fmla="*/ 3189 h 5542933"/>
              <a:gd name="connsiteX3" fmla="*/ 596400 w 597002"/>
              <a:gd name="connsiteY3" fmla="*/ 754231 h 5542933"/>
              <a:gd name="connsiteX4" fmla="*/ 596327 w 597002"/>
              <a:gd name="connsiteY4" fmla="*/ 4813387 h 5542933"/>
              <a:gd name="connsiteX5" fmla="*/ 551837 w 597002"/>
              <a:gd name="connsiteY5" fmla="*/ 5276898 h 5542933"/>
              <a:gd name="connsiteX6" fmla="*/ 57705 w 597002"/>
              <a:gd name="connsiteY6" fmla="*/ 5540651 h 5542933"/>
              <a:gd name="connsiteX7" fmla="*/ 0 w 597002"/>
              <a:gd name="connsiteY7" fmla="*/ 5082494 h 5542933"/>
              <a:gd name="connsiteX8" fmla="*/ 7643 w 597002"/>
              <a:gd name="connsiteY8" fmla="*/ 1026555 h 5542933"/>
              <a:gd name="connsiteX0" fmla="*/ 537 w 598419"/>
              <a:gd name="connsiteY0" fmla="*/ 1047133 h 5542933"/>
              <a:gd name="connsiteX1" fmla="*/ 74724 w 598419"/>
              <a:gd name="connsiteY1" fmla="*/ 324814 h 5542933"/>
              <a:gd name="connsiteX2" fmla="*/ 528337 w 598419"/>
              <a:gd name="connsiteY2" fmla="*/ 3189 h 5542933"/>
              <a:gd name="connsiteX3" fmla="*/ 597817 w 598419"/>
              <a:gd name="connsiteY3" fmla="*/ 754231 h 5542933"/>
              <a:gd name="connsiteX4" fmla="*/ 597744 w 598419"/>
              <a:gd name="connsiteY4" fmla="*/ 4813387 h 5542933"/>
              <a:gd name="connsiteX5" fmla="*/ 553254 w 598419"/>
              <a:gd name="connsiteY5" fmla="*/ 5276898 h 5542933"/>
              <a:gd name="connsiteX6" fmla="*/ 59122 w 598419"/>
              <a:gd name="connsiteY6" fmla="*/ 5540651 h 5542933"/>
              <a:gd name="connsiteX7" fmla="*/ 1417 w 598419"/>
              <a:gd name="connsiteY7" fmla="*/ 5082494 h 5542933"/>
              <a:gd name="connsiteX8" fmla="*/ 537 w 598419"/>
              <a:gd name="connsiteY8" fmla="*/ 1047133 h 554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8419" h="5542933">
                <a:moveTo>
                  <a:pt x="537" y="1047133"/>
                </a:moveTo>
                <a:cubicBezTo>
                  <a:pt x="-2134" y="906555"/>
                  <a:pt x="22959" y="421580"/>
                  <a:pt x="74724" y="324814"/>
                </a:cubicBezTo>
                <a:lnTo>
                  <a:pt x="528337" y="3189"/>
                </a:lnTo>
                <a:cubicBezTo>
                  <a:pt x="606810" y="-54866"/>
                  <a:pt x="597817" y="699243"/>
                  <a:pt x="597817" y="754231"/>
                </a:cubicBezTo>
                <a:cubicBezTo>
                  <a:pt x="599934" y="2224608"/>
                  <a:pt x="595627" y="3343010"/>
                  <a:pt x="597744" y="4813387"/>
                </a:cubicBezTo>
                <a:cubicBezTo>
                  <a:pt x="597744" y="4843781"/>
                  <a:pt x="605019" y="5315609"/>
                  <a:pt x="553254" y="5276898"/>
                </a:cubicBezTo>
                <a:lnTo>
                  <a:pt x="59122" y="5540651"/>
                </a:lnTo>
                <a:cubicBezTo>
                  <a:pt x="2014" y="5579354"/>
                  <a:pt x="1417" y="5112888"/>
                  <a:pt x="1417" y="5082494"/>
                </a:cubicBezTo>
                <a:cubicBezTo>
                  <a:pt x="3580" y="3720689"/>
                  <a:pt x="-1626" y="2408938"/>
                  <a:pt x="537" y="1047133"/>
                </a:cubicBezTo>
                <a:close/>
              </a:path>
            </a:pathLst>
          </a:custGeom>
          <a:gradFill flip="none" rotWithShape="1">
            <a:gsLst>
              <a:gs pos="0">
                <a:schemeClr val="accent3">
                  <a:lumMod val="75000"/>
                </a:schemeClr>
              </a:gs>
              <a:gs pos="100000">
                <a:srgbClr val="00ABB8"/>
              </a:gs>
            </a:gsLst>
            <a:lin ang="16200000" scaled="1"/>
            <a:tileRect/>
          </a:gradFill>
          <a:ln w="9525">
            <a:solidFill>
              <a:schemeClr val="bg1">
                <a:alpha val="20000"/>
              </a:schemeClr>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6078" tIns="38039" rIns="76078" bIns="38039" numCol="1" spcCol="0" rtlCol="0" fromWordArt="0" anchor="ctr" anchorCtr="0" forceAA="0" compatLnSpc="1">
            <a:prstTxWarp prst="textNoShape">
              <a:avLst/>
            </a:prstTxWarp>
            <a:noAutofit/>
          </a:bodyPr>
          <a:lstStyle/>
          <a:p>
            <a:pPr algn="ctr"/>
            <a:endParaRPr lang="en-US">
              <a:solidFill>
                <a:schemeClr val="bg1"/>
              </a:solidFill>
            </a:endParaRPr>
          </a:p>
        </p:txBody>
      </p:sp>
      <p:pic>
        <p:nvPicPr>
          <p:cNvPr id="61" name="Picture 6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7083" y="3919247"/>
            <a:ext cx="283094" cy="356579"/>
          </a:xfrm>
          <a:prstGeom prst="rect">
            <a:avLst/>
          </a:prstGeom>
          <a:effectLst>
            <a:glow rad="101600">
              <a:schemeClr val="accent3">
                <a:alpha val="60000"/>
              </a:schemeClr>
            </a:glow>
          </a:effectLst>
          <a:scene3d>
            <a:camera prst="isometricOffAxis2Left"/>
            <a:lightRig rig="threePt" dir="t"/>
          </a:scene3d>
        </p:spPr>
      </p:pic>
      <p:pic>
        <p:nvPicPr>
          <p:cNvPr id="139" name="Picture 13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3627" y="3917433"/>
            <a:ext cx="283094" cy="356579"/>
          </a:xfrm>
          <a:prstGeom prst="rect">
            <a:avLst/>
          </a:prstGeom>
          <a:scene3d>
            <a:camera prst="isometricOffAxis2Left"/>
            <a:lightRig rig="threePt" dir="t"/>
          </a:scene3d>
        </p:spPr>
      </p:pic>
      <p:pic>
        <p:nvPicPr>
          <p:cNvPr id="62" name="Picture 6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7083" y="4408726"/>
            <a:ext cx="283094" cy="356579"/>
          </a:xfrm>
          <a:prstGeom prst="rect">
            <a:avLst/>
          </a:prstGeom>
          <a:effectLst>
            <a:glow rad="101600">
              <a:srgbClr val="E7A300">
                <a:alpha val="60000"/>
              </a:srgbClr>
            </a:glow>
          </a:effectLst>
          <a:scene3d>
            <a:camera prst="isometricOffAxis2Left"/>
            <a:lightRig rig="threePt" dir="t"/>
          </a:scene3d>
        </p:spPr>
      </p:pic>
      <p:pic>
        <p:nvPicPr>
          <p:cNvPr id="146" name="Picture 14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7157" y="4409388"/>
            <a:ext cx="283094" cy="356579"/>
          </a:xfrm>
          <a:prstGeom prst="rect">
            <a:avLst/>
          </a:prstGeom>
          <a:scene3d>
            <a:camera prst="isometricOffAxis2Left"/>
            <a:lightRig rig="threePt" dir="t"/>
          </a:scene3d>
        </p:spPr>
      </p:pic>
      <p:pic>
        <p:nvPicPr>
          <p:cNvPr id="63" name="Picture 6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7083" y="4861163"/>
            <a:ext cx="283094" cy="356579"/>
          </a:xfrm>
          <a:prstGeom prst="rect">
            <a:avLst/>
          </a:prstGeom>
          <a:scene3d>
            <a:camera prst="isometricOffAxis2Left"/>
            <a:lightRig rig="threePt" dir="t"/>
          </a:scene3d>
        </p:spPr>
      </p:pic>
      <p:pic>
        <p:nvPicPr>
          <p:cNvPr id="64" name="Picture 6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167083" y="5276559"/>
            <a:ext cx="283094" cy="356579"/>
          </a:xfrm>
          <a:prstGeom prst="rect">
            <a:avLst/>
          </a:prstGeom>
          <a:scene3d>
            <a:camera prst="isometricOffAxis2Left"/>
            <a:lightRig rig="threePt" dir="t"/>
          </a:scene3d>
        </p:spPr>
      </p:pic>
      <p:sp>
        <p:nvSpPr>
          <p:cNvPr id="219" name="TextBox 218"/>
          <p:cNvSpPr txBox="1"/>
          <p:nvPr/>
        </p:nvSpPr>
        <p:spPr>
          <a:xfrm>
            <a:off x="6193660" y="1286549"/>
            <a:ext cx="3128815" cy="384598"/>
          </a:xfrm>
          <a:prstGeom prst="rect">
            <a:avLst/>
          </a:prstGeom>
          <a:noFill/>
          <a:scene3d>
            <a:camera prst="orthographicFront">
              <a:rot lat="1200000" lon="20687761" rev="196795"/>
            </a:camera>
            <a:lightRig rig="threePt" dir="t"/>
          </a:scene3d>
        </p:spPr>
        <p:txBody>
          <a:bodyPr wrap="none" lIns="76078" tIns="38039" rIns="76078" bIns="38039" rtlCol="0">
            <a:spAutoFit/>
            <a:scene3d>
              <a:camera prst="isometricOffAxis1Right">
                <a:rot lat="1380000" lon="20039996" rev="0"/>
              </a:camera>
              <a:lightRig rig="threePt" dir="t"/>
            </a:scene3d>
          </a:bodyPr>
          <a:lstStyle>
            <a:defPPr>
              <a:defRPr lang="en-US"/>
            </a:defPPr>
            <a:lvl1pPr>
              <a:defRPr>
                <a:latin typeface="Arial" pitchFamily="34" charset="0"/>
                <a:cs typeface="Arial" pitchFamily="34" charset="0"/>
              </a:defRPr>
            </a:lvl1pPr>
          </a:lstStyle>
          <a:p>
            <a:r>
              <a:rPr lang="en-US" sz="2000" dirty="0" err="1" smtClean="0">
                <a:solidFill>
                  <a:schemeClr val="bg1"/>
                </a:solidFill>
              </a:rPr>
              <a:t>XenDesktop</a:t>
            </a:r>
            <a:r>
              <a:rPr lang="en-US" sz="2000" dirty="0" smtClean="0">
                <a:solidFill>
                  <a:schemeClr val="bg1"/>
                </a:solidFill>
              </a:rPr>
              <a:t> Infrastructure</a:t>
            </a:r>
            <a:endParaRPr lang="en-US" sz="2000" dirty="0">
              <a:solidFill>
                <a:schemeClr val="bg1"/>
              </a:solidFill>
            </a:endParaRPr>
          </a:p>
        </p:txBody>
      </p:sp>
      <p:sp>
        <p:nvSpPr>
          <p:cNvPr id="220" name="Rounded Rectangle 107"/>
          <p:cNvSpPr/>
          <p:nvPr/>
        </p:nvSpPr>
        <p:spPr>
          <a:xfrm>
            <a:off x="7163361" y="3740229"/>
            <a:ext cx="1429458" cy="2067205"/>
          </a:xfrm>
          <a:custGeom>
            <a:avLst/>
            <a:gdLst>
              <a:gd name="connsiteX0" fmla="*/ 0 w 2284752"/>
              <a:gd name="connsiteY0" fmla="*/ 111999 h 2518460"/>
              <a:gd name="connsiteX1" fmla="*/ 111999 w 2284752"/>
              <a:gd name="connsiteY1" fmla="*/ 0 h 2518460"/>
              <a:gd name="connsiteX2" fmla="*/ 2172753 w 2284752"/>
              <a:gd name="connsiteY2" fmla="*/ 0 h 2518460"/>
              <a:gd name="connsiteX3" fmla="*/ 2284752 w 2284752"/>
              <a:gd name="connsiteY3" fmla="*/ 111999 h 2518460"/>
              <a:gd name="connsiteX4" fmla="*/ 2284752 w 2284752"/>
              <a:gd name="connsiteY4" fmla="*/ 2406461 h 2518460"/>
              <a:gd name="connsiteX5" fmla="*/ 2172753 w 2284752"/>
              <a:gd name="connsiteY5" fmla="*/ 2518460 h 2518460"/>
              <a:gd name="connsiteX6" fmla="*/ 111999 w 2284752"/>
              <a:gd name="connsiteY6" fmla="*/ 2518460 h 2518460"/>
              <a:gd name="connsiteX7" fmla="*/ 0 w 2284752"/>
              <a:gd name="connsiteY7" fmla="*/ 2406461 h 2518460"/>
              <a:gd name="connsiteX8" fmla="*/ 0 w 2284752"/>
              <a:gd name="connsiteY8" fmla="*/ 111999 h 2518460"/>
              <a:gd name="connsiteX0" fmla="*/ 0 w 2284752"/>
              <a:gd name="connsiteY0" fmla="*/ 111999 h 2518460"/>
              <a:gd name="connsiteX1" fmla="*/ 111999 w 2284752"/>
              <a:gd name="connsiteY1" fmla="*/ 0 h 2518460"/>
              <a:gd name="connsiteX2" fmla="*/ 2172753 w 2284752"/>
              <a:gd name="connsiteY2" fmla="*/ 0 h 2518460"/>
              <a:gd name="connsiteX3" fmla="*/ 2284752 w 2284752"/>
              <a:gd name="connsiteY3" fmla="*/ 111999 h 2518460"/>
              <a:gd name="connsiteX4" fmla="*/ 2284752 w 2284752"/>
              <a:gd name="connsiteY4" fmla="*/ 2406461 h 2518460"/>
              <a:gd name="connsiteX5" fmla="*/ 2172753 w 2284752"/>
              <a:gd name="connsiteY5" fmla="*/ 2518460 h 2518460"/>
              <a:gd name="connsiteX6" fmla="*/ 111999 w 2284752"/>
              <a:gd name="connsiteY6" fmla="*/ 2518460 h 2518460"/>
              <a:gd name="connsiteX7" fmla="*/ 0 w 2284752"/>
              <a:gd name="connsiteY7" fmla="*/ 2092136 h 2518460"/>
              <a:gd name="connsiteX8" fmla="*/ 0 w 2284752"/>
              <a:gd name="connsiteY8" fmla="*/ 111999 h 2518460"/>
              <a:gd name="connsiteX0" fmla="*/ 0 w 2284752"/>
              <a:gd name="connsiteY0" fmla="*/ 111999 h 2518460"/>
              <a:gd name="connsiteX1" fmla="*/ 111999 w 2284752"/>
              <a:gd name="connsiteY1" fmla="*/ 0 h 2518460"/>
              <a:gd name="connsiteX2" fmla="*/ 2172753 w 2284752"/>
              <a:gd name="connsiteY2" fmla="*/ 0 h 2518460"/>
              <a:gd name="connsiteX3" fmla="*/ 2284752 w 2284752"/>
              <a:gd name="connsiteY3" fmla="*/ 111999 h 2518460"/>
              <a:gd name="connsiteX4" fmla="*/ 2284752 w 2284752"/>
              <a:gd name="connsiteY4" fmla="*/ 2406461 h 2518460"/>
              <a:gd name="connsiteX5" fmla="*/ 2172753 w 2284752"/>
              <a:gd name="connsiteY5" fmla="*/ 2518460 h 2518460"/>
              <a:gd name="connsiteX6" fmla="*/ 121524 w 2284752"/>
              <a:gd name="connsiteY6" fmla="*/ 2289860 h 2518460"/>
              <a:gd name="connsiteX7" fmla="*/ 0 w 2284752"/>
              <a:gd name="connsiteY7" fmla="*/ 2092136 h 2518460"/>
              <a:gd name="connsiteX8" fmla="*/ 0 w 2284752"/>
              <a:gd name="connsiteY8" fmla="*/ 111999 h 2518460"/>
              <a:gd name="connsiteX0" fmla="*/ 0 w 2284752"/>
              <a:gd name="connsiteY0" fmla="*/ 111999 h 2518460"/>
              <a:gd name="connsiteX1" fmla="*/ 111999 w 2284752"/>
              <a:gd name="connsiteY1" fmla="*/ 0 h 2518460"/>
              <a:gd name="connsiteX2" fmla="*/ 2172753 w 2284752"/>
              <a:gd name="connsiteY2" fmla="*/ 0 h 2518460"/>
              <a:gd name="connsiteX3" fmla="*/ 2284752 w 2284752"/>
              <a:gd name="connsiteY3" fmla="*/ 111999 h 2518460"/>
              <a:gd name="connsiteX4" fmla="*/ 2284752 w 2284752"/>
              <a:gd name="connsiteY4" fmla="*/ 2406461 h 2518460"/>
              <a:gd name="connsiteX5" fmla="*/ 2172753 w 2284752"/>
              <a:gd name="connsiteY5" fmla="*/ 2518460 h 2518460"/>
              <a:gd name="connsiteX6" fmla="*/ 111999 w 2284752"/>
              <a:gd name="connsiteY6" fmla="*/ 2327960 h 2518460"/>
              <a:gd name="connsiteX7" fmla="*/ 0 w 2284752"/>
              <a:gd name="connsiteY7" fmla="*/ 2092136 h 2518460"/>
              <a:gd name="connsiteX8" fmla="*/ 0 w 2284752"/>
              <a:gd name="connsiteY8" fmla="*/ 111999 h 2518460"/>
              <a:gd name="connsiteX0" fmla="*/ 0 w 2284752"/>
              <a:gd name="connsiteY0" fmla="*/ 111999 h 2518460"/>
              <a:gd name="connsiteX1" fmla="*/ 111999 w 2284752"/>
              <a:gd name="connsiteY1" fmla="*/ 0 h 2518460"/>
              <a:gd name="connsiteX2" fmla="*/ 2172753 w 2284752"/>
              <a:gd name="connsiteY2" fmla="*/ 0 h 2518460"/>
              <a:gd name="connsiteX3" fmla="*/ 2284752 w 2284752"/>
              <a:gd name="connsiteY3" fmla="*/ 111999 h 2518460"/>
              <a:gd name="connsiteX4" fmla="*/ 2284752 w 2284752"/>
              <a:gd name="connsiteY4" fmla="*/ 2406461 h 2518460"/>
              <a:gd name="connsiteX5" fmla="*/ 2172753 w 2284752"/>
              <a:gd name="connsiteY5" fmla="*/ 2518460 h 2518460"/>
              <a:gd name="connsiteX6" fmla="*/ 140574 w 2284752"/>
              <a:gd name="connsiteY6" fmla="*/ 2289860 h 2518460"/>
              <a:gd name="connsiteX7" fmla="*/ 0 w 2284752"/>
              <a:gd name="connsiteY7" fmla="*/ 2092136 h 2518460"/>
              <a:gd name="connsiteX8" fmla="*/ 0 w 2284752"/>
              <a:gd name="connsiteY8" fmla="*/ 111999 h 2518460"/>
              <a:gd name="connsiteX0" fmla="*/ 499 w 2285251"/>
              <a:gd name="connsiteY0" fmla="*/ 111999 h 2518460"/>
              <a:gd name="connsiteX1" fmla="*/ 112498 w 2285251"/>
              <a:gd name="connsiteY1" fmla="*/ 0 h 2518460"/>
              <a:gd name="connsiteX2" fmla="*/ 2173252 w 2285251"/>
              <a:gd name="connsiteY2" fmla="*/ 0 h 2518460"/>
              <a:gd name="connsiteX3" fmla="*/ 2285251 w 2285251"/>
              <a:gd name="connsiteY3" fmla="*/ 111999 h 2518460"/>
              <a:gd name="connsiteX4" fmla="*/ 2285251 w 2285251"/>
              <a:gd name="connsiteY4" fmla="*/ 2406461 h 2518460"/>
              <a:gd name="connsiteX5" fmla="*/ 2173252 w 2285251"/>
              <a:gd name="connsiteY5" fmla="*/ 2518460 h 2518460"/>
              <a:gd name="connsiteX6" fmla="*/ 141073 w 2285251"/>
              <a:gd name="connsiteY6" fmla="*/ 2289860 h 2518460"/>
              <a:gd name="connsiteX7" fmla="*/ 499 w 2285251"/>
              <a:gd name="connsiteY7" fmla="*/ 2092136 h 2518460"/>
              <a:gd name="connsiteX8" fmla="*/ 499 w 2285251"/>
              <a:gd name="connsiteY8" fmla="*/ 111999 h 2518460"/>
              <a:gd name="connsiteX0" fmla="*/ 499 w 2285251"/>
              <a:gd name="connsiteY0" fmla="*/ 169149 h 2575610"/>
              <a:gd name="connsiteX1" fmla="*/ 112498 w 2285251"/>
              <a:gd name="connsiteY1" fmla="*/ 0 h 2575610"/>
              <a:gd name="connsiteX2" fmla="*/ 2173252 w 2285251"/>
              <a:gd name="connsiteY2" fmla="*/ 57150 h 2575610"/>
              <a:gd name="connsiteX3" fmla="*/ 2285251 w 2285251"/>
              <a:gd name="connsiteY3" fmla="*/ 169149 h 2575610"/>
              <a:gd name="connsiteX4" fmla="*/ 2285251 w 2285251"/>
              <a:gd name="connsiteY4" fmla="*/ 2463611 h 2575610"/>
              <a:gd name="connsiteX5" fmla="*/ 2173252 w 2285251"/>
              <a:gd name="connsiteY5" fmla="*/ 2575610 h 2575610"/>
              <a:gd name="connsiteX6" fmla="*/ 141073 w 2285251"/>
              <a:gd name="connsiteY6" fmla="*/ 2347010 h 2575610"/>
              <a:gd name="connsiteX7" fmla="*/ 499 w 2285251"/>
              <a:gd name="connsiteY7" fmla="*/ 2149286 h 2575610"/>
              <a:gd name="connsiteX8" fmla="*/ 499 w 2285251"/>
              <a:gd name="connsiteY8" fmla="*/ 169149 h 2575610"/>
              <a:gd name="connsiteX0" fmla="*/ 499 w 2285251"/>
              <a:gd name="connsiteY0" fmla="*/ 102474 h 2575610"/>
              <a:gd name="connsiteX1" fmla="*/ 112498 w 2285251"/>
              <a:gd name="connsiteY1" fmla="*/ 0 h 2575610"/>
              <a:gd name="connsiteX2" fmla="*/ 2173252 w 2285251"/>
              <a:gd name="connsiteY2" fmla="*/ 57150 h 2575610"/>
              <a:gd name="connsiteX3" fmla="*/ 2285251 w 2285251"/>
              <a:gd name="connsiteY3" fmla="*/ 169149 h 2575610"/>
              <a:gd name="connsiteX4" fmla="*/ 2285251 w 2285251"/>
              <a:gd name="connsiteY4" fmla="*/ 2463611 h 2575610"/>
              <a:gd name="connsiteX5" fmla="*/ 2173252 w 2285251"/>
              <a:gd name="connsiteY5" fmla="*/ 2575610 h 2575610"/>
              <a:gd name="connsiteX6" fmla="*/ 141073 w 2285251"/>
              <a:gd name="connsiteY6" fmla="*/ 2347010 h 2575610"/>
              <a:gd name="connsiteX7" fmla="*/ 499 w 2285251"/>
              <a:gd name="connsiteY7" fmla="*/ 2149286 h 2575610"/>
              <a:gd name="connsiteX8" fmla="*/ 499 w 2285251"/>
              <a:gd name="connsiteY8" fmla="*/ 102474 h 2575610"/>
              <a:gd name="connsiteX0" fmla="*/ 499 w 2285251"/>
              <a:gd name="connsiteY0" fmla="*/ 169149 h 2642285"/>
              <a:gd name="connsiteX1" fmla="*/ 102973 w 2285251"/>
              <a:gd name="connsiteY1" fmla="*/ 0 h 2642285"/>
              <a:gd name="connsiteX2" fmla="*/ 2173252 w 2285251"/>
              <a:gd name="connsiteY2" fmla="*/ 123825 h 2642285"/>
              <a:gd name="connsiteX3" fmla="*/ 2285251 w 2285251"/>
              <a:gd name="connsiteY3" fmla="*/ 235824 h 2642285"/>
              <a:gd name="connsiteX4" fmla="*/ 2285251 w 2285251"/>
              <a:gd name="connsiteY4" fmla="*/ 2530286 h 2642285"/>
              <a:gd name="connsiteX5" fmla="*/ 2173252 w 2285251"/>
              <a:gd name="connsiteY5" fmla="*/ 2642285 h 2642285"/>
              <a:gd name="connsiteX6" fmla="*/ 141073 w 2285251"/>
              <a:gd name="connsiteY6" fmla="*/ 2413685 h 2642285"/>
              <a:gd name="connsiteX7" fmla="*/ 499 w 2285251"/>
              <a:gd name="connsiteY7" fmla="*/ 2215961 h 2642285"/>
              <a:gd name="connsiteX8" fmla="*/ 499 w 2285251"/>
              <a:gd name="connsiteY8" fmla="*/ 169149 h 2642285"/>
              <a:gd name="connsiteX0" fmla="*/ 499 w 2285251"/>
              <a:gd name="connsiteY0" fmla="*/ 131049 h 2642285"/>
              <a:gd name="connsiteX1" fmla="*/ 102973 w 2285251"/>
              <a:gd name="connsiteY1" fmla="*/ 0 h 2642285"/>
              <a:gd name="connsiteX2" fmla="*/ 2173252 w 2285251"/>
              <a:gd name="connsiteY2" fmla="*/ 123825 h 2642285"/>
              <a:gd name="connsiteX3" fmla="*/ 2285251 w 2285251"/>
              <a:gd name="connsiteY3" fmla="*/ 235824 h 2642285"/>
              <a:gd name="connsiteX4" fmla="*/ 2285251 w 2285251"/>
              <a:gd name="connsiteY4" fmla="*/ 2530286 h 2642285"/>
              <a:gd name="connsiteX5" fmla="*/ 2173252 w 2285251"/>
              <a:gd name="connsiteY5" fmla="*/ 2642285 h 2642285"/>
              <a:gd name="connsiteX6" fmla="*/ 141073 w 2285251"/>
              <a:gd name="connsiteY6" fmla="*/ 2413685 h 2642285"/>
              <a:gd name="connsiteX7" fmla="*/ 499 w 2285251"/>
              <a:gd name="connsiteY7" fmla="*/ 2215961 h 2642285"/>
              <a:gd name="connsiteX8" fmla="*/ 499 w 2285251"/>
              <a:gd name="connsiteY8" fmla="*/ 131049 h 2642285"/>
              <a:gd name="connsiteX0" fmla="*/ 499 w 2285251"/>
              <a:gd name="connsiteY0" fmla="*/ 131049 h 2642285"/>
              <a:gd name="connsiteX1" fmla="*/ 102973 w 2285251"/>
              <a:gd name="connsiteY1" fmla="*/ 0 h 2642285"/>
              <a:gd name="connsiteX2" fmla="*/ 2173252 w 2285251"/>
              <a:gd name="connsiteY2" fmla="*/ 123825 h 2642285"/>
              <a:gd name="connsiteX3" fmla="*/ 2285251 w 2285251"/>
              <a:gd name="connsiteY3" fmla="*/ 283449 h 2642285"/>
              <a:gd name="connsiteX4" fmla="*/ 2285251 w 2285251"/>
              <a:gd name="connsiteY4" fmla="*/ 2530286 h 2642285"/>
              <a:gd name="connsiteX5" fmla="*/ 2173252 w 2285251"/>
              <a:gd name="connsiteY5" fmla="*/ 2642285 h 2642285"/>
              <a:gd name="connsiteX6" fmla="*/ 141073 w 2285251"/>
              <a:gd name="connsiteY6" fmla="*/ 2413685 h 2642285"/>
              <a:gd name="connsiteX7" fmla="*/ 499 w 2285251"/>
              <a:gd name="connsiteY7" fmla="*/ 2215961 h 2642285"/>
              <a:gd name="connsiteX8" fmla="*/ 499 w 2285251"/>
              <a:gd name="connsiteY8" fmla="*/ 131049 h 2642285"/>
              <a:gd name="connsiteX0" fmla="*/ 499 w 2285251"/>
              <a:gd name="connsiteY0" fmla="*/ 131049 h 2642285"/>
              <a:gd name="connsiteX1" fmla="*/ 102973 w 2285251"/>
              <a:gd name="connsiteY1" fmla="*/ 0 h 2642285"/>
              <a:gd name="connsiteX2" fmla="*/ 2154202 w 2285251"/>
              <a:gd name="connsiteY2" fmla="*/ 152400 h 2642285"/>
              <a:gd name="connsiteX3" fmla="*/ 2285251 w 2285251"/>
              <a:gd name="connsiteY3" fmla="*/ 283449 h 2642285"/>
              <a:gd name="connsiteX4" fmla="*/ 2285251 w 2285251"/>
              <a:gd name="connsiteY4" fmla="*/ 2530286 h 2642285"/>
              <a:gd name="connsiteX5" fmla="*/ 2173252 w 2285251"/>
              <a:gd name="connsiteY5" fmla="*/ 2642285 h 2642285"/>
              <a:gd name="connsiteX6" fmla="*/ 141073 w 2285251"/>
              <a:gd name="connsiteY6" fmla="*/ 2413685 h 2642285"/>
              <a:gd name="connsiteX7" fmla="*/ 499 w 2285251"/>
              <a:gd name="connsiteY7" fmla="*/ 2215961 h 2642285"/>
              <a:gd name="connsiteX8" fmla="*/ 499 w 2285251"/>
              <a:gd name="connsiteY8" fmla="*/ 131049 h 2642285"/>
              <a:gd name="connsiteX0" fmla="*/ 499 w 2285251"/>
              <a:gd name="connsiteY0" fmla="*/ 159624 h 2670860"/>
              <a:gd name="connsiteX1" fmla="*/ 112498 w 2285251"/>
              <a:gd name="connsiteY1" fmla="*/ 0 h 2670860"/>
              <a:gd name="connsiteX2" fmla="*/ 2154202 w 2285251"/>
              <a:gd name="connsiteY2" fmla="*/ 180975 h 2670860"/>
              <a:gd name="connsiteX3" fmla="*/ 2285251 w 2285251"/>
              <a:gd name="connsiteY3" fmla="*/ 312024 h 2670860"/>
              <a:gd name="connsiteX4" fmla="*/ 2285251 w 2285251"/>
              <a:gd name="connsiteY4" fmla="*/ 2558861 h 2670860"/>
              <a:gd name="connsiteX5" fmla="*/ 2173252 w 2285251"/>
              <a:gd name="connsiteY5" fmla="*/ 2670860 h 2670860"/>
              <a:gd name="connsiteX6" fmla="*/ 141073 w 2285251"/>
              <a:gd name="connsiteY6" fmla="*/ 2442260 h 2670860"/>
              <a:gd name="connsiteX7" fmla="*/ 499 w 2285251"/>
              <a:gd name="connsiteY7" fmla="*/ 2244536 h 2670860"/>
              <a:gd name="connsiteX8" fmla="*/ 499 w 2285251"/>
              <a:gd name="connsiteY8" fmla="*/ 159624 h 2670860"/>
              <a:gd name="connsiteX0" fmla="*/ 499 w 2285251"/>
              <a:gd name="connsiteY0" fmla="*/ 159624 h 2670860"/>
              <a:gd name="connsiteX1" fmla="*/ 112498 w 2285251"/>
              <a:gd name="connsiteY1" fmla="*/ 0 h 2670860"/>
              <a:gd name="connsiteX2" fmla="*/ 2154202 w 2285251"/>
              <a:gd name="connsiteY2" fmla="*/ 180975 h 2670860"/>
              <a:gd name="connsiteX3" fmla="*/ 2285251 w 2285251"/>
              <a:gd name="connsiteY3" fmla="*/ 312024 h 2670860"/>
              <a:gd name="connsiteX4" fmla="*/ 2285251 w 2285251"/>
              <a:gd name="connsiteY4" fmla="*/ 2558861 h 2670860"/>
              <a:gd name="connsiteX5" fmla="*/ 2173252 w 2285251"/>
              <a:gd name="connsiteY5" fmla="*/ 2670860 h 2670860"/>
              <a:gd name="connsiteX6" fmla="*/ 141073 w 2285251"/>
              <a:gd name="connsiteY6" fmla="*/ 2470835 h 2670860"/>
              <a:gd name="connsiteX7" fmla="*/ 499 w 2285251"/>
              <a:gd name="connsiteY7" fmla="*/ 2244536 h 2670860"/>
              <a:gd name="connsiteX8" fmla="*/ 499 w 2285251"/>
              <a:gd name="connsiteY8" fmla="*/ 159624 h 2670860"/>
              <a:gd name="connsiteX0" fmla="*/ 499 w 2285251"/>
              <a:gd name="connsiteY0" fmla="*/ 159624 h 2670860"/>
              <a:gd name="connsiteX1" fmla="*/ 112498 w 2285251"/>
              <a:gd name="connsiteY1" fmla="*/ 0 h 2670860"/>
              <a:gd name="connsiteX2" fmla="*/ 2154202 w 2285251"/>
              <a:gd name="connsiteY2" fmla="*/ 180975 h 2670860"/>
              <a:gd name="connsiteX3" fmla="*/ 2285251 w 2285251"/>
              <a:gd name="connsiteY3" fmla="*/ 312024 h 2670860"/>
              <a:gd name="connsiteX4" fmla="*/ 2285251 w 2285251"/>
              <a:gd name="connsiteY4" fmla="*/ 2558861 h 2670860"/>
              <a:gd name="connsiteX5" fmla="*/ 2173252 w 2285251"/>
              <a:gd name="connsiteY5" fmla="*/ 2670860 h 2670860"/>
              <a:gd name="connsiteX6" fmla="*/ 141073 w 2285251"/>
              <a:gd name="connsiteY6" fmla="*/ 2470835 h 2670860"/>
              <a:gd name="connsiteX7" fmla="*/ 499 w 2285251"/>
              <a:gd name="connsiteY7" fmla="*/ 2282636 h 2670860"/>
              <a:gd name="connsiteX8" fmla="*/ 499 w 2285251"/>
              <a:gd name="connsiteY8" fmla="*/ 159624 h 2670860"/>
              <a:gd name="connsiteX0" fmla="*/ 47 w 2284799"/>
              <a:gd name="connsiteY0" fmla="*/ 159624 h 2670860"/>
              <a:gd name="connsiteX1" fmla="*/ 112046 w 2284799"/>
              <a:gd name="connsiteY1" fmla="*/ 0 h 2670860"/>
              <a:gd name="connsiteX2" fmla="*/ 2153750 w 2284799"/>
              <a:gd name="connsiteY2" fmla="*/ 180975 h 2670860"/>
              <a:gd name="connsiteX3" fmla="*/ 2284799 w 2284799"/>
              <a:gd name="connsiteY3" fmla="*/ 312024 h 2670860"/>
              <a:gd name="connsiteX4" fmla="*/ 2284799 w 2284799"/>
              <a:gd name="connsiteY4" fmla="*/ 2558861 h 2670860"/>
              <a:gd name="connsiteX5" fmla="*/ 2172800 w 2284799"/>
              <a:gd name="connsiteY5" fmla="*/ 2670860 h 2670860"/>
              <a:gd name="connsiteX6" fmla="*/ 150146 w 2284799"/>
              <a:gd name="connsiteY6" fmla="*/ 2499410 h 2670860"/>
              <a:gd name="connsiteX7" fmla="*/ 47 w 2284799"/>
              <a:gd name="connsiteY7" fmla="*/ 2282636 h 2670860"/>
              <a:gd name="connsiteX8" fmla="*/ 47 w 2284799"/>
              <a:gd name="connsiteY8" fmla="*/ 159624 h 2670860"/>
              <a:gd name="connsiteX0" fmla="*/ 47 w 2284799"/>
              <a:gd name="connsiteY0" fmla="*/ 159624 h 2670860"/>
              <a:gd name="connsiteX1" fmla="*/ 112046 w 2284799"/>
              <a:gd name="connsiteY1" fmla="*/ 0 h 2670860"/>
              <a:gd name="connsiteX2" fmla="*/ 2153750 w 2284799"/>
              <a:gd name="connsiteY2" fmla="*/ 180975 h 2670860"/>
              <a:gd name="connsiteX3" fmla="*/ 2284799 w 2284799"/>
              <a:gd name="connsiteY3" fmla="*/ 312024 h 2670860"/>
              <a:gd name="connsiteX4" fmla="*/ 2284799 w 2284799"/>
              <a:gd name="connsiteY4" fmla="*/ 2558861 h 2670860"/>
              <a:gd name="connsiteX5" fmla="*/ 2172800 w 2284799"/>
              <a:gd name="connsiteY5" fmla="*/ 2670860 h 2670860"/>
              <a:gd name="connsiteX6" fmla="*/ 150146 w 2284799"/>
              <a:gd name="connsiteY6" fmla="*/ 2499410 h 2670860"/>
              <a:gd name="connsiteX7" fmla="*/ 47 w 2284799"/>
              <a:gd name="connsiteY7" fmla="*/ 2320736 h 2670860"/>
              <a:gd name="connsiteX8" fmla="*/ 47 w 2284799"/>
              <a:gd name="connsiteY8" fmla="*/ 159624 h 2670860"/>
              <a:gd name="connsiteX0" fmla="*/ 47 w 2284799"/>
              <a:gd name="connsiteY0" fmla="*/ 159624 h 2670860"/>
              <a:gd name="connsiteX1" fmla="*/ 112046 w 2284799"/>
              <a:gd name="connsiteY1" fmla="*/ 0 h 2670860"/>
              <a:gd name="connsiteX2" fmla="*/ 2153750 w 2284799"/>
              <a:gd name="connsiteY2" fmla="*/ 180975 h 2670860"/>
              <a:gd name="connsiteX3" fmla="*/ 2284799 w 2284799"/>
              <a:gd name="connsiteY3" fmla="*/ 312024 h 2670860"/>
              <a:gd name="connsiteX4" fmla="*/ 2284799 w 2284799"/>
              <a:gd name="connsiteY4" fmla="*/ 2558861 h 2670860"/>
              <a:gd name="connsiteX5" fmla="*/ 2172800 w 2284799"/>
              <a:gd name="connsiteY5" fmla="*/ 2670860 h 2670860"/>
              <a:gd name="connsiteX6" fmla="*/ 150146 w 2284799"/>
              <a:gd name="connsiteY6" fmla="*/ 2468930 h 2670860"/>
              <a:gd name="connsiteX7" fmla="*/ 47 w 2284799"/>
              <a:gd name="connsiteY7" fmla="*/ 2320736 h 2670860"/>
              <a:gd name="connsiteX8" fmla="*/ 47 w 2284799"/>
              <a:gd name="connsiteY8" fmla="*/ 159624 h 2670860"/>
              <a:gd name="connsiteX0" fmla="*/ 47 w 2284799"/>
              <a:gd name="connsiteY0" fmla="*/ 159624 h 2670860"/>
              <a:gd name="connsiteX1" fmla="*/ 112046 w 2284799"/>
              <a:gd name="connsiteY1" fmla="*/ 0 h 2670860"/>
              <a:gd name="connsiteX2" fmla="*/ 2153750 w 2284799"/>
              <a:gd name="connsiteY2" fmla="*/ 180975 h 2670860"/>
              <a:gd name="connsiteX3" fmla="*/ 2284799 w 2284799"/>
              <a:gd name="connsiteY3" fmla="*/ 312024 h 2670860"/>
              <a:gd name="connsiteX4" fmla="*/ 2284799 w 2284799"/>
              <a:gd name="connsiteY4" fmla="*/ 2558861 h 2670860"/>
              <a:gd name="connsiteX5" fmla="*/ 2172800 w 2284799"/>
              <a:gd name="connsiteY5" fmla="*/ 2670860 h 2670860"/>
              <a:gd name="connsiteX6" fmla="*/ 150146 w 2284799"/>
              <a:gd name="connsiteY6" fmla="*/ 2468930 h 2670860"/>
              <a:gd name="connsiteX7" fmla="*/ 47 w 2284799"/>
              <a:gd name="connsiteY7" fmla="*/ 2267396 h 2670860"/>
              <a:gd name="connsiteX8" fmla="*/ 47 w 2284799"/>
              <a:gd name="connsiteY8" fmla="*/ 159624 h 2670860"/>
              <a:gd name="connsiteX0" fmla="*/ 47 w 2284799"/>
              <a:gd name="connsiteY0" fmla="*/ 106284 h 2617520"/>
              <a:gd name="connsiteX1" fmla="*/ 112046 w 2284799"/>
              <a:gd name="connsiteY1" fmla="*/ 0 h 2617520"/>
              <a:gd name="connsiteX2" fmla="*/ 2153750 w 2284799"/>
              <a:gd name="connsiteY2" fmla="*/ 127635 h 2617520"/>
              <a:gd name="connsiteX3" fmla="*/ 2284799 w 2284799"/>
              <a:gd name="connsiteY3" fmla="*/ 258684 h 2617520"/>
              <a:gd name="connsiteX4" fmla="*/ 2284799 w 2284799"/>
              <a:gd name="connsiteY4" fmla="*/ 2505521 h 2617520"/>
              <a:gd name="connsiteX5" fmla="*/ 2172800 w 2284799"/>
              <a:gd name="connsiteY5" fmla="*/ 2617520 h 2617520"/>
              <a:gd name="connsiteX6" fmla="*/ 150146 w 2284799"/>
              <a:gd name="connsiteY6" fmla="*/ 2415590 h 2617520"/>
              <a:gd name="connsiteX7" fmla="*/ 47 w 2284799"/>
              <a:gd name="connsiteY7" fmla="*/ 2214056 h 2617520"/>
              <a:gd name="connsiteX8" fmla="*/ 47 w 2284799"/>
              <a:gd name="connsiteY8" fmla="*/ 106284 h 2617520"/>
              <a:gd name="connsiteX0" fmla="*/ 47 w 2284799"/>
              <a:gd name="connsiteY0" fmla="*/ 159624 h 2617520"/>
              <a:gd name="connsiteX1" fmla="*/ 112046 w 2284799"/>
              <a:gd name="connsiteY1" fmla="*/ 0 h 2617520"/>
              <a:gd name="connsiteX2" fmla="*/ 2153750 w 2284799"/>
              <a:gd name="connsiteY2" fmla="*/ 127635 h 2617520"/>
              <a:gd name="connsiteX3" fmla="*/ 2284799 w 2284799"/>
              <a:gd name="connsiteY3" fmla="*/ 258684 h 2617520"/>
              <a:gd name="connsiteX4" fmla="*/ 2284799 w 2284799"/>
              <a:gd name="connsiteY4" fmla="*/ 2505521 h 2617520"/>
              <a:gd name="connsiteX5" fmla="*/ 2172800 w 2284799"/>
              <a:gd name="connsiteY5" fmla="*/ 2617520 h 2617520"/>
              <a:gd name="connsiteX6" fmla="*/ 150146 w 2284799"/>
              <a:gd name="connsiteY6" fmla="*/ 2415590 h 2617520"/>
              <a:gd name="connsiteX7" fmla="*/ 47 w 2284799"/>
              <a:gd name="connsiteY7" fmla="*/ 2214056 h 2617520"/>
              <a:gd name="connsiteX8" fmla="*/ 47 w 2284799"/>
              <a:gd name="connsiteY8" fmla="*/ 159624 h 2617520"/>
              <a:gd name="connsiteX0" fmla="*/ 47 w 2284799"/>
              <a:gd name="connsiteY0" fmla="*/ 129144 h 2587040"/>
              <a:gd name="connsiteX1" fmla="*/ 119666 w 2284799"/>
              <a:gd name="connsiteY1" fmla="*/ 0 h 2587040"/>
              <a:gd name="connsiteX2" fmla="*/ 2153750 w 2284799"/>
              <a:gd name="connsiteY2" fmla="*/ 97155 h 2587040"/>
              <a:gd name="connsiteX3" fmla="*/ 2284799 w 2284799"/>
              <a:gd name="connsiteY3" fmla="*/ 228204 h 2587040"/>
              <a:gd name="connsiteX4" fmla="*/ 2284799 w 2284799"/>
              <a:gd name="connsiteY4" fmla="*/ 2475041 h 2587040"/>
              <a:gd name="connsiteX5" fmla="*/ 2172800 w 2284799"/>
              <a:gd name="connsiteY5" fmla="*/ 2587040 h 2587040"/>
              <a:gd name="connsiteX6" fmla="*/ 150146 w 2284799"/>
              <a:gd name="connsiteY6" fmla="*/ 2385110 h 2587040"/>
              <a:gd name="connsiteX7" fmla="*/ 47 w 2284799"/>
              <a:gd name="connsiteY7" fmla="*/ 2183576 h 2587040"/>
              <a:gd name="connsiteX8" fmla="*/ 47 w 2284799"/>
              <a:gd name="connsiteY8" fmla="*/ 129144 h 2587040"/>
              <a:gd name="connsiteX0" fmla="*/ 47 w 2284799"/>
              <a:gd name="connsiteY0" fmla="*/ 152004 h 2609900"/>
              <a:gd name="connsiteX1" fmla="*/ 112046 w 2284799"/>
              <a:gd name="connsiteY1" fmla="*/ 0 h 2609900"/>
              <a:gd name="connsiteX2" fmla="*/ 2153750 w 2284799"/>
              <a:gd name="connsiteY2" fmla="*/ 120015 h 2609900"/>
              <a:gd name="connsiteX3" fmla="*/ 2284799 w 2284799"/>
              <a:gd name="connsiteY3" fmla="*/ 251064 h 2609900"/>
              <a:gd name="connsiteX4" fmla="*/ 2284799 w 2284799"/>
              <a:gd name="connsiteY4" fmla="*/ 2497901 h 2609900"/>
              <a:gd name="connsiteX5" fmla="*/ 2172800 w 2284799"/>
              <a:gd name="connsiteY5" fmla="*/ 2609900 h 2609900"/>
              <a:gd name="connsiteX6" fmla="*/ 150146 w 2284799"/>
              <a:gd name="connsiteY6" fmla="*/ 2407970 h 2609900"/>
              <a:gd name="connsiteX7" fmla="*/ 47 w 2284799"/>
              <a:gd name="connsiteY7" fmla="*/ 2206436 h 2609900"/>
              <a:gd name="connsiteX8" fmla="*/ 47 w 2284799"/>
              <a:gd name="connsiteY8" fmla="*/ 152004 h 2609900"/>
              <a:gd name="connsiteX0" fmla="*/ 47 w 2284799"/>
              <a:gd name="connsiteY0" fmla="*/ 147241 h 2605137"/>
              <a:gd name="connsiteX1" fmla="*/ 112046 w 2284799"/>
              <a:gd name="connsiteY1" fmla="*/ 0 h 2605137"/>
              <a:gd name="connsiteX2" fmla="*/ 2153750 w 2284799"/>
              <a:gd name="connsiteY2" fmla="*/ 115252 h 2605137"/>
              <a:gd name="connsiteX3" fmla="*/ 2284799 w 2284799"/>
              <a:gd name="connsiteY3" fmla="*/ 246301 h 2605137"/>
              <a:gd name="connsiteX4" fmla="*/ 2284799 w 2284799"/>
              <a:gd name="connsiteY4" fmla="*/ 2493138 h 2605137"/>
              <a:gd name="connsiteX5" fmla="*/ 2172800 w 2284799"/>
              <a:gd name="connsiteY5" fmla="*/ 2605137 h 2605137"/>
              <a:gd name="connsiteX6" fmla="*/ 150146 w 2284799"/>
              <a:gd name="connsiteY6" fmla="*/ 2403207 h 2605137"/>
              <a:gd name="connsiteX7" fmla="*/ 47 w 2284799"/>
              <a:gd name="connsiteY7" fmla="*/ 2201673 h 2605137"/>
              <a:gd name="connsiteX8" fmla="*/ 47 w 2284799"/>
              <a:gd name="connsiteY8" fmla="*/ 147241 h 2605137"/>
              <a:gd name="connsiteX0" fmla="*/ 0 w 2287133"/>
              <a:gd name="connsiteY0" fmla="*/ 168672 h 2605137"/>
              <a:gd name="connsiteX1" fmla="*/ 114380 w 2287133"/>
              <a:gd name="connsiteY1" fmla="*/ 0 h 2605137"/>
              <a:gd name="connsiteX2" fmla="*/ 2156084 w 2287133"/>
              <a:gd name="connsiteY2" fmla="*/ 115252 h 2605137"/>
              <a:gd name="connsiteX3" fmla="*/ 2287133 w 2287133"/>
              <a:gd name="connsiteY3" fmla="*/ 246301 h 2605137"/>
              <a:gd name="connsiteX4" fmla="*/ 2287133 w 2287133"/>
              <a:gd name="connsiteY4" fmla="*/ 2493138 h 2605137"/>
              <a:gd name="connsiteX5" fmla="*/ 2175134 w 2287133"/>
              <a:gd name="connsiteY5" fmla="*/ 2605137 h 2605137"/>
              <a:gd name="connsiteX6" fmla="*/ 152480 w 2287133"/>
              <a:gd name="connsiteY6" fmla="*/ 2403207 h 2605137"/>
              <a:gd name="connsiteX7" fmla="*/ 2381 w 2287133"/>
              <a:gd name="connsiteY7" fmla="*/ 2201673 h 2605137"/>
              <a:gd name="connsiteX8" fmla="*/ 0 w 2287133"/>
              <a:gd name="connsiteY8" fmla="*/ 168672 h 2605137"/>
              <a:gd name="connsiteX0" fmla="*/ 0 w 2287133"/>
              <a:gd name="connsiteY0" fmla="*/ 168672 h 2605137"/>
              <a:gd name="connsiteX1" fmla="*/ 114380 w 2287133"/>
              <a:gd name="connsiteY1" fmla="*/ 0 h 2605137"/>
              <a:gd name="connsiteX2" fmla="*/ 2156084 w 2287133"/>
              <a:gd name="connsiteY2" fmla="*/ 115252 h 2605137"/>
              <a:gd name="connsiteX3" fmla="*/ 2287133 w 2287133"/>
              <a:gd name="connsiteY3" fmla="*/ 246301 h 2605137"/>
              <a:gd name="connsiteX4" fmla="*/ 2287133 w 2287133"/>
              <a:gd name="connsiteY4" fmla="*/ 2493138 h 2605137"/>
              <a:gd name="connsiteX5" fmla="*/ 2175134 w 2287133"/>
              <a:gd name="connsiteY5" fmla="*/ 2605137 h 2605137"/>
              <a:gd name="connsiteX6" fmla="*/ 152480 w 2287133"/>
              <a:gd name="connsiteY6" fmla="*/ 2403207 h 2605137"/>
              <a:gd name="connsiteX7" fmla="*/ 2381 w 2287133"/>
              <a:gd name="connsiteY7" fmla="*/ 2201673 h 2605137"/>
              <a:gd name="connsiteX8" fmla="*/ 0 w 2287133"/>
              <a:gd name="connsiteY8" fmla="*/ 168672 h 2605137"/>
              <a:gd name="connsiteX0" fmla="*/ 0 w 2287133"/>
              <a:gd name="connsiteY0" fmla="*/ 168672 h 2605137"/>
              <a:gd name="connsiteX1" fmla="*/ 114380 w 2287133"/>
              <a:gd name="connsiteY1" fmla="*/ 0 h 2605137"/>
              <a:gd name="connsiteX2" fmla="*/ 2156084 w 2287133"/>
              <a:gd name="connsiteY2" fmla="*/ 115252 h 2605137"/>
              <a:gd name="connsiteX3" fmla="*/ 2287133 w 2287133"/>
              <a:gd name="connsiteY3" fmla="*/ 246301 h 2605137"/>
              <a:gd name="connsiteX4" fmla="*/ 2287133 w 2287133"/>
              <a:gd name="connsiteY4" fmla="*/ 2493138 h 2605137"/>
              <a:gd name="connsiteX5" fmla="*/ 2175134 w 2287133"/>
              <a:gd name="connsiteY5" fmla="*/ 2605137 h 2605137"/>
              <a:gd name="connsiteX6" fmla="*/ 152480 w 2287133"/>
              <a:gd name="connsiteY6" fmla="*/ 2403207 h 2605137"/>
              <a:gd name="connsiteX7" fmla="*/ 2381 w 2287133"/>
              <a:gd name="connsiteY7" fmla="*/ 2201673 h 2605137"/>
              <a:gd name="connsiteX8" fmla="*/ 0 w 2287133"/>
              <a:gd name="connsiteY8" fmla="*/ 168672 h 260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87133" h="2605137">
                <a:moveTo>
                  <a:pt x="0" y="168672"/>
                </a:moveTo>
                <a:cubicBezTo>
                  <a:pt x="0" y="90148"/>
                  <a:pt x="50144" y="21432"/>
                  <a:pt x="114380" y="0"/>
                </a:cubicBezTo>
                <a:lnTo>
                  <a:pt x="2156084" y="115252"/>
                </a:lnTo>
                <a:cubicBezTo>
                  <a:pt x="2217939" y="115252"/>
                  <a:pt x="2287133" y="184446"/>
                  <a:pt x="2287133" y="246301"/>
                </a:cubicBezTo>
                <a:lnTo>
                  <a:pt x="2287133" y="2493138"/>
                </a:lnTo>
                <a:cubicBezTo>
                  <a:pt x="2287133" y="2554993"/>
                  <a:pt x="2236989" y="2605137"/>
                  <a:pt x="2175134" y="2605137"/>
                </a:cubicBezTo>
                <a:lnTo>
                  <a:pt x="152480" y="2403207"/>
                </a:lnTo>
                <a:cubicBezTo>
                  <a:pt x="-4625" y="2412732"/>
                  <a:pt x="2381" y="2263528"/>
                  <a:pt x="2381" y="2201673"/>
                </a:cubicBezTo>
                <a:cubicBezTo>
                  <a:pt x="1587" y="1524006"/>
                  <a:pt x="794" y="846339"/>
                  <a:pt x="0" y="168672"/>
                </a:cubicBezTo>
                <a:close/>
              </a:path>
            </a:pathLst>
          </a:custGeom>
          <a:noFill/>
          <a:ln>
            <a:gradFill>
              <a:gsLst>
                <a:gs pos="0">
                  <a:schemeClr val="accent1">
                    <a:tint val="66000"/>
                    <a:satMod val="160000"/>
                  </a:schemeClr>
                </a:gs>
                <a:gs pos="50000">
                  <a:schemeClr val="accent1">
                    <a:tint val="44500"/>
                    <a:satMod val="160000"/>
                  </a:schemeClr>
                </a:gs>
                <a:gs pos="100000">
                  <a:schemeClr val="accent1">
                    <a:tint val="23500"/>
                    <a:satMod val="160000"/>
                    <a:alpha val="18000"/>
                  </a:schemeClr>
                </a:gs>
              </a:gsLst>
              <a:lin ang="5400000" scaled="0"/>
            </a:gradFill>
          </a:ln>
          <a:effectLst/>
          <a:scene3d>
            <a:camera prst="perspectiveLeft" fov="7200000">
              <a:rot lat="0" lon="600002" rev="0"/>
            </a:camera>
            <a:lightRig rig="threePt" dir="t"/>
          </a:scene3d>
          <a:sp3d prstMaterial="matte">
            <a:bevelT w="285750" h="158750" prst="coolSlant"/>
            <a:extrusionClr>
              <a:schemeClr val="tx2"/>
            </a:extrusionClr>
            <a:contourClr>
              <a:schemeClr val="accent3"/>
            </a:contourClr>
          </a:sp3d>
        </p:spPr>
        <p:style>
          <a:lnRef idx="2">
            <a:schemeClr val="accent1">
              <a:shade val="50000"/>
            </a:schemeClr>
          </a:lnRef>
          <a:fillRef idx="1">
            <a:schemeClr val="accent1"/>
          </a:fillRef>
          <a:effectRef idx="0">
            <a:schemeClr val="accent1"/>
          </a:effectRef>
          <a:fontRef idx="minor">
            <a:schemeClr val="lt1"/>
          </a:fontRef>
        </p:style>
        <p:txBody>
          <a:bodyPr lIns="76078" tIns="38039" rIns="76078" bIns="38039" rtlCol="0" anchor="ctr"/>
          <a:lstStyle/>
          <a:p>
            <a:pPr algn="ctr"/>
            <a:endParaRPr lang="en-US"/>
          </a:p>
        </p:txBody>
      </p:sp>
      <p:sp>
        <p:nvSpPr>
          <p:cNvPr id="69" name="TextBox 68"/>
          <p:cNvSpPr txBox="1"/>
          <p:nvPr/>
        </p:nvSpPr>
        <p:spPr>
          <a:xfrm>
            <a:off x="3892393" y="1906275"/>
            <a:ext cx="1739910" cy="338431"/>
          </a:xfrm>
          <a:prstGeom prst="rect">
            <a:avLst/>
          </a:prstGeom>
          <a:noFill/>
        </p:spPr>
        <p:txBody>
          <a:bodyPr wrap="none" lIns="76078" tIns="38039" rIns="76078" bIns="38039" rtlCol="0">
            <a:spAutoFit/>
          </a:bodyPr>
          <a:lstStyle/>
          <a:p>
            <a:r>
              <a:rPr lang="en-US" sz="1700" dirty="0">
                <a:solidFill>
                  <a:schemeClr val="bg1"/>
                </a:solidFill>
                <a:latin typeface="Arial" pitchFamily="34" charset="0"/>
                <a:cs typeface="Arial" pitchFamily="34" charset="0"/>
              </a:rPr>
              <a:t>Virtual Desktops</a:t>
            </a:r>
          </a:p>
        </p:txBody>
      </p:sp>
      <p:sp>
        <p:nvSpPr>
          <p:cNvPr id="70" name="TextBox 69"/>
          <p:cNvSpPr txBox="1"/>
          <p:nvPr/>
        </p:nvSpPr>
        <p:spPr>
          <a:xfrm rot="-120000">
            <a:off x="7416106" y="3346498"/>
            <a:ext cx="932701" cy="338431"/>
          </a:xfrm>
          <a:prstGeom prst="rect">
            <a:avLst/>
          </a:prstGeom>
          <a:noFill/>
          <a:scene3d>
            <a:camera prst="orthographicFront">
              <a:rot lat="841266" lon="20362685" rev="21260226"/>
            </a:camera>
            <a:lightRig rig="threePt" dir="t"/>
          </a:scene3d>
        </p:spPr>
        <p:txBody>
          <a:bodyPr wrap="none" lIns="76078" tIns="38039" rIns="76078" bIns="38039" rtlCol="0">
            <a:spAutoFit/>
            <a:scene3d>
              <a:camera prst="isometricOffAxis1Right">
                <a:rot lat="1380000" lon="20039996" rev="0"/>
              </a:camera>
              <a:lightRig rig="threePt" dir="t"/>
            </a:scene3d>
          </a:bodyPr>
          <a:lstStyle/>
          <a:p>
            <a:r>
              <a:rPr lang="en-US" sz="1700" dirty="0" err="1">
                <a:latin typeface="Arial" pitchFamily="34" charset="0"/>
                <a:cs typeface="Arial" pitchFamily="34" charset="0"/>
              </a:rPr>
              <a:t>XenApp</a:t>
            </a:r>
            <a:endParaRPr lang="en-US" sz="1700" dirty="0">
              <a:latin typeface="Arial" pitchFamily="34" charset="0"/>
              <a:cs typeface="Arial" pitchFamily="34" charset="0"/>
            </a:endParaRPr>
          </a:p>
        </p:txBody>
      </p:sp>
      <p:sp>
        <p:nvSpPr>
          <p:cNvPr id="3" name="Text Placeholder 2"/>
          <p:cNvSpPr>
            <a:spLocks noGrp="1"/>
          </p:cNvSpPr>
          <p:nvPr>
            <p:ph type="body" sz="quarter" idx="10"/>
          </p:nvPr>
        </p:nvSpPr>
        <p:spPr/>
        <p:txBody>
          <a:bodyPr>
            <a:normAutofit fontScale="92500" lnSpcReduction="10000"/>
          </a:bodyPr>
          <a:lstStyle/>
          <a:p>
            <a:r>
              <a:rPr lang="en-US" dirty="0" smtClean="0">
                <a:solidFill>
                  <a:schemeClr val="bg1"/>
                </a:solidFill>
              </a:rPr>
              <a:t>Instant </a:t>
            </a:r>
            <a:r>
              <a:rPr lang="en-US" dirty="0">
                <a:solidFill>
                  <a:schemeClr val="bg1"/>
                </a:solidFill>
              </a:rPr>
              <a:t>a</a:t>
            </a:r>
            <a:r>
              <a:rPr lang="en-US" dirty="0" smtClean="0">
                <a:solidFill>
                  <a:schemeClr val="bg1"/>
                </a:solidFill>
              </a:rPr>
              <a:t>pp access and </a:t>
            </a:r>
            <a:r>
              <a:rPr lang="en-US" dirty="0">
                <a:solidFill>
                  <a:schemeClr val="bg1"/>
                </a:solidFill>
              </a:rPr>
              <a:t>s</a:t>
            </a:r>
            <a:r>
              <a:rPr lang="en-US" dirty="0" smtClean="0">
                <a:solidFill>
                  <a:schemeClr val="bg1"/>
                </a:solidFill>
              </a:rPr>
              <a:t>treamed </a:t>
            </a:r>
            <a:r>
              <a:rPr lang="en-US" dirty="0">
                <a:solidFill>
                  <a:schemeClr val="bg1"/>
                </a:solidFill>
              </a:rPr>
              <a:t>a</a:t>
            </a:r>
            <a:r>
              <a:rPr lang="en-US" dirty="0" smtClean="0">
                <a:solidFill>
                  <a:schemeClr val="bg1"/>
                </a:solidFill>
              </a:rPr>
              <a:t>pp accelerator</a:t>
            </a:r>
            <a:endParaRPr lang="en-US" dirty="0">
              <a:solidFill>
                <a:schemeClr val="bg1"/>
              </a:solidFill>
            </a:endParaRPr>
          </a:p>
        </p:txBody>
      </p:sp>
      <p:sp>
        <p:nvSpPr>
          <p:cNvPr id="2" name="Title 1"/>
          <p:cNvSpPr>
            <a:spLocks noGrp="1"/>
          </p:cNvSpPr>
          <p:nvPr>
            <p:ph type="title"/>
          </p:nvPr>
        </p:nvSpPr>
        <p:spPr/>
        <p:txBody>
          <a:bodyPr/>
          <a:lstStyle/>
          <a:p>
            <a:pPr lvl="0">
              <a:lnSpc>
                <a:spcPct val="150000"/>
              </a:lnSpc>
              <a:spcBef>
                <a:spcPts val="1600"/>
              </a:spcBef>
              <a:spcAft>
                <a:spcPts val="0"/>
              </a:spcAft>
            </a:pPr>
            <a:r>
              <a:rPr lang="en-US" sz="3600" dirty="0">
                <a:cs typeface="+mn-cs"/>
              </a:rPr>
              <a:t>Screaming fast app launch</a:t>
            </a:r>
          </a:p>
        </p:txBody>
      </p:sp>
      <p:sp>
        <p:nvSpPr>
          <p:cNvPr id="4" name="Content Placeholder 3"/>
          <p:cNvSpPr>
            <a:spLocks noGrp="1"/>
          </p:cNvSpPr>
          <p:nvPr>
            <p:ph idx="1"/>
          </p:nvPr>
        </p:nvSpPr>
        <p:spPr>
          <a:xfrm>
            <a:off x="285826" y="1943543"/>
            <a:ext cx="3451093" cy="4303730"/>
          </a:xfrm>
        </p:spPr>
        <p:txBody>
          <a:bodyPr vert="horz" lIns="91440" tIns="45720" rIns="91440" bIns="45720" rtlCol="0">
            <a:normAutofit/>
          </a:bodyPr>
          <a:lstStyle/>
          <a:p>
            <a:pPr>
              <a:spcBef>
                <a:spcPct val="20000"/>
              </a:spcBef>
              <a:buClr>
                <a:srgbClr val="03C2F1"/>
              </a:buClr>
              <a:buFont typeface="Segoe UI" pitchFamily="34" charset="0"/>
              <a:buChar char="►"/>
            </a:pPr>
            <a:r>
              <a:rPr lang="en-US" sz="2400" dirty="0">
                <a:solidFill>
                  <a:schemeClr val="bg1"/>
                </a:solidFill>
                <a:latin typeface="Segoe UI" pitchFamily="34" charset="0"/>
              </a:rPr>
              <a:t>Prelaunch </a:t>
            </a:r>
            <a:r>
              <a:rPr lang="en-US" sz="2400" dirty="0" err="1">
                <a:solidFill>
                  <a:schemeClr val="bg1"/>
                </a:solidFill>
                <a:latin typeface="Segoe UI" pitchFamily="34" charset="0"/>
              </a:rPr>
              <a:t>XenApp</a:t>
            </a:r>
            <a:r>
              <a:rPr lang="en-US" sz="2400" dirty="0">
                <a:solidFill>
                  <a:schemeClr val="bg1"/>
                </a:solidFill>
                <a:latin typeface="Segoe UI" pitchFamily="34" charset="0"/>
              </a:rPr>
              <a:t> Sessions for instant access to hosted apps</a:t>
            </a:r>
          </a:p>
          <a:p>
            <a:pPr>
              <a:spcBef>
                <a:spcPct val="20000"/>
              </a:spcBef>
              <a:buClr>
                <a:srgbClr val="03C2F1"/>
              </a:buClr>
              <a:buFont typeface="Segoe UI" pitchFamily="34" charset="0"/>
              <a:buChar char="►"/>
            </a:pPr>
            <a:r>
              <a:rPr lang="en-US" sz="2400" dirty="0">
                <a:solidFill>
                  <a:schemeClr val="bg1"/>
                </a:solidFill>
                <a:latin typeface="Segoe UI" pitchFamily="34" charset="0"/>
              </a:rPr>
              <a:t>Cache streamed apps in shared VHD for instant startups</a:t>
            </a:r>
          </a:p>
          <a:p>
            <a:pPr>
              <a:spcBef>
                <a:spcPct val="20000"/>
              </a:spcBef>
              <a:buClr>
                <a:srgbClr val="03C2F1"/>
              </a:buClr>
              <a:buFont typeface="Segoe UI" pitchFamily="34" charset="0"/>
              <a:buChar char="►"/>
            </a:pPr>
            <a:endParaRPr lang="en-US" sz="2400" dirty="0">
              <a:solidFill>
                <a:schemeClr val="bg1"/>
              </a:solidFill>
              <a:latin typeface="Segoe UI" pitchFamily="34" charset="0"/>
            </a:endParaRPr>
          </a:p>
        </p:txBody>
      </p:sp>
    </p:spTree>
    <p:extLst>
      <p:ext uri="{BB962C8B-B14F-4D97-AF65-F5344CB8AC3E}">
        <p14:creationId xmlns:p14="http://schemas.microsoft.com/office/powerpoint/2010/main" val="153170310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nodeType="withEffect">
                                  <p:stCondLst>
                                    <p:cond delay="0"/>
                                  </p:stCondLst>
                                  <p:childTnLst>
                                    <p:set>
                                      <p:cBhvr>
                                        <p:cTn id="6" dur="1" fill="hold">
                                          <p:stCondLst>
                                            <p:cond delay="0"/>
                                          </p:stCondLst>
                                        </p:cTn>
                                        <p:tgtEl>
                                          <p:spTgt spid="193"/>
                                        </p:tgtEl>
                                        <p:attrNameLst>
                                          <p:attrName>style.visibility</p:attrName>
                                        </p:attrNameLst>
                                      </p:cBhvr>
                                      <p:to>
                                        <p:strVal val="visible"/>
                                      </p:to>
                                    </p:set>
                                    <p:anim calcmode="lin" valueType="num">
                                      <p:cBhvr>
                                        <p:cTn id="7" dur="500" fill="hold"/>
                                        <p:tgtEl>
                                          <p:spTgt spid="193"/>
                                        </p:tgtEl>
                                        <p:attrNameLst>
                                          <p:attrName>ppt_w</p:attrName>
                                        </p:attrNameLst>
                                      </p:cBhvr>
                                      <p:tavLst>
                                        <p:tav tm="0">
                                          <p:val>
                                            <p:fltVal val="0"/>
                                          </p:val>
                                        </p:tav>
                                        <p:tav tm="100000">
                                          <p:val>
                                            <p:strVal val="#ppt_w"/>
                                          </p:val>
                                        </p:tav>
                                      </p:tavLst>
                                    </p:anim>
                                    <p:anim calcmode="lin" valueType="num">
                                      <p:cBhvr>
                                        <p:cTn id="8" dur="500" fill="hold"/>
                                        <p:tgtEl>
                                          <p:spTgt spid="193"/>
                                        </p:tgtEl>
                                        <p:attrNameLst>
                                          <p:attrName>ppt_h</p:attrName>
                                        </p:attrNameLst>
                                      </p:cBhvr>
                                      <p:tavLst>
                                        <p:tav tm="0">
                                          <p:val>
                                            <p:fltVal val="0"/>
                                          </p:val>
                                        </p:tav>
                                        <p:tav tm="100000">
                                          <p:val>
                                            <p:strVal val="#ppt_h"/>
                                          </p:val>
                                        </p:tav>
                                      </p:tavLst>
                                    </p:anim>
                                    <p:animEffect transition="in" filter="fade">
                                      <p:cBhvr>
                                        <p:cTn id="9" dur="500"/>
                                        <p:tgtEl>
                                          <p:spTgt spid="19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18"/>
                                        </p:tgtEl>
                                        <p:attrNameLst>
                                          <p:attrName>style.visibility</p:attrName>
                                        </p:attrNameLst>
                                      </p:cBhvr>
                                      <p:to>
                                        <p:strVal val="visible"/>
                                      </p:to>
                                    </p:set>
                                    <p:anim calcmode="lin" valueType="num">
                                      <p:cBhvr>
                                        <p:cTn id="13" dur="500" fill="hold"/>
                                        <p:tgtEl>
                                          <p:spTgt spid="218"/>
                                        </p:tgtEl>
                                        <p:attrNameLst>
                                          <p:attrName>ppt_w</p:attrName>
                                        </p:attrNameLst>
                                      </p:cBhvr>
                                      <p:tavLst>
                                        <p:tav tm="0">
                                          <p:val>
                                            <p:fltVal val="0"/>
                                          </p:val>
                                        </p:tav>
                                        <p:tav tm="100000">
                                          <p:val>
                                            <p:strVal val="#ppt_w"/>
                                          </p:val>
                                        </p:tav>
                                      </p:tavLst>
                                    </p:anim>
                                    <p:anim calcmode="lin" valueType="num">
                                      <p:cBhvr>
                                        <p:cTn id="14" dur="500" fill="hold"/>
                                        <p:tgtEl>
                                          <p:spTgt spid="218"/>
                                        </p:tgtEl>
                                        <p:attrNameLst>
                                          <p:attrName>ppt_h</p:attrName>
                                        </p:attrNameLst>
                                      </p:cBhvr>
                                      <p:tavLst>
                                        <p:tav tm="0">
                                          <p:val>
                                            <p:fltVal val="0"/>
                                          </p:val>
                                        </p:tav>
                                        <p:tav tm="100000">
                                          <p:val>
                                            <p:strVal val="#ppt_h"/>
                                          </p:val>
                                        </p:tav>
                                      </p:tavLst>
                                    </p:anim>
                                    <p:animEffect transition="in" filter="fade">
                                      <p:cBhvr>
                                        <p:cTn id="15" dur="500"/>
                                        <p:tgtEl>
                                          <p:spTgt spid="218"/>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Effect transition="in" filter="fade">
                                      <p:cBhvr>
                                        <p:cTn id="21" dur="500"/>
                                        <p:tgtEl>
                                          <p:spTgt spid="61"/>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206"/>
                                        </p:tgtEl>
                                        <p:attrNameLst>
                                          <p:attrName>style.visibility</p:attrName>
                                        </p:attrNameLst>
                                      </p:cBhvr>
                                      <p:to>
                                        <p:strVal val="visible"/>
                                      </p:to>
                                    </p:set>
                                    <p:animEffect transition="in" filter="wipe(right)">
                                      <p:cBhvr>
                                        <p:cTn id="25" dur="500"/>
                                        <p:tgtEl>
                                          <p:spTgt spid="20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05"/>
                                        </p:tgtEl>
                                        <p:attrNameLst>
                                          <p:attrName>style.visibility</p:attrName>
                                        </p:attrNameLst>
                                      </p:cBhvr>
                                      <p:to>
                                        <p:strVal val="visible"/>
                                      </p:to>
                                    </p:set>
                                    <p:anim calcmode="lin" valueType="num">
                                      <p:cBhvr>
                                        <p:cTn id="29" dur="500" fill="hold"/>
                                        <p:tgtEl>
                                          <p:spTgt spid="205"/>
                                        </p:tgtEl>
                                        <p:attrNameLst>
                                          <p:attrName>ppt_w</p:attrName>
                                        </p:attrNameLst>
                                      </p:cBhvr>
                                      <p:tavLst>
                                        <p:tav tm="0">
                                          <p:val>
                                            <p:fltVal val="0"/>
                                          </p:val>
                                        </p:tav>
                                        <p:tav tm="100000">
                                          <p:val>
                                            <p:strVal val="#ppt_w"/>
                                          </p:val>
                                        </p:tav>
                                      </p:tavLst>
                                    </p:anim>
                                    <p:anim calcmode="lin" valueType="num">
                                      <p:cBhvr>
                                        <p:cTn id="30" dur="500" fill="hold"/>
                                        <p:tgtEl>
                                          <p:spTgt spid="205"/>
                                        </p:tgtEl>
                                        <p:attrNameLst>
                                          <p:attrName>ppt_h</p:attrName>
                                        </p:attrNameLst>
                                      </p:cBhvr>
                                      <p:tavLst>
                                        <p:tav tm="0">
                                          <p:val>
                                            <p:fltVal val="0"/>
                                          </p:val>
                                        </p:tav>
                                        <p:tav tm="100000">
                                          <p:val>
                                            <p:strVal val="#ppt_h"/>
                                          </p:val>
                                        </p:tav>
                                      </p:tavLst>
                                    </p:anim>
                                    <p:animEffect transition="in" filter="fade">
                                      <p:cBhvr>
                                        <p:cTn id="31" dur="500"/>
                                        <p:tgtEl>
                                          <p:spTgt spid="205"/>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77"/>
                                        </p:tgtEl>
                                        <p:attrNameLst>
                                          <p:attrName>style.visibility</p:attrName>
                                        </p:attrNameLst>
                                      </p:cBhvr>
                                      <p:to>
                                        <p:strVal val="visible"/>
                                      </p:to>
                                    </p:set>
                                    <p:anim calcmode="lin" valueType="num">
                                      <p:cBhvr>
                                        <p:cTn id="36" dur="500" fill="hold"/>
                                        <p:tgtEl>
                                          <p:spTgt spid="177"/>
                                        </p:tgtEl>
                                        <p:attrNameLst>
                                          <p:attrName>ppt_w</p:attrName>
                                        </p:attrNameLst>
                                      </p:cBhvr>
                                      <p:tavLst>
                                        <p:tav tm="0">
                                          <p:val>
                                            <p:fltVal val="0"/>
                                          </p:val>
                                        </p:tav>
                                        <p:tav tm="100000">
                                          <p:val>
                                            <p:strVal val="#ppt_w"/>
                                          </p:val>
                                        </p:tav>
                                      </p:tavLst>
                                    </p:anim>
                                    <p:anim calcmode="lin" valueType="num">
                                      <p:cBhvr>
                                        <p:cTn id="37" dur="500" fill="hold"/>
                                        <p:tgtEl>
                                          <p:spTgt spid="177"/>
                                        </p:tgtEl>
                                        <p:attrNameLst>
                                          <p:attrName>ppt_h</p:attrName>
                                        </p:attrNameLst>
                                      </p:cBhvr>
                                      <p:tavLst>
                                        <p:tav tm="0">
                                          <p:val>
                                            <p:fltVal val="0"/>
                                          </p:val>
                                        </p:tav>
                                        <p:tav tm="100000">
                                          <p:val>
                                            <p:strVal val="#ppt_h"/>
                                          </p:val>
                                        </p:tav>
                                      </p:tavLst>
                                    </p:anim>
                                    <p:animEffect transition="in" filter="fade">
                                      <p:cBhvr>
                                        <p:cTn id="38" dur="500"/>
                                        <p:tgtEl>
                                          <p:spTgt spid="177"/>
                                        </p:tgtEl>
                                      </p:cBhvr>
                                    </p:animEffect>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217"/>
                                        </p:tgtEl>
                                        <p:attrNameLst>
                                          <p:attrName>style.visibility</p:attrName>
                                        </p:attrNameLst>
                                      </p:cBhvr>
                                      <p:to>
                                        <p:strVal val="visible"/>
                                      </p:to>
                                    </p:set>
                                    <p:anim calcmode="lin" valueType="num">
                                      <p:cBhvr>
                                        <p:cTn id="42" dur="500" fill="hold"/>
                                        <p:tgtEl>
                                          <p:spTgt spid="217"/>
                                        </p:tgtEl>
                                        <p:attrNameLst>
                                          <p:attrName>ppt_w</p:attrName>
                                        </p:attrNameLst>
                                      </p:cBhvr>
                                      <p:tavLst>
                                        <p:tav tm="0">
                                          <p:val>
                                            <p:fltVal val="0"/>
                                          </p:val>
                                        </p:tav>
                                        <p:tav tm="100000">
                                          <p:val>
                                            <p:strVal val="#ppt_w"/>
                                          </p:val>
                                        </p:tav>
                                      </p:tavLst>
                                    </p:anim>
                                    <p:anim calcmode="lin" valueType="num">
                                      <p:cBhvr>
                                        <p:cTn id="43" dur="500" fill="hold"/>
                                        <p:tgtEl>
                                          <p:spTgt spid="217"/>
                                        </p:tgtEl>
                                        <p:attrNameLst>
                                          <p:attrName>ppt_h</p:attrName>
                                        </p:attrNameLst>
                                      </p:cBhvr>
                                      <p:tavLst>
                                        <p:tav tm="0">
                                          <p:val>
                                            <p:fltVal val="0"/>
                                          </p:val>
                                        </p:tav>
                                        <p:tav tm="100000">
                                          <p:val>
                                            <p:strVal val="#ppt_h"/>
                                          </p:val>
                                        </p:tav>
                                      </p:tavLst>
                                    </p:anim>
                                    <p:animEffect transition="in" filter="fade">
                                      <p:cBhvr>
                                        <p:cTn id="44" dur="500"/>
                                        <p:tgtEl>
                                          <p:spTgt spid="217"/>
                                        </p:tgtEl>
                                      </p:cBhvr>
                                    </p:animEffect>
                                  </p:childTnLst>
                                </p:cTn>
                              </p:par>
                            </p:childTnLst>
                          </p:cTn>
                        </p:par>
                        <p:par>
                          <p:cTn id="45" fill="hold">
                            <p:stCondLst>
                              <p:cond delay="1000"/>
                            </p:stCondLst>
                            <p:childTnLst>
                              <p:par>
                                <p:cTn id="46" presetID="53" presetClass="entr" presetSubtype="16"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500" fill="hold"/>
                                        <p:tgtEl>
                                          <p:spTgt spid="62"/>
                                        </p:tgtEl>
                                        <p:attrNameLst>
                                          <p:attrName>ppt_w</p:attrName>
                                        </p:attrNameLst>
                                      </p:cBhvr>
                                      <p:tavLst>
                                        <p:tav tm="0">
                                          <p:val>
                                            <p:fltVal val="0"/>
                                          </p:val>
                                        </p:tav>
                                        <p:tav tm="100000">
                                          <p:val>
                                            <p:strVal val="#ppt_w"/>
                                          </p:val>
                                        </p:tav>
                                      </p:tavLst>
                                    </p:anim>
                                    <p:anim calcmode="lin" valueType="num">
                                      <p:cBhvr>
                                        <p:cTn id="49" dur="500" fill="hold"/>
                                        <p:tgtEl>
                                          <p:spTgt spid="62"/>
                                        </p:tgtEl>
                                        <p:attrNameLst>
                                          <p:attrName>ppt_h</p:attrName>
                                        </p:attrNameLst>
                                      </p:cBhvr>
                                      <p:tavLst>
                                        <p:tav tm="0">
                                          <p:val>
                                            <p:fltVal val="0"/>
                                          </p:val>
                                        </p:tav>
                                        <p:tav tm="100000">
                                          <p:val>
                                            <p:strVal val="#ppt_h"/>
                                          </p:val>
                                        </p:tav>
                                      </p:tavLst>
                                    </p:anim>
                                    <p:animEffect transition="in" filter="fade">
                                      <p:cBhvr>
                                        <p:cTn id="50" dur="500"/>
                                        <p:tgtEl>
                                          <p:spTgt spid="62"/>
                                        </p:tgtEl>
                                      </p:cBhvr>
                                    </p:animEffect>
                                  </p:childTnLst>
                                </p:cTn>
                              </p:par>
                            </p:childTnLst>
                          </p:cTn>
                        </p:par>
                        <p:par>
                          <p:cTn id="51" fill="hold">
                            <p:stCondLst>
                              <p:cond delay="1500"/>
                            </p:stCondLst>
                            <p:childTnLst>
                              <p:par>
                                <p:cTn id="52" presetID="22" presetClass="entr" presetSubtype="2" fill="hold" grpId="0" nodeType="afterEffect">
                                  <p:stCondLst>
                                    <p:cond delay="0"/>
                                  </p:stCondLst>
                                  <p:childTnLst>
                                    <p:set>
                                      <p:cBhvr>
                                        <p:cTn id="53" dur="1" fill="hold">
                                          <p:stCondLst>
                                            <p:cond delay="0"/>
                                          </p:stCondLst>
                                        </p:cTn>
                                        <p:tgtEl>
                                          <p:spTgt spid="207"/>
                                        </p:tgtEl>
                                        <p:attrNameLst>
                                          <p:attrName>style.visibility</p:attrName>
                                        </p:attrNameLst>
                                      </p:cBhvr>
                                      <p:to>
                                        <p:strVal val="visible"/>
                                      </p:to>
                                    </p:set>
                                    <p:animEffect transition="in" filter="wipe(right)">
                                      <p:cBhvr>
                                        <p:cTn id="54" dur="500"/>
                                        <p:tgtEl>
                                          <p:spTgt spid="207"/>
                                        </p:tgtEl>
                                      </p:cBhvr>
                                    </p:animEffect>
                                  </p:childTnLst>
                                </p:cTn>
                              </p:par>
                            </p:childTnLst>
                          </p:cTn>
                        </p:par>
                        <p:par>
                          <p:cTn id="55" fill="hold">
                            <p:stCondLst>
                              <p:cond delay="2000"/>
                            </p:stCondLst>
                            <p:childTnLst>
                              <p:par>
                                <p:cTn id="56" presetID="53" presetClass="entr" presetSubtype="16" fill="hold" nodeType="afterEffect">
                                  <p:stCondLst>
                                    <p:cond delay="0"/>
                                  </p:stCondLst>
                                  <p:childTnLst>
                                    <p:set>
                                      <p:cBhvr>
                                        <p:cTn id="57" dur="1" fill="hold">
                                          <p:stCondLst>
                                            <p:cond delay="0"/>
                                          </p:stCondLst>
                                        </p:cTn>
                                        <p:tgtEl>
                                          <p:spTgt spid="208"/>
                                        </p:tgtEl>
                                        <p:attrNameLst>
                                          <p:attrName>style.visibility</p:attrName>
                                        </p:attrNameLst>
                                      </p:cBhvr>
                                      <p:to>
                                        <p:strVal val="visible"/>
                                      </p:to>
                                    </p:set>
                                    <p:anim calcmode="lin" valueType="num">
                                      <p:cBhvr>
                                        <p:cTn id="58" dur="500" fill="hold"/>
                                        <p:tgtEl>
                                          <p:spTgt spid="208"/>
                                        </p:tgtEl>
                                        <p:attrNameLst>
                                          <p:attrName>ppt_w</p:attrName>
                                        </p:attrNameLst>
                                      </p:cBhvr>
                                      <p:tavLst>
                                        <p:tav tm="0">
                                          <p:val>
                                            <p:fltVal val="0"/>
                                          </p:val>
                                        </p:tav>
                                        <p:tav tm="100000">
                                          <p:val>
                                            <p:strVal val="#ppt_w"/>
                                          </p:val>
                                        </p:tav>
                                      </p:tavLst>
                                    </p:anim>
                                    <p:anim calcmode="lin" valueType="num">
                                      <p:cBhvr>
                                        <p:cTn id="59" dur="500" fill="hold"/>
                                        <p:tgtEl>
                                          <p:spTgt spid="208"/>
                                        </p:tgtEl>
                                        <p:attrNameLst>
                                          <p:attrName>ppt_h</p:attrName>
                                        </p:attrNameLst>
                                      </p:cBhvr>
                                      <p:tavLst>
                                        <p:tav tm="0">
                                          <p:val>
                                            <p:fltVal val="0"/>
                                          </p:val>
                                        </p:tav>
                                        <p:tav tm="100000">
                                          <p:val>
                                            <p:strVal val="#ppt_h"/>
                                          </p:val>
                                        </p:tav>
                                      </p:tavLst>
                                    </p:anim>
                                    <p:animEffect transition="in" filter="fade">
                                      <p:cBhvr>
                                        <p:cTn id="60" dur="5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 grpId="0" animBg="1"/>
      <p:bldP spid="207" grpId="0" animBg="1"/>
      <p:bldP spid="217" grpId="0" animBg="1"/>
      <p:bldP spid="2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2290" y="886751"/>
            <a:ext cx="7249222" cy="449262"/>
          </a:xfrm>
        </p:spPr>
        <p:txBody>
          <a:bodyPr vert="horz" wrap="square" lIns="91440" tIns="45720" rIns="91440" bIns="45720" numCol="1" anchor="t" anchorCtr="0" compatLnSpc="1">
            <a:prstTxWarp prst="textNoShape">
              <a:avLst/>
            </a:prstTxWarp>
            <a:normAutofit fontScale="92500" lnSpcReduction="10000"/>
          </a:bodyPr>
          <a:lstStyle/>
          <a:p>
            <a:pPr marL="0" indent="0">
              <a:defRPr/>
            </a:pPr>
            <a:r>
              <a:rPr dirty="0">
                <a:solidFill>
                  <a:schemeClr val="bg1"/>
                </a:solidFill>
                <a:cs typeface="Arial" pitchFamily="34" charset="0"/>
              </a:rPr>
              <a:t>Better</a:t>
            </a:r>
            <a:r>
              <a:rPr dirty="0">
                <a:solidFill>
                  <a:schemeClr val="bg1"/>
                </a:solidFill>
              </a:rPr>
              <a:t> </a:t>
            </a:r>
            <a:r>
              <a:rPr dirty="0">
                <a:solidFill>
                  <a:schemeClr val="bg1"/>
                </a:solidFill>
                <a:cs typeface="Arial" pitchFamily="34" charset="0"/>
              </a:rPr>
              <a:t>than local experience with Instant </a:t>
            </a:r>
            <a:r>
              <a:rPr dirty="0" smtClean="0">
                <a:solidFill>
                  <a:schemeClr val="bg1"/>
                </a:solidFill>
                <a:cs typeface="Arial" pitchFamily="34" charset="0"/>
              </a:rPr>
              <a:t>app access</a:t>
            </a:r>
            <a:endParaRPr dirty="0">
              <a:solidFill>
                <a:schemeClr val="bg1"/>
              </a:solidFill>
              <a:cs typeface="Arial" pitchFamily="34" charset="0"/>
            </a:endParaRPr>
          </a:p>
          <a:p>
            <a:pPr marL="0" indent="0">
              <a:defRPr/>
            </a:pPr>
            <a:endParaRPr dirty="0">
              <a:solidFill>
                <a:schemeClr val="bg1"/>
              </a:solidFill>
            </a:endParaRPr>
          </a:p>
        </p:txBody>
      </p:sp>
      <p:sp>
        <p:nvSpPr>
          <p:cNvPr id="22531" name="Title 2"/>
          <p:cNvSpPr>
            <a:spLocks noGrp="1"/>
          </p:cNvSpPr>
          <p:nvPr>
            <p:ph type="title"/>
          </p:nvPr>
        </p:nvSpPr>
        <p:spPr>
          <a:xfrm>
            <a:off x="383481" y="423863"/>
            <a:ext cx="8533051" cy="506412"/>
          </a:xfrm>
        </p:spPr>
        <p:txBody>
          <a:bodyPr/>
          <a:lstStyle/>
          <a:p>
            <a:r>
              <a:rPr sz="3200" dirty="0" smtClean="0"/>
              <a:t>Screaming fast app launch</a:t>
            </a:r>
            <a:endParaRPr dirty="0" smtClean="0"/>
          </a:p>
        </p:txBody>
      </p:sp>
      <p:sp>
        <p:nvSpPr>
          <p:cNvPr id="4" name="Content Placeholder 3"/>
          <p:cNvSpPr>
            <a:spLocks noGrp="1"/>
          </p:cNvSpPr>
          <p:nvPr>
            <p:ph idx="1"/>
          </p:nvPr>
        </p:nvSpPr>
        <p:spPr>
          <a:xfrm>
            <a:off x="4196856" y="2393950"/>
            <a:ext cx="4691094" cy="2997200"/>
          </a:xfrm>
        </p:spPr>
        <p:txBody>
          <a:bodyPr vert="horz" lIns="91440" tIns="45720" rIns="91440" bIns="45720" rtlCol="0">
            <a:normAutofit/>
          </a:bodyPr>
          <a:lstStyle/>
          <a:p>
            <a:pPr>
              <a:spcBef>
                <a:spcPct val="20000"/>
              </a:spcBef>
              <a:buClr>
                <a:srgbClr val="03C2F1"/>
              </a:buClr>
              <a:buFont typeface="Segoe UI" pitchFamily="34" charset="0"/>
              <a:buChar char="►"/>
            </a:pPr>
            <a:r>
              <a:rPr sz="2400" dirty="0">
                <a:solidFill>
                  <a:schemeClr val="bg1"/>
                </a:solidFill>
                <a:latin typeface="Segoe UI" pitchFamily="34" charset="0"/>
              </a:rPr>
              <a:t>Session Pre-Launch</a:t>
            </a:r>
          </a:p>
          <a:p>
            <a:pPr>
              <a:spcBef>
                <a:spcPct val="20000"/>
              </a:spcBef>
              <a:buClr>
                <a:srgbClr val="03C2F1"/>
              </a:buClr>
              <a:buFont typeface="Segoe UI" pitchFamily="34" charset="0"/>
              <a:buChar char="►"/>
            </a:pPr>
            <a:r>
              <a:rPr sz="2400" dirty="0">
                <a:solidFill>
                  <a:schemeClr val="bg1"/>
                </a:solidFill>
                <a:latin typeface="Segoe UI" pitchFamily="34" charset="0"/>
              </a:rPr>
              <a:t>Session Linger</a:t>
            </a:r>
          </a:p>
          <a:p>
            <a:pPr>
              <a:spcBef>
                <a:spcPct val="20000"/>
              </a:spcBef>
              <a:buClr>
                <a:srgbClr val="03C2F1"/>
              </a:buClr>
              <a:buFont typeface="Segoe UI" pitchFamily="34" charset="0"/>
              <a:buChar char="►"/>
            </a:pPr>
            <a:r>
              <a:rPr sz="2400" dirty="0">
                <a:solidFill>
                  <a:schemeClr val="bg1"/>
                </a:solidFill>
                <a:latin typeface="Segoe UI" pitchFamily="34" charset="0"/>
              </a:rPr>
              <a:t>Fast Re-connect</a:t>
            </a:r>
          </a:p>
          <a:p>
            <a:pPr>
              <a:spcBef>
                <a:spcPct val="20000"/>
              </a:spcBef>
              <a:buClr>
                <a:srgbClr val="03C2F1"/>
              </a:buClr>
              <a:buFont typeface="Segoe UI" pitchFamily="34" charset="0"/>
              <a:buChar char="►"/>
            </a:pPr>
            <a:endParaRPr sz="2400" dirty="0">
              <a:solidFill>
                <a:schemeClr val="bg1"/>
              </a:solidFill>
              <a:latin typeface="Segoe UI" pitchFamily="34" charset="0"/>
            </a:endParaRPr>
          </a:p>
        </p:txBody>
      </p:sp>
      <p:pic>
        <p:nvPicPr>
          <p:cNvPr id="43013" name="Picture 4" descr="C:\Users\mickh\AppData\Local\Microsoft\Windows\Temporary Internet Files\Content.Outlook\099T4BCY\nitro_icons_zoom_v3 (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571" y="1884364"/>
            <a:ext cx="2918029" cy="3135311"/>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AU" dirty="0"/>
              <a:t>FAST APP LAUNCH DEMONSTRATION</a:t>
            </a:r>
            <a:br>
              <a:rPr lang="en-AU" dirty="0"/>
            </a:br>
            <a:endParaRPr lang="en-AU" dirty="0"/>
          </a:p>
        </p:txBody>
      </p:sp>
      <p:sp>
        <p:nvSpPr>
          <p:cNvPr id="5" name="Text Placeholder 4"/>
          <p:cNvSpPr>
            <a:spLocks noGrp="1"/>
          </p:cNvSpPr>
          <p:nvPr>
            <p:ph type="body" idx="1"/>
          </p:nvPr>
        </p:nvSpPr>
        <p:spPr/>
        <p:txBody>
          <a:bodyPr/>
          <a:lstStyle/>
          <a:p>
            <a:endParaRPr lang="en-AU"/>
          </a:p>
        </p:txBody>
      </p:sp>
      <p:sp>
        <p:nvSpPr>
          <p:cNvPr id="2" name="Footer Placeholder 1"/>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10713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HDX </a:t>
            </a:r>
            <a:r>
              <a:rPr lang="en-US" dirty="0" err="1" smtClean="0"/>
              <a:t>MediaStream</a:t>
            </a:r>
            <a:r>
              <a:rPr lang="en-US" dirty="0" smtClean="0"/>
              <a:t> Flash Redirection “Generation 2”</a:t>
            </a:r>
            <a:endParaRPr lang="en-US" dirty="0"/>
          </a:p>
        </p:txBody>
      </p:sp>
      <p:sp>
        <p:nvSpPr>
          <p:cNvPr id="2" name="Content Placeholder 1"/>
          <p:cNvSpPr>
            <a:spLocks noGrp="1"/>
          </p:cNvSpPr>
          <p:nvPr>
            <p:ph idx="1"/>
          </p:nvPr>
        </p:nvSpPr>
        <p:spPr>
          <a:xfrm>
            <a:off x="457200" y="1600203"/>
            <a:ext cx="6000750" cy="4171948"/>
          </a:xfrm>
        </p:spPr>
        <p:txBody>
          <a:bodyPr>
            <a:normAutofit fontScale="92500" lnSpcReduction="10000"/>
          </a:bodyPr>
          <a:lstStyle/>
          <a:p>
            <a:pPr marL="174609" indent="-174609"/>
            <a:r>
              <a:rPr lang="en-US" sz="3200" dirty="0"/>
              <a:t>Support for WAN-connected users</a:t>
            </a:r>
          </a:p>
          <a:p>
            <a:pPr marL="517437" lvl="1" indent="-174609"/>
            <a:r>
              <a:rPr lang="en-US" sz="2300" dirty="0"/>
              <a:t>Protocol abstraction for high latency tolerance for Flash videos (target 300ms RTL)</a:t>
            </a:r>
          </a:p>
          <a:p>
            <a:pPr marL="174609" indent="-174609"/>
            <a:r>
              <a:rPr lang="en-US" sz="3200" dirty="0"/>
              <a:t>Linux device support </a:t>
            </a:r>
          </a:p>
          <a:p>
            <a:pPr marL="574659" lvl="1" indent="-174609"/>
            <a:r>
              <a:rPr lang="en-US" sz="2300" dirty="0"/>
              <a:t>Client-side rendering</a:t>
            </a:r>
          </a:p>
          <a:p>
            <a:pPr marL="174609" indent="-174609"/>
            <a:r>
              <a:rPr lang="en-US" sz="3200" dirty="0"/>
              <a:t>URL whitelist option </a:t>
            </a:r>
          </a:p>
          <a:p>
            <a:pPr marL="174609" indent="-174609"/>
            <a:r>
              <a:rPr lang="en-US" sz="3200" dirty="0"/>
              <a:t>Intelligent fallback to server-side rendering</a:t>
            </a:r>
          </a:p>
          <a:p>
            <a:endParaRPr lang="en-AU" dirty="0"/>
          </a:p>
        </p:txBody>
      </p:sp>
      <p:pic>
        <p:nvPicPr>
          <p:cNvPr id="5" name="Content Placeholder 9" descr="Flash Video.jpg"/>
          <p:cNvPicPr>
            <a:picLocks/>
          </p:cNvPicPr>
          <p:nvPr/>
        </p:nvPicPr>
        <p:blipFill>
          <a:blip r:embed="rId3" cstate="print"/>
          <a:stretch>
            <a:fillRect/>
          </a:stretch>
        </p:blipFill>
        <p:spPr>
          <a:xfrm>
            <a:off x="6005917" y="2286002"/>
            <a:ext cx="3050771" cy="2230437"/>
          </a:xfrm>
          <a:prstGeom prst="rect">
            <a:avLst/>
          </a:prstGeom>
          <a:effectLst>
            <a:glow rad="63500">
              <a:schemeClr val="tx1">
                <a:alpha val="40000"/>
              </a:schemeClr>
            </a:glow>
            <a:reflection blurRad="6350" stA="52000" endA="300" endPos="35000" dir="5400000" sy="-100000" algn="bl" rotWithShape="0"/>
          </a:effectLst>
          <a:scene3d>
            <a:camera prst="perspectiveContrastingLeftFacing"/>
            <a:lightRig rig="threePt" dir="t"/>
          </a:scene3d>
        </p:spPr>
      </p:pic>
      <p:sp>
        <p:nvSpPr>
          <p:cNvPr id="9" name="TextBox 8"/>
          <p:cNvSpPr txBox="1"/>
          <p:nvPr/>
        </p:nvSpPr>
        <p:spPr>
          <a:xfrm>
            <a:off x="2738665" y="6213691"/>
            <a:ext cx="3037958" cy="677086"/>
          </a:xfrm>
          <a:prstGeom prst="rect">
            <a:avLst/>
          </a:prstGeom>
          <a:noFill/>
        </p:spPr>
        <p:txBody>
          <a:bodyPr wrap="square" lIns="121899" tIns="60949" rIns="121899" bIns="60949" rtlCol="0">
            <a:spAutoFit/>
          </a:bodyPr>
          <a:lstStyle/>
          <a:p>
            <a:pPr algn="ctr"/>
            <a:r>
              <a:rPr lang="en-US" dirty="0" err="1" smtClean="0">
                <a:solidFill>
                  <a:schemeClr val="bg1"/>
                </a:solidFill>
                <a:latin typeface="+mn-lt"/>
              </a:rPr>
              <a:t>XenDesktop</a:t>
            </a:r>
            <a:r>
              <a:rPr lang="en-US" dirty="0" smtClean="0">
                <a:solidFill>
                  <a:schemeClr val="bg1"/>
                </a:solidFill>
                <a:latin typeface="+mn-lt"/>
              </a:rPr>
              <a:t> &amp; </a:t>
            </a:r>
            <a:br>
              <a:rPr lang="en-US" dirty="0" smtClean="0">
                <a:solidFill>
                  <a:schemeClr val="bg1"/>
                </a:solidFill>
                <a:latin typeface="+mn-lt"/>
              </a:rPr>
            </a:br>
            <a:r>
              <a:rPr lang="en-US" dirty="0" smtClean="0">
                <a:solidFill>
                  <a:schemeClr val="bg1"/>
                </a:solidFill>
                <a:latin typeface="+mn-lt"/>
              </a:rPr>
              <a:t>Hosted Shared (XenApp)</a:t>
            </a:r>
          </a:p>
        </p:txBody>
      </p:sp>
    </p:spTree>
    <p:extLst>
      <p:ext uri="{BB962C8B-B14F-4D97-AF65-F5344CB8AC3E}">
        <p14:creationId xmlns:p14="http://schemas.microsoft.com/office/powerpoint/2010/main" val="1497112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4"/>
          <p:cNvSpPr/>
          <p:nvPr/>
        </p:nvSpPr>
        <p:spPr>
          <a:xfrm>
            <a:off x="2736771" y="1979213"/>
            <a:ext cx="3931277" cy="946547"/>
          </a:xfrm>
          <a:custGeom>
            <a:avLst/>
            <a:gdLst>
              <a:gd name="connsiteX0" fmla="*/ 0 w 3930555"/>
              <a:gd name="connsiteY0" fmla="*/ 648269 h 1262418"/>
              <a:gd name="connsiteX1" fmla="*/ 2060812 w 3930555"/>
              <a:gd name="connsiteY1" fmla="*/ 102358 h 1262418"/>
              <a:gd name="connsiteX2" fmla="*/ 3930555 w 3930555"/>
              <a:gd name="connsiteY2" fmla="*/ 1262418 h 1262418"/>
            </a:gdLst>
            <a:ahLst/>
            <a:cxnLst>
              <a:cxn ang="0">
                <a:pos x="connsiteX0" y="connsiteY0"/>
              </a:cxn>
              <a:cxn ang="0">
                <a:pos x="connsiteX1" y="connsiteY1"/>
              </a:cxn>
              <a:cxn ang="0">
                <a:pos x="connsiteX2" y="connsiteY2"/>
              </a:cxn>
            </a:cxnLst>
            <a:rect l="l" t="t" r="r" b="b"/>
            <a:pathLst>
              <a:path w="3930555" h="1262418">
                <a:moveTo>
                  <a:pt x="0" y="648269"/>
                </a:moveTo>
                <a:cubicBezTo>
                  <a:pt x="702859" y="324134"/>
                  <a:pt x="1405719" y="0"/>
                  <a:pt x="2060812" y="102358"/>
                </a:cubicBezTo>
                <a:cubicBezTo>
                  <a:pt x="2715905" y="204716"/>
                  <a:pt x="3323230" y="733567"/>
                  <a:pt x="3930555" y="1262418"/>
                </a:cubicBezTo>
              </a:path>
            </a:pathLst>
          </a:custGeom>
          <a:ln w="76200" cmpd="sng">
            <a:solidFill>
              <a:srgbClr val="92D050"/>
            </a:solidFill>
          </a:ln>
          <a:effectLst/>
        </p:spPr>
        <p:style>
          <a:lnRef idx="1">
            <a:schemeClr val="accent1"/>
          </a:lnRef>
          <a:fillRef idx="0">
            <a:schemeClr val="accent1"/>
          </a:fillRef>
          <a:effectRef idx="0">
            <a:schemeClr val="accent1"/>
          </a:effectRef>
          <a:fontRef idx="minor">
            <a:schemeClr val="tx1"/>
          </a:fontRef>
        </p:style>
        <p:txBody>
          <a:bodyPr lIns="68568" tIns="34285" rIns="68568" bIns="34285" anchor="ctr"/>
          <a:lstStyle/>
          <a:p>
            <a:pPr algn="ctr">
              <a:defRPr/>
            </a:pPr>
            <a:endParaRPr lang="en-US">
              <a:solidFill>
                <a:srgbClr val="FFFFFF"/>
              </a:solidFill>
            </a:endParaRPr>
          </a:p>
        </p:txBody>
      </p:sp>
      <p:grpSp>
        <p:nvGrpSpPr>
          <p:cNvPr id="2" name="Group 8"/>
          <p:cNvGrpSpPr>
            <a:grpSpLocks/>
          </p:cNvGrpSpPr>
          <p:nvPr/>
        </p:nvGrpSpPr>
        <p:grpSpPr bwMode="auto">
          <a:xfrm>
            <a:off x="2019833" y="2261385"/>
            <a:ext cx="936075" cy="788194"/>
            <a:chOff x="1402" y="936"/>
            <a:chExt cx="934" cy="931"/>
          </a:xfrm>
        </p:grpSpPr>
        <p:sp>
          <p:nvSpPr>
            <p:cNvPr id="57" name="Oval 9"/>
            <p:cNvSpPr>
              <a:spLocks noChangeArrowheads="1"/>
            </p:cNvSpPr>
            <p:nvPr/>
          </p:nvSpPr>
          <p:spPr bwMode="auto">
            <a:xfrm rot="426493">
              <a:off x="1750" y="1653"/>
              <a:ext cx="522" cy="214"/>
            </a:xfrm>
            <a:prstGeom prst="ellipse">
              <a:avLst/>
            </a:prstGeom>
            <a:gradFill rotWithShape="1">
              <a:gsLst>
                <a:gs pos="0">
                  <a:schemeClr val="tx1">
                    <a:alpha val="70000"/>
                  </a:schemeClr>
                </a:gs>
                <a:gs pos="100000">
                  <a:schemeClr val="tx1">
                    <a:gamma/>
                    <a:tint val="0"/>
                    <a:invGamma/>
                    <a:alpha val="0"/>
                  </a:schemeClr>
                </a:gs>
              </a:gsLst>
              <a:path path="shape">
                <a:fillToRect l="50000" t="50000" r="50000" b="50000"/>
              </a:path>
            </a:gradFill>
            <a:ln w="9525" algn="ctr">
              <a:noFill/>
              <a:round/>
              <a:headEnd/>
              <a:tailEnd/>
            </a:ln>
            <a:effectLst/>
          </p:spPr>
          <p:txBody>
            <a:bodyPr wrap="none" anchor="ctr"/>
            <a:lstStyle/>
            <a:p>
              <a:pPr>
                <a:defRPr/>
              </a:pPr>
              <a:endParaRPr lang="en-US">
                <a:solidFill>
                  <a:srgbClr val="FFFFFF"/>
                </a:solidFill>
              </a:endParaRPr>
            </a:p>
          </p:txBody>
        </p:sp>
        <p:sp>
          <p:nvSpPr>
            <p:cNvPr id="58" name="Oval 10"/>
            <p:cNvSpPr>
              <a:spLocks noChangeArrowheads="1"/>
            </p:cNvSpPr>
            <p:nvPr/>
          </p:nvSpPr>
          <p:spPr bwMode="auto">
            <a:xfrm rot="668773">
              <a:off x="1402" y="1558"/>
              <a:ext cx="564" cy="180"/>
            </a:xfrm>
            <a:prstGeom prst="ellipse">
              <a:avLst/>
            </a:prstGeom>
            <a:gradFill rotWithShape="1">
              <a:gsLst>
                <a:gs pos="0">
                  <a:schemeClr val="tx1">
                    <a:alpha val="70000"/>
                  </a:schemeClr>
                </a:gs>
                <a:gs pos="100000">
                  <a:schemeClr val="tx1">
                    <a:gamma/>
                    <a:tint val="0"/>
                    <a:invGamma/>
                    <a:alpha val="0"/>
                  </a:schemeClr>
                </a:gs>
              </a:gsLst>
              <a:path path="shape">
                <a:fillToRect l="50000" t="50000" r="50000" b="50000"/>
              </a:path>
            </a:gradFill>
            <a:ln w="9525" algn="ctr">
              <a:noFill/>
              <a:round/>
              <a:headEnd/>
              <a:tailEnd/>
            </a:ln>
            <a:effectLst/>
          </p:spPr>
          <p:txBody>
            <a:bodyPr wrap="none" anchor="ctr"/>
            <a:lstStyle/>
            <a:p>
              <a:pPr>
                <a:defRPr/>
              </a:pPr>
              <a:endParaRPr lang="en-US">
                <a:solidFill>
                  <a:srgbClr val="FFFFFF"/>
                </a:solidFill>
              </a:endParaRPr>
            </a:p>
          </p:txBody>
        </p:sp>
        <p:pic>
          <p:nvPicPr>
            <p:cNvPr id="59" name="Picture 11" descr="desktop"/>
            <p:cNvPicPr>
              <a:picLocks noChangeAspect="1" noChangeArrowheads="1"/>
            </p:cNvPicPr>
            <p:nvPr/>
          </p:nvPicPr>
          <p:blipFill>
            <a:blip r:embed="rId2" cstate="email"/>
            <a:srcRect/>
            <a:stretch>
              <a:fillRect/>
            </a:stretch>
          </p:blipFill>
          <p:spPr bwMode="auto">
            <a:xfrm>
              <a:off x="1534" y="936"/>
              <a:ext cx="802" cy="876"/>
            </a:xfrm>
            <a:prstGeom prst="rect">
              <a:avLst/>
            </a:prstGeom>
            <a:noFill/>
            <a:ln w="9525">
              <a:noFill/>
              <a:miter lim="800000"/>
              <a:headEnd/>
              <a:tailEnd/>
            </a:ln>
          </p:spPr>
        </p:pic>
      </p:grpSp>
      <p:sp>
        <p:nvSpPr>
          <p:cNvPr id="60" name="TextBox 59"/>
          <p:cNvSpPr txBox="1">
            <a:spLocks noChangeArrowheads="1"/>
          </p:cNvSpPr>
          <p:nvPr/>
        </p:nvSpPr>
        <p:spPr bwMode="auto">
          <a:xfrm>
            <a:off x="966422" y="1663917"/>
            <a:ext cx="2575041" cy="500127"/>
          </a:xfrm>
          <a:prstGeom prst="rect">
            <a:avLst/>
          </a:prstGeom>
          <a:noFill/>
          <a:ln w="9525">
            <a:noFill/>
            <a:miter lim="800000"/>
            <a:headEnd/>
            <a:tailEnd/>
          </a:ln>
        </p:spPr>
        <p:txBody>
          <a:bodyPr wrap="none" lIns="68568" tIns="34285" rIns="68568" bIns="34285">
            <a:spAutoFit/>
          </a:bodyPr>
          <a:lstStyle/>
          <a:p>
            <a:pPr algn="ctr"/>
            <a:r>
              <a:rPr lang="en-US" sz="1400" b="1" dirty="0">
                <a:solidFill>
                  <a:srgbClr val="FFFFFF"/>
                </a:solidFill>
              </a:rPr>
              <a:t>If possible,</a:t>
            </a:r>
            <a:r>
              <a:rPr lang="en-US" sz="1400" dirty="0">
                <a:solidFill>
                  <a:srgbClr val="FFFFFF"/>
                </a:solidFill>
              </a:rPr>
              <a:t/>
            </a:r>
            <a:br>
              <a:rPr lang="en-US" sz="1400" dirty="0">
                <a:solidFill>
                  <a:srgbClr val="FFFFFF"/>
                </a:solidFill>
              </a:rPr>
            </a:br>
            <a:r>
              <a:rPr lang="en-US" sz="1400" dirty="0">
                <a:solidFill>
                  <a:srgbClr val="FFFFFF"/>
                </a:solidFill>
              </a:rPr>
              <a:t>Render on the endpoint device</a:t>
            </a:r>
          </a:p>
        </p:txBody>
      </p:sp>
      <p:sp>
        <p:nvSpPr>
          <p:cNvPr id="61" name="TextBox 60"/>
          <p:cNvSpPr txBox="1">
            <a:spLocks noChangeArrowheads="1"/>
          </p:cNvSpPr>
          <p:nvPr/>
        </p:nvSpPr>
        <p:spPr bwMode="auto">
          <a:xfrm>
            <a:off x="5263610" y="1581225"/>
            <a:ext cx="2408448" cy="715570"/>
          </a:xfrm>
          <a:prstGeom prst="rect">
            <a:avLst/>
          </a:prstGeom>
          <a:noFill/>
          <a:ln w="9525">
            <a:noFill/>
            <a:miter lim="800000"/>
            <a:headEnd/>
            <a:tailEnd/>
          </a:ln>
        </p:spPr>
        <p:txBody>
          <a:bodyPr wrap="square" lIns="68568" tIns="34285" rIns="68568" bIns="34285">
            <a:spAutoFit/>
          </a:bodyPr>
          <a:lstStyle/>
          <a:p>
            <a:pPr algn="ctr"/>
            <a:r>
              <a:rPr lang="en-US" sz="1400" b="1" dirty="0">
                <a:solidFill>
                  <a:srgbClr val="FFFFFF"/>
                </a:solidFill>
              </a:rPr>
              <a:t>Fallback</a:t>
            </a:r>
            <a:r>
              <a:rPr lang="en-US" sz="1400" dirty="0">
                <a:solidFill>
                  <a:srgbClr val="FFFFFF"/>
                </a:solidFill>
              </a:rPr>
              <a:t>:</a:t>
            </a:r>
          </a:p>
          <a:p>
            <a:pPr algn="ctr"/>
            <a:r>
              <a:rPr lang="en-US" sz="1400" dirty="0">
                <a:solidFill>
                  <a:srgbClr val="FFFFFF"/>
                </a:solidFill>
              </a:rPr>
              <a:t>Server-side rendering in the datacenter</a:t>
            </a:r>
          </a:p>
        </p:txBody>
      </p:sp>
      <p:grpSp>
        <p:nvGrpSpPr>
          <p:cNvPr id="3" name="Group 109"/>
          <p:cNvGrpSpPr>
            <a:grpSpLocks/>
          </p:cNvGrpSpPr>
          <p:nvPr/>
        </p:nvGrpSpPr>
        <p:grpSpPr bwMode="auto">
          <a:xfrm>
            <a:off x="3989635" y="1899948"/>
            <a:ext cx="1103065" cy="1126154"/>
            <a:chOff x="5023736" y="3771638"/>
            <a:chExt cx="1984539" cy="2026086"/>
          </a:xfrm>
        </p:grpSpPr>
        <p:sp>
          <p:nvSpPr>
            <p:cNvPr id="63" name="TextBox 52"/>
            <p:cNvSpPr txBox="1">
              <a:spLocks noChangeArrowheads="1"/>
            </p:cNvSpPr>
            <p:nvPr/>
          </p:nvSpPr>
          <p:spPr bwMode="auto">
            <a:xfrm>
              <a:off x="5023736" y="4634897"/>
              <a:ext cx="1984539" cy="1162827"/>
            </a:xfrm>
            <a:prstGeom prst="rect">
              <a:avLst/>
            </a:prstGeom>
            <a:noFill/>
            <a:ln w="9525">
              <a:noFill/>
              <a:miter lim="800000"/>
              <a:headEnd/>
              <a:tailEnd/>
            </a:ln>
          </p:spPr>
          <p:txBody>
            <a:bodyPr wrap="square">
              <a:spAutoFit/>
            </a:bodyPr>
            <a:lstStyle/>
            <a:p>
              <a:pPr algn="ctr" defTabSz="342886"/>
              <a:r>
                <a:rPr lang="en-US" dirty="0" smtClean="0">
                  <a:solidFill>
                    <a:srgbClr val="FFFFFF"/>
                  </a:solidFill>
                </a:rPr>
                <a:t>Inspect Network</a:t>
              </a:r>
            </a:p>
          </p:txBody>
        </p:sp>
        <p:sp>
          <p:nvSpPr>
            <p:cNvPr id="64" name="Oval 63"/>
            <p:cNvSpPr/>
            <p:nvPr/>
          </p:nvSpPr>
          <p:spPr bwMode="auto">
            <a:xfrm>
              <a:off x="5528495" y="3771638"/>
              <a:ext cx="788880" cy="788679"/>
            </a:xfrm>
            <a:prstGeom prst="ellipse">
              <a:avLst/>
            </a:prstGeom>
            <a:solidFill>
              <a:schemeClr val="bg1"/>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none" anchor="ctr"/>
            <a:lstStyle/>
            <a:p>
              <a:pPr algn="ctr" defTabSz="725068"/>
              <a:r>
                <a:rPr lang="en-US" sz="2400" dirty="0">
                  <a:solidFill>
                    <a:srgbClr val="0040A8"/>
                  </a:solidFill>
                  <a:ea typeface="ＭＳ Ｐゴシック"/>
                  <a:cs typeface="Arial" charset="0"/>
                </a:rPr>
                <a:t>2</a:t>
              </a:r>
            </a:p>
          </p:txBody>
        </p:sp>
      </p:grpSp>
      <p:grpSp>
        <p:nvGrpSpPr>
          <p:cNvPr id="4" name="Group 108"/>
          <p:cNvGrpSpPr>
            <a:grpSpLocks/>
          </p:cNvGrpSpPr>
          <p:nvPr/>
        </p:nvGrpSpPr>
        <p:grpSpPr bwMode="auto">
          <a:xfrm flipH="1">
            <a:off x="1233334" y="2813803"/>
            <a:ext cx="1957576" cy="1123509"/>
            <a:chOff x="8159263" y="996595"/>
            <a:chExt cx="3520375" cy="2021946"/>
          </a:xfrm>
        </p:grpSpPr>
        <p:sp>
          <p:nvSpPr>
            <p:cNvPr id="66" name="TextBox 57"/>
            <p:cNvSpPr txBox="1">
              <a:spLocks noChangeArrowheads="1"/>
            </p:cNvSpPr>
            <p:nvPr/>
          </p:nvSpPr>
          <p:spPr bwMode="auto">
            <a:xfrm>
              <a:off x="8159263" y="1855358"/>
              <a:ext cx="3520375" cy="1163183"/>
            </a:xfrm>
            <a:prstGeom prst="rect">
              <a:avLst/>
            </a:prstGeom>
            <a:noFill/>
            <a:ln w="9525">
              <a:noFill/>
              <a:miter lim="800000"/>
              <a:headEnd/>
              <a:tailEnd/>
            </a:ln>
          </p:spPr>
          <p:txBody>
            <a:bodyPr wrap="square">
              <a:spAutoFit/>
            </a:bodyPr>
            <a:lstStyle/>
            <a:p>
              <a:pPr algn="ctr" defTabSz="342886"/>
              <a:r>
                <a:rPr lang="en-US" dirty="0" smtClean="0">
                  <a:solidFill>
                    <a:srgbClr val="FFFFFF"/>
                  </a:solidFill>
                </a:rPr>
                <a:t>Inspect</a:t>
              </a:r>
              <a:br>
                <a:rPr lang="en-US" dirty="0" smtClean="0">
                  <a:solidFill>
                    <a:srgbClr val="FFFFFF"/>
                  </a:solidFill>
                </a:rPr>
              </a:br>
              <a:r>
                <a:rPr lang="en-US" dirty="0" smtClean="0">
                  <a:solidFill>
                    <a:srgbClr val="FFFFFF"/>
                  </a:solidFill>
                </a:rPr>
                <a:t>Endpoint</a:t>
              </a:r>
              <a:endParaRPr lang="en-US" dirty="0">
                <a:solidFill>
                  <a:srgbClr val="FFFFFF"/>
                </a:solidFill>
              </a:endParaRPr>
            </a:p>
          </p:txBody>
        </p:sp>
        <p:sp>
          <p:nvSpPr>
            <p:cNvPr id="67" name="Oval 66"/>
            <p:cNvSpPr/>
            <p:nvPr/>
          </p:nvSpPr>
          <p:spPr bwMode="auto">
            <a:xfrm>
              <a:off x="9524386" y="996595"/>
              <a:ext cx="790125" cy="788920"/>
            </a:xfrm>
            <a:prstGeom prst="ellipse">
              <a:avLst/>
            </a:prstGeom>
            <a:solidFill>
              <a:schemeClr val="bg1"/>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none" anchor="ctr"/>
            <a:lstStyle/>
            <a:p>
              <a:pPr algn="ctr" defTabSz="725068"/>
              <a:r>
                <a:rPr lang="en-US" sz="2400" dirty="0">
                  <a:solidFill>
                    <a:srgbClr val="0040A8"/>
                  </a:solidFill>
                  <a:ea typeface="ＭＳ Ｐゴシック"/>
                  <a:cs typeface="Arial" charset="0"/>
                </a:rPr>
                <a:t>3</a:t>
              </a:r>
            </a:p>
          </p:txBody>
        </p:sp>
      </p:grpSp>
      <p:pic>
        <p:nvPicPr>
          <p:cNvPr id="68" name="Picture 2" descr="C:\Users\user\AppData\Local\Microsoft\Windows\Temporary Internet Files\Content.IE5\SJQ67W84\j0435242[1].png"/>
          <p:cNvPicPr>
            <a:picLocks noChangeAspect="1" noChangeArrowheads="1"/>
          </p:cNvPicPr>
          <p:nvPr/>
        </p:nvPicPr>
        <p:blipFill>
          <a:blip r:embed="rId3" cstate="email"/>
          <a:srcRect/>
          <a:stretch>
            <a:fillRect/>
          </a:stretch>
        </p:blipFill>
        <p:spPr bwMode="auto">
          <a:xfrm flipH="1">
            <a:off x="6248510" y="2321369"/>
            <a:ext cx="839072" cy="1659731"/>
          </a:xfrm>
          <a:prstGeom prst="rect">
            <a:avLst/>
          </a:prstGeom>
          <a:noFill/>
        </p:spPr>
      </p:pic>
      <p:grpSp>
        <p:nvGrpSpPr>
          <p:cNvPr id="5" name="Group 108"/>
          <p:cNvGrpSpPr>
            <a:grpSpLocks/>
          </p:cNvGrpSpPr>
          <p:nvPr/>
        </p:nvGrpSpPr>
        <p:grpSpPr bwMode="auto">
          <a:xfrm>
            <a:off x="5868963" y="3220046"/>
            <a:ext cx="1467198" cy="1146443"/>
            <a:chOff x="8627746" y="996595"/>
            <a:chExt cx="2640294" cy="2062516"/>
          </a:xfrm>
        </p:grpSpPr>
        <p:sp>
          <p:nvSpPr>
            <p:cNvPr id="70" name="TextBox 42"/>
            <p:cNvSpPr txBox="1">
              <a:spLocks noChangeArrowheads="1"/>
            </p:cNvSpPr>
            <p:nvPr/>
          </p:nvSpPr>
          <p:spPr bwMode="auto">
            <a:xfrm>
              <a:off x="8627746" y="1896325"/>
              <a:ext cx="2640294" cy="1162786"/>
            </a:xfrm>
            <a:prstGeom prst="rect">
              <a:avLst/>
            </a:prstGeom>
            <a:noFill/>
            <a:ln w="9525">
              <a:noFill/>
              <a:miter lim="800000"/>
              <a:headEnd/>
              <a:tailEnd/>
            </a:ln>
          </p:spPr>
          <p:txBody>
            <a:bodyPr>
              <a:spAutoFit/>
            </a:bodyPr>
            <a:lstStyle/>
            <a:p>
              <a:pPr algn="ctr" defTabSz="342886"/>
              <a:r>
                <a:rPr lang="en-US" dirty="0" smtClean="0">
                  <a:solidFill>
                    <a:srgbClr val="FFFFFF"/>
                  </a:solidFill>
                </a:rPr>
                <a:t>Inspect </a:t>
              </a:r>
              <a:br>
                <a:rPr lang="en-US" dirty="0" smtClean="0">
                  <a:solidFill>
                    <a:srgbClr val="FFFFFF"/>
                  </a:solidFill>
                </a:rPr>
              </a:br>
              <a:r>
                <a:rPr lang="en-US" dirty="0" smtClean="0">
                  <a:solidFill>
                    <a:srgbClr val="FFFFFF"/>
                  </a:solidFill>
                </a:rPr>
                <a:t>Server</a:t>
              </a:r>
              <a:endParaRPr lang="en-US" dirty="0">
                <a:solidFill>
                  <a:srgbClr val="FFFFFF"/>
                </a:solidFill>
              </a:endParaRPr>
            </a:p>
          </p:txBody>
        </p:sp>
        <p:sp>
          <p:nvSpPr>
            <p:cNvPr id="71" name="Oval 70"/>
            <p:cNvSpPr/>
            <p:nvPr/>
          </p:nvSpPr>
          <p:spPr bwMode="auto">
            <a:xfrm>
              <a:off x="9553358" y="996595"/>
              <a:ext cx="789071" cy="788652"/>
            </a:xfrm>
            <a:prstGeom prst="ellipse">
              <a:avLst/>
            </a:prstGeom>
            <a:solidFill>
              <a:schemeClr val="bg1"/>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none" anchor="ctr"/>
            <a:lstStyle/>
            <a:p>
              <a:pPr algn="ctr" defTabSz="725068"/>
              <a:r>
                <a:rPr lang="en-US" sz="2400" dirty="0">
                  <a:solidFill>
                    <a:srgbClr val="0040A8"/>
                  </a:solidFill>
                  <a:ea typeface="ＭＳ Ｐゴシック"/>
                  <a:cs typeface="Arial" charset="0"/>
                </a:rPr>
                <a:t>1</a:t>
              </a:r>
            </a:p>
          </p:txBody>
        </p:sp>
      </p:grpSp>
      <p:sp>
        <p:nvSpPr>
          <p:cNvPr id="72" name="Rectangle 71"/>
          <p:cNvSpPr/>
          <p:nvPr/>
        </p:nvSpPr>
        <p:spPr>
          <a:xfrm>
            <a:off x="3509051" y="2228857"/>
            <a:ext cx="1374409" cy="500135"/>
          </a:xfrm>
          <a:prstGeom prst="rect">
            <a:avLst/>
          </a:prstGeom>
        </p:spPr>
        <p:txBody>
          <a:bodyPr wrap="none" lIns="68577" tIns="34289" rIns="68577" bIns="34289">
            <a:spAutoFit/>
          </a:bodyPr>
          <a:lstStyle/>
          <a:p>
            <a:pPr algn="ctr"/>
            <a:r>
              <a:rPr lang="en-US" sz="1400" dirty="0">
                <a:solidFill>
                  <a:srgbClr val="FFFFFF"/>
                </a:solidFill>
              </a:rPr>
              <a:t>Optimize using </a:t>
            </a:r>
            <a:br>
              <a:rPr lang="en-US" sz="1400" dirty="0">
                <a:solidFill>
                  <a:srgbClr val="FFFFFF"/>
                </a:solidFill>
              </a:rPr>
            </a:br>
            <a:r>
              <a:rPr lang="en-US" sz="1400" dirty="0">
                <a:solidFill>
                  <a:srgbClr val="FFFFFF"/>
                </a:solidFill>
              </a:rPr>
              <a:t>HDX Broadcast</a:t>
            </a:r>
          </a:p>
        </p:txBody>
      </p:sp>
      <p:sp>
        <p:nvSpPr>
          <p:cNvPr id="73" name="Title 30"/>
          <p:cNvSpPr>
            <a:spLocks noGrp="1"/>
          </p:cNvSpPr>
          <p:nvPr>
            <p:ph type="title"/>
          </p:nvPr>
        </p:nvSpPr>
        <p:spPr/>
        <p:txBody>
          <a:bodyPr/>
          <a:lstStyle/>
          <a:p>
            <a:pPr defTabSz="912813" eaLnBrk="0" hangingPunct="0">
              <a:lnSpc>
                <a:spcPct val="90000"/>
              </a:lnSpc>
              <a:defRPr/>
            </a:pPr>
            <a:r>
              <a:rPr lang="en-US" sz="3200" dirty="0"/>
              <a:t>HDX is Far More than Just a Protocol</a:t>
            </a:r>
          </a:p>
        </p:txBody>
      </p:sp>
      <p:pic>
        <p:nvPicPr>
          <p:cNvPr id="74" name="Picture 2"/>
          <p:cNvPicPr>
            <a:picLocks noChangeAspect="1" noChangeArrowheads="1"/>
          </p:cNvPicPr>
          <p:nvPr/>
        </p:nvPicPr>
        <p:blipFill>
          <a:blip r:embed="rId4" cstate="email"/>
          <a:srcRect/>
          <a:stretch>
            <a:fillRect/>
          </a:stretch>
        </p:blipFill>
        <p:spPr bwMode="auto">
          <a:xfrm>
            <a:off x="2425251" y="2523028"/>
            <a:ext cx="477362" cy="369821"/>
          </a:xfrm>
          <a:prstGeom prst="rect">
            <a:avLst/>
          </a:prstGeom>
          <a:noFill/>
          <a:ln w="9525">
            <a:noFill/>
            <a:miter lim="800000"/>
            <a:headEnd/>
            <a:tailEnd/>
          </a:ln>
          <a:scene3d>
            <a:camera prst="perspectiveHeroicExtremeLeftFacing">
              <a:rot lat="810099" lon="2665821" rev="21511822"/>
            </a:camera>
            <a:lightRig rig="threePt" dir="t"/>
          </a:scene3d>
        </p:spPr>
      </p:pic>
      <p:pic>
        <p:nvPicPr>
          <p:cNvPr id="75" name="Picture 2"/>
          <p:cNvPicPr>
            <a:picLocks noChangeAspect="1" noChangeArrowheads="1"/>
          </p:cNvPicPr>
          <p:nvPr/>
        </p:nvPicPr>
        <p:blipFill>
          <a:blip r:embed="rId5" cstate="email"/>
          <a:srcRect/>
          <a:stretch>
            <a:fillRect/>
          </a:stretch>
        </p:blipFill>
        <p:spPr bwMode="auto">
          <a:xfrm>
            <a:off x="5721102" y="2412669"/>
            <a:ext cx="930314" cy="720731"/>
          </a:xfrm>
          <a:prstGeom prst="rect">
            <a:avLst/>
          </a:prstGeom>
          <a:noFill/>
          <a:ln w="9525">
            <a:noFill/>
            <a:miter lim="800000"/>
            <a:headEnd/>
            <a:tailEnd/>
          </a:ln>
          <a:effectLst>
            <a:outerShdw blurRad="50800" dist="38100" dir="5400000" algn="t" rotWithShape="0">
              <a:prstClr val="black">
                <a:alpha val="40000"/>
              </a:prstClr>
            </a:outerShdw>
          </a:effectLst>
          <a:scene3d>
            <a:camera prst="perspectiveHeroicExtremeLeftFacing">
              <a:rot lat="810099" lon="2665821" rev="21511822"/>
            </a:camera>
            <a:lightRig rig="threePt" dir="t"/>
          </a:scene3d>
        </p:spPr>
      </p:pic>
      <p:sp>
        <p:nvSpPr>
          <p:cNvPr id="76" name="Oval 75"/>
          <p:cNvSpPr/>
          <p:nvPr/>
        </p:nvSpPr>
        <p:spPr>
          <a:xfrm>
            <a:off x="2554682" y="2565841"/>
            <a:ext cx="224717" cy="224659"/>
          </a:xfrm>
          <a:prstGeom prst="ellipse">
            <a:avLst/>
          </a:prstGeom>
          <a:solidFill>
            <a:srgbClr val="C0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lIns="68586" tIns="34294" rIns="68586" bIns="34294" rtlCol="0" anchor="ctr"/>
          <a:lstStyle/>
          <a:p>
            <a:pPr algn="ctr"/>
            <a:endParaRPr lang="en-US" dirty="0" smtClean="0">
              <a:solidFill>
                <a:srgbClr val="FFFFFF"/>
              </a:solidFill>
            </a:endParaRPr>
          </a:p>
        </p:txBody>
      </p:sp>
      <p:pic>
        <p:nvPicPr>
          <p:cNvPr id="77" name="Picture 2"/>
          <p:cNvPicPr>
            <a:picLocks noChangeAspect="1" noChangeArrowheads="1"/>
          </p:cNvPicPr>
          <p:nvPr/>
        </p:nvPicPr>
        <p:blipFill>
          <a:blip r:embed="rId4" cstate="email"/>
          <a:srcRect/>
          <a:stretch>
            <a:fillRect/>
          </a:stretch>
        </p:blipFill>
        <p:spPr bwMode="auto">
          <a:xfrm>
            <a:off x="2456787" y="2542732"/>
            <a:ext cx="477362" cy="369821"/>
          </a:xfrm>
          <a:prstGeom prst="rect">
            <a:avLst/>
          </a:prstGeom>
          <a:noFill/>
          <a:ln w="9525">
            <a:noFill/>
            <a:miter lim="800000"/>
            <a:headEnd/>
            <a:tailEnd/>
          </a:ln>
          <a:scene3d>
            <a:camera prst="perspectiveHeroicExtremeLeftFacing">
              <a:rot lat="810099" lon="2665821" rev="21511822"/>
            </a:camera>
            <a:lightRig rig="threePt" dir="t"/>
          </a:scene3d>
        </p:spPr>
      </p:pic>
      <p:pic>
        <p:nvPicPr>
          <p:cNvPr id="78" name="Picture 3" descr="\\Mv-fs\Projects\Citrix\09-1295 Industry Analyst Event\Art\Badges\Flash_Badge.png"/>
          <p:cNvPicPr>
            <a:picLocks noChangeAspect="1" noChangeArrowheads="1"/>
          </p:cNvPicPr>
          <p:nvPr/>
        </p:nvPicPr>
        <p:blipFill>
          <a:blip r:embed="rId6" cstate="email"/>
          <a:srcRect/>
          <a:stretch>
            <a:fillRect/>
          </a:stretch>
        </p:blipFill>
        <p:spPr bwMode="auto">
          <a:xfrm>
            <a:off x="5875233" y="2384884"/>
            <a:ext cx="710335" cy="710150"/>
          </a:xfrm>
          <a:prstGeom prst="rect">
            <a:avLst/>
          </a:prstGeom>
          <a:noFill/>
        </p:spPr>
      </p:pic>
      <p:pic>
        <p:nvPicPr>
          <p:cNvPr id="79" name="Picture 3" descr="\\Mv-fs\Projects\Citrix\09-1295 Industry Analyst Event\Art\Badges\Flash_Badge.png"/>
          <p:cNvPicPr>
            <a:picLocks noChangeAspect="1" noChangeArrowheads="1"/>
          </p:cNvPicPr>
          <p:nvPr/>
        </p:nvPicPr>
        <p:blipFill>
          <a:blip r:embed="rId6" cstate="email"/>
          <a:srcRect/>
          <a:stretch>
            <a:fillRect/>
          </a:stretch>
        </p:blipFill>
        <p:spPr bwMode="auto">
          <a:xfrm>
            <a:off x="5877080" y="2384944"/>
            <a:ext cx="710335" cy="710150"/>
          </a:xfrm>
          <a:prstGeom prst="rect">
            <a:avLst/>
          </a:prstGeom>
          <a:noFill/>
        </p:spPr>
      </p:pic>
      <p:grpSp>
        <p:nvGrpSpPr>
          <p:cNvPr id="6" name="Group 1"/>
          <p:cNvGrpSpPr/>
          <p:nvPr/>
        </p:nvGrpSpPr>
        <p:grpSpPr>
          <a:xfrm>
            <a:off x="2884489" y="4144819"/>
            <a:ext cx="2984474" cy="1167035"/>
            <a:chOff x="2884489" y="4325297"/>
            <a:chExt cx="2984474" cy="1167035"/>
          </a:xfrm>
        </p:grpSpPr>
        <p:sp>
          <p:nvSpPr>
            <p:cNvPr id="39" name="Can 38"/>
            <p:cNvSpPr/>
            <p:nvPr/>
          </p:nvSpPr>
          <p:spPr>
            <a:xfrm rot="5400000">
              <a:off x="5124699" y="4364388"/>
              <a:ext cx="421051" cy="1067476"/>
            </a:xfrm>
            <a:prstGeom prst="can">
              <a:avLst>
                <a:gd name="adj" fmla="val 36670"/>
              </a:avLst>
            </a:prstGeom>
            <a:solidFill>
              <a:srgbClr val="00B050"/>
            </a:solidFill>
            <a:ln w="6350">
              <a:solidFill>
                <a:schemeClr val="tx1"/>
              </a:solid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lnSpc>
                  <a:spcPct val="80000"/>
                </a:lnSpc>
              </a:pPr>
              <a:r>
                <a:rPr lang="en-US" sz="1600" dirty="0" smtClean="0"/>
                <a:t>keyboard &amp; mouse</a:t>
              </a:r>
            </a:p>
          </p:txBody>
        </p:sp>
        <p:sp>
          <p:nvSpPr>
            <p:cNvPr id="28" name="Can 27"/>
            <p:cNvSpPr/>
            <p:nvPr/>
          </p:nvSpPr>
          <p:spPr>
            <a:xfrm rot="5400000">
              <a:off x="3321840" y="3887946"/>
              <a:ext cx="1167035" cy="2041738"/>
            </a:xfrm>
            <a:prstGeom prst="can">
              <a:avLst>
                <a:gd name="adj" fmla="val 35550"/>
              </a:avLst>
            </a:prstGeom>
            <a:solidFill>
              <a:srgbClr val="4D4F5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6" name="Can 35"/>
            <p:cNvSpPr/>
            <p:nvPr/>
          </p:nvSpPr>
          <p:spPr>
            <a:xfrm rot="5400000">
              <a:off x="4981691" y="4621405"/>
              <a:ext cx="421051" cy="1106276"/>
            </a:xfrm>
            <a:prstGeom prst="can">
              <a:avLst>
                <a:gd name="adj" fmla="val 36670"/>
              </a:avLst>
            </a:prstGeom>
            <a:solidFill>
              <a:srgbClr val="00B050"/>
            </a:solidFill>
            <a:ln w="6350">
              <a:solidFill>
                <a:schemeClr val="tx1"/>
              </a:solid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vert="vert270" rtlCol="0" anchor="b" anchorCtr="0"/>
            <a:lstStyle/>
            <a:p>
              <a:pPr algn="ctr"/>
              <a:r>
                <a:rPr lang="en-US" sz="1100" b="1" dirty="0" smtClean="0"/>
                <a:t>printing</a:t>
              </a:r>
            </a:p>
          </p:txBody>
        </p:sp>
        <p:sp>
          <p:nvSpPr>
            <p:cNvPr id="37" name="Can 36"/>
            <p:cNvSpPr/>
            <p:nvPr/>
          </p:nvSpPr>
          <p:spPr>
            <a:xfrm rot="5400000">
              <a:off x="4974995" y="4069302"/>
              <a:ext cx="421051" cy="1114503"/>
            </a:xfrm>
            <a:prstGeom prst="can">
              <a:avLst>
                <a:gd name="adj" fmla="val 36670"/>
              </a:avLst>
            </a:prstGeom>
            <a:solidFill>
              <a:srgbClr val="00B050"/>
            </a:solidFill>
            <a:ln w="6350">
              <a:solidFill>
                <a:schemeClr val="tx1"/>
              </a:solid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r>
                <a:rPr lang="en-US" sz="1100" b="1" dirty="0" smtClean="0"/>
                <a:t>video</a:t>
              </a:r>
            </a:p>
          </p:txBody>
        </p:sp>
        <p:sp>
          <p:nvSpPr>
            <p:cNvPr id="38" name="Can 37"/>
            <p:cNvSpPr/>
            <p:nvPr/>
          </p:nvSpPr>
          <p:spPr>
            <a:xfrm rot="5400000">
              <a:off x="4881681" y="4368510"/>
              <a:ext cx="421051" cy="1067476"/>
            </a:xfrm>
            <a:prstGeom prst="can">
              <a:avLst>
                <a:gd name="adj" fmla="val 36670"/>
              </a:avLst>
            </a:prstGeom>
            <a:solidFill>
              <a:srgbClr val="00B050"/>
            </a:solidFill>
            <a:ln w="6350">
              <a:solidFill>
                <a:schemeClr val="tx1"/>
              </a:solidFill>
            </a:ln>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lnSpc>
                  <a:spcPct val="80000"/>
                </a:lnSpc>
              </a:pPr>
              <a:r>
                <a:rPr lang="en-US" sz="1100" b="1" dirty="0" smtClean="0"/>
                <a:t>keyboard </a:t>
              </a:r>
              <a:br>
                <a:rPr lang="en-US" sz="1100" b="1" dirty="0" smtClean="0"/>
              </a:br>
              <a:r>
                <a:rPr lang="en-US" sz="1100" b="1" dirty="0" smtClean="0"/>
                <a:t>&amp; mouse</a:t>
              </a:r>
            </a:p>
          </p:txBody>
        </p:sp>
      </p:grpSp>
      <p:sp>
        <p:nvSpPr>
          <p:cNvPr id="8" name="Rectangle 7"/>
          <p:cNvSpPr/>
          <p:nvPr/>
        </p:nvSpPr>
        <p:spPr>
          <a:xfrm>
            <a:off x="142670" y="5486892"/>
            <a:ext cx="8422498" cy="437043"/>
          </a:xfrm>
          <a:prstGeom prst="rect">
            <a:avLst/>
          </a:prstGeom>
        </p:spPr>
        <p:txBody>
          <a:bodyPr wrap="none">
            <a:spAutoFit/>
          </a:bodyPr>
          <a:lstStyle/>
          <a:p>
            <a:pPr lvl="0" algn="ctr" defTabSz="914400" fontAlgn="base">
              <a:lnSpc>
                <a:spcPct val="80000"/>
              </a:lnSpc>
              <a:spcBef>
                <a:spcPts val="1200"/>
              </a:spcBef>
              <a:spcAft>
                <a:spcPts val="600"/>
              </a:spcAft>
              <a:buClr>
                <a:srgbClr val="FFFFFF">
                  <a:lumMod val="65000"/>
                </a:srgbClr>
              </a:buClr>
            </a:pPr>
            <a:r>
              <a:rPr lang="en-US" sz="2800" kern="0" dirty="0" smtClean="0">
                <a:solidFill>
                  <a:srgbClr val="FFFFFF"/>
                </a:solidFill>
              </a:rPr>
              <a:t>Up to 90% less bandwidth than competing solutions</a:t>
            </a:r>
            <a:endParaRPr lang="en-US" sz="2800" kern="0" dirty="0">
              <a:solidFill>
                <a:srgbClr val="FFFFFF"/>
              </a:solidFill>
            </a:endParaRPr>
          </a:p>
        </p:txBody>
      </p:sp>
    </p:spTree>
    <p:extLst>
      <p:ext uri="{BB962C8B-B14F-4D97-AF65-F5344CB8AC3E}">
        <p14:creationId xmlns:p14="http://schemas.microsoft.com/office/powerpoint/2010/main" val="2202966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3"/>
                                        </p:tgtEl>
                                      </p:cBhvr>
                                    </p:animEffect>
                                    <p:set>
                                      <p:cBhvr>
                                        <p:cTn id="25" dur="1" fill="hold">
                                          <p:stCondLst>
                                            <p:cond delay="499"/>
                                          </p:stCondLst>
                                        </p:cTn>
                                        <p:tgtEl>
                                          <p:spTgt spid="3"/>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4"/>
                                        </p:tgtEl>
                                      </p:cBhvr>
                                    </p:animEffect>
                                    <p:set>
                                      <p:cBhvr>
                                        <p:cTn id="28" dur="1" fill="hold">
                                          <p:stCondLst>
                                            <p:cond delay="499"/>
                                          </p:stCondLst>
                                        </p:cTn>
                                        <p:tgtEl>
                                          <p:spTgt spid="4"/>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fade">
                                      <p:cBhvr>
                                        <p:cTn id="32" dur="500"/>
                                        <p:tgtEl>
                                          <p:spTgt spid="78"/>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par>
                          <p:cTn id="35" fill="hold">
                            <p:stCondLst>
                              <p:cond delay="1000"/>
                            </p:stCondLst>
                            <p:childTnLst>
                              <p:par>
                                <p:cTn id="36" presetID="0" presetClass="path" presetSubtype="0" accel="50000" decel="50000" fill="hold" nodeType="afterEffect">
                                  <p:stCondLst>
                                    <p:cond delay="0"/>
                                  </p:stCondLst>
                                  <p:childTnLst>
                                    <p:animMotion origin="layout" path="M 1.81842E-6 -1.85185E-6 C -0.02931 -0.02153 -0.11163 -0.12963 -0.17559 -0.12986 C -0.23955 -0.13009 -0.3405 -0.02801 -0.38388 -0.00116 " pathEditMode="relative" rAng="0" ptsTypes="aaa">
                                      <p:cBhvr>
                                        <p:cTn id="37" dur="2000" fill="hold"/>
                                        <p:tgtEl>
                                          <p:spTgt spid="78"/>
                                        </p:tgtEl>
                                        <p:attrNameLst>
                                          <p:attrName>ppt_x</p:attrName>
                                          <p:attrName>ppt_y</p:attrName>
                                        </p:attrNameLst>
                                      </p:cBhvr>
                                      <p:rCtr x="-19200" y="-6500"/>
                                    </p:animMotion>
                                  </p:childTnLst>
                                </p:cTn>
                              </p:par>
                            </p:childTnLst>
                          </p:cTn>
                        </p:par>
                        <p:par>
                          <p:cTn id="38" fill="hold">
                            <p:stCondLst>
                              <p:cond delay="3000"/>
                            </p:stCondLst>
                            <p:childTnLst>
                              <p:par>
                                <p:cTn id="39" presetID="53" presetClass="exit" presetSubtype="0" fill="hold" nodeType="afterEffect">
                                  <p:stCondLst>
                                    <p:cond delay="0"/>
                                  </p:stCondLst>
                                  <p:childTnLst>
                                    <p:anim calcmode="lin" valueType="num">
                                      <p:cBhvr>
                                        <p:cTn id="40" dur="500"/>
                                        <p:tgtEl>
                                          <p:spTgt spid="78"/>
                                        </p:tgtEl>
                                        <p:attrNameLst>
                                          <p:attrName>ppt_w</p:attrName>
                                        </p:attrNameLst>
                                      </p:cBhvr>
                                      <p:tavLst>
                                        <p:tav tm="0">
                                          <p:val>
                                            <p:strVal val="ppt_w"/>
                                          </p:val>
                                        </p:tav>
                                        <p:tav tm="100000">
                                          <p:val>
                                            <p:fltVal val="0"/>
                                          </p:val>
                                        </p:tav>
                                      </p:tavLst>
                                    </p:anim>
                                    <p:anim calcmode="lin" valueType="num">
                                      <p:cBhvr>
                                        <p:cTn id="41" dur="500"/>
                                        <p:tgtEl>
                                          <p:spTgt spid="78"/>
                                        </p:tgtEl>
                                        <p:attrNameLst>
                                          <p:attrName>ppt_h</p:attrName>
                                        </p:attrNameLst>
                                      </p:cBhvr>
                                      <p:tavLst>
                                        <p:tav tm="0">
                                          <p:val>
                                            <p:strVal val="ppt_h"/>
                                          </p:val>
                                        </p:tav>
                                        <p:tav tm="100000">
                                          <p:val>
                                            <p:fltVal val="0"/>
                                          </p:val>
                                        </p:tav>
                                      </p:tavLst>
                                    </p:anim>
                                    <p:animEffect transition="out" filter="fade">
                                      <p:cBhvr>
                                        <p:cTn id="42" dur="500"/>
                                        <p:tgtEl>
                                          <p:spTgt spid="78"/>
                                        </p:tgtEl>
                                      </p:cBhvr>
                                    </p:animEffect>
                                    <p:set>
                                      <p:cBhvr>
                                        <p:cTn id="43" dur="1" fill="hold">
                                          <p:stCondLst>
                                            <p:cond delay="499"/>
                                          </p:stCondLst>
                                        </p:cTn>
                                        <p:tgtEl>
                                          <p:spTgt spid="78"/>
                                        </p:tgtEl>
                                        <p:attrNameLst>
                                          <p:attrName>style.visibility</p:attrName>
                                        </p:attrNameLst>
                                      </p:cBhvr>
                                      <p:to>
                                        <p:strVal val="hidden"/>
                                      </p:to>
                                    </p:se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xit" presetSubtype="0" fill="hold" nodeType="clickEffect">
                                  <p:stCondLst>
                                    <p:cond delay="0"/>
                                  </p:stCondLst>
                                  <p:childTnLst>
                                    <p:anim calcmode="lin" valueType="num">
                                      <p:cBhvr>
                                        <p:cTn id="51" dur="500"/>
                                        <p:tgtEl>
                                          <p:spTgt spid="74"/>
                                        </p:tgtEl>
                                        <p:attrNameLst>
                                          <p:attrName>ppt_w</p:attrName>
                                        </p:attrNameLst>
                                      </p:cBhvr>
                                      <p:tavLst>
                                        <p:tav tm="0">
                                          <p:val>
                                            <p:strVal val="ppt_w"/>
                                          </p:val>
                                        </p:tav>
                                        <p:tav tm="100000">
                                          <p:val>
                                            <p:fltVal val="0"/>
                                          </p:val>
                                        </p:tav>
                                      </p:tavLst>
                                    </p:anim>
                                    <p:anim calcmode="lin" valueType="num">
                                      <p:cBhvr>
                                        <p:cTn id="52" dur="500"/>
                                        <p:tgtEl>
                                          <p:spTgt spid="74"/>
                                        </p:tgtEl>
                                        <p:attrNameLst>
                                          <p:attrName>ppt_h</p:attrName>
                                        </p:attrNameLst>
                                      </p:cBhvr>
                                      <p:tavLst>
                                        <p:tav tm="0">
                                          <p:val>
                                            <p:strVal val="ppt_h"/>
                                          </p:val>
                                        </p:tav>
                                        <p:tav tm="100000">
                                          <p:val>
                                            <p:fltVal val="0"/>
                                          </p:val>
                                        </p:tav>
                                      </p:tavLst>
                                    </p:anim>
                                    <p:animEffect transition="out" filter="fade">
                                      <p:cBhvr>
                                        <p:cTn id="53" dur="500"/>
                                        <p:tgtEl>
                                          <p:spTgt spid="74"/>
                                        </p:tgtEl>
                                      </p:cBhvr>
                                    </p:animEffect>
                                    <p:set>
                                      <p:cBhvr>
                                        <p:cTn id="54" dur="1" fill="hold">
                                          <p:stCondLst>
                                            <p:cond delay="499"/>
                                          </p:stCondLst>
                                        </p:cTn>
                                        <p:tgtEl>
                                          <p:spTgt spid="74"/>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childTnLst>
                                </p:cTn>
                              </p:par>
                              <p:par>
                                <p:cTn id="57" presetID="10" presetClass="exit" presetSubtype="0" fill="hold" grpId="1" nodeType="withEffect">
                                  <p:stCondLst>
                                    <p:cond delay="0"/>
                                  </p:stCondLst>
                                  <p:childTnLst>
                                    <p:animEffect transition="out" filter="fade">
                                      <p:cBhvr>
                                        <p:cTn id="58" dur="500"/>
                                        <p:tgtEl>
                                          <p:spTgt spid="60"/>
                                        </p:tgtEl>
                                      </p:cBhvr>
                                    </p:animEffect>
                                    <p:set>
                                      <p:cBhvr>
                                        <p:cTn id="59" dur="1" fill="hold">
                                          <p:stCondLst>
                                            <p:cond delay="499"/>
                                          </p:stCondLst>
                                        </p:cTn>
                                        <p:tgtEl>
                                          <p:spTgt spid="60"/>
                                        </p:tgtEl>
                                        <p:attrNameLst>
                                          <p:attrName>style.visibility</p:attrName>
                                        </p:attrNameLst>
                                      </p:cBhvr>
                                      <p:to>
                                        <p:strVal val="hidden"/>
                                      </p:to>
                                    </p:set>
                                  </p:childTnLst>
                                </p:cTn>
                              </p:par>
                            </p:childTnLst>
                          </p:cTn>
                        </p:par>
                        <p:par>
                          <p:cTn id="60" fill="hold">
                            <p:stCondLst>
                              <p:cond delay="500"/>
                            </p:stCondLst>
                            <p:childTnLst>
                              <p:par>
                                <p:cTn id="61" presetID="10" presetClass="entr" presetSubtype="0" fill="hold"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fade">
                                      <p:cBhvr>
                                        <p:cTn id="63" dur="500"/>
                                        <p:tgtEl>
                                          <p:spTgt spid="79"/>
                                        </p:tgtEl>
                                      </p:cBhvr>
                                    </p:animEffect>
                                  </p:childTnLst>
                                </p:cTn>
                              </p:par>
                            </p:childTnLst>
                          </p:cTn>
                        </p:par>
                        <p:par>
                          <p:cTn id="64" fill="hold">
                            <p:stCondLst>
                              <p:cond delay="1000"/>
                            </p:stCondLst>
                            <p:childTnLst>
                              <p:par>
                                <p:cTn id="65" presetID="53" presetClass="exit" presetSubtype="0" fill="hold" nodeType="afterEffect">
                                  <p:stCondLst>
                                    <p:cond delay="2000"/>
                                  </p:stCondLst>
                                  <p:childTnLst>
                                    <p:anim calcmode="lin" valueType="num">
                                      <p:cBhvr>
                                        <p:cTn id="66" dur="500"/>
                                        <p:tgtEl>
                                          <p:spTgt spid="79"/>
                                        </p:tgtEl>
                                        <p:attrNameLst>
                                          <p:attrName>ppt_w</p:attrName>
                                        </p:attrNameLst>
                                      </p:cBhvr>
                                      <p:tavLst>
                                        <p:tav tm="0">
                                          <p:val>
                                            <p:strVal val="ppt_w"/>
                                          </p:val>
                                        </p:tav>
                                        <p:tav tm="100000">
                                          <p:val>
                                            <p:fltVal val="0"/>
                                          </p:val>
                                        </p:tav>
                                      </p:tavLst>
                                    </p:anim>
                                    <p:anim calcmode="lin" valueType="num">
                                      <p:cBhvr>
                                        <p:cTn id="67" dur="500"/>
                                        <p:tgtEl>
                                          <p:spTgt spid="79"/>
                                        </p:tgtEl>
                                        <p:attrNameLst>
                                          <p:attrName>ppt_h</p:attrName>
                                        </p:attrNameLst>
                                      </p:cBhvr>
                                      <p:tavLst>
                                        <p:tav tm="0">
                                          <p:val>
                                            <p:strVal val="ppt_h"/>
                                          </p:val>
                                        </p:tav>
                                        <p:tav tm="100000">
                                          <p:val>
                                            <p:fltVal val="0"/>
                                          </p:val>
                                        </p:tav>
                                      </p:tavLst>
                                    </p:anim>
                                    <p:animEffect transition="out" filter="fade">
                                      <p:cBhvr>
                                        <p:cTn id="68" dur="500"/>
                                        <p:tgtEl>
                                          <p:spTgt spid="79"/>
                                        </p:tgtEl>
                                      </p:cBhvr>
                                    </p:animEffect>
                                    <p:set>
                                      <p:cBhvr>
                                        <p:cTn id="69" dur="1" fill="hold">
                                          <p:stCondLst>
                                            <p:cond delay="499"/>
                                          </p:stCondLst>
                                        </p:cTn>
                                        <p:tgtEl>
                                          <p:spTgt spid="79"/>
                                        </p:tgtEl>
                                        <p:attrNameLst>
                                          <p:attrName>style.visibility</p:attrName>
                                        </p:attrNameLst>
                                      </p:cBhvr>
                                      <p:to>
                                        <p:strVal val="hidden"/>
                                      </p:to>
                                    </p:set>
                                  </p:childTnLst>
                                </p:cTn>
                              </p:par>
                            </p:childTnLst>
                          </p:cTn>
                        </p:par>
                        <p:par>
                          <p:cTn id="70" fill="hold">
                            <p:stCondLst>
                              <p:cond delay="3500"/>
                            </p:stCondLst>
                            <p:childTnLst>
                              <p:par>
                                <p:cTn id="71" presetID="10" presetClass="entr" presetSubtype="0"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500"/>
                                        <p:tgtEl>
                                          <p:spTgt spid="75"/>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1" nodeType="click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500"/>
                                        <p:tgtEl>
                                          <p:spTgt spid="76"/>
                                        </p:tgtEl>
                                      </p:cBhvr>
                                    </p:animEffect>
                                  </p:childTnLst>
                                </p:cTn>
                              </p:par>
                            </p:childTnLst>
                          </p:cTn>
                        </p:par>
                        <p:par>
                          <p:cTn id="79" fill="hold">
                            <p:stCondLst>
                              <p:cond delay="500"/>
                            </p:stCondLst>
                            <p:childTnLst>
                              <p:par>
                                <p:cTn id="80" presetID="44" presetClass="path" presetSubtype="0" accel="50000" decel="50000" fill="hold" grpId="0" nodeType="afterEffect">
                                  <p:stCondLst>
                                    <p:cond delay="0"/>
                                  </p:stCondLst>
                                  <p:childTnLst>
                                    <p:animMotion origin="layout" path="M -3.84265E-7 -1.85185E-6 C -3.84265E-7 0.00023 0.15071 -0.13217 0.20894 -0.12523 C 0.26716 -0.11829 0.28058 -0.10671 0.30207 -0.09074 L 0.38322 -1.85185E-6 " pathEditMode="relative" rAng="0" ptsTypes="fsFf">
                                      <p:cBhvr>
                                        <p:cTn id="81" dur="500" spd="-100000" fill="hold"/>
                                        <p:tgtEl>
                                          <p:spTgt spid="76"/>
                                        </p:tgtEl>
                                        <p:attrNameLst>
                                          <p:attrName>ppt_x</p:attrName>
                                          <p:attrName>ppt_y</p:attrName>
                                        </p:attrNameLst>
                                      </p:cBhvr>
                                      <p:rCtr x="19200" y="-6600"/>
                                    </p:animMotion>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fade">
                                      <p:cBhvr>
                                        <p:cTn id="85" dur="500"/>
                                        <p:tgtEl>
                                          <p:spTgt spid="72"/>
                                        </p:tgtEl>
                                      </p:cBhvr>
                                    </p:animEffect>
                                  </p:childTnLst>
                                </p:cTn>
                              </p:par>
                            </p:childTnLst>
                          </p:cTn>
                        </p:par>
                        <p:par>
                          <p:cTn id="86" fill="hold">
                            <p:stCondLst>
                              <p:cond delay="1500"/>
                            </p:stCondLst>
                            <p:childTnLst>
                              <p:par>
                                <p:cTn id="87" presetID="53" presetClass="exit" presetSubtype="0" fill="hold" grpId="2" nodeType="afterEffect">
                                  <p:stCondLst>
                                    <p:cond delay="0"/>
                                  </p:stCondLst>
                                  <p:childTnLst>
                                    <p:anim calcmode="lin" valueType="num">
                                      <p:cBhvr>
                                        <p:cTn id="88" dur="500"/>
                                        <p:tgtEl>
                                          <p:spTgt spid="76"/>
                                        </p:tgtEl>
                                        <p:attrNameLst>
                                          <p:attrName>ppt_w</p:attrName>
                                        </p:attrNameLst>
                                      </p:cBhvr>
                                      <p:tavLst>
                                        <p:tav tm="0">
                                          <p:val>
                                            <p:strVal val="ppt_w"/>
                                          </p:val>
                                        </p:tav>
                                        <p:tav tm="100000">
                                          <p:val>
                                            <p:fltVal val="0"/>
                                          </p:val>
                                        </p:tav>
                                      </p:tavLst>
                                    </p:anim>
                                    <p:anim calcmode="lin" valueType="num">
                                      <p:cBhvr>
                                        <p:cTn id="89" dur="500"/>
                                        <p:tgtEl>
                                          <p:spTgt spid="76"/>
                                        </p:tgtEl>
                                        <p:attrNameLst>
                                          <p:attrName>ppt_h</p:attrName>
                                        </p:attrNameLst>
                                      </p:cBhvr>
                                      <p:tavLst>
                                        <p:tav tm="0">
                                          <p:val>
                                            <p:strVal val="ppt_h"/>
                                          </p:val>
                                        </p:tav>
                                        <p:tav tm="100000">
                                          <p:val>
                                            <p:fltVal val="0"/>
                                          </p:val>
                                        </p:tav>
                                      </p:tavLst>
                                    </p:anim>
                                    <p:animEffect transition="out" filter="fade">
                                      <p:cBhvr>
                                        <p:cTn id="90" dur="500"/>
                                        <p:tgtEl>
                                          <p:spTgt spid="76"/>
                                        </p:tgtEl>
                                      </p:cBhvr>
                                    </p:animEffect>
                                    <p:set>
                                      <p:cBhvr>
                                        <p:cTn id="91" dur="1" fill="hold">
                                          <p:stCondLst>
                                            <p:cond delay="499"/>
                                          </p:stCondLst>
                                        </p:cTn>
                                        <p:tgtEl>
                                          <p:spTgt spid="76"/>
                                        </p:tgtEl>
                                        <p:attrNameLst>
                                          <p:attrName>style.visibility</p:attrName>
                                        </p:attrNameLst>
                                      </p:cBhvr>
                                      <p:to>
                                        <p:strVal val="hidden"/>
                                      </p:to>
                                    </p:set>
                                  </p:childTnLst>
                                </p:cTn>
                              </p:par>
                            </p:childTnLst>
                          </p:cTn>
                        </p:par>
                        <p:par>
                          <p:cTn id="92" fill="hold">
                            <p:stCondLst>
                              <p:cond delay="2000"/>
                            </p:stCondLst>
                            <p:childTnLst>
                              <p:par>
                                <p:cTn id="93" presetID="10" presetClass="entr" presetSubtype="0"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fade">
                                      <p:cBhvr>
                                        <p:cTn id="95" dur="500"/>
                                        <p:tgtEl>
                                          <p:spTgt spid="77"/>
                                        </p:tgtEl>
                                      </p:cBhvr>
                                    </p:animEffect>
                                  </p:childTnLst>
                                </p:cTn>
                              </p:par>
                            </p:childTnLst>
                          </p:cTn>
                        </p:par>
                        <p:par>
                          <p:cTn id="96" fill="hold">
                            <p:stCondLst>
                              <p:cond delay="2500"/>
                            </p:stCondLst>
                            <p:childTnLst>
                              <p:par>
                                <p:cTn id="97" presetID="10" presetClass="entr" presetSubtype="0" fill="hold"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fade">
                                      <p:cBhvr>
                                        <p:cTn id="99" dur="500"/>
                                        <p:tgtEl>
                                          <p:spTgt spid="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8"/>
                                        </p:tgtEl>
                                        <p:attrNameLst>
                                          <p:attrName>style.visibility</p:attrName>
                                        </p:attrNameLst>
                                      </p:cBhvr>
                                      <p:to>
                                        <p:strVal val="visible"/>
                                      </p:to>
                                    </p:set>
                                    <p:animEffect transition="in" filter="fade">
                                      <p:cBhvr>
                                        <p:cTn id="10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72" grpId="0"/>
      <p:bldP spid="76" grpId="0" animBg="1"/>
      <p:bldP spid="76" grpId="1" animBg="1"/>
      <p:bldP spid="76" grpId="2"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7"/>
          <p:cNvSpPr>
            <a:spLocks noChangeArrowheads="1"/>
          </p:cNvSpPr>
          <p:nvPr/>
        </p:nvSpPr>
        <p:spPr bwMode="auto">
          <a:xfrm rot="-777921">
            <a:off x="1910260" y="987426"/>
            <a:ext cx="4794705" cy="4773613"/>
          </a:xfrm>
          <a:prstGeom prst="ellipse">
            <a:avLst/>
          </a:prstGeom>
          <a:gradFill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a:gradFill>
          <a:ln w="9525" algn="ctr">
            <a:noFill/>
            <a:round/>
            <a:headEnd/>
            <a:tailEnd/>
          </a:ln>
        </p:spPr>
        <p:txBody>
          <a:bodyPr wrap="none" anchor="ctr"/>
          <a:lstStyle/>
          <a:p>
            <a:pPr algn="ctr" defTabSz="966788"/>
            <a:endParaRPr lang="en-US">
              <a:sym typeface="Gill Sans"/>
            </a:endParaRPr>
          </a:p>
        </p:txBody>
      </p:sp>
      <p:sp>
        <p:nvSpPr>
          <p:cNvPr id="50" name="Oval 49"/>
          <p:cNvSpPr/>
          <p:nvPr/>
        </p:nvSpPr>
        <p:spPr bwMode="auto">
          <a:xfrm rot="16200000">
            <a:off x="-15241" y="2150804"/>
            <a:ext cx="4894262" cy="1986480"/>
          </a:xfrm>
          <a:prstGeom prst="ellipse">
            <a:avLst/>
          </a:prstGeom>
          <a:gradFill flip="none" rotWithShape="1">
            <a:gsLst>
              <a:gs pos="0">
                <a:schemeClr val="bg1">
                  <a:lumMod val="50000"/>
                </a:schemeClr>
              </a:gs>
              <a:gs pos="100000">
                <a:schemeClr val="tx2">
                  <a:lumMod val="50000"/>
                  <a:alpha val="0"/>
                </a:schemeClr>
              </a:gs>
            </a:gsLst>
            <a:lin ang="8100000" scaled="1"/>
            <a:tileRect/>
          </a:gradFill>
          <a:ln w="9525" cap="flat" cmpd="sng" algn="ctr">
            <a:noFill/>
            <a:prstDash val="solid"/>
            <a:round/>
            <a:headEnd type="none" w="med" len="med"/>
            <a:tailEnd type="none" w="med" len="med"/>
          </a:ln>
          <a:effectLst/>
        </p:spPr>
        <p:txBody>
          <a:bodyPr wrap="none" anchor="ctr"/>
          <a:lstStyle/>
          <a:p>
            <a:pPr algn="ctr" defTabSz="966788" fontAlgn="auto">
              <a:spcBef>
                <a:spcPts val="0"/>
              </a:spcBef>
              <a:spcAft>
                <a:spcPts val="0"/>
              </a:spcAft>
              <a:defRPr/>
            </a:pPr>
            <a:endParaRPr lang="en-US" sz="2000" dirty="0">
              <a:solidFill>
                <a:schemeClr val="bg1"/>
              </a:solidFill>
              <a:latin typeface="+mn-lt"/>
              <a:cs typeface="+mn-cs"/>
              <a:sym typeface="Gill Sans"/>
            </a:endParaRPr>
          </a:p>
        </p:txBody>
      </p:sp>
      <p:sp>
        <p:nvSpPr>
          <p:cNvPr id="51" name="Oval 50"/>
          <p:cNvSpPr/>
          <p:nvPr/>
        </p:nvSpPr>
        <p:spPr bwMode="auto">
          <a:xfrm>
            <a:off x="1638727" y="4079875"/>
            <a:ext cx="3125014" cy="1930400"/>
          </a:xfrm>
          <a:prstGeom prst="ellipse">
            <a:avLst/>
          </a:prstGeom>
          <a:gradFill flip="none" rotWithShape="1">
            <a:gsLst>
              <a:gs pos="0">
                <a:schemeClr val="bg1">
                  <a:lumMod val="50000"/>
                </a:schemeClr>
              </a:gs>
              <a:gs pos="100000">
                <a:schemeClr val="tx2">
                  <a:lumMod val="50000"/>
                  <a:alpha val="0"/>
                </a:schemeClr>
              </a:gs>
            </a:gsLst>
            <a:lin ang="8100000" scaled="1"/>
            <a:tileRect/>
          </a:gradFill>
          <a:ln w="9525" cap="flat" cmpd="sng" algn="ctr">
            <a:noFill/>
            <a:prstDash val="solid"/>
            <a:round/>
            <a:headEnd type="none" w="med" len="med"/>
            <a:tailEnd type="none" w="med" len="med"/>
          </a:ln>
          <a:effectLst/>
        </p:spPr>
        <p:txBody>
          <a:bodyPr wrap="none" anchor="ctr"/>
          <a:lstStyle/>
          <a:p>
            <a:pPr algn="ctr" defTabSz="966788" fontAlgn="auto">
              <a:spcBef>
                <a:spcPts val="0"/>
              </a:spcBef>
              <a:spcAft>
                <a:spcPts val="0"/>
              </a:spcAft>
              <a:defRPr/>
            </a:pPr>
            <a:endParaRPr lang="en-US" sz="2000" dirty="0">
              <a:solidFill>
                <a:schemeClr val="bg1"/>
              </a:solidFill>
              <a:latin typeface="+mn-lt"/>
              <a:cs typeface="+mn-cs"/>
              <a:sym typeface="Gill Sans"/>
            </a:endParaRPr>
          </a:p>
        </p:txBody>
      </p:sp>
      <p:sp>
        <p:nvSpPr>
          <p:cNvPr id="52" name="Oval 51"/>
          <p:cNvSpPr/>
          <p:nvPr/>
        </p:nvSpPr>
        <p:spPr bwMode="auto">
          <a:xfrm rot="16200000">
            <a:off x="580071" y="3017581"/>
            <a:ext cx="3708400" cy="1972189"/>
          </a:xfrm>
          <a:prstGeom prst="ellipse">
            <a:avLst/>
          </a:prstGeom>
          <a:gradFill flip="none" rotWithShape="1">
            <a:gsLst>
              <a:gs pos="0">
                <a:schemeClr val="bg1">
                  <a:lumMod val="50000"/>
                </a:schemeClr>
              </a:gs>
              <a:gs pos="100000">
                <a:schemeClr val="tx2">
                  <a:lumMod val="50000"/>
                  <a:alpha val="0"/>
                </a:schemeClr>
              </a:gs>
            </a:gsLst>
            <a:lin ang="8100000" scaled="1"/>
            <a:tileRect/>
          </a:gradFill>
          <a:ln w="9525" cap="flat" cmpd="sng" algn="ctr">
            <a:noFill/>
            <a:prstDash val="solid"/>
            <a:round/>
            <a:headEnd type="none" w="med" len="med"/>
            <a:tailEnd type="none" w="med" len="med"/>
          </a:ln>
          <a:effectLst/>
        </p:spPr>
        <p:txBody>
          <a:bodyPr wrap="none" anchor="ctr"/>
          <a:lstStyle/>
          <a:p>
            <a:pPr algn="ctr" defTabSz="966788" fontAlgn="auto">
              <a:spcBef>
                <a:spcPts val="0"/>
              </a:spcBef>
              <a:spcAft>
                <a:spcPts val="0"/>
              </a:spcAft>
              <a:defRPr/>
            </a:pPr>
            <a:endParaRPr lang="en-US" sz="2000" dirty="0">
              <a:solidFill>
                <a:schemeClr val="bg1"/>
              </a:solidFill>
              <a:latin typeface="+mn-lt"/>
              <a:cs typeface="+mn-cs"/>
              <a:sym typeface="Gill Sans"/>
            </a:endParaRPr>
          </a:p>
        </p:txBody>
      </p:sp>
      <p:sp>
        <p:nvSpPr>
          <p:cNvPr id="6" name="TextBox 5"/>
          <p:cNvSpPr txBox="1">
            <a:spLocks noChangeArrowheads="1"/>
          </p:cNvSpPr>
          <p:nvPr/>
        </p:nvSpPr>
        <p:spPr bwMode="auto">
          <a:xfrm>
            <a:off x="7823253" y="5627688"/>
            <a:ext cx="1149297" cy="523220"/>
          </a:xfrm>
          <a:prstGeom prst="rect">
            <a:avLst/>
          </a:prstGeom>
          <a:noFill/>
          <a:ln w="9525">
            <a:noFill/>
            <a:miter lim="800000"/>
            <a:headEnd/>
            <a:tailEnd/>
          </a:ln>
        </p:spPr>
        <p:txBody>
          <a:bodyPr wrap="square">
            <a:spAutoFit/>
          </a:bodyPr>
          <a:lstStyle/>
          <a:p>
            <a:pPr algn="ctr"/>
            <a:r>
              <a:rPr lang="en-US" sz="2800" b="1" dirty="0">
                <a:solidFill>
                  <a:schemeClr val="bg1"/>
                </a:solidFill>
              </a:rPr>
              <a:t>Hard</a:t>
            </a:r>
          </a:p>
        </p:txBody>
      </p:sp>
      <p:sp>
        <p:nvSpPr>
          <p:cNvPr id="11" name="Rectangle 10"/>
          <p:cNvSpPr>
            <a:spLocks noChangeArrowheads="1"/>
          </p:cNvSpPr>
          <p:nvPr/>
        </p:nvSpPr>
        <p:spPr bwMode="auto">
          <a:xfrm>
            <a:off x="2213949" y="5692775"/>
            <a:ext cx="633507" cy="369332"/>
          </a:xfrm>
          <a:prstGeom prst="rect">
            <a:avLst/>
          </a:prstGeom>
          <a:noFill/>
          <a:ln w="9525">
            <a:noFill/>
            <a:miter lim="800000"/>
            <a:headEnd/>
            <a:tailEnd/>
          </a:ln>
        </p:spPr>
        <p:txBody>
          <a:bodyPr wrap="none">
            <a:spAutoFit/>
          </a:bodyPr>
          <a:lstStyle/>
          <a:p>
            <a:r>
              <a:rPr lang="en-US">
                <a:solidFill>
                  <a:schemeClr val="bg1"/>
                </a:solidFill>
              </a:rPr>
              <a:t>LAN</a:t>
            </a:r>
          </a:p>
        </p:txBody>
      </p:sp>
      <p:sp>
        <p:nvSpPr>
          <p:cNvPr id="12" name="Rectangle 11"/>
          <p:cNvSpPr>
            <a:spLocks noChangeArrowheads="1"/>
          </p:cNvSpPr>
          <p:nvPr/>
        </p:nvSpPr>
        <p:spPr bwMode="auto">
          <a:xfrm>
            <a:off x="6729388" y="5692775"/>
            <a:ext cx="492443" cy="369332"/>
          </a:xfrm>
          <a:prstGeom prst="rect">
            <a:avLst/>
          </a:prstGeom>
          <a:noFill/>
          <a:ln w="9525">
            <a:noFill/>
            <a:miter lim="800000"/>
            <a:headEnd/>
            <a:tailEnd/>
          </a:ln>
        </p:spPr>
        <p:txBody>
          <a:bodyPr wrap="none">
            <a:spAutoFit/>
          </a:bodyPr>
          <a:lstStyle/>
          <a:p>
            <a:pPr algn="r"/>
            <a:r>
              <a:rPr lang="en-US">
                <a:solidFill>
                  <a:schemeClr val="bg1"/>
                </a:solidFill>
              </a:rPr>
              <a:t>3G</a:t>
            </a:r>
          </a:p>
        </p:txBody>
      </p:sp>
      <p:sp>
        <p:nvSpPr>
          <p:cNvPr id="9" name="Rectangle 8"/>
          <p:cNvSpPr/>
          <p:nvPr/>
        </p:nvSpPr>
        <p:spPr>
          <a:xfrm>
            <a:off x="3695473" y="6170613"/>
            <a:ext cx="3061031" cy="400110"/>
          </a:xfrm>
          <a:prstGeom prst="rect">
            <a:avLst/>
          </a:prstGeom>
        </p:spPr>
        <p:txBody>
          <a:bodyPr wrap="none">
            <a:spAutoFit/>
          </a:bodyPr>
          <a:lstStyle/>
          <a:p>
            <a:pPr fontAlgn="auto">
              <a:spcBef>
                <a:spcPts val="0"/>
              </a:spcBef>
              <a:spcAft>
                <a:spcPts val="0"/>
              </a:spcAft>
              <a:defRPr/>
            </a:pPr>
            <a:r>
              <a:rPr lang="en-US" sz="2000" dirty="0">
                <a:solidFill>
                  <a:schemeClr val="bg1"/>
                </a:solidFill>
                <a:latin typeface="+mn-lt"/>
                <a:cs typeface="+mn-cs"/>
              </a:rPr>
              <a:t>Increasing Network Latency</a:t>
            </a:r>
            <a:endParaRPr lang="en-US" sz="1100" dirty="0">
              <a:solidFill>
                <a:schemeClr val="bg1"/>
              </a:solidFill>
              <a:latin typeface="+mn-lt"/>
              <a:cs typeface="+mn-cs"/>
            </a:endParaRPr>
          </a:p>
        </p:txBody>
      </p:sp>
      <p:sp>
        <p:nvSpPr>
          <p:cNvPr id="14" name="TextBox 13"/>
          <p:cNvSpPr txBox="1">
            <a:spLocks noChangeArrowheads="1"/>
          </p:cNvSpPr>
          <p:nvPr/>
        </p:nvSpPr>
        <p:spPr bwMode="auto">
          <a:xfrm>
            <a:off x="395985" y="5431165"/>
            <a:ext cx="1285615" cy="523220"/>
          </a:xfrm>
          <a:prstGeom prst="rect">
            <a:avLst/>
          </a:prstGeom>
          <a:noFill/>
          <a:ln w="9525">
            <a:noFill/>
            <a:miter lim="800000"/>
            <a:headEnd/>
            <a:tailEnd/>
          </a:ln>
        </p:spPr>
        <p:txBody>
          <a:bodyPr wrap="square">
            <a:spAutoFit/>
          </a:bodyPr>
          <a:lstStyle/>
          <a:p>
            <a:pPr algn="ctr"/>
            <a:r>
              <a:rPr lang="en-US" sz="2800" b="1">
                <a:solidFill>
                  <a:schemeClr val="bg1"/>
                </a:solidFill>
              </a:rPr>
              <a:t>Easy</a:t>
            </a:r>
          </a:p>
        </p:txBody>
      </p:sp>
      <p:sp>
        <p:nvSpPr>
          <p:cNvPr id="27" name="Rectangle 26"/>
          <p:cNvSpPr>
            <a:spLocks noChangeArrowheads="1"/>
          </p:cNvSpPr>
          <p:nvPr/>
        </p:nvSpPr>
        <p:spPr bwMode="auto">
          <a:xfrm>
            <a:off x="3672844" y="5692775"/>
            <a:ext cx="872868" cy="369332"/>
          </a:xfrm>
          <a:prstGeom prst="rect">
            <a:avLst/>
          </a:prstGeom>
          <a:noFill/>
          <a:ln w="9525">
            <a:noFill/>
            <a:miter lim="800000"/>
            <a:headEnd/>
            <a:tailEnd/>
          </a:ln>
        </p:spPr>
        <p:txBody>
          <a:bodyPr wrap="none">
            <a:spAutoFit/>
          </a:bodyPr>
          <a:lstStyle/>
          <a:p>
            <a:r>
              <a:rPr lang="en-US">
                <a:solidFill>
                  <a:schemeClr val="bg1"/>
                </a:solidFill>
              </a:rPr>
              <a:t>802.11</a:t>
            </a:r>
          </a:p>
        </p:txBody>
      </p:sp>
      <p:cxnSp>
        <p:nvCxnSpPr>
          <p:cNvPr id="29" name="Straight Connector 28"/>
          <p:cNvCxnSpPr>
            <a:cxnSpLocks noChangeShapeType="1"/>
          </p:cNvCxnSpPr>
          <p:nvPr/>
        </p:nvCxnSpPr>
        <p:spPr bwMode="auto">
          <a:xfrm rot="5400000">
            <a:off x="4664913" y="5654675"/>
            <a:ext cx="152400" cy="0"/>
          </a:xfrm>
          <a:prstGeom prst="line">
            <a:avLst/>
          </a:prstGeom>
          <a:noFill/>
          <a:ln w="28575" algn="ctr">
            <a:solidFill>
              <a:schemeClr val="tx1"/>
            </a:solidFill>
            <a:round/>
            <a:headEnd/>
            <a:tailEnd/>
          </a:ln>
        </p:spPr>
      </p:cxnSp>
      <p:cxnSp>
        <p:nvCxnSpPr>
          <p:cNvPr id="38" name="Straight Connector 37"/>
          <p:cNvCxnSpPr>
            <a:cxnSpLocks noChangeShapeType="1"/>
          </p:cNvCxnSpPr>
          <p:nvPr/>
        </p:nvCxnSpPr>
        <p:spPr bwMode="auto">
          <a:xfrm rot="5400000">
            <a:off x="6203601" y="5654675"/>
            <a:ext cx="152400" cy="0"/>
          </a:xfrm>
          <a:prstGeom prst="line">
            <a:avLst/>
          </a:prstGeom>
          <a:noFill/>
          <a:ln w="28575" algn="ctr">
            <a:solidFill>
              <a:schemeClr val="tx1"/>
            </a:solidFill>
            <a:round/>
            <a:headEnd/>
            <a:tailEnd/>
          </a:ln>
        </p:spPr>
      </p:cxnSp>
      <p:cxnSp>
        <p:nvCxnSpPr>
          <p:cNvPr id="39" name="Straight Connector 38"/>
          <p:cNvCxnSpPr>
            <a:cxnSpLocks noChangeShapeType="1"/>
          </p:cNvCxnSpPr>
          <p:nvPr/>
        </p:nvCxnSpPr>
        <p:spPr bwMode="auto">
          <a:xfrm rot="5400000">
            <a:off x="3126225" y="5654675"/>
            <a:ext cx="152400" cy="0"/>
          </a:xfrm>
          <a:prstGeom prst="line">
            <a:avLst/>
          </a:prstGeom>
          <a:noFill/>
          <a:ln w="28575" algn="ctr">
            <a:solidFill>
              <a:schemeClr val="tx1"/>
            </a:solidFill>
            <a:round/>
            <a:headEnd/>
            <a:tailEnd/>
          </a:ln>
        </p:spPr>
      </p:cxnSp>
      <p:sp>
        <p:nvSpPr>
          <p:cNvPr id="40" name="Rectangle 39"/>
          <p:cNvSpPr>
            <a:spLocks noChangeArrowheads="1"/>
          </p:cNvSpPr>
          <p:nvPr/>
        </p:nvSpPr>
        <p:spPr bwMode="auto">
          <a:xfrm>
            <a:off x="5026993" y="5692775"/>
            <a:ext cx="966932" cy="369332"/>
          </a:xfrm>
          <a:prstGeom prst="rect">
            <a:avLst/>
          </a:prstGeom>
          <a:noFill/>
          <a:ln w="9525">
            <a:noFill/>
            <a:miter lim="800000"/>
            <a:headEnd/>
            <a:tailEnd/>
          </a:ln>
        </p:spPr>
        <p:txBody>
          <a:bodyPr wrap="none">
            <a:spAutoFit/>
          </a:bodyPr>
          <a:lstStyle/>
          <a:p>
            <a:pPr algn="ctr"/>
            <a:r>
              <a:rPr lang="en-US">
                <a:solidFill>
                  <a:schemeClr val="bg1"/>
                </a:solidFill>
              </a:rPr>
              <a:t>Internet</a:t>
            </a:r>
          </a:p>
        </p:txBody>
      </p:sp>
      <p:cxnSp>
        <p:nvCxnSpPr>
          <p:cNvPr id="42" name="Straight Connector 41"/>
          <p:cNvCxnSpPr>
            <a:cxnSpLocks noChangeShapeType="1"/>
          </p:cNvCxnSpPr>
          <p:nvPr/>
        </p:nvCxnSpPr>
        <p:spPr bwMode="auto">
          <a:xfrm rot="16200000" flipH="1">
            <a:off x="-648853" y="3260726"/>
            <a:ext cx="4632325" cy="0"/>
          </a:xfrm>
          <a:prstGeom prst="line">
            <a:avLst/>
          </a:prstGeom>
          <a:noFill/>
          <a:ln w="28575" algn="ctr">
            <a:solidFill>
              <a:schemeClr val="tx1"/>
            </a:solidFill>
            <a:round/>
            <a:headEnd/>
            <a:tailEnd/>
          </a:ln>
        </p:spPr>
      </p:cxnSp>
      <p:cxnSp>
        <p:nvCxnSpPr>
          <p:cNvPr id="45" name="Straight Connector 44"/>
          <p:cNvCxnSpPr>
            <a:cxnSpLocks noChangeShapeType="1"/>
          </p:cNvCxnSpPr>
          <p:nvPr/>
        </p:nvCxnSpPr>
        <p:spPr bwMode="auto">
          <a:xfrm rot="10800000">
            <a:off x="1550597" y="3270250"/>
            <a:ext cx="114330" cy="0"/>
          </a:xfrm>
          <a:prstGeom prst="line">
            <a:avLst/>
          </a:prstGeom>
          <a:noFill/>
          <a:ln w="28575" algn="ctr">
            <a:solidFill>
              <a:schemeClr val="tx1"/>
            </a:solidFill>
            <a:round/>
            <a:headEnd/>
            <a:tailEnd/>
          </a:ln>
        </p:spPr>
      </p:cxnSp>
      <p:cxnSp>
        <p:nvCxnSpPr>
          <p:cNvPr id="46" name="Straight Connector 45"/>
          <p:cNvCxnSpPr>
            <a:cxnSpLocks noChangeShapeType="1"/>
          </p:cNvCxnSpPr>
          <p:nvPr/>
        </p:nvCxnSpPr>
        <p:spPr bwMode="auto">
          <a:xfrm rot="10800000">
            <a:off x="1550597" y="4424363"/>
            <a:ext cx="114330" cy="0"/>
          </a:xfrm>
          <a:prstGeom prst="line">
            <a:avLst/>
          </a:prstGeom>
          <a:noFill/>
          <a:ln w="28575" algn="ctr">
            <a:solidFill>
              <a:schemeClr val="tx1"/>
            </a:solidFill>
            <a:round/>
            <a:headEnd/>
            <a:tailEnd/>
          </a:ln>
        </p:spPr>
      </p:cxnSp>
      <p:cxnSp>
        <p:nvCxnSpPr>
          <p:cNvPr id="47" name="Straight Connector 46"/>
          <p:cNvCxnSpPr>
            <a:cxnSpLocks noChangeShapeType="1"/>
          </p:cNvCxnSpPr>
          <p:nvPr/>
        </p:nvCxnSpPr>
        <p:spPr bwMode="auto">
          <a:xfrm rot="10800000">
            <a:off x="1550597" y="2114550"/>
            <a:ext cx="114330" cy="1588"/>
          </a:xfrm>
          <a:prstGeom prst="line">
            <a:avLst/>
          </a:prstGeom>
          <a:noFill/>
          <a:ln w="28575" algn="ctr">
            <a:solidFill>
              <a:schemeClr val="tx1"/>
            </a:solidFill>
            <a:round/>
            <a:headEnd/>
            <a:tailEnd/>
          </a:ln>
        </p:spPr>
      </p:cxnSp>
      <p:sp>
        <p:nvSpPr>
          <p:cNvPr id="49" name="TextBox 48"/>
          <p:cNvSpPr txBox="1">
            <a:spLocks noChangeArrowheads="1"/>
          </p:cNvSpPr>
          <p:nvPr/>
        </p:nvSpPr>
        <p:spPr bwMode="auto">
          <a:xfrm>
            <a:off x="544323" y="379413"/>
            <a:ext cx="1137278" cy="523220"/>
          </a:xfrm>
          <a:prstGeom prst="rect">
            <a:avLst/>
          </a:prstGeom>
          <a:noFill/>
          <a:ln w="9525">
            <a:noFill/>
            <a:miter lim="800000"/>
            <a:headEnd/>
            <a:tailEnd/>
          </a:ln>
        </p:spPr>
        <p:txBody>
          <a:bodyPr wrap="square">
            <a:spAutoFit/>
          </a:bodyPr>
          <a:lstStyle/>
          <a:p>
            <a:pPr algn="ctr"/>
            <a:r>
              <a:rPr lang="en-US" sz="2800" b="1" dirty="0">
                <a:solidFill>
                  <a:schemeClr val="bg1"/>
                </a:solidFill>
              </a:rPr>
              <a:t>Hard</a:t>
            </a:r>
          </a:p>
        </p:txBody>
      </p:sp>
      <p:sp>
        <p:nvSpPr>
          <p:cNvPr id="66" name="Rectangle 65"/>
          <p:cNvSpPr>
            <a:spLocks noChangeArrowheads="1"/>
          </p:cNvSpPr>
          <p:nvPr/>
        </p:nvSpPr>
        <p:spPr bwMode="auto">
          <a:xfrm>
            <a:off x="544322" y="1246189"/>
            <a:ext cx="988412" cy="646331"/>
          </a:xfrm>
          <a:prstGeom prst="rect">
            <a:avLst/>
          </a:prstGeom>
          <a:noFill/>
          <a:ln w="9525">
            <a:noFill/>
            <a:miter lim="800000"/>
            <a:headEnd/>
            <a:tailEnd/>
          </a:ln>
        </p:spPr>
        <p:txBody>
          <a:bodyPr wrap="none">
            <a:spAutoFit/>
          </a:bodyPr>
          <a:lstStyle/>
          <a:p>
            <a:pPr algn="r"/>
            <a:r>
              <a:rPr lang="en-US">
                <a:solidFill>
                  <a:schemeClr val="bg1"/>
                </a:solidFill>
              </a:rPr>
              <a:t>Video &amp;</a:t>
            </a:r>
          </a:p>
          <a:p>
            <a:pPr algn="r"/>
            <a:r>
              <a:rPr lang="en-US">
                <a:solidFill>
                  <a:schemeClr val="bg1"/>
                </a:solidFill>
              </a:rPr>
              <a:t>Voice</a:t>
            </a:r>
          </a:p>
        </p:txBody>
      </p:sp>
      <p:sp>
        <p:nvSpPr>
          <p:cNvPr id="67" name="Rectangle 66"/>
          <p:cNvSpPr>
            <a:spLocks noChangeArrowheads="1"/>
          </p:cNvSpPr>
          <p:nvPr/>
        </p:nvSpPr>
        <p:spPr bwMode="auto">
          <a:xfrm>
            <a:off x="737189" y="2524125"/>
            <a:ext cx="1172116" cy="369332"/>
          </a:xfrm>
          <a:prstGeom prst="rect">
            <a:avLst/>
          </a:prstGeom>
          <a:noFill/>
          <a:ln w="9525">
            <a:noFill/>
            <a:miter lim="800000"/>
            <a:headEnd/>
            <a:tailEnd/>
          </a:ln>
        </p:spPr>
        <p:txBody>
          <a:bodyPr wrap="none">
            <a:spAutoFit/>
          </a:bodyPr>
          <a:lstStyle/>
          <a:p>
            <a:r>
              <a:rPr lang="en-US">
                <a:solidFill>
                  <a:schemeClr val="bg1"/>
                </a:solidFill>
              </a:rPr>
              <a:t>Graphical</a:t>
            </a:r>
          </a:p>
        </p:txBody>
      </p:sp>
      <p:sp>
        <p:nvSpPr>
          <p:cNvPr id="68" name="Rectangle 67"/>
          <p:cNvSpPr>
            <a:spLocks noChangeArrowheads="1"/>
          </p:cNvSpPr>
          <p:nvPr/>
        </p:nvSpPr>
        <p:spPr bwMode="auto">
          <a:xfrm>
            <a:off x="693124" y="3678238"/>
            <a:ext cx="1236236" cy="369332"/>
          </a:xfrm>
          <a:prstGeom prst="rect">
            <a:avLst/>
          </a:prstGeom>
          <a:noFill/>
          <a:ln w="9525">
            <a:noFill/>
            <a:miter lim="800000"/>
            <a:headEnd/>
            <a:tailEnd/>
          </a:ln>
        </p:spPr>
        <p:txBody>
          <a:bodyPr wrap="none">
            <a:spAutoFit/>
          </a:bodyPr>
          <a:lstStyle/>
          <a:p>
            <a:r>
              <a:rPr lang="en-US">
                <a:solidFill>
                  <a:schemeClr val="bg1"/>
                </a:solidFill>
              </a:rPr>
              <a:t>Document</a:t>
            </a:r>
          </a:p>
        </p:txBody>
      </p:sp>
      <p:sp>
        <p:nvSpPr>
          <p:cNvPr id="69" name="Rectangle 68"/>
          <p:cNvSpPr>
            <a:spLocks noChangeArrowheads="1"/>
          </p:cNvSpPr>
          <p:nvPr/>
        </p:nvSpPr>
        <p:spPr bwMode="auto">
          <a:xfrm>
            <a:off x="737189" y="4832350"/>
            <a:ext cx="1172116" cy="369332"/>
          </a:xfrm>
          <a:prstGeom prst="rect">
            <a:avLst/>
          </a:prstGeom>
          <a:noFill/>
          <a:ln w="9525">
            <a:noFill/>
            <a:miter lim="800000"/>
            <a:headEnd/>
            <a:tailEnd/>
          </a:ln>
        </p:spPr>
        <p:txBody>
          <a:bodyPr wrap="none">
            <a:spAutoFit/>
          </a:bodyPr>
          <a:lstStyle/>
          <a:p>
            <a:r>
              <a:rPr lang="en-US">
                <a:solidFill>
                  <a:schemeClr val="bg1"/>
                </a:solidFill>
              </a:rPr>
              <a:t>Database</a:t>
            </a:r>
          </a:p>
        </p:txBody>
      </p:sp>
      <p:sp>
        <p:nvSpPr>
          <p:cNvPr id="70" name="Oval 69"/>
          <p:cNvSpPr>
            <a:spLocks noChangeArrowheads="1"/>
          </p:cNvSpPr>
          <p:nvPr/>
        </p:nvSpPr>
        <p:spPr bwMode="auto">
          <a:xfrm>
            <a:off x="2074609" y="1189038"/>
            <a:ext cx="685979" cy="914400"/>
          </a:xfrm>
          <a:prstGeom prst="ellipse">
            <a:avLst/>
          </a:prstGeom>
          <a:noFill/>
          <a:ln w="50800" algn="ctr">
            <a:noFill/>
            <a:round/>
            <a:headEnd/>
            <a:tailEnd/>
          </a:ln>
        </p:spPr>
        <p:txBody>
          <a:bodyPr wrap="none" anchor="ctr"/>
          <a:lstStyle/>
          <a:p>
            <a:pPr algn="ctr" defTabSz="966788"/>
            <a:r>
              <a:rPr lang="en-US" sz="1600" b="1">
                <a:solidFill>
                  <a:schemeClr val="bg1"/>
                </a:solidFill>
              </a:rPr>
              <a:t>PCoIP</a:t>
            </a:r>
          </a:p>
          <a:p>
            <a:pPr algn="ctr" defTabSz="966788"/>
            <a:r>
              <a:rPr lang="en-US" sz="1600" b="1">
                <a:solidFill>
                  <a:schemeClr val="bg1"/>
                </a:solidFill>
              </a:rPr>
              <a:t>RGS</a:t>
            </a:r>
          </a:p>
        </p:txBody>
      </p:sp>
      <p:sp>
        <p:nvSpPr>
          <p:cNvPr id="74" name="Oval 73"/>
          <p:cNvSpPr>
            <a:spLocks noChangeArrowheads="1"/>
          </p:cNvSpPr>
          <p:nvPr/>
        </p:nvSpPr>
        <p:spPr bwMode="auto">
          <a:xfrm>
            <a:off x="2074609" y="2252663"/>
            <a:ext cx="685979" cy="914400"/>
          </a:xfrm>
          <a:prstGeom prst="ellipse">
            <a:avLst/>
          </a:prstGeom>
          <a:noFill/>
          <a:ln w="50800" algn="ctr">
            <a:noFill/>
            <a:round/>
            <a:headEnd/>
            <a:tailEnd/>
          </a:ln>
        </p:spPr>
        <p:txBody>
          <a:bodyPr wrap="none" anchor="ctr"/>
          <a:lstStyle/>
          <a:p>
            <a:pPr algn="ctr" defTabSz="966788"/>
            <a:r>
              <a:rPr lang="en-US" sz="1600" b="1">
                <a:solidFill>
                  <a:schemeClr val="bg1"/>
                </a:solidFill>
              </a:rPr>
              <a:t>PCoIP</a:t>
            </a:r>
          </a:p>
          <a:p>
            <a:pPr algn="ctr" defTabSz="966788"/>
            <a:r>
              <a:rPr lang="en-US" sz="1600" b="1">
                <a:solidFill>
                  <a:schemeClr val="bg1"/>
                </a:solidFill>
              </a:rPr>
              <a:t>RDP</a:t>
            </a:r>
          </a:p>
        </p:txBody>
      </p:sp>
      <p:sp>
        <p:nvSpPr>
          <p:cNvPr id="75" name="Oval 74"/>
          <p:cNvSpPr>
            <a:spLocks noChangeArrowheads="1"/>
          </p:cNvSpPr>
          <p:nvPr/>
        </p:nvSpPr>
        <p:spPr bwMode="auto">
          <a:xfrm>
            <a:off x="2074609" y="3392488"/>
            <a:ext cx="685979" cy="914400"/>
          </a:xfrm>
          <a:prstGeom prst="ellipse">
            <a:avLst/>
          </a:prstGeom>
          <a:noFill/>
          <a:ln w="50800" algn="ctr">
            <a:noFill/>
            <a:round/>
            <a:headEnd/>
            <a:tailEnd/>
          </a:ln>
        </p:spPr>
        <p:txBody>
          <a:bodyPr wrap="none" anchor="ctr"/>
          <a:lstStyle/>
          <a:p>
            <a:pPr algn="ctr" defTabSz="966788"/>
            <a:r>
              <a:rPr lang="en-US" sz="1600" b="1">
                <a:solidFill>
                  <a:schemeClr val="bg1"/>
                </a:solidFill>
              </a:rPr>
              <a:t>RDP</a:t>
            </a:r>
          </a:p>
        </p:txBody>
      </p:sp>
      <p:sp>
        <p:nvSpPr>
          <p:cNvPr id="76" name="Oval 75"/>
          <p:cNvSpPr>
            <a:spLocks noChangeArrowheads="1"/>
          </p:cNvSpPr>
          <p:nvPr/>
        </p:nvSpPr>
        <p:spPr bwMode="auto">
          <a:xfrm>
            <a:off x="2074609" y="4540250"/>
            <a:ext cx="685979" cy="914400"/>
          </a:xfrm>
          <a:prstGeom prst="ellipse">
            <a:avLst/>
          </a:prstGeom>
          <a:noFill/>
          <a:ln w="50800" algn="ctr">
            <a:noFill/>
            <a:round/>
            <a:headEnd/>
            <a:tailEnd/>
          </a:ln>
        </p:spPr>
        <p:txBody>
          <a:bodyPr wrap="none" anchor="ctr"/>
          <a:lstStyle/>
          <a:p>
            <a:pPr algn="ctr" defTabSz="966788"/>
            <a:r>
              <a:rPr lang="en-US" sz="1600" b="1">
                <a:solidFill>
                  <a:schemeClr val="bg1"/>
                </a:solidFill>
              </a:rPr>
              <a:t>RDP</a:t>
            </a:r>
          </a:p>
        </p:txBody>
      </p:sp>
      <p:sp>
        <p:nvSpPr>
          <p:cNvPr id="77" name="Oval 76"/>
          <p:cNvSpPr>
            <a:spLocks noChangeArrowheads="1"/>
          </p:cNvSpPr>
          <p:nvPr/>
        </p:nvSpPr>
        <p:spPr bwMode="auto">
          <a:xfrm>
            <a:off x="3632352" y="4540250"/>
            <a:ext cx="685979" cy="914400"/>
          </a:xfrm>
          <a:prstGeom prst="ellipse">
            <a:avLst/>
          </a:prstGeom>
          <a:noFill/>
          <a:ln w="50800" algn="ctr">
            <a:noFill/>
            <a:round/>
            <a:headEnd/>
            <a:tailEnd/>
          </a:ln>
        </p:spPr>
        <p:txBody>
          <a:bodyPr wrap="none" anchor="ctr"/>
          <a:lstStyle/>
          <a:p>
            <a:pPr algn="ctr" defTabSz="966788"/>
            <a:r>
              <a:rPr lang="en-US" sz="1600" b="1">
                <a:solidFill>
                  <a:schemeClr val="bg1"/>
                </a:solidFill>
              </a:rPr>
              <a:t>RDP</a:t>
            </a:r>
          </a:p>
        </p:txBody>
      </p:sp>
      <p:sp>
        <p:nvSpPr>
          <p:cNvPr id="99" name="Rectangle 98"/>
          <p:cNvSpPr/>
          <p:nvPr/>
        </p:nvSpPr>
        <p:spPr>
          <a:xfrm rot="16200000">
            <a:off x="-1457760" y="2946372"/>
            <a:ext cx="3707490" cy="400110"/>
          </a:xfrm>
          <a:prstGeom prst="rect">
            <a:avLst/>
          </a:prstGeom>
        </p:spPr>
        <p:txBody>
          <a:bodyPr wrap="none">
            <a:spAutoFit/>
          </a:bodyPr>
          <a:lstStyle/>
          <a:p>
            <a:pPr fontAlgn="auto">
              <a:spcBef>
                <a:spcPts val="0"/>
              </a:spcBef>
              <a:spcAft>
                <a:spcPts val="0"/>
              </a:spcAft>
              <a:defRPr/>
            </a:pPr>
            <a:r>
              <a:rPr lang="en-US" sz="2000" dirty="0">
                <a:solidFill>
                  <a:schemeClr val="bg1"/>
                </a:solidFill>
                <a:latin typeface="+mn-lt"/>
                <a:cs typeface="+mn-cs"/>
              </a:rPr>
              <a:t>Increasing Application Complexity</a:t>
            </a:r>
            <a:endParaRPr lang="en-US" sz="1100" dirty="0">
              <a:solidFill>
                <a:schemeClr val="bg1"/>
              </a:solidFill>
              <a:latin typeface="+mn-lt"/>
              <a:cs typeface="+mn-cs"/>
            </a:endParaRPr>
          </a:p>
        </p:txBody>
      </p:sp>
      <p:cxnSp>
        <p:nvCxnSpPr>
          <p:cNvPr id="16" name="Straight Connector 15"/>
          <p:cNvCxnSpPr>
            <a:cxnSpLocks noChangeShapeType="1"/>
          </p:cNvCxnSpPr>
          <p:nvPr/>
        </p:nvCxnSpPr>
        <p:spPr bwMode="auto">
          <a:xfrm>
            <a:off x="1657782" y="5576889"/>
            <a:ext cx="6173808" cy="3175"/>
          </a:xfrm>
          <a:prstGeom prst="line">
            <a:avLst/>
          </a:prstGeom>
          <a:noFill/>
          <a:ln w="28575" algn="ctr">
            <a:solidFill>
              <a:schemeClr val="tx1"/>
            </a:solidFill>
            <a:round/>
            <a:headEnd/>
            <a:tailEnd/>
          </a:ln>
        </p:spPr>
      </p:cxnSp>
      <p:grpSp>
        <p:nvGrpSpPr>
          <p:cNvPr id="2" name="Group 132"/>
          <p:cNvGrpSpPr>
            <a:grpSpLocks/>
          </p:cNvGrpSpPr>
          <p:nvPr/>
        </p:nvGrpSpPr>
        <p:grpSpPr bwMode="auto">
          <a:xfrm>
            <a:off x="4979300" y="2055814"/>
            <a:ext cx="1255246" cy="966787"/>
            <a:chOff x="8512559" y="1278957"/>
            <a:chExt cx="1673160" cy="966532"/>
          </a:xfrm>
        </p:grpSpPr>
        <p:sp>
          <p:nvSpPr>
            <p:cNvPr id="94253" name="Oval 77"/>
            <p:cNvSpPr>
              <a:spLocks noChangeArrowheads="1"/>
            </p:cNvSpPr>
            <p:nvPr/>
          </p:nvSpPr>
          <p:spPr bwMode="auto">
            <a:xfrm>
              <a:off x="8512559" y="1278957"/>
              <a:ext cx="1673160" cy="966532"/>
            </a:xfrm>
            <a:prstGeom prst="ellipse">
              <a:avLst/>
            </a:prstGeom>
            <a:noFill/>
            <a:ln w="38100">
              <a:noFill/>
              <a:miter lim="800000"/>
              <a:headEnd/>
              <a:tailEnd/>
            </a:ln>
          </p:spPr>
          <p:txBody>
            <a:bodyPr wrap="none" lIns="0" anchor="ctr"/>
            <a:lstStyle/>
            <a:p>
              <a:pPr marL="57150" algn="ctr">
                <a:lnSpc>
                  <a:spcPct val="120000"/>
                </a:lnSpc>
              </a:pPr>
              <a:r>
                <a:rPr lang="en-US" sz="2400" b="1">
                  <a:solidFill>
                    <a:schemeClr val="bg1"/>
                  </a:solidFill>
                  <a:sym typeface="Gill Sans"/>
                </a:rPr>
                <a:t>Citrix             </a:t>
              </a:r>
              <a:br>
                <a:rPr lang="en-US" sz="2400" b="1">
                  <a:solidFill>
                    <a:schemeClr val="bg1"/>
                  </a:solidFill>
                  <a:sym typeface="Gill Sans"/>
                </a:rPr>
              </a:br>
              <a:r>
                <a:rPr lang="en-US" sz="2400" b="1">
                  <a:solidFill>
                    <a:schemeClr val="bg1"/>
                  </a:solidFill>
                  <a:sym typeface="Gill Sans"/>
                </a:rPr>
                <a:t>Technologies</a:t>
              </a:r>
            </a:p>
          </p:txBody>
        </p:sp>
        <p:pic>
          <p:nvPicPr>
            <p:cNvPr id="94254" name="Picture 130" descr="HDX.png"/>
            <p:cNvPicPr>
              <a:picLocks noChangeAspect="1"/>
            </p:cNvPicPr>
            <p:nvPr/>
          </p:nvPicPr>
          <p:blipFill>
            <a:blip r:embed="rId3"/>
            <a:srcRect/>
            <a:stretch>
              <a:fillRect/>
            </a:stretch>
          </p:blipFill>
          <p:spPr bwMode="auto">
            <a:xfrm>
              <a:off x="9293060" y="1341102"/>
              <a:ext cx="845858" cy="454648"/>
            </a:xfrm>
            <a:prstGeom prst="rect">
              <a:avLst/>
            </a:prstGeom>
            <a:noFill/>
            <a:ln w="9525">
              <a:noFill/>
              <a:miter lim="800000"/>
              <a:headEnd/>
              <a:tailEnd/>
            </a:ln>
          </p:spPr>
        </p:pic>
      </p:grpSp>
      <p:sp>
        <p:nvSpPr>
          <p:cNvPr id="56" name="TextBox 55"/>
          <p:cNvSpPr txBox="1">
            <a:spLocks noChangeArrowheads="1"/>
          </p:cNvSpPr>
          <p:nvPr/>
        </p:nvSpPr>
        <p:spPr bwMode="auto">
          <a:xfrm>
            <a:off x="7572376" y="457200"/>
            <a:ext cx="1571626" cy="523220"/>
          </a:xfrm>
          <a:prstGeom prst="rect">
            <a:avLst/>
          </a:prstGeom>
          <a:noFill/>
          <a:ln w="9525">
            <a:noFill/>
            <a:miter lim="800000"/>
            <a:headEnd/>
            <a:tailEnd/>
          </a:ln>
        </p:spPr>
        <p:txBody>
          <a:bodyPr wrap="square">
            <a:spAutoFit/>
          </a:bodyPr>
          <a:lstStyle/>
          <a:p>
            <a:pPr algn="ctr"/>
            <a:r>
              <a:rPr lang="en-US" sz="2800" b="1" dirty="0">
                <a:solidFill>
                  <a:schemeClr val="bg1"/>
                </a:solidFill>
              </a:rPr>
              <a:t>Hardest</a:t>
            </a:r>
          </a:p>
        </p:txBody>
      </p:sp>
      <p:pic>
        <p:nvPicPr>
          <p:cNvPr id="136" name="Picture 135" descr="single-large.png"/>
          <p:cNvPicPr>
            <a:picLocks noChangeAspect="1"/>
          </p:cNvPicPr>
          <p:nvPr/>
        </p:nvPicPr>
        <p:blipFill>
          <a:blip r:embed="rId4"/>
          <a:srcRect/>
          <a:stretch>
            <a:fillRect/>
          </a:stretch>
        </p:blipFill>
        <p:spPr bwMode="auto">
          <a:xfrm>
            <a:off x="1556553" y="887414"/>
            <a:ext cx="270342" cy="4778375"/>
          </a:xfrm>
          <a:prstGeom prst="rect">
            <a:avLst/>
          </a:prstGeom>
          <a:noFill/>
          <a:ln w="9525">
            <a:noFill/>
            <a:miter lim="800000"/>
            <a:headEnd/>
            <a:tailEnd/>
          </a:ln>
        </p:spPr>
      </p:pic>
      <p:grpSp>
        <p:nvGrpSpPr>
          <p:cNvPr id="3" name="Group 138"/>
          <p:cNvGrpSpPr>
            <a:grpSpLocks/>
          </p:cNvGrpSpPr>
          <p:nvPr/>
        </p:nvGrpSpPr>
        <p:grpSpPr bwMode="auto">
          <a:xfrm>
            <a:off x="1664927" y="5418139"/>
            <a:ext cx="6195245" cy="358775"/>
            <a:chOff x="2707012" y="5576587"/>
            <a:chExt cx="7773654" cy="359251"/>
          </a:xfrm>
        </p:grpSpPr>
        <p:pic>
          <p:nvPicPr>
            <p:cNvPr id="94251" name="Picture 136" descr="single-large.png"/>
            <p:cNvPicPr>
              <a:picLocks noChangeAspect="1"/>
            </p:cNvPicPr>
            <p:nvPr/>
          </p:nvPicPr>
          <p:blipFill>
            <a:blip r:embed="rId5"/>
            <a:srcRect/>
            <a:stretch>
              <a:fillRect/>
            </a:stretch>
          </p:blipFill>
          <p:spPr bwMode="auto">
            <a:xfrm rot="10800000">
              <a:off x="5649061" y="5576587"/>
              <a:ext cx="4831605" cy="359251"/>
            </a:xfrm>
            <a:prstGeom prst="rect">
              <a:avLst/>
            </a:prstGeom>
            <a:noFill/>
            <a:ln w="9525">
              <a:noFill/>
              <a:miter lim="800000"/>
              <a:headEnd/>
              <a:tailEnd/>
            </a:ln>
          </p:spPr>
        </p:pic>
        <p:pic>
          <p:nvPicPr>
            <p:cNvPr id="94252" name="Picture 137" descr="single-large.png"/>
            <p:cNvPicPr>
              <a:picLocks noChangeAspect="1"/>
            </p:cNvPicPr>
            <p:nvPr/>
          </p:nvPicPr>
          <p:blipFill>
            <a:blip r:embed="rId5"/>
            <a:srcRect l="6265" t="26460"/>
            <a:stretch>
              <a:fillRect/>
            </a:stretch>
          </p:blipFill>
          <p:spPr bwMode="auto">
            <a:xfrm rot="10800000" flipV="1">
              <a:off x="2707012" y="5651870"/>
              <a:ext cx="4528812" cy="264189"/>
            </a:xfrm>
            <a:prstGeom prst="rect">
              <a:avLst/>
            </a:prstGeom>
            <a:noFill/>
            <a:ln w="9525">
              <a:noFill/>
              <a:miter lim="800000"/>
              <a:headEnd/>
              <a:tailEnd/>
            </a:ln>
          </p:spPr>
        </p:pic>
      </p:grpSp>
      <p:cxnSp>
        <p:nvCxnSpPr>
          <p:cNvPr id="141" name="Straight Connector 140"/>
          <p:cNvCxnSpPr>
            <a:cxnSpLocks noChangeShapeType="1"/>
          </p:cNvCxnSpPr>
          <p:nvPr/>
        </p:nvCxnSpPr>
        <p:spPr bwMode="auto">
          <a:xfrm rot="5400000">
            <a:off x="986474" y="3368874"/>
            <a:ext cx="4440238" cy="1191"/>
          </a:xfrm>
          <a:prstGeom prst="line">
            <a:avLst/>
          </a:prstGeom>
          <a:noFill/>
          <a:ln w="9525" algn="ctr">
            <a:solidFill>
              <a:schemeClr val="tx1">
                <a:alpha val="30196"/>
              </a:schemeClr>
            </a:solidFill>
            <a:prstDash val="sysDot"/>
            <a:round/>
            <a:headEnd/>
            <a:tailEnd/>
          </a:ln>
        </p:spPr>
      </p:cxnSp>
      <p:cxnSp>
        <p:nvCxnSpPr>
          <p:cNvPr id="142" name="Straight Connector 141"/>
          <p:cNvCxnSpPr>
            <a:cxnSpLocks noChangeShapeType="1"/>
          </p:cNvCxnSpPr>
          <p:nvPr/>
        </p:nvCxnSpPr>
        <p:spPr bwMode="auto">
          <a:xfrm rot="5400000">
            <a:off x="2523972" y="3368874"/>
            <a:ext cx="4440238" cy="1191"/>
          </a:xfrm>
          <a:prstGeom prst="line">
            <a:avLst/>
          </a:prstGeom>
          <a:noFill/>
          <a:ln w="9525" algn="ctr">
            <a:solidFill>
              <a:schemeClr val="tx1">
                <a:alpha val="30196"/>
              </a:schemeClr>
            </a:solidFill>
            <a:prstDash val="sysDot"/>
            <a:round/>
            <a:headEnd/>
            <a:tailEnd/>
          </a:ln>
        </p:spPr>
      </p:cxnSp>
      <p:cxnSp>
        <p:nvCxnSpPr>
          <p:cNvPr id="143" name="Straight Connector 142"/>
          <p:cNvCxnSpPr>
            <a:cxnSpLocks noChangeShapeType="1"/>
          </p:cNvCxnSpPr>
          <p:nvPr/>
        </p:nvCxnSpPr>
        <p:spPr bwMode="auto">
          <a:xfrm rot="5400000">
            <a:off x="4061469" y="3368874"/>
            <a:ext cx="4440238" cy="1191"/>
          </a:xfrm>
          <a:prstGeom prst="line">
            <a:avLst/>
          </a:prstGeom>
          <a:noFill/>
          <a:ln w="9525" algn="ctr">
            <a:solidFill>
              <a:schemeClr val="tx1">
                <a:alpha val="30196"/>
              </a:schemeClr>
            </a:solidFill>
            <a:prstDash val="sysDot"/>
            <a:round/>
            <a:headEnd/>
            <a:tailEnd/>
          </a:ln>
        </p:spPr>
      </p:cxnSp>
      <p:cxnSp>
        <p:nvCxnSpPr>
          <p:cNvPr id="153" name="Straight Connector 152"/>
          <p:cNvCxnSpPr>
            <a:cxnSpLocks noChangeShapeType="1"/>
          </p:cNvCxnSpPr>
          <p:nvPr/>
        </p:nvCxnSpPr>
        <p:spPr bwMode="auto">
          <a:xfrm>
            <a:off x="1686365" y="4416426"/>
            <a:ext cx="6148798" cy="4763"/>
          </a:xfrm>
          <a:prstGeom prst="line">
            <a:avLst/>
          </a:prstGeom>
          <a:noFill/>
          <a:ln w="9525" algn="ctr">
            <a:solidFill>
              <a:schemeClr val="tx1">
                <a:alpha val="30196"/>
              </a:schemeClr>
            </a:solidFill>
            <a:prstDash val="sysDot"/>
            <a:round/>
            <a:headEnd/>
            <a:tailEnd/>
          </a:ln>
        </p:spPr>
      </p:cxnSp>
      <p:cxnSp>
        <p:nvCxnSpPr>
          <p:cNvPr id="155" name="Straight Connector 154"/>
          <p:cNvCxnSpPr>
            <a:cxnSpLocks noChangeShapeType="1"/>
          </p:cNvCxnSpPr>
          <p:nvPr/>
        </p:nvCxnSpPr>
        <p:spPr bwMode="auto">
          <a:xfrm>
            <a:off x="1686365" y="3259138"/>
            <a:ext cx="6148798" cy="4762"/>
          </a:xfrm>
          <a:prstGeom prst="line">
            <a:avLst/>
          </a:prstGeom>
          <a:noFill/>
          <a:ln w="9525" algn="ctr">
            <a:solidFill>
              <a:schemeClr val="tx1">
                <a:alpha val="30196"/>
              </a:schemeClr>
            </a:solidFill>
            <a:prstDash val="sysDot"/>
            <a:round/>
            <a:headEnd/>
            <a:tailEnd/>
          </a:ln>
        </p:spPr>
      </p:cxnSp>
      <p:cxnSp>
        <p:nvCxnSpPr>
          <p:cNvPr id="156" name="Straight Connector 155"/>
          <p:cNvCxnSpPr>
            <a:cxnSpLocks noChangeShapeType="1"/>
          </p:cNvCxnSpPr>
          <p:nvPr/>
        </p:nvCxnSpPr>
        <p:spPr bwMode="auto">
          <a:xfrm>
            <a:off x="1686365" y="2125664"/>
            <a:ext cx="6148798" cy="3175"/>
          </a:xfrm>
          <a:prstGeom prst="line">
            <a:avLst/>
          </a:prstGeom>
          <a:noFill/>
          <a:ln w="9525" algn="ctr">
            <a:solidFill>
              <a:schemeClr val="tx1">
                <a:alpha val="30196"/>
              </a:schemeClr>
            </a:solidFill>
            <a:prstDash val="sysDot"/>
            <a:round/>
            <a:headEnd/>
            <a:tailEnd/>
          </a:ln>
        </p:spPr>
      </p:cxnSp>
    </p:spTree>
    <p:extLst>
      <p:ext uri="{BB962C8B-B14F-4D97-AF65-F5344CB8AC3E}">
        <p14:creationId xmlns:p14="http://schemas.microsoft.com/office/powerpoint/2010/main" val="1441646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ipe(down)">
                                      <p:cBhvr>
                                        <p:cTn id="7" dur="500"/>
                                        <p:tgtEl>
                                          <p:spTgt spid="136"/>
                                        </p:tgtEl>
                                      </p:cBhvr>
                                    </p:animEffect>
                                  </p:childTnLst>
                                </p:cTn>
                              </p:par>
                              <p:par>
                                <p:cTn id="8" presetID="22" presetClass="entr" presetSubtype="4"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wipe(down)">
                                      <p:cBhvr>
                                        <p:cTn id="10" dur="1000"/>
                                        <p:tgtEl>
                                          <p:spTgt spid="42"/>
                                        </p:tgtEl>
                                      </p:cBhvr>
                                    </p:animEffect>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par>
                                <p:cTn id="14" presetID="2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par>
                                <p:cTn id="21" presetID="10"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000"/>
                                        <p:tgtEl>
                                          <p:spTgt spid="56"/>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fade">
                                      <p:cBhvr>
                                        <p:cTn id="32" dur="1000"/>
                                        <p:tgtEl>
                                          <p:spTgt spid="9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156"/>
                                        </p:tgtEl>
                                        <p:attrNameLst>
                                          <p:attrName>style.visibility</p:attrName>
                                        </p:attrNameLst>
                                      </p:cBhvr>
                                      <p:to>
                                        <p:strVal val="visible"/>
                                      </p:to>
                                    </p:set>
                                    <p:animEffect transition="in" filter="fade">
                                      <p:cBhvr>
                                        <p:cTn id="39" dur="1000"/>
                                        <p:tgtEl>
                                          <p:spTgt spid="156"/>
                                        </p:tgtEl>
                                      </p:cBhvr>
                                    </p:animEffect>
                                  </p:childTnLst>
                                </p:cTn>
                              </p:par>
                              <p:par>
                                <p:cTn id="40" presetID="10" presetClass="entr" presetSubtype="0" fill="hold" nodeType="withEffect">
                                  <p:stCondLst>
                                    <p:cond delay="0"/>
                                  </p:stCondLst>
                                  <p:childTnLst>
                                    <p:set>
                                      <p:cBhvr>
                                        <p:cTn id="41" dur="1" fill="hold">
                                          <p:stCondLst>
                                            <p:cond delay="0"/>
                                          </p:stCondLst>
                                        </p:cTn>
                                        <p:tgtEl>
                                          <p:spTgt spid="141"/>
                                        </p:tgtEl>
                                        <p:attrNameLst>
                                          <p:attrName>style.visibility</p:attrName>
                                        </p:attrNameLst>
                                      </p:cBhvr>
                                      <p:to>
                                        <p:strVal val="visible"/>
                                      </p:to>
                                    </p:set>
                                    <p:animEffect transition="in" filter="fade">
                                      <p:cBhvr>
                                        <p:cTn id="42" dur="1000"/>
                                        <p:tgtEl>
                                          <p:spTgt spid="141"/>
                                        </p:tgtEl>
                                      </p:cBhvr>
                                    </p:animEffect>
                                  </p:childTnLst>
                                </p:cTn>
                              </p:par>
                              <p:par>
                                <p:cTn id="43" presetID="10" presetClass="entr" presetSubtype="0" fill="hold" nodeType="withEffect">
                                  <p:stCondLst>
                                    <p:cond delay="0"/>
                                  </p:stCondLst>
                                  <p:childTnLst>
                                    <p:set>
                                      <p:cBhvr>
                                        <p:cTn id="44" dur="1" fill="hold">
                                          <p:stCondLst>
                                            <p:cond delay="0"/>
                                          </p:stCondLst>
                                        </p:cTn>
                                        <p:tgtEl>
                                          <p:spTgt spid="142"/>
                                        </p:tgtEl>
                                        <p:attrNameLst>
                                          <p:attrName>style.visibility</p:attrName>
                                        </p:attrNameLst>
                                      </p:cBhvr>
                                      <p:to>
                                        <p:strVal val="visible"/>
                                      </p:to>
                                    </p:set>
                                    <p:animEffect transition="in" filter="fade">
                                      <p:cBhvr>
                                        <p:cTn id="45" dur="1000"/>
                                        <p:tgtEl>
                                          <p:spTgt spid="142"/>
                                        </p:tgtEl>
                                      </p:cBhvr>
                                    </p:animEffect>
                                  </p:childTnLst>
                                </p:cTn>
                              </p:par>
                              <p:par>
                                <p:cTn id="46" presetID="10" presetClass="entr" presetSubtype="0" fill="hold" nodeType="with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fade">
                                      <p:cBhvr>
                                        <p:cTn id="48" dur="1000"/>
                                        <p:tgtEl>
                                          <p:spTgt spid="143"/>
                                        </p:tgtEl>
                                      </p:cBhvr>
                                    </p:animEffect>
                                  </p:childTnLst>
                                </p:cTn>
                              </p:par>
                              <p:par>
                                <p:cTn id="49" presetID="10" presetClass="entr" presetSubtype="0" fill="hold" nodeType="withEffect">
                                  <p:stCondLst>
                                    <p:cond delay="0"/>
                                  </p:stCondLst>
                                  <p:childTnLst>
                                    <p:set>
                                      <p:cBhvr>
                                        <p:cTn id="50" dur="1" fill="hold">
                                          <p:stCondLst>
                                            <p:cond delay="0"/>
                                          </p:stCondLst>
                                        </p:cTn>
                                        <p:tgtEl>
                                          <p:spTgt spid="155"/>
                                        </p:tgtEl>
                                        <p:attrNameLst>
                                          <p:attrName>style.visibility</p:attrName>
                                        </p:attrNameLst>
                                      </p:cBhvr>
                                      <p:to>
                                        <p:strVal val="visible"/>
                                      </p:to>
                                    </p:set>
                                    <p:animEffect transition="in" filter="fade">
                                      <p:cBhvr>
                                        <p:cTn id="51" dur="1000"/>
                                        <p:tgtEl>
                                          <p:spTgt spid="155"/>
                                        </p:tgtEl>
                                      </p:cBhvr>
                                    </p:animEffect>
                                  </p:childTnLst>
                                </p:cTn>
                              </p:par>
                              <p:par>
                                <p:cTn id="52" presetID="10" presetClass="entr" presetSubtype="0" fill="hold" nodeType="withEffect">
                                  <p:stCondLst>
                                    <p:cond delay="0"/>
                                  </p:stCondLst>
                                  <p:childTnLst>
                                    <p:set>
                                      <p:cBhvr>
                                        <p:cTn id="53" dur="1" fill="hold">
                                          <p:stCondLst>
                                            <p:cond delay="0"/>
                                          </p:stCondLst>
                                        </p:cTn>
                                        <p:tgtEl>
                                          <p:spTgt spid="153"/>
                                        </p:tgtEl>
                                        <p:attrNameLst>
                                          <p:attrName>style.visibility</p:attrName>
                                        </p:attrNameLst>
                                      </p:cBhvr>
                                      <p:to>
                                        <p:strVal val="visible"/>
                                      </p:to>
                                    </p:set>
                                    <p:animEffect transition="in" filter="fade">
                                      <p:cBhvr>
                                        <p:cTn id="54" dur="1000"/>
                                        <p:tgtEl>
                                          <p:spTgt spid="15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childTnLst>
                                </p:cTn>
                              </p:par>
                              <p:par>
                                <p:cTn id="61" presetID="10" presetClass="entr" presetSubtype="0" fill="hold"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1000"/>
                                        <p:tgtEl>
                                          <p:spTgt spid="38"/>
                                        </p:tgtEl>
                                      </p:cBhvr>
                                    </p:animEffect>
                                  </p:childTnLst>
                                </p:cTn>
                              </p:par>
                              <p:par>
                                <p:cTn id="67" presetID="10" presetClass="entr" presetSubtype="0" fill="hold"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1000"/>
                                        <p:tgtEl>
                                          <p:spTgt spid="3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10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1000"/>
                                        <p:tgtEl>
                                          <p:spTgt spid="45"/>
                                        </p:tgtEl>
                                      </p:cBhvr>
                                    </p:animEffect>
                                  </p:childTnLst>
                                </p:cTn>
                              </p:par>
                              <p:par>
                                <p:cTn id="79" presetID="10" presetClass="entr" presetSubtype="0" fill="hold"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1000"/>
                                        <p:tgtEl>
                                          <p:spTgt spid="46"/>
                                        </p:tgtEl>
                                      </p:cBhvr>
                                    </p:animEffect>
                                  </p:childTnLst>
                                </p:cTn>
                              </p:par>
                              <p:par>
                                <p:cTn id="82" presetID="10" presetClass="entr" presetSubtype="0" fill="hold"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fade">
                                      <p:cBhvr>
                                        <p:cTn id="84" dur="1000"/>
                                        <p:tgtEl>
                                          <p:spTgt spid="4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1000"/>
                                        <p:tgtEl>
                                          <p:spTgt spid="6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fade">
                                      <p:cBhvr>
                                        <p:cTn id="90" dur="1000"/>
                                        <p:tgtEl>
                                          <p:spTgt spid="6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1000"/>
                                        <p:tgtEl>
                                          <p:spTgt spid="6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fade">
                                      <p:cBhvr>
                                        <p:cTn id="96" dur="1000"/>
                                        <p:tgtEl>
                                          <p:spTgt spid="69"/>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wipe(down)">
                                      <p:cBhvr>
                                        <p:cTn id="101" dur="500"/>
                                        <p:tgtEl>
                                          <p:spTgt spid="50"/>
                                        </p:tgtEl>
                                      </p:cBhvr>
                                    </p:animEffect>
                                  </p:childTnLst>
                                </p:cTn>
                              </p:par>
                            </p:childTnLst>
                          </p:cTn>
                        </p:par>
                        <p:par>
                          <p:cTn id="102" fill="hold">
                            <p:stCondLst>
                              <p:cond delay="500"/>
                            </p:stCondLst>
                            <p:childTnLst>
                              <p:par>
                                <p:cTn id="103" presetID="10" presetClass="entr" presetSubtype="0" fill="hold" nodeType="after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fade">
                                      <p:cBhvr>
                                        <p:cTn id="105" dur="1000"/>
                                        <p:tgtEl>
                                          <p:spTgt spid="70"/>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nodeType="click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down)">
                                      <p:cBhvr>
                                        <p:cTn id="110" dur="500"/>
                                        <p:tgtEl>
                                          <p:spTgt spid="52"/>
                                        </p:tgtEl>
                                      </p:cBhvr>
                                    </p:animEffect>
                                  </p:childTnLst>
                                </p:cTn>
                              </p:par>
                              <p:par>
                                <p:cTn id="111" presetID="22" presetClass="entr" presetSubtype="4" fill="hold" nodeType="with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down)">
                                      <p:cBhvr>
                                        <p:cTn id="113" dur="500"/>
                                        <p:tgtEl>
                                          <p:spTgt spid="51"/>
                                        </p:tgtEl>
                                      </p:cBhvr>
                                    </p:animEffect>
                                  </p:childTnLst>
                                </p:cTn>
                              </p:par>
                            </p:childTnLst>
                          </p:cTn>
                        </p:par>
                        <p:par>
                          <p:cTn id="114" fill="hold">
                            <p:stCondLst>
                              <p:cond delay="500"/>
                            </p:stCondLst>
                            <p:childTnLst>
                              <p:par>
                                <p:cTn id="115" presetID="10" presetClass="entr" presetSubtype="0" fill="hold" grpId="0" nodeType="afterEffect">
                                  <p:stCondLst>
                                    <p:cond delay="0"/>
                                  </p:stCondLst>
                                  <p:childTnLst>
                                    <p:set>
                                      <p:cBhvr>
                                        <p:cTn id="116" dur="1" fill="hold">
                                          <p:stCondLst>
                                            <p:cond delay="0"/>
                                          </p:stCondLst>
                                        </p:cTn>
                                        <p:tgtEl>
                                          <p:spTgt spid="77"/>
                                        </p:tgtEl>
                                        <p:attrNameLst>
                                          <p:attrName>style.visibility</p:attrName>
                                        </p:attrNameLst>
                                      </p:cBhvr>
                                      <p:to>
                                        <p:strVal val="visible"/>
                                      </p:to>
                                    </p:set>
                                    <p:animEffect transition="in" filter="fade">
                                      <p:cBhvr>
                                        <p:cTn id="117" dur="1000"/>
                                        <p:tgtEl>
                                          <p:spTgt spid="7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6"/>
                                        </p:tgtEl>
                                        <p:attrNameLst>
                                          <p:attrName>style.visibility</p:attrName>
                                        </p:attrNameLst>
                                      </p:cBhvr>
                                      <p:to>
                                        <p:strVal val="visible"/>
                                      </p:to>
                                    </p:set>
                                    <p:animEffect transition="in" filter="fade">
                                      <p:cBhvr>
                                        <p:cTn id="120" dur="1000"/>
                                        <p:tgtEl>
                                          <p:spTgt spid="76"/>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Effect transition="in" filter="fade">
                                      <p:cBhvr>
                                        <p:cTn id="123" dur="1000"/>
                                        <p:tgtEl>
                                          <p:spTgt spid="75"/>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1000"/>
                                        <p:tgtEl>
                                          <p:spTgt spid="74"/>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8" fill="hold" grpId="0" nodeType="clickEffect">
                                  <p:stCondLst>
                                    <p:cond delay="0"/>
                                  </p:stCondLst>
                                  <p:childTnLst>
                                    <p:set>
                                      <p:cBhvr>
                                        <p:cTn id="130" dur="1" fill="hold">
                                          <p:stCondLst>
                                            <p:cond delay="0"/>
                                          </p:stCondLst>
                                        </p:cTn>
                                        <p:tgtEl>
                                          <p:spTgt spid="48"/>
                                        </p:tgtEl>
                                        <p:attrNameLst>
                                          <p:attrName>style.visibility</p:attrName>
                                        </p:attrNameLst>
                                      </p:cBhvr>
                                      <p:to>
                                        <p:strVal val="visible"/>
                                      </p:to>
                                    </p:set>
                                    <p:animEffect transition="in" filter="wipe(left)">
                                      <p:cBhvr>
                                        <p:cTn id="131" dur="500"/>
                                        <p:tgtEl>
                                          <p:spTgt spid="48"/>
                                        </p:tgtEl>
                                      </p:cBhvr>
                                    </p:animEffect>
                                  </p:childTnLst>
                                </p:cTn>
                              </p:par>
                            </p:childTnLst>
                          </p:cTn>
                        </p:par>
                        <p:par>
                          <p:cTn id="132" fill="hold">
                            <p:stCondLst>
                              <p:cond delay="500"/>
                            </p:stCondLst>
                            <p:childTnLst>
                              <p:par>
                                <p:cTn id="133" presetID="10" presetClass="entr" presetSubtype="0" fill="hold" nodeType="afterEffect">
                                  <p:stCondLst>
                                    <p:cond delay="0"/>
                                  </p:stCondLst>
                                  <p:childTnLst>
                                    <p:set>
                                      <p:cBhvr>
                                        <p:cTn id="134" dur="1" fill="hold">
                                          <p:stCondLst>
                                            <p:cond delay="0"/>
                                          </p:stCondLst>
                                        </p:cTn>
                                        <p:tgtEl>
                                          <p:spTgt spid="2"/>
                                        </p:tgtEl>
                                        <p:attrNameLst>
                                          <p:attrName>style.visibility</p:attrName>
                                        </p:attrNameLst>
                                      </p:cBhvr>
                                      <p:to>
                                        <p:strVal val="visible"/>
                                      </p:to>
                                    </p:set>
                                    <p:animEffect transition="in" filter="fade">
                                      <p:cBhvr>
                                        <p:cTn id="13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11" grpId="0"/>
      <p:bldP spid="12" grpId="0"/>
      <p:bldP spid="9" grpId="0"/>
      <p:bldP spid="27" grpId="0"/>
      <p:bldP spid="40" grpId="0"/>
      <p:bldP spid="66" grpId="0"/>
      <p:bldP spid="67" grpId="0"/>
      <p:bldP spid="68" grpId="0"/>
      <p:bldP spid="69" grpId="0"/>
      <p:bldP spid="74" grpId="0"/>
      <p:bldP spid="75" grpId="0"/>
      <p:bldP spid="76" grpId="0"/>
      <p:bldP spid="77" grpId="0"/>
      <p:bldP spid="9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itle 2"/>
          <p:cNvSpPr>
            <a:spLocks noGrp="1"/>
          </p:cNvSpPr>
          <p:nvPr>
            <p:ph type="title"/>
          </p:nvPr>
        </p:nvSpPr>
        <p:spPr/>
        <p:txBody>
          <a:bodyPr/>
          <a:lstStyle/>
          <a:p>
            <a:r>
              <a:rPr sz="3200" smtClean="0"/>
              <a:t>Built-in Printing Optimization</a:t>
            </a:r>
          </a:p>
        </p:txBody>
      </p:sp>
      <p:sp>
        <p:nvSpPr>
          <p:cNvPr id="3" name="Content Placeholder 2"/>
          <p:cNvSpPr>
            <a:spLocks noGrp="1"/>
          </p:cNvSpPr>
          <p:nvPr>
            <p:ph idx="1"/>
          </p:nvPr>
        </p:nvSpPr>
        <p:spPr>
          <a:xfrm>
            <a:off x="457200" y="1873250"/>
            <a:ext cx="5029200" cy="4252915"/>
          </a:xfrm>
        </p:spPr>
        <p:txBody>
          <a:bodyPr/>
          <a:lstStyle/>
          <a:p>
            <a:r>
              <a:rPr lang="en-AU" dirty="0"/>
              <a:t>Advances in HDX Plug-n-Play reduce print data and increase performance </a:t>
            </a:r>
          </a:p>
          <a:p>
            <a:r>
              <a:rPr lang="en-AU" dirty="0"/>
              <a:t>Create new printer sessions in seconds</a:t>
            </a:r>
          </a:p>
          <a:p>
            <a:r>
              <a:rPr lang="en-AU" dirty="0"/>
              <a:t>Use 10% of current bandwidth requirements</a:t>
            </a:r>
          </a:p>
          <a:p>
            <a:endParaRPr lang="en-AU" dirty="0"/>
          </a:p>
        </p:txBody>
      </p:sp>
      <p:pic>
        <p:nvPicPr>
          <p:cNvPr id="3074" name="34:2237:1/nitro_laser.png" descr="nitro_laser"/>
          <p:cNvPicPr>
            <a:picLocks noChangeAspect="1" noChangeArrowheads="1"/>
          </p:cNvPicPr>
          <p:nvPr/>
        </p:nvPicPr>
        <p:blipFill>
          <a:blip r:embed="rId3" cstate="print"/>
          <a:srcRect/>
          <a:stretch>
            <a:fillRect/>
          </a:stretch>
        </p:blipFill>
        <p:spPr bwMode="auto">
          <a:xfrm>
            <a:off x="6173673" y="1707361"/>
            <a:ext cx="2624213" cy="2807489"/>
          </a:xfrm>
          <a:prstGeom prst="rect">
            <a:avLst/>
          </a:prstGeom>
          <a:noFill/>
          <a:ln w="9525">
            <a:noFill/>
            <a:miter lim="800000"/>
            <a:headEnd/>
            <a:tailEnd/>
          </a:ln>
          <a:effectLst>
            <a:reflection blurRad="6350" stA="52000" endA="300" endPos="35000" dir="5400000" sy="-100000" algn="bl" rotWithShape="0"/>
          </a:effectLst>
        </p:spPr>
      </p:pic>
      <p:sp>
        <p:nvSpPr>
          <p:cNvPr id="5" name="Title 1"/>
          <p:cNvSpPr txBox="1">
            <a:spLocks/>
          </p:cNvSpPr>
          <p:nvPr/>
        </p:nvSpPr>
        <p:spPr bwMode="auto">
          <a:xfrm>
            <a:off x="470397" y="1193800"/>
            <a:ext cx="8530668"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rtl="0" eaLnBrk="0" fontAlgn="base" hangingPunct="0">
              <a:lnSpc>
                <a:spcPct val="85000"/>
              </a:lnSpc>
              <a:spcBef>
                <a:spcPct val="0"/>
              </a:spcBef>
              <a:spcAft>
                <a:spcPct val="0"/>
              </a:spcAft>
              <a:defRPr lang="en-US" sz="3400" b="1">
                <a:solidFill>
                  <a:srgbClr val="0075B0"/>
                </a:solidFill>
                <a:latin typeface="+mj-lt"/>
                <a:ea typeface="+mj-ea"/>
                <a:cs typeface="+mj-cs"/>
              </a:defRPr>
            </a:lvl1pPr>
            <a:lvl2pPr algn="l" rtl="0" eaLnBrk="0" fontAlgn="base" hangingPunct="0">
              <a:lnSpc>
                <a:spcPct val="85000"/>
              </a:lnSpc>
              <a:spcBef>
                <a:spcPct val="0"/>
              </a:spcBef>
              <a:spcAft>
                <a:spcPct val="0"/>
              </a:spcAft>
              <a:defRPr sz="3400" b="1">
                <a:solidFill>
                  <a:srgbClr val="0075B0"/>
                </a:solidFill>
                <a:latin typeface="Arial" charset="0"/>
              </a:defRPr>
            </a:lvl2pPr>
            <a:lvl3pPr algn="l" rtl="0" eaLnBrk="0" fontAlgn="base" hangingPunct="0">
              <a:lnSpc>
                <a:spcPct val="85000"/>
              </a:lnSpc>
              <a:spcBef>
                <a:spcPct val="0"/>
              </a:spcBef>
              <a:spcAft>
                <a:spcPct val="0"/>
              </a:spcAft>
              <a:defRPr sz="3400" b="1">
                <a:solidFill>
                  <a:srgbClr val="0075B0"/>
                </a:solidFill>
                <a:latin typeface="Arial" charset="0"/>
              </a:defRPr>
            </a:lvl3pPr>
            <a:lvl4pPr algn="l" rtl="0" eaLnBrk="0" fontAlgn="base" hangingPunct="0">
              <a:lnSpc>
                <a:spcPct val="85000"/>
              </a:lnSpc>
              <a:spcBef>
                <a:spcPct val="0"/>
              </a:spcBef>
              <a:spcAft>
                <a:spcPct val="0"/>
              </a:spcAft>
              <a:defRPr sz="3400" b="1">
                <a:solidFill>
                  <a:srgbClr val="0075B0"/>
                </a:solidFill>
                <a:latin typeface="Arial" charset="0"/>
              </a:defRPr>
            </a:lvl4pPr>
            <a:lvl5pPr algn="l" rtl="0" eaLnBrk="0" fontAlgn="base" hangingPunct="0">
              <a:lnSpc>
                <a:spcPct val="85000"/>
              </a:lnSpc>
              <a:spcBef>
                <a:spcPct val="0"/>
              </a:spcBef>
              <a:spcAft>
                <a:spcPct val="0"/>
              </a:spcAft>
              <a:defRPr sz="3400" b="1">
                <a:solidFill>
                  <a:srgbClr val="0075B0"/>
                </a:solidFill>
                <a:latin typeface="Arial" charset="0"/>
              </a:defRPr>
            </a:lvl5pPr>
            <a:lvl6pPr marL="457200" algn="l" rtl="0" eaLnBrk="1" fontAlgn="base" hangingPunct="1">
              <a:lnSpc>
                <a:spcPct val="85000"/>
              </a:lnSpc>
              <a:spcBef>
                <a:spcPct val="0"/>
              </a:spcBef>
              <a:spcAft>
                <a:spcPct val="0"/>
              </a:spcAft>
              <a:defRPr sz="3200" b="1">
                <a:solidFill>
                  <a:schemeClr val="accent2"/>
                </a:solidFill>
                <a:latin typeface="Arial" charset="0"/>
              </a:defRPr>
            </a:lvl6pPr>
            <a:lvl7pPr marL="914400" algn="l" rtl="0" eaLnBrk="1" fontAlgn="base" hangingPunct="1">
              <a:lnSpc>
                <a:spcPct val="85000"/>
              </a:lnSpc>
              <a:spcBef>
                <a:spcPct val="0"/>
              </a:spcBef>
              <a:spcAft>
                <a:spcPct val="0"/>
              </a:spcAft>
              <a:defRPr sz="3200" b="1">
                <a:solidFill>
                  <a:schemeClr val="accent2"/>
                </a:solidFill>
                <a:latin typeface="Arial" charset="0"/>
              </a:defRPr>
            </a:lvl7pPr>
            <a:lvl8pPr marL="1371600" algn="l" rtl="0" eaLnBrk="1" fontAlgn="base" hangingPunct="1">
              <a:lnSpc>
                <a:spcPct val="85000"/>
              </a:lnSpc>
              <a:spcBef>
                <a:spcPct val="0"/>
              </a:spcBef>
              <a:spcAft>
                <a:spcPct val="0"/>
              </a:spcAft>
              <a:defRPr sz="3200" b="1">
                <a:solidFill>
                  <a:schemeClr val="accent2"/>
                </a:solidFill>
                <a:latin typeface="Arial" charset="0"/>
              </a:defRPr>
            </a:lvl8pPr>
            <a:lvl9pPr marL="1828800" algn="l" rtl="0" eaLnBrk="1" fontAlgn="base" hangingPunct="1">
              <a:lnSpc>
                <a:spcPct val="85000"/>
              </a:lnSpc>
              <a:spcBef>
                <a:spcPct val="0"/>
              </a:spcBef>
              <a:spcAft>
                <a:spcPct val="0"/>
              </a:spcAft>
              <a:defRPr sz="3200" b="1">
                <a:solidFill>
                  <a:schemeClr val="accent2"/>
                </a:solidFill>
                <a:latin typeface="Arial" charset="0"/>
              </a:defRPr>
            </a:lvl9pPr>
          </a:lstStyle>
          <a:p>
            <a:pPr>
              <a:defRPr/>
            </a:pPr>
            <a:r>
              <a:rPr sz="2800" b="0" dirty="0" smtClean="0">
                <a:solidFill>
                  <a:schemeClr val="bg1"/>
                </a:solidFill>
                <a:ea typeface="+mn-ea"/>
                <a:cs typeface="Arial" pitchFamily="34" charset="0"/>
              </a:rPr>
              <a:t>High </a:t>
            </a:r>
            <a:r>
              <a:rPr sz="2800" b="0" dirty="0">
                <a:solidFill>
                  <a:schemeClr val="bg1"/>
                </a:solidFill>
                <a:ea typeface="+mn-ea"/>
                <a:cs typeface="Arial" pitchFamily="34" charset="0"/>
              </a:rPr>
              <a:t>speed printing from anywhere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94200" y="431800"/>
            <a:ext cx="8530668" cy="869950"/>
          </a:xfrm>
        </p:spPr>
        <p:txBody>
          <a:bodyPr>
            <a:normAutofit fontScale="90000"/>
          </a:bodyPr>
          <a:lstStyle/>
          <a:p>
            <a:r>
              <a:rPr dirty="0" smtClean="0"/>
              <a:t>HDX Plug-n-Play </a:t>
            </a:r>
            <a:br>
              <a:rPr dirty="0" smtClean="0"/>
            </a:br>
            <a:r>
              <a:rPr sz="2800" b="0" dirty="0" smtClean="0">
                <a:solidFill>
                  <a:schemeClr val="bg1"/>
                </a:solidFill>
              </a:rPr>
              <a:t>Multi-Audio Support</a:t>
            </a:r>
            <a:endParaRPr b="0" dirty="0" smtClean="0">
              <a:solidFill>
                <a:schemeClr val="bg1"/>
              </a:solidFill>
            </a:endParaRPr>
          </a:p>
        </p:txBody>
      </p:sp>
      <p:sp>
        <p:nvSpPr>
          <p:cNvPr id="9" name="Content Placeholder 1"/>
          <p:cNvSpPr>
            <a:spLocks noGrp="1"/>
          </p:cNvSpPr>
          <p:nvPr>
            <p:ph sz="half" idx="1"/>
          </p:nvPr>
        </p:nvSpPr>
        <p:spPr>
          <a:xfrm>
            <a:off x="387054" y="2070100"/>
            <a:ext cx="5334198" cy="3873500"/>
          </a:xfrm>
        </p:spPr>
        <p:txBody>
          <a:bodyPr/>
          <a:lstStyle/>
          <a:p>
            <a:pPr>
              <a:buClr>
                <a:schemeClr val="tx1"/>
              </a:buClr>
              <a:defRPr/>
            </a:pPr>
            <a:r>
              <a:rPr kern="1200" dirty="0" smtClean="0"/>
              <a:t>Multiple speakers supported</a:t>
            </a:r>
          </a:p>
          <a:p>
            <a:pPr>
              <a:buClr>
                <a:schemeClr val="tx1"/>
              </a:buClr>
              <a:defRPr/>
            </a:pPr>
            <a:r>
              <a:rPr kern="1200" dirty="0" smtClean="0"/>
              <a:t>Multiple microphones supported</a:t>
            </a:r>
          </a:p>
          <a:p>
            <a:pPr>
              <a:buClr>
                <a:schemeClr val="tx1"/>
              </a:buClr>
              <a:defRPr/>
            </a:pPr>
            <a:r>
              <a:rPr kern="1200" dirty="0" smtClean="0"/>
              <a:t>Opens up more options in call center scenarios</a:t>
            </a:r>
            <a:endParaRPr kern="1200" dirty="0"/>
          </a:p>
        </p:txBody>
      </p:sp>
      <p:pic>
        <p:nvPicPr>
          <p:cNvPr id="28676" name="Picture 6" descr="V:\Documents\Desktop Transformation\Synergy Related\call center.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435" y="1776413"/>
            <a:ext cx="3915795" cy="347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32" y="482601"/>
            <a:ext cx="8477168" cy="506413"/>
          </a:xfrm>
        </p:spPr>
        <p:txBody>
          <a:bodyPr>
            <a:normAutofit fontScale="90000"/>
          </a:bodyPr>
          <a:lstStyle/>
          <a:p>
            <a:r>
              <a:rPr lang="en-US" dirty="0" smtClean="0"/>
              <a:t>HDX Differences between XD5.5 and XA6.5</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598997369"/>
              </p:ext>
            </p:extLst>
          </p:nvPr>
        </p:nvGraphicFramePr>
        <p:xfrm>
          <a:off x="0" y="1436688"/>
          <a:ext cx="9144000" cy="5385784"/>
        </p:xfrm>
        <a:graphic>
          <a:graphicData uri="http://schemas.openxmlformats.org/drawingml/2006/table">
            <a:tbl>
              <a:tblPr firstRow="1" bandRow="1">
                <a:tableStyleId>{5C22544A-7EE6-4342-B048-85BDC9FD1C3A}</a:tableStyleId>
              </a:tblPr>
              <a:tblGrid>
                <a:gridCol w="2226365"/>
                <a:gridCol w="3419061"/>
                <a:gridCol w="3498574"/>
              </a:tblGrid>
              <a:tr h="374937">
                <a:tc>
                  <a:txBody>
                    <a:bodyPr/>
                    <a:lstStyle/>
                    <a:p>
                      <a:r>
                        <a:rPr lang="en-US" sz="1800" dirty="0" smtClean="0"/>
                        <a:t>HDX Category</a:t>
                      </a:r>
                      <a:endParaRPr lang="en-US" sz="1800" dirty="0"/>
                    </a:p>
                  </a:txBody>
                  <a:tcPr marT="60960" marB="60960"/>
                </a:tc>
                <a:tc>
                  <a:txBody>
                    <a:bodyPr/>
                    <a:lstStyle/>
                    <a:p>
                      <a:r>
                        <a:rPr lang="en-US" sz="1800" dirty="0" smtClean="0"/>
                        <a:t>XenDesktop 5.5 (VDI)</a:t>
                      </a:r>
                      <a:endParaRPr lang="en-US" sz="1800" dirty="0"/>
                    </a:p>
                  </a:txBody>
                  <a:tcPr marT="60960" marB="60960"/>
                </a:tc>
                <a:tc>
                  <a:txBody>
                    <a:bodyPr/>
                    <a:lstStyle/>
                    <a:p>
                      <a:r>
                        <a:rPr lang="en-US" sz="1800" dirty="0" err="1" smtClean="0"/>
                        <a:t>XenApp</a:t>
                      </a:r>
                      <a:r>
                        <a:rPr lang="en-US" sz="1800" dirty="0" smtClean="0"/>
                        <a:t> 6.5 (RDS)</a:t>
                      </a:r>
                      <a:endParaRPr lang="en-US" sz="1800" dirty="0"/>
                    </a:p>
                  </a:txBody>
                  <a:tcPr marT="60960" marB="60960"/>
                </a:tc>
              </a:tr>
              <a:tr h="374937">
                <a:tc>
                  <a:txBody>
                    <a:bodyPr/>
                    <a:lstStyle/>
                    <a:p>
                      <a:r>
                        <a:rPr lang="en-US" sz="1600" dirty="0" smtClean="0"/>
                        <a:t>HDX Broadcast</a:t>
                      </a:r>
                      <a:endParaRPr lang="en-US" sz="1600" dirty="0"/>
                    </a:p>
                  </a:txBody>
                  <a:tcPr marT="60960" marB="60960"/>
                </a:tc>
                <a:tc gridSpan="2">
                  <a:txBody>
                    <a:bodyPr/>
                    <a:lstStyle/>
                    <a:p>
                      <a:pPr algn="ctr"/>
                      <a:r>
                        <a:rPr lang="en-US" sz="1600" dirty="0" smtClean="0"/>
                        <a:t>No significant differences</a:t>
                      </a:r>
                      <a:endParaRPr lang="en-US" sz="1600" dirty="0"/>
                    </a:p>
                  </a:txBody>
                  <a:tcPr marT="60960" marB="60960"/>
                </a:tc>
                <a:tc hMerge="1">
                  <a:txBody>
                    <a:bodyPr/>
                    <a:lstStyle/>
                    <a:p>
                      <a:endParaRPr lang="en-US" dirty="0"/>
                    </a:p>
                  </a:txBody>
                  <a:tcPr/>
                </a:tc>
              </a:tr>
              <a:tr h="1413223">
                <a:tc>
                  <a:txBody>
                    <a:bodyPr/>
                    <a:lstStyle/>
                    <a:p>
                      <a:r>
                        <a:rPr lang="en-US" sz="1600" dirty="0" smtClean="0"/>
                        <a:t>HDX</a:t>
                      </a:r>
                      <a:r>
                        <a:rPr lang="en-US" sz="1600" baseline="0" dirty="0" smtClean="0"/>
                        <a:t> </a:t>
                      </a:r>
                      <a:r>
                        <a:rPr lang="en-US" sz="1600" baseline="0" dirty="0" err="1" smtClean="0"/>
                        <a:t>MediaStream</a:t>
                      </a:r>
                      <a:r>
                        <a:rPr lang="en-US" sz="1600" baseline="0" dirty="0" smtClean="0"/>
                        <a:t> server-rendered video</a:t>
                      </a:r>
                      <a:endParaRPr lang="en-US" sz="1600" dirty="0"/>
                    </a:p>
                  </a:txBody>
                  <a:tcPr marT="60960" marB="60960"/>
                </a:tc>
                <a:tc>
                  <a:txBody>
                    <a:bodyPr/>
                    <a:lstStyle/>
                    <a:p>
                      <a:pPr marL="112713" indent="-112713">
                        <a:buFont typeface="Arial" pitchFamily="34" charset="0"/>
                        <a:buChar char="•"/>
                      </a:pPr>
                      <a:r>
                        <a:rPr lang="en-US" sz="1600" dirty="0" smtClean="0"/>
                        <a:t>24</a:t>
                      </a:r>
                      <a:r>
                        <a:rPr lang="en-US" sz="1600" baseline="0" dirty="0" smtClean="0"/>
                        <a:t> fps default for server-rendered video delivery; configurable to 30 fps </a:t>
                      </a:r>
                    </a:p>
                    <a:p>
                      <a:pPr marL="112713" indent="-112713">
                        <a:buFont typeface="Arial" pitchFamily="34" charset="0"/>
                        <a:buChar char="•"/>
                      </a:pPr>
                      <a:r>
                        <a:rPr lang="en-US" sz="1600" baseline="0" dirty="0" smtClean="0"/>
                        <a:t>Adaptive Display</a:t>
                      </a:r>
                    </a:p>
                    <a:p>
                      <a:pPr marL="112713" indent="-112713">
                        <a:buFont typeface="Arial" pitchFamily="34" charset="0"/>
                        <a:buChar char="•"/>
                      </a:pPr>
                      <a:r>
                        <a:rPr lang="en-US" sz="1600" baseline="0" dirty="0" smtClean="0"/>
                        <a:t>Low latency audio path</a:t>
                      </a:r>
                    </a:p>
                  </a:txBody>
                  <a:tcPr marT="60960" marB="60960"/>
                </a:tc>
                <a:tc>
                  <a:txBody>
                    <a:bodyPr/>
                    <a:lstStyle/>
                    <a:p>
                      <a:pPr marL="112713" indent="-112713">
                        <a:buFont typeface="Arial" pitchFamily="34" charset="0"/>
                        <a:buChar char="•"/>
                      </a:pPr>
                      <a:r>
                        <a:rPr lang="en-US" sz="1600" dirty="0" smtClean="0"/>
                        <a:t>12 fps default;</a:t>
                      </a:r>
                      <a:r>
                        <a:rPr lang="en-US" sz="1600" baseline="0" dirty="0" smtClean="0"/>
                        <a:t> configurable up to 30 fps via XenApp policy</a:t>
                      </a:r>
                      <a:endParaRPr lang="en-US" sz="1600" dirty="0"/>
                    </a:p>
                  </a:txBody>
                  <a:tcPr marT="60960" marB="60960"/>
                </a:tc>
              </a:tr>
              <a:tr h="634509">
                <a:tc>
                  <a:txBody>
                    <a:bodyPr/>
                    <a:lstStyle/>
                    <a:p>
                      <a:r>
                        <a:rPr lang="en-US" sz="1600" dirty="0" smtClean="0"/>
                        <a:t>HDX </a:t>
                      </a:r>
                      <a:r>
                        <a:rPr lang="en-US" sz="1600" dirty="0" err="1" smtClean="0"/>
                        <a:t>MediaStream</a:t>
                      </a:r>
                      <a:r>
                        <a:rPr lang="en-US" sz="1600" dirty="0" smtClean="0"/>
                        <a:t> Flash Redirection</a:t>
                      </a:r>
                      <a:endParaRPr lang="en-US" sz="1600" dirty="0"/>
                    </a:p>
                  </a:txBody>
                  <a:tcPr marT="60960" marB="60960"/>
                </a:tc>
                <a:tc gridSpan="2">
                  <a:txBody>
                    <a:bodyPr/>
                    <a:lstStyle/>
                    <a:p>
                      <a:pPr marL="112713" marR="0" indent="-112713" algn="ctr" defTabSz="685663" rtl="0" eaLnBrk="1" fontAlgn="auto" latinLnBrk="0" hangingPunct="1">
                        <a:lnSpc>
                          <a:spcPct val="100000"/>
                        </a:lnSpc>
                        <a:spcBef>
                          <a:spcPts val="0"/>
                        </a:spcBef>
                        <a:spcAft>
                          <a:spcPts val="0"/>
                        </a:spcAft>
                        <a:buClrTx/>
                        <a:buSzTx/>
                        <a:buFont typeface="Arial" pitchFamily="34" charset="0"/>
                        <a:buNone/>
                        <a:tabLst/>
                        <a:defRPr/>
                      </a:pPr>
                      <a:r>
                        <a:rPr lang="en-US" sz="1600" dirty="0" smtClean="0"/>
                        <a:t>No significant differences</a:t>
                      </a:r>
                    </a:p>
                  </a:txBody>
                  <a:tcPr marT="60960" marB="60960"/>
                </a:tc>
                <a:tc hMerge="1">
                  <a:txBody>
                    <a:bodyPr/>
                    <a:lstStyle/>
                    <a:p>
                      <a:pPr marL="112713" indent="-112713">
                        <a:buFont typeface="Arial" pitchFamily="34" charset="0"/>
                        <a:buNone/>
                      </a:pPr>
                      <a:endParaRPr lang="en-US" dirty="0"/>
                    </a:p>
                  </a:txBody>
                  <a:tcPr/>
                </a:tc>
              </a:tr>
              <a:tr h="894080">
                <a:tc>
                  <a:txBody>
                    <a:bodyPr/>
                    <a:lstStyle/>
                    <a:p>
                      <a:r>
                        <a:rPr lang="en-US" sz="1600" dirty="0" smtClean="0"/>
                        <a:t>HDX </a:t>
                      </a:r>
                      <a:r>
                        <a:rPr lang="en-US" sz="1600" dirty="0" err="1" smtClean="0"/>
                        <a:t>MediaStream</a:t>
                      </a:r>
                      <a:r>
                        <a:rPr lang="en-US" sz="1600" dirty="0" smtClean="0"/>
                        <a:t> Windows Media </a:t>
                      </a:r>
                      <a:r>
                        <a:rPr lang="en-US" sz="1600" dirty="0" err="1" smtClean="0"/>
                        <a:t>Redir</a:t>
                      </a:r>
                      <a:r>
                        <a:rPr lang="en-US" sz="1600" dirty="0" smtClean="0"/>
                        <a:t>.</a:t>
                      </a:r>
                      <a:r>
                        <a:rPr lang="en-US" sz="1600" baseline="0" dirty="0" smtClean="0"/>
                        <a:t> </a:t>
                      </a:r>
                      <a:endParaRPr lang="en-US" sz="1600" dirty="0"/>
                    </a:p>
                  </a:txBody>
                  <a:tcPr marT="60960" marB="60960"/>
                </a:tc>
                <a:tc gridSpan="2">
                  <a:txBody>
                    <a:bodyPr/>
                    <a:lstStyle/>
                    <a:p>
                      <a:pPr marL="112713" marR="0" indent="-112713" algn="ctr" defTabSz="685663" rtl="0" eaLnBrk="1" fontAlgn="auto" latinLnBrk="0" hangingPunct="1">
                        <a:lnSpc>
                          <a:spcPct val="100000"/>
                        </a:lnSpc>
                        <a:spcBef>
                          <a:spcPts val="0"/>
                        </a:spcBef>
                        <a:spcAft>
                          <a:spcPts val="0"/>
                        </a:spcAft>
                        <a:buClrTx/>
                        <a:buSzTx/>
                        <a:buFont typeface="Arial" pitchFamily="34" charset="0"/>
                        <a:buNone/>
                        <a:tabLst/>
                        <a:defRPr/>
                      </a:pPr>
                      <a:r>
                        <a:rPr lang="en-US" sz="1600" dirty="0" smtClean="0"/>
                        <a:t>No significant differences</a:t>
                      </a:r>
                    </a:p>
                  </a:txBody>
                  <a:tcPr marT="60960" marB="60960"/>
                </a:tc>
                <a:tc hMerge="1">
                  <a:txBody>
                    <a:bodyPr/>
                    <a:lstStyle/>
                    <a:p>
                      <a:pPr marL="112713" indent="-112713">
                        <a:buFont typeface="Arial" pitchFamily="34" charset="0"/>
                        <a:buNone/>
                      </a:pPr>
                      <a:endParaRPr lang="en-US" dirty="0"/>
                    </a:p>
                  </a:txBody>
                  <a:tcPr/>
                </a:tc>
              </a:tr>
              <a:tr h="1672795">
                <a:tc>
                  <a:txBody>
                    <a:bodyPr/>
                    <a:lstStyle/>
                    <a:p>
                      <a:r>
                        <a:rPr lang="en-US" sz="1600" dirty="0" smtClean="0"/>
                        <a:t>HDX Plug-n-Play</a:t>
                      </a:r>
                      <a:endParaRPr lang="en-US" sz="1600" dirty="0"/>
                    </a:p>
                  </a:txBody>
                  <a:tcPr marT="60960" marB="60960"/>
                </a:tc>
                <a:tc>
                  <a:txBody>
                    <a:bodyPr/>
                    <a:lstStyle/>
                    <a:p>
                      <a:pPr marL="112713" indent="-112713">
                        <a:buFont typeface="Arial" pitchFamily="34" charset="0"/>
                        <a:buChar char="•"/>
                        <a:tabLst/>
                      </a:pPr>
                      <a:r>
                        <a:rPr lang="en-US" sz="1600" dirty="0" smtClean="0"/>
                        <a:t>Generic </a:t>
                      </a:r>
                      <a:r>
                        <a:rPr lang="en-US" sz="1600" baseline="0" dirty="0" smtClean="0"/>
                        <a:t>USB support on the LAN in addition to all optimized virtual channels for device level redirection</a:t>
                      </a:r>
                    </a:p>
                  </a:txBody>
                  <a:tcPr marT="60960" marB="60960"/>
                </a:tc>
                <a:tc>
                  <a:txBody>
                    <a:bodyPr/>
                    <a:lstStyle/>
                    <a:p>
                      <a:pPr marL="112713" indent="-112713">
                        <a:buFont typeface="Arial" pitchFamily="34" charset="0"/>
                        <a:buChar char="•"/>
                      </a:pPr>
                      <a:r>
                        <a:rPr lang="en-US" sz="1600" dirty="0" smtClean="0"/>
                        <a:t>Windows</a:t>
                      </a:r>
                      <a:r>
                        <a:rPr lang="en-US" sz="1600" baseline="0" dirty="0" smtClean="0"/>
                        <a:t> Portable USB devices </a:t>
                      </a:r>
                    </a:p>
                    <a:p>
                      <a:pPr marL="112713" indent="-112713">
                        <a:buFont typeface="Arial" pitchFamily="34" charset="0"/>
                        <a:buChar char="•"/>
                      </a:pPr>
                      <a:r>
                        <a:rPr lang="en-US" sz="1600" baseline="0" dirty="0" smtClean="0"/>
                        <a:t>USB keyboards, mice, printers, smartcards, etc. (optimized virtual channels for device level redirection rather than USB port level redirection)</a:t>
                      </a:r>
                      <a:endParaRPr lang="en-US" sz="1600" dirty="0"/>
                    </a:p>
                  </a:txBody>
                  <a:tcPr marT="60960" marB="60960"/>
                </a:tc>
              </a:tr>
            </a:tbl>
          </a:graphicData>
        </a:graphic>
      </p:graphicFrame>
    </p:spTree>
    <p:extLst>
      <p:ext uri="{BB962C8B-B14F-4D97-AF65-F5344CB8AC3E}">
        <p14:creationId xmlns:p14="http://schemas.microsoft.com/office/powerpoint/2010/main" val="1888755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32" y="482601"/>
            <a:ext cx="8477168" cy="506413"/>
          </a:xfrm>
        </p:spPr>
        <p:txBody>
          <a:bodyPr>
            <a:normAutofit fontScale="90000"/>
          </a:bodyPr>
          <a:lstStyle/>
          <a:p>
            <a:r>
              <a:rPr lang="en-US" dirty="0" smtClean="0"/>
              <a:t>HDX Differences between XD5.5 and XA6.5 – cont’d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61324883"/>
              </p:ext>
            </p:extLst>
          </p:nvPr>
        </p:nvGraphicFramePr>
        <p:xfrm>
          <a:off x="0" y="1436688"/>
          <a:ext cx="9144000" cy="5421312"/>
        </p:xfrm>
        <a:graphic>
          <a:graphicData uri="http://schemas.openxmlformats.org/drawingml/2006/table">
            <a:tbl>
              <a:tblPr firstRow="1" bandRow="1">
                <a:tableStyleId>{5C22544A-7EE6-4342-B048-85BDC9FD1C3A}</a:tableStyleId>
              </a:tblPr>
              <a:tblGrid>
                <a:gridCol w="2206538"/>
                <a:gridCol w="3388613"/>
                <a:gridCol w="3548849"/>
              </a:tblGrid>
              <a:tr h="434605">
                <a:tc>
                  <a:txBody>
                    <a:bodyPr/>
                    <a:lstStyle/>
                    <a:p>
                      <a:r>
                        <a:rPr lang="en-US" sz="1800" dirty="0" smtClean="0"/>
                        <a:t>HDX Category</a:t>
                      </a:r>
                      <a:endParaRPr lang="en-US" sz="1800" dirty="0"/>
                    </a:p>
                  </a:txBody>
                  <a:tcPr marT="60960" marB="60960"/>
                </a:tc>
                <a:tc>
                  <a:txBody>
                    <a:bodyPr/>
                    <a:lstStyle/>
                    <a:p>
                      <a:r>
                        <a:rPr lang="en-US" sz="1800" dirty="0" smtClean="0"/>
                        <a:t>XenDesktop 5.5 (VDI)</a:t>
                      </a:r>
                      <a:endParaRPr lang="en-US" sz="1800" dirty="0"/>
                    </a:p>
                  </a:txBody>
                  <a:tcPr marT="60960" marB="60960"/>
                </a:tc>
                <a:tc>
                  <a:txBody>
                    <a:bodyPr/>
                    <a:lstStyle/>
                    <a:p>
                      <a:r>
                        <a:rPr lang="en-US" sz="1800" dirty="0" err="1" smtClean="0"/>
                        <a:t>XenApp</a:t>
                      </a:r>
                      <a:r>
                        <a:rPr lang="en-US" sz="1800" dirty="0" smtClean="0"/>
                        <a:t> 6.5 (RDS)</a:t>
                      </a:r>
                      <a:endParaRPr lang="en-US" sz="1800" dirty="0"/>
                    </a:p>
                  </a:txBody>
                  <a:tcPr marT="60960" marB="60960"/>
                </a:tc>
              </a:tr>
              <a:tr h="624435">
                <a:tc>
                  <a:txBody>
                    <a:bodyPr/>
                    <a:lstStyle/>
                    <a:p>
                      <a:r>
                        <a:rPr lang="en-US" sz="1600" dirty="0" smtClean="0"/>
                        <a:t>HDX WAN Optimization</a:t>
                      </a:r>
                      <a:endParaRPr lang="en-US" sz="1600" dirty="0"/>
                    </a:p>
                  </a:txBody>
                  <a:tcPr marT="60960" marB="60960"/>
                </a:tc>
                <a:tc gridSpan="2">
                  <a:txBody>
                    <a:bodyPr/>
                    <a:lstStyle/>
                    <a:p>
                      <a:pPr marL="112713" marR="0" indent="-112713" algn="ctr" defTabSz="685663" rtl="0" eaLnBrk="1" fontAlgn="auto" latinLnBrk="0" hangingPunct="1">
                        <a:lnSpc>
                          <a:spcPct val="100000"/>
                        </a:lnSpc>
                        <a:spcBef>
                          <a:spcPts val="0"/>
                        </a:spcBef>
                        <a:spcAft>
                          <a:spcPts val="0"/>
                        </a:spcAft>
                        <a:buClrTx/>
                        <a:buSzTx/>
                        <a:buFont typeface="Arial" pitchFamily="34" charset="0"/>
                        <a:buNone/>
                        <a:tabLst/>
                        <a:defRPr/>
                      </a:pPr>
                      <a:r>
                        <a:rPr lang="en-US" sz="1600" dirty="0" smtClean="0"/>
                        <a:t>No significant differences</a:t>
                      </a:r>
                    </a:p>
                  </a:txBody>
                  <a:tcPr marT="60960" marB="60960"/>
                </a:tc>
                <a:tc hMerge="1">
                  <a:txBody>
                    <a:bodyPr/>
                    <a:lstStyle/>
                    <a:p>
                      <a:pPr marL="112713" indent="-112713">
                        <a:buFont typeface="Arial" pitchFamily="34" charset="0"/>
                        <a:buNone/>
                      </a:pPr>
                      <a:endParaRPr lang="en-US" dirty="0"/>
                    </a:p>
                  </a:txBody>
                  <a:tcPr/>
                </a:tc>
              </a:tr>
              <a:tr h="1901687">
                <a:tc>
                  <a:txBody>
                    <a:bodyPr/>
                    <a:lstStyle/>
                    <a:p>
                      <a:r>
                        <a:rPr lang="en-US" sz="1600" dirty="0" smtClean="0"/>
                        <a:t>HDX Rich Graphics</a:t>
                      </a:r>
                      <a:endParaRPr lang="en-US" sz="1600" dirty="0"/>
                    </a:p>
                  </a:txBody>
                  <a:tcPr marT="60960" marB="60960"/>
                </a:tc>
                <a:tc>
                  <a:txBody>
                    <a:bodyPr/>
                    <a:lstStyle/>
                    <a:p>
                      <a:pPr marL="112713" indent="-112713">
                        <a:buFont typeface="Arial" pitchFamily="34" charset="0"/>
                        <a:buChar char="•"/>
                      </a:pPr>
                      <a:r>
                        <a:rPr lang="en-US" sz="1600" dirty="0" smtClean="0"/>
                        <a:t>HDX</a:t>
                      </a:r>
                      <a:r>
                        <a:rPr lang="en-US" sz="1600" baseline="0" dirty="0" smtClean="0"/>
                        <a:t> 3D Pro for deep GPU-based compression and OpenGL/DirectX acceleration (one GPU per user) </a:t>
                      </a:r>
                    </a:p>
                    <a:p>
                      <a:pPr marL="112713" indent="-112713">
                        <a:buFont typeface="Arial" pitchFamily="34" charset="0"/>
                        <a:buChar char="•"/>
                      </a:pPr>
                      <a:r>
                        <a:rPr lang="en-US" sz="1600" baseline="0" dirty="0" smtClean="0"/>
                        <a:t>Adaptive Display</a:t>
                      </a:r>
                    </a:p>
                    <a:p>
                      <a:pPr marL="112713" indent="-112713">
                        <a:buFont typeface="Arial" pitchFamily="34" charset="0"/>
                        <a:buChar char="•"/>
                      </a:pPr>
                      <a:r>
                        <a:rPr lang="en-US" sz="1600" baseline="0" dirty="0" smtClean="0"/>
                        <a:t>Microsoft </a:t>
                      </a:r>
                      <a:r>
                        <a:rPr lang="en-US" sz="1600" baseline="0" dirty="0" err="1" smtClean="0"/>
                        <a:t>RemoteFX</a:t>
                      </a:r>
                      <a:r>
                        <a:rPr lang="en-US" sz="1600" baseline="0" dirty="0" smtClean="0"/>
                        <a:t> support</a:t>
                      </a:r>
                    </a:p>
                    <a:p>
                      <a:pPr marL="112713" indent="-112713">
                        <a:buFont typeface="Arial" pitchFamily="34" charset="0"/>
                        <a:buChar char="•"/>
                      </a:pPr>
                      <a:r>
                        <a:rPr lang="en-US" sz="1600" baseline="0" dirty="0" smtClean="0"/>
                        <a:t>Aero Redirection</a:t>
                      </a:r>
                      <a:endParaRPr lang="en-US" sz="1600" dirty="0"/>
                    </a:p>
                  </a:txBody>
                  <a:tcPr marT="60960" marB="60960"/>
                </a:tc>
                <a:tc>
                  <a:txBody>
                    <a:bodyPr/>
                    <a:lstStyle/>
                    <a:p>
                      <a:pPr marL="112713" indent="-112713">
                        <a:buFont typeface="Arial" pitchFamily="34" charset="0"/>
                        <a:buChar char="•"/>
                      </a:pPr>
                      <a:r>
                        <a:rPr lang="en-US" sz="1600" dirty="0" smtClean="0"/>
                        <a:t>DirectX</a:t>
                      </a:r>
                      <a:r>
                        <a:rPr lang="en-US" sz="1600" baseline="0" dirty="0" smtClean="0"/>
                        <a:t> acceleration (shared GPU) </a:t>
                      </a:r>
                      <a:endParaRPr lang="en-US" sz="1600" dirty="0"/>
                    </a:p>
                  </a:txBody>
                  <a:tcPr marT="60960" marB="60960"/>
                </a:tc>
              </a:tr>
              <a:tr h="401174">
                <a:tc>
                  <a:txBody>
                    <a:bodyPr/>
                    <a:lstStyle/>
                    <a:p>
                      <a:r>
                        <a:rPr lang="en-US" sz="1600" dirty="0" smtClean="0"/>
                        <a:t>HDX Smart Access</a:t>
                      </a:r>
                      <a:endParaRPr lang="en-US" sz="1600" dirty="0"/>
                    </a:p>
                  </a:txBody>
                  <a:tcPr marT="60960" marB="60960"/>
                </a:tc>
                <a:tc gridSpan="2">
                  <a:txBody>
                    <a:bodyPr/>
                    <a:lstStyle/>
                    <a:p>
                      <a:pPr marL="112713" marR="0" indent="-112713" algn="ctr" defTabSz="685663" rtl="0" eaLnBrk="1" fontAlgn="auto" latinLnBrk="0" hangingPunct="1">
                        <a:lnSpc>
                          <a:spcPct val="100000"/>
                        </a:lnSpc>
                        <a:spcBef>
                          <a:spcPts val="0"/>
                        </a:spcBef>
                        <a:spcAft>
                          <a:spcPts val="0"/>
                        </a:spcAft>
                        <a:buClrTx/>
                        <a:buSzTx/>
                        <a:buFont typeface="Arial" pitchFamily="34" charset="0"/>
                        <a:buNone/>
                        <a:tabLst/>
                        <a:defRPr/>
                      </a:pPr>
                      <a:r>
                        <a:rPr lang="en-US" sz="1600" dirty="0" smtClean="0"/>
                        <a:t>No significant differences</a:t>
                      </a:r>
                    </a:p>
                  </a:txBody>
                  <a:tcPr marT="60960" marB="60960"/>
                </a:tc>
                <a:tc hMerge="1">
                  <a:txBody>
                    <a:bodyPr/>
                    <a:lstStyle/>
                    <a:p>
                      <a:pPr marL="112713" indent="-112713">
                        <a:buFont typeface="Arial" pitchFamily="34" charset="0"/>
                        <a:buChar char="•"/>
                      </a:pPr>
                      <a:endParaRPr lang="en-US" dirty="0"/>
                    </a:p>
                  </a:txBody>
                  <a:tcPr/>
                </a:tc>
              </a:tr>
              <a:tr h="1390787">
                <a:tc>
                  <a:txBody>
                    <a:bodyPr/>
                    <a:lstStyle/>
                    <a:p>
                      <a:r>
                        <a:rPr lang="en-US" sz="1600" dirty="0" smtClean="0"/>
                        <a:t>HDX </a:t>
                      </a:r>
                      <a:r>
                        <a:rPr lang="en-US" sz="1600" dirty="0" err="1" smtClean="0"/>
                        <a:t>RealTime</a:t>
                      </a:r>
                      <a:endParaRPr lang="en-US" sz="1600" dirty="0"/>
                    </a:p>
                  </a:txBody>
                  <a:tcPr marT="60960" marB="60960"/>
                </a:tc>
                <a:tc>
                  <a:txBody>
                    <a:bodyPr/>
                    <a:lstStyle/>
                    <a:p>
                      <a:pPr marL="112713" indent="-112713">
                        <a:buFont typeface="Arial" pitchFamily="34" charset="0"/>
                        <a:buChar char="•"/>
                      </a:pPr>
                      <a:r>
                        <a:rPr lang="en-US" sz="1600" dirty="0" smtClean="0"/>
                        <a:t>Low latency audio path </a:t>
                      </a:r>
                    </a:p>
                    <a:p>
                      <a:pPr marL="112713" indent="-112713">
                        <a:buFont typeface="Arial" pitchFamily="34" charset="0"/>
                        <a:buChar char="•"/>
                      </a:pPr>
                      <a:r>
                        <a:rPr lang="en-US" sz="1600" dirty="0" smtClean="0"/>
                        <a:t>UDP/RTP support for tolerance</a:t>
                      </a:r>
                      <a:r>
                        <a:rPr lang="en-US" sz="1600" baseline="0" dirty="0" smtClean="0"/>
                        <a:t> to network congestion and packet loss</a:t>
                      </a:r>
                    </a:p>
                    <a:p>
                      <a:pPr marL="112713" indent="-112713">
                        <a:buFont typeface="Arial" pitchFamily="34" charset="0"/>
                        <a:buChar char="•"/>
                      </a:pPr>
                      <a:r>
                        <a:rPr lang="en-US" sz="1600" baseline="0" dirty="0" smtClean="0"/>
                        <a:t>DSCP and WMM packet tagging</a:t>
                      </a:r>
                      <a:endParaRPr lang="en-US" sz="1600" dirty="0"/>
                    </a:p>
                  </a:txBody>
                  <a:tcPr marT="60960" marB="60960"/>
                </a:tc>
                <a:tc>
                  <a:txBody>
                    <a:bodyPr/>
                    <a:lstStyle/>
                    <a:p>
                      <a:pPr marL="112713" indent="-112713">
                        <a:buFont typeface="Arial" pitchFamily="34" charset="0"/>
                        <a:buChar char="•"/>
                      </a:pPr>
                      <a:r>
                        <a:rPr lang="en-US" sz="1600" baseline="0" dirty="0" smtClean="0"/>
                        <a:t>Softphone compatibility somewhat limited due to use of RDS (formerly Terminal Services) </a:t>
                      </a:r>
                      <a:endParaRPr lang="en-US" sz="1600" dirty="0"/>
                    </a:p>
                  </a:txBody>
                  <a:tcPr marT="60960" marB="60960"/>
                </a:tc>
              </a:tr>
              <a:tr h="668624">
                <a:tc>
                  <a:txBody>
                    <a:bodyPr/>
                    <a:lstStyle/>
                    <a:p>
                      <a:r>
                        <a:rPr lang="en-US" sz="1600" dirty="0" smtClean="0"/>
                        <a:t>HDX Adaptive Orchestration</a:t>
                      </a:r>
                      <a:endParaRPr lang="en-US" sz="1600" dirty="0"/>
                    </a:p>
                  </a:txBody>
                  <a:tcPr marT="60960" marB="60960"/>
                </a:tc>
                <a:tc>
                  <a:txBody>
                    <a:bodyPr/>
                    <a:lstStyle/>
                    <a:p>
                      <a:pPr marL="119063" indent="-119063" algn="l">
                        <a:buFont typeface="Arial" pitchFamily="34" charset="0"/>
                        <a:buChar char="•"/>
                      </a:pPr>
                      <a:r>
                        <a:rPr lang="en-US" sz="1600" dirty="0" smtClean="0"/>
                        <a:t>Adaptive</a:t>
                      </a:r>
                      <a:r>
                        <a:rPr lang="en-US" sz="1600" baseline="0" dirty="0" smtClean="0"/>
                        <a:t> Display</a:t>
                      </a:r>
                      <a:endParaRPr lang="en-US" sz="1600" dirty="0"/>
                    </a:p>
                  </a:txBody>
                  <a:tcPr marT="60960" marB="60960"/>
                </a:tc>
                <a:tc>
                  <a:txBody>
                    <a:bodyPr/>
                    <a:lstStyle/>
                    <a:p>
                      <a:pPr marL="112713" indent="-112713" algn="l">
                        <a:buFont typeface="Arial" pitchFamily="34" charset="0"/>
                        <a:buChar char="•"/>
                      </a:pPr>
                      <a:endParaRPr lang="en-US" sz="1600" dirty="0"/>
                    </a:p>
                  </a:txBody>
                  <a:tcPr marT="60960" marB="60960"/>
                </a:tc>
              </a:tr>
            </a:tbl>
          </a:graphicData>
        </a:graphic>
      </p:graphicFrame>
    </p:spTree>
    <p:extLst>
      <p:ext uri="{BB962C8B-B14F-4D97-AF65-F5344CB8AC3E}">
        <p14:creationId xmlns:p14="http://schemas.microsoft.com/office/powerpoint/2010/main" val="2412783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What's new in </a:t>
            </a:r>
            <a:r>
              <a:rPr lang="en-AU" dirty="0" err="1"/>
              <a:t>XenApp</a:t>
            </a:r>
            <a:r>
              <a:rPr lang="en-AU" dirty="0"/>
              <a:t>: </a:t>
            </a:r>
            <a:br>
              <a:rPr lang="en-AU" dirty="0"/>
            </a:br>
            <a:r>
              <a:rPr lang="en-AU" dirty="0"/>
              <a:t>on-demand application delivery</a:t>
            </a:r>
          </a:p>
        </p:txBody>
      </p:sp>
      <p:sp>
        <p:nvSpPr>
          <p:cNvPr id="3" name="Text Placeholder 2"/>
          <p:cNvSpPr>
            <a:spLocks noGrp="1"/>
          </p:cNvSpPr>
          <p:nvPr>
            <p:ph type="body" idx="1"/>
          </p:nvPr>
        </p:nvSpPr>
        <p:spPr/>
        <p:txBody>
          <a:bodyPr/>
          <a:lstStyle/>
          <a:p>
            <a:pPr>
              <a:defRPr/>
            </a:pPr>
            <a:r>
              <a:rPr lang="en-AU" dirty="0"/>
              <a:t>Citrix </a:t>
            </a:r>
            <a:r>
              <a:rPr lang="en-AU" dirty="0" err="1"/>
              <a:t>XenApp</a:t>
            </a:r>
            <a:r>
              <a:rPr lang="en-AU" dirty="0"/>
              <a:t> 6.5</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CLI-VIR-SVR317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3749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fontScale="90000"/>
          </a:bodyPr>
          <a:lstStyle/>
          <a:p>
            <a:r>
              <a:rPr smtClean="0"/>
              <a:t>HDX Feature Comparison</a:t>
            </a:r>
            <a:br>
              <a:rPr smtClean="0"/>
            </a:br>
            <a:r>
              <a:rPr smtClean="0"/>
              <a:t>XenApp 6 to XenApp 6.5</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23866172"/>
              </p:ext>
            </p:extLst>
          </p:nvPr>
        </p:nvGraphicFramePr>
        <p:xfrm>
          <a:off x="0" y="1436688"/>
          <a:ext cx="9144000" cy="5421312"/>
        </p:xfrm>
        <a:graphic>
          <a:graphicData uri="http://schemas.openxmlformats.org/drawingml/2006/table">
            <a:tbl>
              <a:tblPr firstRow="1" bandRow="1">
                <a:tableStyleId>{5C22544A-7EE6-4342-B048-85BDC9FD1C3A}</a:tableStyleId>
              </a:tblPr>
              <a:tblGrid>
                <a:gridCol w="2143068"/>
                <a:gridCol w="3510039"/>
                <a:gridCol w="3490893"/>
              </a:tblGrid>
              <a:tr h="560530">
                <a:tc>
                  <a:txBody>
                    <a:bodyPr/>
                    <a:lstStyle/>
                    <a:p>
                      <a:r>
                        <a:rPr lang="en-US" sz="1800" dirty="0" smtClean="0"/>
                        <a:t>HDX Features</a:t>
                      </a:r>
                      <a:endParaRPr lang="en-US" sz="1800" dirty="0"/>
                    </a:p>
                  </a:txBody>
                  <a:tcPr marL="65406" marR="65406" marT="45719" marB="45719"/>
                </a:tc>
                <a:tc>
                  <a:txBody>
                    <a:bodyPr/>
                    <a:lstStyle/>
                    <a:p>
                      <a:r>
                        <a:rPr lang="en-US" sz="1800" dirty="0" smtClean="0"/>
                        <a:t>XenApp 6</a:t>
                      </a:r>
                      <a:endParaRPr lang="en-US" sz="1800" dirty="0"/>
                    </a:p>
                  </a:txBody>
                  <a:tcPr marL="65406" marR="65406" marT="45719" marB="45719"/>
                </a:tc>
                <a:tc>
                  <a:txBody>
                    <a:bodyPr/>
                    <a:lstStyle/>
                    <a:p>
                      <a:r>
                        <a:rPr lang="en-US" sz="1800" dirty="0" smtClean="0"/>
                        <a:t>XenApp 6.5 adds…</a:t>
                      </a:r>
                      <a:endParaRPr lang="en-US" sz="1800" dirty="0"/>
                    </a:p>
                  </a:txBody>
                  <a:tcPr marL="65406" marR="65406" marT="45719" marB="45719"/>
                </a:tc>
              </a:tr>
              <a:tr h="920687">
                <a:tc>
                  <a:txBody>
                    <a:bodyPr/>
                    <a:lstStyle/>
                    <a:p>
                      <a:r>
                        <a:rPr lang="en-US" sz="1600" dirty="0" smtClean="0"/>
                        <a:t>HDX </a:t>
                      </a:r>
                      <a:r>
                        <a:rPr lang="en-US" sz="1600" dirty="0" err="1" smtClean="0"/>
                        <a:t>MediaStream</a:t>
                      </a:r>
                      <a:r>
                        <a:rPr lang="en-US" sz="1600" baseline="0" dirty="0" smtClean="0"/>
                        <a:t> Flash Redirection</a:t>
                      </a:r>
                      <a:endParaRPr lang="en-US" sz="1600" dirty="0"/>
                    </a:p>
                  </a:txBody>
                  <a:tcPr marL="65406" marR="65406" marT="45719" marB="45719"/>
                </a:tc>
                <a:tc>
                  <a:txBody>
                    <a:bodyPr/>
                    <a:lstStyle/>
                    <a:p>
                      <a:pPr marL="173038" marR="0" indent="-173038" algn="l" defTabSz="914400" rtl="0" eaLnBrk="1" fontAlgn="auto" latinLnBrk="0" hangingPunct="1">
                        <a:lnSpc>
                          <a:spcPct val="90000"/>
                        </a:lnSpc>
                        <a:spcBef>
                          <a:spcPts val="0"/>
                        </a:spcBef>
                        <a:spcAft>
                          <a:spcPts val="0"/>
                        </a:spcAft>
                        <a:buClr>
                          <a:srgbClr val="7F7F7F"/>
                        </a:buClr>
                        <a:buSzPct val="100000"/>
                        <a:buFont typeface="Arial" pitchFamily="34" charset="0"/>
                        <a:buChar char="•"/>
                        <a:tabLst/>
                        <a:defRPr/>
                      </a:pPr>
                      <a:r>
                        <a:rPr lang="en-US" sz="1600" dirty="0" smtClean="0"/>
                        <a:t>Uses client side resources to process flash content for the best overall performance</a:t>
                      </a:r>
                    </a:p>
                  </a:txBody>
                  <a:tcPr marL="65406" marR="65406" marT="45719" marB="45719"/>
                </a:tc>
                <a:tc>
                  <a:txBody>
                    <a:bodyPr/>
                    <a:lstStyle/>
                    <a:p>
                      <a:r>
                        <a:rPr lang="en-US" sz="1600" dirty="0" smtClean="0"/>
                        <a:t>Redirect</a:t>
                      </a:r>
                      <a:r>
                        <a:rPr lang="en-US" sz="1600" baseline="0" dirty="0" smtClean="0"/>
                        <a:t> over high latent network (to 300ms RTL). Linux support</a:t>
                      </a:r>
                      <a:endParaRPr lang="en-US" sz="1600" dirty="0"/>
                    </a:p>
                  </a:txBody>
                  <a:tcPr marL="65406" marR="65406" marT="45719" marB="45719"/>
                </a:tc>
              </a:tr>
              <a:tr h="829653">
                <a:tc>
                  <a:txBody>
                    <a:bodyPr/>
                    <a:lstStyle/>
                    <a:p>
                      <a:r>
                        <a:rPr lang="en-US" sz="1600" dirty="0" smtClean="0"/>
                        <a:t>HDX </a:t>
                      </a:r>
                      <a:r>
                        <a:rPr lang="en-US" sz="1600" dirty="0" err="1" smtClean="0"/>
                        <a:t>RealTime</a:t>
                      </a:r>
                      <a:r>
                        <a:rPr lang="en-US" sz="1600" dirty="0" smtClean="0"/>
                        <a:t> collaboration</a:t>
                      </a:r>
                      <a:endParaRPr lang="en-US" sz="1600" dirty="0"/>
                    </a:p>
                  </a:txBody>
                  <a:tcPr marL="65406" marR="65406" marT="45719" marB="45719"/>
                </a:tc>
                <a:tc>
                  <a:txBody>
                    <a:bodyPr/>
                    <a:lstStyle/>
                    <a:p>
                      <a:pPr marL="173038" indent="-173038">
                        <a:lnSpc>
                          <a:spcPct val="90000"/>
                        </a:lnSpc>
                        <a:spcBef>
                          <a:spcPts val="0"/>
                        </a:spcBef>
                        <a:spcAft>
                          <a:spcPts val="0"/>
                        </a:spcAft>
                        <a:buClr>
                          <a:srgbClr val="7F7F7F"/>
                        </a:buClr>
                        <a:buSzPct val="100000"/>
                        <a:buFont typeface="Arial" pitchFamily="34" charset="0"/>
                        <a:buChar char="•"/>
                        <a:defRPr/>
                      </a:pPr>
                      <a:r>
                        <a:rPr lang="en-US" sz="1600" dirty="0" smtClean="0"/>
                        <a:t>Real-time audio and video collaboration using OCS,</a:t>
                      </a:r>
                      <a:r>
                        <a:rPr lang="en-US" sz="1600" baseline="0" dirty="0" smtClean="0"/>
                        <a:t> </a:t>
                      </a:r>
                      <a:r>
                        <a:rPr lang="en-US" sz="1600" dirty="0" smtClean="0"/>
                        <a:t>softphones</a:t>
                      </a:r>
                      <a:r>
                        <a:rPr lang="en-US" sz="1600" baseline="0" dirty="0" smtClean="0"/>
                        <a:t> and webcams</a:t>
                      </a:r>
                      <a:endParaRPr lang="en-US" sz="1600" dirty="0" smtClean="0"/>
                    </a:p>
                  </a:txBody>
                  <a:tcPr marL="65406" marR="65406" marT="45719" marB="4571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Jitter buffer</a:t>
                      </a:r>
                      <a:r>
                        <a:rPr lang="en-US" sz="1600" baseline="0" dirty="0" smtClean="0"/>
                        <a:t> and echo cancellation support</a:t>
                      </a:r>
                      <a:endParaRPr lang="en-US" sz="1600" dirty="0" smtClean="0"/>
                    </a:p>
                  </a:txBody>
                  <a:tcPr marL="65406" marR="65406" marT="45719" marB="45719"/>
                </a:tc>
              </a:tr>
              <a:tr h="1467029">
                <a:tc>
                  <a:txBody>
                    <a:bodyPr/>
                    <a:lstStyle/>
                    <a:p>
                      <a:r>
                        <a:rPr lang="en-US" sz="1600" dirty="0" smtClean="0"/>
                        <a:t>HDX </a:t>
                      </a:r>
                      <a:r>
                        <a:rPr lang="en-US" sz="1600" dirty="0" err="1" smtClean="0"/>
                        <a:t>RealTime</a:t>
                      </a:r>
                      <a:r>
                        <a:rPr lang="en-US" sz="1600" dirty="0" smtClean="0"/>
                        <a:t> </a:t>
                      </a:r>
                    </a:p>
                    <a:p>
                      <a:r>
                        <a:rPr lang="en-US" sz="1600" dirty="0" smtClean="0"/>
                        <a:t>audio</a:t>
                      </a:r>
                      <a:endParaRPr lang="en-US" sz="1600" dirty="0"/>
                    </a:p>
                  </a:txBody>
                  <a:tcPr marL="65406" marR="65406" marT="45719" marB="45719"/>
                </a:tc>
                <a:tc>
                  <a:txBody>
                    <a:bodyPr/>
                    <a:lstStyle/>
                    <a:p>
                      <a:pPr marL="173038" indent="-173038" algn="l" defTabSz="914400" rtl="0" eaLnBrk="1" latinLnBrk="0" hangingPunct="1">
                        <a:lnSpc>
                          <a:spcPct val="90000"/>
                        </a:lnSpc>
                        <a:spcBef>
                          <a:spcPts val="0"/>
                        </a:spcBef>
                        <a:spcAft>
                          <a:spcPts val="0"/>
                        </a:spcAft>
                        <a:buClr>
                          <a:srgbClr val="7F7F7F"/>
                        </a:buClr>
                        <a:buSzPct val="100000"/>
                        <a:buFont typeface="Arial" pitchFamily="34" charset="0"/>
                        <a:buChar char="•"/>
                        <a:defRPr/>
                      </a:pPr>
                      <a:r>
                        <a:rPr lang="en-US" sz="1600" kern="1200" dirty="0" smtClean="0">
                          <a:solidFill>
                            <a:schemeClr val="dk1"/>
                          </a:solidFill>
                          <a:latin typeface="+mn-lt"/>
                          <a:ea typeface="+mn-ea"/>
                          <a:cs typeface="+mn-cs"/>
                        </a:rPr>
                        <a:t>Enhanced audio codecs reduce bandwidth consumption of audio streams</a:t>
                      </a:r>
                    </a:p>
                    <a:p>
                      <a:pPr marL="173038" indent="-173038" algn="l" defTabSz="914400" rtl="0" eaLnBrk="1" latinLnBrk="0" hangingPunct="1">
                        <a:lnSpc>
                          <a:spcPct val="90000"/>
                        </a:lnSpc>
                        <a:spcBef>
                          <a:spcPts val="0"/>
                        </a:spcBef>
                        <a:spcAft>
                          <a:spcPts val="0"/>
                        </a:spcAft>
                        <a:buClr>
                          <a:srgbClr val="7F7F7F"/>
                        </a:buClr>
                        <a:buSzPct val="100000"/>
                        <a:buFont typeface="Arial" pitchFamily="34" charset="0"/>
                        <a:buChar char="•"/>
                        <a:defRPr/>
                      </a:pPr>
                      <a:r>
                        <a:rPr lang="en-US" sz="1600" kern="1200" dirty="0" smtClean="0">
                          <a:solidFill>
                            <a:schemeClr val="dk1"/>
                          </a:solidFill>
                          <a:latin typeface="+mn-lt"/>
                          <a:ea typeface="+mn-ea"/>
                          <a:cs typeface="+mn-cs"/>
                        </a:rPr>
                        <a:t>Improved audio quality for VoIP softphones with echo cancellation</a:t>
                      </a:r>
                    </a:p>
                  </a:txBody>
                  <a:tcPr marL="65406" marR="65406" marT="45719" marB="45719"/>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Audio/Video plug-n-play device routing</a:t>
                      </a:r>
                    </a:p>
                    <a:p>
                      <a:endParaRPr lang="en-US" sz="1600" dirty="0"/>
                    </a:p>
                  </a:txBody>
                  <a:tcPr marL="65406" marR="65406" marT="45719" marB="45719"/>
                </a:tc>
              </a:tr>
              <a:tr h="732819">
                <a:tc>
                  <a:txBody>
                    <a:bodyPr/>
                    <a:lstStyle/>
                    <a:p>
                      <a:r>
                        <a:rPr lang="en-US" sz="1600" dirty="0" smtClean="0"/>
                        <a:t>HDX</a:t>
                      </a:r>
                      <a:r>
                        <a:rPr lang="en-US" sz="1600" baseline="0" dirty="0" smtClean="0"/>
                        <a:t> </a:t>
                      </a:r>
                      <a:r>
                        <a:rPr lang="en-US" sz="1600" baseline="0" dirty="0" err="1" smtClean="0"/>
                        <a:t>RealTime</a:t>
                      </a:r>
                      <a:r>
                        <a:rPr lang="en-US" sz="1600" baseline="0" dirty="0" smtClean="0"/>
                        <a:t> multi-stream ICA</a:t>
                      </a:r>
                      <a:endParaRPr lang="en-US" sz="1600" dirty="0"/>
                    </a:p>
                  </a:txBody>
                  <a:tcPr marL="65406" marR="65406" marT="45719" marB="45719"/>
                </a:tc>
                <a:tc>
                  <a:txBody>
                    <a:bodyPr/>
                    <a:lstStyle/>
                    <a:p>
                      <a:pPr marL="0" indent="0">
                        <a:buFont typeface="Arial" pitchFamily="34" charset="0"/>
                        <a:buNone/>
                      </a:pPr>
                      <a:r>
                        <a:rPr lang="en-US" sz="1600" kern="1200" dirty="0" smtClean="0">
                          <a:solidFill>
                            <a:schemeClr val="dk1"/>
                          </a:solidFill>
                          <a:latin typeface="+mn-lt"/>
                          <a:ea typeface="+mn-ea"/>
                          <a:cs typeface="+mn-cs"/>
                        </a:rPr>
                        <a:t>Not</a:t>
                      </a:r>
                      <a:r>
                        <a:rPr lang="en-US" sz="1600" kern="1200" baseline="0" dirty="0" smtClean="0">
                          <a:solidFill>
                            <a:schemeClr val="dk1"/>
                          </a:solidFill>
                          <a:latin typeface="+mn-lt"/>
                          <a:ea typeface="+mn-ea"/>
                          <a:cs typeface="+mn-cs"/>
                        </a:rPr>
                        <a:t> available</a:t>
                      </a:r>
                      <a:endParaRPr lang="en-US" sz="1600" kern="1200" dirty="0">
                        <a:solidFill>
                          <a:schemeClr val="dk1"/>
                        </a:solidFill>
                        <a:latin typeface="+mn-lt"/>
                        <a:ea typeface="+mn-ea"/>
                        <a:cs typeface="+mn-cs"/>
                      </a:endParaRPr>
                    </a:p>
                  </a:txBody>
                  <a:tcPr marL="65406" marR="65406" marT="45719" marB="45719"/>
                </a:tc>
                <a:tc>
                  <a:txBody>
                    <a:bodyPr/>
                    <a:lstStyle/>
                    <a:p>
                      <a:r>
                        <a:rPr lang="en-US" sz="1600" dirty="0" smtClean="0"/>
                        <a:t>Granular</a:t>
                      </a:r>
                      <a:r>
                        <a:rPr lang="en-US" sz="1600" baseline="0" dirty="0" smtClean="0"/>
                        <a:t> Quality of Service (</a:t>
                      </a:r>
                      <a:r>
                        <a:rPr lang="en-US" sz="1600" baseline="0" dirty="0" err="1" smtClean="0"/>
                        <a:t>QoS</a:t>
                      </a:r>
                      <a:r>
                        <a:rPr lang="en-US" sz="1600" baseline="0" dirty="0" smtClean="0"/>
                        <a:t>) over ICA.</a:t>
                      </a:r>
                      <a:endParaRPr lang="en-US" sz="1600" dirty="0"/>
                    </a:p>
                  </a:txBody>
                  <a:tcPr marL="65406" marR="65406" marT="45719" marB="45719"/>
                </a:tc>
              </a:tr>
              <a:tr h="910594">
                <a:tc>
                  <a:txBody>
                    <a:bodyPr/>
                    <a:lstStyle/>
                    <a:p>
                      <a:r>
                        <a:rPr lang="en-US" sz="1600" dirty="0" smtClean="0"/>
                        <a:t>HDX policy</a:t>
                      </a:r>
                      <a:r>
                        <a:rPr lang="en-US" sz="1600" baseline="0" dirty="0" smtClean="0"/>
                        <a:t> templates</a:t>
                      </a:r>
                      <a:endParaRPr lang="en-US" sz="1600" dirty="0"/>
                    </a:p>
                  </a:txBody>
                  <a:tcPr marL="65406" marR="65406" marT="45719" marB="45719"/>
                </a:tc>
                <a:tc>
                  <a:txBody>
                    <a:bodyPr/>
                    <a:lstStyle/>
                    <a:p>
                      <a:pPr marL="0" marR="0" indent="0" algn="l" defTabSz="914247" rtl="0" eaLnBrk="1" fontAlgn="auto" latinLnBrk="0" hangingPunct="1">
                        <a:lnSpc>
                          <a:spcPct val="100000"/>
                        </a:lnSpc>
                        <a:spcBef>
                          <a:spcPts val="0"/>
                        </a:spcBef>
                        <a:spcAft>
                          <a:spcPts val="0"/>
                        </a:spcAft>
                        <a:buClrTx/>
                        <a:buSzTx/>
                        <a:buFont typeface="Arial" pitchFamily="34" charset="0"/>
                        <a:buNone/>
                        <a:tabLst/>
                        <a:defRPr/>
                      </a:pPr>
                      <a:r>
                        <a:rPr lang="en-US" sz="1600" kern="1200" dirty="0" smtClean="0">
                          <a:solidFill>
                            <a:schemeClr val="dk1"/>
                          </a:solidFill>
                          <a:latin typeface="+mn-lt"/>
                          <a:ea typeface="+mn-ea"/>
                          <a:cs typeface="+mn-cs"/>
                        </a:rPr>
                        <a:t>Not</a:t>
                      </a:r>
                      <a:r>
                        <a:rPr lang="en-US" sz="1600" kern="1200" baseline="0" dirty="0" smtClean="0">
                          <a:solidFill>
                            <a:schemeClr val="dk1"/>
                          </a:solidFill>
                          <a:latin typeface="+mn-lt"/>
                          <a:ea typeface="+mn-ea"/>
                          <a:cs typeface="+mn-cs"/>
                        </a:rPr>
                        <a:t> available</a:t>
                      </a:r>
                      <a:endParaRPr lang="en-US" sz="1600" kern="1200" dirty="0" smtClean="0">
                        <a:solidFill>
                          <a:schemeClr val="dk1"/>
                        </a:solidFill>
                        <a:latin typeface="+mn-lt"/>
                        <a:ea typeface="+mn-ea"/>
                        <a:cs typeface="+mn-cs"/>
                      </a:endParaRPr>
                    </a:p>
                    <a:p>
                      <a:pPr marL="0" indent="0">
                        <a:buFont typeface="Arial" pitchFamily="34" charset="0"/>
                        <a:buNone/>
                      </a:pPr>
                      <a:endParaRPr lang="en-US" sz="1600" kern="1200" dirty="0">
                        <a:solidFill>
                          <a:schemeClr val="dk1"/>
                        </a:solidFill>
                        <a:latin typeface="+mn-lt"/>
                        <a:ea typeface="+mn-ea"/>
                        <a:cs typeface="+mn-cs"/>
                      </a:endParaRPr>
                    </a:p>
                  </a:txBody>
                  <a:tcPr marL="65406" marR="65406" marT="45719" marB="45719"/>
                </a:tc>
                <a:tc>
                  <a:txBody>
                    <a:bodyPr/>
                    <a:lstStyle/>
                    <a:p>
                      <a:r>
                        <a:rPr lang="en-US" sz="1600" dirty="0" smtClean="0"/>
                        <a:t>Citrix-defined HDX templates offers out</a:t>
                      </a:r>
                      <a:r>
                        <a:rPr lang="en-US" sz="1600" baseline="0" dirty="0" smtClean="0"/>
                        <a:t> of the box “tuning” to optimize HDX performance on XenApp</a:t>
                      </a:r>
                      <a:endParaRPr lang="en-US" sz="1600" dirty="0"/>
                    </a:p>
                  </a:txBody>
                  <a:tcPr marL="65406" marR="65406" marT="45719" marB="45719"/>
                </a:tc>
              </a:tr>
            </a:tbl>
          </a:graphicData>
        </a:graphic>
      </p:graphicFrame>
    </p:spTree>
    <p:extLst>
      <p:ext uri="{BB962C8B-B14F-4D97-AF65-F5344CB8AC3E}">
        <p14:creationId xmlns:p14="http://schemas.microsoft.com/office/powerpoint/2010/main" val="282311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31" y="618909"/>
            <a:ext cx="7955643" cy="506413"/>
          </a:xfrm>
        </p:spPr>
        <p:txBody>
          <a:bodyPr>
            <a:normAutofit fontScale="90000"/>
          </a:bodyPr>
          <a:lstStyle/>
          <a:p>
            <a:r>
              <a:rPr lang="en-US" dirty="0" smtClean="0"/>
              <a:t>Multi-Stream ICA (Granular </a:t>
            </a:r>
            <a:r>
              <a:rPr lang="en-US" dirty="0" err="1" smtClean="0"/>
              <a:t>QoS</a:t>
            </a:r>
            <a:r>
              <a:rPr lang="en-US" dirty="0" smtClean="0"/>
              <a:t>)</a:t>
            </a:r>
            <a:endParaRPr lang="en-US" dirty="0"/>
          </a:p>
        </p:txBody>
      </p:sp>
      <p:sp>
        <p:nvSpPr>
          <p:cNvPr id="5" name="Rectangle 4"/>
          <p:cNvSpPr/>
          <p:nvPr/>
        </p:nvSpPr>
        <p:spPr bwMode="auto">
          <a:xfrm>
            <a:off x="762001" y="1990109"/>
            <a:ext cx="1524000" cy="3877293"/>
          </a:xfrm>
          <a:prstGeom prst="rect">
            <a:avLst/>
          </a:prstGeom>
          <a:solidFill>
            <a:schemeClr val="accent6">
              <a:lumMod val="75000"/>
            </a:schemeClr>
          </a:solidFill>
          <a:ln w="9525"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121888" tIns="60944" rIns="121888" bIns="60944" numCol="1" rtlCol="0" anchor="ctr" anchorCtr="0" compatLnSpc="1">
            <a:prstTxWarp prst="textNoShape">
              <a:avLst/>
            </a:prstTxWarp>
          </a:bodyPr>
          <a:lstStyle/>
          <a:p>
            <a:pPr algn="ctr" defTabSz="1288718"/>
            <a:r>
              <a:rPr lang="en-US" dirty="0" smtClean="0">
                <a:solidFill>
                  <a:schemeClr val="bg1"/>
                </a:solidFill>
                <a:cs typeface="Arial" charset="0"/>
              </a:rPr>
              <a:t>Citrix</a:t>
            </a:r>
            <a:br>
              <a:rPr lang="en-US" dirty="0" smtClean="0">
                <a:solidFill>
                  <a:schemeClr val="bg1"/>
                </a:solidFill>
                <a:cs typeface="Arial" charset="0"/>
              </a:rPr>
            </a:br>
            <a:r>
              <a:rPr lang="en-US" dirty="0" smtClean="0">
                <a:solidFill>
                  <a:schemeClr val="bg1"/>
                </a:solidFill>
                <a:cs typeface="Arial" charset="0"/>
              </a:rPr>
              <a:t>Receiver </a:t>
            </a:r>
            <a:br>
              <a:rPr lang="en-US" dirty="0" smtClean="0">
                <a:solidFill>
                  <a:schemeClr val="bg1"/>
                </a:solidFill>
                <a:cs typeface="Arial" charset="0"/>
              </a:rPr>
            </a:br>
            <a:r>
              <a:rPr lang="en-US" dirty="0" smtClean="0">
                <a:solidFill>
                  <a:schemeClr val="bg1"/>
                </a:solidFill>
                <a:cs typeface="Arial" charset="0"/>
              </a:rPr>
              <a:t>for </a:t>
            </a:r>
            <a:br>
              <a:rPr lang="en-US" dirty="0" smtClean="0">
                <a:solidFill>
                  <a:schemeClr val="bg1"/>
                </a:solidFill>
                <a:cs typeface="Arial" charset="0"/>
              </a:rPr>
            </a:br>
            <a:r>
              <a:rPr lang="en-US" dirty="0" smtClean="0">
                <a:solidFill>
                  <a:schemeClr val="bg1"/>
                </a:solidFill>
                <a:cs typeface="Arial" charset="0"/>
              </a:rPr>
              <a:t>Windows</a:t>
            </a:r>
            <a:endParaRPr lang="en-US" dirty="0">
              <a:solidFill>
                <a:schemeClr val="bg1"/>
              </a:solidFill>
              <a:cs typeface="Arial" charset="0"/>
            </a:endParaRPr>
          </a:p>
        </p:txBody>
      </p:sp>
      <p:sp>
        <p:nvSpPr>
          <p:cNvPr id="6" name="Rectangle 5"/>
          <p:cNvSpPr/>
          <p:nvPr/>
        </p:nvSpPr>
        <p:spPr bwMode="auto">
          <a:xfrm>
            <a:off x="6920962" y="1981203"/>
            <a:ext cx="1524000" cy="274319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dirty="0" err="1" smtClean="0">
                <a:solidFill>
                  <a:schemeClr val="bg1"/>
                </a:solidFill>
                <a:latin typeface="Arial" charset="0"/>
                <a:cs typeface="Arial" charset="0"/>
              </a:rPr>
              <a:t>XenApp</a:t>
            </a:r>
            <a:r>
              <a:rPr lang="en-US" dirty="0">
                <a:solidFill>
                  <a:schemeClr val="bg1"/>
                </a:solidFill>
                <a:latin typeface="Arial" charset="0"/>
                <a:cs typeface="Arial" charset="0"/>
              </a:rPr>
              <a:t> </a:t>
            </a:r>
            <a:r>
              <a:rPr lang="en-US" dirty="0" smtClean="0">
                <a:solidFill>
                  <a:schemeClr val="bg1"/>
                </a:solidFill>
                <a:latin typeface="Arial" charset="0"/>
                <a:cs typeface="Arial" charset="0"/>
              </a:rPr>
              <a:t/>
            </a:r>
            <a:br>
              <a:rPr lang="en-US" dirty="0" smtClean="0">
                <a:solidFill>
                  <a:schemeClr val="bg1"/>
                </a:solidFill>
                <a:latin typeface="Arial" charset="0"/>
                <a:cs typeface="Arial" charset="0"/>
              </a:rPr>
            </a:br>
            <a:r>
              <a:rPr lang="en-US" dirty="0" smtClean="0">
                <a:solidFill>
                  <a:schemeClr val="bg1"/>
                </a:solidFill>
                <a:latin typeface="Arial" charset="0"/>
                <a:cs typeface="Arial" charset="0"/>
              </a:rPr>
              <a:t>WS08 R2</a:t>
            </a:r>
            <a:br>
              <a:rPr lang="en-US" dirty="0" smtClean="0">
                <a:solidFill>
                  <a:schemeClr val="bg1"/>
                </a:solidFill>
                <a:latin typeface="Arial" charset="0"/>
                <a:cs typeface="Arial" charset="0"/>
              </a:rPr>
            </a:br>
            <a:r>
              <a:rPr lang="en-US" dirty="0" smtClean="0">
                <a:solidFill>
                  <a:schemeClr val="bg1"/>
                </a:solidFill>
                <a:latin typeface="Arial" charset="0"/>
                <a:cs typeface="Arial" charset="0"/>
              </a:rPr>
              <a:t>or</a:t>
            </a:r>
            <a:endParaRPr lang="en-US" dirty="0">
              <a:solidFill>
                <a:schemeClr val="bg1"/>
              </a:solidFill>
              <a:latin typeface="Arial" charset="0"/>
              <a:cs typeface="Arial" charset="0"/>
            </a:endParaRPr>
          </a:p>
          <a:p>
            <a:pPr algn="ctr" defTabSz="1288718"/>
            <a:r>
              <a:rPr lang="en-US" dirty="0" err="1">
                <a:solidFill>
                  <a:schemeClr val="bg1"/>
                </a:solidFill>
                <a:latin typeface="Arial" charset="0"/>
                <a:cs typeface="Arial" charset="0"/>
              </a:rPr>
              <a:t>XenDesktop</a:t>
            </a:r>
            <a:endParaRPr lang="en-US" dirty="0">
              <a:solidFill>
                <a:schemeClr val="bg1"/>
              </a:solidFill>
              <a:latin typeface="Arial" charset="0"/>
              <a:cs typeface="Arial" charset="0"/>
            </a:endParaRPr>
          </a:p>
          <a:p>
            <a:pPr algn="ctr" defTabSz="1288718"/>
            <a:r>
              <a:rPr lang="en-US" dirty="0" smtClean="0">
                <a:solidFill>
                  <a:schemeClr val="bg1"/>
                </a:solidFill>
                <a:latin typeface="Arial" charset="0"/>
                <a:cs typeface="Arial" charset="0"/>
              </a:rPr>
              <a:t>Windows 7</a:t>
            </a:r>
            <a:endParaRPr lang="en-US" dirty="0">
              <a:solidFill>
                <a:schemeClr val="bg1"/>
              </a:solidFill>
              <a:cs typeface="Arial" charset="0"/>
            </a:endParaRPr>
          </a:p>
        </p:txBody>
      </p:sp>
      <p:sp>
        <p:nvSpPr>
          <p:cNvPr id="7" name="Rectangle 6"/>
          <p:cNvSpPr/>
          <p:nvPr/>
        </p:nvSpPr>
        <p:spPr bwMode="auto">
          <a:xfrm>
            <a:off x="6920962" y="4800600"/>
            <a:ext cx="1524000" cy="1066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dirty="0">
                <a:solidFill>
                  <a:schemeClr val="bg1"/>
                </a:solidFill>
                <a:latin typeface="Arial" charset="0"/>
                <a:cs typeface="Arial" charset="0"/>
              </a:rPr>
              <a:t>HTTP</a:t>
            </a:r>
            <a:br>
              <a:rPr lang="en-US" dirty="0">
                <a:solidFill>
                  <a:schemeClr val="bg1"/>
                </a:solidFill>
                <a:latin typeface="Arial" charset="0"/>
                <a:cs typeface="Arial" charset="0"/>
              </a:rPr>
            </a:br>
            <a:r>
              <a:rPr lang="en-US" dirty="0">
                <a:solidFill>
                  <a:schemeClr val="bg1"/>
                </a:solidFill>
                <a:latin typeface="Arial" charset="0"/>
                <a:cs typeface="Arial" charset="0"/>
              </a:rPr>
              <a:t>Server</a:t>
            </a:r>
          </a:p>
        </p:txBody>
      </p:sp>
      <p:sp>
        <p:nvSpPr>
          <p:cNvPr id="9" name="Rectangle 8"/>
          <p:cNvSpPr/>
          <p:nvPr/>
        </p:nvSpPr>
        <p:spPr bwMode="auto">
          <a:xfrm>
            <a:off x="3962401" y="1981201"/>
            <a:ext cx="1219200" cy="3886199"/>
          </a:xfrm>
          <a:prstGeom prst="rect">
            <a:avLst/>
          </a:prstGeom>
          <a:solidFill>
            <a:schemeClr val="tx2">
              <a:lumMod val="60000"/>
              <a:lumOff val="40000"/>
            </a:schemeClr>
          </a:soli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dirty="0">
                <a:solidFill>
                  <a:schemeClr val="bg1"/>
                </a:solidFill>
                <a:cs typeface="Arial" charset="0"/>
              </a:rPr>
              <a:t>Router</a:t>
            </a:r>
          </a:p>
        </p:txBody>
      </p:sp>
      <p:sp>
        <p:nvSpPr>
          <p:cNvPr id="11" name="Left-Right Arrow 10"/>
          <p:cNvSpPr/>
          <p:nvPr/>
        </p:nvSpPr>
        <p:spPr bwMode="auto">
          <a:xfrm>
            <a:off x="2286000" y="5062833"/>
            <a:ext cx="1676400" cy="484632"/>
          </a:xfrm>
          <a:prstGeom prst="lef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2000" dirty="0">
                <a:solidFill>
                  <a:schemeClr val="bg1"/>
                </a:solidFill>
                <a:cs typeface="Arial" charset="0"/>
              </a:rPr>
              <a:t>HTTP</a:t>
            </a:r>
          </a:p>
        </p:txBody>
      </p:sp>
      <p:sp>
        <p:nvSpPr>
          <p:cNvPr id="17" name="Left-Right Arrow 16"/>
          <p:cNvSpPr/>
          <p:nvPr/>
        </p:nvSpPr>
        <p:spPr bwMode="auto">
          <a:xfrm>
            <a:off x="2286000" y="2083133"/>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Real Time</a:t>
            </a:r>
          </a:p>
        </p:txBody>
      </p:sp>
      <p:sp>
        <p:nvSpPr>
          <p:cNvPr id="18" name="Left-Right Arrow 17"/>
          <p:cNvSpPr/>
          <p:nvPr/>
        </p:nvSpPr>
        <p:spPr bwMode="auto">
          <a:xfrm>
            <a:off x="2286000" y="2616533"/>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Interactive</a:t>
            </a:r>
          </a:p>
        </p:txBody>
      </p:sp>
      <p:sp>
        <p:nvSpPr>
          <p:cNvPr id="19" name="Left-Right Arrow 18"/>
          <p:cNvSpPr/>
          <p:nvPr/>
        </p:nvSpPr>
        <p:spPr bwMode="auto">
          <a:xfrm>
            <a:off x="2286000" y="3683333"/>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Background</a:t>
            </a:r>
          </a:p>
        </p:txBody>
      </p:sp>
      <p:sp>
        <p:nvSpPr>
          <p:cNvPr id="20" name="Left-Right Arrow 19"/>
          <p:cNvSpPr/>
          <p:nvPr/>
        </p:nvSpPr>
        <p:spPr bwMode="auto">
          <a:xfrm>
            <a:off x="2286000" y="3149933"/>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Bulk</a:t>
            </a:r>
          </a:p>
        </p:txBody>
      </p:sp>
      <p:sp>
        <p:nvSpPr>
          <p:cNvPr id="22" name="Left-Right Arrow 21"/>
          <p:cNvSpPr/>
          <p:nvPr/>
        </p:nvSpPr>
        <p:spPr bwMode="auto">
          <a:xfrm>
            <a:off x="2280331" y="4203200"/>
            <a:ext cx="1676400" cy="484632"/>
          </a:xfrm>
          <a:prstGeom prst="leftRightArrow">
            <a:avLst/>
          </a:prstGeom>
          <a:solidFill>
            <a:srgbClr val="FFFF99"/>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smtClean="0">
                <a:solidFill>
                  <a:schemeClr val="tx1"/>
                </a:solidFill>
                <a:cs typeface="Arial" charset="0"/>
              </a:rPr>
              <a:t>ICA UDP/RTP Audio *</a:t>
            </a:r>
            <a:endParaRPr lang="en-US" sz="1600" dirty="0">
              <a:solidFill>
                <a:schemeClr val="tx1"/>
              </a:solidFill>
              <a:cs typeface="Arial" charset="0"/>
            </a:endParaRPr>
          </a:p>
        </p:txBody>
      </p:sp>
      <p:sp>
        <p:nvSpPr>
          <p:cNvPr id="21" name="TextBox 20"/>
          <p:cNvSpPr txBox="1"/>
          <p:nvPr/>
        </p:nvSpPr>
        <p:spPr>
          <a:xfrm>
            <a:off x="2738665" y="6400800"/>
            <a:ext cx="4557081" cy="338554"/>
          </a:xfrm>
          <a:prstGeom prst="rect">
            <a:avLst/>
          </a:prstGeom>
          <a:noFill/>
        </p:spPr>
        <p:txBody>
          <a:bodyPr wrap="none" rtlCol="0">
            <a:spAutoFit/>
          </a:bodyPr>
          <a:lstStyle/>
          <a:p>
            <a:r>
              <a:rPr lang="en-US" sz="1600" dirty="0" smtClean="0">
                <a:latin typeface="+mn-lt"/>
              </a:rPr>
              <a:t>* UDP/RTP Audio initially only in VDI </a:t>
            </a:r>
            <a:r>
              <a:rPr lang="en-US" sz="1600" dirty="0" err="1" smtClean="0">
                <a:latin typeface="+mn-lt"/>
              </a:rPr>
              <a:t>FlexCast</a:t>
            </a:r>
            <a:r>
              <a:rPr lang="en-US" sz="1600" dirty="0" smtClean="0">
                <a:latin typeface="+mn-lt"/>
              </a:rPr>
              <a:t> model </a:t>
            </a:r>
          </a:p>
        </p:txBody>
      </p:sp>
      <p:sp>
        <p:nvSpPr>
          <p:cNvPr id="30" name="Left-Right Arrow 29"/>
          <p:cNvSpPr/>
          <p:nvPr/>
        </p:nvSpPr>
        <p:spPr bwMode="auto">
          <a:xfrm>
            <a:off x="5202209" y="5089550"/>
            <a:ext cx="1676400" cy="484632"/>
          </a:xfrm>
          <a:prstGeom prst="left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2000" dirty="0">
                <a:solidFill>
                  <a:schemeClr val="bg1"/>
                </a:solidFill>
                <a:cs typeface="Arial" charset="0"/>
              </a:rPr>
              <a:t>HTTP</a:t>
            </a:r>
          </a:p>
        </p:txBody>
      </p:sp>
      <p:sp>
        <p:nvSpPr>
          <p:cNvPr id="31" name="Left-Right Arrow 30"/>
          <p:cNvSpPr/>
          <p:nvPr/>
        </p:nvSpPr>
        <p:spPr bwMode="auto">
          <a:xfrm>
            <a:off x="5202209" y="2086100"/>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Real Time</a:t>
            </a:r>
          </a:p>
        </p:txBody>
      </p:sp>
      <p:sp>
        <p:nvSpPr>
          <p:cNvPr id="32" name="Left-Right Arrow 31"/>
          <p:cNvSpPr/>
          <p:nvPr/>
        </p:nvSpPr>
        <p:spPr bwMode="auto">
          <a:xfrm>
            <a:off x="5202209" y="2619500"/>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Interactive</a:t>
            </a:r>
          </a:p>
        </p:txBody>
      </p:sp>
      <p:sp>
        <p:nvSpPr>
          <p:cNvPr id="33" name="Left-Right Arrow 32"/>
          <p:cNvSpPr/>
          <p:nvPr/>
        </p:nvSpPr>
        <p:spPr bwMode="auto">
          <a:xfrm>
            <a:off x="5202209" y="3686300"/>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Background</a:t>
            </a:r>
          </a:p>
        </p:txBody>
      </p:sp>
      <p:sp>
        <p:nvSpPr>
          <p:cNvPr id="34" name="Left-Right Arrow 33"/>
          <p:cNvSpPr/>
          <p:nvPr/>
        </p:nvSpPr>
        <p:spPr bwMode="auto">
          <a:xfrm>
            <a:off x="5202209" y="3152900"/>
            <a:ext cx="1676400" cy="484632"/>
          </a:xfrm>
          <a:prstGeom prst="leftRightArrow">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a:solidFill>
                  <a:schemeClr val="tx1"/>
                </a:solidFill>
                <a:cs typeface="Arial" charset="0"/>
              </a:rPr>
              <a:t>ICA Bulk</a:t>
            </a:r>
          </a:p>
        </p:txBody>
      </p:sp>
      <p:sp>
        <p:nvSpPr>
          <p:cNvPr id="35" name="Left-Right Arrow 34"/>
          <p:cNvSpPr/>
          <p:nvPr/>
        </p:nvSpPr>
        <p:spPr bwMode="auto">
          <a:xfrm>
            <a:off x="5203269" y="4206167"/>
            <a:ext cx="1676400" cy="484632"/>
          </a:xfrm>
          <a:prstGeom prst="leftRightArrow">
            <a:avLst/>
          </a:prstGeom>
          <a:solidFill>
            <a:srgbClr val="FFFF99"/>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121888" tIns="60944" rIns="121888" bIns="60944" numCol="1" rtlCol="0" anchor="ctr" anchorCtr="0" compatLnSpc="1">
            <a:prstTxWarp prst="textNoShape">
              <a:avLst/>
            </a:prstTxWarp>
          </a:bodyPr>
          <a:lstStyle/>
          <a:p>
            <a:pPr algn="ctr" defTabSz="1288718"/>
            <a:r>
              <a:rPr lang="en-US" sz="1600" dirty="0" smtClean="0">
                <a:solidFill>
                  <a:schemeClr val="tx1"/>
                </a:solidFill>
                <a:cs typeface="Arial" charset="0"/>
              </a:rPr>
              <a:t>ICA UDP Audio *</a:t>
            </a:r>
            <a:endParaRPr lang="en-US" sz="1600" dirty="0">
              <a:solidFill>
                <a:schemeClr val="tx1"/>
              </a:solidFill>
              <a:cs typeface="Arial" charset="0"/>
            </a:endParaRPr>
          </a:p>
        </p:txBody>
      </p:sp>
    </p:spTree>
    <p:extLst>
      <p:ext uri="{BB962C8B-B14F-4D97-AF65-F5344CB8AC3E}">
        <p14:creationId xmlns:p14="http://schemas.microsoft.com/office/powerpoint/2010/main" val="1634647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AU" dirty="0"/>
              <a:t>HDX MEDIASTREAM POLICIES</a:t>
            </a:r>
            <a:br>
              <a:rPr lang="en-AU" dirty="0"/>
            </a:br>
            <a:r>
              <a:rPr lang="en-AU" dirty="0" smtClean="0"/>
              <a:t>DEMONSTRATION</a:t>
            </a:r>
            <a:r>
              <a:rPr lang="en-AU" dirty="0"/>
              <a:t/>
            </a:r>
            <a:br>
              <a:rPr lang="en-AU" dirty="0"/>
            </a:br>
            <a:endParaRPr lang="en-AU" dirty="0"/>
          </a:p>
        </p:txBody>
      </p:sp>
      <p:sp>
        <p:nvSpPr>
          <p:cNvPr id="5" name="Text Placeholder 4"/>
          <p:cNvSpPr>
            <a:spLocks noGrp="1"/>
          </p:cNvSpPr>
          <p:nvPr>
            <p:ph type="body" idx="1"/>
          </p:nvPr>
        </p:nvSpPr>
        <p:spPr/>
        <p:txBody>
          <a:bodyPr/>
          <a:lstStyle/>
          <a:p>
            <a:endParaRPr lang="en-AU"/>
          </a:p>
        </p:txBody>
      </p:sp>
      <p:sp>
        <p:nvSpPr>
          <p:cNvPr id="2" name="Footer Placeholder 1"/>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011182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7883" y="1855788"/>
            <a:ext cx="3783601" cy="41036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p:nvPr>
        </p:nvSpPr>
        <p:spPr>
          <a:xfrm>
            <a:off x="382290" y="882651"/>
            <a:ext cx="7249222" cy="449263"/>
          </a:xfrm>
        </p:spPr>
        <p:txBody>
          <a:bodyPr vert="horz" wrap="square" lIns="91440" tIns="45720" rIns="91440" bIns="45720" numCol="1" anchor="t" anchorCtr="0" compatLnSpc="1">
            <a:prstTxWarp prst="textNoShape">
              <a:avLst/>
            </a:prstTxWarp>
            <a:normAutofit fontScale="92500" lnSpcReduction="10000"/>
          </a:bodyPr>
          <a:lstStyle/>
          <a:p>
            <a:pPr marL="0" indent="0">
              <a:defRPr/>
            </a:pPr>
            <a:r>
              <a:rPr dirty="0">
                <a:solidFill>
                  <a:schemeClr val="bg1"/>
                </a:solidFill>
                <a:cs typeface="Arial" pitchFamily="34" charset="0"/>
              </a:rPr>
              <a:t>Session-based desktops get personal </a:t>
            </a:r>
          </a:p>
        </p:txBody>
      </p:sp>
      <p:sp>
        <p:nvSpPr>
          <p:cNvPr id="26628" name="Title 2"/>
          <p:cNvSpPr>
            <a:spLocks noGrp="1"/>
          </p:cNvSpPr>
          <p:nvPr>
            <p:ph type="title"/>
          </p:nvPr>
        </p:nvSpPr>
        <p:spPr>
          <a:xfrm>
            <a:off x="373953" y="449263"/>
            <a:ext cx="8533051" cy="506412"/>
          </a:xfrm>
        </p:spPr>
        <p:txBody>
          <a:bodyPr/>
          <a:lstStyle/>
          <a:p>
            <a:r>
              <a:rPr dirty="0" smtClean="0"/>
              <a:t>Enhanced</a:t>
            </a:r>
            <a:r>
              <a:rPr b="0" dirty="0" smtClean="0"/>
              <a:t> </a:t>
            </a:r>
            <a:r>
              <a:rPr dirty="0" smtClean="0"/>
              <a:t>Desktop Experience</a:t>
            </a:r>
          </a:p>
        </p:txBody>
      </p:sp>
      <p:sp>
        <p:nvSpPr>
          <p:cNvPr id="2" name="Content Placeholder 1"/>
          <p:cNvSpPr>
            <a:spLocks noGrp="1"/>
          </p:cNvSpPr>
          <p:nvPr>
            <p:ph idx="1"/>
          </p:nvPr>
        </p:nvSpPr>
        <p:spPr>
          <a:xfrm>
            <a:off x="407300" y="1836739"/>
            <a:ext cx="4375496" cy="4770437"/>
          </a:xfrm>
        </p:spPr>
        <p:txBody>
          <a:bodyPr>
            <a:noAutofit/>
          </a:bodyPr>
          <a:lstStyle/>
          <a:p>
            <a:pPr fontAlgn="base">
              <a:spcBef>
                <a:spcPct val="20000"/>
              </a:spcBef>
              <a:spcAft>
                <a:spcPct val="0"/>
              </a:spcAft>
              <a:buClr>
                <a:srgbClr val="03C2F1"/>
              </a:buClr>
              <a:buFont typeface="Segoe UI" pitchFamily="34" charset="0"/>
              <a:buChar char="►"/>
            </a:pPr>
            <a:r>
              <a:rPr sz="2000" dirty="0" smtClean="0">
                <a:solidFill>
                  <a:schemeClr val="bg1"/>
                </a:solidFill>
                <a:latin typeface="Segoe UI" pitchFamily="34" charset="0"/>
              </a:rPr>
              <a:t>Cost &amp; management benefits of Hosted Shared Desktops</a:t>
            </a:r>
          </a:p>
          <a:p>
            <a:pPr fontAlgn="base">
              <a:spcBef>
                <a:spcPct val="20000"/>
              </a:spcBef>
              <a:spcAft>
                <a:spcPct val="0"/>
              </a:spcAft>
              <a:buClr>
                <a:srgbClr val="03C2F1"/>
              </a:buClr>
              <a:buFont typeface="Segoe UI" pitchFamily="34" charset="0"/>
              <a:buChar char="►"/>
            </a:pPr>
            <a:r>
              <a:rPr sz="2000" dirty="0" smtClean="0">
                <a:solidFill>
                  <a:schemeClr val="bg1"/>
                </a:solidFill>
                <a:latin typeface="Segoe UI" pitchFamily="34" charset="0"/>
              </a:rPr>
              <a:t>Look and feel of an updated Windows desktop</a:t>
            </a:r>
            <a:endParaRPr lang="en-AU" sz="2000" dirty="0" smtClean="0">
              <a:solidFill>
                <a:schemeClr val="bg1"/>
              </a:solidFill>
              <a:latin typeface="Segoe UI" pitchFamily="34" charset="0"/>
            </a:endParaRPr>
          </a:p>
          <a:p>
            <a:pPr lvl="1" fontAlgn="base">
              <a:spcBef>
                <a:spcPct val="20000"/>
              </a:spcBef>
              <a:spcAft>
                <a:spcPct val="0"/>
              </a:spcAft>
              <a:buClr>
                <a:srgbClr val="03C2F1"/>
              </a:buClr>
              <a:buFont typeface="Segoe UI" pitchFamily="34" charset="0"/>
              <a:buChar char="►"/>
            </a:pPr>
            <a:r>
              <a:rPr lang="en-US" sz="1800" dirty="0" smtClean="0">
                <a:solidFill>
                  <a:schemeClr val="bg1"/>
                </a:solidFill>
                <a:latin typeface="Segoe UI" pitchFamily="34" charset="0"/>
              </a:rPr>
              <a:t>Windows Media Player</a:t>
            </a:r>
          </a:p>
          <a:p>
            <a:pPr lvl="1" fontAlgn="base">
              <a:spcBef>
                <a:spcPct val="20000"/>
              </a:spcBef>
              <a:spcAft>
                <a:spcPct val="0"/>
              </a:spcAft>
              <a:buClr>
                <a:srgbClr val="03C2F1"/>
              </a:buClr>
              <a:buFont typeface="Segoe UI" pitchFamily="34" charset="0"/>
              <a:buChar char="►"/>
            </a:pPr>
            <a:r>
              <a:rPr lang="en-US" sz="1800" dirty="0" smtClean="0">
                <a:solidFill>
                  <a:schemeClr val="bg1"/>
                </a:solidFill>
                <a:latin typeface="Segoe UI" pitchFamily="34" charset="0"/>
              </a:rPr>
              <a:t>High-resolution wallpapers</a:t>
            </a:r>
          </a:p>
          <a:p>
            <a:pPr lvl="1" fontAlgn="base">
              <a:spcBef>
                <a:spcPct val="20000"/>
              </a:spcBef>
              <a:spcAft>
                <a:spcPct val="0"/>
              </a:spcAft>
              <a:buClr>
                <a:srgbClr val="03C2F1"/>
              </a:buClr>
              <a:buFont typeface="Segoe UI" pitchFamily="34" charset="0"/>
              <a:buChar char="►"/>
            </a:pPr>
            <a:r>
              <a:rPr lang="en-US" sz="1800" dirty="0" smtClean="0">
                <a:solidFill>
                  <a:schemeClr val="bg1"/>
                </a:solidFill>
                <a:latin typeface="Segoe UI" pitchFamily="34" charset="0"/>
              </a:rPr>
              <a:t>Greater User Personalization</a:t>
            </a:r>
            <a:endParaRPr lang="en-US" sz="1800" dirty="0">
              <a:solidFill>
                <a:schemeClr val="bg1"/>
              </a:solidFill>
              <a:latin typeface="Segoe UI" pitchFamily="34" charset="0"/>
            </a:endParaRPr>
          </a:p>
        </p:txBody>
      </p:sp>
      <p:grpSp>
        <p:nvGrpSpPr>
          <p:cNvPr id="10" name="Group 9"/>
          <p:cNvGrpSpPr/>
          <p:nvPr/>
        </p:nvGrpSpPr>
        <p:grpSpPr>
          <a:xfrm>
            <a:off x="272319" y="1855694"/>
            <a:ext cx="8645871" cy="4104166"/>
            <a:chOff x="349623" y="1873861"/>
            <a:chExt cx="11524826" cy="4104166"/>
          </a:xfrm>
          <a:effectLst>
            <a:reflection blurRad="342900" stA="0" endPos="58000" dist="368300" dir="5400000" sy="-100000" algn="bl" rotWithShape="0"/>
          </a:effectLst>
        </p:grpSpPr>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26927" y="1873861"/>
              <a:ext cx="5447522" cy="4104166"/>
            </a:xfrm>
            <a:prstGeom prst="rect">
              <a:avLst/>
            </a:prstGeom>
            <a:effectLst/>
          </p:spPr>
        </p:pic>
        <p:sp>
          <p:nvSpPr>
            <p:cNvPr id="6" name="TextBox 5"/>
            <p:cNvSpPr txBox="1"/>
            <p:nvPr/>
          </p:nvSpPr>
          <p:spPr>
            <a:xfrm>
              <a:off x="349623" y="2907914"/>
              <a:ext cx="5771717" cy="369332"/>
            </a:xfrm>
            <a:prstGeom prst="rect">
              <a:avLst/>
            </a:prstGeom>
            <a:noFill/>
          </p:spPr>
          <p:txBody>
            <a:bodyPr>
              <a:spAutoFit/>
            </a:bodyPr>
            <a:lstStyle/>
            <a:p>
              <a:pPr>
                <a:defRPr/>
              </a:pPr>
              <a:endParaRPr lang="en-US" dirty="0">
                <a:latin typeface="+mn-lt"/>
              </a:endParaRPr>
            </a:p>
          </p:txBody>
        </p:sp>
      </p:grpSp>
      <p:pic>
        <p:nvPicPr>
          <p:cNvPr id="2663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3234" y="1076325"/>
            <a:ext cx="120403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151872" y="1571607"/>
            <a:ext cx="4570809" cy="4672048"/>
          </a:xfrm>
          <a:prstGeom prst="rect">
            <a:avLst/>
          </a:prstGeom>
        </p:spPr>
        <p:txBody>
          <a:bodyPr>
            <a:noAutofit/>
          </a:bodyPr>
          <a:lstStyle/>
          <a:p>
            <a:pPr marL="342900"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Transform the server desktop</a:t>
            </a:r>
          </a:p>
          <a:p>
            <a:pPr marL="800100" lvl="1"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Enable support for Themes</a:t>
            </a:r>
          </a:p>
          <a:p>
            <a:pPr marL="800100" lvl="1"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Install accessory apps </a:t>
            </a:r>
            <a:br>
              <a:rPr lang="en-AU" sz="2000" dirty="0">
                <a:solidFill>
                  <a:schemeClr val="bg1"/>
                </a:solidFill>
                <a:latin typeface="Segoe UI" pitchFamily="34" charset="0"/>
                <a:ea typeface="Segoe UI" pitchFamily="34" charset="0"/>
                <a:cs typeface="Segoe UI" pitchFamily="34" charset="0"/>
              </a:rPr>
            </a:br>
            <a:r>
              <a:rPr lang="en-AU" sz="2000" dirty="0">
                <a:solidFill>
                  <a:schemeClr val="bg1"/>
                </a:solidFill>
                <a:latin typeface="Segoe UI" pitchFamily="34" charset="0"/>
                <a:ea typeface="Segoe UI" pitchFamily="34" charset="0"/>
                <a:cs typeface="Segoe UI" pitchFamily="34" charset="0"/>
              </a:rPr>
              <a:t>  (Windows Media Player, Snipping Tool, etc.)</a:t>
            </a:r>
          </a:p>
          <a:p>
            <a:pPr marL="800100" lvl="1"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Configure wallpaper</a:t>
            </a:r>
          </a:p>
          <a:p>
            <a:pPr marL="800100" lvl="1"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Win7-like Start Menu &amp; Taskbar</a:t>
            </a:r>
          </a:p>
          <a:p>
            <a:pPr marL="342900"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Display hi-res wallpapers</a:t>
            </a:r>
          </a:p>
          <a:p>
            <a:pPr marL="342900"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Integrated as a Role in the </a:t>
            </a:r>
            <a:r>
              <a:rPr lang="en-AU" sz="2000" dirty="0" err="1">
                <a:solidFill>
                  <a:schemeClr val="bg1"/>
                </a:solidFill>
                <a:latin typeface="Segoe UI" pitchFamily="34" charset="0"/>
                <a:ea typeface="Segoe UI" pitchFamily="34" charset="0"/>
                <a:cs typeface="Segoe UI" pitchFamily="34" charset="0"/>
              </a:rPr>
              <a:t>XenApp</a:t>
            </a:r>
            <a:r>
              <a:rPr lang="en-AU" sz="2000" dirty="0">
                <a:solidFill>
                  <a:schemeClr val="bg1"/>
                </a:solidFill>
                <a:latin typeface="Segoe UI" pitchFamily="34" charset="0"/>
                <a:ea typeface="Segoe UI" pitchFamily="34" charset="0"/>
                <a:cs typeface="Segoe UI" pitchFamily="34" charset="0"/>
              </a:rPr>
              <a:t> Install</a:t>
            </a:r>
          </a:p>
          <a:p>
            <a:pPr marL="342900" indent="-342900">
              <a:spcBef>
                <a:spcPct val="20000"/>
              </a:spcBef>
              <a:buClr>
                <a:srgbClr val="03C2F1"/>
              </a:buClr>
              <a:buFont typeface="Segoe UI" pitchFamily="34" charset="0"/>
              <a:buChar char="►"/>
            </a:pPr>
            <a:r>
              <a:rPr lang="en-AU" sz="2000" dirty="0">
                <a:solidFill>
                  <a:schemeClr val="bg1"/>
                </a:solidFill>
                <a:latin typeface="Segoe UI" pitchFamily="34" charset="0"/>
                <a:ea typeface="Segoe UI" pitchFamily="34" charset="0"/>
                <a:cs typeface="Segoe UI" pitchFamily="34" charset="0"/>
              </a:rPr>
              <a:t>Individually customizable </a:t>
            </a:r>
            <a:br>
              <a:rPr lang="en-AU" sz="2000" dirty="0">
                <a:solidFill>
                  <a:schemeClr val="bg1"/>
                </a:solidFill>
                <a:latin typeface="Segoe UI" pitchFamily="34" charset="0"/>
                <a:ea typeface="Segoe UI" pitchFamily="34" charset="0"/>
                <a:cs typeface="Segoe UI" pitchFamily="34" charset="0"/>
              </a:rPr>
            </a:br>
            <a:r>
              <a:rPr lang="en-AU" sz="2000" dirty="0">
                <a:solidFill>
                  <a:schemeClr val="bg1"/>
                </a:solidFill>
                <a:latin typeface="Segoe UI" pitchFamily="34" charset="0"/>
                <a:ea typeface="Segoe UI" pitchFamily="34" charset="0"/>
                <a:cs typeface="Segoe UI" pitchFamily="34" charset="0"/>
              </a:rPr>
              <a:t>(user profile)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hidden"/>
                                      </p:to>
                                    </p:set>
                                  </p:childTnLst>
                                </p:cTn>
                              </p:par>
                              <p:par>
                                <p:cTn id="12" presetID="1" presetClass="exit" presetSubtype="0" fill="hold" grpId="0" nodeType="withEffect">
                                  <p:stCondLst>
                                    <p:cond delay="0"/>
                                  </p:stCondLst>
                                  <p:childTnLst>
                                    <p:set>
                                      <p:cBhvr>
                                        <p:cTn id="13" dur="1" fill="hold">
                                          <p:stCondLst>
                                            <p:cond delay="0"/>
                                          </p:stCondLst>
                                        </p:cTn>
                                        <p:tgtEl>
                                          <p:spTgt spid="2">
                                            <p:txEl>
                                              <p:pRg st="1" end="1"/>
                                            </p:txEl>
                                          </p:spTgt>
                                        </p:tgtEl>
                                        <p:attrNameLst>
                                          <p:attrName>style.visibility</p:attrName>
                                        </p:attrNameLst>
                                      </p:cBhvr>
                                      <p:to>
                                        <p:strVal val="hidden"/>
                                      </p:to>
                                    </p:set>
                                  </p:childTnLst>
                                </p:cTn>
                              </p:par>
                              <p:par>
                                <p:cTn id="14" presetID="1" presetClass="exit"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hidden"/>
                                      </p:to>
                                    </p:set>
                                  </p:childTnLst>
                                </p:cTn>
                              </p:par>
                              <p:par>
                                <p:cTn id="16" presetID="1" presetClass="exit" presetSubtype="0"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hidden"/>
                                      </p:to>
                                    </p:set>
                                  </p:childTnLst>
                                </p:cTn>
                              </p:par>
                              <p:par>
                                <p:cTn id="18" presetID="1" presetClass="exit" presetSubtype="0" fill="hold" grpId="0"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hidden"/>
                                      </p:to>
                                    </p:set>
                                  </p:childTnLst>
                                </p:cTn>
                              </p:par>
                              <p:par>
                                <p:cTn id="20" presetID="1"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AU" dirty="0"/>
              <a:t>Enhanced Desktop Experience</a:t>
            </a:r>
            <a:br>
              <a:rPr lang="en-AU" dirty="0"/>
            </a:br>
            <a:r>
              <a:rPr lang="en-AU" dirty="0"/>
              <a:t>demonstration</a:t>
            </a:r>
            <a:br>
              <a:rPr lang="en-AU" dirty="0"/>
            </a:br>
            <a:endParaRPr lang="en-AU" dirty="0"/>
          </a:p>
        </p:txBody>
      </p:sp>
      <p:sp>
        <p:nvSpPr>
          <p:cNvPr id="5" name="Text Placeholder 4"/>
          <p:cNvSpPr>
            <a:spLocks noGrp="1"/>
          </p:cNvSpPr>
          <p:nvPr>
            <p:ph type="body" idx="1"/>
          </p:nvPr>
        </p:nvSpPr>
        <p:spPr/>
        <p:txBody>
          <a:bodyPr/>
          <a:lstStyle/>
          <a:p>
            <a:endParaRPr lang="en-AU"/>
          </a:p>
        </p:txBody>
      </p:sp>
      <p:sp>
        <p:nvSpPr>
          <p:cNvPr id="2" name="Footer Placeholder 1"/>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496626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8005" y="314199"/>
            <a:ext cx="7970929" cy="506413"/>
          </a:xfrm>
        </p:spPr>
        <p:txBody>
          <a:bodyPr>
            <a:noAutofit/>
          </a:bodyPr>
          <a:lstStyle/>
          <a:p>
            <a:r>
              <a:rPr lang="en-US" sz="4400" dirty="0"/>
              <a:t>Desktop Centralization </a:t>
            </a:r>
            <a:r>
              <a:rPr lang="en-US" sz="4400" dirty="0" smtClean="0"/>
              <a:t>Choices</a:t>
            </a:r>
            <a:endParaRPr lang="en-US" dirty="0">
              <a:gradFill flip="none" rotWithShape="1">
                <a:gsLst>
                  <a:gs pos="22000">
                    <a:srgbClr val="FFFFFF">
                      <a:lumMod val="75000"/>
                    </a:srgbClr>
                  </a:gs>
                  <a:gs pos="41000">
                    <a:srgbClr val="FFFFFF">
                      <a:lumMod val="95000"/>
                    </a:srgbClr>
                  </a:gs>
                  <a:gs pos="43000">
                    <a:srgbClr val="FFFFFF">
                      <a:lumMod val="65000"/>
                    </a:srgbClr>
                  </a:gs>
                  <a:gs pos="100000">
                    <a:srgbClr val="FFFFFF">
                      <a:lumMod val="85000"/>
                    </a:srgbClr>
                  </a:gs>
                </a:gsLst>
                <a:lin ang="5400000" scaled="1"/>
                <a:tileRect/>
              </a:gradFill>
              <a:latin typeface="Arial"/>
            </a:endParaRPr>
          </a:p>
        </p:txBody>
      </p:sp>
      <p:sp>
        <p:nvSpPr>
          <p:cNvPr id="2" name="Text Placeholder 1"/>
          <p:cNvSpPr>
            <a:spLocks noGrp="1"/>
          </p:cNvSpPr>
          <p:nvPr>
            <p:ph type="body" idx="1"/>
          </p:nvPr>
        </p:nvSpPr>
        <p:spPr>
          <a:xfrm>
            <a:off x="104778" y="1328444"/>
            <a:ext cx="4619625" cy="747897"/>
          </a:xfrm>
        </p:spPr>
        <p:txBody>
          <a:bodyPr>
            <a:normAutofit fontScale="85000" lnSpcReduction="10000"/>
          </a:bodyPr>
          <a:lstStyle/>
          <a:p>
            <a:r>
              <a:rPr lang="en-US" sz="2700" dirty="0"/>
              <a:t>Windows Server 2008 R2 </a:t>
            </a:r>
            <a:r>
              <a:rPr lang="en-US" sz="2700" dirty="0" smtClean="0"/>
              <a:t>&amp; </a:t>
            </a:r>
            <a:r>
              <a:rPr lang="en-US" sz="2700" dirty="0" err="1" smtClean="0"/>
              <a:t>XenAPP</a:t>
            </a:r>
            <a:r>
              <a:rPr lang="en-US" sz="2700" dirty="0" smtClean="0"/>
              <a:t> Session </a:t>
            </a:r>
            <a:r>
              <a:rPr lang="en-US" sz="2700" dirty="0"/>
              <a:t>Virtualization</a:t>
            </a:r>
          </a:p>
        </p:txBody>
      </p:sp>
      <p:pic>
        <p:nvPicPr>
          <p:cNvPr id="6" name="Picture 2" descr="image001"/>
          <p:cNvPicPr>
            <a:picLocks noGrp="1" noChangeArrowheads="1"/>
          </p:cNvPicPr>
          <p:nvPr>
            <p:ph sz="half" idx="4294967295"/>
          </p:nvPr>
        </p:nvPicPr>
        <p:blipFill>
          <a:blip r:embed="rId3" cstate="email">
            <a:extLst>
              <a:ext uri="{28A0092B-C50C-407E-A947-70E740481C1C}">
                <a14:useLocalDpi xmlns:a14="http://schemas.microsoft.com/office/drawing/2010/main"/>
              </a:ext>
            </a:extLst>
          </a:blip>
          <a:stretch>
            <a:fillRect/>
          </a:stretch>
        </p:blipFill>
        <p:spPr bwMode="auto">
          <a:xfrm>
            <a:off x="0" y="2357438"/>
            <a:ext cx="4626864" cy="3492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4294967295"/>
          </p:nvPr>
        </p:nvSpPr>
        <p:spPr>
          <a:xfrm>
            <a:off x="4845050" y="1290638"/>
            <a:ext cx="4298950" cy="747712"/>
          </a:xfrm>
        </p:spPr>
        <p:txBody>
          <a:bodyPr>
            <a:noAutofit/>
          </a:bodyPr>
          <a:lstStyle/>
          <a:p>
            <a:r>
              <a:rPr lang="en-US" sz="2700" dirty="0"/>
              <a:t>Windows 7 Desktop or Virtual Desktop (VDI)</a:t>
            </a:r>
          </a:p>
        </p:txBody>
      </p:sp>
      <p:pic>
        <p:nvPicPr>
          <p:cNvPr id="7" name="Picture 2"/>
          <p:cNvPicPr>
            <a:picLocks noGrp="1" noChangeArrowheads="1"/>
          </p:cNvPicPr>
          <p:nvPr>
            <p:ph sz="quarter" idx="4294967295"/>
          </p:nvPr>
        </p:nvPicPr>
        <p:blipFill>
          <a:blip r:embed="rId4" cstate="email">
            <a:extLst>
              <a:ext uri="{28A0092B-C50C-407E-A947-70E740481C1C}">
                <a14:useLocalDpi xmlns:a14="http://schemas.microsoft.com/office/drawing/2010/main"/>
              </a:ext>
            </a:extLst>
          </a:blip>
          <a:stretch>
            <a:fillRect/>
          </a:stretch>
        </p:blipFill>
        <p:spPr bwMode="auto">
          <a:xfrm>
            <a:off x="4584192" y="2344738"/>
            <a:ext cx="4559808" cy="34194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4136759283"/>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p:cTn id="2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3"/>
          <p:cNvSpPr>
            <a:spLocks noGrp="1"/>
          </p:cNvSpPr>
          <p:nvPr>
            <p:ph type="title"/>
          </p:nvPr>
        </p:nvSpPr>
        <p:spPr/>
        <p:txBody>
          <a:bodyPr>
            <a:normAutofit fontScale="90000"/>
          </a:bodyPr>
          <a:lstStyle/>
          <a:p>
            <a:pPr eaLnBrk="1" hangingPunct="1"/>
            <a:r>
              <a:rPr lang="en-AU" dirty="0" smtClean="0"/>
              <a:t>E</a:t>
            </a:r>
            <a:r>
              <a:rPr dirty="0" err="1" smtClean="0"/>
              <a:t>nterprise</a:t>
            </a:r>
            <a:r>
              <a:rPr dirty="0" smtClean="0"/>
              <a:t> class scalability and management </a:t>
            </a:r>
          </a:p>
        </p:txBody>
      </p:sp>
      <p:sp>
        <p:nvSpPr>
          <p:cNvPr id="2" name="Text Placeholder 1"/>
          <p:cNvSpPr>
            <a:spLocks noGrp="1"/>
          </p:cNvSpPr>
          <p:nvPr>
            <p:ph type="body" idx="1"/>
          </p:nvPr>
        </p:nvSpPr>
        <p:spPr/>
        <p:txBody>
          <a:bodyPr/>
          <a:lstStyle/>
          <a:p>
            <a:endParaRPr lang="en-A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1798" y="228601"/>
            <a:ext cx="7970929" cy="506413"/>
          </a:xfrm>
        </p:spPr>
        <p:txBody>
          <a:bodyPr>
            <a:normAutofit fontScale="90000"/>
          </a:bodyPr>
          <a:lstStyle/>
          <a:p>
            <a:r>
              <a:rPr lang="en-US" dirty="0" smtClean="0"/>
              <a:t>Desktop Director enhancements</a:t>
            </a:r>
            <a:endParaRPr lang="en-US" dirty="0"/>
          </a:p>
        </p:txBody>
      </p:sp>
      <p:sp>
        <p:nvSpPr>
          <p:cNvPr id="6" name="Content Placeholder 2"/>
          <p:cNvSpPr>
            <a:spLocks noGrp="1"/>
          </p:cNvSpPr>
          <p:nvPr>
            <p:ph idx="1"/>
          </p:nvPr>
        </p:nvSpPr>
        <p:spPr>
          <a:xfrm>
            <a:off x="6012932" y="1953263"/>
            <a:ext cx="3131068" cy="3560975"/>
          </a:xfrm>
        </p:spPr>
        <p:txBody>
          <a:bodyPr>
            <a:normAutofit/>
          </a:bodyPr>
          <a:lstStyle/>
          <a:p>
            <a:pPr marL="0" indent="0">
              <a:buNone/>
            </a:pPr>
            <a:r>
              <a:rPr lang="en-US" sz="2000" b="1" dirty="0" smtClean="0"/>
              <a:t>More HDX information</a:t>
            </a:r>
          </a:p>
          <a:p>
            <a:r>
              <a:rPr lang="en-US" sz="2000" dirty="0" smtClean="0"/>
              <a:t>Supports XenApp 6.5</a:t>
            </a:r>
          </a:p>
          <a:p>
            <a:r>
              <a:rPr lang="en-US" sz="2000" dirty="0" smtClean="0"/>
              <a:t>Quick view of all HDX features</a:t>
            </a:r>
          </a:p>
          <a:p>
            <a:r>
              <a:rPr lang="en-US" sz="2000" dirty="0" smtClean="0"/>
              <a:t>Highlighted problem areas</a:t>
            </a:r>
            <a:endParaRPr lang="en-US" sz="2000" dirty="0"/>
          </a:p>
        </p:txBody>
      </p:sp>
      <p:pic>
        <p:nvPicPr>
          <p:cNvPr id="102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13" y="1873250"/>
            <a:ext cx="5880837" cy="406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1246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Title 1"/>
          <p:cNvSpPr>
            <a:spLocks noGrp="1"/>
          </p:cNvSpPr>
          <p:nvPr>
            <p:ph type="title"/>
          </p:nvPr>
        </p:nvSpPr>
        <p:spPr>
          <a:xfrm>
            <a:off x="354899" y="287338"/>
            <a:ext cx="8530669" cy="679450"/>
          </a:xfrm>
        </p:spPr>
        <p:txBody>
          <a:bodyPr/>
          <a:lstStyle/>
          <a:p>
            <a:r>
              <a:rPr dirty="0" smtClean="0"/>
              <a:t>Easier Management for the Enterprise</a:t>
            </a:r>
            <a:endParaRPr b="0" dirty="0" smtClean="0">
              <a:solidFill>
                <a:srgbClr val="7F7F7F"/>
              </a:solidFill>
            </a:endParaRPr>
          </a:p>
        </p:txBody>
      </p:sp>
      <p:sp>
        <p:nvSpPr>
          <p:cNvPr id="9" name="Content Placeholder 1"/>
          <p:cNvSpPr>
            <a:spLocks noGrp="1"/>
          </p:cNvSpPr>
          <p:nvPr>
            <p:ph sz="half" idx="1"/>
          </p:nvPr>
        </p:nvSpPr>
        <p:spPr>
          <a:xfrm>
            <a:off x="387054" y="2049463"/>
            <a:ext cx="5334198" cy="3873500"/>
          </a:xfrm>
        </p:spPr>
        <p:txBody>
          <a:bodyPr/>
          <a:lstStyle/>
          <a:p>
            <a:pPr>
              <a:buClr>
                <a:schemeClr val="tx1"/>
              </a:buClr>
              <a:defRPr/>
            </a:pPr>
            <a:r>
              <a:rPr kern="1200" dirty="0" err="1" smtClean="0"/>
              <a:t>XenApp</a:t>
            </a:r>
            <a:r>
              <a:rPr kern="1200" dirty="0" smtClean="0"/>
              <a:t> Connector for SCCM</a:t>
            </a:r>
          </a:p>
          <a:p>
            <a:pPr>
              <a:buClr>
                <a:schemeClr val="tx1"/>
              </a:buClr>
              <a:defRPr/>
            </a:pPr>
            <a:r>
              <a:rPr kern="1200" dirty="0" smtClean="0"/>
              <a:t>Power and Capacity Management</a:t>
            </a:r>
          </a:p>
          <a:p>
            <a:pPr>
              <a:buClr>
                <a:schemeClr val="tx1"/>
              </a:buClr>
              <a:defRPr/>
            </a:pPr>
            <a:r>
              <a:rPr kern="1200" dirty="0" smtClean="0"/>
              <a:t>HDX Policy Templates</a:t>
            </a:r>
          </a:p>
          <a:p>
            <a:pPr>
              <a:buClr>
                <a:schemeClr val="tx1"/>
              </a:buClr>
              <a:defRPr/>
            </a:pPr>
            <a:r>
              <a:rPr kern="1200" dirty="0" err="1" smtClean="0"/>
              <a:t>XenApp</a:t>
            </a:r>
            <a:r>
              <a:rPr kern="1200" dirty="0" smtClean="0"/>
              <a:t> Migration Center</a:t>
            </a:r>
            <a:endParaRPr kern="1200" dirty="0"/>
          </a:p>
        </p:txBody>
      </p:sp>
      <p:pic>
        <p:nvPicPr>
          <p:cNvPr id="5" name="Picture 4" descr="iStock_000008705666Small.jpg"/>
          <p:cNvPicPr>
            <a:picLocks noChangeAspect="1"/>
          </p:cNvPicPr>
          <p:nvPr/>
        </p:nvPicPr>
        <p:blipFill>
          <a:blip r:embed="rId3" cstate="screen"/>
          <a:srcRect/>
          <a:stretch>
            <a:fillRect/>
          </a:stretch>
        </p:blipFill>
        <p:spPr>
          <a:xfrm flipH="1">
            <a:off x="5477221" y="1761837"/>
            <a:ext cx="3045881" cy="3474720"/>
          </a:xfrm>
          <a:prstGeom prst="roundRect">
            <a:avLst>
              <a:gd name="adj" fmla="val 8594"/>
            </a:avLst>
          </a:prstGeom>
          <a:solidFill>
            <a:srgbClr val="FFFFFF">
              <a:shade val="85000"/>
            </a:srgbClr>
          </a:solidFill>
          <a:ln>
            <a:noFill/>
          </a:ln>
          <a:effectLst>
            <a:reflection blurRad="12700" stA="15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AU" dirty="0"/>
              <a:t>POWER AND CAPACITY CONFIGURATION</a:t>
            </a:r>
            <a:br>
              <a:rPr lang="en-AU" dirty="0"/>
            </a:br>
            <a:r>
              <a:rPr lang="en-AU" dirty="0"/>
              <a:t>DEMONSTRATION</a:t>
            </a:r>
            <a:br>
              <a:rPr lang="en-AU" dirty="0"/>
            </a:br>
            <a:endParaRPr lang="en-AU" dirty="0"/>
          </a:p>
        </p:txBody>
      </p:sp>
      <p:sp>
        <p:nvSpPr>
          <p:cNvPr id="5" name="Text Placeholder 4"/>
          <p:cNvSpPr>
            <a:spLocks noGrp="1"/>
          </p:cNvSpPr>
          <p:nvPr>
            <p:ph type="body" idx="1"/>
          </p:nvPr>
        </p:nvSpPr>
        <p:spPr/>
        <p:txBody>
          <a:bodyPr/>
          <a:lstStyle/>
          <a:p>
            <a:endParaRPr lang="en-AU" dirty="0"/>
          </a:p>
        </p:txBody>
      </p:sp>
      <p:sp>
        <p:nvSpPr>
          <p:cNvPr id="2" name="Footer Placeholder 1"/>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155857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4"/>
          <p:cNvSpPr>
            <a:spLocks noGrp="1"/>
          </p:cNvSpPr>
          <p:nvPr>
            <p:ph type="title"/>
          </p:nvPr>
        </p:nvSpPr>
        <p:spPr/>
        <p:txBody>
          <a:bodyPr vert="horz" lIns="91440" tIns="45720" rIns="91440" bIns="45720" rtlCol="0" anchor="ctr">
            <a:normAutofit/>
          </a:bodyPr>
          <a:lstStyle/>
          <a:p>
            <a:r>
              <a:rPr dirty="0" err="1"/>
              <a:t>XenApp</a:t>
            </a:r>
            <a:r>
              <a:rPr dirty="0"/>
              <a:t> 6.5 </a:t>
            </a:r>
          </a:p>
        </p:txBody>
      </p:sp>
      <p:sp>
        <p:nvSpPr>
          <p:cNvPr id="4" name="Content Placeholder 3"/>
          <p:cNvSpPr>
            <a:spLocks noGrp="1"/>
          </p:cNvSpPr>
          <p:nvPr>
            <p:ph idx="1"/>
          </p:nvPr>
        </p:nvSpPr>
        <p:spPr>
          <a:xfrm>
            <a:off x="457200" y="1600202"/>
            <a:ext cx="5133975" cy="4525963"/>
          </a:xfrm>
        </p:spPr>
        <p:txBody>
          <a:bodyPr>
            <a:normAutofit lnSpcReduction="10000"/>
          </a:bodyPr>
          <a:lstStyle/>
          <a:p>
            <a:pPr>
              <a:defRPr/>
            </a:pPr>
            <a:r>
              <a:rPr sz="2400" dirty="0">
                <a:solidFill>
                  <a:schemeClr val="bg1"/>
                </a:solidFill>
              </a:rPr>
              <a:t>The de facto standard for on-demand app delivery to any desktop</a:t>
            </a:r>
          </a:p>
          <a:p>
            <a:pPr>
              <a:defRPr/>
            </a:pPr>
            <a:r>
              <a:rPr sz="2400" dirty="0">
                <a:solidFill>
                  <a:schemeClr val="bg1"/>
                </a:solidFill>
              </a:rPr>
              <a:t>Work from anywhere on any device from PC to Mac, tablet to smartphone</a:t>
            </a:r>
          </a:p>
          <a:p>
            <a:pPr>
              <a:defRPr/>
            </a:pPr>
            <a:r>
              <a:rPr sz="2400" dirty="0">
                <a:solidFill>
                  <a:schemeClr val="bg1"/>
                </a:solidFill>
              </a:rPr>
              <a:t>Hi-</a:t>
            </a:r>
            <a:r>
              <a:rPr sz="2400" dirty="0" err="1">
                <a:solidFill>
                  <a:schemeClr val="bg1"/>
                </a:solidFill>
              </a:rPr>
              <a:t>def</a:t>
            </a:r>
            <a:r>
              <a:rPr sz="2400" dirty="0">
                <a:solidFill>
                  <a:schemeClr val="bg1"/>
                </a:solidFill>
              </a:rPr>
              <a:t> experience for rich multi-media applications over any network </a:t>
            </a:r>
          </a:p>
          <a:p>
            <a:pPr>
              <a:defRPr/>
            </a:pPr>
            <a:r>
              <a:rPr sz="2400" dirty="0">
                <a:solidFill>
                  <a:schemeClr val="bg1"/>
                </a:solidFill>
              </a:rPr>
              <a:t>Simplified management experience for administrators and help-desk</a:t>
            </a:r>
          </a:p>
        </p:txBody>
      </p:sp>
      <p:pic>
        <p:nvPicPr>
          <p:cNvPr id="14340" name="Picture 5" descr="Citrix_XenApp_boxshot.jpg"/>
          <p:cNvPicPr>
            <a:picLocks/>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5681682" y="1576389"/>
            <a:ext cx="2974956" cy="34262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13" y="332656"/>
            <a:ext cx="9198927" cy="1143000"/>
          </a:xfrm>
        </p:spPr>
        <p:txBody>
          <a:bodyPr vert="horz" lIns="91440" tIns="45720" rIns="91440" bIns="45720" rtlCol="0" anchor="ctr">
            <a:normAutofit/>
          </a:bodyPr>
          <a:lstStyle/>
          <a:p>
            <a:r>
              <a:rPr lang="en-US" sz="3000" dirty="0"/>
              <a:t>XenApp Connector v2 for Configuration Manager</a:t>
            </a:r>
          </a:p>
        </p:txBody>
      </p:sp>
      <p:grpSp>
        <p:nvGrpSpPr>
          <p:cNvPr id="24" name="Group 23"/>
          <p:cNvGrpSpPr/>
          <p:nvPr/>
        </p:nvGrpSpPr>
        <p:grpSpPr>
          <a:xfrm>
            <a:off x="287338" y="1468764"/>
            <a:ext cx="5615285" cy="4444356"/>
            <a:chOff x="4470784" y="1467220"/>
            <a:chExt cx="7485096" cy="4804504"/>
          </a:xfrm>
        </p:grpSpPr>
        <p:sp>
          <p:nvSpPr>
            <p:cNvPr id="96" name="Rounded Rectangle 95"/>
            <p:cNvSpPr/>
            <p:nvPr/>
          </p:nvSpPr>
          <p:spPr bwMode="auto">
            <a:xfrm>
              <a:off x="4470784" y="1467220"/>
              <a:ext cx="7334529" cy="4804504"/>
            </a:xfrm>
            <a:prstGeom prst="roundRect">
              <a:avLst>
                <a:gd name="adj" fmla="val 10981"/>
              </a:avLst>
            </a:prstGeom>
            <a:solidFill>
              <a:schemeClr val="bg1">
                <a:alpha val="27000"/>
              </a:schemeClr>
            </a:solidFill>
            <a:ln w="12700">
              <a:solidFill>
                <a:schemeClr val="tx1">
                  <a:alpha val="24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2" tIns="45716" rIns="91432" bIns="45716" anchor="ctr"/>
            <a:lstStyle/>
            <a:p>
              <a:pPr marL="457085" lvl="1" indent="-457021" algn="ctr" defTabSz="1218332">
                <a:lnSpc>
                  <a:spcPct val="90000"/>
                </a:lnSpc>
                <a:buClr>
                  <a:srgbClr val="616C85"/>
                </a:buClr>
                <a:buSzPct val="80000"/>
                <a:tabLst>
                  <a:tab pos="565901" algn="l"/>
                </a:tabLst>
                <a:defRPr/>
              </a:pPr>
              <a:endParaRPr lang="en-US" sz="2700" dirty="0">
                <a:solidFill>
                  <a:schemeClr val="bg1"/>
                </a:solidFill>
                <a:effectLst>
                  <a:outerShdw blurRad="38100" dist="38100" dir="2700000" algn="tl">
                    <a:srgbClr val="000000">
                      <a:alpha val="43137"/>
                    </a:srgbClr>
                  </a:outerShdw>
                </a:effectLst>
                <a:latin typeface="Calibri"/>
              </a:endParaRPr>
            </a:p>
          </p:txBody>
        </p:sp>
        <p:grpSp>
          <p:nvGrpSpPr>
            <p:cNvPr id="3" name="Group 197"/>
            <p:cNvGrpSpPr/>
            <p:nvPr/>
          </p:nvGrpSpPr>
          <p:grpSpPr>
            <a:xfrm>
              <a:off x="7643983" y="3628417"/>
              <a:ext cx="1874865" cy="1342411"/>
              <a:chOff x="7627549" y="3852161"/>
              <a:chExt cx="1865009" cy="1342409"/>
            </a:xfrm>
          </p:grpSpPr>
          <p:cxnSp>
            <p:nvCxnSpPr>
              <p:cNvPr id="170" name="Straight Arrow Connector 169"/>
              <p:cNvCxnSpPr/>
              <p:nvPr/>
            </p:nvCxnSpPr>
            <p:spPr>
              <a:xfrm>
                <a:off x="7639474" y="4534486"/>
                <a:ext cx="1853084" cy="1588"/>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flipV="1">
                <a:off x="7627549" y="3852161"/>
                <a:ext cx="1579288" cy="679765"/>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a:off x="7632171" y="4531424"/>
                <a:ext cx="1555313" cy="663146"/>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205"/>
            <p:cNvGrpSpPr/>
            <p:nvPr/>
          </p:nvGrpSpPr>
          <p:grpSpPr>
            <a:xfrm>
              <a:off x="7639053" y="3460753"/>
              <a:ext cx="1641137" cy="1860273"/>
              <a:chOff x="7639050" y="3684494"/>
              <a:chExt cx="1641137" cy="1860272"/>
            </a:xfrm>
          </p:grpSpPr>
          <p:cxnSp>
            <p:nvCxnSpPr>
              <p:cNvPr id="168" name="Straight Arrow Connector 167"/>
              <p:cNvCxnSpPr/>
              <p:nvPr/>
            </p:nvCxnSpPr>
            <p:spPr>
              <a:xfrm flipV="1">
                <a:off x="7639050" y="3684494"/>
                <a:ext cx="1625974" cy="1681"/>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a:off x="7674769" y="5529169"/>
                <a:ext cx="1566508" cy="15597"/>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7684294" y="4873557"/>
                <a:ext cx="1566710" cy="648468"/>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7665396" y="4192622"/>
                <a:ext cx="1614791" cy="1342417"/>
              </a:xfrm>
              <a:prstGeom prst="straightConnector1">
                <a:avLst/>
              </a:prstGeom>
              <a:ln w="28575">
                <a:solidFill>
                  <a:schemeClr val="tx1">
                    <a:alpha val="96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4742748" y="2050754"/>
              <a:ext cx="6329673" cy="800205"/>
            </a:xfrm>
            <a:prstGeom prst="rect">
              <a:avLst/>
            </a:prstGeom>
            <a:noFill/>
          </p:spPr>
          <p:txBody>
            <a:bodyPr wrap="square" lIns="91424" tIns="45713" rIns="91424" bIns="45713">
              <a:spAutoFit/>
            </a:bodyPr>
            <a:lstStyle/>
            <a:p>
              <a:pPr algn="ctr" defTabSz="1218684">
                <a:spcAft>
                  <a:spcPts val="600"/>
                </a:spcAft>
                <a:defRPr/>
              </a:pPr>
              <a:r>
                <a:rPr lang="en-US" sz="2300" dirty="0">
                  <a:solidFill>
                    <a:schemeClr val="bg1"/>
                  </a:solidFill>
                  <a:latin typeface="Arial"/>
                </a:rPr>
                <a:t>Centralize PC &amp; App </a:t>
              </a:r>
              <a:r>
                <a:rPr lang="en-US" sz="2300" dirty="0" smtClean="0">
                  <a:solidFill>
                    <a:schemeClr val="bg1"/>
                  </a:solidFill>
                  <a:latin typeface="Arial"/>
                </a:rPr>
                <a:t>Lifecycle Management</a:t>
              </a:r>
              <a:endParaRPr lang="en-US" sz="2300" dirty="0">
                <a:solidFill>
                  <a:schemeClr val="bg1"/>
                </a:solidFill>
                <a:latin typeface="Arial"/>
              </a:endParaRPr>
            </a:p>
          </p:txBody>
        </p:sp>
        <p:grpSp>
          <p:nvGrpSpPr>
            <p:cNvPr id="14" name="Group 181"/>
            <p:cNvGrpSpPr/>
            <p:nvPr/>
          </p:nvGrpSpPr>
          <p:grpSpPr>
            <a:xfrm>
              <a:off x="5163011" y="3846955"/>
              <a:ext cx="1971183" cy="964532"/>
              <a:chOff x="5159657" y="4108023"/>
              <a:chExt cx="1960836" cy="964532"/>
            </a:xfrm>
          </p:grpSpPr>
          <p:sp>
            <p:nvSpPr>
              <p:cNvPr id="83" name="Rounded Rectangle 82"/>
              <p:cNvSpPr/>
              <p:nvPr/>
            </p:nvSpPr>
            <p:spPr>
              <a:xfrm>
                <a:off x="5159657" y="4389122"/>
                <a:ext cx="1960836" cy="432432"/>
              </a:xfrm>
              <a:prstGeom prst="roundRect">
                <a:avLst>
                  <a:gd name="adj" fmla="val 27935"/>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defTabSz="914173"/>
                <a:r>
                  <a:rPr lang="en-US" sz="1100" b="1" dirty="0" err="1">
                    <a:solidFill>
                      <a:schemeClr val="tx1"/>
                    </a:solidFill>
                    <a:latin typeface="Calibri"/>
                  </a:rPr>
                  <a:t>XenApp</a:t>
                </a:r>
                <a:r>
                  <a:rPr lang="en-US" sz="1100" b="1" dirty="0">
                    <a:solidFill>
                      <a:schemeClr val="tx1"/>
                    </a:solidFill>
                    <a:latin typeface="Calibri"/>
                  </a:rPr>
                  <a:t> Connector for </a:t>
                </a:r>
                <a:r>
                  <a:rPr lang="en-US" sz="1100" b="1" dirty="0" err="1">
                    <a:solidFill>
                      <a:schemeClr val="tx1"/>
                    </a:solidFill>
                    <a:latin typeface="Calibri"/>
                  </a:rPr>
                  <a:t>ConfigMgr</a:t>
                </a:r>
                <a:endParaRPr lang="en-US" sz="1100" b="1" dirty="0">
                  <a:solidFill>
                    <a:schemeClr val="tx1"/>
                  </a:solidFill>
                  <a:latin typeface="Calibri"/>
                </a:endParaRPr>
              </a:p>
            </p:txBody>
          </p:sp>
          <p:cxnSp>
            <p:nvCxnSpPr>
              <p:cNvPr id="85" name="Straight Arrow Connector 84"/>
              <p:cNvCxnSpPr/>
              <p:nvPr/>
            </p:nvCxnSpPr>
            <p:spPr bwMode="auto">
              <a:xfrm rot="5400000" flipH="1" flipV="1">
                <a:off x="6197632" y="4964638"/>
                <a:ext cx="213421" cy="2413"/>
              </a:xfrm>
              <a:prstGeom prst="straightConnector1">
                <a:avLst/>
              </a:prstGeom>
              <a:noFill/>
              <a:ln w="25400" algn="ctr">
                <a:solidFill>
                  <a:schemeClr val="tx1"/>
                </a:solidFill>
                <a:round/>
                <a:headEnd/>
                <a:tailEnd type="arrow"/>
              </a:ln>
            </p:spPr>
          </p:cxnSp>
          <p:cxnSp>
            <p:nvCxnSpPr>
              <p:cNvPr id="86" name="Straight Arrow Connector 85"/>
              <p:cNvCxnSpPr/>
              <p:nvPr/>
            </p:nvCxnSpPr>
            <p:spPr bwMode="auto">
              <a:xfrm rot="5400000" flipH="1" flipV="1">
                <a:off x="5851527" y="4964360"/>
                <a:ext cx="213421" cy="2413"/>
              </a:xfrm>
              <a:prstGeom prst="straightConnector1">
                <a:avLst/>
              </a:prstGeom>
              <a:noFill/>
              <a:ln w="25400" algn="ctr">
                <a:solidFill>
                  <a:schemeClr val="tx1"/>
                </a:solidFill>
                <a:round/>
                <a:headEnd type="arrow"/>
                <a:tailEnd type="none"/>
              </a:ln>
            </p:spPr>
          </p:cxnSp>
          <p:cxnSp>
            <p:nvCxnSpPr>
              <p:cNvPr id="88" name="Straight Arrow Connector 87"/>
              <p:cNvCxnSpPr/>
              <p:nvPr/>
            </p:nvCxnSpPr>
            <p:spPr bwMode="auto">
              <a:xfrm rot="5400000" flipH="1" flipV="1">
                <a:off x="6195333" y="4213805"/>
                <a:ext cx="213421" cy="2413"/>
              </a:xfrm>
              <a:prstGeom prst="straightConnector1">
                <a:avLst/>
              </a:prstGeom>
              <a:noFill/>
              <a:ln w="25400" algn="ctr">
                <a:solidFill>
                  <a:schemeClr val="tx1"/>
                </a:solidFill>
                <a:round/>
                <a:headEnd/>
                <a:tailEnd type="arrow"/>
              </a:ln>
            </p:spPr>
          </p:cxnSp>
          <p:cxnSp>
            <p:nvCxnSpPr>
              <p:cNvPr id="89" name="Straight Arrow Connector 88"/>
              <p:cNvCxnSpPr/>
              <p:nvPr/>
            </p:nvCxnSpPr>
            <p:spPr bwMode="auto">
              <a:xfrm rot="5400000" flipH="1" flipV="1">
                <a:off x="5849228" y="4213527"/>
                <a:ext cx="213421" cy="2413"/>
              </a:xfrm>
              <a:prstGeom prst="straightConnector1">
                <a:avLst/>
              </a:prstGeom>
              <a:noFill/>
              <a:ln w="25400" algn="ctr">
                <a:solidFill>
                  <a:schemeClr val="tx1"/>
                </a:solidFill>
                <a:round/>
                <a:headEnd type="arrow"/>
                <a:tailEnd type="none"/>
              </a:ln>
            </p:spPr>
          </p:cxnSp>
        </p:grpSp>
        <p:grpSp>
          <p:nvGrpSpPr>
            <p:cNvPr id="15" name="Group 210"/>
            <p:cNvGrpSpPr/>
            <p:nvPr/>
          </p:nvGrpSpPr>
          <p:grpSpPr>
            <a:xfrm>
              <a:off x="4667537" y="2405571"/>
              <a:ext cx="6864826" cy="2272852"/>
              <a:chOff x="4667532" y="2574719"/>
              <a:chExt cx="6864826" cy="2272856"/>
            </a:xfrm>
          </p:grpSpPr>
          <p:grpSp>
            <p:nvGrpSpPr>
              <p:cNvPr id="16" name="Group 166"/>
              <p:cNvGrpSpPr/>
              <p:nvPr/>
            </p:nvGrpSpPr>
            <p:grpSpPr>
              <a:xfrm>
                <a:off x="4667532" y="2574719"/>
                <a:ext cx="6864826" cy="2272856"/>
                <a:chOff x="4668120" y="2103312"/>
                <a:chExt cx="6864826" cy="907543"/>
              </a:xfrm>
            </p:grpSpPr>
            <p:sp>
              <p:nvSpPr>
                <p:cNvPr id="143" name="Cloud 142"/>
                <p:cNvSpPr/>
                <p:nvPr/>
              </p:nvSpPr>
              <p:spPr bwMode="auto">
                <a:xfrm>
                  <a:off x="7396176" y="2787993"/>
                  <a:ext cx="2030681" cy="222862"/>
                </a:xfrm>
                <a:prstGeom prst="cloud">
                  <a:avLst/>
                </a:prstGeom>
                <a:solidFill>
                  <a:schemeClr val="tx1">
                    <a:lumMod val="75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3947"/>
                  <a:r>
                    <a:rPr lang="en-US" sz="1600" dirty="0" smtClean="0">
                      <a:solidFill>
                        <a:schemeClr val="bg1"/>
                      </a:solidFill>
                      <a:effectLst>
                        <a:outerShdw blurRad="38100" dist="38100" dir="2700000" algn="tl">
                          <a:srgbClr val="000000">
                            <a:alpha val="43137"/>
                          </a:srgbClr>
                        </a:outerShdw>
                      </a:effectLst>
                    </a:rPr>
                    <a:t>Self Service</a:t>
                  </a:r>
                  <a:endParaRPr lang="en-US" sz="1600" dirty="0">
                    <a:solidFill>
                      <a:schemeClr val="bg1"/>
                    </a:solidFill>
                    <a:effectLst>
                      <a:outerShdw blurRad="38100" dist="38100" dir="2700000" algn="tl">
                        <a:srgbClr val="000000">
                          <a:alpha val="43137"/>
                        </a:srgbClr>
                      </a:outerShdw>
                    </a:effectLst>
                  </a:endParaRPr>
                </a:p>
              </p:txBody>
            </p:sp>
            <p:sp>
              <p:nvSpPr>
                <p:cNvPr id="94" name="TextBox 93"/>
                <p:cNvSpPr txBox="1"/>
                <p:nvPr/>
              </p:nvSpPr>
              <p:spPr>
                <a:xfrm>
                  <a:off x="4668120" y="2103312"/>
                  <a:ext cx="6864826" cy="178197"/>
                </a:xfrm>
                <a:prstGeom prst="rect">
                  <a:avLst/>
                </a:prstGeom>
                <a:noFill/>
              </p:spPr>
              <p:txBody>
                <a:bodyPr wrap="square" anchor="t">
                  <a:spAutoFit/>
                </a:bodyPr>
                <a:lstStyle/>
                <a:p>
                  <a:pPr algn="ctr" defTabSz="1218684">
                    <a:spcAft>
                      <a:spcPts val="600"/>
                    </a:spcAft>
                    <a:defRPr/>
                  </a:pPr>
                  <a:endParaRPr lang="en-US" sz="2300" dirty="0">
                    <a:solidFill>
                      <a:schemeClr val="bg1"/>
                    </a:solidFill>
                    <a:latin typeface="Arial"/>
                  </a:endParaRPr>
                </a:p>
              </p:txBody>
            </p:sp>
          </p:grpSp>
          <p:grpSp>
            <p:nvGrpSpPr>
              <p:cNvPr id="17" name="Group 208"/>
              <p:cNvGrpSpPr/>
              <p:nvPr/>
            </p:nvGrpSpPr>
            <p:grpSpPr>
              <a:xfrm>
                <a:off x="8886015" y="4330048"/>
                <a:ext cx="774298" cy="464022"/>
                <a:chOff x="8886015" y="4330048"/>
                <a:chExt cx="774298" cy="464022"/>
              </a:xfrm>
            </p:grpSpPr>
            <p:sp>
              <p:nvSpPr>
                <p:cNvPr id="199" name="Rounded Rectangle 198"/>
                <p:cNvSpPr/>
                <p:nvPr/>
              </p:nvSpPr>
              <p:spPr bwMode="auto">
                <a:xfrm>
                  <a:off x="8886015" y="4330048"/>
                  <a:ext cx="774298" cy="464022"/>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548549" algn="r" defTabSz="913947"/>
                  <a:r>
                    <a:rPr lang="en-US" sz="2300" dirty="0">
                      <a:solidFill>
                        <a:schemeClr val="bg1"/>
                      </a:solidFill>
                      <a:effectLst>
                        <a:outerShdw blurRad="38100" dist="38100" dir="2700000" algn="tl">
                          <a:srgbClr val="000000">
                            <a:alpha val="43137"/>
                          </a:srgbClr>
                        </a:outerShdw>
                      </a:effectLst>
                    </a:rPr>
                    <a:t>  </a:t>
                  </a:r>
                </a:p>
              </p:txBody>
            </p:sp>
            <p:pic>
              <p:nvPicPr>
                <p:cNvPr id="204" name="Picture 2" descr="C:\Users\chajones\Desktop\Logo-MSAV.png"/>
                <p:cNvPicPr>
                  <a:picLocks noChangeAspect="1" noChangeArrowheads="1"/>
                </p:cNvPicPr>
                <p:nvPr/>
              </p:nvPicPr>
              <p:blipFill>
                <a:blip r:embed="rId3" cstate="print"/>
                <a:srcRect/>
                <a:stretch>
                  <a:fillRect/>
                </a:stretch>
              </p:blipFill>
              <p:spPr bwMode="auto">
                <a:xfrm>
                  <a:off x="8942809" y="4478392"/>
                  <a:ext cx="691923" cy="175905"/>
                </a:xfrm>
                <a:prstGeom prst="rect">
                  <a:avLst/>
                </a:prstGeom>
                <a:noFill/>
                <a:ln w="9525">
                  <a:noFill/>
                  <a:miter lim="800000"/>
                  <a:headEnd/>
                  <a:tailEnd/>
                </a:ln>
              </p:spPr>
            </p:pic>
          </p:grpSp>
        </p:grpSp>
        <p:grpSp>
          <p:nvGrpSpPr>
            <p:cNvPr id="19" name="Group 74"/>
            <p:cNvGrpSpPr/>
            <p:nvPr/>
          </p:nvGrpSpPr>
          <p:grpSpPr>
            <a:xfrm>
              <a:off x="4741909" y="2963208"/>
              <a:ext cx="7213971" cy="2708629"/>
              <a:chOff x="4741908" y="3186952"/>
              <a:chExt cx="7213971" cy="2708629"/>
            </a:xfrm>
          </p:grpSpPr>
          <p:grpSp>
            <p:nvGrpSpPr>
              <p:cNvPr id="20" name="Group 207"/>
              <p:cNvGrpSpPr/>
              <p:nvPr/>
            </p:nvGrpSpPr>
            <p:grpSpPr>
              <a:xfrm>
                <a:off x="4741908" y="3259485"/>
                <a:ext cx="7213971" cy="2553923"/>
                <a:chOff x="4708041" y="3260129"/>
                <a:chExt cx="7213971" cy="2553923"/>
              </a:xfrm>
            </p:grpSpPr>
            <p:grpSp>
              <p:nvGrpSpPr>
                <p:cNvPr id="21" name="Group 178"/>
                <p:cNvGrpSpPr/>
                <p:nvPr/>
              </p:nvGrpSpPr>
              <p:grpSpPr>
                <a:xfrm>
                  <a:off x="4708041" y="3260129"/>
                  <a:ext cx="2753099" cy="706165"/>
                  <a:chOff x="4674174" y="3260129"/>
                  <a:chExt cx="2753099" cy="706165"/>
                </a:xfrm>
              </p:grpSpPr>
              <p:sp>
                <p:nvSpPr>
                  <p:cNvPr id="79" name="Rounded Rectangle 78"/>
                  <p:cNvSpPr/>
                  <p:nvPr/>
                </p:nvSpPr>
                <p:spPr bwMode="auto">
                  <a:xfrm>
                    <a:off x="4674174" y="3260129"/>
                    <a:ext cx="2753099" cy="706165"/>
                  </a:xfrm>
                  <a:prstGeom prst="roundRect">
                    <a:avLst>
                      <a:gd name="adj" fmla="val 4276"/>
                    </a:avLst>
                  </a:prstGeom>
                  <a:solidFill>
                    <a:srgbClr val="191B21">
                      <a:alpha val="26667"/>
                    </a:srgbClr>
                  </a:solidFill>
                  <a:ln w="12700">
                    <a:solidFill>
                      <a:schemeClr val="tx1">
                        <a:alpha val="24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marL="457085" lvl="1" indent="-457021" algn="ctr" defTabSz="1218332">
                      <a:lnSpc>
                        <a:spcPct val="90000"/>
                      </a:lnSpc>
                      <a:buClr>
                        <a:srgbClr val="616C85"/>
                      </a:buClr>
                      <a:buSzPct val="80000"/>
                      <a:tabLst>
                        <a:tab pos="565901" algn="l"/>
                      </a:tabLst>
                      <a:defRPr/>
                    </a:pPr>
                    <a:endParaRPr lang="en-US" sz="2700" dirty="0">
                      <a:solidFill>
                        <a:schemeClr val="bg1"/>
                      </a:solidFill>
                      <a:effectLst>
                        <a:outerShdw blurRad="38100" dist="38100" dir="2700000" algn="tl">
                          <a:srgbClr val="000000">
                            <a:alpha val="43137"/>
                          </a:srgbClr>
                        </a:outerShdw>
                      </a:effectLst>
                      <a:latin typeface="Calibri"/>
                    </a:endParaRPr>
                  </a:p>
                </p:txBody>
              </p:sp>
              <p:pic>
                <p:nvPicPr>
                  <p:cNvPr id="78" name="Picture 77" descr="SysCnt-ConfigMgr07R2_h_rgb_r.png"/>
                  <p:cNvPicPr>
                    <a:picLocks noChangeAspect="1"/>
                  </p:cNvPicPr>
                  <p:nvPr/>
                </p:nvPicPr>
                <p:blipFill>
                  <a:blip r:embed="rId4" cstate="print"/>
                  <a:stretch>
                    <a:fillRect/>
                  </a:stretch>
                </p:blipFill>
                <p:spPr>
                  <a:xfrm>
                    <a:off x="5104034" y="3387339"/>
                    <a:ext cx="1994565" cy="427597"/>
                  </a:xfrm>
                  <a:prstGeom prst="rect">
                    <a:avLst/>
                  </a:prstGeom>
                </p:spPr>
              </p:pic>
            </p:grpSp>
            <p:sp>
              <p:nvSpPr>
                <p:cNvPr id="118" name="TextBox 117"/>
                <p:cNvSpPr txBox="1"/>
                <p:nvPr/>
              </p:nvSpPr>
              <p:spPr>
                <a:xfrm>
                  <a:off x="10405026" y="3349738"/>
                  <a:ext cx="1238649" cy="553998"/>
                </a:xfrm>
                <a:prstGeom prst="rect">
                  <a:avLst/>
                </a:prstGeom>
                <a:noFill/>
              </p:spPr>
              <p:txBody>
                <a:bodyPr wrap="none" rtlCol="0">
                  <a:spAutoFit/>
                </a:bodyPr>
                <a:lstStyle/>
                <a:p>
                  <a:pPr algn="ctr" defTabSz="914173"/>
                  <a:r>
                    <a:rPr lang="en-US" sz="1500" dirty="0">
                      <a:solidFill>
                        <a:schemeClr val="bg1"/>
                      </a:solidFill>
                      <a:latin typeface="Calibri"/>
                    </a:rPr>
                    <a:t>Managed</a:t>
                  </a:r>
                </a:p>
                <a:p>
                  <a:pPr algn="ctr" defTabSz="914173"/>
                  <a:r>
                    <a:rPr lang="en-US" sz="1500" dirty="0">
                      <a:solidFill>
                        <a:schemeClr val="bg1"/>
                      </a:solidFill>
                      <a:latin typeface="Calibri"/>
                    </a:rPr>
                    <a:t>End Point</a:t>
                  </a:r>
                </a:p>
              </p:txBody>
            </p:sp>
            <p:sp>
              <p:nvSpPr>
                <p:cNvPr id="142" name="TextBox 141"/>
                <p:cNvSpPr txBox="1"/>
                <p:nvPr/>
              </p:nvSpPr>
              <p:spPr>
                <a:xfrm>
                  <a:off x="10234839" y="4347190"/>
                  <a:ext cx="1588056" cy="553998"/>
                </a:xfrm>
                <a:prstGeom prst="rect">
                  <a:avLst/>
                </a:prstGeom>
                <a:noFill/>
              </p:spPr>
              <p:txBody>
                <a:bodyPr wrap="none" rtlCol="0">
                  <a:spAutoFit/>
                </a:bodyPr>
                <a:lstStyle/>
                <a:p>
                  <a:pPr algn="ctr" defTabSz="914173"/>
                  <a:r>
                    <a:rPr lang="en-US" sz="1500" dirty="0">
                      <a:solidFill>
                        <a:schemeClr val="bg1"/>
                      </a:solidFill>
                      <a:latin typeface="Calibri"/>
                    </a:rPr>
                    <a:t>Un-managed</a:t>
                  </a:r>
                </a:p>
                <a:p>
                  <a:pPr algn="ctr" defTabSz="914173"/>
                  <a:r>
                    <a:rPr lang="en-US" sz="1500" dirty="0">
                      <a:solidFill>
                        <a:schemeClr val="bg1"/>
                      </a:solidFill>
                      <a:latin typeface="Calibri"/>
                    </a:rPr>
                    <a:t>End Point</a:t>
                  </a:r>
                </a:p>
              </p:txBody>
            </p:sp>
            <p:sp>
              <p:nvSpPr>
                <p:cNvPr id="166" name="TextBox 165"/>
                <p:cNvSpPr txBox="1"/>
                <p:nvPr/>
              </p:nvSpPr>
              <p:spPr>
                <a:xfrm>
                  <a:off x="10189766" y="5250678"/>
                  <a:ext cx="1732246" cy="553998"/>
                </a:xfrm>
                <a:prstGeom prst="rect">
                  <a:avLst/>
                </a:prstGeom>
                <a:noFill/>
              </p:spPr>
              <p:txBody>
                <a:bodyPr wrap="none" rtlCol="0">
                  <a:spAutoFit/>
                </a:bodyPr>
                <a:lstStyle/>
                <a:p>
                  <a:pPr algn="ctr" defTabSz="914173"/>
                  <a:r>
                    <a:rPr lang="en-US" sz="1500" dirty="0">
                      <a:solidFill>
                        <a:schemeClr val="bg1"/>
                      </a:solidFill>
                      <a:latin typeface="Calibri"/>
                    </a:rPr>
                    <a:t>Non-Windows</a:t>
                  </a:r>
                </a:p>
                <a:p>
                  <a:pPr algn="ctr" defTabSz="914173"/>
                  <a:r>
                    <a:rPr lang="en-US" sz="1500" dirty="0">
                      <a:solidFill>
                        <a:schemeClr val="bg1"/>
                      </a:solidFill>
                      <a:latin typeface="Calibri"/>
                    </a:rPr>
                    <a:t>Device</a:t>
                  </a:r>
                </a:p>
              </p:txBody>
            </p:sp>
            <p:grpSp>
              <p:nvGrpSpPr>
                <p:cNvPr id="22" name="Group 180"/>
                <p:cNvGrpSpPr/>
                <p:nvPr/>
              </p:nvGrpSpPr>
              <p:grpSpPr>
                <a:xfrm>
                  <a:off x="4708041" y="5107887"/>
                  <a:ext cx="2753099" cy="706165"/>
                  <a:chOff x="4674174" y="5136462"/>
                  <a:chExt cx="2753099" cy="706165"/>
                </a:xfrm>
              </p:grpSpPr>
              <p:sp>
                <p:nvSpPr>
                  <p:cNvPr id="92" name="Rounded Rectangle 91"/>
                  <p:cNvSpPr/>
                  <p:nvPr/>
                </p:nvSpPr>
                <p:spPr bwMode="auto">
                  <a:xfrm>
                    <a:off x="4674174" y="5136462"/>
                    <a:ext cx="2753099" cy="706165"/>
                  </a:xfrm>
                  <a:prstGeom prst="roundRect">
                    <a:avLst>
                      <a:gd name="adj" fmla="val 4276"/>
                    </a:avLst>
                  </a:prstGeom>
                  <a:solidFill>
                    <a:schemeClr val="accent1">
                      <a:alpha val="27000"/>
                    </a:schemeClr>
                  </a:solidFill>
                  <a:ln w="12700">
                    <a:solidFill>
                      <a:schemeClr val="tx1">
                        <a:alpha val="24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lIns="91436" tIns="45718" rIns="91436" bIns="45718" anchor="ctr"/>
                  <a:lstStyle/>
                  <a:p>
                    <a:pPr marL="457085" lvl="1" indent="-457021" algn="ctr" defTabSz="1218332">
                      <a:lnSpc>
                        <a:spcPct val="90000"/>
                      </a:lnSpc>
                      <a:buClr>
                        <a:srgbClr val="616C85"/>
                      </a:buClr>
                      <a:buSzPct val="80000"/>
                      <a:tabLst>
                        <a:tab pos="565901" algn="l"/>
                      </a:tabLst>
                      <a:defRPr/>
                    </a:pPr>
                    <a:endParaRPr lang="en-US" sz="2700" dirty="0">
                      <a:solidFill>
                        <a:schemeClr val="bg1"/>
                      </a:solidFill>
                      <a:effectLst>
                        <a:outerShdw blurRad="38100" dist="38100" dir="2700000" algn="tl">
                          <a:srgbClr val="000000">
                            <a:alpha val="43137"/>
                          </a:srgbClr>
                        </a:outerShdw>
                      </a:effectLst>
                      <a:latin typeface="Calibri"/>
                    </a:endParaRPr>
                  </a:p>
                </p:txBody>
              </p:sp>
              <p:grpSp>
                <p:nvGrpSpPr>
                  <p:cNvPr id="23" name="Group 179"/>
                  <p:cNvGrpSpPr/>
                  <p:nvPr/>
                </p:nvGrpSpPr>
                <p:grpSpPr>
                  <a:xfrm>
                    <a:off x="5431954" y="5261396"/>
                    <a:ext cx="1895904" cy="482228"/>
                    <a:chOff x="5298604" y="5251871"/>
                    <a:chExt cx="1895904" cy="482228"/>
                  </a:xfrm>
                </p:grpSpPr>
                <p:pic>
                  <p:nvPicPr>
                    <p:cNvPr id="82" name="Picture 2" descr="C:\Users\user\AppData\Local\Microsoft\Windows\Temporary Internet Files\Content.Outlook\827V9O8I\000_Ica_h32bit_256.png"/>
                    <p:cNvPicPr>
                      <a:picLocks noChangeAspect="1" noChangeArrowheads="1"/>
                    </p:cNvPicPr>
                    <p:nvPr/>
                  </p:nvPicPr>
                  <p:blipFill>
                    <a:blip r:embed="rId5" cstate="screen">
                      <a:grayscl/>
                    </a:blip>
                    <a:stretch>
                      <a:fillRect/>
                    </a:stretch>
                  </p:blipFill>
                  <p:spPr bwMode="auto">
                    <a:xfrm>
                      <a:off x="5298604" y="5331602"/>
                      <a:ext cx="395299" cy="402497"/>
                    </a:xfrm>
                    <a:prstGeom prst="rect">
                      <a:avLst/>
                    </a:prstGeom>
                    <a:noFill/>
                    <a:ln>
                      <a:noFill/>
                    </a:ln>
                  </p:spPr>
                </p:pic>
                <p:sp>
                  <p:nvSpPr>
                    <p:cNvPr id="81" name="TextBox 80"/>
                    <p:cNvSpPr txBox="1"/>
                    <p:nvPr/>
                  </p:nvSpPr>
                  <p:spPr>
                    <a:xfrm>
                      <a:off x="5719864" y="5251871"/>
                      <a:ext cx="1474644" cy="465804"/>
                    </a:xfrm>
                    <a:prstGeom prst="rect">
                      <a:avLst/>
                    </a:prstGeom>
                    <a:noFill/>
                  </p:spPr>
                  <p:txBody>
                    <a:bodyPr wrap="square">
                      <a:spAutoFit/>
                    </a:bodyPr>
                    <a:lstStyle/>
                    <a:p>
                      <a:pPr defTabSz="1218684">
                        <a:defRPr/>
                      </a:pPr>
                      <a:r>
                        <a:rPr lang="en-US" sz="700" dirty="0">
                          <a:solidFill>
                            <a:schemeClr val="bg1"/>
                          </a:solidFill>
                          <a:latin typeface="Calibri"/>
                        </a:rPr>
                        <a:t>Citrix</a:t>
                      </a:r>
                      <a:endParaRPr lang="en-US" sz="1500" dirty="0">
                        <a:solidFill>
                          <a:schemeClr val="bg1"/>
                        </a:solidFill>
                        <a:latin typeface="Calibri"/>
                      </a:endParaRPr>
                    </a:p>
                    <a:p>
                      <a:pPr defTabSz="1218684">
                        <a:defRPr/>
                      </a:pPr>
                      <a:r>
                        <a:rPr lang="en-US" sz="1500" dirty="0" err="1">
                          <a:solidFill>
                            <a:schemeClr val="bg1"/>
                          </a:solidFill>
                          <a:latin typeface="Calibri"/>
                        </a:rPr>
                        <a:t>XenApp</a:t>
                      </a:r>
                      <a:endParaRPr lang="en-US" sz="1500" dirty="0">
                        <a:solidFill>
                          <a:schemeClr val="bg1"/>
                        </a:solidFill>
                        <a:latin typeface="Calibri"/>
                      </a:endParaRPr>
                    </a:p>
                  </p:txBody>
                </p:sp>
              </p:grpSp>
            </p:grpSp>
          </p:grpSp>
          <p:pic>
            <p:nvPicPr>
              <p:cNvPr id="1026" name="Picture 2" descr="C:\Users\mickh\AppData\Local\Microsoft\Windows\Temporary Internet Files\Content.IE5\QQ9EXA21\MCj04415350000[1].png"/>
              <p:cNvPicPr>
                <a:picLocks noChangeArrowheads="1"/>
              </p:cNvPicPr>
              <p:nvPr/>
            </p:nvPicPr>
            <p:blipFill>
              <a:blip r:embed="rId6" cstate="print"/>
              <a:srcRect/>
              <a:stretch>
                <a:fillRect/>
              </a:stretch>
            </p:blipFill>
            <p:spPr bwMode="auto">
              <a:xfrm>
                <a:off x="9651387" y="3186952"/>
                <a:ext cx="792000" cy="792000"/>
              </a:xfrm>
              <a:prstGeom prst="rect">
                <a:avLst/>
              </a:prstGeom>
              <a:noFill/>
            </p:spPr>
          </p:pic>
          <p:pic>
            <p:nvPicPr>
              <p:cNvPr id="1027" name="Picture 3" descr="C:\Users\mickh\AppData\Local\Microsoft\Windows\Temporary Internet Files\Content.IE5\2MMBDBGC\MCj04415360000[1].png"/>
              <p:cNvPicPr>
                <a:picLocks noChangeArrowheads="1"/>
              </p:cNvPicPr>
              <p:nvPr/>
            </p:nvPicPr>
            <p:blipFill>
              <a:blip r:embed="rId7" cstate="print"/>
              <a:srcRect/>
              <a:stretch>
                <a:fillRect/>
              </a:stretch>
            </p:blipFill>
            <p:spPr bwMode="auto">
              <a:xfrm>
                <a:off x="9651387" y="4094760"/>
                <a:ext cx="792000" cy="792000"/>
              </a:xfrm>
              <a:prstGeom prst="rect">
                <a:avLst/>
              </a:prstGeom>
              <a:noFill/>
            </p:spPr>
          </p:pic>
          <p:pic>
            <p:nvPicPr>
              <p:cNvPr id="1028" name="Picture 4" descr="C:\Users\mickh\AppData\Local\Microsoft\Windows\Temporary Internet Files\Content.IE5\FI0YGBLQ\MCj04415390000[1].png"/>
              <p:cNvPicPr>
                <a:picLocks noChangeArrowheads="1"/>
              </p:cNvPicPr>
              <p:nvPr/>
            </p:nvPicPr>
            <p:blipFill>
              <a:blip r:embed="rId8" cstate="print"/>
              <a:srcRect/>
              <a:stretch>
                <a:fillRect/>
              </a:stretch>
            </p:blipFill>
            <p:spPr bwMode="auto">
              <a:xfrm>
                <a:off x="9651387" y="5103581"/>
                <a:ext cx="792000" cy="792000"/>
              </a:xfrm>
              <a:prstGeom prst="rect">
                <a:avLst/>
              </a:prstGeom>
              <a:noFill/>
            </p:spPr>
          </p:pic>
        </p:grpSp>
      </p:grpSp>
      <p:sp>
        <p:nvSpPr>
          <p:cNvPr id="73" name="Content Placeholder 3"/>
          <p:cNvSpPr txBox="1">
            <a:spLocks/>
          </p:cNvSpPr>
          <p:nvPr/>
        </p:nvSpPr>
        <p:spPr>
          <a:xfrm>
            <a:off x="5902288" y="1468764"/>
            <a:ext cx="3241712" cy="4303730"/>
          </a:xfrm>
          <a:prstGeom prst="rect">
            <a:avLst/>
          </a:prstGeom>
        </p:spPr>
        <p:txBody>
          <a:bodyPr/>
          <a:lstStyle>
            <a:lvl1pPr marL="228600" indent="-228600" algn="l" rtl="0" eaLnBrk="1" fontAlgn="base" hangingPunct="1">
              <a:lnSpc>
                <a:spcPct val="90000"/>
              </a:lnSpc>
              <a:spcBef>
                <a:spcPts val="1300"/>
              </a:spcBef>
              <a:spcAft>
                <a:spcPct val="15000"/>
              </a:spcAft>
              <a:buClr>
                <a:srgbClr val="7F7F7F"/>
              </a:buClr>
              <a:buSzPct val="100000"/>
              <a:defRPr lang="en-US" sz="2800" dirty="0">
                <a:solidFill>
                  <a:srgbClr val="007934"/>
                </a:solidFill>
                <a:latin typeface="+mn-lt"/>
                <a:ea typeface="+mn-ea"/>
                <a:cs typeface="+mn-cs"/>
              </a:defRPr>
            </a:lvl1pPr>
            <a:lvl2pPr marL="571500" indent="-228600" algn="l" rtl="0" eaLnBrk="1" fontAlgn="base" hangingPunct="1">
              <a:lnSpc>
                <a:spcPct val="90000"/>
              </a:lnSpc>
              <a:spcBef>
                <a:spcPct val="15000"/>
              </a:spcBef>
              <a:spcAft>
                <a:spcPct val="15000"/>
              </a:spcAft>
              <a:buClr>
                <a:srgbClr val="7F7F7F"/>
              </a:buClr>
              <a:buSzPct val="100000"/>
              <a:defRPr lang="en-US" dirty="0">
                <a:solidFill>
                  <a:srgbClr val="007934"/>
                </a:solidFill>
                <a:latin typeface="+mn-lt"/>
              </a:defRPr>
            </a:lvl2pPr>
            <a:lvl3pPr marL="914400" indent="-228600" algn="l" rtl="0" eaLnBrk="1" fontAlgn="base" hangingPunct="1">
              <a:lnSpc>
                <a:spcPct val="90000"/>
              </a:lnSpc>
              <a:spcBef>
                <a:spcPct val="15000"/>
              </a:spcBef>
              <a:spcAft>
                <a:spcPct val="15000"/>
              </a:spcAft>
              <a:buClr>
                <a:srgbClr val="7F7F7F"/>
              </a:buClr>
              <a:buSzPct val="100000"/>
              <a:defRPr lang="en-US" sz="1600" dirty="0">
                <a:solidFill>
                  <a:srgbClr val="007934"/>
                </a:solidFill>
                <a:latin typeface="+mn-lt"/>
              </a:defRPr>
            </a:lvl3pPr>
            <a:lvl4pPr marL="1200150" indent="-171450" algn="l" rtl="0" eaLnBrk="1" fontAlgn="base" hangingPunct="1">
              <a:lnSpc>
                <a:spcPct val="85000"/>
              </a:lnSpc>
              <a:spcBef>
                <a:spcPct val="15000"/>
              </a:spcBef>
              <a:spcAft>
                <a:spcPct val="10000"/>
              </a:spcAft>
              <a:buClr>
                <a:srgbClr val="7F7F7F"/>
              </a:buClr>
              <a:buSzPct val="100000"/>
              <a:defRPr sz="1400">
                <a:solidFill>
                  <a:srgbClr val="007934"/>
                </a:solidFill>
                <a:latin typeface="+mn-lt"/>
              </a:defRPr>
            </a:lvl4pPr>
            <a:lvl5pPr marL="1485900" indent="-171450" algn="l" rtl="0" eaLnBrk="1" fontAlgn="base" hangingPunct="1">
              <a:lnSpc>
                <a:spcPct val="85000"/>
              </a:lnSpc>
              <a:spcBef>
                <a:spcPct val="15000"/>
              </a:spcBef>
              <a:spcAft>
                <a:spcPct val="10000"/>
              </a:spcAft>
              <a:buClr>
                <a:srgbClr val="7F7F7F"/>
              </a:buClr>
              <a:buSzPct val="100000"/>
              <a:defRPr sz="1400">
                <a:solidFill>
                  <a:srgbClr val="007934"/>
                </a:solidFill>
                <a:latin typeface="+mn-lt"/>
              </a:defRPr>
            </a:lvl5pPr>
            <a:lvl6pPr marL="1828800" indent="-171450" algn="l" rtl="0" eaLnBrk="1" fontAlgn="base" hangingPunct="1">
              <a:lnSpc>
                <a:spcPct val="85000"/>
              </a:lnSpc>
              <a:spcBef>
                <a:spcPct val="15000"/>
              </a:spcBef>
              <a:spcAft>
                <a:spcPct val="10000"/>
              </a:spcAft>
              <a:buClr>
                <a:schemeClr val="hlink"/>
              </a:buClr>
              <a:buChar char="•"/>
              <a:defRPr sz="1400">
                <a:solidFill>
                  <a:srgbClr val="000000"/>
                </a:solidFill>
                <a:latin typeface="+mn-lt"/>
              </a:defRPr>
            </a:lvl6pPr>
            <a:lvl7pPr marL="2286000" indent="-171450" algn="l" rtl="0" eaLnBrk="1" fontAlgn="base" hangingPunct="1">
              <a:lnSpc>
                <a:spcPct val="85000"/>
              </a:lnSpc>
              <a:spcBef>
                <a:spcPct val="15000"/>
              </a:spcBef>
              <a:spcAft>
                <a:spcPct val="10000"/>
              </a:spcAft>
              <a:buClr>
                <a:schemeClr val="hlink"/>
              </a:buClr>
              <a:buChar char="•"/>
              <a:defRPr sz="1400">
                <a:solidFill>
                  <a:srgbClr val="000000"/>
                </a:solidFill>
                <a:latin typeface="+mn-lt"/>
              </a:defRPr>
            </a:lvl7pPr>
            <a:lvl8pPr marL="2743200" indent="-171450" algn="l" rtl="0" eaLnBrk="1" fontAlgn="base" hangingPunct="1">
              <a:lnSpc>
                <a:spcPct val="85000"/>
              </a:lnSpc>
              <a:spcBef>
                <a:spcPct val="15000"/>
              </a:spcBef>
              <a:spcAft>
                <a:spcPct val="10000"/>
              </a:spcAft>
              <a:buClr>
                <a:schemeClr val="hlink"/>
              </a:buClr>
              <a:buChar char="•"/>
              <a:defRPr sz="1400">
                <a:solidFill>
                  <a:srgbClr val="000000"/>
                </a:solidFill>
                <a:latin typeface="+mn-lt"/>
              </a:defRPr>
            </a:lvl8pPr>
            <a:lvl9pPr marL="3200400" indent="-171450" algn="l" rtl="0" eaLnBrk="1" fontAlgn="base" hangingPunct="1">
              <a:lnSpc>
                <a:spcPct val="85000"/>
              </a:lnSpc>
              <a:spcBef>
                <a:spcPct val="15000"/>
              </a:spcBef>
              <a:spcAft>
                <a:spcPct val="10000"/>
              </a:spcAft>
              <a:buClr>
                <a:schemeClr val="hlink"/>
              </a:buClr>
              <a:buChar char="•"/>
              <a:defRPr sz="1400">
                <a:solidFill>
                  <a:srgbClr val="000000"/>
                </a:solidFill>
                <a:latin typeface="+mn-lt"/>
              </a:defRPr>
            </a:lvl9pPr>
          </a:lstStyle>
          <a:p>
            <a:pPr marL="342900" indent="-342900">
              <a:buFont typeface="Arial" pitchFamily="34" charset="0"/>
              <a:buChar char="•"/>
            </a:pPr>
            <a:endParaRPr lang="en-US" sz="2400" dirty="0" smtClean="0">
              <a:solidFill>
                <a:schemeClr val="bg1"/>
              </a:solidFill>
            </a:endParaRPr>
          </a:p>
          <a:p>
            <a:pPr marL="342900" indent="-342900">
              <a:buFont typeface="Arial" pitchFamily="34" charset="0"/>
              <a:buChar char="•"/>
            </a:pPr>
            <a:r>
              <a:rPr lang="en-US" dirty="0">
                <a:solidFill>
                  <a:schemeClr val="bg1"/>
                </a:solidFill>
                <a:latin typeface="Calibri" pitchFamily="34" charset="0"/>
              </a:rPr>
              <a:t>SCCM 2007 R2 and R3</a:t>
            </a:r>
          </a:p>
          <a:p>
            <a:pPr marL="342900" indent="-342900">
              <a:buFont typeface="Arial" pitchFamily="34" charset="0"/>
              <a:buChar char="•"/>
            </a:pPr>
            <a:r>
              <a:rPr lang="en-US" dirty="0">
                <a:solidFill>
                  <a:schemeClr val="bg1"/>
                </a:solidFill>
                <a:latin typeface="Calibri" pitchFamily="34" charset="0"/>
              </a:rPr>
              <a:t>Pre-deployment Checklist</a:t>
            </a:r>
          </a:p>
          <a:p>
            <a:pPr marL="342900" indent="-342900">
              <a:buFont typeface="Arial" pitchFamily="34" charset="0"/>
              <a:buChar char="•"/>
            </a:pPr>
            <a:r>
              <a:rPr lang="en-US" dirty="0" smtClean="0">
                <a:solidFill>
                  <a:schemeClr val="bg1"/>
                </a:solidFill>
                <a:latin typeface="Calibri" pitchFamily="34" charset="0"/>
              </a:rPr>
              <a:t>WSUS support</a:t>
            </a:r>
            <a:endParaRPr lang="en-US" dirty="0">
              <a:solidFill>
                <a:schemeClr val="bg1"/>
              </a:solidFill>
              <a:latin typeface="Calibri" pitchFamily="34" charset="0"/>
            </a:endParaRPr>
          </a:p>
        </p:txBody>
      </p:sp>
      <p:sp>
        <p:nvSpPr>
          <p:cNvPr id="84" name="TextBox 83"/>
          <p:cNvSpPr txBox="1"/>
          <p:nvPr/>
        </p:nvSpPr>
        <p:spPr>
          <a:xfrm>
            <a:off x="2738665" y="6461342"/>
            <a:ext cx="3037958" cy="400087"/>
          </a:xfrm>
          <a:prstGeom prst="rect">
            <a:avLst/>
          </a:prstGeom>
          <a:noFill/>
        </p:spPr>
        <p:txBody>
          <a:bodyPr wrap="square" lIns="121899" tIns="60949" rIns="121899" bIns="60949" rtlCol="0">
            <a:spAutoFit/>
          </a:bodyPr>
          <a:lstStyle/>
          <a:p>
            <a:pPr algn="ctr"/>
            <a:r>
              <a:rPr lang="en-US" dirty="0" smtClean="0">
                <a:solidFill>
                  <a:schemeClr val="bg1"/>
                </a:solidFill>
                <a:latin typeface="+mn-lt"/>
              </a:rPr>
              <a:t>XenApp</a:t>
            </a:r>
          </a:p>
        </p:txBody>
      </p:sp>
    </p:spTree>
    <p:extLst>
      <p:ext uri="{BB962C8B-B14F-4D97-AF65-F5344CB8AC3E}">
        <p14:creationId xmlns:p14="http://schemas.microsoft.com/office/powerpoint/2010/main" val="2239004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p:nvPr/>
        </p:nvGrpSpPr>
        <p:grpSpPr>
          <a:xfrm>
            <a:off x="963206" y="1291090"/>
            <a:ext cx="2054457" cy="3713167"/>
            <a:chOff x="3527594" y="1291077"/>
            <a:chExt cx="2738562" cy="3713165"/>
          </a:xfrm>
        </p:grpSpPr>
        <p:grpSp>
          <p:nvGrpSpPr>
            <p:cNvPr id="3" name="Group 46"/>
            <p:cNvGrpSpPr/>
            <p:nvPr/>
          </p:nvGrpSpPr>
          <p:grpSpPr>
            <a:xfrm>
              <a:off x="3527594" y="2256641"/>
              <a:ext cx="2738562" cy="1558528"/>
              <a:chOff x="2724119" y="2122501"/>
              <a:chExt cx="2322639" cy="1558528"/>
            </a:xfrm>
          </p:grpSpPr>
          <p:pic>
            <p:nvPicPr>
              <p:cNvPr id="35" name="Picture 34" descr="Black Box [by MT].png"/>
              <p:cNvPicPr>
                <a:picLocks noChangeAspect="1"/>
              </p:cNvPicPr>
              <p:nvPr/>
            </p:nvPicPr>
            <p:blipFill>
              <a:blip r:embed="rId3" cstate="print"/>
              <a:stretch>
                <a:fillRect/>
              </a:stretch>
            </p:blipFill>
            <p:spPr>
              <a:xfrm>
                <a:off x="3153689" y="2122501"/>
                <a:ext cx="1474510" cy="1558528"/>
              </a:xfrm>
              <a:prstGeom prst="rect">
                <a:avLst/>
              </a:prstGeom>
            </p:spPr>
          </p:pic>
          <p:sp>
            <p:nvSpPr>
              <p:cNvPr id="36" name="TextBox 1627"/>
              <p:cNvSpPr txBox="1">
                <a:spLocks noChangeArrowheads="1"/>
              </p:cNvSpPr>
              <p:nvPr/>
            </p:nvSpPr>
            <p:spPr bwMode="auto">
              <a:xfrm>
                <a:off x="2724119" y="2537998"/>
                <a:ext cx="2322639" cy="707868"/>
              </a:xfrm>
              <a:prstGeom prst="rect">
                <a:avLst/>
              </a:prstGeom>
              <a:noFill/>
              <a:ln w="9525">
                <a:noFill/>
                <a:miter lim="800000"/>
                <a:headEnd/>
                <a:tailEnd/>
              </a:ln>
            </p:spPr>
            <p:txBody>
              <a:bodyPr wrap="square" lIns="91420" tIns="45711" rIns="91420" bIns="45711">
                <a:spAutoFit/>
              </a:bodyPr>
              <a:lstStyle/>
              <a:p>
                <a:pPr algn="ctr" defTabSz="456881">
                  <a:defRPr/>
                </a:pPr>
                <a:r>
                  <a:rPr lang="en-US" sz="2000" kern="0" dirty="0">
                    <a:solidFill>
                      <a:srgbClr val="FFFFFF"/>
                    </a:solidFill>
                    <a:effectLst>
                      <a:outerShdw blurRad="38100" dist="38100" dir="2700000" algn="tl">
                        <a:srgbClr val="000000">
                          <a:alpha val="43137"/>
                        </a:srgbClr>
                      </a:outerShdw>
                    </a:effectLst>
                  </a:rPr>
                  <a:t>Streamed</a:t>
                </a:r>
              </a:p>
              <a:p>
                <a:pPr algn="ctr" defTabSz="456881">
                  <a:defRPr/>
                </a:pPr>
                <a:r>
                  <a:rPr lang="en-US" sz="2000" kern="0" dirty="0">
                    <a:solidFill>
                      <a:srgbClr val="FFFFFF"/>
                    </a:solidFill>
                    <a:effectLst>
                      <a:outerShdw blurRad="38100" dist="38100" dir="2700000" algn="tl">
                        <a:srgbClr val="000000">
                          <a:alpha val="43137"/>
                        </a:srgbClr>
                      </a:outerShdw>
                    </a:effectLst>
                  </a:rPr>
                  <a:t>VHD</a:t>
                </a:r>
              </a:p>
            </p:txBody>
          </p:sp>
        </p:grpSp>
        <p:sp>
          <p:nvSpPr>
            <p:cNvPr id="33" name="Rectangle 32"/>
            <p:cNvSpPr/>
            <p:nvPr/>
          </p:nvSpPr>
          <p:spPr>
            <a:xfrm>
              <a:off x="4052470" y="1291077"/>
              <a:ext cx="1688810" cy="861774"/>
            </a:xfrm>
            <a:prstGeom prst="rect">
              <a:avLst/>
            </a:prstGeom>
          </p:spPr>
          <p:txBody>
            <a:bodyPr wrap="square">
              <a:spAutoFit/>
            </a:bodyPr>
            <a:lstStyle/>
            <a:p>
              <a:pPr algn="ctr" defTabSz="457021"/>
              <a:r>
                <a:rPr lang="en-US" sz="2400" b="1" kern="0" dirty="0">
                  <a:solidFill>
                    <a:srgbClr val="FFFFFF"/>
                  </a:solidFill>
                </a:rPr>
                <a:t>Secure </a:t>
              </a:r>
              <a:br>
                <a:rPr lang="en-US" sz="2400" b="1" kern="0" dirty="0">
                  <a:solidFill>
                    <a:srgbClr val="FFFFFF"/>
                  </a:solidFill>
                </a:rPr>
              </a:br>
              <a:r>
                <a:rPr lang="en-US" sz="2400" b="1" kern="0" dirty="0">
                  <a:solidFill>
                    <a:srgbClr val="FFFFFF"/>
                  </a:solidFill>
                </a:rPr>
                <a:t>&amp; local</a:t>
              </a:r>
              <a:endParaRPr lang="en-US" sz="1500" b="1" dirty="0">
                <a:solidFill>
                  <a:srgbClr val="FFFFFF"/>
                </a:solidFill>
              </a:endParaRPr>
            </a:p>
          </p:txBody>
        </p:sp>
        <p:sp>
          <p:nvSpPr>
            <p:cNvPr id="34" name="Rectangle 33"/>
            <p:cNvSpPr/>
            <p:nvPr/>
          </p:nvSpPr>
          <p:spPr>
            <a:xfrm>
              <a:off x="4052470" y="3988580"/>
              <a:ext cx="1688810" cy="1015662"/>
            </a:xfrm>
            <a:prstGeom prst="rect">
              <a:avLst/>
            </a:prstGeom>
          </p:spPr>
          <p:txBody>
            <a:bodyPr wrap="square">
              <a:spAutoFit/>
            </a:bodyPr>
            <a:lstStyle/>
            <a:p>
              <a:pPr algn="ctr" defTabSz="457021"/>
              <a:r>
                <a:rPr lang="en-US" sz="2000" kern="0" dirty="0">
                  <a:solidFill>
                    <a:srgbClr val="FFFFFF"/>
                  </a:solidFill>
                </a:rPr>
                <a:t>Provisioning services</a:t>
              </a:r>
              <a:endParaRPr lang="en-US" sz="1200" dirty="0">
                <a:solidFill>
                  <a:srgbClr val="FFFFFF"/>
                </a:solidFill>
              </a:endParaRPr>
            </a:p>
          </p:txBody>
        </p:sp>
      </p:grpSp>
      <p:grpSp>
        <p:nvGrpSpPr>
          <p:cNvPr id="4" name="Group 36"/>
          <p:cNvGrpSpPr/>
          <p:nvPr/>
        </p:nvGrpSpPr>
        <p:grpSpPr>
          <a:xfrm>
            <a:off x="3693742" y="1291090"/>
            <a:ext cx="1756516" cy="3405391"/>
            <a:chOff x="6083784" y="1291077"/>
            <a:chExt cx="2341412" cy="3405389"/>
          </a:xfrm>
        </p:grpSpPr>
        <p:grpSp>
          <p:nvGrpSpPr>
            <p:cNvPr id="5" name="Group 43"/>
            <p:cNvGrpSpPr/>
            <p:nvPr/>
          </p:nvGrpSpPr>
          <p:grpSpPr>
            <a:xfrm>
              <a:off x="6083784" y="2256641"/>
              <a:ext cx="2341412" cy="1558528"/>
              <a:chOff x="7042587" y="2122501"/>
              <a:chExt cx="1985806" cy="1558528"/>
            </a:xfrm>
          </p:grpSpPr>
          <p:pic>
            <p:nvPicPr>
              <p:cNvPr id="41" name="Picture 40" descr="Black Box [by MT].png"/>
              <p:cNvPicPr>
                <a:picLocks noChangeAspect="1"/>
              </p:cNvPicPr>
              <p:nvPr/>
            </p:nvPicPr>
            <p:blipFill>
              <a:blip r:embed="rId3" cstate="print"/>
              <a:stretch>
                <a:fillRect/>
              </a:stretch>
            </p:blipFill>
            <p:spPr>
              <a:xfrm>
                <a:off x="7286902" y="2122501"/>
                <a:ext cx="1474510" cy="1558528"/>
              </a:xfrm>
              <a:prstGeom prst="rect">
                <a:avLst/>
              </a:prstGeom>
            </p:spPr>
          </p:pic>
          <p:sp>
            <p:nvSpPr>
              <p:cNvPr id="42" name="TextBox 1568"/>
              <p:cNvSpPr txBox="1">
                <a:spLocks noChangeArrowheads="1"/>
              </p:cNvSpPr>
              <p:nvPr/>
            </p:nvSpPr>
            <p:spPr bwMode="auto">
              <a:xfrm>
                <a:off x="7042587" y="2519801"/>
                <a:ext cx="1985806" cy="707868"/>
              </a:xfrm>
              <a:prstGeom prst="rect">
                <a:avLst/>
              </a:prstGeom>
              <a:noFill/>
              <a:ln w="9525">
                <a:noFill/>
                <a:miter lim="800000"/>
                <a:headEnd/>
                <a:tailEnd/>
              </a:ln>
            </p:spPr>
            <p:txBody>
              <a:bodyPr wrap="square" lIns="91420" tIns="45711" rIns="91420" bIns="45711">
                <a:spAutoFit/>
              </a:bodyPr>
              <a:lstStyle/>
              <a:p>
                <a:pPr algn="ctr" defTabSz="456881">
                  <a:defRPr/>
                </a:pPr>
                <a:r>
                  <a:rPr lang="en-US" sz="2000" kern="0" dirty="0">
                    <a:solidFill>
                      <a:srgbClr val="FFFFFF"/>
                    </a:solidFill>
                    <a:effectLst>
                      <a:outerShdw blurRad="38100" dist="38100" dir="2700000" algn="tl">
                        <a:srgbClr val="000000">
                          <a:alpha val="43137"/>
                        </a:srgbClr>
                      </a:outerShdw>
                    </a:effectLst>
                  </a:rPr>
                  <a:t>Hosted </a:t>
                </a:r>
                <a:br>
                  <a:rPr lang="en-US" sz="2000" kern="0" dirty="0">
                    <a:solidFill>
                      <a:srgbClr val="FFFFFF"/>
                    </a:solidFill>
                    <a:effectLst>
                      <a:outerShdw blurRad="38100" dist="38100" dir="2700000" algn="tl">
                        <a:srgbClr val="000000">
                          <a:alpha val="43137"/>
                        </a:srgbClr>
                      </a:outerShdw>
                    </a:effectLst>
                  </a:rPr>
                </a:br>
                <a:r>
                  <a:rPr lang="en-US" sz="2000" kern="0" dirty="0">
                    <a:solidFill>
                      <a:srgbClr val="FFFFFF"/>
                    </a:solidFill>
                    <a:effectLst>
                      <a:outerShdw blurRad="38100" dist="38100" dir="2700000" algn="tl">
                        <a:srgbClr val="000000">
                          <a:alpha val="43137"/>
                        </a:srgbClr>
                      </a:outerShdw>
                    </a:effectLst>
                  </a:rPr>
                  <a:t>VDI</a:t>
                </a:r>
              </a:p>
            </p:txBody>
          </p:sp>
        </p:grpSp>
        <p:sp>
          <p:nvSpPr>
            <p:cNvPr id="39" name="Rectangle 38"/>
            <p:cNvSpPr/>
            <p:nvPr/>
          </p:nvSpPr>
          <p:spPr>
            <a:xfrm>
              <a:off x="6152529" y="1291077"/>
              <a:ext cx="2203922" cy="861774"/>
            </a:xfrm>
            <a:prstGeom prst="rect">
              <a:avLst/>
            </a:prstGeom>
          </p:spPr>
          <p:txBody>
            <a:bodyPr wrap="square">
              <a:spAutoFit/>
            </a:bodyPr>
            <a:lstStyle/>
            <a:p>
              <a:pPr algn="ctr" defTabSz="457021"/>
              <a:r>
                <a:rPr lang="en-US" sz="2400" b="1" kern="0" dirty="0">
                  <a:solidFill>
                    <a:srgbClr val="FFFFFF"/>
                  </a:solidFill>
                </a:rPr>
                <a:t>Secure &amp; personal</a:t>
              </a:r>
              <a:endParaRPr lang="en-US" sz="1500" b="1" dirty="0">
                <a:solidFill>
                  <a:srgbClr val="FFFFFF"/>
                </a:solidFill>
              </a:endParaRPr>
            </a:p>
          </p:txBody>
        </p:sp>
        <p:sp>
          <p:nvSpPr>
            <p:cNvPr id="40" name="Rectangle 39"/>
            <p:cNvSpPr/>
            <p:nvPr/>
          </p:nvSpPr>
          <p:spPr>
            <a:xfrm>
              <a:off x="6152529" y="3988580"/>
              <a:ext cx="2203922" cy="707886"/>
            </a:xfrm>
            <a:prstGeom prst="rect">
              <a:avLst/>
            </a:prstGeom>
          </p:spPr>
          <p:txBody>
            <a:bodyPr wrap="square">
              <a:spAutoFit/>
            </a:bodyPr>
            <a:lstStyle/>
            <a:p>
              <a:pPr algn="ctr" defTabSz="457021"/>
              <a:r>
                <a:rPr lang="en-US" sz="2000" kern="0" dirty="0">
                  <a:solidFill>
                    <a:srgbClr val="FFFFFF"/>
                  </a:solidFill>
                </a:rPr>
                <a:t>Connection services</a:t>
              </a:r>
              <a:endParaRPr lang="en-US" sz="1200" dirty="0">
                <a:solidFill>
                  <a:srgbClr val="FFFFFF"/>
                </a:solidFill>
              </a:endParaRPr>
            </a:p>
          </p:txBody>
        </p:sp>
      </p:grpSp>
      <p:grpSp>
        <p:nvGrpSpPr>
          <p:cNvPr id="6" name="Group 42"/>
          <p:cNvGrpSpPr/>
          <p:nvPr/>
        </p:nvGrpSpPr>
        <p:grpSpPr>
          <a:xfrm>
            <a:off x="3693742" y="1268231"/>
            <a:ext cx="1756516" cy="3713167"/>
            <a:chOff x="8393001" y="1291077"/>
            <a:chExt cx="2341412" cy="3713165"/>
          </a:xfrm>
        </p:grpSpPr>
        <p:grpSp>
          <p:nvGrpSpPr>
            <p:cNvPr id="7" name="Group 46"/>
            <p:cNvGrpSpPr/>
            <p:nvPr/>
          </p:nvGrpSpPr>
          <p:grpSpPr>
            <a:xfrm>
              <a:off x="8393001" y="2256641"/>
              <a:ext cx="2341412" cy="1558528"/>
              <a:chOff x="9142412" y="2122501"/>
              <a:chExt cx="1985806" cy="1558528"/>
            </a:xfrm>
          </p:grpSpPr>
          <p:pic>
            <p:nvPicPr>
              <p:cNvPr id="47" name="Picture 46" descr="Black Box [by MT].png"/>
              <p:cNvPicPr>
                <a:picLocks noChangeAspect="1"/>
              </p:cNvPicPr>
              <p:nvPr/>
            </p:nvPicPr>
            <p:blipFill>
              <a:blip r:embed="rId3" cstate="print"/>
              <a:stretch>
                <a:fillRect/>
              </a:stretch>
            </p:blipFill>
            <p:spPr>
              <a:xfrm>
                <a:off x="9404346" y="2122501"/>
                <a:ext cx="1474510" cy="1558528"/>
              </a:xfrm>
              <a:prstGeom prst="rect">
                <a:avLst/>
              </a:prstGeom>
            </p:spPr>
          </p:pic>
          <p:sp>
            <p:nvSpPr>
              <p:cNvPr id="48" name="TextBox 1568"/>
              <p:cNvSpPr txBox="1">
                <a:spLocks noChangeArrowheads="1"/>
              </p:cNvSpPr>
              <p:nvPr/>
            </p:nvSpPr>
            <p:spPr bwMode="auto">
              <a:xfrm>
                <a:off x="9142412" y="2538429"/>
                <a:ext cx="1985806" cy="707868"/>
              </a:xfrm>
              <a:prstGeom prst="rect">
                <a:avLst/>
              </a:prstGeom>
              <a:noFill/>
              <a:ln w="9525">
                <a:noFill/>
                <a:miter lim="800000"/>
                <a:headEnd/>
                <a:tailEnd/>
              </a:ln>
            </p:spPr>
            <p:txBody>
              <a:bodyPr wrap="square" lIns="91420" tIns="45711" rIns="91420" bIns="45711">
                <a:spAutoFit/>
              </a:bodyPr>
              <a:lstStyle/>
              <a:p>
                <a:pPr algn="ctr" defTabSz="456881">
                  <a:defRPr/>
                </a:pPr>
                <a:r>
                  <a:rPr lang="en-US" sz="2000" kern="0" dirty="0">
                    <a:solidFill>
                      <a:srgbClr val="FFFFFF"/>
                    </a:solidFill>
                    <a:effectLst>
                      <a:outerShdw blurRad="38100" dist="38100" dir="2700000" algn="tl">
                        <a:srgbClr val="000000">
                          <a:alpha val="43137"/>
                        </a:srgbClr>
                      </a:outerShdw>
                    </a:effectLst>
                  </a:rPr>
                  <a:t>Hosted </a:t>
                </a:r>
                <a:br>
                  <a:rPr lang="en-US" sz="2000" kern="0" dirty="0">
                    <a:solidFill>
                      <a:srgbClr val="FFFFFF"/>
                    </a:solidFill>
                    <a:effectLst>
                      <a:outerShdw blurRad="38100" dist="38100" dir="2700000" algn="tl">
                        <a:srgbClr val="000000">
                          <a:alpha val="43137"/>
                        </a:srgbClr>
                      </a:outerShdw>
                    </a:effectLst>
                  </a:rPr>
                </a:br>
                <a:r>
                  <a:rPr lang="en-US" sz="2000" kern="0" dirty="0">
                    <a:solidFill>
                      <a:srgbClr val="FFFFFF"/>
                    </a:solidFill>
                    <a:effectLst>
                      <a:outerShdw blurRad="38100" dist="38100" dir="2700000" algn="tl">
                        <a:srgbClr val="000000">
                          <a:alpha val="43137"/>
                        </a:srgbClr>
                      </a:outerShdw>
                    </a:effectLst>
                  </a:rPr>
                  <a:t>Shared</a:t>
                </a:r>
              </a:p>
            </p:txBody>
          </p:sp>
        </p:grpSp>
        <p:sp>
          <p:nvSpPr>
            <p:cNvPr id="45" name="Rectangle 44"/>
            <p:cNvSpPr/>
            <p:nvPr/>
          </p:nvSpPr>
          <p:spPr>
            <a:xfrm>
              <a:off x="8461746" y="1291077"/>
              <a:ext cx="2203922" cy="1200328"/>
            </a:xfrm>
            <a:prstGeom prst="rect">
              <a:avLst/>
            </a:prstGeom>
          </p:spPr>
          <p:txBody>
            <a:bodyPr wrap="square">
              <a:spAutoFit/>
            </a:bodyPr>
            <a:lstStyle/>
            <a:p>
              <a:pPr algn="ctr" defTabSz="457021"/>
              <a:r>
                <a:rPr lang="en-US" sz="2400" b="1" kern="0" dirty="0">
                  <a:solidFill>
                    <a:srgbClr val="FFFFFF"/>
                  </a:solidFill>
                </a:rPr>
                <a:t>Best TCO &amp; locked down</a:t>
              </a:r>
              <a:endParaRPr lang="en-US" sz="1500" b="1" dirty="0">
                <a:solidFill>
                  <a:srgbClr val="FFFFFF"/>
                </a:solidFill>
              </a:endParaRPr>
            </a:p>
          </p:txBody>
        </p:sp>
        <p:sp>
          <p:nvSpPr>
            <p:cNvPr id="46" name="Rectangle 45"/>
            <p:cNvSpPr/>
            <p:nvPr/>
          </p:nvSpPr>
          <p:spPr>
            <a:xfrm>
              <a:off x="8461746" y="3988580"/>
              <a:ext cx="2203922" cy="1015662"/>
            </a:xfrm>
            <a:prstGeom prst="rect">
              <a:avLst/>
            </a:prstGeom>
          </p:spPr>
          <p:txBody>
            <a:bodyPr wrap="square">
              <a:spAutoFit/>
            </a:bodyPr>
            <a:lstStyle/>
            <a:p>
              <a:pPr algn="ctr" defTabSz="457021"/>
              <a:r>
                <a:rPr lang="en-US" sz="2000" kern="0" dirty="0" smtClean="0">
                  <a:solidFill>
                    <a:srgbClr val="FFFFFF"/>
                  </a:solidFill>
                </a:rPr>
                <a:t>Remote Desktop Services</a:t>
              </a:r>
              <a:endParaRPr lang="en-US" sz="1200" dirty="0">
                <a:solidFill>
                  <a:srgbClr val="FFFFFF"/>
                </a:solidFill>
              </a:endParaRPr>
            </a:p>
          </p:txBody>
        </p:sp>
      </p:grpSp>
      <p:grpSp>
        <p:nvGrpSpPr>
          <p:cNvPr id="8" name="Group 50"/>
          <p:cNvGrpSpPr/>
          <p:nvPr/>
        </p:nvGrpSpPr>
        <p:grpSpPr>
          <a:xfrm>
            <a:off x="1099932" y="1290653"/>
            <a:ext cx="1525712" cy="3718248"/>
            <a:chOff x="1466194" y="1290651"/>
            <a:chExt cx="2033753" cy="3718250"/>
          </a:xfrm>
        </p:grpSpPr>
        <p:grpSp>
          <p:nvGrpSpPr>
            <p:cNvPr id="9" name="Group 51"/>
            <p:cNvGrpSpPr/>
            <p:nvPr/>
          </p:nvGrpSpPr>
          <p:grpSpPr>
            <a:xfrm>
              <a:off x="1584437" y="2256641"/>
              <a:ext cx="1797269" cy="1558528"/>
              <a:chOff x="1608083" y="2256641"/>
              <a:chExt cx="1797269" cy="1558528"/>
            </a:xfrm>
          </p:grpSpPr>
          <p:pic>
            <p:nvPicPr>
              <p:cNvPr id="56" name="Picture 55" descr="Black Box [by MT].png"/>
              <p:cNvPicPr>
                <a:picLocks noChangeAspect="1"/>
              </p:cNvPicPr>
              <p:nvPr/>
            </p:nvPicPr>
            <p:blipFill>
              <a:blip r:embed="rId3" cstate="print"/>
              <a:stretch>
                <a:fillRect/>
              </a:stretch>
            </p:blipFill>
            <p:spPr>
              <a:xfrm>
                <a:off x="1628814" y="2256641"/>
                <a:ext cx="1738556" cy="1558528"/>
              </a:xfrm>
              <a:prstGeom prst="rect">
                <a:avLst/>
              </a:prstGeom>
              <a:effectLst>
                <a:glow rad="139700">
                  <a:schemeClr val="accent4">
                    <a:satMod val="175000"/>
                    <a:alpha val="40000"/>
                  </a:schemeClr>
                </a:glow>
              </a:effectLst>
            </p:spPr>
          </p:pic>
          <p:sp>
            <p:nvSpPr>
              <p:cNvPr id="57" name="TextBox 1627"/>
              <p:cNvSpPr txBox="1">
                <a:spLocks noChangeArrowheads="1"/>
              </p:cNvSpPr>
              <p:nvPr/>
            </p:nvSpPr>
            <p:spPr bwMode="auto">
              <a:xfrm>
                <a:off x="1608083" y="2642468"/>
                <a:ext cx="1797269" cy="707868"/>
              </a:xfrm>
              <a:prstGeom prst="rect">
                <a:avLst/>
              </a:prstGeom>
              <a:noFill/>
              <a:ln w="9525">
                <a:noFill/>
                <a:miter lim="800000"/>
                <a:headEnd/>
                <a:tailEnd/>
              </a:ln>
            </p:spPr>
            <p:txBody>
              <a:bodyPr wrap="square" lIns="91420" tIns="45711" rIns="91420" bIns="45711">
                <a:spAutoFit/>
              </a:bodyPr>
              <a:lstStyle/>
              <a:p>
                <a:pPr algn="ctr" defTabSz="456881">
                  <a:defRPr/>
                </a:pPr>
                <a:r>
                  <a:rPr lang="en-US" sz="2000" kern="0" dirty="0">
                    <a:solidFill>
                      <a:srgbClr val="FFFFFF"/>
                    </a:solidFill>
                    <a:effectLst>
                      <a:outerShdw blurRad="38100" dist="38100" dir="2700000" algn="tl">
                        <a:srgbClr val="000000">
                          <a:alpha val="43137"/>
                        </a:srgbClr>
                      </a:outerShdw>
                    </a:effectLst>
                  </a:rPr>
                  <a:t>Local</a:t>
                </a:r>
              </a:p>
              <a:p>
                <a:pPr algn="ctr" defTabSz="456881">
                  <a:defRPr/>
                </a:pPr>
                <a:r>
                  <a:rPr lang="en-US" sz="2000" kern="0" dirty="0">
                    <a:solidFill>
                      <a:srgbClr val="FFFFFF"/>
                    </a:solidFill>
                    <a:effectLst>
                      <a:outerShdw blurRad="38100" dist="38100" dir="2700000" algn="tl">
                        <a:srgbClr val="000000">
                          <a:alpha val="43137"/>
                        </a:srgbClr>
                      </a:outerShdw>
                    </a:effectLst>
                  </a:rPr>
                  <a:t>VM</a:t>
                </a:r>
              </a:p>
            </p:txBody>
          </p:sp>
        </p:grpSp>
        <p:sp>
          <p:nvSpPr>
            <p:cNvPr id="54" name="Rectangle 53"/>
            <p:cNvSpPr/>
            <p:nvPr/>
          </p:nvSpPr>
          <p:spPr>
            <a:xfrm>
              <a:off x="1638665" y="1290651"/>
              <a:ext cx="1688810" cy="1200330"/>
            </a:xfrm>
            <a:prstGeom prst="rect">
              <a:avLst/>
            </a:prstGeom>
          </p:spPr>
          <p:txBody>
            <a:bodyPr wrap="square">
              <a:spAutoFit/>
            </a:bodyPr>
            <a:lstStyle/>
            <a:p>
              <a:pPr algn="ctr" defTabSz="457021"/>
              <a:r>
                <a:rPr lang="en-US" sz="2400" b="1" kern="0" dirty="0">
                  <a:solidFill>
                    <a:srgbClr val="FFFFFF"/>
                  </a:solidFill>
                </a:rPr>
                <a:t>Secure </a:t>
              </a:r>
              <a:br>
                <a:rPr lang="en-US" sz="2400" b="1" kern="0" dirty="0">
                  <a:solidFill>
                    <a:srgbClr val="FFFFFF"/>
                  </a:solidFill>
                </a:rPr>
              </a:br>
              <a:r>
                <a:rPr lang="en-US" sz="2400" b="1" kern="0" dirty="0">
                  <a:solidFill>
                    <a:srgbClr val="FFFFFF"/>
                  </a:solidFill>
                </a:rPr>
                <a:t>&amp; mobile</a:t>
              </a:r>
            </a:p>
          </p:txBody>
        </p:sp>
        <p:sp>
          <p:nvSpPr>
            <p:cNvPr id="55" name="Rectangle 54"/>
            <p:cNvSpPr/>
            <p:nvPr/>
          </p:nvSpPr>
          <p:spPr>
            <a:xfrm>
              <a:off x="1466194" y="3993237"/>
              <a:ext cx="2033753" cy="1015664"/>
            </a:xfrm>
            <a:prstGeom prst="rect">
              <a:avLst/>
            </a:prstGeom>
          </p:spPr>
          <p:txBody>
            <a:bodyPr wrap="square">
              <a:spAutoFit/>
            </a:bodyPr>
            <a:lstStyle/>
            <a:p>
              <a:pPr algn="ctr" defTabSz="457021"/>
              <a:r>
                <a:rPr lang="en-US" sz="2000" kern="0" dirty="0">
                  <a:solidFill>
                    <a:srgbClr val="FFFFFF"/>
                  </a:solidFill>
                </a:rPr>
                <a:t>Synchronization services</a:t>
              </a:r>
              <a:endParaRPr lang="en-US" sz="1200" dirty="0">
                <a:solidFill>
                  <a:srgbClr val="FFFFFF"/>
                </a:solidFill>
              </a:endParaRPr>
            </a:p>
          </p:txBody>
        </p:sp>
      </p:grpSp>
    </p:spTree>
    <p:extLst>
      <p:ext uri="{BB962C8B-B14F-4D97-AF65-F5344CB8AC3E}">
        <p14:creationId xmlns:p14="http://schemas.microsoft.com/office/powerpoint/2010/main" val="19322315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34819E-6 -1.89639E-6 L 0.28303 0.00208 " pathEditMode="relative" rAng="0" ptsTypes="AA">
                                      <p:cBhvr>
                                        <p:cTn id="6" dur="2000" fill="hold"/>
                                        <p:tgtEl>
                                          <p:spTgt spid="6"/>
                                        </p:tgtEl>
                                        <p:attrNameLst>
                                          <p:attrName>ppt_x</p:attrName>
                                          <p:attrName>ppt_y</p:attrName>
                                        </p:attrNameLst>
                                      </p:cBhvr>
                                      <p:rCtr x="14152" y="9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63" presetClass="path" presetSubtype="0" fill="hold" nodeType="withEffect">
                                  <p:stCondLst>
                                    <p:cond delay="0"/>
                                  </p:stCondLst>
                                  <p:childTnLst>
                                    <p:animMotion origin="layout" path="M 4.87039E-6 -6.75613E-7 L 0.09508 -6.75613E-7 " pathEditMode="relative" rAng="0" ptsTypes="AA">
                                      <p:cBhvr>
                                        <p:cTn id="16" dur="500" fill="hold"/>
                                        <p:tgtEl>
                                          <p:spTgt spid="4"/>
                                        </p:tgtEl>
                                        <p:attrNameLst>
                                          <p:attrName>ppt_x</p:attrName>
                                          <p:attrName>ppt_y</p:attrName>
                                        </p:attrNameLst>
                                      </p:cBhvr>
                                      <p:rCtr x="4754" y="0"/>
                                    </p:animMotion>
                                  </p:childTnLst>
                                </p:cTn>
                              </p:par>
                              <p:par>
                                <p:cTn id="17" presetID="63" presetClass="path" presetSubtype="0" fill="hold" nodeType="withEffect">
                                  <p:stCondLst>
                                    <p:cond delay="0"/>
                                  </p:stCondLst>
                                  <p:childTnLst>
                                    <p:animMotion origin="layout" path="M -3.14967E-6 -6.75613E-7 L 0.1851 -6.75613E-7 " pathEditMode="relative" rAng="0" ptsTypes="AA">
                                      <p:cBhvr>
                                        <p:cTn id="18" dur="500" fill="hold"/>
                                        <p:tgtEl>
                                          <p:spTgt spid="2"/>
                                        </p:tgtEl>
                                        <p:attrNameLst>
                                          <p:attrName>ppt_x</p:attrName>
                                          <p:attrName>ppt_y</p:attrName>
                                        </p:attrNameLst>
                                      </p:cBhvr>
                                      <p:rCtr x="9248" y="0"/>
                                    </p:animMotion>
                                  </p:childTnLst>
                                </p:cTn>
                              </p:par>
                              <p:par>
                                <p:cTn id="19" presetID="2" presetClass="entr" presetSubtype="8"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bwMode="auto">
          <a:xfrm>
            <a:off x="186961" y="2715513"/>
            <a:ext cx="8752156" cy="3415944"/>
          </a:xfrm>
          <a:prstGeom prst="ellipse">
            <a:avLst/>
          </a:prstGeom>
          <a:gradFill>
            <a:gsLst>
              <a:gs pos="10000">
                <a:srgbClr val="0175B0">
                  <a:tint val="66000"/>
                  <a:satMod val="160000"/>
                  <a:alpha val="0"/>
                </a:srgbClr>
              </a:gs>
              <a:gs pos="100000">
                <a:srgbClr val="FFFFFF">
                  <a:lumMod val="65000"/>
                  <a:alpha val="48000"/>
                </a:srgbClr>
              </a:gs>
              <a:gs pos="100000">
                <a:srgbClr val="3E4554">
                  <a:lumMod val="50000"/>
                  <a:alpha val="33000"/>
                </a:srgbClr>
              </a:gs>
            </a:gsLst>
            <a:lin ang="5400000" scaled="0"/>
          </a:gradFill>
          <a:ln w="9525" cap="flat" cmpd="sng" algn="ctr">
            <a:noFill/>
            <a:prstDash val="solid"/>
            <a:round/>
            <a:headEnd type="none" w="med" len="med"/>
            <a:tailEnd type="none" w="med" len="med"/>
          </a:ln>
          <a:effectLst/>
        </p:spPr>
        <p:txBody>
          <a:bodyPr wrap="none" lIns="91420" tIns="45711" rIns="91420" bIns="45711" anchor="ctr"/>
          <a:lstStyle/>
          <a:p>
            <a:pPr algn="ctr" defTabSz="966588" fontAlgn="auto">
              <a:spcBef>
                <a:spcPts val="0"/>
              </a:spcBef>
              <a:spcAft>
                <a:spcPts val="0"/>
              </a:spcAft>
              <a:defRPr/>
            </a:pPr>
            <a:endParaRPr lang="en-US" sz="1900" kern="0" dirty="0">
              <a:solidFill>
                <a:schemeClr val="bg1"/>
              </a:solidFill>
              <a:latin typeface="Arial"/>
              <a:cs typeface="Arial" charset="0"/>
            </a:endParaRPr>
          </a:p>
        </p:txBody>
      </p:sp>
      <p:grpSp>
        <p:nvGrpSpPr>
          <p:cNvPr id="2" name="Group 37"/>
          <p:cNvGrpSpPr>
            <a:grpSpLocks/>
          </p:cNvGrpSpPr>
          <p:nvPr/>
        </p:nvGrpSpPr>
        <p:grpSpPr bwMode="auto">
          <a:xfrm>
            <a:off x="29774" y="1355698"/>
            <a:ext cx="8895094" cy="830979"/>
            <a:chOff x="57127" y="1561299"/>
            <a:chExt cx="11856889" cy="830979"/>
          </a:xfrm>
        </p:grpSpPr>
        <p:sp>
          <p:nvSpPr>
            <p:cNvPr id="67" name="TextBox 1627"/>
            <p:cNvSpPr txBox="1">
              <a:spLocks noChangeArrowheads="1"/>
            </p:cNvSpPr>
            <p:nvPr/>
          </p:nvSpPr>
          <p:spPr bwMode="auto">
            <a:xfrm>
              <a:off x="4922754" y="1561299"/>
              <a:ext cx="2322483" cy="830979"/>
            </a:xfrm>
            <a:prstGeom prst="rect">
              <a:avLst/>
            </a:prstGeom>
            <a:noFill/>
            <a:ln w="9525">
              <a:noFill/>
              <a:miter lim="800000"/>
              <a:headEnd/>
              <a:tailEnd/>
            </a:ln>
          </p:spPr>
          <p:txBody>
            <a:bodyPr lIns="91420" tIns="45711" rIns="91420" bIns="45711" anchor="ctr">
              <a:spAutoFit/>
            </a:bodyPr>
            <a:lstStyle/>
            <a:p>
              <a:pPr algn="ctr" defTabSz="457061" fontAlgn="auto">
                <a:spcBef>
                  <a:spcPts val="0"/>
                </a:spcBef>
                <a:spcAft>
                  <a:spcPts val="0"/>
                </a:spcAft>
                <a:defRPr/>
              </a:pPr>
              <a:r>
                <a:rPr lang="en-US" sz="2400" b="1" kern="0" dirty="0">
                  <a:solidFill>
                    <a:schemeClr val="bg1"/>
                  </a:solidFill>
                  <a:effectLst>
                    <a:outerShdw blurRad="38100" dist="38100" dir="2700000" algn="tl">
                      <a:srgbClr val="000000">
                        <a:alpha val="43137"/>
                      </a:srgbClr>
                    </a:outerShdw>
                  </a:effectLst>
                  <a:latin typeface="Arial"/>
                </a:rPr>
                <a:t>USER TYPES</a:t>
              </a:r>
            </a:p>
          </p:txBody>
        </p:sp>
        <p:sp>
          <p:nvSpPr>
            <p:cNvPr id="59" name="TextBox 1627"/>
            <p:cNvSpPr txBox="1">
              <a:spLocks noChangeArrowheads="1"/>
            </p:cNvSpPr>
            <p:nvPr/>
          </p:nvSpPr>
          <p:spPr bwMode="auto">
            <a:xfrm>
              <a:off x="57127" y="1598170"/>
              <a:ext cx="2322483" cy="757237"/>
            </a:xfrm>
            <a:prstGeom prst="rect">
              <a:avLst/>
            </a:prstGeom>
            <a:noFill/>
            <a:ln w="9525">
              <a:noFill/>
              <a:miter lim="800000"/>
              <a:headEnd/>
              <a:tailEnd/>
            </a:ln>
          </p:spPr>
          <p:txBody>
            <a:bodyPr lIns="91420" tIns="45711" rIns="91420" bIns="45711" anchor="ctr">
              <a:spAutoFit/>
            </a:bodyPr>
            <a:lstStyle/>
            <a:p>
              <a:pPr algn="ctr" defTabSz="457061" fontAlgn="auto">
                <a:lnSpc>
                  <a:spcPct val="90000"/>
                </a:lnSpc>
                <a:spcBef>
                  <a:spcPts val="0"/>
                </a:spcBef>
                <a:spcAft>
                  <a:spcPts val="0"/>
                </a:spcAft>
                <a:defRPr/>
              </a:pPr>
              <a:r>
                <a:rPr lang="en-US" sz="2400" b="1" kern="0" dirty="0">
                  <a:solidFill>
                    <a:schemeClr val="bg1"/>
                  </a:solidFill>
                  <a:effectLst>
                    <a:outerShdw blurRad="38100" dist="38100" dir="2700000" algn="tl">
                      <a:srgbClr val="000000">
                        <a:alpha val="43137"/>
                      </a:srgbClr>
                    </a:outerShdw>
                  </a:effectLst>
                  <a:latin typeface="Arial"/>
                </a:rPr>
                <a:t>Mobile</a:t>
              </a:r>
              <a:br>
                <a:rPr lang="en-US" sz="2400" b="1" kern="0" dirty="0">
                  <a:solidFill>
                    <a:schemeClr val="bg1"/>
                  </a:solidFill>
                  <a:effectLst>
                    <a:outerShdw blurRad="38100" dist="38100" dir="2700000" algn="tl">
                      <a:srgbClr val="000000">
                        <a:alpha val="43137"/>
                      </a:srgbClr>
                    </a:outerShdw>
                  </a:effectLst>
                  <a:latin typeface="Arial"/>
                </a:rPr>
              </a:br>
              <a:r>
                <a:rPr lang="en-US" sz="2400" b="1" kern="0" dirty="0">
                  <a:solidFill>
                    <a:schemeClr val="bg1"/>
                  </a:solidFill>
                  <a:effectLst>
                    <a:outerShdw blurRad="38100" dist="38100" dir="2700000" algn="tl">
                      <a:srgbClr val="000000">
                        <a:alpha val="43137"/>
                      </a:srgbClr>
                    </a:outerShdw>
                  </a:effectLst>
                  <a:latin typeface="Arial"/>
                </a:rPr>
                <a:t>users</a:t>
              </a:r>
            </a:p>
          </p:txBody>
        </p:sp>
        <p:sp>
          <p:nvSpPr>
            <p:cNvPr id="60" name="TextBox 1627"/>
            <p:cNvSpPr txBox="1">
              <a:spLocks noChangeArrowheads="1"/>
            </p:cNvSpPr>
            <p:nvPr/>
          </p:nvSpPr>
          <p:spPr bwMode="auto">
            <a:xfrm>
              <a:off x="10066189" y="1617220"/>
              <a:ext cx="1847827" cy="757237"/>
            </a:xfrm>
            <a:prstGeom prst="rect">
              <a:avLst/>
            </a:prstGeom>
            <a:noFill/>
            <a:ln w="9525">
              <a:noFill/>
              <a:miter lim="800000"/>
              <a:headEnd/>
              <a:tailEnd/>
            </a:ln>
          </p:spPr>
          <p:txBody>
            <a:bodyPr lIns="91420" tIns="45711" rIns="91420" bIns="45711" anchor="ctr">
              <a:spAutoFit/>
            </a:bodyPr>
            <a:lstStyle/>
            <a:p>
              <a:pPr algn="ctr" defTabSz="457061" fontAlgn="auto">
                <a:lnSpc>
                  <a:spcPct val="90000"/>
                </a:lnSpc>
                <a:spcBef>
                  <a:spcPts val="0"/>
                </a:spcBef>
                <a:spcAft>
                  <a:spcPts val="0"/>
                </a:spcAft>
                <a:defRPr/>
              </a:pPr>
              <a:r>
                <a:rPr lang="en-US" sz="2400" b="1" kern="0" dirty="0">
                  <a:solidFill>
                    <a:schemeClr val="bg1"/>
                  </a:solidFill>
                  <a:effectLst>
                    <a:outerShdw blurRad="38100" dist="38100" dir="2700000" algn="tl">
                      <a:srgbClr val="000000">
                        <a:alpha val="43137"/>
                      </a:srgbClr>
                    </a:outerShdw>
                  </a:effectLst>
                  <a:latin typeface="Arial"/>
                </a:rPr>
                <a:t>Task</a:t>
              </a:r>
              <a:br>
                <a:rPr lang="en-US" sz="2400" b="1" kern="0" dirty="0">
                  <a:solidFill>
                    <a:schemeClr val="bg1"/>
                  </a:solidFill>
                  <a:effectLst>
                    <a:outerShdw blurRad="38100" dist="38100" dir="2700000" algn="tl">
                      <a:srgbClr val="000000">
                        <a:alpha val="43137"/>
                      </a:srgbClr>
                    </a:outerShdw>
                  </a:effectLst>
                  <a:latin typeface="Arial"/>
                </a:rPr>
              </a:br>
              <a:r>
                <a:rPr lang="en-US" sz="2400" b="1" kern="0" dirty="0">
                  <a:solidFill>
                    <a:schemeClr val="bg1"/>
                  </a:solidFill>
                  <a:effectLst>
                    <a:outerShdw blurRad="38100" dist="38100" dir="2700000" algn="tl">
                      <a:srgbClr val="000000">
                        <a:alpha val="43137"/>
                      </a:srgbClr>
                    </a:outerShdw>
                  </a:effectLst>
                  <a:latin typeface="Arial"/>
                </a:rPr>
                <a:t>workers</a:t>
              </a:r>
            </a:p>
          </p:txBody>
        </p:sp>
        <p:cxnSp>
          <p:nvCxnSpPr>
            <p:cNvPr id="70" name="Straight Arrow Connector 69"/>
            <p:cNvCxnSpPr/>
            <p:nvPr/>
          </p:nvCxnSpPr>
          <p:spPr bwMode="auto">
            <a:xfrm>
              <a:off x="7245237" y="1945832"/>
              <a:ext cx="3011449" cy="1588"/>
            </a:xfrm>
            <a:prstGeom prst="straightConnector1">
              <a:avLst/>
            </a:prstGeom>
            <a:ln w="53975">
              <a:solidFill>
                <a:schemeClr val="bg1"/>
              </a:solidFill>
              <a:headEnd/>
              <a:tailEnd type="arrow" w="lg" len="sm"/>
            </a:ln>
          </p:spPr>
          <p:style>
            <a:lnRef idx="1">
              <a:schemeClr val="dk1"/>
            </a:lnRef>
            <a:fillRef idx="0">
              <a:schemeClr val="dk1"/>
            </a:fillRef>
            <a:effectRef idx="0">
              <a:schemeClr val="dk1"/>
            </a:effectRef>
            <a:fontRef idx="minor">
              <a:schemeClr val="tx1"/>
            </a:fontRef>
          </p:style>
        </p:cxnSp>
        <p:cxnSp>
          <p:nvCxnSpPr>
            <p:cNvPr id="71" name="Straight Arrow Connector 70"/>
            <p:cNvCxnSpPr/>
            <p:nvPr/>
          </p:nvCxnSpPr>
          <p:spPr bwMode="auto">
            <a:xfrm rot="10800000">
              <a:off x="1817642" y="1952182"/>
              <a:ext cx="3043200" cy="1588"/>
            </a:xfrm>
            <a:prstGeom prst="straightConnector1">
              <a:avLst/>
            </a:prstGeom>
            <a:ln w="53975">
              <a:solidFill>
                <a:schemeClr val="bg1"/>
              </a:solidFill>
              <a:headEnd/>
              <a:tailEnd type="arrow" w="lg" len="sm"/>
            </a:ln>
          </p:spPr>
          <p:style>
            <a:lnRef idx="1">
              <a:schemeClr val="dk1"/>
            </a:lnRef>
            <a:fillRef idx="0">
              <a:schemeClr val="dk1"/>
            </a:fillRef>
            <a:effectRef idx="0">
              <a:schemeClr val="dk1"/>
            </a:effectRef>
            <a:fontRef idx="minor">
              <a:schemeClr val="tx1"/>
            </a:fontRef>
          </p:style>
        </p:cxnSp>
      </p:grpSp>
      <p:grpSp>
        <p:nvGrpSpPr>
          <p:cNvPr id="10" name="Group 38"/>
          <p:cNvGrpSpPr>
            <a:grpSpLocks/>
          </p:cNvGrpSpPr>
          <p:nvPr/>
        </p:nvGrpSpPr>
        <p:grpSpPr bwMode="auto">
          <a:xfrm>
            <a:off x="2018636" y="4933950"/>
            <a:ext cx="5203195" cy="742950"/>
            <a:chOff x="2691442" y="4310700"/>
            <a:chExt cx="6935637" cy="714895"/>
          </a:xfrm>
        </p:grpSpPr>
        <p:sp>
          <p:nvSpPr>
            <p:cNvPr id="62481" name="Left-Right Arrow 39"/>
            <p:cNvSpPr>
              <a:spLocks noChangeArrowheads="1"/>
            </p:cNvSpPr>
            <p:nvPr/>
          </p:nvSpPr>
          <p:spPr bwMode="auto">
            <a:xfrm>
              <a:off x="2691442" y="4310700"/>
              <a:ext cx="6935637" cy="714895"/>
            </a:xfrm>
            <a:prstGeom prst="leftRightArrow">
              <a:avLst>
                <a:gd name="adj1" fmla="val 62694"/>
                <a:gd name="adj2" fmla="val 49990"/>
              </a:avLst>
            </a:prstGeom>
            <a:solidFill>
              <a:srgbClr val="686868"/>
            </a:solidFill>
            <a:ln w="9525" algn="ctr">
              <a:noFill/>
              <a:round/>
              <a:headEnd/>
              <a:tailEnd/>
            </a:ln>
          </p:spPr>
          <p:txBody>
            <a:bodyPr wrap="none" anchor="ctr"/>
            <a:lstStyle/>
            <a:p>
              <a:pPr algn="ctr" defTabSz="966788"/>
              <a:endParaRPr lang="en-US">
                <a:solidFill>
                  <a:schemeClr val="bg1"/>
                </a:solidFill>
              </a:endParaRPr>
            </a:p>
          </p:txBody>
        </p:sp>
        <p:sp>
          <p:nvSpPr>
            <p:cNvPr id="41" name="TextBox 1627"/>
            <p:cNvSpPr txBox="1">
              <a:spLocks noChangeArrowheads="1"/>
            </p:cNvSpPr>
            <p:nvPr/>
          </p:nvSpPr>
          <p:spPr bwMode="auto">
            <a:xfrm>
              <a:off x="3399452" y="4463607"/>
              <a:ext cx="5365634" cy="444214"/>
            </a:xfrm>
            <a:prstGeom prst="rect">
              <a:avLst/>
            </a:prstGeom>
            <a:noFill/>
            <a:ln w="9525">
              <a:noFill/>
              <a:miter lim="800000"/>
              <a:headEnd/>
              <a:tailEnd/>
            </a:ln>
          </p:spPr>
          <p:txBody>
            <a:bodyPr lIns="91420" tIns="45711" rIns="91420" bIns="45711" anchor="ctr">
              <a:spAutoFit/>
            </a:bodyPr>
            <a:lstStyle/>
            <a:p>
              <a:pPr algn="ctr" defTabSz="457061" fontAlgn="auto">
                <a:spcBef>
                  <a:spcPts val="0"/>
                </a:spcBef>
                <a:spcAft>
                  <a:spcPts val="0"/>
                </a:spcAft>
                <a:defRPr/>
              </a:pPr>
              <a:r>
                <a:rPr lang="en-US" sz="2400" b="1" kern="0" dirty="0">
                  <a:solidFill>
                    <a:schemeClr val="bg1"/>
                  </a:solidFill>
                  <a:effectLst>
                    <a:outerShdw blurRad="38100" dist="38100" dir="2700000" algn="tl">
                      <a:srgbClr val="000000">
                        <a:alpha val="43137"/>
                      </a:srgbClr>
                    </a:outerShdw>
                  </a:effectLst>
                  <a:latin typeface="Arial"/>
                </a:rPr>
                <a:t>On-Demand Apps</a:t>
              </a:r>
            </a:p>
          </p:txBody>
        </p:sp>
      </p:grpSp>
      <p:sp>
        <p:nvSpPr>
          <p:cNvPr id="42" name="Title 27"/>
          <p:cNvSpPr txBox="1">
            <a:spLocks/>
          </p:cNvSpPr>
          <p:nvPr/>
        </p:nvSpPr>
        <p:spPr bwMode="auto">
          <a:xfrm>
            <a:off x="227451" y="492985"/>
            <a:ext cx="8720027" cy="506412"/>
          </a:xfrm>
          <a:prstGeom prst="rect">
            <a:avLst/>
          </a:prstGeom>
          <a:noFill/>
          <a:ln w="9525">
            <a:noFill/>
            <a:miter lim="800000"/>
            <a:headEnd/>
            <a:tailEnd/>
          </a:ln>
        </p:spPr>
        <p:txBody>
          <a:bodyPr anchor="b"/>
          <a:lstStyle/>
          <a:p>
            <a:pPr algn="ctr" fontAlgn="base">
              <a:lnSpc>
                <a:spcPct val="85000"/>
              </a:lnSpc>
              <a:spcBef>
                <a:spcPct val="0"/>
              </a:spcBef>
              <a:spcAft>
                <a:spcPct val="0"/>
              </a:spcAft>
              <a:defRPr/>
            </a:pPr>
            <a:endParaRPr lang="en-US" sz="4000" dirty="0">
              <a:solidFill>
                <a:schemeClr val="bg1"/>
              </a:solidFill>
              <a:latin typeface="+mj-lt"/>
              <a:ea typeface="+mj-ea"/>
              <a:cs typeface="Arial" pitchFamily="34" charset="0"/>
            </a:endParaRPr>
          </a:p>
        </p:txBody>
      </p:sp>
      <p:grpSp>
        <p:nvGrpSpPr>
          <p:cNvPr id="4" name="Group 3"/>
          <p:cNvGrpSpPr/>
          <p:nvPr/>
        </p:nvGrpSpPr>
        <p:grpSpPr>
          <a:xfrm>
            <a:off x="6571805" y="2529936"/>
            <a:ext cx="1756516" cy="2420489"/>
            <a:chOff x="8760125" y="2529935"/>
            <a:chExt cx="2341412" cy="2420489"/>
          </a:xfrm>
        </p:grpSpPr>
        <p:grpSp>
          <p:nvGrpSpPr>
            <p:cNvPr id="43" name="Group 46"/>
            <p:cNvGrpSpPr/>
            <p:nvPr/>
          </p:nvGrpSpPr>
          <p:grpSpPr>
            <a:xfrm>
              <a:off x="8760125" y="2529935"/>
              <a:ext cx="2341412" cy="1558528"/>
              <a:chOff x="9142412" y="2122501"/>
              <a:chExt cx="1985806" cy="1558528"/>
            </a:xfrm>
          </p:grpSpPr>
          <p:pic>
            <p:nvPicPr>
              <p:cNvPr id="44" name="Picture 43" descr="Black Box [by MT].png"/>
              <p:cNvPicPr>
                <a:picLocks noChangeAspect="1"/>
              </p:cNvPicPr>
              <p:nvPr/>
            </p:nvPicPr>
            <p:blipFill>
              <a:blip r:embed="rId3" cstate="print"/>
              <a:stretch>
                <a:fillRect/>
              </a:stretch>
            </p:blipFill>
            <p:spPr>
              <a:xfrm>
                <a:off x="9404346" y="2122501"/>
                <a:ext cx="1474510" cy="1558528"/>
              </a:xfrm>
              <a:prstGeom prst="rect">
                <a:avLst/>
              </a:prstGeom>
            </p:spPr>
          </p:pic>
          <p:sp>
            <p:nvSpPr>
              <p:cNvPr id="46" name="TextBox 1568"/>
              <p:cNvSpPr txBox="1">
                <a:spLocks noChangeArrowheads="1"/>
              </p:cNvSpPr>
              <p:nvPr/>
            </p:nvSpPr>
            <p:spPr bwMode="auto">
              <a:xfrm>
                <a:off x="9142412" y="2538427"/>
                <a:ext cx="1985806" cy="707868"/>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Hosted </a:t>
                </a:r>
                <a:b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b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Shared</a:t>
                </a:r>
                <a:endParaRPr kumimoji="0" lang="en-US" sz="2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grpSp>
        <p:sp>
          <p:nvSpPr>
            <p:cNvPr id="27" name="TextBox 1627"/>
            <p:cNvSpPr txBox="1">
              <a:spLocks noChangeArrowheads="1"/>
            </p:cNvSpPr>
            <p:nvPr/>
          </p:nvSpPr>
          <p:spPr bwMode="auto">
            <a:xfrm>
              <a:off x="9008806" y="4150223"/>
              <a:ext cx="1903837" cy="800201"/>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chemeClr val="bg1"/>
                  </a:solidFill>
                  <a:uLnTx/>
                  <a:uFillTx/>
                </a:rPr>
                <a:t>500+ </a:t>
              </a:r>
            </a:p>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1"/>
                  </a:solidFill>
                  <a:uLnTx/>
                  <a:uFillTx/>
                </a:rPr>
                <a:t>users per server</a:t>
              </a:r>
              <a:endParaRPr kumimoji="0" lang="en-US" sz="1400" b="0" i="0" u="none" strike="noStrike" kern="0" cap="none" spc="0" normalizeH="0" baseline="0" noProof="0" dirty="0">
                <a:ln>
                  <a:noFill/>
                </a:ln>
                <a:solidFill>
                  <a:schemeClr val="bg1"/>
                </a:solidFill>
                <a:uLnTx/>
                <a:uFillTx/>
              </a:endParaRPr>
            </a:p>
          </p:txBody>
        </p:sp>
      </p:grpSp>
      <p:grpSp>
        <p:nvGrpSpPr>
          <p:cNvPr id="7" name="Group 6"/>
          <p:cNvGrpSpPr/>
          <p:nvPr/>
        </p:nvGrpSpPr>
        <p:grpSpPr>
          <a:xfrm>
            <a:off x="567090" y="2529936"/>
            <a:ext cx="2054457" cy="2690136"/>
            <a:chOff x="755923" y="2529935"/>
            <a:chExt cx="2738562" cy="2690136"/>
          </a:xfrm>
        </p:grpSpPr>
        <p:grpSp>
          <p:nvGrpSpPr>
            <p:cNvPr id="47" name="Group 36"/>
            <p:cNvGrpSpPr/>
            <p:nvPr/>
          </p:nvGrpSpPr>
          <p:grpSpPr>
            <a:xfrm>
              <a:off x="755923" y="2529935"/>
              <a:ext cx="2738562" cy="1558528"/>
              <a:chOff x="608012" y="2122501"/>
              <a:chExt cx="2322639" cy="1558528"/>
            </a:xfrm>
          </p:grpSpPr>
          <p:pic>
            <p:nvPicPr>
              <p:cNvPr id="48" name="Picture 47" descr="Black Box [by MT].png"/>
              <p:cNvPicPr>
                <a:picLocks noChangeAspect="1"/>
              </p:cNvPicPr>
              <p:nvPr/>
            </p:nvPicPr>
            <p:blipFill>
              <a:blip r:embed="rId3" cstate="print"/>
              <a:stretch>
                <a:fillRect/>
              </a:stretch>
            </p:blipFill>
            <p:spPr>
              <a:xfrm>
                <a:off x="1065212" y="2122501"/>
                <a:ext cx="1474510" cy="1558528"/>
              </a:xfrm>
              <a:prstGeom prst="rect">
                <a:avLst/>
              </a:prstGeom>
            </p:spPr>
          </p:pic>
          <p:sp>
            <p:nvSpPr>
              <p:cNvPr id="49" name="TextBox 1627"/>
              <p:cNvSpPr txBox="1">
                <a:spLocks noChangeArrowheads="1"/>
              </p:cNvSpPr>
              <p:nvPr/>
            </p:nvSpPr>
            <p:spPr bwMode="auto">
              <a:xfrm>
                <a:off x="608012" y="2587158"/>
                <a:ext cx="2322639" cy="707868"/>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Local</a:t>
                </a:r>
              </a:p>
              <a:p>
                <a:pPr marL="0" marR="0" lvl="0" indent="0" algn="ctr" defTabSz="457061" eaLnBrk="1" fontAlgn="auto" latinLnBrk="0" hangingPunct="1">
                  <a:lnSpc>
                    <a:spcPct val="100000"/>
                  </a:lnSpc>
                  <a:spcBef>
                    <a:spcPts val="0"/>
                  </a:spcBef>
                  <a:spcAft>
                    <a:spcPts val="0"/>
                  </a:spcAft>
                  <a:buClrTx/>
                  <a:buSzTx/>
                  <a:buFontTx/>
                  <a:buNone/>
                  <a:tabLst/>
                  <a:defRPr/>
                </a:pPr>
                <a:r>
                  <a:rPr lang="en-US" sz="2000" kern="0" dirty="0" smtClean="0">
                    <a:solidFill>
                      <a:schemeClr val="bg1"/>
                    </a:solidFill>
                    <a:effectLst>
                      <a:outerShdw blurRad="38100" dist="38100" dir="2700000" algn="tl">
                        <a:srgbClr val="000000">
                          <a:alpha val="43137"/>
                        </a:srgbClr>
                      </a:outerShdw>
                    </a:effectLst>
                  </a:rPr>
                  <a:t>VM</a:t>
                </a:r>
                <a:endPar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endParaRPr>
              </a:p>
            </p:txBody>
          </p:sp>
        </p:grpSp>
        <p:sp>
          <p:nvSpPr>
            <p:cNvPr id="30" name="TextBox 1627"/>
            <p:cNvSpPr txBox="1">
              <a:spLocks noChangeArrowheads="1"/>
            </p:cNvSpPr>
            <p:nvPr/>
          </p:nvSpPr>
          <p:spPr bwMode="auto">
            <a:xfrm>
              <a:off x="1246867" y="4142871"/>
              <a:ext cx="1845247" cy="1077200"/>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lang="en-US" kern="0" noProof="0" dirty="0" smtClean="0">
                  <a:solidFill>
                    <a:schemeClr val="bg1"/>
                  </a:solidFill>
                </a:rPr>
                <a:t>Runs locally</a:t>
              </a:r>
            </a:p>
            <a:p>
              <a:pPr marL="0" marR="0" lvl="0" indent="0" algn="ctr" defTabSz="457061" eaLnBrk="1" fontAlgn="auto" latinLnBrk="0" hangingPunct="1">
                <a:lnSpc>
                  <a:spcPct val="100000"/>
                </a:lnSpc>
                <a:spcBef>
                  <a:spcPts val="0"/>
                </a:spcBef>
                <a:spcAft>
                  <a:spcPts val="0"/>
                </a:spcAft>
                <a:buClrTx/>
                <a:buSzTx/>
                <a:buFontTx/>
                <a:buNone/>
                <a:tabLst/>
                <a:defRPr/>
              </a:pPr>
              <a:r>
                <a:rPr lang="en-US" sz="1400" kern="0" dirty="0" smtClean="0">
                  <a:solidFill>
                    <a:schemeClr val="bg1"/>
                  </a:solidFill>
                </a:rPr>
                <a:t>o</a:t>
              </a:r>
              <a:r>
                <a:rPr kumimoji="0" lang="en-US" sz="1400" b="0" i="0" u="none" strike="noStrike" kern="0" cap="none" spc="0" normalizeH="0" baseline="0" dirty="0" smtClean="0">
                  <a:ln>
                    <a:noFill/>
                  </a:ln>
                  <a:solidFill>
                    <a:schemeClr val="bg1"/>
                  </a:solidFill>
                  <a:uLnTx/>
                  <a:uFillTx/>
                </a:rPr>
                <a:t>nline or offline</a:t>
              </a:r>
              <a:endParaRPr kumimoji="0" lang="en-US" sz="1400" b="0" i="0" u="none" strike="noStrike" kern="0" cap="none" spc="0" normalizeH="0" baseline="0" noProof="0" dirty="0">
                <a:ln>
                  <a:noFill/>
                </a:ln>
                <a:solidFill>
                  <a:schemeClr val="bg1"/>
                </a:solidFill>
                <a:uLnTx/>
                <a:uFillTx/>
              </a:endParaRPr>
            </a:p>
          </p:txBody>
        </p:sp>
      </p:grpSp>
      <p:grpSp>
        <p:nvGrpSpPr>
          <p:cNvPr id="5" name="Group 4"/>
          <p:cNvGrpSpPr/>
          <p:nvPr/>
        </p:nvGrpSpPr>
        <p:grpSpPr>
          <a:xfrm>
            <a:off x="4996075" y="2529936"/>
            <a:ext cx="1756516" cy="2428505"/>
            <a:chOff x="6659698" y="2529935"/>
            <a:chExt cx="2341412" cy="2428505"/>
          </a:xfrm>
        </p:grpSpPr>
        <p:grpSp>
          <p:nvGrpSpPr>
            <p:cNvPr id="33" name="Group 43"/>
            <p:cNvGrpSpPr/>
            <p:nvPr/>
          </p:nvGrpSpPr>
          <p:grpSpPr>
            <a:xfrm>
              <a:off x="6659698" y="2529935"/>
              <a:ext cx="2341412" cy="1558528"/>
              <a:chOff x="7042587" y="2122501"/>
              <a:chExt cx="1985806" cy="1558528"/>
            </a:xfrm>
          </p:grpSpPr>
          <p:pic>
            <p:nvPicPr>
              <p:cNvPr id="34" name="Picture 33" descr="Black Box [by MT].png"/>
              <p:cNvPicPr>
                <a:picLocks noChangeAspect="1"/>
              </p:cNvPicPr>
              <p:nvPr/>
            </p:nvPicPr>
            <p:blipFill>
              <a:blip r:embed="rId3" cstate="print"/>
              <a:stretch>
                <a:fillRect/>
              </a:stretch>
            </p:blipFill>
            <p:spPr>
              <a:xfrm>
                <a:off x="7286902" y="2122501"/>
                <a:ext cx="1474510" cy="1558528"/>
              </a:xfrm>
              <a:prstGeom prst="rect">
                <a:avLst/>
              </a:prstGeom>
            </p:spPr>
          </p:pic>
          <p:sp>
            <p:nvSpPr>
              <p:cNvPr id="35" name="TextBox 1568"/>
              <p:cNvSpPr txBox="1">
                <a:spLocks noChangeArrowheads="1"/>
              </p:cNvSpPr>
              <p:nvPr/>
            </p:nvSpPr>
            <p:spPr bwMode="auto">
              <a:xfrm>
                <a:off x="7042587" y="2519799"/>
                <a:ext cx="1985806" cy="707868"/>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Hosted </a:t>
                </a:r>
                <a:b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b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VDI</a:t>
                </a:r>
                <a:endParaRPr kumimoji="0" lang="en-US" sz="2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grpSp>
        <p:sp>
          <p:nvSpPr>
            <p:cNvPr id="31" name="TextBox 1627"/>
            <p:cNvSpPr txBox="1">
              <a:spLocks noChangeArrowheads="1"/>
            </p:cNvSpPr>
            <p:nvPr/>
          </p:nvSpPr>
          <p:spPr bwMode="auto">
            <a:xfrm>
              <a:off x="6947763" y="4158239"/>
              <a:ext cx="1903837" cy="800201"/>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chemeClr val="bg1"/>
                  </a:solidFill>
                  <a:uLnTx/>
                  <a:uFillTx/>
                </a:rPr>
                <a:t>150+</a:t>
              </a:r>
            </a:p>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1"/>
                  </a:solidFill>
                  <a:uLnTx/>
                  <a:uFillTx/>
                </a:rPr>
                <a:t>users per server</a:t>
              </a:r>
              <a:endParaRPr kumimoji="0" lang="en-US" sz="1400" b="0" i="0" u="none" strike="noStrike" kern="0" cap="none" spc="0" normalizeH="0" baseline="0" noProof="0" dirty="0">
                <a:ln>
                  <a:noFill/>
                </a:ln>
                <a:solidFill>
                  <a:schemeClr val="bg1"/>
                </a:solidFill>
                <a:uLnTx/>
                <a:uFillTx/>
              </a:endParaRPr>
            </a:p>
          </p:txBody>
        </p:sp>
      </p:grpSp>
      <p:grpSp>
        <p:nvGrpSpPr>
          <p:cNvPr id="6" name="Group 5"/>
          <p:cNvGrpSpPr/>
          <p:nvPr/>
        </p:nvGrpSpPr>
        <p:grpSpPr>
          <a:xfrm>
            <a:off x="2162835" y="2529936"/>
            <a:ext cx="2054457" cy="2424489"/>
            <a:chOff x="2883030" y="2529935"/>
            <a:chExt cx="2738562" cy="2424489"/>
          </a:xfrm>
        </p:grpSpPr>
        <p:grpSp>
          <p:nvGrpSpPr>
            <p:cNvPr id="36" name="Group 46"/>
            <p:cNvGrpSpPr/>
            <p:nvPr/>
          </p:nvGrpSpPr>
          <p:grpSpPr>
            <a:xfrm>
              <a:off x="2883030" y="2529935"/>
              <a:ext cx="2738562" cy="1558528"/>
              <a:chOff x="2724119" y="2122501"/>
              <a:chExt cx="2322639" cy="1558528"/>
            </a:xfrm>
          </p:grpSpPr>
          <p:pic>
            <p:nvPicPr>
              <p:cNvPr id="37" name="Picture 36" descr="Black Box [by MT].png"/>
              <p:cNvPicPr>
                <a:picLocks noChangeAspect="1"/>
              </p:cNvPicPr>
              <p:nvPr/>
            </p:nvPicPr>
            <p:blipFill>
              <a:blip r:embed="rId3" cstate="print"/>
              <a:stretch>
                <a:fillRect/>
              </a:stretch>
            </p:blipFill>
            <p:spPr>
              <a:xfrm>
                <a:off x="3153689" y="2122501"/>
                <a:ext cx="1474510" cy="1558528"/>
              </a:xfrm>
              <a:prstGeom prst="rect">
                <a:avLst/>
              </a:prstGeom>
            </p:spPr>
          </p:pic>
          <p:sp>
            <p:nvSpPr>
              <p:cNvPr id="40" name="TextBox 1627"/>
              <p:cNvSpPr txBox="1">
                <a:spLocks noChangeArrowheads="1"/>
              </p:cNvSpPr>
              <p:nvPr/>
            </p:nvSpPr>
            <p:spPr bwMode="auto">
              <a:xfrm>
                <a:off x="2724119" y="2537998"/>
                <a:ext cx="2322639" cy="707868"/>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rPr>
                  <a:t>Streamed</a:t>
                </a:r>
                <a:endParaRPr lang="en-US" sz="2000" kern="0" dirty="0" smtClean="0">
                  <a:solidFill>
                    <a:schemeClr val="bg1"/>
                  </a:solidFill>
                  <a:effectLst>
                    <a:outerShdw blurRad="38100" dist="38100" dir="2700000" algn="tl">
                      <a:srgbClr val="000000">
                        <a:alpha val="43137"/>
                      </a:srgbClr>
                    </a:outerShdw>
                  </a:effectLst>
                </a:endParaRPr>
              </a:p>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noProof="0" dirty="0" smtClean="0">
                    <a:ln>
                      <a:noFill/>
                    </a:ln>
                    <a:solidFill>
                      <a:schemeClr val="bg1"/>
                    </a:solidFill>
                    <a:effectLst>
                      <a:outerShdw blurRad="38100" dist="38100" dir="2700000" algn="tl">
                        <a:srgbClr val="000000">
                          <a:alpha val="43137"/>
                        </a:srgbClr>
                      </a:outerShdw>
                    </a:effectLst>
                    <a:uLnTx/>
                    <a:uFillTx/>
                  </a:rPr>
                  <a:t>VHD</a:t>
                </a:r>
                <a:endParaRPr kumimoji="0" lang="en-US" sz="2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grpSp>
        <p:sp>
          <p:nvSpPr>
            <p:cNvPr id="38" name="TextBox 1627"/>
            <p:cNvSpPr txBox="1">
              <a:spLocks noChangeArrowheads="1"/>
            </p:cNvSpPr>
            <p:nvPr/>
          </p:nvSpPr>
          <p:spPr bwMode="auto">
            <a:xfrm>
              <a:off x="3306885" y="4154223"/>
              <a:ext cx="1903836" cy="800201"/>
            </a:xfrm>
            <a:prstGeom prst="rect">
              <a:avLst/>
            </a:prstGeom>
            <a:noFill/>
            <a:ln w="9525">
              <a:noFill/>
              <a:miter lim="800000"/>
              <a:headEnd/>
              <a:tailEnd/>
            </a:ln>
          </p:spPr>
          <p:txBody>
            <a:bodyPr wrap="square" lIns="91420" tIns="45711" rIns="91420" bIns="45711">
              <a:spAutoFit/>
            </a:bodyPr>
            <a:lstStyle/>
            <a:p>
              <a:pPr marL="0" marR="0" lvl="0" indent="0" algn="ctr" defTabSz="457061"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chemeClr val="bg1"/>
                  </a:solidFill>
                  <a:uLnTx/>
                  <a:uFillTx/>
                </a:rPr>
                <a:t>3000+</a:t>
              </a:r>
            </a:p>
            <a:p>
              <a:pPr marL="0" marR="0" lvl="0" indent="0" algn="ctr" defTabSz="4570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chemeClr val="bg1"/>
                  </a:solidFill>
                  <a:uLnTx/>
                  <a:uFillTx/>
                </a:rPr>
                <a:t>users per server</a:t>
              </a:r>
              <a:endParaRPr kumimoji="0" lang="en-US" sz="1400" b="0" i="0" u="none" strike="noStrike" kern="0" cap="none" spc="0" normalizeH="0" baseline="0" noProof="0" dirty="0">
                <a:ln>
                  <a:noFill/>
                </a:ln>
                <a:solidFill>
                  <a:schemeClr val="bg1"/>
                </a:solidFill>
                <a:uLnTx/>
                <a:uFillTx/>
              </a:endParaRPr>
            </a:p>
          </p:txBody>
        </p:sp>
      </p:grpSp>
      <p:sp>
        <p:nvSpPr>
          <p:cNvPr id="8" name="Title 7"/>
          <p:cNvSpPr>
            <a:spLocks noGrp="1"/>
          </p:cNvSpPr>
          <p:nvPr>
            <p:ph type="title"/>
          </p:nvPr>
        </p:nvSpPr>
        <p:spPr>
          <a:xfrm>
            <a:off x="325058" y="297523"/>
            <a:ext cx="8229600" cy="1143000"/>
          </a:xfrm>
        </p:spPr>
        <p:txBody>
          <a:bodyPr>
            <a:normAutofit fontScale="90000"/>
          </a:bodyPr>
          <a:lstStyle/>
          <a:p>
            <a:r>
              <a:rPr lang="en-AU" dirty="0"/>
              <a:t>Desktop Virtualization is More Than Just VDI</a:t>
            </a:r>
            <a:br>
              <a:rPr lang="en-AU" dirty="0"/>
            </a:br>
            <a:endParaRPr lang="en-AU" dirty="0"/>
          </a:p>
        </p:txBody>
      </p:sp>
    </p:spTree>
    <p:extLst>
      <p:ext uri="{BB962C8B-B14F-4D97-AF65-F5344CB8AC3E}">
        <p14:creationId xmlns:p14="http://schemas.microsoft.com/office/powerpoint/2010/main" val="549087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304801" y="879214"/>
            <a:ext cx="2697251" cy="4102690"/>
            <a:chOff x="893186" y="1526120"/>
            <a:chExt cx="3258146" cy="4402924"/>
          </a:xfrm>
        </p:grpSpPr>
        <p:pic>
          <p:nvPicPr>
            <p:cNvPr id="13" name="Picture 12" descr="iStock_000001545517Small.jpg"/>
            <p:cNvPicPr>
              <a:picLocks noChangeAspect="1"/>
            </p:cNvPicPr>
            <p:nvPr/>
          </p:nvPicPr>
          <p:blipFill>
            <a:blip r:embed="rId3" cstate="screen"/>
            <a:srcRect/>
            <a:stretch>
              <a:fillRect/>
            </a:stretch>
          </p:blipFill>
          <p:spPr>
            <a:xfrm>
              <a:off x="893186" y="4886836"/>
              <a:ext cx="3246270" cy="1042208"/>
            </a:xfrm>
            <a:prstGeom prst="roundRect">
              <a:avLst>
                <a:gd name="adj" fmla="val 19083"/>
              </a:avLst>
            </a:prstGeom>
            <a:ln w="15875">
              <a:solidFill>
                <a:schemeClr val="bg2">
                  <a:lumMod val="65000"/>
                  <a:lumOff val="35000"/>
                </a:schemeClr>
              </a:solidFill>
            </a:ln>
            <a:effectLst>
              <a:outerShdw blurRad="127000" dist="76200" dir="2700000" algn="tl" rotWithShape="0">
                <a:prstClr val="black">
                  <a:alpha val="40000"/>
                </a:prstClr>
              </a:outerShdw>
              <a:reflection blurRad="6350" stA="52000" endA="300" endPos="35000" dir="5400000" sy="-100000" algn="bl" rotWithShape="0"/>
            </a:effectLst>
          </p:spPr>
        </p:pic>
        <p:pic>
          <p:nvPicPr>
            <p:cNvPr id="8" name="Picture 7" descr="iStock_000001545517Small.jpg"/>
            <p:cNvPicPr>
              <a:picLocks noChangeAspect="1"/>
            </p:cNvPicPr>
            <p:nvPr/>
          </p:nvPicPr>
          <p:blipFill>
            <a:blip r:embed="rId4" cstate="screen"/>
            <a:stretch>
              <a:fillRect/>
            </a:stretch>
          </p:blipFill>
          <p:spPr>
            <a:xfrm>
              <a:off x="905062" y="1526120"/>
              <a:ext cx="3246270" cy="4402924"/>
            </a:xfrm>
            <a:prstGeom prst="roundRect">
              <a:avLst>
                <a:gd name="adj" fmla="val 5410"/>
              </a:avLst>
            </a:prstGeom>
            <a:ln w="15875">
              <a:solidFill>
                <a:schemeClr val="bg2">
                  <a:lumMod val="65000"/>
                  <a:lumOff val="35000"/>
                </a:schemeClr>
              </a:solidFill>
            </a:ln>
            <a:effectLst>
              <a:outerShdw blurRad="127000" dist="76200" dir="2700000" algn="tl" rotWithShape="0">
                <a:prstClr val="black">
                  <a:alpha val="40000"/>
                </a:prstClr>
              </a:outerShdw>
            </a:effectLst>
          </p:spPr>
        </p:pic>
      </p:grpSp>
      <p:sp>
        <p:nvSpPr>
          <p:cNvPr id="9" name="Title 1"/>
          <p:cNvSpPr>
            <a:spLocks noGrp="1"/>
          </p:cNvSpPr>
          <p:nvPr>
            <p:ph type="title"/>
          </p:nvPr>
        </p:nvSpPr>
        <p:spPr>
          <a:xfrm>
            <a:off x="-396698" y="5202613"/>
            <a:ext cx="4076772" cy="664797"/>
          </a:xfrm>
        </p:spPr>
        <p:txBody>
          <a:bodyPr>
            <a:normAutofit fontScale="90000"/>
          </a:bodyPr>
          <a:lstStyle/>
          <a:p>
            <a:pPr algn="ctr"/>
            <a:r>
              <a:rPr lang="en-US" sz="2400" dirty="0" smtClean="0"/>
              <a:t>VDI alone offers </a:t>
            </a:r>
            <a:br>
              <a:rPr lang="en-US" sz="2400" dirty="0" smtClean="0"/>
            </a:br>
            <a:r>
              <a:rPr lang="en-US" sz="2400" dirty="0" smtClean="0"/>
              <a:t>limited ROI and flexibility</a:t>
            </a:r>
            <a:endParaRPr lang="en-US" sz="2400" dirty="0">
              <a:solidFill>
                <a:schemeClr val="tx1"/>
              </a:solidFill>
            </a:endParaRPr>
          </a:p>
        </p:txBody>
      </p:sp>
      <p:pic>
        <p:nvPicPr>
          <p:cNvPr id="54274" name="Picture 2" descr="http://www.displayfakefoods.com/store/pc/catalog/400_SPILL%20ICE%20CREAM%20CONE.jpg"/>
          <p:cNvPicPr>
            <a:picLocks noChangeAspect="1" noChangeArrowheads="1"/>
          </p:cNvPicPr>
          <p:nvPr/>
        </p:nvPicPr>
        <p:blipFill>
          <a:blip r:embed="rId5">
            <a:clrChange>
              <a:clrFrom>
                <a:srgbClr val="919294"/>
              </a:clrFrom>
              <a:clrTo>
                <a:srgbClr val="919294">
                  <a:alpha val="0"/>
                </a:srgbClr>
              </a:clrTo>
            </a:clrChange>
          </a:blip>
          <a:srcRect/>
          <a:stretch>
            <a:fillRect/>
          </a:stretch>
        </p:blipFill>
        <p:spPr bwMode="auto">
          <a:xfrm>
            <a:off x="3815692" y="1045888"/>
            <a:ext cx="3009900" cy="3810000"/>
          </a:xfrm>
          <a:prstGeom prst="rect">
            <a:avLst/>
          </a:prstGeom>
          <a:noFill/>
          <a:effectLst>
            <a:softEdge rad="63500"/>
          </a:effectLst>
        </p:spPr>
      </p:pic>
      <p:grpSp>
        <p:nvGrpSpPr>
          <p:cNvPr id="14" name="Group 13"/>
          <p:cNvGrpSpPr/>
          <p:nvPr/>
        </p:nvGrpSpPr>
        <p:grpSpPr>
          <a:xfrm>
            <a:off x="3015916" y="878087"/>
            <a:ext cx="5899484" cy="4989323"/>
            <a:chOff x="3015916" y="878085"/>
            <a:chExt cx="5899484" cy="4989323"/>
          </a:xfrm>
        </p:grpSpPr>
        <p:grpSp>
          <p:nvGrpSpPr>
            <p:cNvPr id="3" name="Group 8"/>
            <p:cNvGrpSpPr/>
            <p:nvPr/>
          </p:nvGrpSpPr>
          <p:grpSpPr>
            <a:xfrm>
              <a:off x="3200402" y="878085"/>
              <a:ext cx="5594333" cy="4105656"/>
              <a:chOff x="5206134" y="1514482"/>
              <a:chExt cx="6757678" cy="4497158"/>
            </a:xfrm>
          </p:grpSpPr>
          <p:pic>
            <p:nvPicPr>
              <p:cNvPr id="10" name="Picture 9" descr="iStock_000008449071Small.jpg"/>
              <p:cNvPicPr>
                <a:picLocks noChangeAspect="1"/>
              </p:cNvPicPr>
              <p:nvPr/>
            </p:nvPicPr>
            <p:blipFill>
              <a:blip r:embed="rId6" cstate="screen"/>
              <a:srcRect/>
              <a:stretch>
                <a:fillRect/>
              </a:stretch>
            </p:blipFill>
            <p:spPr>
              <a:xfrm>
                <a:off x="5206134" y="4762005"/>
                <a:ext cx="6633564" cy="1167039"/>
              </a:xfrm>
              <a:prstGeom prst="roundRect">
                <a:avLst>
                  <a:gd name="adj" fmla="val 9241"/>
                </a:avLst>
              </a:prstGeom>
              <a:ln w="15875">
                <a:solidFill>
                  <a:schemeClr val="bg2">
                    <a:lumMod val="65000"/>
                    <a:lumOff val="35000"/>
                  </a:schemeClr>
                </a:solidFill>
              </a:ln>
              <a:effectLst>
                <a:outerShdw blurRad="127000" dist="76200" dir="2700000" algn="tl" rotWithShape="0">
                  <a:prstClr val="black">
                    <a:alpha val="40000"/>
                  </a:prstClr>
                </a:outerShdw>
                <a:reflection blurRad="6350" stA="52000" endA="300" endPos="35000" dir="5400000" sy="-100000" algn="bl" rotWithShape="0"/>
              </a:effectLst>
            </p:spPr>
          </p:pic>
          <p:pic>
            <p:nvPicPr>
              <p:cNvPr id="11" name="Picture 10" descr="iStock_000008449071Small.jpg"/>
              <p:cNvPicPr>
                <a:picLocks noChangeAspect="1"/>
              </p:cNvPicPr>
              <p:nvPr/>
            </p:nvPicPr>
            <p:blipFill>
              <a:blip r:embed="rId7" cstate="screen"/>
              <a:stretch>
                <a:fillRect/>
              </a:stretch>
            </p:blipFill>
            <p:spPr>
              <a:xfrm>
                <a:off x="5206134" y="1514482"/>
                <a:ext cx="6757678" cy="4497158"/>
              </a:xfrm>
              <a:prstGeom prst="roundRect">
                <a:avLst>
                  <a:gd name="adj" fmla="val 2118"/>
                </a:avLst>
              </a:prstGeom>
              <a:ln w="15875">
                <a:solidFill>
                  <a:schemeClr val="bg2">
                    <a:lumMod val="65000"/>
                    <a:lumOff val="35000"/>
                  </a:schemeClr>
                </a:solidFill>
              </a:ln>
              <a:effectLst>
                <a:outerShdw blurRad="127000" dist="76200" dir="2700000" algn="tl" rotWithShape="0">
                  <a:prstClr val="black">
                    <a:alpha val="40000"/>
                  </a:prstClr>
                </a:outerShdw>
              </a:effectLst>
            </p:spPr>
          </p:pic>
        </p:grpSp>
        <p:sp>
          <p:nvSpPr>
            <p:cNvPr id="12" name="Title 1"/>
            <p:cNvSpPr txBox="1">
              <a:spLocks/>
            </p:cNvSpPr>
            <p:nvPr/>
          </p:nvSpPr>
          <p:spPr bwMode="auto">
            <a:xfrm>
              <a:off x="3015916" y="5360995"/>
              <a:ext cx="5899484" cy="506413"/>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b" anchorCtr="0" compatLnSpc="1">
              <a:prstTxWarp prst="textNoShape">
                <a:avLst/>
              </a:prstTxWarp>
            </a:bodyPr>
            <a:lstStyle/>
            <a:p>
              <a:pPr algn="ctr" fontAlgn="base">
                <a:lnSpc>
                  <a:spcPct val="95000"/>
                </a:lnSpc>
                <a:spcAft>
                  <a:spcPct val="0"/>
                </a:spcAft>
                <a:defRPr/>
              </a:pPr>
              <a:r>
                <a:rPr lang="en-US" sz="2200" dirty="0">
                  <a:solidFill>
                    <a:srgbClr val="03C2F1"/>
                  </a:solidFill>
                  <a:latin typeface="Segoe UI" pitchFamily="34" charset="0"/>
                  <a:ea typeface="Segoe UI" pitchFamily="34" charset="0"/>
                  <a:cs typeface="Segoe UI" pitchFamily="34" charset="0"/>
                </a:rPr>
                <a:t>Citrix XenDesktop supports </a:t>
              </a:r>
            </a:p>
            <a:p>
              <a:pPr algn="ctr" fontAlgn="base">
                <a:lnSpc>
                  <a:spcPct val="95000"/>
                </a:lnSpc>
                <a:spcAft>
                  <a:spcPct val="0"/>
                </a:spcAft>
                <a:defRPr/>
              </a:pPr>
              <a:r>
                <a:rPr lang="en-US" sz="2200" dirty="0">
                  <a:solidFill>
                    <a:srgbClr val="03C2F1"/>
                  </a:solidFill>
                  <a:latin typeface="Segoe UI" pitchFamily="34" charset="0"/>
                  <a:ea typeface="Segoe UI" pitchFamily="34" charset="0"/>
                  <a:cs typeface="Segoe UI" pitchFamily="34" charset="0"/>
                </a:rPr>
                <a:t>all virtual desktop flavors </a:t>
              </a:r>
            </a:p>
          </p:txBody>
        </p:sp>
      </p:grpSp>
    </p:spTree>
    <p:extLst>
      <p:ext uri="{BB962C8B-B14F-4D97-AF65-F5344CB8AC3E}">
        <p14:creationId xmlns:p14="http://schemas.microsoft.com/office/powerpoint/2010/main" val="3811343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Autofit/>
          </a:bodyPr>
          <a:lstStyle/>
          <a:p>
            <a:r>
              <a:rPr lang="en-US" sz="6600" dirty="0">
                <a:solidFill>
                  <a:srgbClr val="03C2F1"/>
                </a:solidFill>
                <a:latin typeface="Segoe UI" pitchFamily="34" charset="0"/>
                <a:ea typeface="Segoe UI" pitchFamily="34" charset="0"/>
                <a:cs typeface="Segoe UI" pitchFamily="34" charset="0"/>
              </a:rPr>
              <a:t>XenDesktop</a:t>
            </a:r>
            <a:r>
              <a:rPr lang="en-US" sz="7200" dirty="0"/>
              <a:t> </a:t>
            </a:r>
            <a:r>
              <a:rPr lang="en-US" sz="6600" dirty="0">
                <a:solidFill>
                  <a:srgbClr val="03C2F1"/>
                </a:solidFill>
                <a:latin typeface="Segoe UI" pitchFamily="34" charset="0"/>
                <a:ea typeface="Segoe UI" pitchFamily="34" charset="0"/>
                <a:cs typeface="Segoe UI" pitchFamily="34" charset="0"/>
              </a:rPr>
              <a:t>5.5  </a:t>
            </a:r>
            <a:r>
              <a:rPr lang="en-US" sz="7200" dirty="0"/>
              <a:t/>
            </a:r>
            <a:br>
              <a:rPr lang="en-US" sz="7200" dirty="0"/>
            </a:br>
            <a:endParaRPr lang="en-US" sz="7200" dirty="0"/>
          </a:p>
        </p:txBody>
      </p:sp>
      <p:sp>
        <p:nvSpPr>
          <p:cNvPr id="6" name="Text Placeholder 5"/>
          <p:cNvSpPr>
            <a:spLocks noGrp="1"/>
          </p:cNvSpPr>
          <p:nvPr>
            <p:ph type="body" sz="quarter" idx="4294967295"/>
          </p:nvPr>
        </p:nvSpPr>
        <p:spPr>
          <a:xfrm>
            <a:off x="883920" y="4210050"/>
            <a:ext cx="9042400" cy="1084263"/>
          </a:xfrm>
        </p:spPr>
        <p:txBody>
          <a:bodyPr/>
          <a:lstStyle/>
          <a:p>
            <a:r>
              <a:rPr lang="en-US" sz="3600" dirty="0" smtClean="0"/>
              <a:t>Citrix</a:t>
            </a:r>
            <a:r>
              <a:rPr lang="en-US" dirty="0" smtClean="0"/>
              <a:t> </a:t>
            </a:r>
            <a:r>
              <a:rPr lang="en-US" sz="3600" dirty="0" smtClean="0"/>
              <a:t>personal </a:t>
            </a:r>
            <a:r>
              <a:rPr lang="en-US" sz="3600" dirty="0" err="1" smtClean="0"/>
              <a:t>vDisk</a:t>
            </a:r>
            <a:endParaRPr lang="en-US" sz="3600" dirty="0"/>
          </a:p>
        </p:txBody>
      </p:sp>
      <p:sp>
        <p:nvSpPr>
          <p:cNvPr id="4" name="Subtitle 2"/>
          <p:cNvSpPr txBox="1">
            <a:spLocks/>
          </p:cNvSpPr>
          <p:nvPr/>
        </p:nvSpPr>
        <p:spPr bwMode="auto">
          <a:xfrm>
            <a:off x="456128" y="3429001"/>
            <a:ext cx="6654434" cy="657225"/>
          </a:xfrm>
          <a:prstGeom prst="rect">
            <a:avLst/>
          </a:prstGeom>
          <a:noFill/>
          <a:ln w="9525">
            <a:noFill/>
            <a:miter lim="800000"/>
            <a:headEnd/>
            <a:tailEnd/>
          </a:ln>
        </p:spPr>
        <p:txBody>
          <a:bodyPr vert="horz" wrap="square" lIns="91428" tIns="45715" rIns="91428" bIns="45715" numCol="1" anchor="t" anchorCtr="0" compatLnSpc="1">
            <a:prstTxWarp prst="textNoShape">
              <a:avLst/>
            </a:prstTxWarp>
          </a:bodyPr>
          <a:lstStyle/>
          <a:p>
            <a:pPr marL="0" marR="0" lvl="0" indent="0" algn="l" defTabSz="914400" rtl="0" eaLnBrk="1" fontAlgn="base" latinLnBrk="0" hangingPunct="1">
              <a:lnSpc>
                <a:spcPct val="90000"/>
              </a:lnSpc>
              <a:spcBef>
                <a:spcPct val="0"/>
              </a:spcBef>
              <a:spcAft>
                <a:spcPct val="0"/>
              </a:spcAft>
              <a:buClr>
                <a:schemeClr val="tx2"/>
              </a:buClr>
              <a:buSzTx/>
              <a:buFont typeface="Times" pitchFamily="1" charset="0"/>
              <a:buNone/>
              <a:tabLst/>
              <a:defRPr/>
            </a:pPr>
            <a:endParaRPr kumimoji="0" lang="en-US" sz="2400" b="0" i="0" u="none" strike="noStrike" kern="0" cap="none" spc="0" normalizeH="0" baseline="0" noProof="0" dirty="0" smtClean="0">
              <a:ln>
                <a:noFill/>
              </a:ln>
              <a:solidFill>
                <a:schemeClr val="tx1"/>
              </a:solidFill>
              <a:effectLst/>
              <a:uLnTx/>
              <a:uFillTx/>
              <a:latin typeface="Calibri" pitchFamily="34" charset="0"/>
              <a:ea typeface="+mn-ea"/>
              <a:cs typeface="+mn-cs"/>
            </a:endParaRPr>
          </a:p>
        </p:txBody>
      </p:sp>
    </p:spTree>
    <p:extLst>
      <p:ext uri="{BB962C8B-B14F-4D97-AF65-F5344CB8AC3E}">
        <p14:creationId xmlns:p14="http://schemas.microsoft.com/office/powerpoint/2010/main" val="3895026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Citrix Sets New Standard for Desktop Virtualization </a:t>
            </a:r>
            <a:endParaRPr lang="en-US" dirty="0"/>
          </a:p>
        </p:txBody>
      </p:sp>
      <p:sp>
        <p:nvSpPr>
          <p:cNvPr id="5" name="Content Placeholder 4"/>
          <p:cNvSpPr>
            <a:spLocks noGrp="1"/>
          </p:cNvSpPr>
          <p:nvPr>
            <p:ph idx="1"/>
          </p:nvPr>
        </p:nvSpPr>
        <p:spPr>
          <a:xfrm>
            <a:off x="581180" y="1468437"/>
            <a:ext cx="7978075" cy="4627563"/>
          </a:xfrm>
        </p:spPr>
        <p:txBody>
          <a:bodyPr>
            <a:normAutofit lnSpcReduction="10000"/>
          </a:bodyPr>
          <a:lstStyle/>
          <a:p>
            <a:r>
              <a:rPr lang="en-US" sz="2800" dirty="0" smtClean="0"/>
              <a:t>XenDesktop 5.5 gives IT the ability to deliver personal VDI desktops through the innovative “personal </a:t>
            </a:r>
            <a:r>
              <a:rPr lang="en-US" sz="2800" dirty="0" err="1" smtClean="0"/>
              <a:t>vDisk</a:t>
            </a:r>
            <a:r>
              <a:rPr lang="en-US" sz="2800" dirty="0" smtClean="0"/>
              <a:t>” technology</a:t>
            </a:r>
          </a:p>
          <a:p>
            <a:r>
              <a:rPr lang="en-US" sz="2800" dirty="0" smtClean="0"/>
              <a:t>Available at no charge in all editions of XenDesktop 5.5</a:t>
            </a:r>
          </a:p>
          <a:p>
            <a:r>
              <a:rPr lang="en-US" sz="2800" dirty="0" smtClean="0"/>
              <a:t>Early access will enable XenDesktop customers to gain hands-on experience with the technology and begin piloting in their labs (not for production)</a:t>
            </a:r>
          </a:p>
          <a:p>
            <a:r>
              <a:rPr lang="en-US" sz="2800" dirty="0" smtClean="0"/>
              <a:t>Supported via forums - </a:t>
            </a:r>
            <a:r>
              <a:rPr lang="en-US" sz="2800" u="sng" dirty="0" smtClean="0">
                <a:hlinkClick r:id="rId2"/>
              </a:rPr>
              <a:t>https://support.citrix.com/personalvdisk</a:t>
            </a:r>
            <a:endParaRPr lang="en-US" sz="2800" dirty="0" smtClean="0"/>
          </a:p>
          <a:p>
            <a:endParaRPr lang="en-US" sz="2800" dirty="0" smtClean="0"/>
          </a:p>
          <a:p>
            <a:endParaRPr lang="en-US" dirty="0"/>
          </a:p>
        </p:txBody>
      </p:sp>
    </p:spTree>
    <p:extLst>
      <p:ext uri="{BB962C8B-B14F-4D97-AF65-F5344CB8AC3E}">
        <p14:creationId xmlns:p14="http://schemas.microsoft.com/office/powerpoint/2010/main" val="3595774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Calibri" pitchFamily="34" charset="0"/>
              </a:rPr>
              <a:t>Complete </a:t>
            </a:r>
            <a:r>
              <a:rPr lang="en-US" dirty="0" err="1" smtClean="0">
                <a:cs typeface="Calibri" pitchFamily="34" charset="0"/>
              </a:rPr>
              <a:t>personalisation</a:t>
            </a:r>
            <a:r>
              <a:rPr lang="en-US" dirty="0" smtClean="0">
                <a:cs typeface="Calibri" pitchFamily="34" charset="0"/>
              </a:rPr>
              <a:t> solution</a:t>
            </a:r>
            <a:endParaRPr lang="en-US" dirty="0">
              <a:cs typeface="Calibri" pitchFamily="34" charset="0"/>
            </a:endParaRPr>
          </a:p>
        </p:txBody>
      </p:sp>
      <p:sp>
        <p:nvSpPr>
          <p:cNvPr id="3" name="Content Placeholder 2"/>
          <p:cNvSpPr>
            <a:spLocks noGrp="1"/>
          </p:cNvSpPr>
          <p:nvPr>
            <p:ph idx="1"/>
          </p:nvPr>
        </p:nvSpPr>
        <p:spPr/>
        <p:txBody>
          <a:bodyPr>
            <a:normAutofit fontScale="92500" lnSpcReduction="10000"/>
          </a:bodyPr>
          <a:lstStyle/>
          <a:p>
            <a:r>
              <a:rPr lang="en-AU" dirty="0"/>
              <a:t>Persists user profile and applications, including user installed and entitlement apps</a:t>
            </a:r>
            <a:br>
              <a:rPr lang="en-AU" dirty="0"/>
            </a:br>
            <a:endParaRPr lang="en-AU" dirty="0"/>
          </a:p>
          <a:p>
            <a:r>
              <a:rPr lang="en-AU" dirty="0"/>
              <a:t>Compatible with existing PCCLM and application virtualization solutions such as SCCM, App-V and </a:t>
            </a:r>
            <a:r>
              <a:rPr lang="en-AU" dirty="0" err="1"/>
              <a:t>XenApp</a:t>
            </a:r>
            <a:r>
              <a:rPr lang="en-AU" dirty="0"/>
              <a:t/>
            </a:r>
            <a:br>
              <a:rPr lang="en-AU" dirty="0"/>
            </a:br>
            <a:endParaRPr lang="en-AU" dirty="0"/>
          </a:p>
          <a:p>
            <a:r>
              <a:rPr lang="en-AU" dirty="0"/>
              <a:t>100% persistence while taking advantage of VDI pooled storage tools</a:t>
            </a:r>
            <a:br>
              <a:rPr lang="en-AU" dirty="0"/>
            </a:br>
            <a:endParaRPr lang="en-AU" dirty="0"/>
          </a:p>
          <a:p>
            <a:r>
              <a:rPr lang="en-AU" dirty="0"/>
              <a:t>Near zero management overhead</a:t>
            </a:r>
          </a:p>
          <a:p>
            <a:endParaRPr lang="en-AU" dirty="0"/>
          </a:p>
          <a:p>
            <a:endParaRPr lang="en-AU" dirty="0"/>
          </a:p>
        </p:txBody>
      </p:sp>
    </p:spTree>
    <p:extLst>
      <p:ext uri="{BB962C8B-B14F-4D97-AF65-F5344CB8AC3E}">
        <p14:creationId xmlns:p14="http://schemas.microsoft.com/office/powerpoint/2010/main" val="2985031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AutoShape 18"/>
          <p:cNvSpPr>
            <a:spLocks noChangeArrowheads="1"/>
          </p:cNvSpPr>
          <p:nvPr/>
        </p:nvSpPr>
        <p:spPr bwMode="auto">
          <a:xfrm>
            <a:off x="3179763" y="4114800"/>
            <a:ext cx="1066800" cy="533400"/>
          </a:xfrm>
          <a:prstGeom prst="roundRect">
            <a:avLst>
              <a:gd name="adj" fmla="val 3130"/>
            </a:avLst>
          </a:prstGeom>
          <a:gradFill rotWithShape="0">
            <a:gsLst>
              <a:gs pos="0">
                <a:schemeClr val="tx1">
                  <a:lumMod val="50000"/>
                  <a:lumOff val="50000"/>
                  <a:alpha val="67999"/>
                </a:schemeClr>
              </a:gs>
              <a:gs pos="100000">
                <a:schemeClr val="tx1">
                  <a:lumMod val="50000"/>
                  <a:lumOff val="50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51" name="AutoShape 18"/>
          <p:cNvSpPr>
            <a:spLocks noChangeArrowheads="1"/>
          </p:cNvSpPr>
          <p:nvPr/>
        </p:nvSpPr>
        <p:spPr bwMode="auto">
          <a:xfrm>
            <a:off x="762000" y="4114800"/>
            <a:ext cx="1066800" cy="533400"/>
          </a:xfrm>
          <a:prstGeom prst="roundRect">
            <a:avLst>
              <a:gd name="adj" fmla="val 3130"/>
            </a:avLst>
          </a:prstGeom>
          <a:gradFill rotWithShape="0">
            <a:gsLst>
              <a:gs pos="0">
                <a:schemeClr val="tx1">
                  <a:lumMod val="50000"/>
                  <a:lumOff val="50000"/>
                  <a:alpha val="67999"/>
                </a:schemeClr>
              </a:gs>
              <a:gs pos="100000">
                <a:schemeClr val="tx1">
                  <a:lumMod val="50000"/>
                  <a:lumOff val="50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46" name="AutoShape 18"/>
          <p:cNvSpPr>
            <a:spLocks noChangeArrowheads="1"/>
          </p:cNvSpPr>
          <p:nvPr/>
        </p:nvSpPr>
        <p:spPr bwMode="auto">
          <a:xfrm>
            <a:off x="1971675" y="4114800"/>
            <a:ext cx="1066800" cy="533400"/>
          </a:xfrm>
          <a:prstGeom prst="roundRect">
            <a:avLst>
              <a:gd name="adj" fmla="val 3130"/>
            </a:avLst>
          </a:prstGeom>
          <a:gradFill rotWithShape="0">
            <a:gsLst>
              <a:gs pos="0">
                <a:schemeClr val="tx1">
                  <a:lumMod val="50000"/>
                  <a:lumOff val="50000"/>
                  <a:alpha val="67999"/>
                </a:schemeClr>
              </a:gs>
              <a:gs pos="100000">
                <a:schemeClr val="tx1">
                  <a:lumMod val="50000"/>
                  <a:lumOff val="50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47" name="AutoShape 25"/>
          <p:cNvSpPr>
            <a:spLocks noChangeArrowheads="1"/>
          </p:cNvSpPr>
          <p:nvPr/>
        </p:nvSpPr>
        <p:spPr bwMode="auto">
          <a:xfrm>
            <a:off x="3179763" y="4724400"/>
            <a:ext cx="1066800" cy="533400"/>
          </a:xfrm>
          <a:prstGeom prst="roundRect">
            <a:avLst>
              <a:gd name="adj" fmla="val 3130"/>
            </a:avLst>
          </a:prstGeom>
          <a:gradFill rotWithShape="0">
            <a:gsLst>
              <a:gs pos="0">
                <a:schemeClr val="tx1">
                  <a:lumMod val="65000"/>
                  <a:lumOff val="35000"/>
                  <a:alpha val="67999"/>
                </a:schemeClr>
              </a:gs>
              <a:gs pos="100000">
                <a:schemeClr val="tx1">
                  <a:lumMod val="75000"/>
                  <a:lumOff val="2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48" name="AutoShape 25"/>
          <p:cNvSpPr>
            <a:spLocks noChangeArrowheads="1"/>
          </p:cNvSpPr>
          <p:nvPr/>
        </p:nvSpPr>
        <p:spPr bwMode="auto">
          <a:xfrm>
            <a:off x="760413" y="4724400"/>
            <a:ext cx="1066800" cy="533400"/>
          </a:xfrm>
          <a:prstGeom prst="roundRect">
            <a:avLst>
              <a:gd name="adj" fmla="val 3130"/>
            </a:avLst>
          </a:prstGeom>
          <a:gradFill rotWithShape="0">
            <a:gsLst>
              <a:gs pos="0">
                <a:schemeClr val="tx1">
                  <a:lumMod val="65000"/>
                  <a:lumOff val="35000"/>
                  <a:alpha val="67999"/>
                </a:schemeClr>
              </a:gs>
              <a:gs pos="100000">
                <a:schemeClr val="tx1">
                  <a:lumMod val="75000"/>
                  <a:lumOff val="2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35" name="AutoShape 15"/>
          <p:cNvSpPr>
            <a:spLocks noChangeArrowheads="1"/>
          </p:cNvSpPr>
          <p:nvPr/>
        </p:nvSpPr>
        <p:spPr bwMode="auto">
          <a:xfrm>
            <a:off x="3179763" y="19050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2535" name="Text Box 10"/>
          <p:cNvSpPr txBox="1">
            <a:spLocks noChangeArrowheads="1"/>
          </p:cNvSpPr>
          <p:nvPr/>
        </p:nvSpPr>
        <p:spPr bwMode="auto">
          <a:xfrm>
            <a:off x="5334001" y="2514600"/>
            <a:ext cx="3648075" cy="2554545"/>
          </a:xfrm>
          <a:prstGeom prst="rect">
            <a:avLst/>
          </a:prstGeom>
          <a:noFill/>
          <a:ln w="9525">
            <a:noFill/>
            <a:miter lim="800000"/>
            <a:headEnd/>
            <a:tailEnd/>
          </a:ln>
        </p:spPr>
        <p:txBody>
          <a:bodyPr wrap="square">
            <a:spAutoFit/>
          </a:bodyPr>
          <a:lstStyle/>
          <a:p>
            <a:pPr>
              <a:spcBef>
                <a:spcPct val="50000"/>
              </a:spcBef>
            </a:pPr>
            <a:r>
              <a:rPr lang="en-US" sz="1600" dirty="0">
                <a:solidFill>
                  <a:schemeClr val="bg1"/>
                </a:solidFill>
              </a:rPr>
              <a:t>Increased storage</a:t>
            </a:r>
          </a:p>
          <a:p>
            <a:pPr>
              <a:spcBef>
                <a:spcPct val="50000"/>
              </a:spcBef>
            </a:pPr>
            <a:r>
              <a:rPr lang="en-US" sz="1600" dirty="0" smtClean="0">
                <a:solidFill>
                  <a:schemeClr val="bg1"/>
                </a:solidFill>
              </a:rPr>
              <a:t>High per user cost</a:t>
            </a:r>
          </a:p>
          <a:p>
            <a:pPr>
              <a:spcBef>
                <a:spcPct val="50000"/>
              </a:spcBef>
            </a:pPr>
            <a:r>
              <a:rPr lang="en-US" sz="1600" dirty="0" smtClean="0">
                <a:solidFill>
                  <a:schemeClr val="bg1"/>
                </a:solidFill>
              </a:rPr>
              <a:t>Increased </a:t>
            </a:r>
            <a:r>
              <a:rPr lang="en-US" sz="1600" dirty="0">
                <a:solidFill>
                  <a:schemeClr val="bg1"/>
                </a:solidFill>
              </a:rPr>
              <a:t>management overhead</a:t>
            </a:r>
          </a:p>
          <a:p>
            <a:pPr>
              <a:spcBef>
                <a:spcPct val="50000"/>
              </a:spcBef>
            </a:pPr>
            <a:r>
              <a:rPr lang="en-US" sz="1600" dirty="0" smtClean="0">
                <a:solidFill>
                  <a:schemeClr val="bg1"/>
                </a:solidFill>
              </a:rPr>
              <a:t>Complex and unique base images</a:t>
            </a:r>
            <a:endParaRPr lang="en-US" sz="1600" dirty="0">
              <a:solidFill>
                <a:schemeClr val="bg1"/>
              </a:solidFill>
            </a:endParaRPr>
          </a:p>
          <a:p>
            <a:pPr>
              <a:spcBef>
                <a:spcPct val="50000"/>
              </a:spcBef>
            </a:pPr>
            <a:endParaRPr lang="en-US" sz="1600" dirty="0">
              <a:solidFill>
                <a:schemeClr val="bg1"/>
              </a:solidFill>
            </a:endParaRPr>
          </a:p>
          <a:p>
            <a:pPr>
              <a:spcBef>
                <a:spcPct val="50000"/>
              </a:spcBef>
            </a:pPr>
            <a:r>
              <a:rPr lang="en-US" sz="1600" dirty="0">
                <a:solidFill>
                  <a:schemeClr val="bg1"/>
                </a:solidFill>
              </a:rPr>
              <a:t>Highly personalized for users</a:t>
            </a:r>
          </a:p>
          <a:p>
            <a:pPr>
              <a:spcBef>
                <a:spcPct val="50000"/>
              </a:spcBef>
            </a:pPr>
            <a:r>
              <a:rPr lang="en-US" sz="1600" dirty="0">
                <a:solidFill>
                  <a:schemeClr val="bg1"/>
                </a:solidFill>
              </a:rPr>
              <a:t>Increased user acceptance</a:t>
            </a:r>
          </a:p>
        </p:txBody>
      </p:sp>
      <p:pic>
        <p:nvPicPr>
          <p:cNvPr id="22536" name="Picture 14" descr="divider"/>
          <p:cNvPicPr>
            <a:picLocks noChangeAspect="1" noChangeArrowheads="1"/>
          </p:cNvPicPr>
          <p:nvPr/>
        </p:nvPicPr>
        <p:blipFill>
          <a:blip r:embed="rId3" cstate="print"/>
          <a:srcRect/>
          <a:stretch>
            <a:fillRect/>
          </a:stretch>
        </p:blipFill>
        <p:spPr bwMode="auto">
          <a:xfrm>
            <a:off x="4665664" y="965200"/>
            <a:ext cx="287337" cy="4978400"/>
          </a:xfrm>
          <a:prstGeom prst="rect">
            <a:avLst/>
          </a:prstGeom>
          <a:noFill/>
          <a:ln w="9525">
            <a:noFill/>
            <a:miter lim="800000"/>
            <a:headEnd/>
            <a:tailEnd/>
          </a:ln>
        </p:spPr>
      </p:pic>
      <p:sp>
        <p:nvSpPr>
          <p:cNvPr id="5135" name="AutoShape 15"/>
          <p:cNvSpPr>
            <a:spLocks noChangeArrowheads="1"/>
          </p:cNvSpPr>
          <p:nvPr/>
        </p:nvSpPr>
        <p:spPr bwMode="auto">
          <a:xfrm>
            <a:off x="762000" y="19050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2538" name="Text Box 16"/>
          <p:cNvSpPr txBox="1">
            <a:spLocks noChangeArrowheads="1"/>
          </p:cNvSpPr>
          <p:nvPr/>
        </p:nvSpPr>
        <p:spPr bwMode="auto">
          <a:xfrm>
            <a:off x="762000" y="19812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22539" name="Text Box 20"/>
          <p:cNvSpPr txBox="1">
            <a:spLocks noChangeArrowheads="1"/>
          </p:cNvSpPr>
          <p:nvPr/>
        </p:nvSpPr>
        <p:spPr bwMode="auto">
          <a:xfrm>
            <a:off x="762000" y="4162425"/>
            <a:ext cx="1066800" cy="261610"/>
          </a:xfrm>
          <a:prstGeom prst="rect">
            <a:avLst/>
          </a:prstGeom>
          <a:noFill/>
          <a:ln w="9525">
            <a:noFill/>
            <a:miter lim="800000"/>
            <a:headEnd/>
            <a:tailEnd/>
          </a:ln>
        </p:spPr>
        <p:txBody>
          <a:bodyPr>
            <a:spAutoFit/>
          </a:bodyPr>
          <a:lstStyle/>
          <a:p>
            <a:pPr algn="ctr">
              <a:spcBef>
                <a:spcPct val="50000"/>
              </a:spcBef>
            </a:pPr>
            <a:r>
              <a:rPr lang="en-US" sz="1100" dirty="0" smtClean="0">
                <a:solidFill>
                  <a:schemeClr val="bg1"/>
                </a:solidFill>
              </a:rPr>
              <a:t>Base Image</a:t>
            </a:r>
            <a:endParaRPr lang="en-US" sz="1100" dirty="0">
              <a:solidFill>
                <a:schemeClr val="bg1"/>
              </a:solidFill>
            </a:endParaRPr>
          </a:p>
        </p:txBody>
      </p:sp>
      <p:sp>
        <p:nvSpPr>
          <p:cNvPr id="22540" name="Text Box 21"/>
          <p:cNvSpPr txBox="1">
            <a:spLocks noChangeArrowheads="1"/>
          </p:cNvSpPr>
          <p:nvPr/>
        </p:nvSpPr>
        <p:spPr bwMode="auto">
          <a:xfrm>
            <a:off x="762000" y="4762501"/>
            <a:ext cx="1066800" cy="430887"/>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Operating System</a:t>
            </a:r>
          </a:p>
        </p:txBody>
      </p:sp>
      <p:sp>
        <p:nvSpPr>
          <p:cNvPr id="5142" name="AutoShape 22"/>
          <p:cNvSpPr>
            <a:spLocks noChangeArrowheads="1"/>
          </p:cNvSpPr>
          <p:nvPr/>
        </p:nvSpPr>
        <p:spPr bwMode="auto">
          <a:xfrm>
            <a:off x="1970088" y="19050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2542" name="Text Box 23"/>
          <p:cNvSpPr txBox="1">
            <a:spLocks noChangeArrowheads="1"/>
          </p:cNvSpPr>
          <p:nvPr/>
        </p:nvSpPr>
        <p:spPr bwMode="auto">
          <a:xfrm>
            <a:off x="1970088" y="19812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5145" name="AutoShape 25"/>
          <p:cNvSpPr>
            <a:spLocks noChangeArrowheads="1"/>
          </p:cNvSpPr>
          <p:nvPr/>
        </p:nvSpPr>
        <p:spPr bwMode="auto">
          <a:xfrm>
            <a:off x="1970088" y="4724400"/>
            <a:ext cx="1066800" cy="533400"/>
          </a:xfrm>
          <a:prstGeom prst="roundRect">
            <a:avLst>
              <a:gd name="adj" fmla="val 3130"/>
            </a:avLst>
          </a:prstGeom>
          <a:gradFill rotWithShape="0">
            <a:gsLst>
              <a:gs pos="0">
                <a:schemeClr val="tx1">
                  <a:lumMod val="65000"/>
                  <a:lumOff val="35000"/>
                  <a:alpha val="67999"/>
                </a:schemeClr>
              </a:gs>
              <a:gs pos="100000">
                <a:schemeClr val="tx1">
                  <a:lumMod val="75000"/>
                  <a:lumOff val="2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2544" name="Text Box 26"/>
          <p:cNvSpPr txBox="1">
            <a:spLocks noChangeArrowheads="1"/>
          </p:cNvSpPr>
          <p:nvPr/>
        </p:nvSpPr>
        <p:spPr bwMode="auto">
          <a:xfrm>
            <a:off x="1970088" y="4162425"/>
            <a:ext cx="1066800" cy="261610"/>
          </a:xfrm>
          <a:prstGeom prst="rect">
            <a:avLst/>
          </a:prstGeom>
          <a:noFill/>
          <a:ln w="9525">
            <a:noFill/>
            <a:miter lim="800000"/>
            <a:headEnd/>
            <a:tailEnd/>
          </a:ln>
        </p:spPr>
        <p:txBody>
          <a:bodyPr>
            <a:spAutoFit/>
          </a:bodyPr>
          <a:lstStyle/>
          <a:p>
            <a:pPr algn="ctr">
              <a:spcBef>
                <a:spcPct val="50000"/>
              </a:spcBef>
            </a:pPr>
            <a:r>
              <a:rPr lang="en-US" sz="1100" dirty="0" smtClean="0">
                <a:solidFill>
                  <a:schemeClr val="bg1"/>
                </a:solidFill>
              </a:rPr>
              <a:t>Base Image</a:t>
            </a:r>
            <a:endParaRPr lang="en-US" sz="1100" dirty="0">
              <a:solidFill>
                <a:schemeClr val="bg1"/>
              </a:solidFill>
            </a:endParaRPr>
          </a:p>
        </p:txBody>
      </p:sp>
      <p:sp>
        <p:nvSpPr>
          <p:cNvPr id="22545" name="Text Box 27"/>
          <p:cNvSpPr txBox="1">
            <a:spLocks noChangeArrowheads="1"/>
          </p:cNvSpPr>
          <p:nvPr/>
        </p:nvSpPr>
        <p:spPr bwMode="auto">
          <a:xfrm>
            <a:off x="1970088" y="4762501"/>
            <a:ext cx="1066800" cy="430887"/>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Operating System</a:t>
            </a:r>
          </a:p>
        </p:txBody>
      </p:sp>
      <p:sp>
        <p:nvSpPr>
          <p:cNvPr id="22546" name="Text Box 29"/>
          <p:cNvSpPr txBox="1">
            <a:spLocks noChangeArrowheads="1"/>
          </p:cNvSpPr>
          <p:nvPr/>
        </p:nvSpPr>
        <p:spPr bwMode="auto">
          <a:xfrm>
            <a:off x="3181350" y="19812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22547" name="Text Box 32"/>
          <p:cNvSpPr txBox="1">
            <a:spLocks noChangeArrowheads="1"/>
          </p:cNvSpPr>
          <p:nvPr/>
        </p:nvSpPr>
        <p:spPr bwMode="auto">
          <a:xfrm>
            <a:off x="3181350" y="4162425"/>
            <a:ext cx="1066800" cy="261610"/>
          </a:xfrm>
          <a:prstGeom prst="rect">
            <a:avLst/>
          </a:prstGeom>
          <a:noFill/>
          <a:ln w="9525">
            <a:noFill/>
            <a:miter lim="800000"/>
            <a:headEnd/>
            <a:tailEnd/>
          </a:ln>
        </p:spPr>
        <p:txBody>
          <a:bodyPr>
            <a:spAutoFit/>
          </a:bodyPr>
          <a:lstStyle/>
          <a:p>
            <a:pPr algn="ctr">
              <a:spcBef>
                <a:spcPct val="50000"/>
              </a:spcBef>
            </a:pPr>
            <a:r>
              <a:rPr lang="en-US" sz="1100" dirty="0" smtClean="0">
                <a:solidFill>
                  <a:schemeClr val="bg1"/>
                </a:solidFill>
              </a:rPr>
              <a:t>Base Image</a:t>
            </a:r>
            <a:endParaRPr lang="en-US" sz="1100" dirty="0">
              <a:solidFill>
                <a:schemeClr val="bg1"/>
              </a:solidFill>
            </a:endParaRPr>
          </a:p>
        </p:txBody>
      </p:sp>
      <p:sp>
        <p:nvSpPr>
          <p:cNvPr id="22548" name="Text Box 33"/>
          <p:cNvSpPr txBox="1">
            <a:spLocks noChangeArrowheads="1"/>
          </p:cNvSpPr>
          <p:nvPr/>
        </p:nvSpPr>
        <p:spPr bwMode="auto">
          <a:xfrm>
            <a:off x="3181350" y="4762501"/>
            <a:ext cx="1066800" cy="430887"/>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Operating System</a:t>
            </a:r>
          </a:p>
        </p:txBody>
      </p:sp>
      <p:sp>
        <p:nvSpPr>
          <p:cNvPr id="22550" name="Text Box 39"/>
          <p:cNvSpPr txBox="1">
            <a:spLocks noChangeArrowheads="1"/>
          </p:cNvSpPr>
          <p:nvPr/>
        </p:nvSpPr>
        <p:spPr bwMode="auto">
          <a:xfrm>
            <a:off x="762001" y="5410200"/>
            <a:ext cx="1082675" cy="274638"/>
          </a:xfrm>
          <a:prstGeom prst="rect">
            <a:avLst/>
          </a:prstGeom>
          <a:noFill/>
          <a:ln w="9525">
            <a:noFill/>
            <a:miter lim="800000"/>
            <a:headEnd/>
            <a:tailEnd/>
          </a:ln>
        </p:spPr>
        <p:txBody>
          <a:bodyPr>
            <a:spAutoFit/>
          </a:bodyPr>
          <a:lstStyle/>
          <a:p>
            <a:pPr algn="ctr"/>
            <a:r>
              <a:rPr lang="en-US" sz="1200" dirty="0">
                <a:solidFill>
                  <a:schemeClr val="bg1"/>
                </a:solidFill>
              </a:rPr>
              <a:t>VM1</a:t>
            </a:r>
          </a:p>
        </p:txBody>
      </p:sp>
      <p:sp>
        <p:nvSpPr>
          <p:cNvPr id="22551" name="Text Box 40"/>
          <p:cNvSpPr txBox="1">
            <a:spLocks noChangeArrowheads="1"/>
          </p:cNvSpPr>
          <p:nvPr/>
        </p:nvSpPr>
        <p:spPr bwMode="auto">
          <a:xfrm>
            <a:off x="1951039" y="5410200"/>
            <a:ext cx="1082675" cy="274638"/>
          </a:xfrm>
          <a:prstGeom prst="rect">
            <a:avLst/>
          </a:prstGeom>
          <a:noFill/>
          <a:ln w="9525">
            <a:noFill/>
            <a:miter lim="800000"/>
            <a:headEnd/>
            <a:tailEnd/>
          </a:ln>
        </p:spPr>
        <p:txBody>
          <a:bodyPr>
            <a:spAutoFit/>
          </a:bodyPr>
          <a:lstStyle/>
          <a:p>
            <a:pPr algn="ctr"/>
            <a:r>
              <a:rPr lang="en-US" sz="1200" dirty="0">
                <a:solidFill>
                  <a:schemeClr val="bg1"/>
                </a:solidFill>
              </a:rPr>
              <a:t>VM2</a:t>
            </a:r>
          </a:p>
        </p:txBody>
      </p:sp>
      <p:sp>
        <p:nvSpPr>
          <p:cNvPr id="22552" name="Text Box 41"/>
          <p:cNvSpPr txBox="1">
            <a:spLocks noChangeArrowheads="1"/>
          </p:cNvSpPr>
          <p:nvPr/>
        </p:nvSpPr>
        <p:spPr bwMode="auto">
          <a:xfrm>
            <a:off x="3159126" y="5410200"/>
            <a:ext cx="1082675" cy="274638"/>
          </a:xfrm>
          <a:prstGeom prst="rect">
            <a:avLst/>
          </a:prstGeom>
          <a:noFill/>
          <a:ln w="9525">
            <a:noFill/>
            <a:miter lim="800000"/>
            <a:headEnd/>
            <a:tailEnd/>
          </a:ln>
        </p:spPr>
        <p:txBody>
          <a:bodyPr>
            <a:spAutoFit/>
          </a:bodyPr>
          <a:lstStyle/>
          <a:p>
            <a:pPr algn="ctr"/>
            <a:r>
              <a:rPr lang="en-US" sz="1200" dirty="0">
                <a:solidFill>
                  <a:schemeClr val="bg1"/>
                </a:solidFill>
              </a:rPr>
              <a:t>VM3</a:t>
            </a:r>
          </a:p>
        </p:txBody>
      </p:sp>
      <p:sp>
        <p:nvSpPr>
          <p:cNvPr id="22553" name="Rectangle 42"/>
          <p:cNvSpPr>
            <a:spLocks noGrp="1" noChangeArrowheads="1"/>
          </p:cNvSpPr>
          <p:nvPr>
            <p:ph type="title"/>
          </p:nvPr>
        </p:nvSpPr>
        <p:spPr/>
        <p:txBody>
          <a:bodyPr>
            <a:normAutofit/>
          </a:bodyPr>
          <a:lstStyle/>
          <a:p>
            <a:pPr algn="l" eaLnBrk="1" hangingPunct="1"/>
            <a:r>
              <a:rPr lang="en-US" dirty="0" smtClean="0">
                <a:cs typeface="Calibri" pitchFamily="34" charset="0"/>
              </a:rPr>
              <a:t>Assigned Desktop</a:t>
            </a:r>
          </a:p>
        </p:txBody>
      </p:sp>
      <p:pic>
        <p:nvPicPr>
          <p:cNvPr id="22554" name="Picture 1" descr="person3GS.png"/>
          <p:cNvPicPr>
            <a:picLocks noChangeAspect="1"/>
          </p:cNvPicPr>
          <p:nvPr/>
        </p:nvPicPr>
        <p:blipFill>
          <a:blip r:embed="rId4" cstate="print"/>
          <a:srcRect/>
          <a:stretch>
            <a:fillRect/>
          </a:stretch>
        </p:blipFill>
        <p:spPr bwMode="auto">
          <a:xfrm>
            <a:off x="1524001" y="5029200"/>
            <a:ext cx="468313" cy="609600"/>
          </a:xfrm>
          <a:prstGeom prst="rect">
            <a:avLst/>
          </a:prstGeom>
          <a:noFill/>
          <a:ln w="9525">
            <a:noFill/>
            <a:miter lim="800000"/>
            <a:headEnd/>
            <a:tailEnd/>
          </a:ln>
        </p:spPr>
      </p:pic>
      <p:pic>
        <p:nvPicPr>
          <p:cNvPr id="22555" name="Picture 36" descr="person3GS.png"/>
          <p:cNvPicPr>
            <a:picLocks noChangeAspect="1"/>
          </p:cNvPicPr>
          <p:nvPr/>
        </p:nvPicPr>
        <p:blipFill>
          <a:blip r:embed="rId4" cstate="print"/>
          <a:srcRect/>
          <a:stretch>
            <a:fillRect/>
          </a:stretch>
        </p:blipFill>
        <p:spPr bwMode="auto">
          <a:xfrm>
            <a:off x="2743201" y="5029200"/>
            <a:ext cx="468313" cy="609600"/>
          </a:xfrm>
          <a:prstGeom prst="rect">
            <a:avLst/>
          </a:prstGeom>
          <a:noFill/>
          <a:ln w="9525">
            <a:noFill/>
            <a:miter lim="800000"/>
            <a:headEnd/>
            <a:tailEnd/>
          </a:ln>
        </p:spPr>
      </p:pic>
      <p:pic>
        <p:nvPicPr>
          <p:cNvPr id="22556" name="Picture 37" descr="person3GS.png"/>
          <p:cNvPicPr>
            <a:picLocks noChangeAspect="1"/>
          </p:cNvPicPr>
          <p:nvPr/>
        </p:nvPicPr>
        <p:blipFill>
          <a:blip r:embed="rId4" cstate="print"/>
          <a:srcRect/>
          <a:stretch>
            <a:fillRect/>
          </a:stretch>
        </p:blipFill>
        <p:spPr bwMode="auto">
          <a:xfrm>
            <a:off x="3952876" y="5029200"/>
            <a:ext cx="468313" cy="609600"/>
          </a:xfrm>
          <a:prstGeom prst="rect">
            <a:avLst/>
          </a:prstGeom>
          <a:noFill/>
          <a:ln w="9525">
            <a:noFill/>
            <a:miter lim="800000"/>
            <a:headEnd/>
            <a:tailEnd/>
          </a:ln>
        </p:spPr>
      </p:pic>
      <p:pic>
        <p:nvPicPr>
          <p:cNvPr id="22557" name="Picture 2" descr="minussignGS.png"/>
          <p:cNvPicPr>
            <a:picLocks noChangeAspect="1"/>
          </p:cNvPicPr>
          <p:nvPr/>
        </p:nvPicPr>
        <p:blipFill>
          <a:blip r:embed="rId5" cstate="print"/>
          <a:srcRect/>
          <a:stretch>
            <a:fillRect/>
          </a:stretch>
        </p:blipFill>
        <p:spPr bwMode="auto">
          <a:xfrm>
            <a:off x="5029201" y="2590802"/>
            <a:ext cx="228600" cy="206375"/>
          </a:xfrm>
          <a:prstGeom prst="rect">
            <a:avLst/>
          </a:prstGeom>
          <a:noFill/>
          <a:ln w="9525">
            <a:noFill/>
            <a:miter lim="800000"/>
            <a:headEnd/>
            <a:tailEnd/>
          </a:ln>
        </p:spPr>
      </p:pic>
      <p:pic>
        <p:nvPicPr>
          <p:cNvPr id="22558" name="Picture 40" descr="minussignGS.png"/>
          <p:cNvPicPr>
            <a:picLocks noChangeAspect="1"/>
          </p:cNvPicPr>
          <p:nvPr/>
        </p:nvPicPr>
        <p:blipFill>
          <a:blip r:embed="rId5" cstate="print"/>
          <a:srcRect/>
          <a:stretch>
            <a:fillRect/>
          </a:stretch>
        </p:blipFill>
        <p:spPr bwMode="auto">
          <a:xfrm>
            <a:off x="5029201" y="2971802"/>
            <a:ext cx="228600" cy="206375"/>
          </a:xfrm>
          <a:prstGeom prst="rect">
            <a:avLst/>
          </a:prstGeom>
          <a:noFill/>
          <a:ln w="9525">
            <a:noFill/>
            <a:miter lim="800000"/>
            <a:headEnd/>
            <a:tailEnd/>
          </a:ln>
        </p:spPr>
      </p:pic>
      <p:pic>
        <p:nvPicPr>
          <p:cNvPr id="22559" name="Picture 41" descr="minussignGS.png"/>
          <p:cNvPicPr>
            <a:picLocks noChangeAspect="1"/>
          </p:cNvPicPr>
          <p:nvPr/>
        </p:nvPicPr>
        <p:blipFill>
          <a:blip r:embed="rId5" cstate="print"/>
          <a:srcRect/>
          <a:stretch>
            <a:fillRect/>
          </a:stretch>
        </p:blipFill>
        <p:spPr bwMode="auto">
          <a:xfrm>
            <a:off x="5029201" y="3733802"/>
            <a:ext cx="228600" cy="206375"/>
          </a:xfrm>
          <a:prstGeom prst="rect">
            <a:avLst/>
          </a:prstGeom>
          <a:noFill/>
          <a:ln w="9525">
            <a:noFill/>
            <a:miter lim="800000"/>
            <a:headEnd/>
            <a:tailEnd/>
          </a:ln>
        </p:spPr>
      </p:pic>
      <p:pic>
        <p:nvPicPr>
          <p:cNvPr id="22560" name="Picture 3" descr="plussignGS.png"/>
          <p:cNvPicPr>
            <a:picLocks noChangeAspect="1"/>
          </p:cNvPicPr>
          <p:nvPr/>
        </p:nvPicPr>
        <p:blipFill>
          <a:blip r:embed="rId6" cstate="print"/>
          <a:srcRect/>
          <a:stretch>
            <a:fillRect/>
          </a:stretch>
        </p:blipFill>
        <p:spPr bwMode="auto">
          <a:xfrm>
            <a:off x="5029201" y="4419602"/>
            <a:ext cx="228600" cy="206375"/>
          </a:xfrm>
          <a:prstGeom prst="rect">
            <a:avLst/>
          </a:prstGeom>
          <a:noFill/>
          <a:ln w="9525">
            <a:noFill/>
            <a:miter lim="800000"/>
            <a:headEnd/>
            <a:tailEnd/>
          </a:ln>
        </p:spPr>
      </p:pic>
      <p:pic>
        <p:nvPicPr>
          <p:cNvPr id="22561" name="Picture 43" descr="plussignGS.png"/>
          <p:cNvPicPr>
            <a:picLocks noChangeAspect="1"/>
          </p:cNvPicPr>
          <p:nvPr/>
        </p:nvPicPr>
        <p:blipFill>
          <a:blip r:embed="rId6" cstate="print"/>
          <a:srcRect/>
          <a:stretch>
            <a:fillRect/>
          </a:stretch>
        </p:blipFill>
        <p:spPr bwMode="auto">
          <a:xfrm>
            <a:off x="5029201" y="4800602"/>
            <a:ext cx="228600" cy="206375"/>
          </a:xfrm>
          <a:prstGeom prst="rect">
            <a:avLst/>
          </a:prstGeom>
          <a:noFill/>
          <a:ln w="9525">
            <a:noFill/>
            <a:miter lim="800000"/>
            <a:headEnd/>
            <a:tailEnd/>
          </a:ln>
        </p:spPr>
      </p:pic>
      <p:pic>
        <p:nvPicPr>
          <p:cNvPr id="36" name="Picture 41" descr="minussignGS.png"/>
          <p:cNvPicPr>
            <a:picLocks noChangeAspect="1"/>
          </p:cNvPicPr>
          <p:nvPr/>
        </p:nvPicPr>
        <p:blipFill>
          <a:blip r:embed="rId5" cstate="print"/>
          <a:srcRect/>
          <a:stretch>
            <a:fillRect/>
          </a:stretch>
        </p:blipFill>
        <p:spPr bwMode="auto">
          <a:xfrm>
            <a:off x="5029201" y="3352802"/>
            <a:ext cx="228600" cy="206375"/>
          </a:xfrm>
          <a:prstGeom prst="rect">
            <a:avLst/>
          </a:prstGeom>
          <a:noFill/>
          <a:ln w="9525">
            <a:noFill/>
            <a:miter lim="800000"/>
            <a:headEnd/>
            <a:tailEnd/>
          </a:ln>
        </p:spPr>
      </p:pic>
    </p:spTree>
    <p:extLst>
      <p:ext uri="{BB962C8B-B14F-4D97-AF65-F5344CB8AC3E}">
        <p14:creationId xmlns:p14="http://schemas.microsoft.com/office/powerpoint/2010/main" val="383021485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8"/>
          <p:cNvSpPr txBox="1">
            <a:spLocks noChangeArrowheads="1"/>
          </p:cNvSpPr>
          <p:nvPr/>
        </p:nvSpPr>
        <p:spPr bwMode="auto">
          <a:xfrm>
            <a:off x="5334001" y="3022602"/>
            <a:ext cx="3648075" cy="2536825"/>
          </a:xfrm>
          <a:prstGeom prst="rect">
            <a:avLst/>
          </a:prstGeom>
          <a:noFill/>
          <a:ln w="9525">
            <a:noFill/>
            <a:miter lim="800000"/>
            <a:headEnd/>
            <a:tailEnd/>
          </a:ln>
        </p:spPr>
        <p:txBody>
          <a:bodyPr>
            <a:spAutoFit/>
          </a:bodyPr>
          <a:lstStyle/>
          <a:p>
            <a:pPr>
              <a:spcBef>
                <a:spcPct val="50000"/>
              </a:spcBef>
            </a:pPr>
            <a:r>
              <a:rPr lang="en-US" sz="1600" dirty="0">
                <a:solidFill>
                  <a:schemeClr val="bg1"/>
                </a:solidFill>
              </a:rPr>
              <a:t>No personalization</a:t>
            </a:r>
          </a:p>
          <a:p>
            <a:pPr>
              <a:spcBef>
                <a:spcPct val="50000"/>
              </a:spcBef>
            </a:pPr>
            <a:r>
              <a:rPr lang="en-US" sz="1600" dirty="0">
                <a:solidFill>
                  <a:schemeClr val="bg1"/>
                </a:solidFill>
              </a:rPr>
              <a:t>Poor user acceptance</a:t>
            </a:r>
          </a:p>
          <a:p>
            <a:pPr>
              <a:spcBef>
                <a:spcPct val="50000"/>
              </a:spcBef>
            </a:pPr>
            <a:r>
              <a:rPr lang="en-US" sz="1600" dirty="0">
                <a:solidFill>
                  <a:schemeClr val="bg1"/>
                </a:solidFill>
              </a:rPr>
              <a:t>Limited </a:t>
            </a:r>
            <a:r>
              <a:rPr lang="en-US" sz="1600" dirty="0" smtClean="0">
                <a:solidFill>
                  <a:schemeClr val="bg1"/>
                </a:solidFill>
              </a:rPr>
              <a:t>scope/user </a:t>
            </a:r>
            <a:r>
              <a:rPr lang="en-US" sz="1600" dirty="0">
                <a:solidFill>
                  <a:schemeClr val="bg1"/>
                </a:solidFill>
              </a:rPr>
              <a:t>base</a:t>
            </a:r>
          </a:p>
          <a:p>
            <a:pPr>
              <a:spcBef>
                <a:spcPct val="50000"/>
              </a:spcBef>
            </a:pPr>
            <a:endParaRPr lang="en-US" sz="1600" dirty="0">
              <a:solidFill>
                <a:schemeClr val="bg1"/>
              </a:solidFill>
            </a:endParaRPr>
          </a:p>
          <a:p>
            <a:pPr>
              <a:spcBef>
                <a:spcPct val="50000"/>
              </a:spcBef>
            </a:pPr>
            <a:r>
              <a:rPr lang="en-US" sz="1600" dirty="0">
                <a:solidFill>
                  <a:schemeClr val="bg1"/>
                </a:solidFill>
              </a:rPr>
              <a:t>Reduced storage requirements</a:t>
            </a:r>
          </a:p>
          <a:p>
            <a:pPr>
              <a:spcBef>
                <a:spcPct val="50000"/>
              </a:spcBef>
            </a:pPr>
            <a:r>
              <a:rPr lang="en-US" sz="1600" dirty="0">
                <a:solidFill>
                  <a:schemeClr val="bg1"/>
                </a:solidFill>
              </a:rPr>
              <a:t>Centralized management</a:t>
            </a:r>
          </a:p>
          <a:p>
            <a:pPr>
              <a:spcBef>
                <a:spcPct val="50000"/>
              </a:spcBef>
            </a:pPr>
            <a:r>
              <a:rPr lang="en-US" sz="1600" dirty="0">
                <a:solidFill>
                  <a:schemeClr val="bg1"/>
                </a:solidFill>
              </a:rPr>
              <a:t>Uptime &amp; predictability</a:t>
            </a:r>
          </a:p>
        </p:txBody>
      </p:sp>
      <p:pic>
        <p:nvPicPr>
          <p:cNvPr id="24578" name="Picture 12" descr="divider"/>
          <p:cNvPicPr>
            <a:picLocks noChangeAspect="1" noChangeArrowheads="1"/>
          </p:cNvPicPr>
          <p:nvPr/>
        </p:nvPicPr>
        <p:blipFill>
          <a:blip r:embed="rId3" cstate="print"/>
          <a:srcRect/>
          <a:stretch>
            <a:fillRect/>
          </a:stretch>
        </p:blipFill>
        <p:spPr bwMode="auto">
          <a:xfrm>
            <a:off x="4665664" y="965200"/>
            <a:ext cx="287337" cy="4978400"/>
          </a:xfrm>
          <a:prstGeom prst="rect">
            <a:avLst/>
          </a:prstGeom>
          <a:noFill/>
          <a:ln w="9525">
            <a:noFill/>
            <a:miter lim="800000"/>
            <a:headEnd/>
            <a:tailEnd/>
          </a:ln>
        </p:spPr>
      </p:pic>
      <p:sp>
        <p:nvSpPr>
          <p:cNvPr id="6165" name="AutoShape 21"/>
          <p:cNvSpPr>
            <a:spLocks noChangeArrowheads="1"/>
          </p:cNvSpPr>
          <p:nvPr/>
        </p:nvSpPr>
        <p:spPr bwMode="auto">
          <a:xfrm>
            <a:off x="762001" y="3048000"/>
            <a:ext cx="3429000" cy="533400"/>
          </a:xfrm>
          <a:prstGeom prst="roundRect">
            <a:avLst>
              <a:gd name="adj" fmla="val 3130"/>
            </a:avLst>
          </a:prstGeom>
          <a:gradFill rotWithShape="0">
            <a:gsLst>
              <a:gs pos="0">
                <a:schemeClr val="bg1">
                  <a:lumMod val="50000"/>
                  <a:alpha val="62000"/>
                </a:schemeClr>
              </a:gs>
              <a:gs pos="100000">
                <a:schemeClr val="tx1">
                  <a:lumMod val="50000"/>
                  <a:lumOff val="50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6166" name="AutoShape 22"/>
          <p:cNvSpPr>
            <a:spLocks noChangeArrowheads="1"/>
          </p:cNvSpPr>
          <p:nvPr/>
        </p:nvSpPr>
        <p:spPr bwMode="auto">
          <a:xfrm>
            <a:off x="762001" y="3657600"/>
            <a:ext cx="3429000" cy="533400"/>
          </a:xfrm>
          <a:prstGeom prst="roundRect">
            <a:avLst>
              <a:gd name="adj" fmla="val 3130"/>
            </a:avLst>
          </a:prstGeom>
          <a:gradFill rotWithShape="0">
            <a:gsLst>
              <a:gs pos="0">
                <a:schemeClr val="tx1">
                  <a:lumMod val="65000"/>
                  <a:lumOff val="35000"/>
                  <a:alpha val="67999"/>
                </a:schemeClr>
              </a:gs>
              <a:gs pos="100000">
                <a:schemeClr val="tx1">
                  <a:lumMod val="75000"/>
                  <a:lumOff val="2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4581" name="Text Box 23"/>
          <p:cNvSpPr txBox="1">
            <a:spLocks noChangeArrowheads="1"/>
          </p:cNvSpPr>
          <p:nvPr/>
        </p:nvSpPr>
        <p:spPr bwMode="auto">
          <a:xfrm>
            <a:off x="1066801" y="3144838"/>
            <a:ext cx="2819400" cy="304800"/>
          </a:xfrm>
          <a:prstGeom prst="rect">
            <a:avLst/>
          </a:prstGeom>
          <a:noFill/>
          <a:ln w="9525">
            <a:noFill/>
            <a:miter lim="800000"/>
            <a:headEnd/>
            <a:tailEnd/>
          </a:ln>
        </p:spPr>
        <p:txBody>
          <a:bodyPr>
            <a:spAutoFit/>
          </a:bodyPr>
          <a:lstStyle/>
          <a:p>
            <a:pPr algn="ctr">
              <a:spcBef>
                <a:spcPct val="50000"/>
              </a:spcBef>
            </a:pPr>
            <a:r>
              <a:rPr lang="en-US" sz="1400" dirty="0">
                <a:solidFill>
                  <a:schemeClr val="bg1"/>
                </a:solidFill>
              </a:rPr>
              <a:t>Common </a:t>
            </a:r>
            <a:r>
              <a:rPr lang="en-US" sz="1400" dirty="0" smtClean="0">
                <a:solidFill>
                  <a:schemeClr val="bg1"/>
                </a:solidFill>
              </a:rPr>
              <a:t>Base Image</a:t>
            </a:r>
            <a:endParaRPr lang="en-US" sz="1400" dirty="0">
              <a:solidFill>
                <a:schemeClr val="bg1"/>
              </a:solidFill>
            </a:endParaRPr>
          </a:p>
        </p:txBody>
      </p:sp>
      <p:sp>
        <p:nvSpPr>
          <p:cNvPr id="24583" name="Text Box 35"/>
          <p:cNvSpPr txBox="1">
            <a:spLocks noChangeArrowheads="1"/>
          </p:cNvSpPr>
          <p:nvPr/>
        </p:nvSpPr>
        <p:spPr bwMode="auto">
          <a:xfrm>
            <a:off x="1066801" y="3754438"/>
            <a:ext cx="2819400" cy="304800"/>
          </a:xfrm>
          <a:prstGeom prst="rect">
            <a:avLst/>
          </a:prstGeom>
          <a:noFill/>
          <a:ln w="9525">
            <a:noFill/>
            <a:miter lim="800000"/>
            <a:headEnd/>
            <a:tailEnd/>
          </a:ln>
        </p:spPr>
        <p:txBody>
          <a:bodyPr>
            <a:spAutoFit/>
          </a:bodyPr>
          <a:lstStyle/>
          <a:p>
            <a:pPr algn="ctr">
              <a:spcBef>
                <a:spcPct val="50000"/>
              </a:spcBef>
            </a:pPr>
            <a:r>
              <a:rPr lang="en-US" sz="1400" dirty="0">
                <a:solidFill>
                  <a:schemeClr val="bg1"/>
                </a:solidFill>
              </a:rPr>
              <a:t>Operating System</a:t>
            </a:r>
          </a:p>
        </p:txBody>
      </p:sp>
      <p:sp>
        <p:nvSpPr>
          <p:cNvPr id="24584" name="Text Box 38"/>
          <p:cNvSpPr txBox="1">
            <a:spLocks noChangeArrowheads="1"/>
          </p:cNvSpPr>
          <p:nvPr/>
        </p:nvSpPr>
        <p:spPr bwMode="auto">
          <a:xfrm>
            <a:off x="1066801" y="4267200"/>
            <a:ext cx="2819400" cy="274638"/>
          </a:xfrm>
          <a:prstGeom prst="rect">
            <a:avLst/>
          </a:prstGeom>
          <a:noFill/>
          <a:ln w="9525">
            <a:noFill/>
            <a:miter lim="800000"/>
            <a:headEnd/>
            <a:tailEnd/>
          </a:ln>
        </p:spPr>
        <p:txBody>
          <a:bodyPr>
            <a:spAutoFit/>
          </a:bodyPr>
          <a:lstStyle/>
          <a:p>
            <a:pPr algn="ctr"/>
            <a:r>
              <a:rPr lang="en-US" sz="1200" dirty="0">
                <a:solidFill>
                  <a:schemeClr val="bg1"/>
                </a:solidFill>
              </a:rPr>
              <a:t>BASE PARENT VM</a:t>
            </a:r>
          </a:p>
        </p:txBody>
      </p:sp>
      <p:sp>
        <p:nvSpPr>
          <p:cNvPr id="24585" name="Rectangle 39"/>
          <p:cNvSpPr>
            <a:spLocks noGrp="1" noChangeArrowheads="1"/>
          </p:cNvSpPr>
          <p:nvPr>
            <p:ph type="title"/>
          </p:nvPr>
        </p:nvSpPr>
        <p:spPr/>
        <p:txBody>
          <a:bodyPr/>
          <a:lstStyle/>
          <a:p>
            <a:pPr algn="l" eaLnBrk="1" hangingPunct="1"/>
            <a:r>
              <a:rPr lang="en-US" dirty="0" smtClean="0"/>
              <a:t>Pooled Desktop</a:t>
            </a:r>
          </a:p>
        </p:txBody>
      </p:sp>
      <p:pic>
        <p:nvPicPr>
          <p:cNvPr id="24586" name="Picture 1" descr="people3GS.png"/>
          <p:cNvPicPr>
            <a:picLocks noChangeAspect="1"/>
          </p:cNvPicPr>
          <p:nvPr/>
        </p:nvPicPr>
        <p:blipFill>
          <a:blip r:embed="rId4" cstate="print"/>
          <a:srcRect/>
          <a:stretch>
            <a:fillRect/>
          </a:stretch>
        </p:blipFill>
        <p:spPr bwMode="auto">
          <a:xfrm>
            <a:off x="3181350" y="4038600"/>
            <a:ext cx="1314450" cy="990600"/>
          </a:xfrm>
          <a:prstGeom prst="rect">
            <a:avLst/>
          </a:prstGeom>
          <a:noFill/>
          <a:ln w="9525">
            <a:noFill/>
            <a:miter lim="800000"/>
            <a:headEnd/>
            <a:tailEnd/>
          </a:ln>
        </p:spPr>
      </p:pic>
      <p:pic>
        <p:nvPicPr>
          <p:cNvPr id="24587" name="Picture 23" descr="minussignGS.png"/>
          <p:cNvPicPr>
            <a:picLocks noChangeAspect="1"/>
          </p:cNvPicPr>
          <p:nvPr/>
        </p:nvPicPr>
        <p:blipFill>
          <a:blip r:embed="rId5" cstate="print"/>
          <a:srcRect/>
          <a:stretch>
            <a:fillRect/>
          </a:stretch>
        </p:blipFill>
        <p:spPr bwMode="auto">
          <a:xfrm>
            <a:off x="5029201" y="3124202"/>
            <a:ext cx="228600" cy="206375"/>
          </a:xfrm>
          <a:prstGeom prst="rect">
            <a:avLst/>
          </a:prstGeom>
          <a:noFill/>
          <a:ln w="9525">
            <a:noFill/>
            <a:miter lim="800000"/>
            <a:headEnd/>
            <a:tailEnd/>
          </a:ln>
        </p:spPr>
      </p:pic>
      <p:pic>
        <p:nvPicPr>
          <p:cNvPr id="24588" name="Picture 24" descr="minussignGS.png"/>
          <p:cNvPicPr>
            <a:picLocks noChangeAspect="1"/>
          </p:cNvPicPr>
          <p:nvPr/>
        </p:nvPicPr>
        <p:blipFill>
          <a:blip r:embed="rId5" cstate="print"/>
          <a:srcRect/>
          <a:stretch>
            <a:fillRect/>
          </a:stretch>
        </p:blipFill>
        <p:spPr bwMode="auto">
          <a:xfrm>
            <a:off x="5029201" y="3479802"/>
            <a:ext cx="228600" cy="206375"/>
          </a:xfrm>
          <a:prstGeom prst="rect">
            <a:avLst/>
          </a:prstGeom>
          <a:noFill/>
          <a:ln w="9525">
            <a:noFill/>
            <a:miter lim="800000"/>
            <a:headEnd/>
            <a:tailEnd/>
          </a:ln>
        </p:spPr>
      </p:pic>
      <p:pic>
        <p:nvPicPr>
          <p:cNvPr id="24589" name="Picture 25" descr="minussignGS.png"/>
          <p:cNvPicPr>
            <a:picLocks noChangeAspect="1"/>
          </p:cNvPicPr>
          <p:nvPr/>
        </p:nvPicPr>
        <p:blipFill>
          <a:blip r:embed="rId5" cstate="print"/>
          <a:srcRect/>
          <a:stretch>
            <a:fillRect/>
          </a:stretch>
        </p:blipFill>
        <p:spPr bwMode="auto">
          <a:xfrm>
            <a:off x="5029201" y="3844925"/>
            <a:ext cx="228600" cy="206375"/>
          </a:xfrm>
          <a:prstGeom prst="rect">
            <a:avLst/>
          </a:prstGeom>
          <a:noFill/>
          <a:ln w="9525">
            <a:noFill/>
            <a:miter lim="800000"/>
            <a:headEnd/>
            <a:tailEnd/>
          </a:ln>
        </p:spPr>
      </p:pic>
      <p:pic>
        <p:nvPicPr>
          <p:cNvPr id="24590" name="Picture 26" descr="plussignGS.png"/>
          <p:cNvPicPr>
            <a:picLocks noChangeAspect="1"/>
          </p:cNvPicPr>
          <p:nvPr/>
        </p:nvPicPr>
        <p:blipFill>
          <a:blip r:embed="rId6" cstate="print"/>
          <a:srcRect/>
          <a:stretch>
            <a:fillRect/>
          </a:stretch>
        </p:blipFill>
        <p:spPr bwMode="auto">
          <a:xfrm>
            <a:off x="5029201" y="4572002"/>
            <a:ext cx="228600" cy="206375"/>
          </a:xfrm>
          <a:prstGeom prst="rect">
            <a:avLst/>
          </a:prstGeom>
          <a:noFill/>
          <a:ln w="9525">
            <a:noFill/>
            <a:miter lim="800000"/>
            <a:headEnd/>
            <a:tailEnd/>
          </a:ln>
        </p:spPr>
      </p:pic>
      <p:pic>
        <p:nvPicPr>
          <p:cNvPr id="24591" name="Picture 27" descr="plussignGS.png"/>
          <p:cNvPicPr>
            <a:picLocks noChangeAspect="1"/>
          </p:cNvPicPr>
          <p:nvPr/>
        </p:nvPicPr>
        <p:blipFill>
          <a:blip r:embed="rId6" cstate="print"/>
          <a:srcRect/>
          <a:stretch>
            <a:fillRect/>
          </a:stretch>
        </p:blipFill>
        <p:spPr bwMode="auto">
          <a:xfrm>
            <a:off x="5029201" y="4937127"/>
            <a:ext cx="228600" cy="206375"/>
          </a:xfrm>
          <a:prstGeom prst="rect">
            <a:avLst/>
          </a:prstGeom>
          <a:noFill/>
          <a:ln w="9525">
            <a:noFill/>
            <a:miter lim="800000"/>
            <a:headEnd/>
            <a:tailEnd/>
          </a:ln>
        </p:spPr>
      </p:pic>
      <p:pic>
        <p:nvPicPr>
          <p:cNvPr id="24592" name="Picture 28" descr="plussignGS.png"/>
          <p:cNvPicPr>
            <a:picLocks noChangeAspect="1"/>
          </p:cNvPicPr>
          <p:nvPr/>
        </p:nvPicPr>
        <p:blipFill>
          <a:blip r:embed="rId6" cstate="print"/>
          <a:srcRect/>
          <a:stretch>
            <a:fillRect/>
          </a:stretch>
        </p:blipFill>
        <p:spPr bwMode="auto">
          <a:xfrm>
            <a:off x="5029201" y="5303840"/>
            <a:ext cx="228600" cy="206375"/>
          </a:xfrm>
          <a:prstGeom prst="rect">
            <a:avLst/>
          </a:prstGeom>
          <a:noFill/>
          <a:ln w="9525">
            <a:noFill/>
            <a:miter lim="800000"/>
            <a:headEnd/>
            <a:tailEnd/>
          </a:ln>
        </p:spPr>
      </p:pic>
    </p:spTree>
    <p:extLst>
      <p:ext uri="{BB962C8B-B14F-4D97-AF65-F5344CB8AC3E}">
        <p14:creationId xmlns:p14="http://schemas.microsoft.com/office/powerpoint/2010/main" val="224679918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utoShape 15"/>
          <p:cNvSpPr>
            <a:spLocks noChangeArrowheads="1"/>
          </p:cNvSpPr>
          <p:nvPr/>
        </p:nvSpPr>
        <p:spPr bwMode="auto">
          <a:xfrm>
            <a:off x="3179763" y="14478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pic>
        <p:nvPicPr>
          <p:cNvPr id="26626" name="Picture 14" descr="divider"/>
          <p:cNvPicPr>
            <a:picLocks noChangeAspect="1" noChangeArrowheads="1"/>
          </p:cNvPicPr>
          <p:nvPr/>
        </p:nvPicPr>
        <p:blipFill>
          <a:blip r:embed="rId3" cstate="print"/>
          <a:srcRect/>
          <a:stretch>
            <a:fillRect/>
          </a:stretch>
        </p:blipFill>
        <p:spPr bwMode="auto">
          <a:xfrm>
            <a:off x="4665664" y="965200"/>
            <a:ext cx="287337" cy="4978400"/>
          </a:xfrm>
          <a:prstGeom prst="rect">
            <a:avLst/>
          </a:prstGeom>
          <a:noFill/>
          <a:ln w="9525">
            <a:noFill/>
            <a:miter lim="800000"/>
            <a:headEnd/>
            <a:tailEnd/>
          </a:ln>
        </p:spPr>
      </p:pic>
      <p:sp>
        <p:nvSpPr>
          <p:cNvPr id="5135" name="AutoShape 15"/>
          <p:cNvSpPr>
            <a:spLocks noChangeArrowheads="1"/>
          </p:cNvSpPr>
          <p:nvPr/>
        </p:nvSpPr>
        <p:spPr bwMode="auto">
          <a:xfrm>
            <a:off x="762000" y="14478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6628" name="Text Box 16"/>
          <p:cNvSpPr txBox="1">
            <a:spLocks noChangeArrowheads="1"/>
          </p:cNvSpPr>
          <p:nvPr/>
        </p:nvSpPr>
        <p:spPr bwMode="auto">
          <a:xfrm>
            <a:off x="762000" y="15240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5142" name="AutoShape 22"/>
          <p:cNvSpPr>
            <a:spLocks noChangeArrowheads="1"/>
          </p:cNvSpPr>
          <p:nvPr/>
        </p:nvSpPr>
        <p:spPr bwMode="auto">
          <a:xfrm>
            <a:off x="1970088" y="1447800"/>
            <a:ext cx="1066800" cy="2133600"/>
          </a:xfrm>
          <a:prstGeom prst="roundRect">
            <a:avLst>
              <a:gd name="adj" fmla="val 3130"/>
            </a:avLst>
          </a:prstGeom>
          <a:gradFill rotWithShape="0">
            <a:gsLst>
              <a:gs pos="0">
                <a:schemeClr val="bg1">
                  <a:lumMod val="65000"/>
                  <a:alpha val="67999"/>
                </a:schemeClr>
              </a:gs>
              <a:gs pos="100000">
                <a:schemeClr val="tx1">
                  <a:lumMod val="65000"/>
                  <a:lumOff val="3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6630" name="Text Box 23"/>
          <p:cNvSpPr txBox="1">
            <a:spLocks noChangeArrowheads="1"/>
          </p:cNvSpPr>
          <p:nvPr/>
        </p:nvSpPr>
        <p:spPr bwMode="auto">
          <a:xfrm>
            <a:off x="1970088" y="15240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26631" name="Text Box 29"/>
          <p:cNvSpPr txBox="1">
            <a:spLocks noChangeArrowheads="1"/>
          </p:cNvSpPr>
          <p:nvPr/>
        </p:nvSpPr>
        <p:spPr bwMode="auto">
          <a:xfrm>
            <a:off x="3181350" y="1524000"/>
            <a:ext cx="1066800" cy="1954381"/>
          </a:xfrm>
          <a:prstGeom prst="rect">
            <a:avLst/>
          </a:prstGeom>
          <a:noFill/>
          <a:ln w="9525">
            <a:noFill/>
            <a:miter lim="800000"/>
            <a:headEnd/>
            <a:tailEnd/>
          </a:ln>
        </p:spPr>
        <p:txBody>
          <a:bodyPr>
            <a:spAutoFit/>
          </a:bodyPr>
          <a:lstStyle/>
          <a:p>
            <a:pPr algn="ctr">
              <a:spcBef>
                <a:spcPct val="50000"/>
              </a:spcBef>
            </a:pPr>
            <a:r>
              <a:rPr lang="en-US" sz="1100" dirty="0">
                <a:solidFill>
                  <a:schemeClr val="bg1"/>
                </a:solidFill>
              </a:rPr>
              <a:t>User Profile &amp; Settings</a:t>
            </a:r>
            <a:br>
              <a:rPr lang="en-US" sz="1100" dirty="0">
                <a:solidFill>
                  <a:schemeClr val="bg1"/>
                </a:solidFill>
              </a:rPr>
            </a:br>
            <a:r>
              <a:rPr lang="en-US" sz="1100" dirty="0">
                <a:solidFill>
                  <a:schemeClr val="bg1"/>
                </a:solidFill>
              </a:rPr>
              <a:t>-------------</a:t>
            </a:r>
            <a:br>
              <a:rPr lang="en-US" sz="1100" dirty="0">
                <a:solidFill>
                  <a:schemeClr val="bg1"/>
                </a:solidFill>
              </a:rPr>
            </a:br>
            <a:r>
              <a:rPr lang="en-US" sz="1100" dirty="0">
                <a:solidFill>
                  <a:schemeClr val="bg1"/>
                </a:solidFill>
              </a:rPr>
              <a:t>Departmental Applications</a:t>
            </a:r>
            <a:br>
              <a:rPr lang="en-US" sz="1100" dirty="0">
                <a:solidFill>
                  <a:schemeClr val="bg1"/>
                </a:solidFill>
              </a:rPr>
            </a:br>
            <a:r>
              <a:rPr lang="en-US" sz="1100" dirty="0" smtClean="0">
                <a:solidFill>
                  <a:schemeClr val="bg1"/>
                </a:solidFill>
              </a:rPr>
              <a:t>-------------</a:t>
            </a:r>
            <a:br>
              <a:rPr lang="en-US" sz="1100" dirty="0" smtClean="0">
                <a:solidFill>
                  <a:schemeClr val="bg1"/>
                </a:solidFill>
              </a:rPr>
            </a:br>
            <a:r>
              <a:rPr lang="en-US" sz="1100" dirty="0" smtClean="0">
                <a:solidFill>
                  <a:schemeClr val="bg1"/>
                </a:solidFill>
              </a:rPr>
              <a:t>User </a:t>
            </a:r>
            <a:r>
              <a:rPr lang="en-US" sz="1100" dirty="0">
                <a:solidFill>
                  <a:schemeClr val="bg1"/>
                </a:solidFill>
              </a:rPr>
              <a:t>Installed Applications</a:t>
            </a:r>
            <a:br>
              <a:rPr lang="en-US" sz="1100" dirty="0">
                <a:solidFill>
                  <a:schemeClr val="bg1"/>
                </a:solidFill>
              </a:rPr>
            </a:br>
            <a:r>
              <a:rPr lang="en-US" sz="1100" dirty="0">
                <a:solidFill>
                  <a:schemeClr val="bg1"/>
                </a:solidFill>
              </a:rPr>
              <a:t>------------- </a:t>
            </a:r>
            <a:br>
              <a:rPr lang="en-US" sz="1100" dirty="0">
                <a:solidFill>
                  <a:schemeClr val="bg1"/>
                </a:solidFill>
              </a:rPr>
            </a:br>
            <a:r>
              <a:rPr lang="en-US" sz="1100" dirty="0">
                <a:solidFill>
                  <a:schemeClr val="bg1"/>
                </a:solidFill>
              </a:rPr>
              <a:t>Local Peripherals</a:t>
            </a:r>
          </a:p>
        </p:txBody>
      </p:sp>
      <p:sp>
        <p:nvSpPr>
          <p:cNvPr id="26632" name="Text Box 39"/>
          <p:cNvSpPr txBox="1">
            <a:spLocks noChangeArrowheads="1"/>
          </p:cNvSpPr>
          <p:nvPr/>
        </p:nvSpPr>
        <p:spPr bwMode="auto">
          <a:xfrm>
            <a:off x="685801" y="3763965"/>
            <a:ext cx="1082675" cy="274637"/>
          </a:xfrm>
          <a:prstGeom prst="rect">
            <a:avLst/>
          </a:prstGeom>
          <a:noFill/>
          <a:ln w="9525">
            <a:noFill/>
            <a:miter lim="800000"/>
            <a:headEnd/>
            <a:tailEnd/>
          </a:ln>
        </p:spPr>
        <p:txBody>
          <a:bodyPr>
            <a:spAutoFit/>
          </a:bodyPr>
          <a:lstStyle/>
          <a:p>
            <a:pPr algn="ctr"/>
            <a:r>
              <a:rPr lang="en-US" sz="1200" dirty="0" smtClean="0">
                <a:solidFill>
                  <a:schemeClr val="bg1"/>
                </a:solidFill>
              </a:rPr>
              <a:t>PVD </a:t>
            </a:r>
            <a:r>
              <a:rPr lang="en-US" sz="1200" dirty="0">
                <a:solidFill>
                  <a:schemeClr val="bg1"/>
                </a:solidFill>
              </a:rPr>
              <a:t>1</a:t>
            </a:r>
          </a:p>
        </p:txBody>
      </p:sp>
      <p:sp>
        <p:nvSpPr>
          <p:cNvPr id="26633" name="Text Box 40"/>
          <p:cNvSpPr txBox="1">
            <a:spLocks noChangeArrowheads="1"/>
          </p:cNvSpPr>
          <p:nvPr/>
        </p:nvSpPr>
        <p:spPr bwMode="auto">
          <a:xfrm>
            <a:off x="1874839" y="3763965"/>
            <a:ext cx="1082675" cy="274637"/>
          </a:xfrm>
          <a:prstGeom prst="rect">
            <a:avLst/>
          </a:prstGeom>
          <a:noFill/>
          <a:ln w="9525">
            <a:noFill/>
            <a:miter lim="800000"/>
            <a:headEnd/>
            <a:tailEnd/>
          </a:ln>
        </p:spPr>
        <p:txBody>
          <a:bodyPr>
            <a:spAutoFit/>
          </a:bodyPr>
          <a:lstStyle/>
          <a:p>
            <a:pPr algn="ctr"/>
            <a:r>
              <a:rPr lang="en-US" sz="1200" dirty="0" smtClean="0">
                <a:solidFill>
                  <a:schemeClr val="bg1"/>
                </a:solidFill>
              </a:rPr>
              <a:t>PVD </a:t>
            </a:r>
            <a:r>
              <a:rPr lang="en-US" sz="1200" dirty="0">
                <a:solidFill>
                  <a:schemeClr val="bg1"/>
                </a:solidFill>
              </a:rPr>
              <a:t>2</a:t>
            </a:r>
          </a:p>
        </p:txBody>
      </p:sp>
      <p:sp>
        <p:nvSpPr>
          <p:cNvPr id="26634" name="Text Box 41"/>
          <p:cNvSpPr txBox="1">
            <a:spLocks noChangeArrowheads="1"/>
          </p:cNvSpPr>
          <p:nvPr/>
        </p:nvSpPr>
        <p:spPr bwMode="auto">
          <a:xfrm>
            <a:off x="3082926" y="3763965"/>
            <a:ext cx="1082675" cy="274637"/>
          </a:xfrm>
          <a:prstGeom prst="rect">
            <a:avLst/>
          </a:prstGeom>
          <a:noFill/>
          <a:ln w="9525">
            <a:noFill/>
            <a:miter lim="800000"/>
            <a:headEnd/>
            <a:tailEnd/>
          </a:ln>
        </p:spPr>
        <p:txBody>
          <a:bodyPr>
            <a:spAutoFit/>
          </a:bodyPr>
          <a:lstStyle/>
          <a:p>
            <a:pPr algn="ctr"/>
            <a:r>
              <a:rPr lang="en-US" sz="1200" dirty="0" smtClean="0">
                <a:solidFill>
                  <a:schemeClr val="bg1"/>
                </a:solidFill>
              </a:rPr>
              <a:t>PVD </a:t>
            </a:r>
            <a:r>
              <a:rPr lang="en-US" sz="1200" dirty="0">
                <a:solidFill>
                  <a:schemeClr val="bg1"/>
                </a:solidFill>
              </a:rPr>
              <a:t>3</a:t>
            </a:r>
          </a:p>
        </p:txBody>
      </p:sp>
      <p:sp>
        <p:nvSpPr>
          <p:cNvPr id="26635" name="Rectangle 42"/>
          <p:cNvSpPr>
            <a:spLocks noGrp="1" noChangeArrowheads="1"/>
          </p:cNvSpPr>
          <p:nvPr>
            <p:ph type="title"/>
          </p:nvPr>
        </p:nvSpPr>
        <p:spPr/>
        <p:txBody>
          <a:bodyPr>
            <a:normAutofit/>
          </a:bodyPr>
          <a:lstStyle/>
          <a:p>
            <a:pPr algn="l" eaLnBrk="1" hangingPunct="1"/>
            <a:r>
              <a:rPr lang="en-US" dirty="0" smtClean="0"/>
              <a:t>Citrix personal </a:t>
            </a:r>
            <a:r>
              <a:rPr lang="en-US" dirty="0" err="1" smtClean="0"/>
              <a:t>vDisk</a:t>
            </a:r>
            <a:r>
              <a:rPr lang="en-US" dirty="0" smtClean="0"/>
              <a:t> (PVD)</a:t>
            </a:r>
          </a:p>
        </p:txBody>
      </p:sp>
      <p:pic>
        <p:nvPicPr>
          <p:cNvPr id="26636" name="Picture 1" descr="person3GS.png"/>
          <p:cNvPicPr>
            <a:picLocks noChangeAspect="1"/>
          </p:cNvPicPr>
          <p:nvPr/>
        </p:nvPicPr>
        <p:blipFill>
          <a:blip r:embed="rId4" cstate="print"/>
          <a:srcRect/>
          <a:stretch>
            <a:fillRect/>
          </a:stretch>
        </p:blipFill>
        <p:spPr bwMode="auto">
          <a:xfrm>
            <a:off x="1524001" y="3382963"/>
            <a:ext cx="468313" cy="609600"/>
          </a:xfrm>
          <a:prstGeom prst="rect">
            <a:avLst/>
          </a:prstGeom>
          <a:noFill/>
          <a:ln w="9525">
            <a:noFill/>
            <a:miter lim="800000"/>
            <a:headEnd/>
            <a:tailEnd/>
          </a:ln>
        </p:spPr>
      </p:pic>
      <p:pic>
        <p:nvPicPr>
          <p:cNvPr id="26637" name="Picture 36" descr="person3GS.png"/>
          <p:cNvPicPr>
            <a:picLocks noChangeAspect="1"/>
          </p:cNvPicPr>
          <p:nvPr/>
        </p:nvPicPr>
        <p:blipFill>
          <a:blip r:embed="rId4" cstate="print"/>
          <a:srcRect/>
          <a:stretch>
            <a:fillRect/>
          </a:stretch>
        </p:blipFill>
        <p:spPr bwMode="auto">
          <a:xfrm>
            <a:off x="2743201" y="3382963"/>
            <a:ext cx="468313" cy="609600"/>
          </a:xfrm>
          <a:prstGeom prst="rect">
            <a:avLst/>
          </a:prstGeom>
          <a:noFill/>
          <a:ln w="9525">
            <a:noFill/>
            <a:miter lim="800000"/>
            <a:headEnd/>
            <a:tailEnd/>
          </a:ln>
        </p:spPr>
      </p:pic>
      <p:pic>
        <p:nvPicPr>
          <p:cNvPr id="26638" name="Picture 37" descr="person3GS.png"/>
          <p:cNvPicPr>
            <a:picLocks noChangeAspect="1"/>
          </p:cNvPicPr>
          <p:nvPr/>
        </p:nvPicPr>
        <p:blipFill>
          <a:blip r:embed="rId4" cstate="print"/>
          <a:srcRect/>
          <a:stretch>
            <a:fillRect/>
          </a:stretch>
        </p:blipFill>
        <p:spPr bwMode="auto">
          <a:xfrm>
            <a:off x="3952876" y="3382963"/>
            <a:ext cx="468313" cy="609600"/>
          </a:xfrm>
          <a:prstGeom prst="rect">
            <a:avLst/>
          </a:prstGeom>
          <a:noFill/>
          <a:ln w="9525">
            <a:noFill/>
            <a:miter lim="800000"/>
            <a:headEnd/>
            <a:tailEnd/>
          </a:ln>
        </p:spPr>
      </p:pic>
      <p:sp>
        <p:nvSpPr>
          <p:cNvPr id="26639" name="Text Box 8"/>
          <p:cNvSpPr txBox="1">
            <a:spLocks noChangeArrowheads="1"/>
          </p:cNvSpPr>
          <p:nvPr/>
        </p:nvSpPr>
        <p:spPr bwMode="auto">
          <a:xfrm>
            <a:off x="5310846" y="2265908"/>
            <a:ext cx="3954985" cy="3970318"/>
          </a:xfrm>
          <a:prstGeom prst="rect">
            <a:avLst/>
          </a:prstGeom>
          <a:noFill/>
          <a:ln w="9525">
            <a:noFill/>
            <a:miter lim="800000"/>
            <a:headEnd/>
            <a:tailEnd/>
          </a:ln>
        </p:spPr>
        <p:txBody>
          <a:bodyPr wrap="square">
            <a:spAutoFit/>
          </a:bodyPr>
          <a:lstStyle/>
          <a:p>
            <a:pPr>
              <a:spcBef>
                <a:spcPct val="50000"/>
              </a:spcBef>
            </a:pPr>
            <a:r>
              <a:rPr lang="en-US" sz="2400" dirty="0">
                <a:solidFill>
                  <a:schemeClr val="bg1"/>
                </a:solidFill>
              </a:rPr>
              <a:t>Enterprise scope</a:t>
            </a:r>
          </a:p>
          <a:p>
            <a:pPr>
              <a:spcBef>
                <a:spcPct val="50000"/>
              </a:spcBef>
            </a:pPr>
            <a:r>
              <a:rPr lang="en-US" sz="2400" dirty="0">
                <a:solidFill>
                  <a:schemeClr val="bg1"/>
                </a:solidFill>
              </a:rPr>
              <a:t>Highly personalized for users</a:t>
            </a:r>
          </a:p>
          <a:p>
            <a:pPr>
              <a:spcBef>
                <a:spcPct val="50000"/>
              </a:spcBef>
            </a:pPr>
            <a:r>
              <a:rPr lang="en-US" sz="2400" dirty="0">
                <a:solidFill>
                  <a:schemeClr val="bg1"/>
                </a:solidFill>
              </a:rPr>
              <a:t>Increased user acceptance</a:t>
            </a:r>
          </a:p>
          <a:p>
            <a:pPr>
              <a:spcBef>
                <a:spcPct val="50000"/>
              </a:spcBef>
            </a:pPr>
            <a:r>
              <a:rPr lang="en-US" sz="2400" dirty="0" smtClean="0">
                <a:solidFill>
                  <a:schemeClr val="bg1"/>
                </a:solidFill>
              </a:rPr>
              <a:t>Reduced </a:t>
            </a:r>
            <a:r>
              <a:rPr lang="en-US" sz="2400" dirty="0">
                <a:solidFill>
                  <a:schemeClr val="bg1"/>
                </a:solidFill>
              </a:rPr>
              <a:t>infrastructure requirements</a:t>
            </a:r>
          </a:p>
          <a:p>
            <a:pPr>
              <a:spcBef>
                <a:spcPct val="50000"/>
              </a:spcBef>
            </a:pPr>
            <a:r>
              <a:rPr lang="en-US" sz="2400" dirty="0">
                <a:solidFill>
                  <a:schemeClr val="bg1"/>
                </a:solidFill>
              </a:rPr>
              <a:t>Centralized management</a:t>
            </a:r>
          </a:p>
          <a:p>
            <a:pPr>
              <a:spcBef>
                <a:spcPct val="50000"/>
              </a:spcBef>
            </a:pPr>
            <a:r>
              <a:rPr lang="en-US" sz="2400" dirty="0">
                <a:solidFill>
                  <a:schemeClr val="bg1"/>
                </a:solidFill>
              </a:rPr>
              <a:t>Uptime &amp; predictability</a:t>
            </a:r>
          </a:p>
        </p:txBody>
      </p:sp>
      <p:pic>
        <p:nvPicPr>
          <p:cNvPr id="26643" name="Picture 44" descr="plussignGS.png"/>
          <p:cNvPicPr>
            <a:picLocks noChangeAspect="1"/>
          </p:cNvPicPr>
          <p:nvPr/>
        </p:nvPicPr>
        <p:blipFill>
          <a:blip r:embed="rId5" cstate="print"/>
          <a:srcRect/>
          <a:stretch>
            <a:fillRect/>
          </a:stretch>
        </p:blipFill>
        <p:spPr bwMode="auto">
          <a:xfrm>
            <a:off x="4976154" y="4018959"/>
            <a:ext cx="334693" cy="302154"/>
          </a:xfrm>
          <a:prstGeom prst="rect">
            <a:avLst/>
          </a:prstGeom>
          <a:noFill/>
          <a:ln w="9525">
            <a:noFill/>
            <a:miter lim="800000"/>
            <a:headEnd/>
            <a:tailEnd/>
          </a:ln>
        </p:spPr>
      </p:pic>
      <p:pic>
        <p:nvPicPr>
          <p:cNvPr id="26644" name="Picture 48" descr="plussignGS.png"/>
          <p:cNvPicPr>
            <a:picLocks noChangeAspect="1"/>
          </p:cNvPicPr>
          <p:nvPr/>
        </p:nvPicPr>
        <p:blipFill>
          <a:blip r:embed="rId5" cstate="print"/>
          <a:srcRect/>
          <a:stretch>
            <a:fillRect/>
          </a:stretch>
        </p:blipFill>
        <p:spPr bwMode="auto">
          <a:xfrm>
            <a:off x="4990170" y="4578721"/>
            <a:ext cx="334693" cy="302154"/>
          </a:xfrm>
          <a:prstGeom prst="rect">
            <a:avLst/>
          </a:prstGeom>
          <a:noFill/>
          <a:ln w="9525">
            <a:noFill/>
            <a:miter lim="800000"/>
            <a:headEnd/>
            <a:tailEnd/>
          </a:ln>
        </p:spPr>
      </p:pic>
      <p:pic>
        <p:nvPicPr>
          <p:cNvPr id="26645" name="Picture 49" descr="plussignGS.png"/>
          <p:cNvPicPr>
            <a:picLocks noChangeAspect="1"/>
          </p:cNvPicPr>
          <p:nvPr/>
        </p:nvPicPr>
        <p:blipFill>
          <a:blip r:embed="rId5" cstate="print"/>
          <a:srcRect/>
          <a:stretch>
            <a:fillRect/>
          </a:stretch>
        </p:blipFill>
        <p:spPr bwMode="auto">
          <a:xfrm>
            <a:off x="4993949" y="5110163"/>
            <a:ext cx="334693" cy="302154"/>
          </a:xfrm>
          <a:prstGeom prst="rect">
            <a:avLst/>
          </a:prstGeom>
          <a:noFill/>
          <a:ln w="9525">
            <a:noFill/>
            <a:miter lim="800000"/>
            <a:headEnd/>
            <a:tailEnd/>
          </a:ln>
        </p:spPr>
      </p:pic>
      <p:sp>
        <p:nvSpPr>
          <p:cNvPr id="53" name="AutoShape 21"/>
          <p:cNvSpPr>
            <a:spLocks noChangeArrowheads="1"/>
          </p:cNvSpPr>
          <p:nvPr/>
        </p:nvSpPr>
        <p:spPr bwMode="auto">
          <a:xfrm>
            <a:off x="762000" y="4403725"/>
            <a:ext cx="3505200" cy="533400"/>
          </a:xfrm>
          <a:prstGeom prst="roundRect">
            <a:avLst>
              <a:gd name="adj" fmla="val 3130"/>
            </a:avLst>
          </a:prstGeom>
          <a:gradFill rotWithShape="0">
            <a:gsLst>
              <a:gs pos="0">
                <a:schemeClr val="bg1">
                  <a:lumMod val="50000"/>
                  <a:alpha val="62000"/>
                </a:schemeClr>
              </a:gs>
              <a:gs pos="100000">
                <a:schemeClr val="tx1">
                  <a:lumMod val="50000"/>
                  <a:lumOff val="50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54" name="AutoShape 22"/>
          <p:cNvSpPr>
            <a:spLocks noChangeArrowheads="1"/>
          </p:cNvSpPr>
          <p:nvPr/>
        </p:nvSpPr>
        <p:spPr bwMode="auto">
          <a:xfrm>
            <a:off x="762000" y="5013325"/>
            <a:ext cx="3505200" cy="533400"/>
          </a:xfrm>
          <a:prstGeom prst="roundRect">
            <a:avLst>
              <a:gd name="adj" fmla="val 3130"/>
            </a:avLst>
          </a:prstGeom>
          <a:gradFill rotWithShape="0">
            <a:gsLst>
              <a:gs pos="0">
                <a:schemeClr val="tx1">
                  <a:lumMod val="65000"/>
                  <a:lumOff val="35000"/>
                  <a:alpha val="67999"/>
                </a:schemeClr>
              </a:gs>
              <a:gs pos="100000">
                <a:schemeClr val="tx1">
                  <a:lumMod val="75000"/>
                  <a:lumOff val="25000"/>
                </a:schemeClr>
              </a:gs>
            </a:gsLst>
            <a:lin ang="5400000" scaled="1"/>
          </a:grad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solidFill>
                <a:schemeClr val="bg1"/>
              </a:solidFill>
              <a:latin typeface="Arial" charset="0"/>
              <a:ea typeface="ＭＳ Ｐゴシック" charset="0"/>
            </a:endParaRPr>
          </a:p>
        </p:txBody>
      </p:sp>
      <p:sp>
        <p:nvSpPr>
          <p:cNvPr id="26648" name="Text Box 23"/>
          <p:cNvSpPr txBox="1">
            <a:spLocks noChangeArrowheads="1"/>
          </p:cNvSpPr>
          <p:nvPr/>
        </p:nvSpPr>
        <p:spPr bwMode="auto">
          <a:xfrm>
            <a:off x="1066800" y="4500563"/>
            <a:ext cx="2895600" cy="304800"/>
          </a:xfrm>
          <a:prstGeom prst="rect">
            <a:avLst/>
          </a:prstGeom>
          <a:noFill/>
          <a:ln w="9525">
            <a:noFill/>
            <a:miter lim="800000"/>
            <a:headEnd/>
            <a:tailEnd/>
          </a:ln>
        </p:spPr>
        <p:txBody>
          <a:bodyPr>
            <a:spAutoFit/>
          </a:bodyPr>
          <a:lstStyle/>
          <a:p>
            <a:pPr algn="ctr">
              <a:spcBef>
                <a:spcPct val="50000"/>
              </a:spcBef>
            </a:pPr>
            <a:r>
              <a:rPr lang="en-US" sz="1400" dirty="0">
                <a:solidFill>
                  <a:schemeClr val="bg1"/>
                </a:solidFill>
              </a:rPr>
              <a:t>Common </a:t>
            </a:r>
            <a:r>
              <a:rPr lang="en-US" sz="1400" dirty="0" smtClean="0">
                <a:solidFill>
                  <a:schemeClr val="bg1"/>
                </a:solidFill>
              </a:rPr>
              <a:t>Base Image</a:t>
            </a:r>
            <a:endParaRPr lang="en-US" sz="1400" dirty="0">
              <a:solidFill>
                <a:schemeClr val="bg1"/>
              </a:solidFill>
            </a:endParaRPr>
          </a:p>
        </p:txBody>
      </p:sp>
      <p:sp>
        <p:nvSpPr>
          <p:cNvPr id="26649" name="Text Box 35"/>
          <p:cNvSpPr txBox="1">
            <a:spLocks noChangeArrowheads="1"/>
          </p:cNvSpPr>
          <p:nvPr/>
        </p:nvSpPr>
        <p:spPr bwMode="auto">
          <a:xfrm>
            <a:off x="1066800" y="5110163"/>
            <a:ext cx="2895600" cy="304800"/>
          </a:xfrm>
          <a:prstGeom prst="rect">
            <a:avLst/>
          </a:prstGeom>
          <a:noFill/>
          <a:ln w="9525">
            <a:noFill/>
            <a:miter lim="800000"/>
            <a:headEnd/>
            <a:tailEnd/>
          </a:ln>
        </p:spPr>
        <p:txBody>
          <a:bodyPr>
            <a:spAutoFit/>
          </a:bodyPr>
          <a:lstStyle/>
          <a:p>
            <a:pPr algn="ctr">
              <a:spcBef>
                <a:spcPct val="50000"/>
              </a:spcBef>
            </a:pPr>
            <a:r>
              <a:rPr lang="en-US" sz="1400" dirty="0">
                <a:solidFill>
                  <a:schemeClr val="bg1"/>
                </a:solidFill>
              </a:rPr>
              <a:t>Operating System</a:t>
            </a:r>
          </a:p>
        </p:txBody>
      </p:sp>
      <p:sp>
        <p:nvSpPr>
          <p:cNvPr id="26650" name="Text Box 38"/>
          <p:cNvSpPr txBox="1">
            <a:spLocks noChangeArrowheads="1"/>
          </p:cNvSpPr>
          <p:nvPr/>
        </p:nvSpPr>
        <p:spPr bwMode="auto">
          <a:xfrm>
            <a:off x="1066800" y="5622925"/>
            <a:ext cx="2895600" cy="274638"/>
          </a:xfrm>
          <a:prstGeom prst="rect">
            <a:avLst/>
          </a:prstGeom>
          <a:noFill/>
          <a:ln w="9525">
            <a:noFill/>
            <a:miter lim="800000"/>
            <a:headEnd/>
            <a:tailEnd/>
          </a:ln>
        </p:spPr>
        <p:txBody>
          <a:bodyPr>
            <a:spAutoFit/>
          </a:bodyPr>
          <a:lstStyle/>
          <a:p>
            <a:pPr algn="ctr"/>
            <a:r>
              <a:rPr lang="en-US" sz="1200" dirty="0">
                <a:solidFill>
                  <a:schemeClr val="bg1"/>
                </a:solidFill>
              </a:rPr>
              <a:t>BASE PARENT VM</a:t>
            </a:r>
          </a:p>
        </p:txBody>
      </p:sp>
      <p:cxnSp>
        <p:nvCxnSpPr>
          <p:cNvPr id="6" name="Straight Connector 5"/>
          <p:cNvCxnSpPr/>
          <p:nvPr/>
        </p:nvCxnSpPr>
        <p:spPr bwMode="auto">
          <a:xfrm>
            <a:off x="914401" y="4114800"/>
            <a:ext cx="3124200" cy="0"/>
          </a:xfrm>
          <a:prstGeom prst="line">
            <a:avLst/>
          </a:prstGeom>
          <a:solidFill>
            <a:schemeClr val="accent1"/>
          </a:solidFill>
          <a:ln w="9525" cap="flat" cmpd="sng" algn="ctr">
            <a:solidFill>
              <a:srgbClr val="FF71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 name="Straight Arrow Connector 7"/>
          <p:cNvCxnSpPr/>
          <p:nvPr/>
        </p:nvCxnSpPr>
        <p:spPr bwMode="auto">
          <a:xfrm>
            <a:off x="2438400" y="4114800"/>
            <a:ext cx="0" cy="228600"/>
          </a:xfrm>
          <a:prstGeom prst="straightConnector1">
            <a:avLst/>
          </a:prstGeom>
          <a:solidFill>
            <a:schemeClr val="accent1"/>
          </a:solidFill>
          <a:ln w="9525" cap="flat" cmpd="sng" algn="ctr">
            <a:solidFill>
              <a:srgbClr val="FF71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31" name="Picture 44" descr="plussignGS.png"/>
          <p:cNvPicPr>
            <a:picLocks noChangeAspect="1"/>
          </p:cNvPicPr>
          <p:nvPr/>
        </p:nvPicPr>
        <p:blipFill>
          <a:blip r:embed="rId5" cstate="print"/>
          <a:srcRect/>
          <a:stretch>
            <a:fillRect/>
          </a:stretch>
        </p:blipFill>
        <p:spPr bwMode="auto">
          <a:xfrm>
            <a:off x="4976153" y="3454400"/>
            <a:ext cx="334693" cy="302154"/>
          </a:xfrm>
          <a:prstGeom prst="rect">
            <a:avLst/>
          </a:prstGeom>
          <a:noFill/>
          <a:ln w="9525">
            <a:noFill/>
            <a:miter lim="800000"/>
            <a:headEnd/>
            <a:tailEnd/>
          </a:ln>
        </p:spPr>
      </p:pic>
      <p:pic>
        <p:nvPicPr>
          <p:cNvPr id="32" name="Picture 44" descr="plussignGS.png"/>
          <p:cNvPicPr>
            <a:picLocks noChangeAspect="1"/>
          </p:cNvPicPr>
          <p:nvPr/>
        </p:nvPicPr>
        <p:blipFill>
          <a:blip r:embed="rId5" cstate="print"/>
          <a:srcRect/>
          <a:stretch>
            <a:fillRect/>
          </a:stretch>
        </p:blipFill>
        <p:spPr bwMode="auto">
          <a:xfrm>
            <a:off x="4990171" y="2911401"/>
            <a:ext cx="334693" cy="302154"/>
          </a:xfrm>
          <a:prstGeom prst="rect">
            <a:avLst/>
          </a:prstGeom>
          <a:noFill/>
          <a:ln w="9525">
            <a:noFill/>
            <a:miter lim="800000"/>
            <a:headEnd/>
            <a:tailEnd/>
          </a:ln>
        </p:spPr>
      </p:pic>
      <p:pic>
        <p:nvPicPr>
          <p:cNvPr id="33" name="Picture 44" descr="plussignGS.png"/>
          <p:cNvPicPr>
            <a:picLocks noChangeAspect="1"/>
          </p:cNvPicPr>
          <p:nvPr/>
        </p:nvPicPr>
        <p:blipFill>
          <a:blip r:embed="rId5" cstate="print"/>
          <a:srcRect/>
          <a:stretch>
            <a:fillRect/>
          </a:stretch>
        </p:blipFill>
        <p:spPr bwMode="auto">
          <a:xfrm>
            <a:off x="4976153" y="2363523"/>
            <a:ext cx="334693" cy="302154"/>
          </a:xfrm>
          <a:prstGeom prst="rect">
            <a:avLst/>
          </a:prstGeom>
          <a:noFill/>
          <a:ln w="9525">
            <a:noFill/>
            <a:miter lim="800000"/>
            <a:headEnd/>
            <a:tailEnd/>
          </a:ln>
        </p:spPr>
      </p:pic>
    </p:spTree>
    <p:extLst>
      <p:ext uri="{BB962C8B-B14F-4D97-AF65-F5344CB8AC3E}">
        <p14:creationId xmlns:p14="http://schemas.microsoft.com/office/powerpoint/2010/main" val="199570290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Full Integration with Microsoft </a:t>
            </a:r>
            <a:r>
              <a:rPr lang="en-US" dirty="0" smtClean="0"/>
              <a:t>App-V</a:t>
            </a:r>
            <a:endParaRPr lang="en-AU" dirty="0"/>
          </a:p>
        </p:txBody>
      </p:sp>
      <p:sp>
        <p:nvSpPr>
          <p:cNvPr id="3" name="Content Placeholder 2"/>
          <p:cNvSpPr>
            <a:spLocks noGrp="1"/>
          </p:cNvSpPr>
          <p:nvPr>
            <p:ph idx="1"/>
          </p:nvPr>
        </p:nvSpPr>
        <p:spPr>
          <a:xfrm>
            <a:off x="457200" y="1600202"/>
            <a:ext cx="5000625" cy="4525963"/>
          </a:xfrm>
        </p:spPr>
        <p:txBody>
          <a:bodyPr>
            <a:normAutofit/>
          </a:bodyPr>
          <a:lstStyle/>
          <a:p>
            <a:r>
              <a:rPr lang="en-AU" sz="2400" dirty="0"/>
              <a:t>Stream App-V packages</a:t>
            </a:r>
          </a:p>
          <a:p>
            <a:r>
              <a:rPr lang="en-AU" sz="2400" dirty="0"/>
              <a:t>Publish directly from </a:t>
            </a:r>
            <a:r>
              <a:rPr lang="en-AU" sz="2400" dirty="0" err="1"/>
              <a:t>XenApp</a:t>
            </a:r>
            <a:endParaRPr lang="en-AU" sz="2400" dirty="0"/>
          </a:p>
          <a:p>
            <a:r>
              <a:rPr lang="en-AU" sz="2400" dirty="0"/>
              <a:t>App-V plug-in for Citrix Receiver</a:t>
            </a:r>
          </a:p>
          <a:p>
            <a:r>
              <a:rPr lang="en-AU" sz="2400" dirty="0"/>
              <a:t>Full support in Citrix Receiver</a:t>
            </a:r>
          </a:p>
          <a:p>
            <a:endParaRPr lang="en-AU" sz="2400" dirty="0"/>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pic>
        <p:nvPicPr>
          <p:cNvPr id="5" name="Content Placeholder 4"/>
          <p:cNvPicPr>
            <a:picLocks noChangeAspect="1"/>
          </p:cNvPicPr>
          <p:nvPr/>
        </p:nvPicPr>
        <p:blipFill>
          <a:blip r:embed="rId3" cstate="print"/>
          <a:srcRect l="7005" t="-823" b="662"/>
          <a:stretch>
            <a:fillRect/>
          </a:stretch>
        </p:blipFill>
        <p:spPr>
          <a:xfrm>
            <a:off x="5584798" y="2044700"/>
            <a:ext cx="3062144" cy="2717800"/>
          </a:xfrm>
          <a:prstGeom prst="rect">
            <a:avLst/>
          </a:prstGeom>
          <a:ln>
            <a:noFill/>
          </a:ln>
          <a:effectLst>
            <a:glow rad="63500">
              <a:schemeClr val="accent2">
                <a:alpha val="75000"/>
              </a:schemeClr>
            </a:glow>
            <a:outerShdw blurRad="292100" dist="139700" dir="2700000" algn="tl" rotWithShape="0">
              <a:srgbClr val="333333">
                <a:alpha val="65000"/>
              </a:srgbClr>
            </a:outerShdw>
            <a:reflection stA="52000" endPos="35000" dir="5400000" sy="-100000" algn="bl" rotWithShape="0"/>
          </a:effectLst>
        </p:spPr>
      </p:pic>
      <p:pic>
        <p:nvPicPr>
          <p:cNvPr id="6" name="Picture 5" descr="Microsoft-App-V-for-Servers-2.jpg"/>
          <p:cNvPicPr>
            <a:picLocks noChangeAspect="1"/>
          </p:cNvPicPr>
          <p:nvPr/>
        </p:nvPicPr>
        <p:blipFill>
          <a:blip r:embed="rId4" cstate="print">
            <a:clrChange>
              <a:clrFrom>
                <a:srgbClr val="FFFFFF"/>
              </a:clrFrom>
              <a:clrTo>
                <a:srgbClr val="FFFFFF">
                  <a:alpha val="0"/>
                </a:srgbClr>
              </a:clrTo>
            </a:clrChange>
          </a:blip>
          <a:srcRect l="7398" t="32838" b="37041"/>
          <a:stretch>
            <a:fillRect/>
          </a:stretch>
        </p:blipFill>
        <p:spPr>
          <a:xfrm>
            <a:off x="5822379" y="4041108"/>
            <a:ext cx="1551274" cy="594393"/>
          </a:xfrm>
          <a:prstGeom prst="rect">
            <a:avLst/>
          </a:prstGeom>
        </p:spPr>
      </p:pic>
    </p:spTree>
    <p:extLst>
      <p:ext uri="{BB962C8B-B14F-4D97-AF65-F5344CB8AC3E}">
        <p14:creationId xmlns:p14="http://schemas.microsoft.com/office/powerpoint/2010/main" val="2108793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1026"/>
          <p:cNvSpPr txBox="1">
            <a:spLocks noChangeArrowheads="1"/>
          </p:cNvSpPr>
          <p:nvPr/>
        </p:nvSpPr>
        <p:spPr bwMode="auto">
          <a:xfrm>
            <a:off x="457200" y="1295401"/>
            <a:ext cx="3810000" cy="1261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spcBef>
                <a:spcPct val="50000"/>
              </a:spcBef>
              <a:buClr>
                <a:srgbClr val="FF8000"/>
              </a:buClr>
              <a:buSzPct val="70000"/>
              <a:defRPr/>
            </a:pPr>
            <a:r>
              <a:rPr lang="en-US" sz="1600" dirty="0" smtClean="0">
                <a:solidFill>
                  <a:schemeClr val="bg1"/>
                </a:solidFill>
              </a:rPr>
              <a:t>1. Common Base Setup</a:t>
            </a:r>
          </a:p>
          <a:p>
            <a:pPr>
              <a:spcBef>
                <a:spcPct val="50000"/>
              </a:spcBef>
              <a:buClr>
                <a:srgbClr val="FF8000"/>
              </a:buClr>
              <a:buSzPct val="70000"/>
              <a:buFont typeface="Times" charset="0"/>
              <a:buChar char="»"/>
              <a:defRPr/>
            </a:pPr>
            <a:r>
              <a:rPr lang="en-US" sz="1500" dirty="0" smtClean="0">
                <a:solidFill>
                  <a:schemeClr val="bg1"/>
                </a:solidFill>
              </a:rPr>
              <a:t>Install OS, common apps and Personal </a:t>
            </a:r>
            <a:r>
              <a:rPr lang="en-US" sz="1500" dirty="0" err="1" smtClean="0">
                <a:solidFill>
                  <a:schemeClr val="bg1"/>
                </a:solidFill>
              </a:rPr>
              <a:t>vDisk</a:t>
            </a:r>
            <a:r>
              <a:rPr lang="en-US" sz="1500" dirty="0" smtClean="0">
                <a:solidFill>
                  <a:schemeClr val="bg1"/>
                </a:solidFill>
              </a:rPr>
              <a:t> Client in base VM</a:t>
            </a:r>
          </a:p>
          <a:p>
            <a:pPr>
              <a:spcBef>
                <a:spcPct val="50000"/>
              </a:spcBef>
              <a:buClr>
                <a:srgbClr val="FF8000"/>
              </a:buClr>
              <a:buSzPct val="70000"/>
              <a:buFont typeface="Times" charset="0"/>
              <a:buChar char="»"/>
              <a:defRPr/>
            </a:pPr>
            <a:r>
              <a:rPr lang="en-US" sz="1500" dirty="0" smtClean="0">
                <a:solidFill>
                  <a:schemeClr val="bg1"/>
                </a:solidFill>
              </a:rPr>
              <a:t>Create VM pool and entitle</a:t>
            </a:r>
          </a:p>
        </p:txBody>
      </p:sp>
      <p:grpSp>
        <p:nvGrpSpPr>
          <p:cNvPr id="2" name="Group 1"/>
          <p:cNvGrpSpPr>
            <a:grpSpLocks/>
          </p:cNvGrpSpPr>
          <p:nvPr/>
        </p:nvGrpSpPr>
        <p:grpSpPr bwMode="auto">
          <a:xfrm>
            <a:off x="5029200" y="5257800"/>
            <a:ext cx="3429000" cy="533400"/>
            <a:chOff x="5562600" y="5105401"/>
            <a:chExt cx="2362200" cy="533400"/>
          </a:xfrm>
          <a:solidFill>
            <a:srgbClr val="CACACA"/>
          </a:solidFill>
          <a:effectLst/>
        </p:grpSpPr>
        <p:sp>
          <p:nvSpPr>
            <p:cNvPr id="19" name="AutoShape 10"/>
            <p:cNvSpPr>
              <a:spLocks noChangeArrowheads="1"/>
            </p:cNvSpPr>
            <p:nvPr/>
          </p:nvSpPr>
          <p:spPr bwMode="auto">
            <a:xfrm>
              <a:off x="5562600" y="5105401"/>
              <a:ext cx="2362200" cy="533400"/>
            </a:xfrm>
            <a:prstGeom prst="roundRect">
              <a:avLst>
                <a:gd name="adj" fmla="val 3130"/>
              </a:avLst>
            </a:prstGeom>
            <a:grpFill/>
            <a:ln w="19050">
              <a:solidFill>
                <a:schemeClr val="tx1">
                  <a:alpha val="30000"/>
                </a:schemeClr>
              </a:solidFill>
              <a:round/>
              <a:headEnd/>
              <a:tailEnd/>
            </a:ln>
            <a:effectLst>
              <a:outerShdw blurRad="63500" dist="50800" dir="5400000" algn="ctr" rotWithShape="0">
                <a:srgbClr val="D4D0D7">
                  <a:alpha val="74998"/>
                </a:srgbClr>
              </a:outerShdw>
            </a:effectLst>
          </p:spPr>
          <p:txBody>
            <a:bodyPr wrap="none" anchor="ctr"/>
            <a:lstStyle/>
            <a:p>
              <a:pPr algn="ctr">
                <a:defRPr/>
              </a:pPr>
              <a:endParaRPr lang="en-US"/>
            </a:p>
          </p:txBody>
        </p:sp>
        <p:sp>
          <p:nvSpPr>
            <p:cNvPr id="18470" name="Text Box 1028"/>
            <p:cNvSpPr txBox="1">
              <a:spLocks noChangeArrowheads="1"/>
            </p:cNvSpPr>
            <p:nvPr/>
          </p:nvSpPr>
          <p:spPr bwMode="auto">
            <a:xfrm>
              <a:off x="5715000" y="5212080"/>
              <a:ext cx="2066925" cy="307777"/>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pPr>
              <a:r>
                <a:rPr lang="en-US" sz="1400" dirty="0">
                  <a:solidFill>
                    <a:srgbClr val="000000"/>
                  </a:solidFill>
                </a:rPr>
                <a:t>Operating System</a:t>
              </a:r>
            </a:p>
          </p:txBody>
        </p:sp>
      </p:grpSp>
      <p:pic>
        <p:nvPicPr>
          <p:cNvPr id="18435" name="Picture 1035" descr="divid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00" y="1219200"/>
            <a:ext cx="287338"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1040"/>
          <p:cNvSpPr>
            <a:spLocks noGrp="1" noChangeArrowheads="1"/>
          </p:cNvSpPr>
          <p:nvPr>
            <p:ph type="title"/>
          </p:nvPr>
        </p:nvSpPr>
        <p:spPr/>
        <p:txBody>
          <a:bodyPr/>
          <a:lstStyle/>
          <a:p>
            <a:pPr algn="l" eaLnBrk="1" hangingPunct="1"/>
            <a:r>
              <a:rPr lang="en-US" sz="2800" dirty="0" smtClean="0">
                <a:latin typeface="Arial" charset="0"/>
                <a:ea typeface="ＭＳ Ｐゴシック" charset="0"/>
                <a:cs typeface="ＭＳ Ｐゴシック" charset="0"/>
              </a:rPr>
              <a:t>Workflow</a:t>
            </a:r>
            <a:endParaRPr lang="en-US" dirty="0">
              <a:latin typeface="Arial" charset="0"/>
              <a:ea typeface="ＭＳ Ｐゴシック" charset="0"/>
              <a:cs typeface="ＭＳ Ｐゴシック" charset="0"/>
            </a:endParaRPr>
          </a:p>
        </p:txBody>
      </p:sp>
      <p:sp>
        <p:nvSpPr>
          <p:cNvPr id="20" name="Text Box 1026"/>
          <p:cNvSpPr txBox="1">
            <a:spLocks noChangeArrowheads="1"/>
          </p:cNvSpPr>
          <p:nvPr/>
        </p:nvSpPr>
        <p:spPr bwMode="auto">
          <a:xfrm>
            <a:off x="457200" y="2696568"/>
            <a:ext cx="3810000" cy="207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spcBef>
                <a:spcPct val="50000"/>
              </a:spcBef>
              <a:buClr>
                <a:srgbClr val="FF8000"/>
              </a:buClr>
              <a:buSzPct val="70000"/>
              <a:defRPr/>
            </a:pPr>
            <a:r>
              <a:rPr lang="en-US" sz="1600" dirty="0" smtClean="0">
                <a:solidFill>
                  <a:schemeClr val="bg1"/>
                </a:solidFill>
              </a:rPr>
              <a:t>2. User Access</a:t>
            </a:r>
          </a:p>
          <a:p>
            <a:pPr>
              <a:spcBef>
                <a:spcPct val="50000"/>
              </a:spcBef>
              <a:buClr>
                <a:srgbClr val="FF8000"/>
              </a:buClr>
              <a:buSzPct val="70000"/>
              <a:buFont typeface="Times" charset="0"/>
              <a:buChar char="»"/>
              <a:defRPr/>
            </a:pPr>
            <a:r>
              <a:rPr lang="en-US" sz="1500" dirty="0" smtClean="0">
                <a:solidFill>
                  <a:schemeClr val="bg1"/>
                </a:solidFill>
              </a:rPr>
              <a:t>Login through </a:t>
            </a:r>
            <a:r>
              <a:rPr lang="en-US" sz="1500" dirty="0" err="1" smtClean="0">
                <a:solidFill>
                  <a:schemeClr val="bg1"/>
                </a:solidFill>
              </a:rPr>
              <a:t>Xen</a:t>
            </a:r>
            <a:r>
              <a:rPr lang="en-US" sz="1500" dirty="0" smtClean="0">
                <a:solidFill>
                  <a:schemeClr val="bg1"/>
                </a:solidFill>
              </a:rPr>
              <a:t> Desktop Client</a:t>
            </a:r>
          </a:p>
          <a:p>
            <a:pPr>
              <a:spcBef>
                <a:spcPct val="50000"/>
              </a:spcBef>
              <a:buClr>
                <a:srgbClr val="FF8000"/>
              </a:buClr>
              <a:buSzPct val="70000"/>
              <a:buFont typeface="Times" charset="0"/>
              <a:buChar char="»"/>
              <a:defRPr/>
            </a:pPr>
            <a:r>
              <a:rPr lang="en-US" sz="1500" dirty="0" smtClean="0">
                <a:solidFill>
                  <a:schemeClr val="bg1"/>
                </a:solidFill>
              </a:rPr>
              <a:t>Profile storage created on first login</a:t>
            </a:r>
          </a:p>
          <a:p>
            <a:pPr>
              <a:spcBef>
                <a:spcPct val="50000"/>
              </a:spcBef>
              <a:buClr>
                <a:srgbClr val="FF8000"/>
              </a:buClr>
              <a:buSzPct val="70000"/>
              <a:buFont typeface="Times" charset="0"/>
              <a:buChar char="»"/>
              <a:defRPr/>
            </a:pPr>
            <a:r>
              <a:rPr lang="en-US" sz="1500" dirty="0" smtClean="0">
                <a:solidFill>
                  <a:schemeClr val="bg1"/>
                </a:solidFill>
              </a:rPr>
              <a:t>Locally administered dept. apps</a:t>
            </a:r>
          </a:p>
          <a:p>
            <a:pPr>
              <a:spcBef>
                <a:spcPct val="50000"/>
              </a:spcBef>
              <a:buClr>
                <a:srgbClr val="FF8000"/>
              </a:buClr>
              <a:buSzPct val="70000"/>
              <a:buFont typeface="Times" charset="0"/>
              <a:buChar char="»"/>
              <a:defRPr/>
            </a:pPr>
            <a:r>
              <a:rPr lang="en-US" sz="1500" dirty="0" smtClean="0">
                <a:solidFill>
                  <a:schemeClr val="bg1"/>
                </a:solidFill>
              </a:rPr>
              <a:t>User installed apps</a:t>
            </a:r>
          </a:p>
          <a:p>
            <a:pPr>
              <a:spcBef>
                <a:spcPct val="50000"/>
              </a:spcBef>
              <a:buClr>
                <a:srgbClr val="FF8000"/>
              </a:buClr>
              <a:buSzPct val="70000"/>
              <a:buFont typeface="Times" charset="0"/>
              <a:buChar char="»"/>
              <a:defRPr/>
            </a:pPr>
            <a:r>
              <a:rPr lang="en-US" sz="1500" dirty="0" smtClean="0">
                <a:solidFill>
                  <a:schemeClr val="bg1"/>
                </a:solidFill>
              </a:rPr>
              <a:t>Streamed apps</a:t>
            </a:r>
          </a:p>
        </p:txBody>
      </p:sp>
      <p:sp>
        <p:nvSpPr>
          <p:cNvPr id="21" name="Text Box 1026"/>
          <p:cNvSpPr txBox="1">
            <a:spLocks noChangeArrowheads="1"/>
          </p:cNvSpPr>
          <p:nvPr/>
        </p:nvSpPr>
        <p:spPr bwMode="auto">
          <a:xfrm>
            <a:off x="457200" y="4966101"/>
            <a:ext cx="3810000" cy="915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indent="0">
              <a:spcBef>
                <a:spcPct val="50000"/>
              </a:spcBef>
              <a:buClr>
                <a:srgbClr val="FF8000"/>
              </a:buClr>
              <a:buSzPct val="70000"/>
              <a:defRPr/>
            </a:pPr>
            <a:r>
              <a:rPr lang="en-US" sz="1600" dirty="0" smtClean="0">
                <a:solidFill>
                  <a:schemeClr val="bg1"/>
                </a:solidFill>
              </a:rPr>
              <a:t>3. Image Update</a:t>
            </a:r>
          </a:p>
          <a:p>
            <a:pPr>
              <a:spcBef>
                <a:spcPct val="50000"/>
              </a:spcBef>
              <a:buClr>
                <a:srgbClr val="FF8000"/>
              </a:buClr>
              <a:buSzPct val="70000"/>
              <a:buFont typeface="Times" charset="0"/>
              <a:buChar char="»"/>
              <a:defRPr/>
            </a:pPr>
            <a:r>
              <a:rPr lang="en-US" sz="1500" dirty="0" smtClean="0">
                <a:solidFill>
                  <a:schemeClr val="bg1"/>
                </a:solidFill>
              </a:rPr>
              <a:t>Update base VM without affecting any user personalization</a:t>
            </a:r>
          </a:p>
        </p:txBody>
      </p:sp>
      <p:sp>
        <p:nvSpPr>
          <p:cNvPr id="24" name="AutoShape 10"/>
          <p:cNvSpPr>
            <a:spLocks noChangeArrowheads="1"/>
          </p:cNvSpPr>
          <p:nvPr/>
        </p:nvSpPr>
        <p:spPr bwMode="auto">
          <a:xfrm>
            <a:off x="5029200" y="3429000"/>
            <a:ext cx="3429000" cy="1752600"/>
          </a:xfrm>
          <a:prstGeom prst="roundRect">
            <a:avLst>
              <a:gd name="adj" fmla="val 3130"/>
            </a:avLst>
          </a:prstGeom>
          <a:solidFill>
            <a:srgbClr val="CACACA"/>
          </a:solidFill>
          <a:ln w="19050">
            <a:solidFill>
              <a:schemeClr val="tx1">
                <a:alpha val="30000"/>
              </a:schemeClr>
            </a:solidFill>
            <a:round/>
            <a:headEnd/>
            <a:tailEnd/>
          </a:ln>
          <a:effectLst/>
        </p:spPr>
        <p:txBody>
          <a:bodyPr wrap="none" anchor="ctr"/>
          <a:lstStyle/>
          <a:p>
            <a:pPr algn="ctr">
              <a:defRPr/>
            </a:pPr>
            <a:endParaRPr lang="en-US"/>
          </a:p>
        </p:txBody>
      </p:sp>
      <p:pic>
        <p:nvPicPr>
          <p:cNvPr id="41" name="Picture 1" descr="person3G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0" y="1219200"/>
            <a:ext cx="609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1028"/>
          <p:cNvSpPr txBox="1">
            <a:spLocks noChangeArrowheads="1"/>
          </p:cNvSpPr>
          <p:nvPr/>
        </p:nvSpPr>
        <p:spPr bwMode="auto">
          <a:xfrm>
            <a:off x="5715000" y="4708526"/>
            <a:ext cx="2066925" cy="30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defRPr/>
            </a:pPr>
            <a:r>
              <a:rPr lang="en-US" sz="1400" dirty="0" smtClean="0">
                <a:solidFill>
                  <a:srgbClr val="000000"/>
                </a:solidFill>
              </a:rPr>
              <a:t>Common Base Image</a:t>
            </a:r>
          </a:p>
        </p:txBody>
      </p:sp>
      <p:pic>
        <p:nvPicPr>
          <p:cNvPr id="4" name="Picture 3" descr="wflow-word.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7401" y="42830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wflow-powerpoint.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40476" y="42830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wflow-excel.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97676" y="42830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wflow-vdesk.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15201" y="42830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wflow-vmware.png"/>
          <p:cNvPicPr>
            <a:picLocks noChangeAspect="1"/>
          </p:cNvPicPr>
          <p:nvPr/>
        </p:nvPicPr>
        <p:blipFill>
          <a:blip r:embed="rId9" cstate="print"/>
          <a:stretch>
            <a:fillRect/>
          </a:stretch>
        </p:blipFill>
        <p:spPr bwMode="auto">
          <a:xfrm>
            <a:off x="5511801" y="1493896"/>
            <a:ext cx="2514600" cy="133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 descr="person3G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1" y="2344738"/>
            <a:ext cx="4683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AutoShape 18"/>
          <p:cNvSpPr>
            <a:spLocks noChangeArrowheads="1"/>
          </p:cNvSpPr>
          <p:nvPr/>
        </p:nvSpPr>
        <p:spPr bwMode="auto">
          <a:xfrm>
            <a:off x="5562600" y="2667000"/>
            <a:ext cx="2362200" cy="1524000"/>
          </a:xfrm>
          <a:prstGeom prst="roundRect">
            <a:avLst>
              <a:gd name="adj" fmla="val 3130"/>
            </a:avLst>
          </a:prstGeom>
          <a:solidFill>
            <a:srgbClr val="CACACA"/>
          </a:solidFill>
          <a:ln w="3175">
            <a:noFill/>
            <a:round/>
            <a:headEnd/>
            <a:tailEnd/>
          </a:ln>
          <a:effectLst/>
        </p:spPr>
        <p:txBody>
          <a:bodyPr wrap="none" anchor="ctr"/>
          <a:lstStyle/>
          <a:p>
            <a:pPr algn="ctr">
              <a:defRPr/>
            </a:pPr>
            <a:endParaRPr lang="en-US"/>
          </a:p>
        </p:txBody>
      </p:sp>
      <p:sp>
        <p:nvSpPr>
          <p:cNvPr id="33" name="Text Box 35"/>
          <p:cNvSpPr txBox="1">
            <a:spLocks noChangeArrowheads="1"/>
          </p:cNvSpPr>
          <p:nvPr/>
        </p:nvSpPr>
        <p:spPr bwMode="auto">
          <a:xfrm>
            <a:off x="5638800" y="2971800"/>
            <a:ext cx="220980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ct val="50000"/>
              </a:spcBef>
              <a:defRPr/>
            </a:pPr>
            <a:r>
              <a:rPr lang="en-US" sz="1400" dirty="0" smtClean="0">
                <a:solidFill>
                  <a:srgbClr val="000000"/>
                </a:solidFill>
              </a:rPr>
              <a:t>User’s Workspace</a:t>
            </a:r>
          </a:p>
        </p:txBody>
      </p:sp>
      <p:pic>
        <p:nvPicPr>
          <p:cNvPr id="31" name="Picture 37" descr="person3G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96201" y="2344738"/>
            <a:ext cx="4683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wflow-folder.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67401" y="34448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wflow-data.pn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67401" y="3708402"/>
            <a:ext cx="3651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wflow-install.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354763" y="3444877"/>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wflow-acrobat.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54763" y="3749677"/>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wflow-itunes.pn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837363" y="3424238"/>
            <a:ext cx="3667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wflow-shadow.pn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837363" y="3749677"/>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wflow-visio.png"/>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315201" y="3424238"/>
            <a:ext cx="365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wflow-quickbooks.pn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315201" y="37496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descr="wflow-install.png"/>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354763" y="1722440"/>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46" descr="wflow-acrobat.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54763" y="2027240"/>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cloud.png"/>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flipH="1">
            <a:off x="5275827" y="1396208"/>
            <a:ext cx="29749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descr="wflow-visio.png"/>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315201" y="1528763"/>
            <a:ext cx="3651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descr="wflow-quickbooks.pn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315201" y="1854200"/>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descr="wflow-access.png"/>
          <p:cNvPicPr>
            <a:picLocks noChangeAspect="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096001" y="4267202"/>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4" name="Picture 16383" descr="wflow-vdesk.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08764" y="4257677"/>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5" name="Picture 16384" descr="wflow-word.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62801" y="4267202"/>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21"/>
          <p:cNvSpPr>
            <a:spLocks noChangeArrowheads="1"/>
          </p:cNvSpPr>
          <p:nvPr/>
        </p:nvSpPr>
        <p:spPr bwMode="auto">
          <a:xfrm>
            <a:off x="5638800" y="2971800"/>
            <a:ext cx="2209800" cy="1143000"/>
          </a:xfrm>
          <a:prstGeom prst="roundRect">
            <a:avLst>
              <a:gd name="adj" fmla="val 3130"/>
            </a:avLst>
          </a:prstGeom>
          <a:gradFill rotWithShape="0">
            <a:gsLst>
              <a:gs pos="0">
                <a:schemeClr val="bg1">
                  <a:lumMod val="85000"/>
                  <a:alpha val="0"/>
                </a:schemeClr>
              </a:gs>
              <a:gs pos="100000">
                <a:srgbClr val="FF9F00">
                  <a:alpha val="29000"/>
                </a:srgbClr>
              </a:gs>
            </a:gsLst>
            <a:lin ang="5400000" scaled="1"/>
          </a:gradFill>
          <a:ln w="19050">
            <a:solidFill>
              <a:schemeClr val="bg1"/>
            </a:solidFill>
            <a:prstDash val="dot"/>
            <a:round/>
            <a:headEnd/>
            <a:tailEnd/>
          </a:ln>
          <a:effectLst>
            <a:outerShdw blurRad="63500" dist="50800" dir="5400000" algn="ctr" rotWithShape="0">
              <a:srgbClr val="D4D0D7">
                <a:alpha val="74998"/>
              </a:srgbClr>
            </a:outerShdw>
          </a:effectLst>
        </p:spPr>
        <p:txBody>
          <a:bodyPr wrap="none" anchor="ctr"/>
          <a:lstStyle/>
          <a:p>
            <a:pPr algn="ctr">
              <a:defRPr/>
            </a:pPr>
            <a:endParaRPr lang="en-US"/>
          </a:p>
        </p:txBody>
      </p:sp>
    </p:spTree>
    <p:extLst>
      <p:ext uri="{BB962C8B-B14F-4D97-AF65-F5344CB8AC3E}">
        <p14:creationId xmlns:p14="http://schemas.microsoft.com/office/powerpoint/2010/main" val="312313901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2" presetClass="entr" presetSubtype="4" fill="hold" nodeType="withEffect">
                                  <p:stCondLst>
                                    <p:cond delay="40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par>
                                <p:cTn id="15" presetID="49" presetClass="entr" presetSubtype="0" decel="100000" fill="hold" nodeType="withEffect">
                                  <p:stCondLst>
                                    <p:cond delay="6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 calcmode="lin" valueType="num">
                                      <p:cBhvr>
                                        <p:cTn id="19" dur="500" fill="hold"/>
                                        <p:tgtEl>
                                          <p:spTgt spid="4"/>
                                        </p:tgtEl>
                                        <p:attrNameLst>
                                          <p:attrName>style.rotation</p:attrName>
                                        </p:attrNameLst>
                                      </p:cBhvr>
                                      <p:tavLst>
                                        <p:tav tm="0">
                                          <p:val>
                                            <p:fltVal val="360"/>
                                          </p:val>
                                        </p:tav>
                                        <p:tav tm="100000">
                                          <p:val>
                                            <p:fltVal val="0"/>
                                          </p:val>
                                        </p:tav>
                                      </p:tavLst>
                                    </p:anim>
                                    <p:animEffect transition="in" filter="fade">
                                      <p:cBhvr>
                                        <p:cTn id="20" dur="500"/>
                                        <p:tgtEl>
                                          <p:spTgt spid="4"/>
                                        </p:tgtEl>
                                      </p:cBhvr>
                                    </p:animEffect>
                                  </p:childTnLst>
                                </p:cTn>
                              </p:par>
                              <p:par>
                                <p:cTn id="21" presetID="49" presetClass="entr" presetSubtype="0" decel="100000" fill="hold" nodeType="withEffect">
                                  <p:stCondLst>
                                    <p:cond delay="80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par>
                                <p:cTn id="27" presetID="49" presetClass="entr" presetSubtype="0" decel="100000" fill="hold" nodeType="withEffect">
                                  <p:stCondLst>
                                    <p:cond delay="10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par>
                                <p:cTn id="33" presetID="49" presetClass="entr" presetSubtype="0" decel="100000" fill="hold" nodeType="withEffect">
                                  <p:stCondLst>
                                    <p:cond delay="12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dissolve">
                                      <p:cBhvr>
                                        <p:cTn id="41" dur="500"/>
                                        <p:tgtEl>
                                          <p:spTgt spid="24"/>
                                        </p:tgtEl>
                                      </p:cBhvr>
                                    </p:animEffect>
                                  </p:childTnLst>
                                </p:cTn>
                              </p:par>
                              <p:par>
                                <p:cTn id="42" presetID="1" presetClass="entr" presetSubtype="0" fill="hold" grpId="0" nodeType="withEffect">
                                  <p:stCondLst>
                                    <p:cond delay="400"/>
                                  </p:stCondLst>
                                  <p:childTnLst>
                                    <p:set>
                                      <p:cBhvr>
                                        <p:cTn id="43" dur="1" fill="hold">
                                          <p:stCondLst>
                                            <p:cond delay="0"/>
                                          </p:stCondLst>
                                        </p:cTn>
                                        <p:tgtEl>
                                          <p:spTgt spid="25"/>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nodeType="clickEffect">
                                  <p:stCondLst>
                                    <p:cond delay="0"/>
                                  </p:stCondLst>
                                  <p:childTnLst>
                                    <p:set>
                                      <p:cBhvr>
                                        <p:cTn id="47"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20">
                                            <p:txEl>
                                              <p:pRg st="0" end="0"/>
                                            </p:txEl>
                                          </p:spTgt>
                                        </p:tgtEl>
                                        <p:attrNameLst>
                                          <p:attrName>style.visibility</p:attrName>
                                        </p:attrNameLst>
                                      </p:cBhvr>
                                      <p:to>
                                        <p:strVal val="visible"/>
                                      </p:to>
                                    </p:set>
                                  </p:childTnLst>
                                </p:cTn>
                              </p:par>
                              <p:par>
                                <p:cTn id="52" presetID="12" presetClass="entr" presetSubtype="1" fill="hold" nodeType="withEffect">
                                  <p:stCondLst>
                                    <p:cond delay="40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p:tgtEl>
                                          <p:spTgt spid="8"/>
                                        </p:tgtEl>
                                        <p:attrNameLst>
                                          <p:attrName>ppt_y</p:attrName>
                                        </p:attrNameLst>
                                      </p:cBhvr>
                                      <p:tavLst>
                                        <p:tav tm="0">
                                          <p:val>
                                            <p:strVal val="#ppt_y-#ppt_h*1.125000"/>
                                          </p:val>
                                        </p:tav>
                                        <p:tav tm="100000">
                                          <p:val>
                                            <p:strVal val="#ppt_y"/>
                                          </p:val>
                                        </p:tav>
                                      </p:tavLst>
                                    </p:anim>
                                    <p:animEffect transition="in" filter="wipe(down)">
                                      <p:cBhvr>
                                        <p:cTn id="55" dur="500"/>
                                        <p:tgtEl>
                                          <p:spTgt spid="8"/>
                                        </p:tgtEl>
                                      </p:cBhvr>
                                    </p:animEffect>
                                  </p:childTnLst>
                                </p:cTn>
                              </p:par>
                              <p:par>
                                <p:cTn id="56" presetID="22" presetClass="entr" presetSubtype="4" fill="hold" nodeType="withEffect">
                                  <p:stCondLst>
                                    <p:cond delay="80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500"/>
                                        <p:tgtEl>
                                          <p:spTgt spid="22"/>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20">
                                            <p:txEl>
                                              <p:pRg st="1" end="1"/>
                                            </p:txEl>
                                          </p:spTgt>
                                        </p:tgtEl>
                                        <p:attrNameLst>
                                          <p:attrName>style.visibility</p:attrName>
                                        </p:attrNameLst>
                                      </p:cBhvr>
                                      <p:to>
                                        <p:strVal val="visible"/>
                                      </p:to>
                                    </p:set>
                                  </p:childTnLst>
                                </p:cTn>
                              </p:par>
                              <p:par>
                                <p:cTn id="63" presetID="26" presetClass="emph" presetSubtype="0" fill="hold" nodeType="withEffect">
                                  <p:stCondLst>
                                    <p:cond delay="400"/>
                                  </p:stCondLst>
                                  <p:childTnLst>
                                    <p:animEffect transition="out" filter="fade">
                                      <p:cBhvr>
                                        <p:cTn id="64" dur="300" tmFilter="0, 0; .2, .5; .8, .5; 1, 0"/>
                                        <p:tgtEl>
                                          <p:spTgt spid="8"/>
                                        </p:tgtEl>
                                      </p:cBhvr>
                                    </p:animEffect>
                                    <p:animScale>
                                      <p:cBhvr>
                                        <p:cTn id="65" dur="150" autoRev="1" fill="hold"/>
                                        <p:tgtEl>
                                          <p:spTgt spid="8"/>
                                        </p:tgtEl>
                                      </p:cBhvr>
                                      <p:by x="105000" y="105000"/>
                                    </p:animScale>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ntr" presetSubtype="0" fill="hold" nodeType="clickEffect">
                                  <p:stCondLst>
                                    <p:cond delay="0"/>
                                  </p:stCondLst>
                                  <p:childTnLst>
                                    <p:set>
                                      <p:cBhvr>
                                        <p:cTn id="69" dur="1" fill="hold">
                                          <p:stCondLst>
                                            <p:cond delay="0"/>
                                          </p:stCondLst>
                                        </p:cTn>
                                        <p:tgtEl>
                                          <p:spTgt spid="20">
                                            <p:txEl>
                                              <p:pRg st="2" end="2"/>
                                            </p:txEl>
                                          </p:spTgt>
                                        </p:tgtEl>
                                        <p:attrNameLst>
                                          <p:attrName>style.visibility</p:attrName>
                                        </p:attrNameLst>
                                      </p:cBhvr>
                                      <p:to>
                                        <p:strVal val="visible"/>
                                      </p:to>
                                    </p:set>
                                  </p:childTnLst>
                                </p:cTn>
                              </p:par>
                              <p:par>
                                <p:cTn id="70" presetID="12" presetClass="exit" presetSubtype="2" fill="hold" nodeType="withEffect">
                                  <p:stCondLst>
                                    <p:cond delay="200"/>
                                  </p:stCondLst>
                                  <p:childTnLst>
                                    <p:anim calcmode="lin" valueType="num">
                                      <p:cBhvr additive="base">
                                        <p:cTn id="71" dur="500"/>
                                        <p:tgtEl>
                                          <p:spTgt spid="22"/>
                                        </p:tgtEl>
                                        <p:attrNameLst>
                                          <p:attrName>ppt_x</p:attrName>
                                        </p:attrNameLst>
                                      </p:cBhvr>
                                      <p:tavLst>
                                        <p:tav tm="0">
                                          <p:val>
                                            <p:strVal val="#ppt_x"/>
                                          </p:val>
                                        </p:tav>
                                        <p:tav tm="100000">
                                          <p:val>
                                            <p:strVal val="#ppt_x+#ppt_w*1.125000"/>
                                          </p:val>
                                        </p:tav>
                                      </p:tavLst>
                                    </p:anim>
                                    <p:animEffect transition="out" filter="wipe(right)">
                                      <p:cBhvr>
                                        <p:cTn id="72" dur="500"/>
                                        <p:tgtEl>
                                          <p:spTgt spid="22"/>
                                        </p:tgtEl>
                                      </p:cBhvr>
                                    </p:animEffect>
                                    <p:set>
                                      <p:cBhvr>
                                        <p:cTn id="73" dur="1" fill="hold">
                                          <p:stCondLst>
                                            <p:cond delay="499"/>
                                          </p:stCondLst>
                                        </p:cTn>
                                        <p:tgtEl>
                                          <p:spTgt spid="22"/>
                                        </p:tgtEl>
                                        <p:attrNameLst>
                                          <p:attrName>style.visibility</p:attrName>
                                        </p:attrNameLst>
                                      </p:cBhvr>
                                      <p:to>
                                        <p:strVal val="hidden"/>
                                      </p:to>
                                    </p:set>
                                  </p:childTnLst>
                                </p:cTn>
                              </p:par>
                              <p:par>
                                <p:cTn id="74" presetID="12" presetClass="entr" presetSubtype="8" fill="hold" nodeType="withEffect">
                                  <p:stCondLst>
                                    <p:cond delay="40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p:tgtEl>
                                          <p:spTgt spid="31"/>
                                        </p:tgtEl>
                                        <p:attrNameLst>
                                          <p:attrName>ppt_x</p:attrName>
                                        </p:attrNameLst>
                                      </p:cBhvr>
                                      <p:tavLst>
                                        <p:tav tm="0">
                                          <p:val>
                                            <p:strVal val="#ppt_x-#ppt_w*1.125000"/>
                                          </p:val>
                                        </p:tav>
                                        <p:tav tm="100000">
                                          <p:val>
                                            <p:strVal val="#ppt_x"/>
                                          </p:val>
                                        </p:tav>
                                      </p:tavLst>
                                    </p:anim>
                                    <p:animEffect transition="in" filter="wipe(right)">
                                      <p:cBhvr>
                                        <p:cTn id="77" dur="500"/>
                                        <p:tgtEl>
                                          <p:spTgt spid="31"/>
                                        </p:tgtEl>
                                      </p:cBhvr>
                                    </p:animEffect>
                                  </p:childTnLst>
                                </p:cTn>
                              </p:par>
                              <p:par>
                                <p:cTn id="78" presetID="1" presetClass="entr" presetSubtype="0" fill="hold" grpId="0" nodeType="withEffect">
                                  <p:stCondLst>
                                    <p:cond delay="1200"/>
                                  </p:stCondLst>
                                  <p:childTnLst>
                                    <p:set>
                                      <p:cBhvr>
                                        <p:cTn id="79" dur="1" fill="hold">
                                          <p:stCondLst>
                                            <p:cond delay="0"/>
                                          </p:stCondLst>
                                        </p:cTn>
                                        <p:tgtEl>
                                          <p:spTgt spid="33"/>
                                        </p:tgtEl>
                                        <p:attrNameLst>
                                          <p:attrName>style.visibility</p:attrName>
                                        </p:attrNameLst>
                                      </p:cBhvr>
                                      <p:to>
                                        <p:strVal val="visible"/>
                                      </p:to>
                                    </p:set>
                                  </p:childTnLst>
                                </p:cTn>
                              </p:par>
                              <p:par>
                                <p:cTn id="80" presetID="12" presetClass="exit" presetSubtype="4" fill="hold" nodeType="withEffect">
                                  <p:stCondLst>
                                    <p:cond delay="600"/>
                                  </p:stCondLst>
                                  <p:childTnLst>
                                    <p:anim calcmode="lin" valueType="num">
                                      <p:cBhvr additive="base">
                                        <p:cTn id="81" dur="500"/>
                                        <p:tgtEl>
                                          <p:spTgt spid="8"/>
                                        </p:tgtEl>
                                        <p:attrNameLst>
                                          <p:attrName>ppt_y</p:attrName>
                                        </p:attrNameLst>
                                      </p:cBhvr>
                                      <p:tavLst>
                                        <p:tav tm="0">
                                          <p:val>
                                            <p:strVal val="#ppt_y"/>
                                          </p:val>
                                        </p:tav>
                                        <p:tav tm="100000">
                                          <p:val>
                                            <p:strVal val="#ppt_y+#ppt_h*1.125000"/>
                                          </p:val>
                                        </p:tav>
                                      </p:tavLst>
                                    </p:anim>
                                    <p:animEffect transition="out" filter="wipe(down)">
                                      <p:cBhvr>
                                        <p:cTn id="82" dur="500"/>
                                        <p:tgtEl>
                                          <p:spTgt spid="8"/>
                                        </p:tgtEl>
                                      </p:cBhvr>
                                    </p:animEffect>
                                    <p:set>
                                      <p:cBhvr>
                                        <p:cTn id="83" dur="1" fill="hold">
                                          <p:stCondLst>
                                            <p:cond delay="499"/>
                                          </p:stCondLst>
                                        </p:cTn>
                                        <p:tgtEl>
                                          <p:spTgt spid="8"/>
                                        </p:tgtEl>
                                        <p:attrNameLst>
                                          <p:attrName>style.visibility</p:attrName>
                                        </p:attrNameLst>
                                      </p:cBhvr>
                                      <p:to>
                                        <p:strVal val="hidden"/>
                                      </p:to>
                                    </p:set>
                                  </p:childTnLst>
                                </p:cTn>
                              </p:par>
                              <p:par>
                                <p:cTn id="84" presetID="12" presetClass="entr" presetSubtype="1" fill="hold" grpId="0" nodeType="withEffect">
                                  <p:stCondLst>
                                    <p:cond delay="120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p:tgtEl>
                                          <p:spTgt spid="32"/>
                                        </p:tgtEl>
                                        <p:attrNameLst>
                                          <p:attrName>ppt_y</p:attrName>
                                        </p:attrNameLst>
                                      </p:cBhvr>
                                      <p:tavLst>
                                        <p:tav tm="0">
                                          <p:val>
                                            <p:strVal val="#ppt_y-#ppt_h*1.125000"/>
                                          </p:val>
                                        </p:tav>
                                        <p:tav tm="100000">
                                          <p:val>
                                            <p:strVal val="#ppt_y"/>
                                          </p:val>
                                        </p:tav>
                                      </p:tavLst>
                                    </p:anim>
                                    <p:animEffect transition="in" filter="wipe(down)">
                                      <p:cBhvr>
                                        <p:cTn id="87" dur="500"/>
                                        <p:tgtEl>
                                          <p:spTgt spid="32"/>
                                        </p:tgtEl>
                                      </p:cBhvr>
                                    </p:animEffect>
                                  </p:childTnLst>
                                </p:cTn>
                              </p:par>
                              <p:par>
                                <p:cTn id="88" presetID="49" presetClass="entr" presetSubtype="0" decel="100000" fill="hold" nodeType="withEffect">
                                  <p:stCondLst>
                                    <p:cond delay="1200"/>
                                  </p:stCondLst>
                                  <p:childTnLst>
                                    <p:set>
                                      <p:cBhvr>
                                        <p:cTn id="89" dur="1" fill="hold">
                                          <p:stCondLst>
                                            <p:cond delay="0"/>
                                          </p:stCondLst>
                                        </p:cTn>
                                        <p:tgtEl>
                                          <p:spTgt spid="10"/>
                                        </p:tgtEl>
                                        <p:attrNameLst>
                                          <p:attrName>style.visibility</p:attrName>
                                        </p:attrNameLst>
                                      </p:cBhvr>
                                      <p:to>
                                        <p:strVal val="visible"/>
                                      </p:to>
                                    </p:set>
                                    <p:anim calcmode="lin" valueType="num">
                                      <p:cBhvr>
                                        <p:cTn id="90" dur="500" fill="hold"/>
                                        <p:tgtEl>
                                          <p:spTgt spid="10"/>
                                        </p:tgtEl>
                                        <p:attrNameLst>
                                          <p:attrName>ppt_w</p:attrName>
                                        </p:attrNameLst>
                                      </p:cBhvr>
                                      <p:tavLst>
                                        <p:tav tm="0">
                                          <p:val>
                                            <p:fltVal val="0"/>
                                          </p:val>
                                        </p:tav>
                                        <p:tav tm="100000">
                                          <p:val>
                                            <p:strVal val="#ppt_w"/>
                                          </p:val>
                                        </p:tav>
                                      </p:tavLst>
                                    </p:anim>
                                    <p:anim calcmode="lin" valueType="num">
                                      <p:cBhvr>
                                        <p:cTn id="91" dur="500" fill="hold"/>
                                        <p:tgtEl>
                                          <p:spTgt spid="10"/>
                                        </p:tgtEl>
                                        <p:attrNameLst>
                                          <p:attrName>ppt_h</p:attrName>
                                        </p:attrNameLst>
                                      </p:cBhvr>
                                      <p:tavLst>
                                        <p:tav tm="0">
                                          <p:val>
                                            <p:fltVal val="0"/>
                                          </p:val>
                                        </p:tav>
                                        <p:tav tm="100000">
                                          <p:val>
                                            <p:strVal val="#ppt_h"/>
                                          </p:val>
                                        </p:tav>
                                      </p:tavLst>
                                    </p:anim>
                                    <p:anim calcmode="lin" valueType="num">
                                      <p:cBhvr>
                                        <p:cTn id="92" dur="500" fill="hold"/>
                                        <p:tgtEl>
                                          <p:spTgt spid="10"/>
                                        </p:tgtEl>
                                        <p:attrNameLst>
                                          <p:attrName>style.rotation</p:attrName>
                                        </p:attrNameLst>
                                      </p:cBhvr>
                                      <p:tavLst>
                                        <p:tav tm="0">
                                          <p:val>
                                            <p:fltVal val="360"/>
                                          </p:val>
                                        </p:tav>
                                        <p:tav tm="100000">
                                          <p:val>
                                            <p:fltVal val="0"/>
                                          </p:val>
                                        </p:tav>
                                      </p:tavLst>
                                    </p:anim>
                                    <p:animEffect transition="in" filter="fade">
                                      <p:cBhvr>
                                        <p:cTn id="93" dur="500"/>
                                        <p:tgtEl>
                                          <p:spTgt spid="10"/>
                                        </p:tgtEl>
                                      </p:cBhvr>
                                    </p:animEffect>
                                  </p:childTnLst>
                                </p:cTn>
                              </p:par>
                              <p:par>
                                <p:cTn id="94" presetID="49" presetClass="entr" presetSubtype="0" decel="100000" fill="hold" nodeType="withEffect">
                                  <p:stCondLst>
                                    <p:cond delay="140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 calcmode="lin" valueType="num">
                                      <p:cBhvr>
                                        <p:cTn id="98" dur="500" fill="hold"/>
                                        <p:tgtEl>
                                          <p:spTgt spid="11"/>
                                        </p:tgtEl>
                                        <p:attrNameLst>
                                          <p:attrName>style.rotation</p:attrName>
                                        </p:attrNameLst>
                                      </p:cBhvr>
                                      <p:tavLst>
                                        <p:tav tm="0">
                                          <p:val>
                                            <p:fltVal val="360"/>
                                          </p:val>
                                        </p:tav>
                                        <p:tav tm="100000">
                                          <p:val>
                                            <p:fltVal val="0"/>
                                          </p:val>
                                        </p:tav>
                                      </p:tavLst>
                                    </p:anim>
                                    <p:animEffect transition="in" filter="fade">
                                      <p:cBhvr>
                                        <p:cTn id="99" dur="500"/>
                                        <p:tgtEl>
                                          <p:spTgt spid="11"/>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 presetClass="entr" presetSubtype="0" fill="hold" nodeType="clickEffect">
                                  <p:stCondLst>
                                    <p:cond delay="0"/>
                                  </p:stCondLst>
                                  <p:childTnLst>
                                    <p:set>
                                      <p:cBhvr>
                                        <p:cTn id="103" dur="1" fill="hold">
                                          <p:stCondLst>
                                            <p:cond delay="0"/>
                                          </p:stCondLst>
                                        </p:cTn>
                                        <p:tgtEl>
                                          <p:spTgt spid="20">
                                            <p:txEl>
                                              <p:pRg st="3" end="3"/>
                                            </p:txEl>
                                          </p:spTgt>
                                        </p:tgtEl>
                                        <p:attrNameLst>
                                          <p:attrName>style.visibility</p:attrName>
                                        </p:attrNameLst>
                                      </p:cBhvr>
                                      <p:to>
                                        <p:strVal val="visible"/>
                                      </p:to>
                                    </p:set>
                                  </p:childTnLst>
                                </p:cTn>
                              </p:par>
                              <p:par>
                                <p:cTn id="104" presetID="1" presetClass="entr" presetSubtype="0" fill="hold" nodeType="withEffect">
                                  <p:stCondLst>
                                    <p:cond delay="200"/>
                                  </p:stCondLst>
                                  <p:childTnLst>
                                    <p:set>
                                      <p:cBhvr>
                                        <p:cTn id="105" dur="1" fill="hold">
                                          <p:stCondLst>
                                            <p:cond delay="0"/>
                                          </p:stCondLst>
                                        </p:cTn>
                                        <p:tgtEl>
                                          <p:spTgt spid="47"/>
                                        </p:tgtEl>
                                        <p:attrNameLst>
                                          <p:attrName>style.visibility</p:attrName>
                                        </p:attrNameLst>
                                      </p:cBhvr>
                                      <p:to>
                                        <p:strVal val="visible"/>
                                      </p:to>
                                    </p:set>
                                  </p:childTnLst>
                                </p:cTn>
                              </p:par>
                              <p:par>
                                <p:cTn id="106" presetID="22" presetClass="entr" presetSubtype="4" fill="hold" nodeType="withEffect">
                                  <p:stCondLst>
                                    <p:cond delay="0"/>
                                  </p:stCondLst>
                                  <p:childTnLst>
                                    <p:set>
                                      <p:cBhvr>
                                        <p:cTn id="107" dur="1" fill="hold">
                                          <p:stCondLst>
                                            <p:cond delay="0"/>
                                          </p:stCondLst>
                                        </p:cTn>
                                        <p:tgtEl>
                                          <p:spTgt spid="41"/>
                                        </p:tgtEl>
                                        <p:attrNameLst>
                                          <p:attrName>style.visibility</p:attrName>
                                        </p:attrNameLst>
                                      </p:cBhvr>
                                      <p:to>
                                        <p:strVal val="visible"/>
                                      </p:to>
                                    </p:set>
                                    <p:animEffect transition="in" filter="wipe(down)">
                                      <p:cBhvr>
                                        <p:cTn id="108" dur="500"/>
                                        <p:tgtEl>
                                          <p:spTgt spid="41"/>
                                        </p:tgtEl>
                                      </p:cBhvr>
                                    </p:animEffect>
                                  </p:childTnLst>
                                </p:cTn>
                              </p:par>
                              <p:par>
                                <p:cTn id="109" presetID="1" presetClass="entr" presetSubtype="0" fill="hold" nodeType="withEffect">
                                  <p:stCondLst>
                                    <p:cond delay="400"/>
                                  </p:stCondLst>
                                  <p:childTnLst>
                                    <p:set>
                                      <p:cBhvr>
                                        <p:cTn id="110" dur="1" fill="hold">
                                          <p:stCondLst>
                                            <p:cond delay="0"/>
                                          </p:stCondLst>
                                        </p:cTn>
                                        <p:tgtEl>
                                          <p:spTgt spid="46"/>
                                        </p:tgtEl>
                                        <p:attrNameLst>
                                          <p:attrName>style.visibility</p:attrName>
                                        </p:attrNameLst>
                                      </p:cBhvr>
                                      <p:to>
                                        <p:strVal val="visible"/>
                                      </p:to>
                                    </p:set>
                                  </p:childTnLst>
                                </p:cTn>
                              </p:par>
                              <p:par>
                                <p:cTn id="111" presetID="22" presetClass="exit" presetSubtype="1" fill="hold" nodeType="withEffect">
                                  <p:stCondLst>
                                    <p:cond delay="3500"/>
                                  </p:stCondLst>
                                  <p:childTnLst>
                                    <p:animEffect transition="out" filter="wipe(up)">
                                      <p:cBhvr>
                                        <p:cTn id="112" dur="500"/>
                                        <p:tgtEl>
                                          <p:spTgt spid="41"/>
                                        </p:tgtEl>
                                      </p:cBhvr>
                                    </p:animEffect>
                                    <p:set>
                                      <p:cBhvr>
                                        <p:cTn id="113" dur="1" fill="hold">
                                          <p:stCondLst>
                                            <p:cond delay="499"/>
                                          </p:stCondLst>
                                        </p:cTn>
                                        <p:tgtEl>
                                          <p:spTgt spid="41"/>
                                        </p:tgtEl>
                                        <p:attrNameLst>
                                          <p:attrName>style.visibility</p:attrName>
                                        </p:attrNameLst>
                                      </p:cBhvr>
                                      <p:to>
                                        <p:strVal val="hidden"/>
                                      </p:to>
                                    </p:set>
                                  </p:childTnLst>
                                </p:cTn>
                              </p:par>
                              <p:par>
                                <p:cTn id="114" presetID="42" presetClass="exit" presetSubtype="0" fill="hold" nodeType="withEffect">
                                  <p:stCondLst>
                                    <p:cond delay="1000"/>
                                  </p:stCondLst>
                                  <p:childTnLst>
                                    <p:animEffect transition="out" filter="fade">
                                      <p:cBhvr>
                                        <p:cTn id="115" dur="500"/>
                                        <p:tgtEl>
                                          <p:spTgt spid="47"/>
                                        </p:tgtEl>
                                      </p:cBhvr>
                                    </p:animEffect>
                                    <p:anim calcmode="lin" valueType="num">
                                      <p:cBhvr>
                                        <p:cTn id="116" dur="500"/>
                                        <p:tgtEl>
                                          <p:spTgt spid="47"/>
                                        </p:tgtEl>
                                        <p:attrNameLst>
                                          <p:attrName>ppt_x</p:attrName>
                                        </p:attrNameLst>
                                      </p:cBhvr>
                                      <p:tavLst>
                                        <p:tav tm="0">
                                          <p:val>
                                            <p:strVal val="ppt_x"/>
                                          </p:val>
                                        </p:tav>
                                        <p:tav tm="100000">
                                          <p:val>
                                            <p:strVal val="ppt_x"/>
                                          </p:val>
                                        </p:tav>
                                      </p:tavLst>
                                    </p:anim>
                                    <p:anim calcmode="lin" valueType="num">
                                      <p:cBhvr>
                                        <p:cTn id="117" dur="500"/>
                                        <p:tgtEl>
                                          <p:spTgt spid="47"/>
                                        </p:tgtEl>
                                        <p:attrNameLst>
                                          <p:attrName>ppt_y</p:attrName>
                                        </p:attrNameLst>
                                      </p:cBhvr>
                                      <p:tavLst>
                                        <p:tav tm="0">
                                          <p:val>
                                            <p:strVal val="ppt_y"/>
                                          </p:val>
                                        </p:tav>
                                        <p:tav tm="100000">
                                          <p:val>
                                            <p:strVal val="ppt_y+.1"/>
                                          </p:val>
                                        </p:tav>
                                      </p:tavLst>
                                    </p:anim>
                                    <p:set>
                                      <p:cBhvr>
                                        <p:cTn id="118" dur="1" fill="hold">
                                          <p:stCondLst>
                                            <p:cond delay="499"/>
                                          </p:stCondLst>
                                        </p:cTn>
                                        <p:tgtEl>
                                          <p:spTgt spid="47"/>
                                        </p:tgtEl>
                                        <p:attrNameLst>
                                          <p:attrName>style.visibility</p:attrName>
                                        </p:attrNameLst>
                                      </p:cBhvr>
                                      <p:to>
                                        <p:strVal val="hidden"/>
                                      </p:to>
                                    </p:set>
                                  </p:childTnLst>
                                </p:cTn>
                              </p:par>
                              <p:par>
                                <p:cTn id="119" presetID="42" presetClass="exit" presetSubtype="0" fill="hold" nodeType="withEffect">
                                  <p:stCondLst>
                                    <p:cond delay="1200"/>
                                  </p:stCondLst>
                                  <p:childTnLst>
                                    <p:animEffect transition="out" filter="fade">
                                      <p:cBhvr>
                                        <p:cTn id="120" dur="500"/>
                                        <p:tgtEl>
                                          <p:spTgt spid="46"/>
                                        </p:tgtEl>
                                      </p:cBhvr>
                                    </p:animEffect>
                                    <p:anim calcmode="lin" valueType="num">
                                      <p:cBhvr>
                                        <p:cTn id="121" dur="500"/>
                                        <p:tgtEl>
                                          <p:spTgt spid="46"/>
                                        </p:tgtEl>
                                        <p:attrNameLst>
                                          <p:attrName>ppt_x</p:attrName>
                                        </p:attrNameLst>
                                      </p:cBhvr>
                                      <p:tavLst>
                                        <p:tav tm="0">
                                          <p:val>
                                            <p:strVal val="ppt_x"/>
                                          </p:val>
                                        </p:tav>
                                        <p:tav tm="100000">
                                          <p:val>
                                            <p:strVal val="ppt_x"/>
                                          </p:val>
                                        </p:tav>
                                      </p:tavLst>
                                    </p:anim>
                                    <p:anim calcmode="lin" valueType="num">
                                      <p:cBhvr>
                                        <p:cTn id="122" dur="500"/>
                                        <p:tgtEl>
                                          <p:spTgt spid="46"/>
                                        </p:tgtEl>
                                        <p:attrNameLst>
                                          <p:attrName>ppt_y</p:attrName>
                                        </p:attrNameLst>
                                      </p:cBhvr>
                                      <p:tavLst>
                                        <p:tav tm="0">
                                          <p:val>
                                            <p:strVal val="ppt_y"/>
                                          </p:val>
                                        </p:tav>
                                        <p:tav tm="100000">
                                          <p:val>
                                            <p:strVal val="ppt_y+.1"/>
                                          </p:val>
                                        </p:tav>
                                      </p:tavLst>
                                    </p:anim>
                                    <p:set>
                                      <p:cBhvr>
                                        <p:cTn id="123" dur="1" fill="hold">
                                          <p:stCondLst>
                                            <p:cond delay="499"/>
                                          </p:stCondLst>
                                        </p:cTn>
                                        <p:tgtEl>
                                          <p:spTgt spid="46"/>
                                        </p:tgtEl>
                                        <p:attrNameLst>
                                          <p:attrName>style.visibility</p:attrName>
                                        </p:attrNameLst>
                                      </p:cBhvr>
                                      <p:to>
                                        <p:strVal val="hidden"/>
                                      </p:to>
                                    </p:set>
                                  </p:childTnLst>
                                </p:cTn>
                              </p:par>
                              <p:par>
                                <p:cTn id="124" presetID="49" presetClass="entr" presetSubtype="0" decel="100000" fill="hold" nodeType="withEffect">
                                  <p:stCondLst>
                                    <p:cond delay="1600"/>
                                  </p:stCondLst>
                                  <p:childTnLst>
                                    <p:set>
                                      <p:cBhvr>
                                        <p:cTn id="125" dur="1" fill="hold">
                                          <p:stCondLst>
                                            <p:cond delay="0"/>
                                          </p:stCondLst>
                                        </p:cTn>
                                        <p:tgtEl>
                                          <p:spTgt spid="13"/>
                                        </p:tgtEl>
                                        <p:attrNameLst>
                                          <p:attrName>style.visibility</p:attrName>
                                        </p:attrNameLst>
                                      </p:cBhvr>
                                      <p:to>
                                        <p:strVal val="visible"/>
                                      </p:to>
                                    </p:set>
                                    <p:anim calcmode="lin" valueType="num">
                                      <p:cBhvr>
                                        <p:cTn id="126" dur="500" fill="hold"/>
                                        <p:tgtEl>
                                          <p:spTgt spid="13"/>
                                        </p:tgtEl>
                                        <p:attrNameLst>
                                          <p:attrName>ppt_w</p:attrName>
                                        </p:attrNameLst>
                                      </p:cBhvr>
                                      <p:tavLst>
                                        <p:tav tm="0">
                                          <p:val>
                                            <p:fltVal val="0"/>
                                          </p:val>
                                        </p:tav>
                                        <p:tav tm="100000">
                                          <p:val>
                                            <p:strVal val="#ppt_w"/>
                                          </p:val>
                                        </p:tav>
                                      </p:tavLst>
                                    </p:anim>
                                    <p:anim calcmode="lin" valueType="num">
                                      <p:cBhvr>
                                        <p:cTn id="127" dur="500" fill="hold"/>
                                        <p:tgtEl>
                                          <p:spTgt spid="13"/>
                                        </p:tgtEl>
                                        <p:attrNameLst>
                                          <p:attrName>ppt_h</p:attrName>
                                        </p:attrNameLst>
                                      </p:cBhvr>
                                      <p:tavLst>
                                        <p:tav tm="0">
                                          <p:val>
                                            <p:fltVal val="0"/>
                                          </p:val>
                                        </p:tav>
                                        <p:tav tm="100000">
                                          <p:val>
                                            <p:strVal val="#ppt_h"/>
                                          </p:val>
                                        </p:tav>
                                      </p:tavLst>
                                    </p:anim>
                                    <p:anim calcmode="lin" valueType="num">
                                      <p:cBhvr>
                                        <p:cTn id="128" dur="500" fill="hold"/>
                                        <p:tgtEl>
                                          <p:spTgt spid="13"/>
                                        </p:tgtEl>
                                        <p:attrNameLst>
                                          <p:attrName>style.rotation</p:attrName>
                                        </p:attrNameLst>
                                      </p:cBhvr>
                                      <p:tavLst>
                                        <p:tav tm="0">
                                          <p:val>
                                            <p:fltVal val="360"/>
                                          </p:val>
                                        </p:tav>
                                        <p:tav tm="100000">
                                          <p:val>
                                            <p:fltVal val="0"/>
                                          </p:val>
                                        </p:tav>
                                      </p:tavLst>
                                    </p:anim>
                                    <p:animEffect transition="in" filter="fade">
                                      <p:cBhvr>
                                        <p:cTn id="129" dur="500"/>
                                        <p:tgtEl>
                                          <p:spTgt spid="13"/>
                                        </p:tgtEl>
                                      </p:cBhvr>
                                    </p:animEffect>
                                  </p:childTnLst>
                                </p:cTn>
                              </p:par>
                              <p:par>
                                <p:cTn id="130" presetID="49" presetClass="entr" presetSubtype="0" decel="100000" fill="hold" nodeType="withEffect">
                                  <p:stCondLst>
                                    <p:cond delay="1800"/>
                                  </p:stCondLst>
                                  <p:childTnLst>
                                    <p:set>
                                      <p:cBhvr>
                                        <p:cTn id="131" dur="1" fill="hold">
                                          <p:stCondLst>
                                            <p:cond delay="0"/>
                                          </p:stCondLst>
                                        </p:cTn>
                                        <p:tgtEl>
                                          <p:spTgt spid="12"/>
                                        </p:tgtEl>
                                        <p:attrNameLst>
                                          <p:attrName>style.visibility</p:attrName>
                                        </p:attrNameLst>
                                      </p:cBhvr>
                                      <p:to>
                                        <p:strVal val="visible"/>
                                      </p:to>
                                    </p:set>
                                    <p:anim calcmode="lin" valueType="num">
                                      <p:cBhvr>
                                        <p:cTn id="132" dur="500" fill="hold"/>
                                        <p:tgtEl>
                                          <p:spTgt spid="12"/>
                                        </p:tgtEl>
                                        <p:attrNameLst>
                                          <p:attrName>ppt_w</p:attrName>
                                        </p:attrNameLst>
                                      </p:cBhvr>
                                      <p:tavLst>
                                        <p:tav tm="0">
                                          <p:val>
                                            <p:fltVal val="0"/>
                                          </p:val>
                                        </p:tav>
                                        <p:tav tm="100000">
                                          <p:val>
                                            <p:strVal val="#ppt_w"/>
                                          </p:val>
                                        </p:tav>
                                      </p:tavLst>
                                    </p:anim>
                                    <p:anim calcmode="lin" valueType="num">
                                      <p:cBhvr>
                                        <p:cTn id="133" dur="500" fill="hold"/>
                                        <p:tgtEl>
                                          <p:spTgt spid="12"/>
                                        </p:tgtEl>
                                        <p:attrNameLst>
                                          <p:attrName>ppt_h</p:attrName>
                                        </p:attrNameLst>
                                      </p:cBhvr>
                                      <p:tavLst>
                                        <p:tav tm="0">
                                          <p:val>
                                            <p:fltVal val="0"/>
                                          </p:val>
                                        </p:tav>
                                        <p:tav tm="100000">
                                          <p:val>
                                            <p:strVal val="#ppt_h"/>
                                          </p:val>
                                        </p:tav>
                                      </p:tavLst>
                                    </p:anim>
                                    <p:anim calcmode="lin" valueType="num">
                                      <p:cBhvr>
                                        <p:cTn id="134" dur="500" fill="hold"/>
                                        <p:tgtEl>
                                          <p:spTgt spid="12"/>
                                        </p:tgtEl>
                                        <p:attrNameLst>
                                          <p:attrName>style.rotation</p:attrName>
                                        </p:attrNameLst>
                                      </p:cBhvr>
                                      <p:tavLst>
                                        <p:tav tm="0">
                                          <p:val>
                                            <p:fltVal val="360"/>
                                          </p:val>
                                        </p:tav>
                                        <p:tav tm="100000">
                                          <p:val>
                                            <p:fltVal val="0"/>
                                          </p:val>
                                        </p:tav>
                                      </p:tavLst>
                                    </p:anim>
                                    <p:animEffect transition="in" filter="fade">
                                      <p:cBhvr>
                                        <p:cTn id="135" dur="500"/>
                                        <p:tgtEl>
                                          <p:spTgt spid="12"/>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1" presetClass="entr" presetSubtype="0" fill="hold" nodeType="clickEffect">
                                  <p:stCondLst>
                                    <p:cond delay="0"/>
                                  </p:stCondLst>
                                  <p:childTnLst>
                                    <p:set>
                                      <p:cBhvr>
                                        <p:cTn id="139" dur="1" fill="hold">
                                          <p:stCondLst>
                                            <p:cond delay="0"/>
                                          </p:stCondLst>
                                        </p:cTn>
                                        <p:tgtEl>
                                          <p:spTgt spid="20">
                                            <p:txEl>
                                              <p:pRg st="4" end="4"/>
                                            </p:txEl>
                                          </p:spTgt>
                                        </p:tgtEl>
                                        <p:attrNameLst>
                                          <p:attrName>style.visibility</p:attrName>
                                        </p:attrNameLst>
                                      </p:cBhvr>
                                      <p:to>
                                        <p:strVal val="visible"/>
                                      </p:to>
                                    </p:set>
                                  </p:childTnLst>
                                </p:cTn>
                              </p:par>
                              <p:par>
                                <p:cTn id="140" presetID="35" presetClass="emph" presetSubtype="0" repeatCount="2000" fill="hold" nodeType="withEffect">
                                  <p:stCondLst>
                                    <p:cond delay="400"/>
                                  </p:stCondLst>
                                  <p:childTnLst>
                                    <p:anim calcmode="discrete" valueType="str">
                                      <p:cBhvr>
                                        <p:cTn id="141" dur="800" fill="hold"/>
                                        <p:tgtEl>
                                          <p:spTgt spid="31"/>
                                        </p:tgtEl>
                                        <p:attrNameLst>
                                          <p:attrName>style.visibility</p:attrName>
                                        </p:attrNameLst>
                                      </p:cBhvr>
                                      <p:tavLst>
                                        <p:tav tm="0">
                                          <p:val>
                                            <p:strVal val="hidden"/>
                                          </p:val>
                                        </p:tav>
                                        <p:tav tm="50000">
                                          <p:val>
                                            <p:strVal val="visible"/>
                                          </p:val>
                                        </p:tav>
                                      </p:tavLst>
                                    </p:anim>
                                  </p:childTnLst>
                                </p:cTn>
                              </p:par>
                              <p:par>
                                <p:cTn id="142" presetID="49" presetClass="entr" presetSubtype="0" decel="100000" fill="hold" nodeType="withEffect">
                                  <p:stCondLst>
                                    <p:cond delay="800"/>
                                  </p:stCondLst>
                                  <p:childTnLst>
                                    <p:set>
                                      <p:cBhvr>
                                        <p:cTn id="143" dur="1" fill="hold">
                                          <p:stCondLst>
                                            <p:cond delay="0"/>
                                          </p:stCondLst>
                                        </p:cTn>
                                        <p:tgtEl>
                                          <p:spTgt spid="14"/>
                                        </p:tgtEl>
                                        <p:attrNameLst>
                                          <p:attrName>style.visibility</p:attrName>
                                        </p:attrNameLst>
                                      </p:cBhvr>
                                      <p:to>
                                        <p:strVal val="visible"/>
                                      </p:to>
                                    </p:set>
                                    <p:anim calcmode="lin" valueType="num">
                                      <p:cBhvr>
                                        <p:cTn id="144" dur="500" fill="hold"/>
                                        <p:tgtEl>
                                          <p:spTgt spid="14"/>
                                        </p:tgtEl>
                                        <p:attrNameLst>
                                          <p:attrName>ppt_w</p:attrName>
                                        </p:attrNameLst>
                                      </p:cBhvr>
                                      <p:tavLst>
                                        <p:tav tm="0">
                                          <p:val>
                                            <p:fltVal val="0"/>
                                          </p:val>
                                        </p:tav>
                                        <p:tav tm="100000">
                                          <p:val>
                                            <p:strVal val="#ppt_w"/>
                                          </p:val>
                                        </p:tav>
                                      </p:tavLst>
                                    </p:anim>
                                    <p:anim calcmode="lin" valueType="num">
                                      <p:cBhvr>
                                        <p:cTn id="145" dur="500" fill="hold"/>
                                        <p:tgtEl>
                                          <p:spTgt spid="14"/>
                                        </p:tgtEl>
                                        <p:attrNameLst>
                                          <p:attrName>ppt_h</p:attrName>
                                        </p:attrNameLst>
                                      </p:cBhvr>
                                      <p:tavLst>
                                        <p:tav tm="0">
                                          <p:val>
                                            <p:fltVal val="0"/>
                                          </p:val>
                                        </p:tav>
                                        <p:tav tm="100000">
                                          <p:val>
                                            <p:strVal val="#ppt_h"/>
                                          </p:val>
                                        </p:tav>
                                      </p:tavLst>
                                    </p:anim>
                                    <p:anim calcmode="lin" valueType="num">
                                      <p:cBhvr>
                                        <p:cTn id="146" dur="500" fill="hold"/>
                                        <p:tgtEl>
                                          <p:spTgt spid="14"/>
                                        </p:tgtEl>
                                        <p:attrNameLst>
                                          <p:attrName>style.rotation</p:attrName>
                                        </p:attrNameLst>
                                      </p:cBhvr>
                                      <p:tavLst>
                                        <p:tav tm="0">
                                          <p:val>
                                            <p:fltVal val="360"/>
                                          </p:val>
                                        </p:tav>
                                        <p:tav tm="100000">
                                          <p:val>
                                            <p:fltVal val="0"/>
                                          </p:val>
                                        </p:tav>
                                      </p:tavLst>
                                    </p:anim>
                                    <p:animEffect transition="in" filter="fade">
                                      <p:cBhvr>
                                        <p:cTn id="147" dur="500"/>
                                        <p:tgtEl>
                                          <p:spTgt spid="14"/>
                                        </p:tgtEl>
                                      </p:cBhvr>
                                    </p:animEffect>
                                  </p:childTnLst>
                                </p:cTn>
                              </p:par>
                              <p:par>
                                <p:cTn id="148" presetID="49" presetClass="entr" presetSubtype="0" decel="100000" fill="hold" nodeType="withEffect">
                                  <p:stCondLst>
                                    <p:cond delay="600"/>
                                  </p:stCondLst>
                                  <p:childTnLst>
                                    <p:set>
                                      <p:cBhvr>
                                        <p:cTn id="149" dur="1" fill="hold">
                                          <p:stCondLst>
                                            <p:cond delay="0"/>
                                          </p:stCondLst>
                                        </p:cTn>
                                        <p:tgtEl>
                                          <p:spTgt spid="15"/>
                                        </p:tgtEl>
                                        <p:attrNameLst>
                                          <p:attrName>style.visibility</p:attrName>
                                        </p:attrNameLst>
                                      </p:cBhvr>
                                      <p:to>
                                        <p:strVal val="visible"/>
                                      </p:to>
                                    </p:set>
                                    <p:anim calcmode="lin" valueType="num">
                                      <p:cBhvr>
                                        <p:cTn id="150" dur="500" fill="hold"/>
                                        <p:tgtEl>
                                          <p:spTgt spid="15"/>
                                        </p:tgtEl>
                                        <p:attrNameLst>
                                          <p:attrName>ppt_w</p:attrName>
                                        </p:attrNameLst>
                                      </p:cBhvr>
                                      <p:tavLst>
                                        <p:tav tm="0">
                                          <p:val>
                                            <p:fltVal val="0"/>
                                          </p:val>
                                        </p:tav>
                                        <p:tav tm="100000">
                                          <p:val>
                                            <p:strVal val="#ppt_w"/>
                                          </p:val>
                                        </p:tav>
                                      </p:tavLst>
                                    </p:anim>
                                    <p:anim calcmode="lin" valueType="num">
                                      <p:cBhvr>
                                        <p:cTn id="151" dur="500" fill="hold"/>
                                        <p:tgtEl>
                                          <p:spTgt spid="15"/>
                                        </p:tgtEl>
                                        <p:attrNameLst>
                                          <p:attrName>ppt_h</p:attrName>
                                        </p:attrNameLst>
                                      </p:cBhvr>
                                      <p:tavLst>
                                        <p:tav tm="0">
                                          <p:val>
                                            <p:fltVal val="0"/>
                                          </p:val>
                                        </p:tav>
                                        <p:tav tm="100000">
                                          <p:val>
                                            <p:strVal val="#ppt_h"/>
                                          </p:val>
                                        </p:tav>
                                      </p:tavLst>
                                    </p:anim>
                                    <p:anim calcmode="lin" valueType="num">
                                      <p:cBhvr>
                                        <p:cTn id="152" dur="500" fill="hold"/>
                                        <p:tgtEl>
                                          <p:spTgt spid="15"/>
                                        </p:tgtEl>
                                        <p:attrNameLst>
                                          <p:attrName>style.rotation</p:attrName>
                                        </p:attrNameLst>
                                      </p:cBhvr>
                                      <p:tavLst>
                                        <p:tav tm="0">
                                          <p:val>
                                            <p:fltVal val="360"/>
                                          </p:val>
                                        </p:tav>
                                        <p:tav tm="100000">
                                          <p:val>
                                            <p:fltVal val="0"/>
                                          </p:val>
                                        </p:tav>
                                      </p:tavLst>
                                    </p:anim>
                                    <p:animEffect transition="in" filter="fade">
                                      <p:cBhvr>
                                        <p:cTn id="153" dur="500"/>
                                        <p:tgtEl>
                                          <p:spTgt spid="15"/>
                                        </p:tgtEl>
                                      </p:cBhvr>
                                    </p:animEffect>
                                  </p:childTnLst>
                                </p:cTn>
                              </p:par>
                            </p:childTnLst>
                          </p:cTn>
                        </p:par>
                      </p:childTnLst>
                    </p:cTn>
                  </p:par>
                  <p:par>
                    <p:cTn id="154" fill="hold" nodeType="clickPar">
                      <p:stCondLst>
                        <p:cond delay="indefinite"/>
                      </p:stCondLst>
                      <p:childTnLst>
                        <p:par>
                          <p:cTn id="155" fill="hold" nodeType="withGroup">
                            <p:stCondLst>
                              <p:cond delay="0"/>
                            </p:stCondLst>
                            <p:childTnLst>
                              <p:par>
                                <p:cTn id="156" presetID="1" presetClass="entr" presetSubtype="0" fill="hold" nodeType="clickEffect">
                                  <p:stCondLst>
                                    <p:cond delay="0"/>
                                  </p:stCondLst>
                                  <p:childTnLst>
                                    <p:set>
                                      <p:cBhvr>
                                        <p:cTn id="157" dur="1" fill="hold">
                                          <p:stCondLst>
                                            <p:cond delay="0"/>
                                          </p:stCondLst>
                                        </p:cTn>
                                        <p:tgtEl>
                                          <p:spTgt spid="20">
                                            <p:txEl>
                                              <p:pRg st="5" end="5"/>
                                            </p:txEl>
                                          </p:spTgt>
                                        </p:tgtEl>
                                        <p:attrNameLst>
                                          <p:attrName>style.visibility</p:attrName>
                                        </p:attrNameLst>
                                      </p:cBhvr>
                                      <p:to>
                                        <p:strVal val="visible"/>
                                      </p:to>
                                    </p:set>
                                  </p:childTnLst>
                                </p:cTn>
                              </p:par>
                              <p:par>
                                <p:cTn id="158" presetID="53" presetClass="entr" presetSubtype="16" fill="hold" nodeType="withEffect">
                                  <p:stCondLst>
                                    <p:cond delay="200"/>
                                  </p:stCondLst>
                                  <p:childTnLst>
                                    <p:set>
                                      <p:cBhvr>
                                        <p:cTn id="159" dur="1" fill="hold">
                                          <p:stCondLst>
                                            <p:cond delay="0"/>
                                          </p:stCondLst>
                                        </p:cTn>
                                        <p:tgtEl>
                                          <p:spTgt spid="27"/>
                                        </p:tgtEl>
                                        <p:attrNameLst>
                                          <p:attrName>style.visibility</p:attrName>
                                        </p:attrNameLst>
                                      </p:cBhvr>
                                      <p:to>
                                        <p:strVal val="visible"/>
                                      </p:to>
                                    </p:set>
                                    <p:anim calcmode="lin" valueType="num">
                                      <p:cBhvr>
                                        <p:cTn id="160" dur="1000" fill="hold"/>
                                        <p:tgtEl>
                                          <p:spTgt spid="27"/>
                                        </p:tgtEl>
                                        <p:attrNameLst>
                                          <p:attrName>ppt_w</p:attrName>
                                        </p:attrNameLst>
                                      </p:cBhvr>
                                      <p:tavLst>
                                        <p:tav tm="0">
                                          <p:val>
                                            <p:fltVal val="0"/>
                                          </p:val>
                                        </p:tav>
                                        <p:tav tm="100000">
                                          <p:val>
                                            <p:strVal val="#ppt_w"/>
                                          </p:val>
                                        </p:tav>
                                      </p:tavLst>
                                    </p:anim>
                                    <p:anim calcmode="lin" valueType="num">
                                      <p:cBhvr>
                                        <p:cTn id="161" dur="1000" fill="hold"/>
                                        <p:tgtEl>
                                          <p:spTgt spid="27"/>
                                        </p:tgtEl>
                                        <p:attrNameLst>
                                          <p:attrName>ppt_h</p:attrName>
                                        </p:attrNameLst>
                                      </p:cBhvr>
                                      <p:tavLst>
                                        <p:tav tm="0">
                                          <p:val>
                                            <p:fltVal val="0"/>
                                          </p:val>
                                        </p:tav>
                                        <p:tav tm="100000">
                                          <p:val>
                                            <p:strVal val="#ppt_h"/>
                                          </p:val>
                                        </p:tav>
                                      </p:tavLst>
                                    </p:anim>
                                    <p:animEffect transition="in" filter="fade">
                                      <p:cBhvr>
                                        <p:cTn id="162" dur="1000"/>
                                        <p:tgtEl>
                                          <p:spTgt spid="27"/>
                                        </p:tgtEl>
                                      </p:cBhvr>
                                    </p:animEffect>
                                  </p:childTnLst>
                                </p:cTn>
                              </p:par>
                              <p:par>
                                <p:cTn id="163" presetID="1" presetClass="entr" presetSubtype="0" fill="hold" nodeType="withEffect">
                                  <p:stCondLst>
                                    <p:cond delay="1000"/>
                                  </p:stCondLst>
                                  <p:childTnLst>
                                    <p:set>
                                      <p:cBhvr>
                                        <p:cTn id="164" dur="1" fill="hold">
                                          <p:stCondLst>
                                            <p:cond delay="0"/>
                                          </p:stCondLst>
                                        </p:cTn>
                                        <p:tgtEl>
                                          <p:spTgt spid="50"/>
                                        </p:tgtEl>
                                        <p:attrNameLst>
                                          <p:attrName>style.visibility</p:attrName>
                                        </p:attrNameLst>
                                      </p:cBhvr>
                                      <p:to>
                                        <p:strVal val="visible"/>
                                      </p:to>
                                    </p:set>
                                  </p:childTnLst>
                                </p:cTn>
                              </p:par>
                              <p:par>
                                <p:cTn id="165" presetID="1" presetClass="entr" presetSubtype="0" fill="hold" nodeType="withEffect">
                                  <p:stCondLst>
                                    <p:cond delay="1200"/>
                                  </p:stCondLst>
                                  <p:childTnLst>
                                    <p:set>
                                      <p:cBhvr>
                                        <p:cTn id="166" dur="1" fill="hold">
                                          <p:stCondLst>
                                            <p:cond delay="0"/>
                                          </p:stCondLst>
                                        </p:cTn>
                                        <p:tgtEl>
                                          <p:spTgt spid="49"/>
                                        </p:tgtEl>
                                        <p:attrNameLst>
                                          <p:attrName>style.visibility</p:attrName>
                                        </p:attrNameLst>
                                      </p:cBhvr>
                                      <p:to>
                                        <p:strVal val="visible"/>
                                      </p:to>
                                    </p:set>
                                  </p:childTnLst>
                                </p:cTn>
                              </p:par>
                              <p:par>
                                <p:cTn id="167" presetID="42" presetClass="exit" presetSubtype="0" fill="hold" nodeType="withEffect">
                                  <p:stCondLst>
                                    <p:cond delay="1600"/>
                                  </p:stCondLst>
                                  <p:childTnLst>
                                    <p:animEffect transition="out" filter="fade">
                                      <p:cBhvr>
                                        <p:cTn id="168" dur="500"/>
                                        <p:tgtEl>
                                          <p:spTgt spid="50"/>
                                        </p:tgtEl>
                                      </p:cBhvr>
                                    </p:animEffect>
                                    <p:anim calcmode="lin" valueType="num">
                                      <p:cBhvr>
                                        <p:cTn id="169" dur="500"/>
                                        <p:tgtEl>
                                          <p:spTgt spid="50"/>
                                        </p:tgtEl>
                                        <p:attrNameLst>
                                          <p:attrName>ppt_x</p:attrName>
                                        </p:attrNameLst>
                                      </p:cBhvr>
                                      <p:tavLst>
                                        <p:tav tm="0">
                                          <p:val>
                                            <p:strVal val="ppt_x"/>
                                          </p:val>
                                        </p:tav>
                                        <p:tav tm="100000">
                                          <p:val>
                                            <p:strVal val="ppt_x"/>
                                          </p:val>
                                        </p:tav>
                                      </p:tavLst>
                                    </p:anim>
                                    <p:anim calcmode="lin" valueType="num">
                                      <p:cBhvr>
                                        <p:cTn id="170" dur="500"/>
                                        <p:tgtEl>
                                          <p:spTgt spid="50"/>
                                        </p:tgtEl>
                                        <p:attrNameLst>
                                          <p:attrName>ppt_y</p:attrName>
                                        </p:attrNameLst>
                                      </p:cBhvr>
                                      <p:tavLst>
                                        <p:tav tm="0">
                                          <p:val>
                                            <p:strVal val="ppt_y"/>
                                          </p:val>
                                        </p:tav>
                                        <p:tav tm="100000">
                                          <p:val>
                                            <p:strVal val="ppt_y+.1"/>
                                          </p:val>
                                        </p:tav>
                                      </p:tavLst>
                                    </p:anim>
                                    <p:set>
                                      <p:cBhvr>
                                        <p:cTn id="171" dur="1" fill="hold">
                                          <p:stCondLst>
                                            <p:cond delay="499"/>
                                          </p:stCondLst>
                                        </p:cTn>
                                        <p:tgtEl>
                                          <p:spTgt spid="50"/>
                                        </p:tgtEl>
                                        <p:attrNameLst>
                                          <p:attrName>style.visibility</p:attrName>
                                        </p:attrNameLst>
                                      </p:cBhvr>
                                      <p:to>
                                        <p:strVal val="hidden"/>
                                      </p:to>
                                    </p:set>
                                  </p:childTnLst>
                                </p:cTn>
                              </p:par>
                              <p:par>
                                <p:cTn id="172" presetID="42" presetClass="exit" presetSubtype="0" fill="hold" nodeType="withEffect">
                                  <p:stCondLst>
                                    <p:cond delay="1800"/>
                                  </p:stCondLst>
                                  <p:childTnLst>
                                    <p:animEffect transition="out" filter="fade">
                                      <p:cBhvr>
                                        <p:cTn id="173" dur="500"/>
                                        <p:tgtEl>
                                          <p:spTgt spid="49"/>
                                        </p:tgtEl>
                                      </p:cBhvr>
                                    </p:animEffect>
                                    <p:anim calcmode="lin" valueType="num">
                                      <p:cBhvr>
                                        <p:cTn id="174" dur="500"/>
                                        <p:tgtEl>
                                          <p:spTgt spid="49"/>
                                        </p:tgtEl>
                                        <p:attrNameLst>
                                          <p:attrName>ppt_x</p:attrName>
                                        </p:attrNameLst>
                                      </p:cBhvr>
                                      <p:tavLst>
                                        <p:tav tm="0">
                                          <p:val>
                                            <p:strVal val="ppt_x"/>
                                          </p:val>
                                        </p:tav>
                                        <p:tav tm="100000">
                                          <p:val>
                                            <p:strVal val="ppt_x"/>
                                          </p:val>
                                        </p:tav>
                                      </p:tavLst>
                                    </p:anim>
                                    <p:anim calcmode="lin" valueType="num">
                                      <p:cBhvr>
                                        <p:cTn id="175" dur="500"/>
                                        <p:tgtEl>
                                          <p:spTgt spid="49"/>
                                        </p:tgtEl>
                                        <p:attrNameLst>
                                          <p:attrName>ppt_y</p:attrName>
                                        </p:attrNameLst>
                                      </p:cBhvr>
                                      <p:tavLst>
                                        <p:tav tm="0">
                                          <p:val>
                                            <p:strVal val="ppt_y"/>
                                          </p:val>
                                        </p:tav>
                                        <p:tav tm="100000">
                                          <p:val>
                                            <p:strVal val="ppt_y+.1"/>
                                          </p:val>
                                        </p:tav>
                                      </p:tavLst>
                                    </p:anim>
                                    <p:set>
                                      <p:cBhvr>
                                        <p:cTn id="176" dur="1" fill="hold">
                                          <p:stCondLst>
                                            <p:cond delay="499"/>
                                          </p:stCondLst>
                                        </p:cTn>
                                        <p:tgtEl>
                                          <p:spTgt spid="49"/>
                                        </p:tgtEl>
                                        <p:attrNameLst>
                                          <p:attrName>style.visibility</p:attrName>
                                        </p:attrNameLst>
                                      </p:cBhvr>
                                      <p:to>
                                        <p:strVal val="hidden"/>
                                      </p:to>
                                    </p:set>
                                  </p:childTnLst>
                                </p:cTn>
                              </p:par>
                              <p:par>
                                <p:cTn id="177" presetID="49" presetClass="entr" presetSubtype="0" decel="100000" fill="hold" nodeType="withEffect">
                                  <p:stCondLst>
                                    <p:cond delay="2200"/>
                                  </p:stCondLst>
                                  <p:childTnLst>
                                    <p:set>
                                      <p:cBhvr>
                                        <p:cTn id="178" dur="1" fill="hold">
                                          <p:stCondLst>
                                            <p:cond delay="0"/>
                                          </p:stCondLst>
                                        </p:cTn>
                                        <p:tgtEl>
                                          <p:spTgt spid="26"/>
                                        </p:tgtEl>
                                        <p:attrNameLst>
                                          <p:attrName>style.visibility</p:attrName>
                                        </p:attrNameLst>
                                      </p:cBhvr>
                                      <p:to>
                                        <p:strVal val="visible"/>
                                      </p:to>
                                    </p:set>
                                    <p:anim calcmode="lin" valueType="num">
                                      <p:cBhvr>
                                        <p:cTn id="179" dur="500" fill="hold"/>
                                        <p:tgtEl>
                                          <p:spTgt spid="26"/>
                                        </p:tgtEl>
                                        <p:attrNameLst>
                                          <p:attrName>ppt_w</p:attrName>
                                        </p:attrNameLst>
                                      </p:cBhvr>
                                      <p:tavLst>
                                        <p:tav tm="0">
                                          <p:val>
                                            <p:fltVal val="0"/>
                                          </p:val>
                                        </p:tav>
                                        <p:tav tm="100000">
                                          <p:val>
                                            <p:strVal val="#ppt_w"/>
                                          </p:val>
                                        </p:tav>
                                      </p:tavLst>
                                    </p:anim>
                                    <p:anim calcmode="lin" valueType="num">
                                      <p:cBhvr>
                                        <p:cTn id="180" dur="500" fill="hold"/>
                                        <p:tgtEl>
                                          <p:spTgt spid="26"/>
                                        </p:tgtEl>
                                        <p:attrNameLst>
                                          <p:attrName>ppt_h</p:attrName>
                                        </p:attrNameLst>
                                      </p:cBhvr>
                                      <p:tavLst>
                                        <p:tav tm="0">
                                          <p:val>
                                            <p:fltVal val="0"/>
                                          </p:val>
                                        </p:tav>
                                        <p:tav tm="100000">
                                          <p:val>
                                            <p:strVal val="#ppt_h"/>
                                          </p:val>
                                        </p:tav>
                                      </p:tavLst>
                                    </p:anim>
                                    <p:anim calcmode="lin" valueType="num">
                                      <p:cBhvr>
                                        <p:cTn id="181" dur="500" fill="hold"/>
                                        <p:tgtEl>
                                          <p:spTgt spid="26"/>
                                        </p:tgtEl>
                                        <p:attrNameLst>
                                          <p:attrName>style.rotation</p:attrName>
                                        </p:attrNameLst>
                                      </p:cBhvr>
                                      <p:tavLst>
                                        <p:tav tm="0">
                                          <p:val>
                                            <p:fltVal val="360"/>
                                          </p:val>
                                        </p:tav>
                                        <p:tav tm="100000">
                                          <p:val>
                                            <p:fltVal val="0"/>
                                          </p:val>
                                        </p:tav>
                                      </p:tavLst>
                                    </p:anim>
                                    <p:animEffect transition="in" filter="fade">
                                      <p:cBhvr>
                                        <p:cTn id="182" dur="500"/>
                                        <p:tgtEl>
                                          <p:spTgt spid="26"/>
                                        </p:tgtEl>
                                      </p:cBhvr>
                                    </p:animEffect>
                                  </p:childTnLst>
                                </p:cTn>
                              </p:par>
                              <p:par>
                                <p:cTn id="183" presetID="49" presetClass="entr" presetSubtype="0" decel="100000" fill="hold" nodeType="withEffect">
                                  <p:stCondLst>
                                    <p:cond delay="2400"/>
                                  </p:stCondLst>
                                  <p:childTnLst>
                                    <p:set>
                                      <p:cBhvr>
                                        <p:cTn id="184" dur="1" fill="hold">
                                          <p:stCondLst>
                                            <p:cond delay="0"/>
                                          </p:stCondLst>
                                        </p:cTn>
                                        <p:tgtEl>
                                          <p:spTgt spid="16"/>
                                        </p:tgtEl>
                                        <p:attrNameLst>
                                          <p:attrName>style.visibility</p:attrName>
                                        </p:attrNameLst>
                                      </p:cBhvr>
                                      <p:to>
                                        <p:strVal val="visible"/>
                                      </p:to>
                                    </p:set>
                                    <p:anim calcmode="lin" valueType="num">
                                      <p:cBhvr>
                                        <p:cTn id="185" dur="500" fill="hold"/>
                                        <p:tgtEl>
                                          <p:spTgt spid="16"/>
                                        </p:tgtEl>
                                        <p:attrNameLst>
                                          <p:attrName>ppt_w</p:attrName>
                                        </p:attrNameLst>
                                      </p:cBhvr>
                                      <p:tavLst>
                                        <p:tav tm="0">
                                          <p:val>
                                            <p:fltVal val="0"/>
                                          </p:val>
                                        </p:tav>
                                        <p:tav tm="100000">
                                          <p:val>
                                            <p:strVal val="#ppt_w"/>
                                          </p:val>
                                        </p:tav>
                                      </p:tavLst>
                                    </p:anim>
                                    <p:anim calcmode="lin" valueType="num">
                                      <p:cBhvr>
                                        <p:cTn id="186" dur="500" fill="hold"/>
                                        <p:tgtEl>
                                          <p:spTgt spid="16"/>
                                        </p:tgtEl>
                                        <p:attrNameLst>
                                          <p:attrName>ppt_h</p:attrName>
                                        </p:attrNameLst>
                                      </p:cBhvr>
                                      <p:tavLst>
                                        <p:tav tm="0">
                                          <p:val>
                                            <p:fltVal val="0"/>
                                          </p:val>
                                        </p:tav>
                                        <p:tav tm="100000">
                                          <p:val>
                                            <p:strVal val="#ppt_h"/>
                                          </p:val>
                                        </p:tav>
                                      </p:tavLst>
                                    </p:anim>
                                    <p:anim calcmode="lin" valueType="num">
                                      <p:cBhvr>
                                        <p:cTn id="187" dur="500" fill="hold"/>
                                        <p:tgtEl>
                                          <p:spTgt spid="16"/>
                                        </p:tgtEl>
                                        <p:attrNameLst>
                                          <p:attrName>style.rotation</p:attrName>
                                        </p:attrNameLst>
                                      </p:cBhvr>
                                      <p:tavLst>
                                        <p:tav tm="0">
                                          <p:val>
                                            <p:fltVal val="360"/>
                                          </p:val>
                                        </p:tav>
                                        <p:tav tm="100000">
                                          <p:val>
                                            <p:fltVal val="0"/>
                                          </p:val>
                                        </p:tav>
                                      </p:tavLst>
                                    </p:anim>
                                    <p:animEffect transition="in" filter="fade">
                                      <p:cBhvr>
                                        <p:cTn id="188" dur="500"/>
                                        <p:tgtEl>
                                          <p:spTgt spid="16"/>
                                        </p:tgtEl>
                                      </p:cBhvr>
                                    </p:animEffect>
                                  </p:childTnLst>
                                </p:cTn>
                              </p:par>
                              <p:par>
                                <p:cTn id="189" presetID="53" presetClass="exit" presetSubtype="32" fill="hold" nodeType="withEffect">
                                  <p:stCondLst>
                                    <p:cond delay="2800"/>
                                  </p:stCondLst>
                                  <p:childTnLst>
                                    <p:anim calcmode="lin" valueType="num">
                                      <p:cBhvr>
                                        <p:cTn id="190" dur="1000"/>
                                        <p:tgtEl>
                                          <p:spTgt spid="27"/>
                                        </p:tgtEl>
                                        <p:attrNameLst>
                                          <p:attrName>ppt_w</p:attrName>
                                        </p:attrNameLst>
                                      </p:cBhvr>
                                      <p:tavLst>
                                        <p:tav tm="0">
                                          <p:val>
                                            <p:strVal val="ppt_w"/>
                                          </p:val>
                                        </p:tav>
                                        <p:tav tm="100000">
                                          <p:val>
                                            <p:fltVal val="0"/>
                                          </p:val>
                                        </p:tav>
                                      </p:tavLst>
                                    </p:anim>
                                    <p:anim calcmode="lin" valueType="num">
                                      <p:cBhvr>
                                        <p:cTn id="191" dur="1000"/>
                                        <p:tgtEl>
                                          <p:spTgt spid="27"/>
                                        </p:tgtEl>
                                        <p:attrNameLst>
                                          <p:attrName>ppt_h</p:attrName>
                                        </p:attrNameLst>
                                      </p:cBhvr>
                                      <p:tavLst>
                                        <p:tav tm="0">
                                          <p:val>
                                            <p:strVal val="ppt_h"/>
                                          </p:val>
                                        </p:tav>
                                        <p:tav tm="100000">
                                          <p:val>
                                            <p:fltVal val="0"/>
                                          </p:val>
                                        </p:tav>
                                      </p:tavLst>
                                    </p:anim>
                                    <p:animEffect transition="out" filter="fade">
                                      <p:cBhvr>
                                        <p:cTn id="192" dur="1000"/>
                                        <p:tgtEl>
                                          <p:spTgt spid="27"/>
                                        </p:tgtEl>
                                      </p:cBhvr>
                                    </p:animEffect>
                                    <p:set>
                                      <p:cBhvr>
                                        <p:cTn id="193" dur="1" fill="hold">
                                          <p:stCondLst>
                                            <p:cond delay="999"/>
                                          </p:stCondLst>
                                        </p:cTn>
                                        <p:tgtEl>
                                          <p:spTgt spid="27"/>
                                        </p:tgtEl>
                                        <p:attrNameLst>
                                          <p:attrName>style.visibility</p:attrName>
                                        </p:attrNameLst>
                                      </p:cBhvr>
                                      <p:to>
                                        <p:strVal val="hidden"/>
                                      </p:to>
                                    </p:set>
                                  </p:childTnLst>
                                </p:cTn>
                              </p:par>
                            </p:childTnLst>
                          </p:cTn>
                        </p:par>
                      </p:childTnLst>
                    </p:cTn>
                  </p:par>
                  <p:par>
                    <p:cTn id="194" fill="hold" nodeType="clickPar">
                      <p:stCondLst>
                        <p:cond delay="indefinite"/>
                      </p:stCondLst>
                      <p:childTnLst>
                        <p:par>
                          <p:cTn id="195" fill="hold" nodeType="withGroup">
                            <p:stCondLst>
                              <p:cond delay="0"/>
                            </p:stCondLst>
                            <p:childTnLst>
                              <p:par>
                                <p:cTn id="196" presetID="1" presetClass="entr" presetSubtype="0" fill="hold" nodeType="clickEffect">
                                  <p:stCondLst>
                                    <p:cond delay="0"/>
                                  </p:stCondLst>
                                  <p:childTnLst>
                                    <p:set>
                                      <p:cBhvr>
                                        <p:cTn id="197"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98" fill="hold" nodeType="clickPar">
                      <p:stCondLst>
                        <p:cond delay="indefinite"/>
                      </p:stCondLst>
                      <p:childTnLst>
                        <p:par>
                          <p:cTn id="199" fill="hold" nodeType="withGroup">
                            <p:stCondLst>
                              <p:cond delay="0"/>
                            </p:stCondLst>
                            <p:childTnLst>
                              <p:par>
                                <p:cTn id="200" presetID="1" presetClass="entr" presetSubtype="0" fill="hold" nodeType="clickEffect">
                                  <p:stCondLst>
                                    <p:cond delay="0"/>
                                  </p:stCondLst>
                                  <p:childTnLst>
                                    <p:set>
                                      <p:cBhvr>
                                        <p:cTn id="201" dur="1" fill="hold">
                                          <p:stCondLst>
                                            <p:cond delay="0"/>
                                          </p:stCondLst>
                                        </p:cTn>
                                        <p:tgtEl>
                                          <p:spTgt spid="21">
                                            <p:txEl>
                                              <p:pRg st="1" end="1"/>
                                            </p:txEl>
                                          </p:spTgt>
                                        </p:tgtEl>
                                        <p:attrNameLst>
                                          <p:attrName>style.visibility</p:attrName>
                                        </p:attrNameLst>
                                      </p:cBhvr>
                                      <p:to>
                                        <p:strVal val="visible"/>
                                      </p:to>
                                    </p:set>
                                  </p:childTnLst>
                                </p:cTn>
                              </p:par>
                              <p:par>
                                <p:cTn id="202" presetID="32" presetClass="emph" presetSubtype="0" fill="hold" grpId="1" nodeType="withEffect">
                                  <p:stCondLst>
                                    <p:cond delay="0"/>
                                  </p:stCondLst>
                                  <p:childTnLst>
                                    <p:animRot by="120000">
                                      <p:cBhvr>
                                        <p:cTn id="203" dur="100" fill="hold">
                                          <p:stCondLst>
                                            <p:cond delay="0"/>
                                          </p:stCondLst>
                                        </p:cTn>
                                        <p:tgtEl>
                                          <p:spTgt spid="24"/>
                                        </p:tgtEl>
                                        <p:attrNameLst>
                                          <p:attrName>r</p:attrName>
                                        </p:attrNameLst>
                                      </p:cBhvr>
                                    </p:animRot>
                                    <p:animRot by="-240000">
                                      <p:cBhvr>
                                        <p:cTn id="204" dur="200" fill="hold">
                                          <p:stCondLst>
                                            <p:cond delay="200"/>
                                          </p:stCondLst>
                                        </p:cTn>
                                        <p:tgtEl>
                                          <p:spTgt spid="24"/>
                                        </p:tgtEl>
                                        <p:attrNameLst>
                                          <p:attrName>r</p:attrName>
                                        </p:attrNameLst>
                                      </p:cBhvr>
                                    </p:animRot>
                                    <p:animRot by="240000">
                                      <p:cBhvr>
                                        <p:cTn id="205" dur="200" fill="hold">
                                          <p:stCondLst>
                                            <p:cond delay="400"/>
                                          </p:stCondLst>
                                        </p:cTn>
                                        <p:tgtEl>
                                          <p:spTgt spid="24"/>
                                        </p:tgtEl>
                                        <p:attrNameLst>
                                          <p:attrName>r</p:attrName>
                                        </p:attrNameLst>
                                      </p:cBhvr>
                                    </p:animRot>
                                    <p:animRot by="-240000">
                                      <p:cBhvr>
                                        <p:cTn id="206" dur="200" fill="hold">
                                          <p:stCondLst>
                                            <p:cond delay="600"/>
                                          </p:stCondLst>
                                        </p:cTn>
                                        <p:tgtEl>
                                          <p:spTgt spid="24"/>
                                        </p:tgtEl>
                                        <p:attrNameLst>
                                          <p:attrName>r</p:attrName>
                                        </p:attrNameLst>
                                      </p:cBhvr>
                                    </p:animRot>
                                    <p:animRot by="120000">
                                      <p:cBhvr>
                                        <p:cTn id="207" dur="200" fill="hold">
                                          <p:stCondLst>
                                            <p:cond delay="800"/>
                                          </p:stCondLst>
                                        </p:cTn>
                                        <p:tgtEl>
                                          <p:spTgt spid="24"/>
                                        </p:tgtEl>
                                        <p:attrNameLst>
                                          <p:attrName>r</p:attrName>
                                        </p:attrNameLst>
                                      </p:cBhvr>
                                    </p:animRot>
                                  </p:childTnLst>
                                </p:cTn>
                              </p:par>
                              <p:par>
                                <p:cTn id="208" presetID="12" presetClass="exit" presetSubtype="2" fill="hold" nodeType="withEffect">
                                  <p:stCondLst>
                                    <p:cond delay="600"/>
                                  </p:stCondLst>
                                  <p:childTnLst>
                                    <p:anim calcmode="lin" valueType="num">
                                      <p:cBhvr additive="base">
                                        <p:cTn id="209" dur="500"/>
                                        <p:tgtEl>
                                          <p:spTgt spid="4"/>
                                        </p:tgtEl>
                                        <p:attrNameLst>
                                          <p:attrName>ppt_x</p:attrName>
                                        </p:attrNameLst>
                                      </p:cBhvr>
                                      <p:tavLst>
                                        <p:tav tm="0">
                                          <p:val>
                                            <p:strVal val="#ppt_x"/>
                                          </p:val>
                                        </p:tav>
                                        <p:tav tm="100000">
                                          <p:val>
                                            <p:strVal val="#ppt_x+#ppt_w*1.125000"/>
                                          </p:val>
                                        </p:tav>
                                      </p:tavLst>
                                    </p:anim>
                                    <p:animEffect transition="out" filter="wipe(right)">
                                      <p:cBhvr>
                                        <p:cTn id="210" dur="500"/>
                                        <p:tgtEl>
                                          <p:spTgt spid="4"/>
                                        </p:tgtEl>
                                      </p:cBhvr>
                                    </p:animEffect>
                                    <p:set>
                                      <p:cBhvr>
                                        <p:cTn id="211" dur="1" fill="hold">
                                          <p:stCondLst>
                                            <p:cond delay="499"/>
                                          </p:stCondLst>
                                        </p:cTn>
                                        <p:tgtEl>
                                          <p:spTgt spid="4"/>
                                        </p:tgtEl>
                                        <p:attrNameLst>
                                          <p:attrName>style.visibility</p:attrName>
                                        </p:attrNameLst>
                                      </p:cBhvr>
                                      <p:to>
                                        <p:strVal val="hidden"/>
                                      </p:to>
                                    </p:set>
                                  </p:childTnLst>
                                </p:cTn>
                              </p:par>
                              <p:par>
                                <p:cTn id="212" presetID="12" presetClass="exit" presetSubtype="8" fill="hold" nodeType="withEffect">
                                  <p:stCondLst>
                                    <p:cond delay="800"/>
                                  </p:stCondLst>
                                  <p:childTnLst>
                                    <p:anim calcmode="lin" valueType="num">
                                      <p:cBhvr additive="base">
                                        <p:cTn id="213" dur="500"/>
                                        <p:tgtEl>
                                          <p:spTgt spid="5"/>
                                        </p:tgtEl>
                                        <p:attrNameLst>
                                          <p:attrName>ppt_x</p:attrName>
                                        </p:attrNameLst>
                                      </p:cBhvr>
                                      <p:tavLst>
                                        <p:tav tm="0">
                                          <p:val>
                                            <p:strVal val="#ppt_x"/>
                                          </p:val>
                                        </p:tav>
                                        <p:tav tm="100000">
                                          <p:val>
                                            <p:strVal val="#ppt_x-#ppt_w*1.125000"/>
                                          </p:val>
                                        </p:tav>
                                      </p:tavLst>
                                    </p:anim>
                                    <p:animEffect transition="out" filter="wipe(left)">
                                      <p:cBhvr>
                                        <p:cTn id="214" dur="500"/>
                                        <p:tgtEl>
                                          <p:spTgt spid="5"/>
                                        </p:tgtEl>
                                      </p:cBhvr>
                                    </p:animEffect>
                                    <p:set>
                                      <p:cBhvr>
                                        <p:cTn id="215" dur="1" fill="hold">
                                          <p:stCondLst>
                                            <p:cond delay="499"/>
                                          </p:stCondLst>
                                        </p:cTn>
                                        <p:tgtEl>
                                          <p:spTgt spid="5"/>
                                        </p:tgtEl>
                                        <p:attrNameLst>
                                          <p:attrName>style.visibility</p:attrName>
                                        </p:attrNameLst>
                                      </p:cBhvr>
                                      <p:to>
                                        <p:strVal val="hidden"/>
                                      </p:to>
                                    </p:set>
                                  </p:childTnLst>
                                </p:cTn>
                              </p:par>
                              <p:par>
                                <p:cTn id="216" presetID="12" presetClass="exit" presetSubtype="8" fill="hold" nodeType="withEffect">
                                  <p:stCondLst>
                                    <p:cond delay="1000"/>
                                  </p:stCondLst>
                                  <p:childTnLst>
                                    <p:anim calcmode="lin" valueType="num">
                                      <p:cBhvr additive="base">
                                        <p:cTn id="217" dur="500"/>
                                        <p:tgtEl>
                                          <p:spTgt spid="6"/>
                                        </p:tgtEl>
                                        <p:attrNameLst>
                                          <p:attrName>ppt_x</p:attrName>
                                        </p:attrNameLst>
                                      </p:cBhvr>
                                      <p:tavLst>
                                        <p:tav tm="0">
                                          <p:val>
                                            <p:strVal val="#ppt_x"/>
                                          </p:val>
                                        </p:tav>
                                        <p:tav tm="100000">
                                          <p:val>
                                            <p:strVal val="#ppt_x-#ppt_w*1.125000"/>
                                          </p:val>
                                        </p:tav>
                                      </p:tavLst>
                                    </p:anim>
                                    <p:animEffect transition="out" filter="wipe(left)">
                                      <p:cBhvr>
                                        <p:cTn id="218" dur="500"/>
                                        <p:tgtEl>
                                          <p:spTgt spid="6"/>
                                        </p:tgtEl>
                                      </p:cBhvr>
                                    </p:animEffect>
                                    <p:set>
                                      <p:cBhvr>
                                        <p:cTn id="219" dur="1" fill="hold">
                                          <p:stCondLst>
                                            <p:cond delay="499"/>
                                          </p:stCondLst>
                                        </p:cTn>
                                        <p:tgtEl>
                                          <p:spTgt spid="6"/>
                                        </p:tgtEl>
                                        <p:attrNameLst>
                                          <p:attrName>style.visibility</p:attrName>
                                        </p:attrNameLst>
                                      </p:cBhvr>
                                      <p:to>
                                        <p:strVal val="hidden"/>
                                      </p:to>
                                    </p:set>
                                  </p:childTnLst>
                                </p:cTn>
                              </p:par>
                              <p:par>
                                <p:cTn id="220" presetID="12" presetClass="exit" presetSubtype="8" fill="hold" nodeType="withEffect">
                                  <p:stCondLst>
                                    <p:cond delay="1200"/>
                                  </p:stCondLst>
                                  <p:childTnLst>
                                    <p:anim calcmode="lin" valueType="num">
                                      <p:cBhvr additive="base">
                                        <p:cTn id="221" dur="500"/>
                                        <p:tgtEl>
                                          <p:spTgt spid="7"/>
                                        </p:tgtEl>
                                        <p:attrNameLst>
                                          <p:attrName>ppt_x</p:attrName>
                                        </p:attrNameLst>
                                      </p:cBhvr>
                                      <p:tavLst>
                                        <p:tav tm="0">
                                          <p:val>
                                            <p:strVal val="#ppt_x"/>
                                          </p:val>
                                        </p:tav>
                                        <p:tav tm="100000">
                                          <p:val>
                                            <p:strVal val="#ppt_x-#ppt_w*1.125000"/>
                                          </p:val>
                                        </p:tav>
                                      </p:tavLst>
                                    </p:anim>
                                    <p:animEffect transition="out" filter="wipe(left)">
                                      <p:cBhvr>
                                        <p:cTn id="222" dur="500"/>
                                        <p:tgtEl>
                                          <p:spTgt spid="7"/>
                                        </p:tgtEl>
                                      </p:cBhvr>
                                    </p:animEffect>
                                    <p:set>
                                      <p:cBhvr>
                                        <p:cTn id="223" dur="1" fill="hold">
                                          <p:stCondLst>
                                            <p:cond delay="499"/>
                                          </p:stCondLst>
                                        </p:cTn>
                                        <p:tgtEl>
                                          <p:spTgt spid="7"/>
                                        </p:tgtEl>
                                        <p:attrNameLst>
                                          <p:attrName>style.visibility</p:attrName>
                                        </p:attrNameLst>
                                      </p:cBhvr>
                                      <p:to>
                                        <p:strVal val="hidden"/>
                                      </p:to>
                                    </p:set>
                                  </p:childTnLst>
                                </p:cTn>
                              </p:par>
                              <p:par>
                                <p:cTn id="224" presetID="49" presetClass="entr" presetSubtype="0" decel="100000" fill="hold" nodeType="withEffect">
                                  <p:stCondLst>
                                    <p:cond delay="2000"/>
                                  </p:stCondLst>
                                  <p:childTnLst>
                                    <p:set>
                                      <p:cBhvr>
                                        <p:cTn id="225" dur="1" fill="hold">
                                          <p:stCondLst>
                                            <p:cond delay="0"/>
                                          </p:stCondLst>
                                        </p:cTn>
                                        <p:tgtEl>
                                          <p:spTgt spid="28"/>
                                        </p:tgtEl>
                                        <p:attrNameLst>
                                          <p:attrName>style.visibility</p:attrName>
                                        </p:attrNameLst>
                                      </p:cBhvr>
                                      <p:to>
                                        <p:strVal val="visible"/>
                                      </p:to>
                                    </p:set>
                                    <p:anim calcmode="lin" valueType="num">
                                      <p:cBhvr>
                                        <p:cTn id="226" dur="500" fill="hold"/>
                                        <p:tgtEl>
                                          <p:spTgt spid="28"/>
                                        </p:tgtEl>
                                        <p:attrNameLst>
                                          <p:attrName>ppt_w</p:attrName>
                                        </p:attrNameLst>
                                      </p:cBhvr>
                                      <p:tavLst>
                                        <p:tav tm="0">
                                          <p:val>
                                            <p:fltVal val="0"/>
                                          </p:val>
                                        </p:tav>
                                        <p:tav tm="100000">
                                          <p:val>
                                            <p:strVal val="#ppt_w"/>
                                          </p:val>
                                        </p:tav>
                                      </p:tavLst>
                                    </p:anim>
                                    <p:anim calcmode="lin" valueType="num">
                                      <p:cBhvr>
                                        <p:cTn id="227" dur="500" fill="hold"/>
                                        <p:tgtEl>
                                          <p:spTgt spid="28"/>
                                        </p:tgtEl>
                                        <p:attrNameLst>
                                          <p:attrName>ppt_h</p:attrName>
                                        </p:attrNameLst>
                                      </p:cBhvr>
                                      <p:tavLst>
                                        <p:tav tm="0">
                                          <p:val>
                                            <p:fltVal val="0"/>
                                          </p:val>
                                        </p:tav>
                                        <p:tav tm="100000">
                                          <p:val>
                                            <p:strVal val="#ppt_h"/>
                                          </p:val>
                                        </p:tav>
                                      </p:tavLst>
                                    </p:anim>
                                    <p:anim calcmode="lin" valueType="num">
                                      <p:cBhvr>
                                        <p:cTn id="228" dur="500" fill="hold"/>
                                        <p:tgtEl>
                                          <p:spTgt spid="28"/>
                                        </p:tgtEl>
                                        <p:attrNameLst>
                                          <p:attrName>style.rotation</p:attrName>
                                        </p:attrNameLst>
                                      </p:cBhvr>
                                      <p:tavLst>
                                        <p:tav tm="0">
                                          <p:val>
                                            <p:fltVal val="360"/>
                                          </p:val>
                                        </p:tav>
                                        <p:tav tm="100000">
                                          <p:val>
                                            <p:fltVal val="0"/>
                                          </p:val>
                                        </p:tav>
                                      </p:tavLst>
                                    </p:anim>
                                    <p:animEffect transition="in" filter="fade">
                                      <p:cBhvr>
                                        <p:cTn id="229" dur="500"/>
                                        <p:tgtEl>
                                          <p:spTgt spid="28"/>
                                        </p:tgtEl>
                                      </p:cBhvr>
                                    </p:animEffect>
                                  </p:childTnLst>
                                </p:cTn>
                              </p:par>
                              <p:par>
                                <p:cTn id="230" presetID="49" presetClass="entr" presetSubtype="0" decel="100000" fill="hold" nodeType="withEffect">
                                  <p:stCondLst>
                                    <p:cond delay="2200"/>
                                  </p:stCondLst>
                                  <p:childTnLst>
                                    <p:set>
                                      <p:cBhvr>
                                        <p:cTn id="231" dur="1" fill="hold">
                                          <p:stCondLst>
                                            <p:cond delay="0"/>
                                          </p:stCondLst>
                                        </p:cTn>
                                        <p:tgtEl>
                                          <p:spTgt spid="16384"/>
                                        </p:tgtEl>
                                        <p:attrNameLst>
                                          <p:attrName>style.visibility</p:attrName>
                                        </p:attrNameLst>
                                      </p:cBhvr>
                                      <p:to>
                                        <p:strVal val="visible"/>
                                      </p:to>
                                    </p:set>
                                    <p:anim calcmode="lin" valueType="num">
                                      <p:cBhvr>
                                        <p:cTn id="232" dur="500" fill="hold"/>
                                        <p:tgtEl>
                                          <p:spTgt spid="16384"/>
                                        </p:tgtEl>
                                        <p:attrNameLst>
                                          <p:attrName>ppt_w</p:attrName>
                                        </p:attrNameLst>
                                      </p:cBhvr>
                                      <p:tavLst>
                                        <p:tav tm="0">
                                          <p:val>
                                            <p:fltVal val="0"/>
                                          </p:val>
                                        </p:tav>
                                        <p:tav tm="100000">
                                          <p:val>
                                            <p:strVal val="#ppt_w"/>
                                          </p:val>
                                        </p:tav>
                                      </p:tavLst>
                                    </p:anim>
                                    <p:anim calcmode="lin" valueType="num">
                                      <p:cBhvr>
                                        <p:cTn id="233" dur="500" fill="hold"/>
                                        <p:tgtEl>
                                          <p:spTgt spid="16384"/>
                                        </p:tgtEl>
                                        <p:attrNameLst>
                                          <p:attrName>ppt_h</p:attrName>
                                        </p:attrNameLst>
                                      </p:cBhvr>
                                      <p:tavLst>
                                        <p:tav tm="0">
                                          <p:val>
                                            <p:fltVal val="0"/>
                                          </p:val>
                                        </p:tav>
                                        <p:tav tm="100000">
                                          <p:val>
                                            <p:strVal val="#ppt_h"/>
                                          </p:val>
                                        </p:tav>
                                      </p:tavLst>
                                    </p:anim>
                                    <p:anim calcmode="lin" valueType="num">
                                      <p:cBhvr>
                                        <p:cTn id="234" dur="500" fill="hold"/>
                                        <p:tgtEl>
                                          <p:spTgt spid="16384"/>
                                        </p:tgtEl>
                                        <p:attrNameLst>
                                          <p:attrName>style.rotation</p:attrName>
                                        </p:attrNameLst>
                                      </p:cBhvr>
                                      <p:tavLst>
                                        <p:tav tm="0">
                                          <p:val>
                                            <p:fltVal val="360"/>
                                          </p:val>
                                        </p:tav>
                                        <p:tav tm="100000">
                                          <p:val>
                                            <p:fltVal val="0"/>
                                          </p:val>
                                        </p:tav>
                                      </p:tavLst>
                                    </p:anim>
                                    <p:animEffect transition="in" filter="fade">
                                      <p:cBhvr>
                                        <p:cTn id="235" dur="500"/>
                                        <p:tgtEl>
                                          <p:spTgt spid="16384"/>
                                        </p:tgtEl>
                                      </p:cBhvr>
                                    </p:animEffect>
                                  </p:childTnLst>
                                </p:cTn>
                              </p:par>
                              <p:par>
                                <p:cTn id="236" presetID="49" presetClass="entr" presetSubtype="0" decel="100000" fill="hold" nodeType="withEffect">
                                  <p:stCondLst>
                                    <p:cond delay="2400"/>
                                  </p:stCondLst>
                                  <p:childTnLst>
                                    <p:set>
                                      <p:cBhvr>
                                        <p:cTn id="237" dur="1" fill="hold">
                                          <p:stCondLst>
                                            <p:cond delay="0"/>
                                          </p:stCondLst>
                                        </p:cTn>
                                        <p:tgtEl>
                                          <p:spTgt spid="16385"/>
                                        </p:tgtEl>
                                        <p:attrNameLst>
                                          <p:attrName>style.visibility</p:attrName>
                                        </p:attrNameLst>
                                      </p:cBhvr>
                                      <p:to>
                                        <p:strVal val="visible"/>
                                      </p:to>
                                    </p:set>
                                    <p:anim calcmode="lin" valueType="num">
                                      <p:cBhvr>
                                        <p:cTn id="238" dur="500" fill="hold"/>
                                        <p:tgtEl>
                                          <p:spTgt spid="16385"/>
                                        </p:tgtEl>
                                        <p:attrNameLst>
                                          <p:attrName>ppt_w</p:attrName>
                                        </p:attrNameLst>
                                      </p:cBhvr>
                                      <p:tavLst>
                                        <p:tav tm="0">
                                          <p:val>
                                            <p:fltVal val="0"/>
                                          </p:val>
                                        </p:tav>
                                        <p:tav tm="100000">
                                          <p:val>
                                            <p:strVal val="#ppt_w"/>
                                          </p:val>
                                        </p:tav>
                                      </p:tavLst>
                                    </p:anim>
                                    <p:anim calcmode="lin" valueType="num">
                                      <p:cBhvr>
                                        <p:cTn id="239" dur="500" fill="hold"/>
                                        <p:tgtEl>
                                          <p:spTgt spid="16385"/>
                                        </p:tgtEl>
                                        <p:attrNameLst>
                                          <p:attrName>ppt_h</p:attrName>
                                        </p:attrNameLst>
                                      </p:cBhvr>
                                      <p:tavLst>
                                        <p:tav tm="0">
                                          <p:val>
                                            <p:fltVal val="0"/>
                                          </p:val>
                                        </p:tav>
                                        <p:tav tm="100000">
                                          <p:val>
                                            <p:strVal val="#ppt_h"/>
                                          </p:val>
                                        </p:tav>
                                      </p:tavLst>
                                    </p:anim>
                                    <p:anim calcmode="lin" valueType="num">
                                      <p:cBhvr>
                                        <p:cTn id="240" dur="500" fill="hold"/>
                                        <p:tgtEl>
                                          <p:spTgt spid="16385"/>
                                        </p:tgtEl>
                                        <p:attrNameLst>
                                          <p:attrName>style.rotation</p:attrName>
                                        </p:attrNameLst>
                                      </p:cBhvr>
                                      <p:tavLst>
                                        <p:tav tm="0">
                                          <p:val>
                                            <p:fltVal val="360"/>
                                          </p:val>
                                        </p:tav>
                                        <p:tav tm="100000">
                                          <p:val>
                                            <p:fltVal val="0"/>
                                          </p:val>
                                        </p:tav>
                                      </p:tavLst>
                                    </p:anim>
                                    <p:animEffect transition="in" filter="fade">
                                      <p:cBhvr>
                                        <p:cTn id="241" dur="500"/>
                                        <p:tgtEl>
                                          <p:spTgt spid="16385"/>
                                        </p:tgtEl>
                                      </p:cBhvr>
                                    </p:animEffect>
                                  </p:childTnLst>
                                </p:cTn>
                              </p:par>
                              <p:par>
                                <p:cTn id="242" presetID="1" presetClass="entr" presetSubtype="0" fill="hold" grpId="0" nodeType="withEffect">
                                  <p:stCondLst>
                                    <p:cond delay="3200"/>
                                  </p:stCondLst>
                                  <p:childTnLst>
                                    <p:set>
                                      <p:cBhvr>
                                        <p:cTn id="243" dur="1" fill="hold">
                                          <p:stCondLst>
                                            <p:cond delay="0"/>
                                          </p:stCondLst>
                                        </p:cTn>
                                        <p:tgtEl>
                                          <p:spTgt spid="42"/>
                                        </p:tgtEl>
                                        <p:attrNameLst>
                                          <p:attrName>style.visibility</p:attrName>
                                        </p:attrNameLst>
                                      </p:cBhvr>
                                      <p:to>
                                        <p:strVal val="visible"/>
                                      </p:to>
                                    </p:set>
                                  </p:childTnLst>
                                </p:cTn>
                              </p:par>
                              <p:par>
                                <p:cTn id="244" presetID="35" presetClass="emph" presetSubtype="0" repeatCount="3000" fill="hold" grpId="1" nodeType="withEffect">
                                  <p:stCondLst>
                                    <p:cond delay="3600"/>
                                  </p:stCondLst>
                                  <p:childTnLst>
                                    <p:anim calcmode="discrete" valueType="str">
                                      <p:cBhvr>
                                        <p:cTn id="245" dur="500" fill="hold"/>
                                        <p:tgtEl>
                                          <p:spTgt spid="42"/>
                                        </p:tgtEl>
                                        <p:attrNameLst>
                                          <p:attrName>style.visibility</p:attrName>
                                        </p:attrNameLst>
                                      </p:cBhvr>
                                      <p:tavLst>
                                        <p:tav tm="0">
                                          <p:val>
                                            <p:strVal val="hidden"/>
                                          </p:val>
                                        </p:tav>
                                        <p:tav tm="50000">
                                          <p:val>
                                            <p:strVal val="visible"/>
                                          </p:val>
                                        </p:tav>
                                      </p:tavLst>
                                    </p:anim>
                                  </p:childTnLst>
                                </p:cTn>
                              </p:par>
                              <p:par>
                                <p:cTn id="246" presetID="9" presetClass="exit" presetSubtype="0" fill="hold" grpId="2" nodeType="withEffect">
                                  <p:stCondLst>
                                    <p:cond delay="4200"/>
                                  </p:stCondLst>
                                  <p:childTnLst>
                                    <p:animEffect transition="out" filter="dissolve">
                                      <p:cBhvr>
                                        <p:cTn id="247" dur="500"/>
                                        <p:tgtEl>
                                          <p:spTgt spid="42"/>
                                        </p:tgtEl>
                                      </p:cBhvr>
                                    </p:animEffect>
                                    <p:set>
                                      <p:cBhvr>
                                        <p:cTn id="248" dur="1" fill="hold">
                                          <p:stCondLst>
                                            <p:cond delay="499"/>
                                          </p:stCondLst>
                                        </p:cTn>
                                        <p:tgtEl>
                                          <p:spTgt spid="42"/>
                                        </p:tgtEl>
                                        <p:attrNameLst>
                                          <p:attrName>style.visibility</p:attrName>
                                        </p:attrNameLst>
                                      </p:cBhvr>
                                      <p:to>
                                        <p:strVal val="hidden"/>
                                      </p:to>
                                    </p:set>
                                  </p:childTnLst>
                                </p:cTn>
                              </p:par>
                              <p:par>
                                <p:cTn id="249" presetID="32" presetClass="emph" presetSubtype="0" fill="hold" nodeType="withEffect">
                                  <p:stCondLst>
                                    <p:cond delay="600"/>
                                  </p:stCondLst>
                                  <p:childTnLst>
                                    <p:animRot by="120000">
                                      <p:cBhvr>
                                        <p:cTn id="250" dur="100" fill="hold">
                                          <p:stCondLst>
                                            <p:cond delay="0"/>
                                          </p:stCondLst>
                                        </p:cTn>
                                        <p:tgtEl>
                                          <p:spTgt spid="2"/>
                                        </p:tgtEl>
                                        <p:attrNameLst>
                                          <p:attrName>r</p:attrName>
                                        </p:attrNameLst>
                                      </p:cBhvr>
                                    </p:animRot>
                                    <p:animRot by="-240000">
                                      <p:cBhvr>
                                        <p:cTn id="251" dur="200" fill="hold">
                                          <p:stCondLst>
                                            <p:cond delay="200"/>
                                          </p:stCondLst>
                                        </p:cTn>
                                        <p:tgtEl>
                                          <p:spTgt spid="2"/>
                                        </p:tgtEl>
                                        <p:attrNameLst>
                                          <p:attrName>r</p:attrName>
                                        </p:attrNameLst>
                                      </p:cBhvr>
                                    </p:animRot>
                                    <p:animRot by="240000">
                                      <p:cBhvr>
                                        <p:cTn id="252" dur="200" fill="hold">
                                          <p:stCondLst>
                                            <p:cond delay="400"/>
                                          </p:stCondLst>
                                        </p:cTn>
                                        <p:tgtEl>
                                          <p:spTgt spid="2"/>
                                        </p:tgtEl>
                                        <p:attrNameLst>
                                          <p:attrName>r</p:attrName>
                                        </p:attrNameLst>
                                      </p:cBhvr>
                                    </p:animRot>
                                    <p:animRot by="-240000">
                                      <p:cBhvr>
                                        <p:cTn id="253" dur="200" fill="hold">
                                          <p:stCondLst>
                                            <p:cond delay="600"/>
                                          </p:stCondLst>
                                        </p:cTn>
                                        <p:tgtEl>
                                          <p:spTgt spid="2"/>
                                        </p:tgtEl>
                                        <p:attrNameLst>
                                          <p:attrName>r</p:attrName>
                                        </p:attrNameLst>
                                      </p:cBhvr>
                                    </p:animRot>
                                    <p:animRot by="120000">
                                      <p:cBhvr>
                                        <p:cTn id="254"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p:bldP spid="32" grpId="0" animBg="1"/>
      <p:bldP spid="33" grpId="0"/>
      <p:bldP spid="42" grpId="0" animBg="1"/>
      <p:bldP spid="42" grpId="1" animBg="1"/>
      <p:bldP spid="42" grpId="2"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762000"/>
          </a:xfrm>
        </p:spPr>
        <p:txBody>
          <a:bodyPr>
            <a:normAutofit fontScale="90000"/>
          </a:bodyPr>
          <a:lstStyle/>
          <a:p>
            <a:pPr algn="l" eaLnBrk="1" hangingPunct="1">
              <a:defRPr/>
            </a:pPr>
            <a:r>
              <a:rPr lang="en-US" kern="1200" dirty="0" smtClean="0"/>
              <a:t>Citrix personal </a:t>
            </a:r>
            <a:r>
              <a:rPr lang="en-US" kern="1200" dirty="0" err="1" smtClean="0"/>
              <a:t>vDisk</a:t>
            </a:r>
            <a:r>
              <a:rPr lang="en-US" kern="1200" dirty="0" smtClean="0"/>
              <a:t> and User Profiles</a:t>
            </a:r>
            <a:endParaRPr lang="en-US" kern="1200" dirty="0"/>
          </a:p>
        </p:txBody>
      </p:sp>
      <p:sp>
        <p:nvSpPr>
          <p:cNvPr id="4" name="Rounded Rectangle 3"/>
          <p:cNvSpPr>
            <a:spLocks noChangeArrowheads="1"/>
          </p:cNvSpPr>
          <p:nvPr/>
        </p:nvSpPr>
        <p:spPr bwMode="auto">
          <a:xfrm>
            <a:off x="1524000" y="5410200"/>
            <a:ext cx="6096000" cy="762000"/>
          </a:xfrm>
          <a:prstGeom prst="roundRect">
            <a:avLst>
              <a:gd name="adj" fmla="val 16495"/>
            </a:avLst>
          </a:prstGeom>
          <a:solidFill>
            <a:srgbClr val="CACACA"/>
          </a:solidFill>
          <a:ln w="9525">
            <a:noFill/>
            <a:round/>
            <a:headEnd/>
            <a:tailEnd/>
          </a:ln>
          <a:effectLst>
            <a:outerShdw dist="23000" dir="5400000" rotWithShape="0">
              <a:srgbClr val="808080">
                <a:alpha val="34999"/>
              </a:srgbClr>
            </a:outerShdw>
          </a:effectLst>
        </p:spPr>
        <p:txBody>
          <a:bodyPr/>
          <a:lstStyle/>
          <a:p>
            <a:endParaRPr lang="en-US"/>
          </a:p>
        </p:txBody>
      </p:sp>
      <p:sp>
        <p:nvSpPr>
          <p:cNvPr id="5" name="Rounded Rectangle 4"/>
          <p:cNvSpPr/>
          <p:nvPr/>
        </p:nvSpPr>
        <p:spPr>
          <a:xfrm>
            <a:off x="1524001" y="5334000"/>
            <a:ext cx="5986463" cy="46038"/>
          </a:xfrm>
          <a:prstGeom prst="rect">
            <a:avLst/>
          </a:prstGeom>
        </p:spPr>
        <p:style>
          <a:lnRef idx="0">
            <a:scrgbClr r="0" g="0" b="0"/>
          </a:lnRef>
          <a:fillRef idx="0">
            <a:scrgbClr r="0" g="0" b="0"/>
          </a:fillRef>
          <a:effectRef idx="0">
            <a:scrgbClr r="0" g="0" b="0"/>
          </a:effectRef>
          <a:fontRef idx="minor">
            <a:schemeClr val="lt1"/>
          </a:fontRef>
        </p:style>
        <p:txBody>
          <a:bodyPr lIns="156210" tIns="156210" rIns="156210" bIns="1362082" spcCol="1270"/>
          <a:lstStyle/>
          <a:p>
            <a:pPr algn="ctr" defTabSz="1822450">
              <a:lnSpc>
                <a:spcPct val="90000"/>
              </a:lnSpc>
              <a:spcAft>
                <a:spcPct val="35000"/>
              </a:spcAft>
              <a:defRPr/>
            </a:pPr>
            <a:endParaRPr lang="en-US" sz="4100" dirty="0">
              <a:solidFill>
                <a:srgbClr val="000000"/>
              </a:solidFill>
            </a:endParaRPr>
          </a:p>
        </p:txBody>
      </p:sp>
      <p:grpSp>
        <p:nvGrpSpPr>
          <p:cNvPr id="3" name="Group 32"/>
          <p:cNvGrpSpPr/>
          <p:nvPr/>
        </p:nvGrpSpPr>
        <p:grpSpPr>
          <a:xfrm>
            <a:off x="1541715" y="1763830"/>
            <a:ext cx="6096000" cy="2735602"/>
            <a:chOff x="2830287" y="1397000"/>
            <a:chExt cx="6096000" cy="2735602"/>
          </a:xfrm>
          <a:gradFill flip="none" rotWithShape="1">
            <a:gsLst>
              <a:gs pos="0">
                <a:srgbClr val="FF7100"/>
              </a:gs>
              <a:gs pos="100000">
                <a:srgbClr val="FF9400">
                  <a:alpha val="32000"/>
                </a:srgbClr>
              </a:gs>
            </a:gsLst>
            <a:lin ang="0" scaled="1"/>
            <a:tileRect/>
          </a:gradFill>
        </p:grpSpPr>
        <p:sp>
          <p:nvSpPr>
            <p:cNvPr id="7" name="Rounded Rectangle 6"/>
            <p:cNvSpPr/>
            <p:nvPr/>
          </p:nvSpPr>
          <p:spPr>
            <a:xfrm>
              <a:off x="2830287" y="1397000"/>
              <a:ext cx="6096000" cy="2735602"/>
            </a:xfrm>
            <a:prstGeom prst="roundRect">
              <a:avLst>
                <a:gd name="adj" fmla="val 4543"/>
              </a:avLst>
            </a:prstGeom>
            <a:solidFill>
              <a:srgbClr val="CACACA"/>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chemeClr val="tx1"/>
                </a:solidFill>
              </a:endParaRPr>
            </a:p>
          </p:txBody>
        </p:sp>
        <p:sp>
          <p:nvSpPr>
            <p:cNvPr id="8" name="Rectangle 7"/>
            <p:cNvSpPr/>
            <p:nvPr/>
          </p:nvSpPr>
          <p:spPr>
            <a:xfrm>
              <a:off x="3117373" y="1481250"/>
              <a:ext cx="5486400" cy="646331"/>
            </a:xfrm>
            <a:prstGeom prst="rect">
              <a:avLst/>
            </a:prstGeom>
            <a:noFill/>
          </p:spPr>
          <p:txBody>
            <a:bodyPr>
              <a:spAutoFit/>
            </a:bodyPr>
            <a:lstStyle/>
            <a:p>
              <a:pPr algn="ctr">
                <a:defRPr/>
              </a:pPr>
              <a:r>
                <a:rPr lang="en-US" sz="3600" dirty="0">
                  <a:solidFill>
                    <a:schemeClr val="accent1"/>
                  </a:solidFill>
                  <a:latin typeface="Arial" charset="0"/>
                  <a:ea typeface="ＭＳ Ｐゴシック" charset="0"/>
                </a:rPr>
                <a:t>User Environment</a:t>
              </a:r>
            </a:p>
          </p:txBody>
        </p:sp>
      </p:grpSp>
      <p:sp>
        <p:nvSpPr>
          <p:cNvPr id="10" name="Rounded Rectangle 9"/>
          <p:cNvSpPr>
            <a:spLocks noChangeArrowheads="1"/>
          </p:cNvSpPr>
          <p:nvPr/>
        </p:nvSpPr>
        <p:spPr bwMode="auto">
          <a:xfrm>
            <a:off x="1627188" y="2611438"/>
            <a:ext cx="5916612" cy="1808162"/>
          </a:xfrm>
          <a:prstGeom prst="roundRect">
            <a:avLst>
              <a:gd name="adj" fmla="val 7676"/>
            </a:avLst>
          </a:prstGeom>
          <a:solidFill>
            <a:srgbClr val="CACACA"/>
          </a:solidFill>
          <a:ln w="9525">
            <a:solidFill>
              <a:srgbClr val="B6DCDF"/>
            </a:solidFill>
            <a:round/>
            <a:headEnd/>
            <a:tailEnd/>
          </a:ln>
          <a:effectLst>
            <a:outerShdw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grpSp>
        <p:nvGrpSpPr>
          <p:cNvPr id="9" name="Group 29"/>
          <p:cNvGrpSpPr>
            <a:grpSpLocks/>
          </p:cNvGrpSpPr>
          <p:nvPr/>
        </p:nvGrpSpPr>
        <p:grpSpPr bwMode="auto">
          <a:xfrm>
            <a:off x="1697038" y="2687640"/>
            <a:ext cx="5783262" cy="877887"/>
            <a:chOff x="1052780" y="4673104"/>
            <a:chExt cx="5784174" cy="878936"/>
          </a:xfrm>
          <a:solidFill>
            <a:schemeClr val="accent6"/>
          </a:solidFill>
        </p:grpSpPr>
        <p:grpSp>
          <p:nvGrpSpPr>
            <p:cNvPr id="12" name="Group 14"/>
            <p:cNvGrpSpPr>
              <a:grpSpLocks/>
            </p:cNvGrpSpPr>
            <p:nvPr/>
          </p:nvGrpSpPr>
          <p:grpSpPr bwMode="auto">
            <a:xfrm>
              <a:off x="1052780" y="4673104"/>
              <a:ext cx="1142404" cy="878936"/>
              <a:chOff x="114507" y="1373913"/>
              <a:chExt cx="1142404" cy="878936"/>
            </a:xfrm>
            <a:grpFill/>
          </p:grpSpPr>
          <p:sp>
            <p:nvSpPr>
              <p:cNvPr id="26" name="Rounded Rectangle 25"/>
              <p:cNvSpPr/>
              <p:nvPr/>
            </p:nvSpPr>
            <p:spPr>
              <a:xfrm>
                <a:off x="114507" y="1373913"/>
                <a:ext cx="1143180" cy="878936"/>
              </a:xfrm>
              <a:prstGeom prst="roundRect">
                <a:avLst>
                  <a:gd name="adj" fmla="val 10500"/>
                </a:avLst>
              </a:prstGeom>
              <a:grpFill/>
              <a:ln>
                <a:solidFill>
                  <a:srgbClr val="FFFFFF"/>
                </a:solidFill>
              </a:ln>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ed Rectangle 4"/>
              <p:cNvSpPr/>
              <p:nvPr/>
            </p:nvSpPr>
            <p:spPr>
              <a:xfrm>
                <a:off x="158964" y="1392986"/>
                <a:ext cx="1089197" cy="82489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53340" rIns="53340" bIns="53340" spcCol="1270" anchor="ctr"/>
              <a:lstStyle/>
              <a:p>
                <a:pPr algn="ctr" defTabSz="622300">
                  <a:lnSpc>
                    <a:spcPct val="90000"/>
                  </a:lnSpc>
                  <a:spcAft>
                    <a:spcPct val="35000"/>
                  </a:spcAft>
                  <a:defRPr/>
                </a:pPr>
                <a:r>
                  <a:rPr lang="en-US" sz="1400" dirty="0">
                    <a:solidFill>
                      <a:schemeClr val="bg1"/>
                    </a:solidFill>
                  </a:rPr>
                  <a:t>User Data</a:t>
                </a:r>
              </a:p>
            </p:txBody>
          </p:sp>
        </p:grpSp>
        <p:grpSp>
          <p:nvGrpSpPr>
            <p:cNvPr id="13" name="Group 15"/>
            <p:cNvGrpSpPr>
              <a:grpSpLocks/>
            </p:cNvGrpSpPr>
            <p:nvPr/>
          </p:nvGrpSpPr>
          <p:grpSpPr bwMode="auto">
            <a:xfrm>
              <a:off x="2213222" y="4673104"/>
              <a:ext cx="1142404" cy="878936"/>
              <a:chOff x="1274949" y="1373913"/>
              <a:chExt cx="1142404" cy="878936"/>
            </a:xfrm>
            <a:grpFill/>
          </p:grpSpPr>
          <p:sp>
            <p:nvSpPr>
              <p:cNvPr id="24" name="Rounded Rectangle 23"/>
              <p:cNvSpPr/>
              <p:nvPr/>
            </p:nvSpPr>
            <p:spPr>
              <a:xfrm>
                <a:off x="1275152" y="1373913"/>
                <a:ext cx="1141593" cy="878936"/>
              </a:xfrm>
              <a:prstGeom prst="roundRect">
                <a:avLst>
                  <a:gd name="adj" fmla="val 10500"/>
                </a:avLst>
              </a:prstGeom>
              <a:grpFill/>
              <a:ln>
                <a:solidFill>
                  <a:srgbClr val="FFFFFF"/>
                </a:solidFill>
              </a:ln>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ounded Rectangle 6"/>
              <p:cNvSpPr/>
              <p:nvPr/>
            </p:nvSpPr>
            <p:spPr>
              <a:xfrm>
                <a:off x="1319609" y="1392986"/>
                <a:ext cx="1087609" cy="82489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53340" rIns="53340" bIns="53340" spcCol="1270" anchor="ctr"/>
              <a:lstStyle/>
              <a:p>
                <a:pPr algn="ctr" defTabSz="622300">
                  <a:lnSpc>
                    <a:spcPct val="90000"/>
                  </a:lnSpc>
                  <a:spcAft>
                    <a:spcPct val="35000"/>
                  </a:spcAft>
                  <a:defRPr/>
                </a:pPr>
                <a:r>
                  <a:rPr lang="en-US" sz="1400" dirty="0">
                    <a:solidFill>
                      <a:schemeClr val="bg1"/>
                    </a:solidFill>
                  </a:rPr>
                  <a:t>User Settings</a:t>
                </a:r>
              </a:p>
            </p:txBody>
          </p:sp>
        </p:grpSp>
        <p:grpSp>
          <p:nvGrpSpPr>
            <p:cNvPr id="14" name="Group 16"/>
            <p:cNvGrpSpPr>
              <a:grpSpLocks/>
            </p:cNvGrpSpPr>
            <p:nvPr/>
          </p:nvGrpSpPr>
          <p:grpSpPr bwMode="auto">
            <a:xfrm>
              <a:off x="3373665" y="4673104"/>
              <a:ext cx="1142404" cy="878936"/>
              <a:chOff x="2435392" y="1373913"/>
              <a:chExt cx="1142404" cy="878936"/>
            </a:xfrm>
            <a:grpFill/>
          </p:grpSpPr>
          <p:sp>
            <p:nvSpPr>
              <p:cNvPr id="22" name="Rounded Rectangle 21"/>
              <p:cNvSpPr/>
              <p:nvPr/>
            </p:nvSpPr>
            <p:spPr>
              <a:xfrm>
                <a:off x="2435798" y="1373913"/>
                <a:ext cx="1141592" cy="878936"/>
              </a:xfrm>
              <a:prstGeom prst="roundRect">
                <a:avLst>
                  <a:gd name="adj" fmla="val 10500"/>
                </a:avLst>
              </a:prstGeom>
              <a:grpFill/>
              <a:ln>
                <a:solidFill>
                  <a:srgbClr val="FFFFFF"/>
                </a:solidFill>
              </a:ln>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ounded Rectangle 8"/>
              <p:cNvSpPr/>
              <p:nvPr/>
            </p:nvSpPr>
            <p:spPr>
              <a:xfrm>
                <a:off x="2480255" y="1392986"/>
                <a:ext cx="1087608" cy="82489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53340" rIns="53340" bIns="53340" spcCol="1270" anchor="ctr"/>
              <a:lstStyle/>
              <a:p>
                <a:pPr algn="ctr" defTabSz="622300">
                  <a:lnSpc>
                    <a:spcPct val="90000"/>
                  </a:lnSpc>
                  <a:spcAft>
                    <a:spcPct val="35000"/>
                  </a:spcAft>
                  <a:defRPr/>
                </a:pPr>
                <a:r>
                  <a:rPr lang="en-US" sz="1400" dirty="0">
                    <a:solidFill>
                      <a:schemeClr val="bg1"/>
                    </a:solidFill>
                  </a:rPr>
                  <a:t>User-based Policies</a:t>
                </a:r>
              </a:p>
            </p:txBody>
          </p:sp>
        </p:grpSp>
        <p:grpSp>
          <p:nvGrpSpPr>
            <p:cNvPr id="15" name="Group 17"/>
            <p:cNvGrpSpPr>
              <a:grpSpLocks/>
            </p:cNvGrpSpPr>
            <p:nvPr/>
          </p:nvGrpSpPr>
          <p:grpSpPr bwMode="auto">
            <a:xfrm>
              <a:off x="4534107" y="4673104"/>
              <a:ext cx="1142404" cy="878936"/>
              <a:chOff x="3595834" y="1373913"/>
              <a:chExt cx="1142404" cy="878936"/>
            </a:xfrm>
            <a:grpFill/>
          </p:grpSpPr>
          <p:sp>
            <p:nvSpPr>
              <p:cNvPr id="20" name="Rounded Rectangle 19"/>
              <p:cNvSpPr/>
              <p:nvPr/>
            </p:nvSpPr>
            <p:spPr>
              <a:xfrm>
                <a:off x="3596443" y="1373913"/>
                <a:ext cx="1141593" cy="878936"/>
              </a:xfrm>
              <a:prstGeom prst="roundRect">
                <a:avLst>
                  <a:gd name="adj" fmla="val 10500"/>
                </a:avLst>
              </a:prstGeom>
              <a:grpFill/>
              <a:ln>
                <a:solidFill>
                  <a:srgbClr val="FFFFFF"/>
                </a:solidFill>
              </a:ln>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10"/>
              <p:cNvSpPr/>
              <p:nvPr/>
            </p:nvSpPr>
            <p:spPr>
              <a:xfrm>
                <a:off x="3640900" y="1392986"/>
                <a:ext cx="1087609" cy="82489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53340" rIns="53340" bIns="53340" spcCol="1270" anchor="ctr"/>
              <a:lstStyle/>
              <a:p>
                <a:pPr algn="ctr" defTabSz="622300">
                  <a:lnSpc>
                    <a:spcPct val="90000"/>
                  </a:lnSpc>
                  <a:spcAft>
                    <a:spcPct val="35000"/>
                  </a:spcAft>
                  <a:defRPr/>
                </a:pPr>
                <a:r>
                  <a:rPr lang="en-US" sz="1400" dirty="0">
                    <a:solidFill>
                      <a:schemeClr val="bg1"/>
                    </a:solidFill>
                  </a:rPr>
                  <a:t>User Installed Applications</a:t>
                </a:r>
              </a:p>
            </p:txBody>
          </p:sp>
        </p:grpSp>
        <p:grpSp>
          <p:nvGrpSpPr>
            <p:cNvPr id="16" name="Group 18"/>
            <p:cNvGrpSpPr>
              <a:grpSpLocks/>
            </p:cNvGrpSpPr>
            <p:nvPr/>
          </p:nvGrpSpPr>
          <p:grpSpPr bwMode="auto">
            <a:xfrm>
              <a:off x="5694550" y="4673104"/>
              <a:ext cx="1142404" cy="878936"/>
              <a:chOff x="4756277" y="1373913"/>
              <a:chExt cx="1142404" cy="878936"/>
            </a:xfrm>
            <a:grpFill/>
          </p:grpSpPr>
          <p:sp>
            <p:nvSpPr>
              <p:cNvPr id="18" name="Rounded Rectangle 17"/>
              <p:cNvSpPr/>
              <p:nvPr/>
            </p:nvSpPr>
            <p:spPr>
              <a:xfrm>
                <a:off x="4755501" y="1373913"/>
                <a:ext cx="1143180" cy="878936"/>
              </a:xfrm>
              <a:prstGeom prst="roundRect">
                <a:avLst>
                  <a:gd name="adj" fmla="val 10500"/>
                </a:avLst>
              </a:prstGeom>
              <a:grpFill/>
              <a:ln>
                <a:solidFill>
                  <a:srgbClr val="FFFFFF"/>
                </a:solidFill>
              </a:ln>
            </p:spPr>
            <p:style>
              <a:lnRef idx="1">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ounded Rectangle 12"/>
              <p:cNvSpPr/>
              <p:nvPr/>
            </p:nvSpPr>
            <p:spPr>
              <a:xfrm>
                <a:off x="4799958" y="1392986"/>
                <a:ext cx="1089197" cy="82489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53340" rIns="53340" bIns="53340" spcCol="1270" anchor="ctr"/>
              <a:lstStyle/>
              <a:p>
                <a:pPr algn="ctr" defTabSz="622300">
                  <a:lnSpc>
                    <a:spcPct val="90000"/>
                  </a:lnSpc>
                  <a:spcAft>
                    <a:spcPct val="35000"/>
                  </a:spcAft>
                  <a:defRPr/>
                </a:pPr>
                <a:r>
                  <a:rPr lang="en-US" sz="1400" dirty="0">
                    <a:solidFill>
                      <a:schemeClr val="bg1"/>
                    </a:solidFill>
                  </a:rPr>
                  <a:t>Corporate Installed Applications</a:t>
                </a:r>
              </a:p>
            </p:txBody>
          </p:sp>
        </p:grpSp>
      </p:grpSp>
      <p:sp>
        <p:nvSpPr>
          <p:cNvPr id="28" name="Rounded Rectangle 27"/>
          <p:cNvSpPr>
            <a:spLocks noChangeArrowheads="1"/>
          </p:cNvSpPr>
          <p:nvPr/>
        </p:nvSpPr>
        <p:spPr bwMode="auto">
          <a:xfrm>
            <a:off x="1687923" y="3657600"/>
            <a:ext cx="2330040" cy="304800"/>
          </a:xfrm>
          <a:prstGeom prst="roundRect">
            <a:avLst>
              <a:gd name="adj" fmla="val 11231"/>
            </a:avLst>
          </a:prstGeom>
          <a:solidFill>
            <a:srgbClr val="A6A6A6">
              <a:alpha val="74901"/>
            </a:srgbClr>
          </a:solidFill>
          <a:ln w="9525">
            <a:solidFill>
              <a:srgbClr val="B6DCDF"/>
            </a:solidFill>
            <a:round/>
            <a:headEnd/>
            <a:tailEnd/>
          </a:ln>
          <a:effectLst>
            <a:outerShdw dist="23000" dir="5400000" rotWithShape="0">
              <a:srgbClr val="808080">
                <a:alpha val="34999"/>
              </a:srgbClr>
            </a:outerShdw>
          </a:effectLst>
        </p:spPr>
        <p:txBody>
          <a:bodyPr anchor="ctr"/>
          <a:lstStyle/>
          <a:p>
            <a:pPr algn="ctr">
              <a:defRPr/>
            </a:pPr>
            <a:r>
              <a:rPr lang="en-US" dirty="0" smtClean="0">
                <a:solidFill>
                  <a:schemeClr val="lt1"/>
                </a:solidFill>
                <a:latin typeface="+mn-lt"/>
                <a:ea typeface="+mn-ea"/>
              </a:rPr>
              <a:t>User Profiles</a:t>
            </a:r>
            <a:endParaRPr lang="en-US" dirty="0">
              <a:solidFill>
                <a:schemeClr val="lt1"/>
              </a:solidFill>
              <a:latin typeface="+mn-lt"/>
              <a:ea typeface="+mn-ea"/>
            </a:endParaRPr>
          </a:p>
        </p:txBody>
      </p:sp>
      <p:sp>
        <p:nvSpPr>
          <p:cNvPr id="30" name="Rounded Rectangle 29"/>
          <p:cNvSpPr>
            <a:spLocks noChangeArrowheads="1"/>
          </p:cNvSpPr>
          <p:nvPr/>
        </p:nvSpPr>
        <p:spPr bwMode="auto">
          <a:xfrm>
            <a:off x="1630364" y="2611438"/>
            <a:ext cx="5913437" cy="1808162"/>
          </a:xfrm>
          <a:prstGeom prst="roundRect">
            <a:avLst>
              <a:gd name="adj" fmla="val 5991"/>
            </a:avLst>
          </a:prstGeom>
          <a:noFill/>
          <a:ln w="9525">
            <a:solidFill>
              <a:srgbClr val="B6DCDF"/>
            </a:solidFill>
            <a:round/>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0729" name="Rectangle 31"/>
          <p:cNvSpPr>
            <a:spLocks noChangeArrowheads="1"/>
          </p:cNvSpPr>
          <p:nvPr/>
        </p:nvSpPr>
        <p:spPr bwMode="auto">
          <a:xfrm>
            <a:off x="4109374" y="5387976"/>
            <a:ext cx="925253" cy="707886"/>
          </a:xfrm>
          <a:prstGeom prst="rect">
            <a:avLst/>
          </a:prstGeom>
          <a:noFill/>
          <a:ln w="9525">
            <a:noFill/>
            <a:miter lim="800000"/>
            <a:headEnd/>
            <a:tailEnd/>
          </a:ln>
        </p:spPr>
        <p:txBody>
          <a:bodyPr wrap="none">
            <a:spAutoFit/>
          </a:bodyPr>
          <a:lstStyle/>
          <a:p>
            <a:pPr algn="ctr"/>
            <a:r>
              <a:rPr lang="en-US" sz="4000" dirty="0">
                <a:solidFill>
                  <a:srgbClr val="000000"/>
                </a:solidFill>
              </a:rPr>
              <a:t>OS</a:t>
            </a:r>
          </a:p>
        </p:txBody>
      </p:sp>
      <p:sp>
        <p:nvSpPr>
          <p:cNvPr id="32" name="Rounded Rectangle 31"/>
          <p:cNvSpPr/>
          <p:nvPr/>
        </p:nvSpPr>
        <p:spPr>
          <a:xfrm>
            <a:off x="1524000" y="4572000"/>
            <a:ext cx="6096000" cy="762288"/>
          </a:xfrm>
          <a:prstGeom prst="roundRect">
            <a:avLst>
              <a:gd name="adj" fmla="val 8500"/>
            </a:avLst>
          </a:prstGeom>
          <a:solidFill>
            <a:srgbClr val="CACACA"/>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3" name="Rectangle 32"/>
          <p:cNvSpPr/>
          <p:nvPr/>
        </p:nvSpPr>
        <p:spPr>
          <a:xfrm>
            <a:off x="2209800" y="4572000"/>
            <a:ext cx="5147564" cy="707886"/>
          </a:xfrm>
          <a:prstGeom prst="rect">
            <a:avLst/>
          </a:prstGeom>
        </p:spPr>
        <p:txBody>
          <a:bodyPr wrap="none">
            <a:spAutoFit/>
          </a:bodyPr>
          <a:lstStyle/>
          <a:p>
            <a:pPr lvl="0" algn="ctr"/>
            <a:r>
              <a:rPr lang="en-US" sz="4000" dirty="0" smtClean="0">
                <a:solidFill>
                  <a:srgbClr val="000000"/>
                </a:solidFill>
              </a:rPr>
              <a:t>Common Base Image</a:t>
            </a:r>
            <a:endParaRPr lang="en-US" sz="4000" dirty="0">
              <a:solidFill>
                <a:srgbClr val="000000"/>
              </a:solidFill>
            </a:endParaRPr>
          </a:p>
        </p:txBody>
      </p:sp>
      <p:sp>
        <p:nvSpPr>
          <p:cNvPr id="34" name="Rounded Rectangle 33"/>
          <p:cNvSpPr>
            <a:spLocks noChangeArrowheads="1"/>
          </p:cNvSpPr>
          <p:nvPr/>
        </p:nvSpPr>
        <p:spPr bwMode="auto">
          <a:xfrm>
            <a:off x="1683591" y="4038600"/>
            <a:ext cx="5796709" cy="304800"/>
          </a:xfrm>
          <a:prstGeom prst="roundRect">
            <a:avLst>
              <a:gd name="adj" fmla="val 11231"/>
            </a:avLst>
          </a:prstGeom>
          <a:solidFill>
            <a:srgbClr val="A6A6A6">
              <a:alpha val="74901"/>
            </a:srgbClr>
          </a:solidFill>
          <a:ln w="9525">
            <a:solidFill>
              <a:srgbClr val="B6DCDF"/>
            </a:solidFill>
            <a:round/>
            <a:headEnd/>
            <a:tailEnd/>
          </a:ln>
          <a:effectLst>
            <a:outerShdw dist="23000" dir="5400000" rotWithShape="0">
              <a:srgbClr val="808080">
                <a:alpha val="34999"/>
              </a:srgbClr>
            </a:outerShdw>
          </a:effectLst>
        </p:spPr>
        <p:txBody>
          <a:bodyPr anchor="ctr"/>
          <a:lstStyle/>
          <a:p>
            <a:pPr algn="ctr">
              <a:defRPr/>
            </a:pPr>
            <a:r>
              <a:rPr lang="en-US" dirty="0" smtClean="0">
                <a:solidFill>
                  <a:schemeClr val="lt1"/>
                </a:solidFill>
                <a:latin typeface="+mn-lt"/>
              </a:rPr>
              <a:t>Citrix Personal </a:t>
            </a:r>
            <a:r>
              <a:rPr lang="en-US" dirty="0" err="1" smtClean="0">
                <a:solidFill>
                  <a:schemeClr val="lt1"/>
                </a:solidFill>
                <a:latin typeface="+mn-lt"/>
              </a:rPr>
              <a:t>vDisk</a:t>
            </a:r>
            <a:endParaRPr lang="en-US" dirty="0">
              <a:solidFill>
                <a:schemeClr val="lt1"/>
              </a:solidFill>
              <a:latin typeface="+mn-lt"/>
              <a:ea typeface="+mn-ea"/>
            </a:endParaRPr>
          </a:p>
        </p:txBody>
      </p:sp>
    </p:spTree>
    <p:extLst>
      <p:ext uri="{BB962C8B-B14F-4D97-AF65-F5344CB8AC3E}">
        <p14:creationId xmlns:p14="http://schemas.microsoft.com/office/powerpoint/2010/main" val="773449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dissolve">
                                      <p:cBhvr>
                                        <p:cTn id="12"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7475778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fontAlgn="auto" hangingPunct="0">
              <a:spcBef>
                <a:spcPts val="0"/>
              </a:spcBef>
              <a:spcAft>
                <a:spcPts val="0"/>
              </a:spcAft>
            </a:pPr>
            <a:r>
              <a:rPr lang="en-US" sz="800" dirty="0">
                <a:solidFill>
                  <a:srgbClr val="F2F2F2"/>
                </a:solidFill>
                <a:latin typeface="Calibri" pitchFamily="34" charset="0"/>
                <a:cs typeface="Arial" charset="0"/>
              </a:rPr>
              <a:t>© </a:t>
            </a:r>
            <a:r>
              <a:rPr lang="en-US" sz="800" dirty="0" smtClean="0">
                <a:solidFill>
                  <a:srgbClr val="F2F2F2"/>
                </a:solidFill>
                <a:latin typeface="Calibri" pitchFamily="34" charset="0"/>
                <a:cs typeface="Arial" charset="0"/>
              </a:rPr>
              <a:t>2010 Microsoft </a:t>
            </a:r>
            <a:r>
              <a:rPr lang="en-US" sz="800" dirty="0">
                <a:solidFill>
                  <a:srgbClr val="F2F2F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fontAlgn="auto" hangingPunct="0">
              <a:spcBef>
                <a:spcPts val="0"/>
              </a:spcBef>
              <a:spcAft>
                <a:spcPts val="0"/>
              </a:spcAft>
            </a:pPr>
            <a:r>
              <a:rPr lang="en-US" sz="800" dirty="0">
                <a:solidFill>
                  <a:srgbClr val="F2F2F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latin typeface="Calibri" pitchFamily="34" charset="0"/>
                <a:cs typeface="Arial" charset="0"/>
              </a:rPr>
              <a:t>MICROSOFT </a:t>
            </a:r>
            <a:r>
              <a:rPr lang="en-US" sz="800" dirty="0">
                <a:solidFill>
                  <a:srgbClr val="F2F2F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9976608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a:t>
            </a:r>
            <a:r>
              <a:rPr lang="en-US" dirty="0" err="1" smtClean="0"/>
              <a:t>XenApp</a:t>
            </a:r>
            <a:r>
              <a:rPr lang="en-US" dirty="0" smtClean="0"/>
              <a:t> over just RDS?</a:t>
            </a:r>
            <a:endParaRPr lang="en-US" dirty="0"/>
          </a:p>
        </p:txBody>
      </p:sp>
      <p:sp>
        <p:nvSpPr>
          <p:cNvPr id="3" name="Content Placeholder 2"/>
          <p:cNvSpPr>
            <a:spLocks noGrp="1"/>
          </p:cNvSpPr>
          <p:nvPr>
            <p:ph idx="1"/>
          </p:nvPr>
        </p:nvSpPr>
        <p:spPr/>
        <p:txBody>
          <a:bodyPr/>
          <a:lstStyle/>
          <a:p>
            <a:endParaRPr lang="en-AU">
              <a:solidFill>
                <a:schemeClr val="accent6"/>
              </a:solidFill>
            </a:endParaRPr>
          </a:p>
        </p:txBody>
      </p:sp>
      <p:pic>
        <p:nvPicPr>
          <p:cNvPr id="1026" name="Picture 2" descr="http://news.cnet.com/i/bto/20080528/Apple_iMac_Leopard_540x3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76" y="1549401"/>
            <a:ext cx="2467794" cy="1508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4.bp.blogspot.com/_zl3ewJYv63g/SaLmaZ8m9-I/AAAAAAAAAl4/3o0lszFzoYg/s400/3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6138" y="1649015"/>
            <a:ext cx="1285071" cy="1308894"/>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www.softmyhard.com/wp-content/uploads/2010/11/regedit-ic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9381" y="1488281"/>
            <a:ext cx="1600688" cy="163036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alter.arizona.edu/_media/images/esa_flowcharts.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63787" y="1749820"/>
            <a:ext cx="1475371" cy="1199754"/>
          </a:xfrm>
          <a:prstGeom prst="rect">
            <a:avLst/>
          </a:prstGeom>
          <a:noFill/>
          <a:ln>
            <a:solidFill>
              <a:schemeClr val="tx1">
                <a:lumMod val="20000"/>
                <a:lumOff val="8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lifesci.rutgers.edu/~helpdesk/images/dlsim/DLSIM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2439" y="1892497"/>
            <a:ext cx="888406" cy="91440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221687" y="3941816"/>
            <a:ext cx="1603218" cy="1454987"/>
            <a:chOff x="127065" y="3459892"/>
            <a:chExt cx="1632938" cy="1454987"/>
          </a:xfrm>
        </p:grpSpPr>
        <p:pic>
          <p:nvPicPr>
            <p:cNvPr id="1036" name="Picture 12" descr="https://secure.pba.com/Admin/MediaShare/gs/images/user_48x48.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1521" y="3717111"/>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images.techtree.com/ttimages/story/83387_back.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7065" y="4268767"/>
              <a:ext cx="646112" cy="64611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http://images.techtree.com/ttimages/story/83387_back.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3891" y="4268767"/>
              <a:ext cx="646112" cy="64611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s://secure.pba.com/Admin/MediaShare/gs/images/user_48x48.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08347" y="3694886"/>
              <a:ext cx="457200" cy="4572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27065" y="3459892"/>
              <a:ext cx="646112" cy="72237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accent6"/>
                </a:solidFill>
              </a:endParaRPr>
            </a:p>
          </p:txBody>
        </p:sp>
        <p:sp>
          <p:nvSpPr>
            <p:cNvPr id="6" name="Right Arrow 5"/>
            <p:cNvSpPr/>
            <p:nvPr/>
          </p:nvSpPr>
          <p:spPr>
            <a:xfrm>
              <a:off x="678721" y="3823457"/>
              <a:ext cx="529626" cy="244507"/>
            </a:xfrm>
            <a:prstGeom prst="rightArrow">
              <a:avLst/>
            </a:prstGeom>
            <a:solidFill>
              <a:srgbClr val="008B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accent6"/>
                </a:solidFill>
              </a:endParaRPr>
            </a:p>
          </p:txBody>
        </p:sp>
      </p:grpSp>
      <p:pic>
        <p:nvPicPr>
          <p:cNvPr id="1040" name="Picture 16" descr="http://news.uns.purdue.edu/images/+2004/ramani-CAD3.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20475" y="4267093"/>
            <a:ext cx="1775351" cy="1229726"/>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www.cbit-ccti.com/Lists/Ottawa_Training_Pages/images/site/sccm.gi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728031" y="4284757"/>
            <a:ext cx="1869351" cy="1152004"/>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www.vendingventures.com/vending_machin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760138" y="4033592"/>
            <a:ext cx="1103822" cy="16039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13700" y="3164017"/>
            <a:ext cx="1926451" cy="369332"/>
          </a:xfrm>
          <a:prstGeom prst="rect">
            <a:avLst/>
          </a:prstGeom>
          <a:noFill/>
        </p:spPr>
        <p:txBody>
          <a:bodyPr wrap="square" rtlCol="0">
            <a:spAutoFit/>
          </a:bodyPr>
          <a:lstStyle/>
          <a:p>
            <a:r>
              <a:rPr lang="en-US" b="1" dirty="0" smtClean="0">
                <a:solidFill>
                  <a:schemeClr val="accent6"/>
                </a:solidFill>
                <a:latin typeface="Calibri" pitchFamily="34" charset="0"/>
                <a:cs typeface="Calibri" pitchFamily="34" charset="0"/>
              </a:rPr>
              <a:t>Any endpoint</a:t>
            </a:r>
          </a:p>
        </p:txBody>
      </p:sp>
      <p:sp>
        <p:nvSpPr>
          <p:cNvPr id="22" name="TextBox 21"/>
          <p:cNvSpPr txBox="1"/>
          <p:nvPr/>
        </p:nvSpPr>
        <p:spPr>
          <a:xfrm>
            <a:off x="2494955" y="3164017"/>
            <a:ext cx="1842787" cy="369332"/>
          </a:xfrm>
          <a:prstGeom prst="rect">
            <a:avLst/>
          </a:prstGeom>
          <a:noFill/>
        </p:spPr>
        <p:txBody>
          <a:bodyPr wrap="square" rtlCol="0">
            <a:spAutoFit/>
          </a:bodyPr>
          <a:lstStyle/>
          <a:p>
            <a:r>
              <a:rPr lang="en-US" b="1" dirty="0" smtClean="0">
                <a:solidFill>
                  <a:schemeClr val="accent6"/>
                </a:solidFill>
                <a:latin typeface="Calibri" pitchFamily="34" charset="0"/>
                <a:cs typeface="Calibri" pitchFamily="34" charset="0"/>
              </a:rPr>
              <a:t>Any network</a:t>
            </a:r>
          </a:p>
        </p:txBody>
      </p:sp>
      <p:sp>
        <p:nvSpPr>
          <p:cNvPr id="23" name="TextBox 22"/>
          <p:cNvSpPr txBox="1"/>
          <p:nvPr/>
        </p:nvSpPr>
        <p:spPr>
          <a:xfrm>
            <a:off x="4152246" y="3164017"/>
            <a:ext cx="1886255" cy="369332"/>
          </a:xfrm>
          <a:prstGeom prst="rect">
            <a:avLst/>
          </a:prstGeom>
          <a:noFill/>
        </p:spPr>
        <p:txBody>
          <a:bodyPr wrap="square" rtlCol="0">
            <a:spAutoFit/>
          </a:bodyPr>
          <a:lstStyle/>
          <a:p>
            <a:r>
              <a:rPr lang="en-US" b="1" dirty="0" smtClean="0">
                <a:solidFill>
                  <a:schemeClr val="accent6"/>
                </a:solidFill>
                <a:latin typeface="Calibri" pitchFamily="34" charset="0"/>
                <a:cs typeface="Calibri" pitchFamily="34" charset="0"/>
              </a:rPr>
              <a:t>Profile </a:t>
            </a:r>
            <a:r>
              <a:rPr lang="en-US" b="1" dirty="0" err="1" smtClean="0">
                <a:solidFill>
                  <a:schemeClr val="accent6"/>
                </a:solidFill>
                <a:latin typeface="Calibri" pitchFamily="34" charset="0"/>
                <a:cs typeface="Calibri" pitchFamily="34" charset="0"/>
              </a:rPr>
              <a:t>Mgmt</a:t>
            </a:r>
            <a:endParaRPr lang="en-US" b="1" dirty="0" smtClean="0">
              <a:solidFill>
                <a:schemeClr val="accent6"/>
              </a:solidFill>
              <a:latin typeface="Calibri" pitchFamily="34" charset="0"/>
              <a:cs typeface="Calibri" pitchFamily="34" charset="0"/>
            </a:endParaRPr>
          </a:p>
        </p:txBody>
      </p:sp>
      <p:sp>
        <p:nvSpPr>
          <p:cNvPr id="24" name="TextBox 23"/>
          <p:cNvSpPr txBox="1"/>
          <p:nvPr/>
        </p:nvSpPr>
        <p:spPr>
          <a:xfrm>
            <a:off x="6290207" y="3164017"/>
            <a:ext cx="1176664" cy="369332"/>
          </a:xfrm>
          <a:prstGeom prst="rect">
            <a:avLst/>
          </a:prstGeom>
          <a:noFill/>
        </p:spPr>
        <p:txBody>
          <a:bodyPr wrap="square" rtlCol="0">
            <a:spAutoFit/>
          </a:bodyPr>
          <a:lstStyle/>
          <a:p>
            <a:r>
              <a:rPr lang="en-US" b="1" dirty="0" smtClean="0">
                <a:solidFill>
                  <a:schemeClr val="accent6"/>
                </a:solidFill>
                <a:latin typeface="Calibri" pitchFamily="34" charset="0"/>
                <a:cs typeface="Calibri" pitchFamily="34" charset="0"/>
              </a:rPr>
              <a:t>Policies</a:t>
            </a:r>
          </a:p>
        </p:txBody>
      </p:sp>
      <p:sp>
        <p:nvSpPr>
          <p:cNvPr id="25" name="TextBox 24"/>
          <p:cNvSpPr txBox="1"/>
          <p:nvPr/>
        </p:nvSpPr>
        <p:spPr>
          <a:xfrm>
            <a:off x="7696737" y="3025518"/>
            <a:ext cx="1699710" cy="646331"/>
          </a:xfrm>
          <a:prstGeom prst="rect">
            <a:avLst/>
          </a:prstGeom>
          <a:noFill/>
        </p:spPr>
        <p:txBody>
          <a:bodyPr wrap="square" rtlCol="0">
            <a:spAutoFit/>
          </a:bodyPr>
          <a:lstStyle/>
          <a:p>
            <a:r>
              <a:rPr lang="en-US" b="1" dirty="0" smtClean="0">
                <a:solidFill>
                  <a:schemeClr val="accent6"/>
                </a:solidFill>
                <a:latin typeface="Calibri" pitchFamily="34" charset="0"/>
                <a:cs typeface="Calibri" pitchFamily="34" charset="0"/>
              </a:rPr>
              <a:t>Multimedia</a:t>
            </a:r>
          </a:p>
          <a:p>
            <a:r>
              <a:rPr lang="en-US" b="1" dirty="0" smtClean="0">
                <a:solidFill>
                  <a:schemeClr val="accent6"/>
                </a:solidFill>
                <a:latin typeface="Calibri" pitchFamily="34" charset="0"/>
                <a:cs typeface="Calibri" pitchFamily="34" charset="0"/>
              </a:rPr>
              <a:t>Plug n’ Play</a:t>
            </a:r>
          </a:p>
        </p:txBody>
      </p:sp>
      <p:sp>
        <p:nvSpPr>
          <p:cNvPr id="26" name="TextBox 25"/>
          <p:cNvSpPr txBox="1"/>
          <p:nvPr/>
        </p:nvSpPr>
        <p:spPr>
          <a:xfrm>
            <a:off x="-97288" y="5564750"/>
            <a:ext cx="1896481" cy="646331"/>
          </a:xfrm>
          <a:prstGeom prst="rect">
            <a:avLst/>
          </a:prstGeom>
          <a:noFill/>
        </p:spPr>
        <p:txBody>
          <a:bodyPr wrap="none" rtlCol="0">
            <a:spAutoFit/>
          </a:bodyPr>
          <a:lstStyle/>
          <a:p>
            <a:pPr algn="ctr"/>
            <a:r>
              <a:rPr lang="en-US" b="1" dirty="0" smtClean="0">
                <a:solidFill>
                  <a:schemeClr val="accent6"/>
                </a:solidFill>
                <a:latin typeface="Calibri" pitchFamily="34" charset="0"/>
                <a:cs typeface="Calibri" pitchFamily="34" charset="0"/>
              </a:rPr>
              <a:t>Roaming</a:t>
            </a:r>
          </a:p>
          <a:p>
            <a:pPr algn="ctr"/>
            <a:r>
              <a:rPr lang="en-US" b="1" dirty="0" smtClean="0">
                <a:solidFill>
                  <a:schemeClr val="accent6"/>
                </a:solidFill>
                <a:latin typeface="Calibri" pitchFamily="34" charset="0"/>
                <a:cs typeface="Calibri" pitchFamily="34" charset="0"/>
              </a:rPr>
              <a:t>Session Reliability</a:t>
            </a:r>
          </a:p>
        </p:txBody>
      </p:sp>
      <p:sp>
        <p:nvSpPr>
          <p:cNvPr id="27" name="TextBox 26"/>
          <p:cNvSpPr txBox="1"/>
          <p:nvPr/>
        </p:nvSpPr>
        <p:spPr>
          <a:xfrm>
            <a:off x="1964029" y="5703248"/>
            <a:ext cx="1877181" cy="369332"/>
          </a:xfrm>
          <a:prstGeom prst="rect">
            <a:avLst/>
          </a:prstGeom>
          <a:noFill/>
        </p:spPr>
        <p:txBody>
          <a:bodyPr wrap="none" rtlCol="0">
            <a:spAutoFit/>
          </a:bodyPr>
          <a:lstStyle/>
          <a:p>
            <a:r>
              <a:rPr lang="en-US" b="1" dirty="0" smtClean="0">
                <a:solidFill>
                  <a:schemeClr val="accent6"/>
                </a:solidFill>
                <a:latin typeface="Calibri" pitchFamily="34" charset="0"/>
                <a:cs typeface="Calibri" pitchFamily="34" charset="0"/>
              </a:rPr>
              <a:t>High end graphics</a:t>
            </a:r>
          </a:p>
        </p:txBody>
      </p:sp>
      <p:sp>
        <p:nvSpPr>
          <p:cNvPr id="29" name="TextBox 28"/>
          <p:cNvSpPr txBox="1"/>
          <p:nvPr/>
        </p:nvSpPr>
        <p:spPr>
          <a:xfrm>
            <a:off x="6164909" y="5703248"/>
            <a:ext cx="739305" cy="369332"/>
          </a:xfrm>
          <a:prstGeom prst="rect">
            <a:avLst/>
          </a:prstGeom>
          <a:noFill/>
        </p:spPr>
        <p:txBody>
          <a:bodyPr wrap="none" rtlCol="0">
            <a:spAutoFit/>
          </a:bodyPr>
          <a:lstStyle/>
          <a:p>
            <a:r>
              <a:rPr lang="en-US" b="1" dirty="0" smtClean="0">
                <a:solidFill>
                  <a:schemeClr val="accent6"/>
                </a:solidFill>
                <a:latin typeface="Calibri" pitchFamily="34" charset="0"/>
                <a:cs typeface="Calibri" pitchFamily="34" charset="0"/>
              </a:rPr>
              <a:t>SCCM</a:t>
            </a:r>
          </a:p>
        </p:txBody>
      </p:sp>
      <p:sp>
        <p:nvSpPr>
          <p:cNvPr id="30" name="TextBox 29"/>
          <p:cNvSpPr txBox="1"/>
          <p:nvPr/>
        </p:nvSpPr>
        <p:spPr>
          <a:xfrm>
            <a:off x="7694696" y="5703248"/>
            <a:ext cx="1276760" cy="369332"/>
          </a:xfrm>
          <a:prstGeom prst="rect">
            <a:avLst/>
          </a:prstGeom>
          <a:noFill/>
        </p:spPr>
        <p:txBody>
          <a:bodyPr wrap="none" rtlCol="0">
            <a:spAutoFit/>
          </a:bodyPr>
          <a:lstStyle/>
          <a:p>
            <a:r>
              <a:rPr lang="en-US" b="1" dirty="0" smtClean="0">
                <a:solidFill>
                  <a:schemeClr val="accent6"/>
                </a:solidFill>
                <a:latin typeface="Calibri" pitchFamily="34" charset="0"/>
                <a:cs typeface="Calibri" pitchFamily="34" charset="0"/>
              </a:rPr>
              <a:t>Self Service</a:t>
            </a:r>
          </a:p>
        </p:txBody>
      </p:sp>
      <p:pic>
        <p:nvPicPr>
          <p:cNvPr id="1048" name="Picture 24" descr="http://media.gdgt.com/img/product/15/bpy/microsoft-windows-xp-oa4-460.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068305" y="4375517"/>
            <a:ext cx="1524917" cy="1164890"/>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4284431" y="5703248"/>
            <a:ext cx="964175" cy="369332"/>
          </a:xfrm>
          <a:prstGeom prst="rect">
            <a:avLst/>
          </a:prstGeom>
          <a:noFill/>
        </p:spPr>
        <p:txBody>
          <a:bodyPr wrap="none" rtlCol="0">
            <a:spAutoFit/>
          </a:bodyPr>
          <a:lstStyle/>
          <a:p>
            <a:r>
              <a:rPr lang="en-US" b="1" dirty="0" smtClean="0">
                <a:solidFill>
                  <a:schemeClr val="accent6"/>
                </a:solidFill>
                <a:latin typeface="Calibri" pitchFamily="34" charset="0"/>
                <a:cs typeface="Calibri" pitchFamily="34" charset="0"/>
              </a:rPr>
              <a:t>XP Apps</a:t>
            </a:r>
          </a:p>
        </p:txBody>
      </p:sp>
      <p:sp>
        <p:nvSpPr>
          <p:cNvPr id="9" name="Rectangle 8"/>
          <p:cNvSpPr/>
          <p:nvPr/>
        </p:nvSpPr>
        <p:spPr>
          <a:xfrm>
            <a:off x="464043" y="6345538"/>
            <a:ext cx="8463525" cy="338554"/>
          </a:xfrm>
          <a:prstGeom prst="rect">
            <a:avLst/>
          </a:prstGeom>
        </p:spPr>
        <p:txBody>
          <a:bodyPr wrap="square">
            <a:spAutoFit/>
          </a:bodyPr>
          <a:lstStyle/>
          <a:p>
            <a:pPr algn="ctr"/>
            <a:r>
              <a:rPr lang="en-US" sz="1600" dirty="0">
                <a:solidFill>
                  <a:schemeClr val="accent6"/>
                </a:solidFill>
              </a:rPr>
              <a:t>http://www.citrix.com</a:t>
            </a:r>
            <a:r>
              <a:rPr lang="en-US" sz="1600" dirty="0" smtClean="0">
                <a:solidFill>
                  <a:schemeClr val="accent6"/>
                </a:solidFill>
              </a:rPr>
              <a:t>/_site_resources_dynamic_salesdocs_XenApp6onRDS.pdf</a:t>
            </a:r>
            <a:endParaRPr lang="en-US" sz="1600" dirty="0">
              <a:solidFill>
                <a:schemeClr val="accent6"/>
              </a:solidFill>
            </a:endParaRPr>
          </a:p>
        </p:txBody>
      </p:sp>
    </p:spTree>
    <p:extLst>
      <p:ext uri="{BB962C8B-B14F-4D97-AF65-F5344CB8AC3E}">
        <p14:creationId xmlns:p14="http://schemas.microsoft.com/office/powerpoint/2010/main" val="2990800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1032"/>
                                        </p:tgtEl>
                                        <p:attrNameLst>
                                          <p:attrName>style.visibility</p:attrName>
                                        </p:attrNameLst>
                                      </p:cBhvr>
                                      <p:to>
                                        <p:strVal val="visible"/>
                                      </p:to>
                                    </p:set>
                                    <p:animEffect transition="in" filter="fade">
                                      <p:cBhvr>
                                        <p:cTn id="26" dur="500"/>
                                        <p:tgtEl>
                                          <p:spTgt spid="103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1034"/>
                                        </p:tgtEl>
                                        <p:attrNameLst>
                                          <p:attrName>style.visibility</p:attrName>
                                        </p:attrNameLst>
                                      </p:cBhvr>
                                      <p:to>
                                        <p:strVal val="visible"/>
                                      </p:to>
                                    </p:set>
                                    <p:animEffect transition="in" filter="fade">
                                      <p:cBhvr>
                                        <p:cTn id="34" dur="500"/>
                                        <p:tgtEl>
                                          <p:spTgt spid="103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nodeType="withEffect">
                                  <p:stCondLst>
                                    <p:cond delay="0"/>
                                  </p:stCondLst>
                                  <p:childTnLst>
                                    <p:set>
                                      <p:cBhvr>
                                        <p:cTn id="49" dur="1" fill="hold">
                                          <p:stCondLst>
                                            <p:cond delay="0"/>
                                          </p:stCondLst>
                                        </p:cTn>
                                        <p:tgtEl>
                                          <p:spTgt spid="1040"/>
                                        </p:tgtEl>
                                        <p:attrNameLst>
                                          <p:attrName>style.visibility</p:attrName>
                                        </p:attrNameLst>
                                      </p:cBhvr>
                                      <p:to>
                                        <p:strVal val="visible"/>
                                      </p:to>
                                    </p:set>
                                    <p:animEffect transition="in" filter="fade">
                                      <p:cBhvr>
                                        <p:cTn id="50" dur="500"/>
                                        <p:tgtEl>
                                          <p:spTgt spid="104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nodeType="withEffect">
                                  <p:stCondLst>
                                    <p:cond delay="0"/>
                                  </p:stCondLst>
                                  <p:childTnLst>
                                    <p:set>
                                      <p:cBhvr>
                                        <p:cTn id="57" dur="1" fill="hold">
                                          <p:stCondLst>
                                            <p:cond delay="0"/>
                                          </p:stCondLst>
                                        </p:cTn>
                                        <p:tgtEl>
                                          <p:spTgt spid="1048"/>
                                        </p:tgtEl>
                                        <p:attrNameLst>
                                          <p:attrName>style.visibility</p:attrName>
                                        </p:attrNameLst>
                                      </p:cBhvr>
                                      <p:to>
                                        <p:strVal val="visible"/>
                                      </p:to>
                                    </p:set>
                                    <p:animEffect transition="in" filter="fade">
                                      <p:cBhvr>
                                        <p:cTn id="58" dur="500"/>
                                        <p:tgtEl>
                                          <p:spTgt spid="104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1044"/>
                                        </p:tgtEl>
                                        <p:attrNameLst>
                                          <p:attrName>style.visibility</p:attrName>
                                        </p:attrNameLst>
                                      </p:cBhvr>
                                      <p:to>
                                        <p:strVal val="visible"/>
                                      </p:to>
                                    </p:set>
                                    <p:animEffect transition="in" filter="fade">
                                      <p:cBhvr>
                                        <p:cTn id="66" dur="500"/>
                                        <p:tgtEl>
                                          <p:spTgt spid="104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1046"/>
                                        </p:tgtEl>
                                        <p:attrNameLst>
                                          <p:attrName>style.visibility</p:attrName>
                                        </p:attrNameLst>
                                      </p:cBhvr>
                                      <p:to>
                                        <p:strVal val="visible"/>
                                      </p:to>
                                    </p:set>
                                    <p:animEffect transition="in" filter="fade">
                                      <p:cBhvr>
                                        <p:cTn id="74" dur="500"/>
                                        <p:tgtEl>
                                          <p:spTgt spid="1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9" grpId="0"/>
      <p:bldP spid="30"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78634" y="1440345"/>
            <a:ext cx="6540765" cy="5172143"/>
          </a:xfrm>
        </p:spPr>
        <p:txBody>
          <a:bodyPr/>
          <a:lstStyle/>
          <a:p>
            <a:pPr marL="0" indent="0">
              <a:lnSpc>
                <a:spcPct val="150000"/>
              </a:lnSpc>
              <a:buNone/>
            </a:pPr>
            <a:r>
              <a:rPr lang="en-US" sz="2800" dirty="0">
                <a:solidFill>
                  <a:schemeClr val="bg1"/>
                </a:solidFill>
              </a:rPr>
              <a:t>Anywhere access from over 1 Billion </a:t>
            </a:r>
            <a:r>
              <a:rPr lang="en-US" sz="2800" dirty="0" smtClean="0">
                <a:solidFill>
                  <a:schemeClr val="bg1"/>
                </a:solidFill>
              </a:rPr>
              <a:t>devices</a:t>
            </a:r>
          </a:p>
          <a:p>
            <a:pPr marL="0" indent="0">
              <a:lnSpc>
                <a:spcPct val="150000"/>
              </a:lnSpc>
              <a:buNone/>
            </a:pPr>
            <a:r>
              <a:rPr lang="en-US" sz="2800" dirty="0">
                <a:solidFill>
                  <a:schemeClr val="bg1"/>
                </a:solidFill>
              </a:rPr>
              <a:t>Turbo-charged multi-media experience over the </a:t>
            </a:r>
            <a:r>
              <a:rPr lang="en-US" sz="2800" dirty="0" smtClean="0">
                <a:solidFill>
                  <a:schemeClr val="bg1"/>
                </a:solidFill>
              </a:rPr>
              <a:t>WAN</a:t>
            </a:r>
          </a:p>
          <a:p>
            <a:pPr marL="0" indent="0">
              <a:lnSpc>
                <a:spcPct val="150000"/>
              </a:lnSpc>
              <a:buNone/>
            </a:pPr>
            <a:r>
              <a:rPr lang="en-US" sz="2800" dirty="0">
                <a:solidFill>
                  <a:schemeClr val="bg1"/>
                </a:solidFill>
              </a:rPr>
              <a:t>Screaming </a:t>
            </a:r>
            <a:r>
              <a:rPr lang="en-US" sz="2800" dirty="0" smtClean="0">
                <a:solidFill>
                  <a:schemeClr val="bg1"/>
                </a:solidFill>
              </a:rPr>
              <a:t>fast app launch</a:t>
            </a:r>
          </a:p>
          <a:p>
            <a:pPr marL="0" indent="0">
              <a:lnSpc>
                <a:spcPct val="150000"/>
              </a:lnSpc>
              <a:buNone/>
            </a:pPr>
            <a:r>
              <a:rPr lang="en-US" sz="2800" dirty="0">
                <a:solidFill>
                  <a:schemeClr val="bg1"/>
                </a:solidFill>
              </a:rPr>
              <a:t>Single point of control for all </a:t>
            </a:r>
            <a:r>
              <a:rPr lang="en-US" sz="2800" dirty="0" smtClean="0">
                <a:solidFill>
                  <a:schemeClr val="bg1"/>
                </a:solidFill>
              </a:rPr>
              <a:t>apps</a:t>
            </a:r>
          </a:p>
          <a:p>
            <a:pPr marL="0" indent="0">
              <a:lnSpc>
                <a:spcPct val="150000"/>
              </a:lnSpc>
              <a:buNone/>
            </a:pPr>
            <a:r>
              <a:rPr lang="en-US" sz="2800" dirty="0">
                <a:solidFill>
                  <a:schemeClr val="bg1"/>
                </a:solidFill>
              </a:rPr>
              <a:t>Cost effective private desktop </a:t>
            </a:r>
            <a:r>
              <a:rPr lang="en-US" sz="2800" dirty="0" smtClean="0">
                <a:solidFill>
                  <a:schemeClr val="bg1"/>
                </a:solidFill>
              </a:rPr>
              <a:t>clouds</a:t>
            </a:r>
          </a:p>
          <a:p>
            <a:pPr marL="0" indent="0">
              <a:buNone/>
            </a:pPr>
            <a:endParaRPr lang="en-US" dirty="0">
              <a:solidFill>
                <a:schemeClr val="bg1"/>
              </a:solidFill>
            </a:endParaRPr>
          </a:p>
          <a:p>
            <a:endParaRPr lang="en-US" dirty="0">
              <a:solidFill>
                <a:schemeClr val="bg1"/>
              </a:solidFill>
            </a:endParaRPr>
          </a:p>
          <a:p>
            <a:endParaRPr lang="en-US" dirty="0" smtClean="0">
              <a:solidFill>
                <a:schemeClr val="bg2">
                  <a:lumMod val="75000"/>
                </a:schemeClr>
              </a:solidFill>
            </a:endParaRPr>
          </a:p>
          <a:p>
            <a:endParaRPr lang="en-US" dirty="0">
              <a:solidFill>
                <a:schemeClr val="bg2">
                  <a:lumMod val="75000"/>
                </a:schemeClr>
              </a:solidFill>
            </a:endParaRPr>
          </a:p>
          <a:p>
            <a:endParaRPr lang="en-US" dirty="0">
              <a:solidFill>
                <a:schemeClr val="bg2">
                  <a:lumMod val="75000"/>
                </a:schemeClr>
              </a:solidFill>
            </a:endParaRPr>
          </a:p>
          <a:p>
            <a:endParaRPr lang="en-US" dirty="0">
              <a:solidFill>
                <a:schemeClr val="bg2">
                  <a:lumMod val="75000"/>
                </a:schemeClr>
              </a:solidFill>
            </a:endParaRPr>
          </a:p>
          <a:p>
            <a:endParaRPr lang="en-US" dirty="0"/>
          </a:p>
        </p:txBody>
      </p:sp>
      <p:sp>
        <p:nvSpPr>
          <p:cNvPr id="8" name="Title 3"/>
          <p:cNvSpPr txBox="1">
            <a:spLocks/>
          </p:cNvSpPr>
          <p:nvPr/>
        </p:nvSpPr>
        <p:spPr>
          <a:xfrm>
            <a:off x="315463" y="525771"/>
            <a:ext cx="8533574" cy="506413"/>
          </a:xfrm>
          <a:prstGeom prst="rect">
            <a:avLst/>
          </a:prstGeom>
        </p:spPr>
        <p:txBody>
          <a:bodyPr vert="horz" lIns="91440" tIns="45720" rIns="91440" bIns="45720" rtlCol="0" anchor="ctr">
            <a:normAutofit fontScale="85000" lnSpcReduction="20000"/>
          </a:bodyPr>
          <a:lstStyle>
            <a:defPPr>
              <a:defRPr lang="en-US"/>
            </a:defPPr>
            <a:lvl1pPr defTabSz="914400" eaLnBrk="1" latinLnBrk="0" hangingPunct="1">
              <a:buNone/>
              <a:defRPr sz="3600" baseline="0">
                <a:solidFill>
                  <a:srgbClr val="03C2F1"/>
                </a:solidFill>
                <a:latin typeface="+mn-lt"/>
                <a:ea typeface="Segoe UI" pitchFamily="34" charset="0"/>
                <a:cs typeface="Calibri" pitchFamily="34" charset="0"/>
              </a:defRPr>
            </a:lvl1pPr>
          </a:lstStyle>
          <a:p>
            <a:r>
              <a:rPr lang="en-US" dirty="0"/>
              <a:t>What’s new in </a:t>
            </a:r>
            <a:r>
              <a:rPr lang="en-US" dirty="0" err="1"/>
              <a:t>XenApp</a:t>
            </a:r>
            <a:r>
              <a:rPr lang="en-US" dirty="0"/>
              <a:t> 6.5</a:t>
            </a:r>
          </a:p>
        </p:txBody>
      </p:sp>
      <p:grpSp>
        <p:nvGrpSpPr>
          <p:cNvPr id="4" name="Group 3"/>
          <p:cNvGrpSpPr/>
          <p:nvPr/>
        </p:nvGrpSpPr>
        <p:grpSpPr>
          <a:xfrm>
            <a:off x="153051" y="2407379"/>
            <a:ext cx="2115819" cy="2259589"/>
            <a:chOff x="204014" y="2407378"/>
            <a:chExt cx="2820358" cy="2259589"/>
          </a:xfrm>
        </p:grpSpPr>
        <p:pic>
          <p:nvPicPr>
            <p:cNvPr id="10" name="Picture 9" descr="Black Box [by MT].png"/>
            <p:cNvPicPr>
              <a:picLocks noChangeAspect="1"/>
            </p:cNvPicPr>
            <p:nvPr/>
          </p:nvPicPr>
          <p:blipFill>
            <a:blip r:embed="rId3" cstate="print"/>
            <a:stretch>
              <a:fillRect/>
            </a:stretch>
          </p:blipFill>
          <p:spPr>
            <a:xfrm>
              <a:off x="420508" y="2407378"/>
              <a:ext cx="2387370" cy="2259589"/>
            </a:xfrm>
            <a:prstGeom prst="rect">
              <a:avLst/>
            </a:prstGeom>
            <a:effectLst>
              <a:reflection blurRad="6350" stA="50000" endA="300" endPos="38500" dist="50800" dir="5400000" sy="-100000" algn="bl" rotWithShape="0"/>
            </a:effectLst>
          </p:spPr>
        </p:pic>
        <p:sp>
          <p:nvSpPr>
            <p:cNvPr id="11" name="TextBox 10"/>
            <p:cNvSpPr txBox="1">
              <a:spLocks noChangeAspect="1"/>
            </p:cNvSpPr>
            <p:nvPr/>
          </p:nvSpPr>
          <p:spPr>
            <a:xfrm>
              <a:off x="204014" y="3306958"/>
              <a:ext cx="2820358" cy="460427"/>
            </a:xfrm>
            <a:prstGeom prst="rect">
              <a:avLst/>
            </a:prstGeom>
            <a:noFill/>
            <a:ln w="3175">
              <a:noFill/>
            </a:ln>
          </p:spPr>
          <p:txBody>
            <a:bodyPr>
              <a:spAutoFit/>
            </a:bodyPr>
            <a:lstStyle/>
            <a:p>
              <a:pPr algn="ctr" fontAlgn="auto">
                <a:spcBef>
                  <a:spcPts val="0"/>
                </a:spcBef>
                <a:spcAft>
                  <a:spcPts val="0"/>
                </a:spcAft>
                <a:defRPr/>
              </a:pPr>
              <a:r>
                <a:rPr lang="en-US" sz="2400" kern="0" dirty="0" err="1">
                  <a:ln w="3175" cmpd="sng">
                    <a:noFill/>
                    <a:prstDash val="solid"/>
                    <a:miter lim="800000"/>
                  </a:ln>
                  <a:solidFill>
                    <a:schemeClr val="bg1">
                      <a:lumMod val="95000"/>
                    </a:schemeClr>
                  </a:solidFill>
                  <a:latin typeface="+mj-lt"/>
                </a:rPr>
                <a:t>Xen</a:t>
              </a:r>
              <a:r>
                <a:rPr lang="en-US" sz="2400" b="1" kern="0" dirty="0">
                  <a:ln w="3175" cmpd="sng">
                    <a:noFill/>
                    <a:prstDash val="solid"/>
                    <a:miter lim="800000"/>
                  </a:ln>
                  <a:solidFill>
                    <a:schemeClr val="bg1">
                      <a:lumMod val="95000"/>
                    </a:schemeClr>
                  </a:solidFill>
                  <a:latin typeface="+mj-lt"/>
                </a:rPr>
                <a:t>App 6.5</a:t>
              </a:r>
              <a:endParaRPr lang="en-US" sz="2400" kern="0" dirty="0">
                <a:ln w="3175" cmpd="sng">
                  <a:noFill/>
                  <a:prstDash val="solid"/>
                  <a:miter lim="800000"/>
                </a:ln>
                <a:solidFill>
                  <a:schemeClr val="bg1">
                    <a:lumMod val="95000"/>
                  </a:schemeClr>
                </a:solidFill>
                <a:latin typeface="+mj-lt"/>
              </a:endParaRPr>
            </a:p>
          </p:txBody>
        </p:sp>
      </p:grpSp>
      <p:grpSp>
        <p:nvGrpSpPr>
          <p:cNvPr id="2" name="Group 1"/>
          <p:cNvGrpSpPr/>
          <p:nvPr/>
        </p:nvGrpSpPr>
        <p:grpSpPr>
          <a:xfrm>
            <a:off x="-2083914" y="1277582"/>
            <a:ext cx="2115819" cy="2259589"/>
            <a:chOff x="204014" y="1032184"/>
            <a:chExt cx="2820358" cy="2259589"/>
          </a:xfrm>
        </p:grpSpPr>
        <p:pic>
          <p:nvPicPr>
            <p:cNvPr id="6" name="Picture 5" descr="Black Box [by MT].png"/>
            <p:cNvPicPr>
              <a:picLocks noChangeAspect="1"/>
            </p:cNvPicPr>
            <p:nvPr/>
          </p:nvPicPr>
          <p:blipFill>
            <a:blip r:embed="rId3" cstate="print"/>
            <a:stretch>
              <a:fillRect/>
            </a:stretch>
          </p:blipFill>
          <p:spPr>
            <a:xfrm>
              <a:off x="420508" y="1032184"/>
              <a:ext cx="2387370" cy="2259589"/>
            </a:xfrm>
            <a:prstGeom prst="rect">
              <a:avLst/>
            </a:prstGeom>
            <a:effectLst>
              <a:reflection blurRad="6350" stA="50000" endA="300" endPos="38500" dist="50800" dir="5400000" sy="-100000" algn="bl" rotWithShape="0"/>
            </a:effectLst>
          </p:spPr>
        </p:pic>
        <p:sp>
          <p:nvSpPr>
            <p:cNvPr id="7" name="TextBox 6"/>
            <p:cNvSpPr txBox="1">
              <a:spLocks noChangeAspect="1"/>
            </p:cNvSpPr>
            <p:nvPr/>
          </p:nvSpPr>
          <p:spPr>
            <a:xfrm>
              <a:off x="204014" y="1931764"/>
              <a:ext cx="2820358" cy="830997"/>
            </a:xfrm>
            <a:prstGeom prst="rect">
              <a:avLst/>
            </a:prstGeom>
            <a:noFill/>
            <a:ln w="3175">
              <a:noFill/>
            </a:ln>
          </p:spPr>
          <p:txBody>
            <a:bodyPr>
              <a:spAutoFit/>
            </a:bodyPr>
            <a:lstStyle/>
            <a:p>
              <a:pPr algn="ctr" fontAlgn="auto">
                <a:spcBef>
                  <a:spcPts val="0"/>
                </a:spcBef>
                <a:spcAft>
                  <a:spcPts val="0"/>
                </a:spcAft>
                <a:defRPr/>
              </a:pPr>
              <a:r>
                <a:rPr lang="en-US" sz="2400" kern="0" dirty="0" smtClean="0">
                  <a:ln w="3175" cmpd="sng">
                    <a:noFill/>
                    <a:prstDash val="solid"/>
                    <a:miter lim="800000"/>
                  </a:ln>
                  <a:solidFill>
                    <a:schemeClr val="bg1">
                      <a:lumMod val="95000"/>
                    </a:schemeClr>
                  </a:solidFill>
                  <a:latin typeface="+mj-lt"/>
                </a:rPr>
                <a:t>Xen</a:t>
              </a:r>
              <a:r>
                <a:rPr lang="en-US" sz="2400" b="1" kern="0" dirty="0" smtClean="0">
                  <a:ln w="3175" cmpd="sng">
                    <a:noFill/>
                    <a:prstDash val="solid"/>
                    <a:miter lim="800000"/>
                  </a:ln>
                  <a:solidFill>
                    <a:schemeClr val="bg1">
                      <a:lumMod val="95000"/>
                    </a:schemeClr>
                  </a:solidFill>
                  <a:latin typeface="+mj-lt"/>
                </a:rPr>
                <a:t>Desktop 5.5</a:t>
              </a:r>
              <a:endParaRPr lang="en-US" sz="2400" kern="0" dirty="0">
                <a:ln w="3175" cmpd="sng">
                  <a:noFill/>
                  <a:prstDash val="solid"/>
                  <a:miter lim="800000"/>
                </a:ln>
                <a:solidFill>
                  <a:schemeClr val="bg1">
                    <a:lumMod val="95000"/>
                  </a:schemeClr>
                </a:solidFill>
                <a:latin typeface="+mj-lt"/>
              </a:endParaRPr>
            </a:p>
          </p:txBody>
        </p:sp>
      </p:grpSp>
      <p:sp>
        <p:nvSpPr>
          <p:cNvPr id="12" name="Title 3"/>
          <p:cNvSpPr txBox="1">
            <a:spLocks/>
          </p:cNvSpPr>
          <p:nvPr/>
        </p:nvSpPr>
        <p:spPr>
          <a:xfrm>
            <a:off x="315463" y="525771"/>
            <a:ext cx="8533574" cy="506413"/>
          </a:xfrm>
          <a:prstGeom prst="rect">
            <a:avLst/>
          </a:prstGeom>
        </p:spPr>
        <p:txBody>
          <a:bodyPr vert="horz" lIns="91440" tIns="45720" rIns="91440" bIns="45720" rtlCol="0" anchor="ctr">
            <a:normAutofit fontScale="85000" lnSpcReduction="20000"/>
          </a:bodyPr>
          <a:lstStyle>
            <a:defPPr>
              <a:defRPr lang="en-US"/>
            </a:defPPr>
            <a:lvl1pPr defTabSz="914400" eaLnBrk="1" latinLnBrk="0" hangingPunct="1">
              <a:buNone/>
              <a:defRPr sz="3600" baseline="0">
                <a:solidFill>
                  <a:srgbClr val="03C2F1"/>
                </a:solidFill>
                <a:latin typeface="+mn-lt"/>
                <a:ea typeface="Segoe UI" pitchFamily="34" charset="0"/>
                <a:cs typeface="Calibri" pitchFamily="34" charset="0"/>
              </a:defRPr>
            </a:lvl1pPr>
          </a:lstStyle>
          <a:p>
            <a:r>
              <a:rPr lang="en-US" dirty="0"/>
              <a:t>What’s new in </a:t>
            </a:r>
            <a:r>
              <a:rPr lang="en-US" dirty="0" err="1"/>
              <a:t>XenApp</a:t>
            </a:r>
            <a:r>
              <a:rPr lang="en-US" dirty="0"/>
              <a:t> 6.5 and XenDesktop 5.5</a:t>
            </a:r>
          </a:p>
        </p:txBody>
      </p:sp>
    </p:spTree>
    <p:extLst>
      <p:ext uri="{BB962C8B-B14F-4D97-AF65-F5344CB8AC3E}">
        <p14:creationId xmlns:p14="http://schemas.microsoft.com/office/powerpoint/2010/main" val="31246256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4"/>
                                        </p:tgtEl>
                                        <p:attrNameLst>
                                          <p:attrName>ppt_x</p:attrName>
                                          <p:attrName>ppt_y</p:attrName>
                                        </p:attrNameLst>
                                      </p:cBhvr>
                                    </p:animMotion>
                                  </p:childTnLst>
                                </p:cTn>
                              </p:par>
                              <p:par>
                                <p:cTn id="7" presetID="42" presetClass="path" presetSubtype="0" accel="50000" decel="50000" fill="hold" nodeType="withEffect">
                                  <p:stCondLst>
                                    <p:cond delay="0"/>
                                  </p:stCondLst>
                                  <p:childTnLst>
                                    <p:animMotion origin="layout" path="M 3.18484E-6 -1.2951E-6 L 0.24202 -0.00069 " pathEditMode="relative" rAng="0" ptsTypes="AA">
                                      <p:cBhvr>
                                        <p:cTn id="8" dur="2000" fill="hold"/>
                                        <p:tgtEl>
                                          <p:spTgt spid="2"/>
                                        </p:tgtEl>
                                        <p:attrNameLst>
                                          <p:attrName>ppt_x</p:attrName>
                                          <p:attrName>ppt_y</p:attrName>
                                        </p:attrNameLst>
                                      </p:cBhvr>
                                      <p:rCtr x="12101" y="-46"/>
                                    </p:animMotion>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a:spLocks noChangeArrowheads="1"/>
          </p:cNvSpPr>
          <p:nvPr/>
        </p:nvSpPr>
        <p:spPr bwMode="auto">
          <a:xfrm>
            <a:off x="457319" y="1591947"/>
            <a:ext cx="2381870"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336550" indent="-160338"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ctr" hangingPunct="1"/>
            <a:r>
              <a:rPr lang="en-US" dirty="0">
                <a:solidFill>
                  <a:schemeClr val="bg1"/>
                </a:solidFill>
              </a:rPr>
              <a:t>New Receiver for Windows, Mac &amp; Linux</a:t>
            </a:r>
          </a:p>
          <a:p>
            <a:pPr eaLnBrk="1" fontAlgn="ctr" hangingPunct="1">
              <a:spcBef>
                <a:spcPts val="1800"/>
              </a:spcBef>
            </a:pPr>
            <a:r>
              <a:rPr lang="en-US" dirty="0">
                <a:solidFill>
                  <a:schemeClr val="bg1"/>
                </a:solidFill>
              </a:rPr>
              <a:t>Tablet &amp; Smartphone support </a:t>
            </a:r>
          </a:p>
          <a:p>
            <a:pPr lvl="1" eaLnBrk="1" fontAlgn="ctr" hangingPunct="1">
              <a:buFont typeface="Arial" pitchFamily="34" charset="0"/>
              <a:buChar char="•"/>
            </a:pPr>
            <a:r>
              <a:rPr lang="en-US" dirty="0">
                <a:solidFill>
                  <a:schemeClr val="bg1"/>
                </a:solidFill>
              </a:rPr>
              <a:t>iPhone/</a:t>
            </a:r>
            <a:r>
              <a:rPr lang="en-US" dirty="0" err="1">
                <a:solidFill>
                  <a:schemeClr val="bg1"/>
                </a:solidFill>
              </a:rPr>
              <a:t>iPad</a:t>
            </a:r>
            <a:endParaRPr lang="en-US" dirty="0">
              <a:solidFill>
                <a:schemeClr val="bg1"/>
              </a:solidFill>
            </a:endParaRPr>
          </a:p>
          <a:p>
            <a:pPr lvl="1" eaLnBrk="1" fontAlgn="ctr" hangingPunct="1">
              <a:buFont typeface="Arial" pitchFamily="34" charset="0"/>
              <a:buChar char="•"/>
            </a:pPr>
            <a:r>
              <a:rPr lang="en-US" dirty="0">
                <a:solidFill>
                  <a:schemeClr val="bg1"/>
                </a:solidFill>
              </a:rPr>
              <a:t>Android</a:t>
            </a:r>
          </a:p>
          <a:p>
            <a:pPr lvl="1" eaLnBrk="1" fontAlgn="ctr" hangingPunct="1">
              <a:buFont typeface="Arial" pitchFamily="34" charset="0"/>
              <a:buChar char="•"/>
            </a:pPr>
            <a:r>
              <a:rPr lang="en-US" dirty="0">
                <a:solidFill>
                  <a:schemeClr val="bg1"/>
                </a:solidFill>
              </a:rPr>
              <a:t>BlackBerry/Rim Playbook </a:t>
            </a:r>
          </a:p>
          <a:p>
            <a:pPr lvl="1" eaLnBrk="1" fontAlgn="ctr" hangingPunct="1">
              <a:buFont typeface="Arial" pitchFamily="34" charset="0"/>
              <a:buChar char="•"/>
            </a:pPr>
            <a:r>
              <a:rPr lang="en-US" dirty="0">
                <a:solidFill>
                  <a:schemeClr val="bg1"/>
                </a:solidFill>
              </a:rPr>
              <a:t>Windows Mobile</a:t>
            </a:r>
          </a:p>
          <a:p>
            <a:pPr lvl="1" eaLnBrk="1" fontAlgn="ctr" hangingPunct="1">
              <a:buFont typeface="Arial" pitchFamily="34" charset="0"/>
              <a:buChar char="•"/>
            </a:pPr>
            <a:r>
              <a:rPr lang="en-US" dirty="0">
                <a:solidFill>
                  <a:schemeClr val="bg1"/>
                </a:solidFill>
              </a:rPr>
              <a:t>Chrome OS</a:t>
            </a:r>
          </a:p>
          <a:p>
            <a:pPr lvl="1" eaLnBrk="1" fontAlgn="ctr" hangingPunct="1">
              <a:buFont typeface="Arial" pitchFamily="34" charset="0"/>
              <a:buChar char="•"/>
            </a:pPr>
            <a:r>
              <a:rPr lang="en-US" dirty="0">
                <a:solidFill>
                  <a:schemeClr val="bg1"/>
                </a:solidFill>
              </a:rPr>
              <a:t>HP </a:t>
            </a:r>
            <a:r>
              <a:rPr lang="en-US" dirty="0" err="1">
                <a:solidFill>
                  <a:schemeClr val="bg1"/>
                </a:solidFill>
              </a:rPr>
              <a:t>WebOS</a:t>
            </a:r>
            <a:endParaRPr lang="en-US" dirty="0">
              <a:solidFill>
                <a:schemeClr val="bg1"/>
              </a:solidFill>
            </a:endParaRPr>
          </a:p>
        </p:txBody>
      </p:sp>
      <p:sp>
        <p:nvSpPr>
          <p:cNvPr id="21" name="TextBox 20"/>
          <p:cNvSpPr txBox="1">
            <a:spLocks noChangeArrowheads="1"/>
          </p:cNvSpPr>
          <p:nvPr/>
        </p:nvSpPr>
        <p:spPr bwMode="auto">
          <a:xfrm>
            <a:off x="5824864" y="1584371"/>
            <a:ext cx="3319136"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ctr" hangingPunct="1">
              <a:spcBef>
                <a:spcPts val="1800"/>
              </a:spcBef>
            </a:pPr>
            <a:r>
              <a:rPr lang="en-US" dirty="0">
                <a:solidFill>
                  <a:schemeClr val="bg1"/>
                </a:solidFill>
              </a:rPr>
              <a:t>Desktop Director</a:t>
            </a:r>
          </a:p>
          <a:p>
            <a:pPr eaLnBrk="1" fontAlgn="ctr" hangingPunct="1">
              <a:spcBef>
                <a:spcPts val="1800"/>
              </a:spcBef>
            </a:pPr>
            <a:r>
              <a:rPr lang="en-US" dirty="0">
                <a:solidFill>
                  <a:schemeClr val="bg1"/>
                </a:solidFill>
              </a:rPr>
              <a:t>Dynamic Data Center Provisioning</a:t>
            </a:r>
          </a:p>
          <a:p>
            <a:pPr eaLnBrk="1" fontAlgn="ctr" hangingPunct="1">
              <a:spcBef>
                <a:spcPts val="1800"/>
              </a:spcBef>
            </a:pPr>
            <a:r>
              <a:rPr lang="en-US" dirty="0">
                <a:solidFill>
                  <a:schemeClr val="bg1"/>
                </a:solidFill>
              </a:rPr>
              <a:t>HDX policy templates</a:t>
            </a:r>
          </a:p>
          <a:p>
            <a:pPr eaLnBrk="1" fontAlgn="ctr" hangingPunct="1">
              <a:spcBef>
                <a:spcPts val="1800"/>
              </a:spcBef>
            </a:pPr>
            <a:r>
              <a:rPr lang="en-US" dirty="0" err="1">
                <a:solidFill>
                  <a:schemeClr val="bg1"/>
                </a:solidFill>
              </a:rPr>
              <a:t>XenApp</a:t>
            </a:r>
            <a:r>
              <a:rPr lang="en-US" dirty="0">
                <a:solidFill>
                  <a:schemeClr val="bg1"/>
                </a:solidFill>
              </a:rPr>
              <a:t> Migration Tool</a:t>
            </a:r>
          </a:p>
          <a:p>
            <a:pPr eaLnBrk="1" fontAlgn="ctr" hangingPunct="1">
              <a:spcBef>
                <a:spcPts val="1800"/>
              </a:spcBef>
            </a:pPr>
            <a:r>
              <a:rPr lang="en-US" dirty="0">
                <a:solidFill>
                  <a:schemeClr val="bg1"/>
                </a:solidFill>
              </a:rPr>
              <a:t>Enhanced Power and Capacity Management</a:t>
            </a:r>
          </a:p>
          <a:p>
            <a:pPr eaLnBrk="1" fontAlgn="ctr" hangingPunct="1">
              <a:spcBef>
                <a:spcPts val="1800"/>
              </a:spcBef>
            </a:pPr>
            <a:r>
              <a:rPr lang="en-US" dirty="0">
                <a:solidFill>
                  <a:schemeClr val="bg1"/>
                </a:solidFill>
              </a:rPr>
              <a:t>Next Gen </a:t>
            </a:r>
            <a:r>
              <a:rPr lang="en-US" dirty="0" err="1">
                <a:solidFill>
                  <a:schemeClr val="bg1"/>
                </a:solidFill>
              </a:rPr>
              <a:t>XenApp</a:t>
            </a:r>
            <a:r>
              <a:rPr lang="en-US" dirty="0">
                <a:solidFill>
                  <a:schemeClr val="bg1"/>
                </a:solidFill>
              </a:rPr>
              <a:t> Connector for SCCM</a:t>
            </a:r>
          </a:p>
          <a:p>
            <a:pPr eaLnBrk="1" fontAlgn="ctr" hangingPunct="1">
              <a:spcBef>
                <a:spcPts val="1800"/>
              </a:spcBef>
            </a:pPr>
            <a:endParaRPr lang="en-US" dirty="0">
              <a:solidFill>
                <a:schemeClr val="bg1"/>
              </a:solidFill>
            </a:endParaRPr>
          </a:p>
        </p:txBody>
      </p:sp>
      <p:sp>
        <p:nvSpPr>
          <p:cNvPr id="23" name="TextBox 22"/>
          <p:cNvSpPr txBox="1">
            <a:spLocks noChangeArrowheads="1"/>
          </p:cNvSpPr>
          <p:nvPr/>
        </p:nvSpPr>
        <p:spPr bwMode="auto">
          <a:xfrm>
            <a:off x="3163124" y="1584371"/>
            <a:ext cx="266174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ctr" hangingPunct="1">
              <a:spcBef>
                <a:spcPts val="1800"/>
              </a:spcBef>
            </a:pPr>
            <a:r>
              <a:rPr lang="en-US" dirty="0">
                <a:solidFill>
                  <a:schemeClr val="bg1"/>
                </a:solidFill>
              </a:rPr>
              <a:t>Instant App Access</a:t>
            </a:r>
          </a:p>
          <a:p>
            <a:pPr eaLnBrk="1" fontAlgn="ctr" hangingPunct="1">
              <a:spcBef>
                <a:spcPts val="1800"/>
              </a:spcBef>
            </a:pPr>
            <a:r>
              <a:rPr lang="en-US" dirty="0">
                <a:solidFill>
                  <a:schemeClr val="bg1"/>
                </a:solidFill>
              </a:rPr>
              <a:t>Streamed App Acceleration</a:t>
            </a:r>
          </a:p>
          <a:p>
            <a:pPr eaLnBrk="1" fontAlgn="ctr" hangingPunct="1">
              <a:spcBef>
                <a:spcPts val="1800"/>
              </a:spcBef>
            </a:pPr>
            <a:r>
              <a:rPr lang="en-US" dirty="0">
                <a:solidFill>
                  <a:schemeClr val="bg1"/>
                </a:solidFill>
              </a:rPr>
              <a:t>HDX </a:t>
            </a:r>
            <a:r>
              <a:rPr lang="en-US" dirty="0" err="1">
                <a:solidFill>
                  <a:schemeClr val="bg1"/>
                </a:solidFill>
              </a:rPr>
              <a:t>MediaStream</a:t>
            </a:r>
            <a:r>
              <a:rPr lang="en-US" dirty="0">
                <a:solidFill>
                  <a:schemeClr val="bg1"/>
                </a:solidFill>
              </a:rPr>
              <a:t> for Flash v2</a:t>
            </a:r>
          </a:p>
          <a:p>
            <a:pPr eaLnBrk="1" fontAlgn="ctr" hangingPunct="1">
              <a:spcBef>
                <a:spcPts val="1800"/>
              </a:spcBef>
            </a:pPr>
            <a:r>
              <a:rPr lang="en-US" dirty="0">
                <a:solidFill>
                  <a:schemeClr val="bg1"/>
                </a:solidFill>
              </a:rPr>
              <a:t>Multi Stream ICA</a:t>
            </a:r>
          </a:p>
          <a:p>
            <a:pPr eaLnBrk="1" fontAlgn="ctr" hangingPunct="1">
              <a:spcBef>
                <a:spcPts val="1800"/>
              </a:spcBef>
            </a:pPr>
            <a:r>
              <a:rPr lang="en-US" dirty="0">
                <a:solidFill>
                  <a:schemeClr val="bg1"/>
                </a:solidFill>
              </a:rPr>
              <a:t>Built-In Printing Optimization</a:t>
            </a:r>
          </a:p>
          <a:p>
            <a:pPr eaLnBrk="1" fontAlgn="ctr" hangingPunct="1">
              <a:spcBef>
                <a:spcPts val="1800"/>
              </a:spcBef>
            </a:pPr>
            <a:r>
              <a:rPr lang="en-US" dirty="0">
                <a:solidFill>
                  <a:schemeClr val="bg1"/>
                </a:solidFill>
              </a:rPr>
              <a:t>Enhanced Desktop Experience</a:t>
            </a:r>
          </a:p>
          <a:p>
            <a:pPr eaLnBrk="1" fontAlgn="ctr" hangingPunct="1">
              <a:spcBef>
                <a:spcPts val="1800"/>
              </a:spcBef>
            </a:pPr>
            <a:r>
              <a:rPr lang="en-US" dirty="0">
                <a:solidFill>
                  <a:schemeClr val="bg1"/>
                </a:solidFill>
              </a:rPr>
              <a:t>HDX Plug n Play Multi Audio</a:t>
            </a:r>
          </a:p>
        </p:txBody>
      </p:sp>
      <p:sp>
        <p:nvSpPr>
          <p:cNvPr id="17414" name="Title 3"/>
          <p:cNvSpPr>
            <a:spLocks noGrp="1"/>
          </p:cNvSpPr>
          <p:nvPr>
            <p:ph type="title"/>
          </p:nvPr>
        </p:nvSpPr>
        <p:spPr>
          <a:xfrm>
            <a:off x="383481" y="449263"/>
            <a:ext cx="8533051" cy="506412"/>
          </a:xfrm>
        </p:spPr>
        <p:txBody>
          <a:bodyPr>
            <a:normAutofit fontScale="90000"/>
          </a:bodyPr>
          <a:lstStyle/>
          <a:p>
            <a:r>
              <a:rPr sz="3400" dirty="0" smtClean="0"/>
              <a:t>Key</a:t>
            </a:r>
            <a:r>
              <a:rPr lang="en-AU" sz="3400" dirty="0" smtClean="0"/>
              <a:t> new </a:t>
            </a:r>
            <a:r>
              <a:rPr sz="3400" dirty="0" smtClean="0"/>
              <a:t>features</a:t>
            </a:r>
            <a:r>
              <a:rPr lang="en-AU" sz="3400" dirty="0" smtClean="0"/>
              <a:t> in XenAPP 6.5</a:t>
            </a:r>
            <a:endParaRPr sz="3400"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Citrix Receiver</a:t>
            </a:r>
            <a:endParaRPr lang="en-US" dirty="0"/>
          </a:p>
        </p:txBody>
      </p:sp>
      <p:sp>
        <p:nvSpPr>
          <p:cNvPr id="2" name="Content Placeholder 1"/>
          <p:cNvSpPr>
            <a:spLocks noGrp="1"/>
          </p:cNvSpPr>
          <p:nvPr>
            <p:ph idx="1"/>
          </p:nvPr>
        </p:nvSpPr>
        <p:spPr/>
        <p:txBody>
          <a:bodyPr/>
          <a:lstStyle/>
          <a:p>
            <a:r>
              <a:rPr lang="en-US" dirty="0" smtClean="0">
                <a:solidFill>
                  <a:schemeClr val="tx1">
                    <a:lumMod val="75000"/>
                    <a:lumOff val="25000"/>
                  </a:schemeClr>
                </a:solidFill>
              </a:rPr>
              <a:t>Over a billion devices now served!</a:t>
            </a:r>
          </a:p>
          <a:p>
            <a:r>
              <a:rPr lang="en-US" dirty="0" smtClean="0">
                <a:solidFill>
                  <a:schemeClr val="tx1">
                    <a:lumMod val="75000"/>
                    <a:lumOff val="25000"/>
                  </a:schemeClr>
                </a:solidFill>
              </a:rPr>
              <a:t>Extreme multi-tasking</a:t>
            </a:r>
          </a:p>
          <a:p>
            <a:r>
              <a:rPr lang="en-US" dirty="0" smtClean="0">
                <a:solidFill>
                  <a:schemeClr val="tx1">
                    <a:lumMod val="75000"/>
                    <a:lumOff val="25000"/>
                  </a:schemeClr>
                </a:solidFill>
              </a:rPr>
              <a:t>3X faster performance</a:t>
            </a:r>
          </a:p>
          <a:p>
            <a:r>
              <a:rPr lang="en-US" dirty="0" smtClean="0">
                <a:solidFill>
                  <a:schemeClr val="tx1">
                    <a:lumMod val="75000"/>
                    <a:lumOff val="25000"/>
                  </a:schemeClr>
                </a:solidFill>
              </a:rPr>
              <a:t>Advanced Linux device support</a:t>
            </a:r>
          </a:p>
          <a:p>
            <a:endParaRPr lang="en-US" dirty="0">
              <a:solidFill>
                <a:schemeClr val="tx1">
                  <a:lumMod val="75000"/>
                  <a:lumOff val="25000"/>
                </a:schemeClr>
              </a:solidFill>
            </a:endParaRPr>
          </a:p>
        </p:txBody>
      </p:sp>
      <p:sp>
        <p:nvSpPr>
          <p:cNvPr id="6" name="Text Placeholder 5"/>
          <p:cNvSpPr>
            <a:spLocks noGrp="1"/>
          </p:cNvSpPr>
          <p:nvPr>
            <p:ph type="body" sz="quarter" idx="4294967295"/>
          </p:nvPr>
        </p:nvSpPr>
        <p:spPr>
          <a:xfrm>
            <a:off x="464980" y="1648618"/>
            <a:ext cx="7250113" cy="449263"/>
          </a:xfrm>
        </p:spPr>
        <p:txBody>
          <a:bodyPr>
            <a:normAutofit fontScale="92500" lnSpcReduction="10000"/>
          </a:bodyPr>
          <a:lstStyle/>
          <a:p>
            <a:r>
              <a:rPr lang="en-US" dirty="0" smtClean="0">
                <a:solidFill>
                  <a:schemeClr val="accent6"/>
                </a:solidFill>
              </a:rPr>
              <a:t>Desktops and apps from any device</a:t>
            </a:r>
            <a:endParaRPr lang="en-US" dirty="0">
              <a:solidFill>
                <a:schemeClr val="accent6"/>
              </a:solidFill>
            </a:endParaRPr>
          </a:p>
        </p:txBody>
      </p:sp>
      <p:pic>
        <p:nvPicPr>
          <p:cNvPr id="4" name="Picture 3" descr="025_Receiver_h32bit_51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86125" y="2400300"/>
            <a:ext cx="2057936" cy="2211187"/>
          </a:xfrm>
          <a:prstGeom prst="rect">
            <a:avLst/>
          </a:prstGeom>
          <a:effectLst>
            <a:reflection blurRad="6350" stA="52000" endA="300" endPos="18000" dir="5400000" sy="-100000" algn="bl" rotWithShape="0"/>
          </a:effec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15093" y="5479504"/>
            <a:ext cx="1264062" cy="1039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49068" y="5755162"/>
            <a:ext cx="481691" cy="626624"/>
          </a:xfrm>
          <a:prstGeom prst="rect">
            <a:avLst/>
          </a:prstGeom>
        </p:spPr>
      </p:pic>
      <p:pic>
        <p:nvPicPr>
          <p:cNvPr id="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46015" y="5592491"/>
            <a:ext cx="851739" cy="91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35269" y="5993592"/>
            <a:ext cx="902068" cy="327456"/>
          </a:xfrm>
          <a:prstGeom prst="rect">
            <a:avLst/>
          </a:prstGeom>
        </p:spPr>
      </p:pic>
      <p:pic>
        <p:nvPicPr>
          <p:cNvPr id="11"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45943" y="5496206"/>
            <a:ext cx="923972" cy="997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39114" y="6037404"/>
            <a:ext cx="1269605" cy="288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5450" y="5837139"/>
            <a:ext cx="1174124" cy="516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798999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normAutofit/>
          </a:bodyPr>
          <a:lstStyle/>
          <a:p>
            <a:pPr eaLnBrk="1" hangingPunct="1"/>
            <a:r>
              <a:rPr lang="en-AU" sz="4000" dirty="0" smtClean="0"/>
              <a:t>Lets Take a Look</a:t>
            </a:r>
            <a:endParaRPr sz="4000" dirty="0" smtClean="0"/>
          </a:p>
        </p:txBody>
      </p:sp>
      <p:sp>
        <p:nvSpPr>
          <p:cNvPr id="2" name="Text Placeholder 1"/>
          <p:cNvSpPr>
            <a:spLocks noGrp="1"/>
          </p:cNvSpPr>
          <p:nvPr>
            <p:ph type="body" idx="1"/>
          </p:nvPr>
        </p:nvSpPr>
        <p:spPr/>
        <p:txBody>
          <a:bodyPr/>
          <a:lstStyle/>
          <a:p>
            <a:endParaRPr lang="en-A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LongProperties xmlns="http://schemas.microsoft.com/office/2006/metadata/longProperties"/>
</file>

<file path=customXml/itemProps1.xml><?xml version="1.0" encoding="utf-8"?>
<ds:datastoreItem xmlns:ds="http://schemas.openxmlformats.org/officeDocument/2006/customXml" ds:itemID="{A30186D8-3D39-4B30-9936-92C6FE8046E6}">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0</TotalTime>
  <Words>1804</Words>
  <Application>Microsoft Office PowerPoint</Application>
  <PresentationFormat>On-screen Show (4:3)</PresentationFormat>
  <Paragraphs>447</Paragraphs>
  <Slides>43</Slides>
  <Notes>34</Notes>
  <HiddenSlides>1</HiddenSlides>
  <MMClips>0</MMClips>
  <ScaleCrop>false</ScaleCrop>
  <HeadingPairs>
    <vt:vector size="4" baseType="variant">
      <vt:variant>
        <vt:lpstr>Theme</vt:lpstr>
      </vt:variant>
      <vt:variant>
        <vt:i4>2</vt:i4>
      </vt:variant>
      <vt:variant>
        <vt:lpstr>Slide Titles</vt:lpstr>
      </vt:variant>
      <vt:variant>
        <vt:i4>43</vt:i4>
      </vt:variant>
    </vt:vector>
  </HeadingPairs>
  <TitlesOfParts>
    <vt:vector size="45" baseType="lpstr">
      <vt:lpstr>Office Theme</vt:lpstr>
      <vt:lpstr>1_Office Theme</vt:lpstr>
      <vt:lpstr>PowerPoint Presentation</vt:lpstr>
      <vt:lpstr>What's new in XenApp:  on-demand application delivery</vt:lpstr>
      <vt:lpstr>XenApp 6.5 </vt:lpstr>
      <vt:lpstr>Full Integration with Microsoft App-V</vt:lpstr>
      <vt:lpstr>Why XenApp over just RDS?</vt:lpstr>
      <vt:lpstr>PowerPoint Presentation</vt:lpstr>
      <vt:lpstr>Key new features in XenAPP 6.5</vt:lpstr>
      <vt:lpstr>Citrix Receiver</vt:lpstr>
      <vt:lpstr>Lets Take a Look</vt:lpstr>
      <vt:lpstr>Screaming fast app launch</vt:lpstr>
      <vt:lpstr>Screaming fast app launch</vt:lpstr>
      <vt:lpstr>FAST APP LAUNCH DEMONSTRATION </vt:lpstr>
      <vt:lpstr>HDX MediaStream Flash Redirection “Generation 2”</vt:lpstr>
      <vt:lpstr>HDX is Far More than Just a Protocol</vt:lpstr>
      <vt:lpstr>PowerPoint Presentation</vt:lpstr>
      <vt:lpstr>Built-in Printing Optimization</vt:lpstr>
      <vt:lpstr>HDX Plug-n-Play  Multi-Audio Support</vt:lpstr>
      <vt:lpstr>HDX Differences between XD5.5 and XA6.5</vt:lpstr>
      <vt:lpstr>HDX Differences between XD5.5 and XA6.5 – cont’d </vt:lpstr>
      <vt:lpstr>HDX Feature Comparison XenApp 6 to XenApp 6.5</vt:lpstr>
      <vt:lpstr>Multi-Stream ICA (Granular QoS)</vt:lpstr>
      <vt:lpstr>HDX MEDIASTREAM POLICIES DEMONSTRATION </vt:lpstr>
      <vt:lpstr>Enhanced Desktop Experience</vt:lpstr>
      <vt:lpstr>Enhanced Desktop Experience demonstration </vt:lpstr>
      <vt:lpstr>Desktop Centralization Choices</vt:lpstr>
      <vt:lpstr>Enterprise class scalability and management </vt:lpstr>
      <vt:lpstr>Desktop Director enhancements</vt:lpstr>
      <vt:lpstr>Easier Management for the Enterprise</vt:lpstr>
      <vt:lpstr>POWER AND CAPACITY CONFIGURATION DEMONSTRATION </vt:lpstr>
      <vt:lpstr>XenApp Connector v2 for Configuration Manager</vt:lpstr>
      <vt:lpstr>PowerPoint Presentation</vt:lpstr>
      <vt:lpstr>Desktop Virtualization is More Than Just VDI </vt:lpstr>
      <vt:lpstr>VDI alone offers  limited ROI and flexibility</vt:lpstr>
      <vt:lpstr>PowerPoint Presentation</vt:lpstr>
      <vt:lpstr>Citrix Sets New Standard for Desktop Virtualization </vt:lpstr>
      <vt:lpstr>Complete personalisation solution</vt:lpstr>
      <vt:lpstr>Assigned Desktop</vt:lpstr>
      <vt:lpstr>Pooled Desktop</vt:lpstr>
      <vt:lpstr>Citrix personal vDisk (PVD)</vt:lpstr>
      <vt:lpstr>Workflow</vt:lpstr>
      <vt:lpstr>Citrix personal vDisk and User Profiles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2011-08-31T06:12:47Z</dcterms:created>
  <dcterms:modified xsi:type="dcterms:W3CDTF">2011-08-31T06:19:03Z</dcterms:modified>
</cp:coreProperties>
</file>