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 id="2147483665" r:id="rId2"/>
    <p:sldMasterId id="2147483685" r:id="rId3"/>
  </p:sldMasterIdLst>
  <p:notesMasterIdLst>
    <p:notesMasterId r:id="rId55"/>
  </p:notesMasterIdLst>
  <p:sldIdLst>
    <p:sldId id="279" r:id="rId4"/>
    <p:sldId id="287" r:id="rId5"/>
    <p:sldId id="288" r:id="rId6"/>
    <p:sldId id="341" r:id="rId7"/>
    <p:sldId id="290" r:id="rId8"/>
    <p:sldId id="291" r:id="rId9"/>
    <p:sldId id="292" r:id="rId10"/>
    <p:sldId id="293" r:id="rId11"/>
    <p:sldId id="294" r:id="rId12"/>
    <p:sldId id="295" r:id="rId13"/>
    <p:sldId id="296" r:id="rId14"/>
    <p:sldId id="297" r:id="rId15"/>
    <p:sldId id="298" r:id="rId16"/>
    <p:sldId id="299" r:id="rId17"/>
    <p:sldId id="342" r:id="rId18"/>
    <p:sldId id="301" r:id="rId19"/>
    <p:sldId id="302" r:id="rId20"/>
    <p:sldId id="303" r:id="rId21"/>
    <p:sldId id="304" r:id="rId22"/>
    <p:sldId id="305" r:id="rId23"/>
    <p:sldId id="344" r:id="rId24"/>
    <p:sldId id="307" r:id="rId25"/>
    <p:sldId id="308" r:id="rId26"/>
    <p:sldId id="309" r:id="rId27"/>
    <p:sldId id="310" r:id="rId28"/>
    <p:sldId id="311" r:id="rId29"/>
    <p:sldId id="312" r:id="rId30"/>
    <p:sldId id="313" r:id="rId31"/>
    <p:sldId id="314" r:id="rId32"/>
    <p:sldId id="315" r:id="rId33"/>
    <p:sldId id="316" r:id="rId34"/>
    <p:sldId id="317" r:id="rId35"/>
    <p:sldId id="318" r:id="rId36"/>
    <p:sldId id="319" r:id="rId37"/>
    <p:sldId id="320" r:id="rId38"/>
    <p:sldId id="321" r:id="rId39"/>
    <p:sldId id="322" r:id="rId40"/>
    <p:sldId id="323" r:id="rId41"/>
    <p:sldId id="324" r:id="rId42"/>
    <p:sldId id="325" r:id="rId43"/>
    <p:sldId id="326" r:id="rId44"/>
    <p:sldId id="327" r:id="rId45"/>
    <p:sldId id="328" r:id="rId46"/>
    <p:sldId id="329" r:id="rId47"/>
    <p:sldId id="330" r:id="rId48"/>
    <p:sldId id="331" r:id="rId49"/>
    <p:sldId id="332" r:id="rId50"/>
    <p:sldId id="333" r:id="rId51"/>
    <p:sldId id="345" r:id="rId52"/>
    <p:sldId id="346" r:id="rId53"/>
    <p:sldId id="340" r:id="rId5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7267" autoAdjust="0"/>
  </p:normalViewPr>
  <p:slideViewPr>
    <p:cSldViewPr>
      <p:cViewPr varScale="1">
        <p:scale>
          <a:sx n="82" d="100"/>
          <a:sy n="82" d="100"/>
        </p:scale>
        <p:origin x="-355" y="-82"/>
      </p:cViewPr>
      <p:guideLst>
        <p:guide orient="horz" pos="3117"/>
        <p:guide orient="horz" pos="1348"/>
        <p:guide orient="horz" pos="713"/>
        <p:guide orient="horz" pos="985"/>
        <p:guide pos="2880"/>
        <p:guide pos="5759"/>
        <p:guide pos="5329"/>
        <p:guide pos="295"/>
        <p:guide pos="521"/>
        <p:guide pos="5479"/>
        <p:guide pos="3016"/>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1D11C5-6798-2242-B40F-2DD0F188CB6B}" type="doc">
      <dgm:prSet loTypeId="urn:microsoft.com/office/officeart/2005/8/layout/venn2" loCatId="relationship" qsTypeId="urn:microsoft.com/office/officeart/2005/8/quickstyle/simple2" qsCatId="simple" csTypeId="urn:microsoft.com/office/officeart/2005/8/colors/colorful3" csCatId="colorful" phldr="1"/>
      <dgm:spPr/>
      <dgm:t>
        <a:bodyPr/>
        <a:lstStyle/>
        <a:p>
          <a:endParaRPr lang="en-US"/>
        </a:p>
      </dgm:t>
    </dgm:pt>
    <dgm:pt modelId="{4FAE6DEE-7E84-C847-ACC0-E4B0C020E129}">
      <dgm:prSet phldrT="[Text]" custT="1"/>
      <dgm:spPr/>
      <dgm:t>
        <a:bodyPr/>
        <a:lstStyle/>
        <a:p>
          <a:r>
            <a:rPr lang="en-US" sz="1000" b="1" dirty="0" smtClean="0"/>
            <a:t>INACTIVE</a:t>
          </a:r>
          <a:endParaRPr lang="en-US" sz="1000" b="1" dirty="0"/>
        </a:p>
      </dgm:t>
    </dgm:pt>
    <dgm:pt modelId="{EA53B308-635E-1B4F-8520-055B8510B9BA}" type="parTrans" cxnId="{6FCEB39E-014C-7146-AB6B-9CBC608C3858}">
      <dgm:prSet/>
      <dgm:spPr/>
      <dgm:t>
        <a:bodyPr/>
        <a:lstStyle/>
        <a:p>
          <a:endParaRPr lang="en-US" sz="1100" dirty="0"/>
        </a:p>
      </dgm:t>
    </dgm:pt>
    <dgm:pt modelId="{B945D4C0-1FC3-4549-93AD-5F1F5D043BC6}" type="sibTrans" cxnId="{6FCEB39E-014C-7146-AB6B-9CBC608C3858}">
      <dgm:prSet/>
      <dgm:spPr/>
      <dgm:t>
        <a:bodyPr/>
        <a:lstStyle/>
        <a:p>
          <a:endParaRPr lang="en-US" sz="1100" dirty="0"/>
        </a:p>
      </dgm:t>
    </dgm:pt>
    <dgm:pt modelId="{195DD725-CDA7-AD4A-BEED-D3FCB5F382CD}">
      <dgm:prSet phldrT="[Text]" custT="1"/>
      <dgm:spPr/>
      <dgm:t>
        <a:bodyPr/>
        <a:lstStyle/>
        <a:p>
          <a:r>
            <a:rPr lang="en-US" sz="1000" b="1" dirty="0" smtClean="0"/>
            <a:t>SPECTATOR</a:t>
          </a:r>
          <a:endParaRPr lang="en-US" sz="1000" b="1" dirty="0"/>
        </a:p>
      </dgm:t>
    </dgm:pt>
    <dgm:pt modelId="{D32B42A3-D3CF-B14A-9EF5-A3EA7B3300D8}" type="parTrans" cxnId="{A5C806A8-35C4-C644-B3F9-6AF11A5925B4}">
      <dgm:prSet/>
      <dgm:spPr/>
      <dgm:t>
        <a:bodyPr/>
        <a:lstStyle/>
        <a:p>
          <a:endParaRPr lang="en-US" sz="1100" dirty="0"/>
        </a:p>
      </dgm:t>
    </dgm:pt>
    <dgm:pt modelId="{E3BF2052-A409-414D-93F2-8AF4D692A6E5}" type="sibTrans" cxnId="{A5C806A8-35C4-C644-B3F9-6AF11A5925B4}">
      <dgm:prSet/>
      <dgm:spPr/>
      <dgm:t>
        <a:bodyPr/>
        <a:lstStyle/>
        <a:p>
          <a:endParaRPr lang="en-US" sz="1100" dirty="0"/>
        </a:p>
      </dgm:t>
    </dgm:pt>
    <dgm:pt modelId="{DFD77C05-7ABE-364C-91AC-439C00207328}">
      <dgm:prSet phldrT="[Text]" custT="1"/>
      <dgm:spPr/>
      <dgm:t>
        <a:bodyPr/>
        <a:lstStyle/>
        <a:p>
          <a:r>
            <a:rPr lang="en-US" sz="1000" b="1" dirty="0" smtClean="0"/>
            <a:t>JOINER</a:t>
          </a:r>
          <a:endParaRPr lang="en-US" sz="1000" b="1" dirty="0"/>
        </a:p>
      </dgm:t>
    </dgm:pt>
    <dgm:pt modelId="{05FD4EF8-08E6-E644-AB37-5B628F0B28D4}" type="parTrans" cxnId="{4C896C27-DF23-9343-91A7-7663819A22E8}">
      <dgm:prSet/>
      <dgm:spPr/>
      <dgm:t>
        <a:bodyPr/>
        <a:lstStyle/>
        <a:p>
          <a:endParaRPr lang="en-US" sz="1100" dirty="0"/>
        </a:p>
      </dgm:t>
    </dgm:pt>
    <dgm:pt modelId="{D0D738FA-12D1-6B42-B34E-22E6E00CB094}" type="sibTrans" cxnId="{4C896C27-DF23-9343-91A7-7663819A22E8}">
      <dgm:prSet/>
      <dgm:spPr/>
      <dgm:t>
        <a:bodyPr/>
        <a:lstStyle/>
        <a:p>
          <a:endParaRPr lang="en-US" sz="1100" dirty="0"/>
        </a:p>
      </dgm:t>
    </dgm:pt>
    <dgm:pt modelId="{8A77E7DE-3C65-B346-9AA5-92FC2589FABF}">
      <dgm:prSet phldrT="[Text]" custT="1"/>
      <dgm:spPr/>
      <dgm:t>
        <a:bodyPr/>
        <a:lstStyle/>
        <a:p>
          <a:r>
            <a:rPr lang="en-US" sz="900" b="1" dirty="0" smtClean="0"/>
            <a:t>COLLECTOR</a:t>
          </a:r>
          <a:endParaRPr lang="en-US" sz="900" b="1" dirty="0"/>
        </a:p>
      </dgm:t>
    </dgm:pt>
    <dgm:pt modelId="{0B979EBF-2DA6-C240-89F1-8A4924CB74B2}" type="parTrans" cxnId="{EF1CA968-0B76-B444-BCF0-47D1A2235FC5}">
      <dgm:prSet/>
      <dgm:spPr/>
      <dgm:t>
        <a:bodyPr/>
        <a:lstStyle/>
        <a:p>
          <a:endParaRPr lang="en-US" sz="1100" dirty="0"/>
        </a:p>
      </dgm:t>
    </dgm:pt>
    <dgm:pt modelId="{A49DD613-CB9E-5640-B429-49DFF19ADDC7}" type="sibTrans" cxnId="{EF1CA968-0B76-B444-BCF0-47D1A2235FC5}">
      <dgm:prSet/>
      <dgm:spPr/>
      <dgm:t>
        <a:bodyPr/>
        <a:lstStyle/>
        <a:p>
          <a:endParaRPr lang="en-US" sz="1100" dirty="0"/>
        </a:p>
      </dgm:t>
    </dgm:pt>
    <dgm:pt modelId="{A52552FF-5750-3D4F-85D8-37F4E34180A1}">
      <dgm:prSet phldrT="[Text]" custT="1"/>
      <dgm:spPr/>
      <dgm:t>
        <a:bodyPr/>
        <a:lstStyle/>
        <a:p>
          <a:r>
            <a:rPr lang="en-US" sz="1000" b="1" dirty="0" smtClean="0"/>
            <a:t>CRITIC</a:t>
          </a:r>
          <a:endParaRPr lang="en-US" sz="1000" b="1" dirty="0"/>
        </a:p>
      </dgm:t>
    </dgm:pt>
    <dgm:pt modelId="{79EC0648-4BF3-6146-A4F9-70300C0AF135}" type="parTrans" cxnId="{CD48B032-FDAC-EE41-B38A-2436DC873524}">
      <dgm:prSet/>
      <dgm:spPr/>
      <dgm:t>
        <a:bodyPr/>
        <a:lstStyle/>
        <a:p>
          <a:endParaRPr lang="en-US" sz="1100" dirty="0"/>
        </a:p>
      </dgm:t>
    </dgm:pt>
    <dgm:pt modelId="{57221318-199C-434A-91E2-1BCB069E7373}" type="sibTrans" cxnId="{CD48B032-FDAC-EE41-B38A-2436DC873524}">
      <dgm:prSet/>
      <dgm:spPr/>
      <dgm:t>
        <a:bodyPr/>
        <a:lstStyle/>
        <a:p>
          <a:endParaRPr lang="en-US" sz="1100" dirty="0"/>
        </a:p>
      </dgm:t>
    </dgm:pt>
    <dgm:pt modelId="{477F0E58-6D99-2341-B8D9-0BED85CD866B}">
      <dgm:prSet phldrT="[Text]" custT="1"/>
      <dgm:spPr/>
      <dgm:t>
        <a:bodyPr lIns="0" tIns="0" rIns="0" bIns="0"/>
        <a:lstStyle/>
        <a:p>
          <a:r>
            <a:rPr lang="en-US" sz="1000" b="1" dirty="0" smtClean="0"/>
            <a:t>CREATOR</a:t>
          </a:r>
          <a:endParaRPr lang="en-US" sz="1000" b="1" dirty="0"/>
        </a:p>
      </dgm:t>
    </dgm:pt>
    <dgm:pt modelId="{1F559DE4-94C3-DB48-B785-320B04BCF795}" type="parTrans" cxnId="{D70ED5D1-60CF-8F4F-B5DD-B3AD40B092D5}">
      <dgm:prSet/>
      <dgm:spPr/>
      <dgm:t>
        <a:bodyPr/>
        <a:lstStyle/>
        <a:p>
          <a:endParaRPr lang="en-US" sz="1100" dirty="0"/>
        </a:p>
      </dgm:t>
    </dgm:pt>
    <dgm:pt modelId="{13AB9A60-45A0-EC44-AA1D-C4BAF1483B4A}" type="sibTrans" cxnId="{D70ED5D1-60CF-8F4F-B5DD-B3AD40B092D5}">
      <dgm:prSet/>
      <dgm:spPr/>
      <dgm:t>
        <a:bodyPr/>
        <a:lstStyle/>
        <a:p>
          <a:endParaRPr lang="en-US" sz="1100" dirty="0"/>
        </a:p>
      </dgm:t>
    </dgm:pt>
    <dgm:pt modelId="{B365034E-C017-8D4A-A783-34F56639079A}" type="pres">
      <dgm:prSet presAssocID="{A41D11C5-6798-2242-B40F-2DD0F188CB6B}" presName="Name0" presStyleCnt="0">
        <dgm:presLayoutVars>
          <dgm:chMax val="7"/>
          <dgm:resizeHandles val="exact"/>
        </dgm:presLayoutVars>
      </dgm:prSet>
      <dgm:spPr/>
      <dgm:t>
        <a:bodyPr/>
        <a:lstStyle/>
        <a:p>
          <a:endParaRPr lang="en-US"/>
        </a:p>
      </dgm:t>
    </dgm:pt>
    <dgm:pt modelId="{C4D7691B-21C3-EA4E-BC4F-1656647B0A2F}" type="pres">
      <dgm:prSet presAssocID="{A41D11C5-6798-2242-B40F-2DD0F188CB6B}" presName="comp1" presStyleCnt="0"/>
      <dgm:spPr/>
      <dgm:t>
        <a:bodyPr/>
        <a:lstStyle/>
        <a:p>
          <a:endParaRPr lang="en-US"/>
        </a:p>
      </dgm:t>
    </dgm:pt>
    <dgm:pt modelId="{F9A13C60-6A20-9D48-9265-57E590A60F58}" type="pres">
      <dgm:prSet presAssocID="{A41D11C5-6798-2242-B40F-2DD0F188CB6B}" presName="circle1" presStyleLbl="node1" presStyleIdx="0" presStyleCnt="6" custScaleX="98959" custScaleY="100000" custLinFactNeighborX="-1059"/>
      <dgm:spPr/>
      <dgm:t>
        <a:bodyPr/>
        <a:lstStyle/>
        <a:p>
          <a:endParaRPr lang="en-US"/>
        </a:p>
      </dgm:t>
    </dgm:pt>
    <dgm:pt modelId="{0504E57A-CBB5-6045-AE1A-5949BB218968}" type="pres">
      <dgm:prSet presAssocID="{A41D11C5-6798-2242-B40F-2DD0F188CB6B}" presName="c1text" presStyleLbl="node1" presStyleIdx="0" presStyleCnt="6">
        <dgm:presLayoutVars>
          <dgm:bulletEnabled val="1"/>
        </dgm:presLayoutVars>
      </dgm:prSet>
      <dgm:spPr/>
      <dgm:t>
        <a:bodyPr/>
        <a:lstStyle/>
        <a:p>
          <a:endParaRPr lang="en-US"/>
        </a:p>
      </dgm:t>
    </dgm:pt>
    <dgm:pt modelId="{E0E61191-B12C-C542-8511-A36FC33194B2}" type="pres">
      <dgm:prSet presAssocID="{A41D11C5-6798-2242-B40F-2DD0F188CB6B}" presName="comp2" presStyleCnt="0"/>
      <dgm:spPr/>
      <dgm:t>
        <a:bodyPr/>
        <a:lstStyle/>
        <a:p>
          <a:endParaRPr lang="en-US"/>
        </a:p>
      </dgm:t>
    </dgm:pt>
    <dgm:pt modelId="{D2886BC5-B099-2F4C-9CA5-38C8BCEE7075}" type="pres">
      <dgm:prSet presAssocID="{A41D11C5-6798-2242-B40F-2DD0F188CB6B}" presName="circle2" presStyleLbl="node1" presStyleIdx="1" presStyleCnt="6" custLinFactNeighborX="-323"/>
      <dgm:spPr/>
      <dgm:t>
        <a:bodyPr/>
        <a:lstStyle/>
        <a:p>
          <a:endParaRPr lang="en-US"/>
        </a:p>
      </dgm:t>
    </dgm:pt>
    <dgm:pt modelId="{DF22D1EF-D57F-E94A-A4AA-3EBCCC02829E}" type="pres">
      <dgm:prSet presAssocID="{A41D11C5-6798-2242-B40F-2DD0F188CB6B}" presName="c2text" presStyleLbl="node1" presStyleIdx="1" presStyleCnt="6">
        <dgm:presLayoutVars>
          <dgm:bulletEnabled val="1"/>
        </dgm:presLayoutVars>
      </dgm:prSet>
      <dgm:spPr/>
      <dgm:t>
        <a:bodyPr/>
        <a:lstStyle/>
        <a:p>
          <a:endParaRPr lang="en-US"/>
        </a:p>
      </dgm:t>
    </dgm:pt>
    <dgm:pt modelId="{3F7B5161-71CB-FD43-A7DF-5A82856F1CFC}" type="pres">
      <dgm:prSet presAssocID="{A41D11C5-6798-2242-B40F-2DD0F188CB6B}" presName="comp3" presStyleCnt="0"/>
      <dgm:spPr/>
      <dgm:t>
        <a:bodyPr/>
        <a:lstStyle/>
        <a:p>
          <a:endParaRPr lang="en-US"/>
        </a:p>
      </dgm:t>
    </dgm:pt>
    <dgm:pt modelId="{929B459F-5395-B744-9104-A463AAA75F60}" type="pres">
      <dgm:prSet presAssocID="{A41D11C5-6798-2242-B40F-2DD0F188CB6B}" presName="circle3" presStyleLbl="node1" presStyleIdx="2" presStyleCnt="6" custLinFactNeighborX="-392"/>
      <dgm:spPr/>
      <dgm:t>
        <a:bodyPr/>
        <a:lstStyle/>
        <a:p>
          <a:endParaRPr lang="en-US"/>
        </a:p>
      </dgm:t>
    </dgm:pt>
    <dgm:pt modelId="{F95E0CFD-6196-9047-A8A1-A1FA27BE9A37}" type="pres">
      <dgm:prSet presAssocID="{A41D11C5-6798-2242-B40F-2DD0F188CB6B}" presName="c3text" presStyleLbl="node1" presStyleIdx="2" presStyleCnt="6">
        <dgm:presLayoutVars>
          <dgm:bulletEnabled val="1"/>
        </dgm:presLayoutVars>
      </dgm:prSet>
      <dgm:spPr/>
      <dgm:t>
        <a:bodyPr/>
        <a:lstStyle/>
        <a:p>
          <a:endParaRPr lang="en-US"/>
        </a:p>
      </dgm:t>
    </dgm:pt>
    <dgm:pt modelId="{6328660E-F117-4B4B-A3FC-40BDB3EF0006}" type="pres">
      <dgm:prSet presAssocID="{A41D11C5-6798-2242-B40F-2DD0F188CB6B}" presName="comp4" presStyleCnt="0"/>
      <dgm:spPr/>
      <dgm:t>
        <a:bodyPr/>
        <a:lstStyle/>
        <a:p>
          <a:endParaRPr lang="en-US"/>
        </a:p>
      </dgm:t>
    </dgm:pt>
    <dgm:pt modelId="{9AF35BDA-1EEE-4E44-9FB1-78BC3AD86666}" type="pres">
      <dgm:prSet presAssocID="{A41D11C5-6798-2242-B40F-2DD0F188CB6B}" presName="circle4" presStyleLbl="node1" presStyleIdx="3" presStyleCnt="6" custLinFactNeighborX="-1961"/>
      <dgm:spPr/>
      <dgm:t>
        <a:bodyPr/>
        <a:lstStyle/>
        <a:p>
          <a:endParaRPr lang="en-US"/>
        </a:p>
      </dgm:t>
    </dgm:pt>
    <dgm:pt modelId="{1CD97860-10A1-0C4A-8D68-D3D663FEBBDF}" type="pres">
      <dgm:prSet presAssocID="{A41D11C5-6798-2242-B40F-2DD0F188CB6B}" presName="c4text" presStyleLbl="node1" presStyleIdx="3" presStyleCnt="6">
        <dgm:presLayoutVars>
          <dgm:bulletEnabled val="1"/>
        </dgm:presLayoutVars>
      </dgm:prSet>
      <dgm:spPr/>
      <dgm:t>
        <a:bodyPr/>
        <a:lstStyle/>
        <a:p>
          <a:endParaRPr lang="en-US"/>
        </a:p>
      </dgm:t>
    </dgm:pt>
    <dgm:pt modelId="{8B1CFD8F-4825-4D4C-BA4A-03DC95D0D233}" type="pres">
      <dgm:prSet presAssocID="{A41D11C5-6798-2242-B40F-2DD0F188CB6B}" presName="comp5" presStyleCnt="0"/>
      <dgm:spPr/>
      <dgm:t>
        <a:bodyPr/>
        <a:lstStyle/>
        <a:p>
          <a:endParaRPr lang="en-US"/>
        </a:p>
      </dgm:t>
    </dgm:pt>
    <dgm:pt modelId="{349E37EA-23F7-A34E-BE05-05C24048D417}" type="pres">
      <dgm:prSet presAssocID="{A41D11C5-6798-2242-B40F-2DD0F188CB6B}" presName="circle5" presStyleLbl="node1" presStyleIdx="4" presStyleCnt="6"/>
      <dgm:spPr/>
      <dgm:t>
        <a:bodyPr/>
        <a:lstStyle/>
        <a:p>
          <a:endParaRPr lang="en-US"/>
        </a:p>
      </dgm:t>
    </dgm:pt>
    <dgm:pt modelId="{C0CF406B-8A73-6A48-A8BC-ED7F93658560}" type="pres">
      <dgm:prSet presAssocID="{A41D11C5-6798-2242-B40F-2DD0F188CB6B}" presName="c5text" presStyleLbl="node1" presStyleIdx="4" presStyleCnt="6">
        <dgm:presLayoutVars>
          <dgm:bulletEnabled val="1"/>
        </dgm:presLayoutVars>
      </dgm:prSet>
      <dgm:spPr/>
      <dgm:t>
        <a:bodyPr/>
        <a:lstStyle/>
        <a:p>
          <a:endParaRPr lang="en-US"/>
        </a:p>
      </dgm:t>
    </dgm:pt>
    <dgm:pt modelId="{1E89B670-AA54-684E-B096-89EF36547FDE}" type="pres">
      <dgm:prSet presAssocID="{A41D11C5-6798-2242-B40F-2DD0F188CB6B}" presName="comp6" presStyleCnt="0"/>
      <dgm:spPr/>
      <dgm:t>
        <a:bodyPr/>
        <a:lstStyle/>
        <a:p>
          <a:endParaRPr lang="en-US"/>
        </a:p>
      </dgm:t>
    </dgm:pt>
    <dgm:pt modelId="{48995DDA-DB8F-F54E-AB87-51A3E354B0BD}" type="pres">
      <dgm:prSet presAssocID="{A41D11C5-6798-2242-B40F-2DD0F188CB6B}" presName="circle6" presStyleLbl="node1" presStyleIdx="5" presStyleCnt="6" custScaleX="112088"/>
      <dgm:spPr/>
      <dgm:t>
        <a:bodyPr/>
        <a:lstStyle/>
        <a:p>
          <a:endParaRPr lang="en-US"/>
        </a:p>
      </dgm:t>
    </dgm:pt>
    <dgm:pt modelId="{3ECE2300-AB1B-4B4A-A246-9C280656C607}" type="pres">
      <dgm:prSet presAssocID="{A41D11C5-6798-2242-B40F-2DD0F188CB6B}" presName="c6text" presStyleLbl="node1" presStyleIdx="5" presStyleCnt="6">
        <dgm:presLayoutVars>
          <dgm:bulletEnabled val="1"/>
        </dgm:presLayoutVars>
      </dgm:prSet>
      <dgm:spPr/>
      <dgm:t>
        <a:bodyPr/>
        <a:lstStyle/>
        <a:p>
          <a:endParaRPr lang="en-US"/>
        </a:p>
      </dgm:t>
    </dgm:pt>
  </dgm:ptLst>
  <dgm:cxnLst>
    <dgm:cxn modelId="{62C22C69-FF15-423D-AC97-DEC001984EC6}" type="presOf" srcId="{195DD725-CDA7-AD4A-BEED-D3FCB5F382CD}" destId="{DF22D1EF-D57F-E94A-A4AA-3EBCCC02829E}" srcOrd="1" destOrd="0" presId="urn:microsoft.com/office/officeart/2005/8/layout/venn2"/>
    <dgm:cxn modelId="{25DE1AA7-6694-40F8-ABBC-E94AFBCE7D0E}" type="presOf" srcId="{A52552FF-5750-3D4F-85D8-37F4E34180A1}" destId="{C0CF406B-8A73-6A48-A8BC-ED7F93658560}" srcOrd="1" destOrd="0" presId="urn:microsoft.com/office/officeart/2005/8/layout/venn2"/>
    <dgm:cxn modelId="{1B731903-8215-4FE1-8754-23CD4FF4544A}" type="presOf" srcId="{8A77E7DE-3C65-B346-9AA5-92FC2589FABF}" destId="{1CD97860-10A1-0C4A-8D68-D3D663FEBBDF}" srcOrd="1" destOrd="0" presId="urn:microsoft.com/office/officeart/2005/8/layout/venn2"/>
    <dgm:cxn modelId="{33323084-CAC6-4967-A67C-73FA06DA880C}" type="presOf" srcId="{4FAE6DEE-7E84-C847-ACC0-E4B0C020E129}" destId="{0504E57A-CBB5-6045-AE1A-5949BB218968}" srcOrd="1" destOrd="0" presId="urn:microsoft.com/office/officeart/2005/8/layout/venn2"/>
    <dgm:cxn modelId="{A5C806A8-35C4-C644-B3F9-6AF11A5925B4}" srcId="{A41D11C5-6798-2242-B40F-2DD0F188CB6B}" destId="{195DD725-CDA7-AD4A-BEED-D3FCB5F382CD}" srcOrd="1" destOrd="0" parTransId="{D32B42A3-D3CF-B14A-9EF5-A3EA7B3300D8}" sibTransId="{E3BF2052-A409-414D-93F2-8AF4D692A6E5}"/>
    <dgm:cxn modelId="{CD48B032-FDAC-EE41-B38A-2436DC873524}" srcId="{A41D11C5-6798-2242-B40F-2DD0F188CB6B}" destId="{A52552FF-5750-3D4F-85D8-37F4E34180A1}" srcOrd="4" destOrd="0" parTransId="{79EC0648-4BF3-6146-A4F9-70300C0AF135}" sibTransId="{57221318-199C-434A-91E2-1BCB069E7373}"/>
    <dgm:cxn modelId="{481B2C9C-E72F-4C40-912C-07761A266258}" type="presOf" srcId="{DFD77C05-7ABE-364C-91AC-439C00207328}" destId="{929B459F-5395-B744-9104-A463AAA75F60}" srcOrd="0" destOrd="0" presId="urn:microsoft.com/office/officeart/2005/8/layout/venn2"/>
    <dgm:cxn modelId="{77181466-096A-422E-A567-597F3C67B9E8}" type="presOf" srcId="{8A77E7DE-3C65-B346-9AA5-92FC2589FABF}" destId="{9AF35BDA-1EEE-4E44-9FB1-78BC3AD86666}" srcOrd="0" destOrd="0" presId="urn:microsoft.com/office/officeart/2005/8/layout/venn2"/>
    <dgm:cxn modelId="{4C896C27-DF23-9343-91A7-7663819A22E8}" srcId="{A41D11C5-6798-2242-B40F-2DD0F188CB6B}" destId="{DFD77C05-7ABE-364C-91AC-439C00207328}" srcOrd="2" destOrd="0" parTransId="{05FD4EF8-08E6-E644-AB37-5B628F0B28D4}" sibTransId="{D0D738FA-12D1-6B42-B34E-22E6E00CB094}"/>
    <dgm:cxn modelId="{D0F8A793-A2B8-40FB-98C1-34A3A256BDB5}" type="presOf" srcId="{4FAE6DEE-7E84-C847-ACC0-E4B0C020E129}" destId="{F9A13C60-6A20-9D48-9265-57E590A60F58}" srcOrd="0" destOrd="0" presId="urn:microsoft.com/office/officeart/2005/8/layout/venn2"/>
    <dgm:cxn modelId="{293DEFC7-80EB-4498-8C22-8BBB2374AA0A}" type="presOf" srcId="{A52552FF-5750-3D4F-85D8-37F4E34180A1}" destId="{349E37EA-23F7-A34E-BE05-05C24048D417}" srcOrd="0" destOrd="0" presId="urn:microsoft.com/office/officeart/2005/8/layout/venn2"/>
    <dgm:cxn modelId="{214FE523-FD89-4645-A480-D01F7375A41E}" type="presOf" srcId="{DFD77C05-7ABE-364C-91AC-439C00207328}" destId="{F95E0CFD-6196-9047-A8A1-A1FA27BE9A37}" srcOrd="1" destOrd="0" presId="urn:microsoft.com/office/officeart/2005/8/layout/venn2"/>
    <dgm:cxn modelId="{6FCEB39E-014C-7146-AB6B-9CBC608C3858}" srcId="{A41D11C5-6798-2242-B40F-2DD0F188CB6B}" destId="{4FAE6DEE-7E84-C847-ACC0-E4B0C020E129}" srcOrd="0" destOrd="0" parTransId="{EA53B308-635E-1B4F-8520-055B8510B9BA}" sibTransId="{B945D4C0-1FC3-4549-93AD-5F1F5D043BC6}"/>
    <dgm:cxn modelId="{EF1CA968-0B76-B444-BCF0-47D1A2235FC5}" srcId="{A41D11C5-6798-2242-B40F-2DD0F188CB6B}" destId="{8A77E7DE-3C65-B346-9AA5-92FC2589FABF}" srcOrd="3" destOrd="0" parTransId="{0B979EBF-2DA6-C240-89F1-8A4924CB74B2}" sibTransId="{A49DD613-CB9E-5640-B429-49DFF19ADDC7}"/>
    <dgm:cxn modelId="{526049E2-01FF-4A79-A5FD-3360B0556DE2}" type="presOf" srcId="{477F0E58-6D99-2341-B8D9-0BED85CD866B}" destId="{48995DDA-DB8F-F54E-AB87-51A3E354B0BD}" srcOrd="0" destOrd="0" presId="urn:microsoft.com/office/officeart/2005/8/layout/venn2"/>
    <dgm:cxn modelId="{42978AAA-6AE3-4B3A-8760-19D9E2BB71F2}" type="presOf" srcId="{195DD725-CDA7-AD4A-BEED-D3FCB5F382CD}" destId="{D2886BC5-B099-2F4C-9CA5-38C8BCEE7075}" srcOrd="0" destOrd="0" presId="urn:microsoft.com/office/officeart/2005/8/layout/venn2"/>
    <dgm:cxn modelId="{20D5C6D6-79C5-42CA-AD9F-8D461DDAD6C2}" type="presOf" srcId="{477F0E58-6D99-2341-B8D9-0BED85CD866B}" destId="{3ECE2300-AB1B-4B4A-A246-9C280656C607}" srcOrd="1" destOrd="0" presId="urn:microsoft.com/office/officeart/2005/8/layout/venn2"/>
    <dgm:cxn modelId="{D70ED5D1-60CF-8F4F-B5DD-B3AD40B092D5}" srcId="{A41D11C5-6798-2242-B40F-2DD0F188CB6B}" destId="{477F0E58-6D99-2341-B8D9-0BED85CD866B}" srcOrd="5" destOrd="0" parTransId="{1F559DE4-94C3-DB48-B785-320B04BCF795}" sibTransId="{13AB9A60-45A0-EC44-AA1D-C4BAF1483B4A}"/>
    <dgm:cxn modelId="{00337B98-C32D-4810-8EC8-CBB94AB02D8A}" type="presOf" srcId="{A41D11C5-6798-2242-B40F-2DD0F188CB6B}" destId="{B365034E-C017-8D4A-A783-34F56639079A}" srcOrd="0" destOrd="0" presId="urn:microsoft.com/office/officeart/2005/8/layout/venn2"/>
    <dgm:cxn modelId="{6F31216A-EBBD-4095-BEDC-6F52F2CC1CD3}" type="presParOf" srcId="{B365034E-C017-8D4A-A783-34F56639079A}" destId="{C4D7691B-21C3-EA4E-BC4F-1656647B0A2F}" srcOrd="0" destOrd="0" presId="urn:microsoft.com/office/officeart/2005/8/layout/venn2"/>
    <dgm:cxn modelId="{E46B98F1-5CC1-40EA-8C2C-1FFAF5D709A7}" type="presParOf" srcId="{C4D7691B-21C3-EA4E-BC4F-1656647B0A2F}" destId="{F9A13C60-6A20-9D48-9265-57E590A60F58}" srcOrd="0" destOrd="0" presId="urn:microsoft.com/office/officeart/2005/8/layout/venn2"/>
    <dgm:cxn modelId="{573446F1-BD33-41F6-8D3A-08D0C0762890}" type="presParOf" srcId="{C4D7691B-21C3-EA4E-BC4F-1656647B0A2F}" destId="{0504E57A-CBB5-6045-AE1A-5949BB218968}" srcOrd="1" destOrd="0" presId="urn:microsoft.com/office/officeart/2005/8/layout/venn2"/>
    <dgm:cxn modelId="{EE0AEB8B-615D-4677-A0CB-F7C31D7F61B5}" type="presParOf" srcId="{B365034E-C017-8D4A-A783-34F56639079A}" destId="{E0E61191-B12C-C542-8511-A36FC33194B2}" srcOrd="1" destOrd="0" presId="urn:microsoft.com/office/officeart/2005/8/layout/venn2"/>
    <dgm:cxn modelId="{D933F311-6C04-493F-AAD1-58923EF9E70C}" type="presParOf" srcId="{E0E61191-B12C-C542-8511-A36FC33194B2}" destId="{D2886BC5-B099-2F4C-9CA5-38C8BCEE7075}" srcOrd="0" destOrd="0" presId="urn:microsoft.com/office/officeart/2005/8/layout/venn2"/>
    <dgm:cxn modelId="{141235DC-0485-4096-BBCB-4C964E31CA33}" type="presParOf" srcId="{E0E61191-B12C-C542-8511-A36FC33194B2}" destId="{DF22D1EF-D57F-E94A-A4AA-3EBCCC02829E}" srcOrd="1" destOrd="0" presId="urn:microsoft.com/office/officeart/2005/8/layout/venn2"/>
    <dgm:cxn modelId="{71FEA799-65DB-4C24-BFD1-E506BCDAB430}" type="presParOf" srcId="{B365034E-C017-8D4A-A783-34F56639079A}" destId="{3F7B5161-71CB-FD43-A7DF-5A82856F1CFC}" srcOrd="2" destOrd="0" presId="urn:microsoft.com/office/officeart/2005/8/layout/venn2"/>
    <dgm:cxn modelId="{DE554122-C369-446A-B6C4-79FB192FC58E}" type="presParOf" srcId="{3F7B5161-71CB-FD43-A7DF-5A82856F1CFC}" destId="{929B459F-5395-B744-9104-A463AAA75F60}" srcOrd="0" destOrd="0" presId="urn:microsoft.com/office/officeart/2005/8/layout/venn2"/>
    <dgm:cxn modelId="{3D6A6F4E-341B-49F8-832E-5E02CFB712F4}" type="presParOf" srcId="{3F7B5161-71CB-FD43-A7DF-5A82856F1CFC}" destId="{F95E0CFD-6196-9047-A8A1-A1FA27BE9A37}" srcOrd="1" destOrd="0" presId="urn:microsoft.com/office/officeart/2005/8/layout/venn2"/>
    <dgm:cxn modelId="{58127E7E-D7B9-4E24-94C1-AC71B65B6E39}" type="presParOf" srcId="{B365034E-C017-8D4A-A783-34F56639079A}" destId="{6328660E-F117-4B4B-A3FC-40BDB3EF0006}" srcOrd="3" destOrd="0" presId="urn:microsoft.com/office/officeart/2005/8/layout/venn2"/>
    <dgm:cxn modelId="{6E3663D8-1F4F-4ECA-9B12-7FB11DC3866D}" type="presParOf" srcId="{6328660E-F117-4B4B-A3FC-40BDB3EF0006}" destId="{9AF35BDA-1EEE-4E44-9FB1-78BC3AD86666}" srcOrd="0" destOrd="0" presId="urn:microsoft.com/office/officeart/2005/8/layout/venn2"/>
    <dgm:cxn modelId="{033DACBB-9BEC-4D8F-8E55-F41D0640A569}" type="presParOf" srcId="{6328660E-F117-4B4B-A3FC-40BDB3EF0006}" destId="{1CD97860-10A1-0C4A-8D68-D3D663FEBBDF}" srcOrd="1" destOrd="0" presId="urn:microsoft.com/office/officeart/2005/8/layout/venn2"/>
    <dgm:cxn modelId="{40DC2EDB-F5B8-4D76-A85B-3F75D9C1493F}" type="presParOf" srcId="{B365034E-C017-8D4A-A783-34F56639079A}" destId="{8B1CFD8F-4825-4D4C-BA4A-03DC95D0D233}" srcOrd="4" destOrd="0" presId="urn:microsoft.com/office/officeart/2005/8/layout/venn2"/>
    <dgm:cxn modelId="{4758CD24-8D1B-4107-88F1-7F064DC33571}" type="presParOf" srcId="{8B1CFD8F-4825-4D4C-BA4A-03DC95D0D233}" destId="{349E37EA-23F7-A34E-BE05-05C24048D417}" srcOrd="0" destOrd="0" presId="urn:microsoft.com/office/officeart/2005/8/layout/venn2"/>
    <dgm:cxn modelId="{B1B3B233-F85A-4A97-8386-81AA7320040D}" type="presParOf" srcId="{8B1CFD8F-4825-4D4C-BA4A-03DC95D0D233}" destId="{C0CF406B-8A73-6A48-A8BC-ED7F93658560}" srcOrd="1" destOrd="0" presId="urn:microsoft.com/office/officeart/2005/8/layout/venn2"/>
    <dgm:cxn modelId="{6A217216-C194-40A8-B620-E63823592C42}" type="presParOf" srcId="{B365034E-C017-8D4A-A783-34F56639079A}" destId="{1E89B670-AA54-684E-B096-89EF36547FDE}" srcOrd="5" destOrd="0" presId="urn:microsoft.com/office/officeart/2005/8/layout/venn2"/>
    <dgm:cxn modelId="{1796879F-698B-46A0-A5CE-3C2F238FE8D6}" type="presParOf" srcId="{1E89B670-AA54-684E-B096-89EF36547FDE}" destId="{48995DDA-DB8F-F54E-AB87-51A3E354B0BD}" srcOrd="0" destOrd="0" presId="urn:microsoft.com/office/officeart/2005/8/layout/venn2"/>
    <dgm:cxn modelId="{92CFFC08-7C9B-4288-B45A-8FFDB714B582}" type="presParOf" srcId="{1E89B670-AA54-684E-B096-89EF36547FDE}" destId="{3ECE2300-AB1B-4B4A-A246-9C280656C607}"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13C60-6A20-9D48-9265-57E590A60F58}">
      <dsp:nvSpPr>
        <dsp:cNvPr id="0" name=""/>
        <dsp:cNvSpPr/>
      </dsp:nvSpPr>
      <dsp:spPr>
        <a:xfrm>
          <a:off x="319434" y="0"/>
          <a:ext cx="2873728" cy="2903959"/>
        </a:xfrm>
        <a:prstGeom prst="ellipse">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en-US" sz="1000" b="1" kern="1200" dirty="0" smtClean="0"/>
            <a:t>INACTIVE</a:t>
          </a:r>
          <a:endParaRPr lang="en-US" sz="1000" b="1" kern="1200" dirty="0"/>
        </a:p>
      </dsp:txBody>
      <dsp:txXfrm>
        <a:off x="1217474" y="145197"/>
        <a:ext cx="1077648" cy="290395"/>
      </dsp:txXfrm>
    </dsp:sp>
    <dsp:sp modelId="{D2886BC5-B099-2F4C-9CA5-38C8BCEE7075}">
      <dsp:nvSpPr>
        <dsp:cNvPr id="0" name=""/>
        <dsp:cNvSpPr/>
      </dsp:nvSpPr>
      <dsp:spPr>
        <a:xfrm>
          <a:off x="544896" y="435593"/>
          <a:ext cx="2468365" cy="2468365"/>
        </a:xfrm>
        <a:prstGeom prst="ellipse">
          <a:avLst/>
        </a:prstGeom>
        <a:solidFill>
          <a:schemeClr val="accent3">
            <a:hueOff val="2560745"/>
            <a:satOff val="5096"/>
            <a:lumOff val="27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en-US" sz="1000" b="1" kern="1200" dirty="0" smtClean="0"/>
            <a:t>SPECTATOR</a:t>
          </a:r>
          <a:endParaRPr lang="en-US" sz="1000" b="1" kern="1200" dirty="0"/>
        </a:p>
      </dsp:txBody>
      <dsp:txXfrm>
        <a:off x="1246837" y="577524"/>
        <a:ext cx="1064482" cy="283861"/>
      </dsp:txXfrm>
    </dsp:sp>
    <dsp:sp modelId="{929B459F-5395-B744-9104-A463AAA75F60}">
      <dsp:nvSpPr>
        <dsp:cNvPr id="0" name=""/>
        <dsp:cNvSpPr/>
      </dsp:nvSpPr>
      <dsp:spPr>
        <a:xfrm>
          <a:off x="762697" y="871187"/>
          <a:ext cx="2032771" cy="2032771"/>
        </a:xfrm>
        <a:prstGeom prst="ellipse">
          <a:avLst/>
        </a:prstGeom>
        <a:solidFill>
          <a:schemeClr val="accent3">
            <a:hueOff val="5121490"/>
            <a:satOff val="10192"/>
            <a:lumOff val="549"/>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en-US" sz="1000" b="1" kern="1200" dirty="0" smtClean="0"/>
            <a:t>JOINER</a:t>
          </a:r>
          <a:endParaRPr lang="en-US" sz="1000" b="1" kern="1200" dirty="0"/>
        </a:p>
      </dsp:txBody>
      <dsp:txXfrm>
        <a:off x="1253103" y="1011448"/>
        <a:ext cx="1051959" cy="280522"/>
      </dsp:txXfrm>
    </dsp:sp>
    <dsp:sp modelId="{9AF35BDA-1EEE-4E44-9FB1-78BC3AD86666}">
      <dsp:nvSpPr>
        <dsp:cNvPr id="0" name=""/>
        <dsp:cNvSpPr/>
      </dsp:nvSpPr>
      <dsp:spPr>
        <a:xfrm>
          <a:off x="957142" y="1306781"/>
          <a:ext cx="1597177" cy="1597177"/>
        </a:xfrm>
        <a:prstGeom prst="ellipse">
          <a:avLst/>
        </a:prstGeom>
        <a:solidFill>
          <a:schemeClr val="accent3">
            <a:hueOff val="7682236"/>
            <a:satOff val="15289"/>
            <a:lumOff val="824"/>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r>
            <a:rPr lang="en-US" sz="900" b="1" kern="1200" dirty="0" smtClean="0"/>
            <a:t>COLLECTOR</a:t>
          </a:r>
          <a:endParaRPr lang="en-US" sz="900" b="1" kern="1200" dirty="0"/>
        </a:p>
      </dsp:txBody>
      <dsp:txXfrm>
        <a:off x="1324492" y="1450527"/>
        <a:ext cx="862475" cy="287491"/>
      </dsp:txXfrm>
    </dsp:sp>
    <dsp:sp modelId="{349E37EA-23F7-A34E-BE05-05C24048D417}">
      <dsp:nvSpPr>
        <dsp:cNvPr id="0" name=""/>
        <dsp:cNvSpPr/>
      </dsp:nvSpPr>
      <dsp:spPr>
        <a:xfrm>
          <a:off x="1206259" y="1742375"/>
          <a:ext cx="1161583" cy="1161583"/>
        </a:xfrm>
        <a:prstGeom prst="ellipse">
          <a:avLst/>
        </a:prstGeom>
        <a:solidFill>
          <a:schemeClr val="accent3">
            <a:hueOff val="10242980"/>
            <a:satOff val="20385"/>
            <a:lumOff val="109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en-US" sz="1000" b="1" kern="1200" dirty="0" smtClean="0"/>
            <a:t>CRITIC</a:t>
          </a:r>
          <a:endParaRPr lang="en-US" sz="1000" b="1" kern="1200" dirty="0"/>
        </a:p>
      </dsp:txBody>
      <dsp:txXfrm>
        <a:off x="1409536" y="1887573"/>
        <a:ext cx="755029" cy="290395"/>
      </dsp:txXfrm>
    </dsp:sp>
    <dsp:sp modelId="{48995DDA-DB8F-F54E-AB87-51A3E354B0BD}">
      <dsp:nvSpPr>
        <dsp:cNvPr id="0" name=""/>
        <dsp:cNvSpPr/>
      </dsp:nvSpPr>
      <dsp:spPr>
        <a:xfrm>
          <a:off x="1380177" y="2177969"/>
          <a:ext cx="813747" cy="725989"/>
        </a:xfrm>
        <a:prstGeom prst="ellipse">
          <a:avLst/>
        </a:prstGeom>
        <a:solidFill>
          <a:schemeClr val="accent3">
            <a:hueOff val="12803725"/>
            <a:satOff val="25481"/>
            <a:lumOff val="1373"/>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r>
            <a:rPr lang="en-US" sz="1000" b="1" kern="1200" dirty="0" smtClean="0"/>
            <a:t>CREATOR</a:t>
          </a:r>
          <a:endParaRPr lang="en-US" sz="1000" b="1" kern="1200" dirty="0"/>
        </a:p>
      </dsp:txBody>
      <dsp:txXfrm>
        <a:off x="1499348" y="2359466"/>
        <a:ext cx="575406" cy="362994"/>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2/09/2011</a:t>
            </a:fld>
            <a:endParaRPr lang="en-AU"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A5660790-6938-47B2-8D83-D030283368C6}" type="slidenum">
              <a:rPr lang="en-US" smtClean="0"/>
              <a:pPr/>
              <a:t>27</a:t>
            </a:fld>
            <a:endParaRPr lang="en-US"/>
          </a:p>
        </p:txBody>
      </p:sp>
      <p:sp>
        <p:nvSpPr>
          <p:cNvPr id="7" name="Notes Placeholder 6"/>
          <p:cNvSpPr>
            <a:spLocks noGrp="1"/>
          </p:cNvSpPr>
          <p:nvPr>
            <p:ph type="body" sz="quarter" idx="11"/>
          </p:nvPr>
        </p:nvSpPr>
        <p:spPr/>
        <p:txBody>
          <a:bodyPr>
            <a:normAutofit fontScale="92500" lnSpcReduction="10000"/>
          </a:bodyPr>
          <a:lstStyle/>
          <a:p>
            <a:pPr lvl="0"/>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0546837C-00B0-4EF3-9FAF-2E4E77846B11}" type="slidenum">
              <a:rPr lang="en-US" smtClean="0"/>
              <a:pPr/>
              <a:t>28</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0546837C-00B0-4EF3-9FAF-2E4E77846B11}" type="slidenum">
              <a:rPr lang="en-US" smtClean="0"/>
              <a:pPr/>
              <a:t>31</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48</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9:15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xfrm>
            <a:off x="381000" y="685800"/>
            <a:ext cx="6096000" cy="3430588"/>
          </a:xfr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xfrm>
            <a:off x="381000" y="685800"/>
            <a:ext cx="6096000" cy="3430588"/>
          </a:xfr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pPr defTabSz="803737" fontAlgn="base">
              <a:spcBef>
                <a:spcPct val="0"/>
              </a:spcBef>
              <a:spcAft>
                <a:spcPct val="0"/>
              </a:spcAft>
            </a:pPr>
            <a:r>
              <a:rPr lang="en-US" dirty="0">
                <a:solidFill>
                  <a:prstClr val="black"/>
                </a:solidFill>
                <a:latin typeface="Arial" pitchFamily="34" charset="0"/>
                <a:cs typeface="Arial" pitchFamily="34" charset="0"/>
              </a:rPr>
              <a:t>© 2002 Microsoft Corporation. All rights reserved.</a:t>
            </a:r>
          </a:p>
          <a:p>
            <a:pPr defTabSz="803737" eaLnBrk="0" fontAlgn="base" hangingPunct="0">
              <a:spcBef>
                <a:spcPct val="0"/>
              </a:spcBef>
              <a:spcAft>
                <a:spcPct val="0"/>
              </a:spcAft>
            </a:pPr>
            <a:r>
              <a:rPr lang="en-US" dirty="0">
                <a:solidFill>
                  <a:prstClr val="black"/>
                </a:solidFill>
                <a:latin typeface="Arial" pitchFamily="34" charset="0"/>
                <a:cs typeface="Arial" pitchFamily="34" charset="0"/>
              </a:rPr>
              <a:t>This presentation is for informational purposes only. Microsoft makes no warranties, express or implied, in this summary.</a:t>
            </a:r>
            <a:endParaRPr lang="en-US" dirty="0">
              <a:solidFill>
                <a:prstClr val="black"/>
              </a:solidFill>
              <a:latin typeface="Segoe UI" pitchFamily="34" charset="0"/>
              <a:cs typeface="Arial" pitchFamily="34" charset="0"/>
            </a:endParaRPr>
          </a:p>
        </p:txBody>
      </p:sp>
      <p:sp>
        <p:nvSpPr>
          <p:cNvPr id="7" name="Rectangle 7"/>
          <p:cNvSpPr>
            <a:spLocks noGrp="1" noChangeArrowheads="1"/>
          </p:cNvSpPr>
          <p:nvPr>
            <p:ph type="sldNum" sz="quarter" idx="5"/>
          </p:nvPr>
        </p:nvSpPr>
        <p:spPr>
          <a:ln/>
        </p:spPr>
        <p:txBody>
          <a:bodyPr/>
          <a:lstStyle/>
          <a:p>
            <a:pPr defTabSz="803737" fontAlgn="base">
              <a:spcBef>
                <a:spcPct val="0"/>
              </a:spcBef>
              <a:spcAft>
                <a:spcPct val="0"/>
              </a:spcAft>
            </a:pPr>
            <a:fld id="{96104AF0-BDCA-405E-B5A9-36C4557114B2}" type="slidenum">
              <a:rPr lang="en-US">
                <a:solidFill>
                  <a:prstClr val="black"/>
                </a:solidFill>
                <a:latin typeface="Arial" pitchFamily="34" charset="0"/>
                <a:cs typeface="Arial" pitchFamily="34" charset="0"/>
              </a:rPr>
              <a:pPr defTabSz="803737" fontAlgn="base">
                <a:spcBef>
                  <a:spcPct val="0"/>
                </a:spcBef>
                <a:spcAft>
                  <a:spcPct val="0"/>
                </a:spcAft>
              </a:pPr>
              <a:t>5</a:t>
            </a:fld>
            <a:endParaRPr lang="en-US" dirty="0">
              <a:solidFill>
                <a:prstClr val="black"/>
              </a:solidFill>
              <a:latin typeface="Arial" pitchFamily="34" charset="0"/>
              <a:cs typeface="Arial" pitchFamily="34" charset="0"/>
            </a:endParaRPr>
          </a:p>
        </p:txBody>
      </p:sp>
      <p:sp>
        <p:nvSpPr>
          <p:cNvPr id="147458" name="Rectangle 2"/>
          <p:cNvSpPr>
            <a:spLocks noGrp="1" noRot="1" noChangeAspect="1" noChangeArrowheads="1" noTextEdit="1"/>
          </p:cNvSpPr>
          <p:nvPr>
            <p:ph type="sldImg"/>
          </p:nvPr>
        </p:nvSpPr>
        <p:spPr>
          <a:xfrm>
            <a:off x="381000" y="684213"/>
            <a:ext cx="6097588" cy="3430587"/>
          </a:xfrm>
          <a:ln/>
        </p:spPr>
      </p:sp>
      <p:sp>
        <p:nvSpPr>
          <p:cNvPr id="147459" name="Rectangle 3"/>
          <p:cNvSpPr>
            <a:spLocks noGrp="1" noChangeArrowheads="1"/>
          </p:cNvSpPr>
          <p:nvPr>
            <p:ph type="body" idx="1"/>
          </p:nvPr>
        </p:nvSpPr>
        <p:spPr>
          <a:xfrm>
            <a:off x="685800" y="4361202"/>
            <a:ext cx="5486400" cy="4114487"/>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pPr defTabSz="803737" fontAlgn="base">
              <a:spcBef>
                <a:spcPct val="0"/>
              </a:spcBef>
              <a:spcAft>
                <a:spcPct val="0"/>
              </a:spcAft>
            </a:pPr>
            <a:r>
              <a:rPr lang="en-US" dirty="0">
                <a:solidFill>
                  <a:prstClr val="black"/>
                </a:solidFill>
                <a:latin typeface="Arial" pitchFamily="34" charset="0"/>
                <a:cs typeface="Arial" pitchFamily="34" charset="0"/>
              </a:rPr>
              <a:t>© 2002 Microsoft Corporation. All rights reserved.</a:t>
            </a:r>
          </a:p>
          <a:p>
            <a:pPr defTabSz="803737" eaLnBrk="0" fontAlgn="base" hangingPunct="0">
              <a:spcBef>
                <a:spcPct val="0"/>
              </a:spcBef>
              <a:spcAft>
                <a:spcPct val="0"/>
              </a:spcAft>
            </a:pPr>
            <a:r>
              <a:rPr lang="en-US" dirty="0">
                <a:solidFill>
                  <a:prstClr val="black"/>
                </a:solidFill>
                <a:latin typeface="Arial" pitchFamily="34" charset="0"/>
                <a:cs typeface="Arial" pitchFamily="34" charset="0"/>
              </a:rPr>
              <a:t>This presentation is for informational purposes only. Microsoft makes no warranties, express or implied, in this summary.</a:t>
            </a:r>
            <a:endParaRPr lang="en-US" dirty="0">
              <a:solidFill>
                <a:prstClr val="black"/>
              </a:solidFill>
              <a:latin typeface="Segoe UI" pitchFamily="34" charset="0"/>
              <a:cs typeface="Arial" pitchFamily="34" charset="0"/>
            </a:endParaRPr>
          </a:p>
        </p:txBody>
      </p:sp>
      <p:sp>
        <p:nvSpPr>
          <p:cNvPr id="7" name="Rectangle 7"/>
          <p:cNvSpPr>
            <a:spLocks noGrp="1" noChangeArrowheads="1"/>
          </p:cNvSpPr>
          <p:nvPr>
            <p:ph type="sldNum" sz="quarter" idx="5"/>
          </p:nvPr>
        </p:nvSpPr>
        <p:spPr>
          <a:ln/>
        </p:spPr>
        <p:txBody>
          <a:bodyPr/>
          <a:lstStyle/>
          <a:p>
            <a:pPr defTabSz="803737" fontAlgn="base">
              <a:spcBef>
                <a:spcPct val="0"/>
              </a:spcBef>
              <a:spcAft>
                <a:spcPct val="0"/>
              </a:spcAft>
            </a:pPr>
            <a:fld id="{98FC9300-C5BF-4926-87FC-686491B82281}" type="slidenum">
              <a:rPr lang="en-US">
                <a:solidFill>
                  <a:prstClr val="black"/>
                </a:solidFill>
                <a:latin typeface="Arial" pitchFamily="34" charset="0"/>
                <a:cs typeface="Arial" pitchFamily="34" charset="0"/>
              </a:rPr>
              <a:pPr defTabSz="803737" fontAlgn="base">
                <a:spcBef>
                  <a:spcPct val="0"/>
                </a:spcBef>
                <a:spcAft>
                  <a:spcPct val="0"/>
                </a:spcAft>
              </a:pPr>
              <a:t>6</a:t>
            </a:fld>
            <a:endParaRPr lang="en-US" dirty="0">
              <a:solidFill>
                <a:prstClr val="black"/>
              </a:solidFill>
              <a:latin typeface="Arial" pitchFamily="34" charset="0"/>
              <a:cs typeface="Arial" pitchFamily="34" charset="0"/>
            </a:endParaRPr>
          </a:p>
        </p:txBody>
      </p:sp>
      <p:sp>
        <p:nvSpPr>
          <p:cNvPr id="149506" name="Rectangle 2"/>
          <p:cNvSpPr>
            <a:spLocks noGrp="1" noRot="1" noChangeAspect="1" noChangeArrowheads="1" noTextEdit="1"/>
          </p:cNvSpPr>
          <p:nvPr>
            <p:ph type="sldImg"/>
          </p:nvPr>
        </p:nvSpPr>
        <p:spPr>
          <a:xfrm>
            <a:off x="381000" y="684213"/>
            <a:ext cx="6097588" cy="3430587"/>
          </a:xfrm>
          <a:ln/>
        </p:spPr>
      </p:sp>
      <p:sp>
        <p:nvSpPr>
          <p:cNvPr id="149507" name="Rectangle 3"/>
          <p:cNvSpPr>
            <a:spLocks noGrp="1" noChangeArrowheads="1"/>
          </p:cNvSpPr>
          <p:nvPr>
            <p:ph type="body" idx="1"/>
          </p:nvPr>
        </p:nvSpPr>
        <p:spPr>
          <a:xfrm>
            <a:off x="685800" y="4361202"/>
            <a:ext cx="5486400" cy="4114487"/>
          </a:xfrm>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pPr defTabSz="803737" fontAlgn="base">
              <a:spcBef>
                <a:spcPct val="0"/>
              </a:spcBef>
              <a:spcAft>
                <a:spcPct val="0"/>
              </a:spcAft>
            </a:pPr>
            <a:r>
              <a:rPr lang="en-US" dirty="0">
                <a:solidFill>
                  <a:prstClr val="black"/>
                </a:solidFill>
                <a:latin typeface="Arial" pitchFamily="34" charset="0"/>
                <a:cs typeface="Arial" pitchFamily="34" charset="0"/>
              </a:rPr>
              <a:t>© 2002 Microsoft Corporation. All rights reserved.</a:t>
            </a:r>
          </a:p>
          <a:p>
            <a:pPr defTabSz="803737" eaLnBrk="0" fontAlgn="base" hangingPunct="0">
              <a:spcBef>
                <a:spcPct val="0"/>
              </a:spcBef>
              <a:spcAft>
                <a:spcPct val="0"/>
              </a:spcAft>
            </a:pPr>
            <a:r>
              <a:rPr lang="en-US" dirty="0">
                <a:solidFill>
                  <a:prstClr val="black"/>
                </a:solidFill>
                <a:latin typeface="Arial" pitchFamily="34" charset="0"/>
                <a:cs typeface="Arial" pitchFamily="34" charset="0"/>
              </a:rPr>
              <a:t>This presentation is for informational purposes only. Microsoft makes no warranties, express or implied, in this summary.</a:t>
            </a:r>
            <a:endParaRPr lang="en-US" dirty="0">
              <a:solidFill>
                <a:prstClr val="black"/>
              </a:solidFill>
              <a:latin typeface="Segoe UI" pitchFamily="34" charset="0"/>
              <a:cs typeface="Arial" pitchFamily="34" charset="0"/>
            </a:endParaRPr>
          </a:p>
        </p:txBody>
      </p:sp>
      <p:sp>
        <p:nvSpPr>
          <p:cNvPr id="7" name="Rectangle 7"/>
          <p:cNvSpPr>
            <a:spLocks noGrp="1" noChangeArrowheads="1"/>
          </p:cNvSpPr>
          <p:nvPr>
            <p:ph type="sldNum" sz="quarter" idx="5"/>
          </p:nvPr>
        </p:nvSpPr>
        <p:spPr>
          <a:ln/>
        </p:spPr>
        <p:txBody>
          <a:bodyPr/>
          <a:lstStyle/>
          <a:p>
            <a:pPr defTabSz="803737" fontAlgn="base">
              <a:spcBef>
                <a:spcPct val="0"/>
              </a:spcBef>
              <a:spcAft>
                <a:spcPct val="0"/>
              </a:spcAft>
            </a:pPr>
            <a:fld id="{73450F4C-FB59-4239-99B3-475841E610A9}" type="slidenum">
              <a:rPr lang="en-US">
                <a:solidFill>
                  <a:prstClr val="black"/>
                </a:solidFill>
                <a:latin typeface="Arial" pitchFamily="34" charset="0"/>
                <a:cs typeface="Arial" pitchFamily="34" charset="0"/>
              </a:rPr>
              <a:pPr defTabSz="803737" fontAlgn="base">
                <a:spcBef>
                  <a:spcPct val="0"/>
                </a:spcBef>
                <a:spcAft>
                  <a:spcPct val="0"/>
                </a:spcAft>
              </a:pPr>
              <a:t>7</a:t>
            </a:fld>
            <a:endParaRPr lang="en-US" dirty="0">
              <a:solidFill>
                <a:prstClr val="black"/>
              </a:solidFill>
              <a:latin typeface="Arial" pitchFamily="34" charset="0"/>
              <a:cs typeface="Arial" pitchFamily="34" charset="0"/>
            </a:endParaRPr>
          </a:p>
        </p:txBody>
      </p:sp>
      <p:sp>
        <p:nvSpPr>
          <p:cNvPr id="151554" name="Rectangle 2"/>
          <p:cNvSpPr>
            <a:spLocks noGrp="1" noRot="1" noChangeAspect="1" noChangeArrowheads="1" noTextEdit="1"/>
          </p:cNvSpPr>
          <p:nvPr>
            <p:ph type="sldImg"/>
          </p:nvPr>
        </p:nvSpPr>
        <p:spPr>
          <a:xfrm>
            <a:off x="1060450" y="960438"/>
            <a:ext cx="4491038" cy="2527300"/>
          </a:xfrm>
          <a:ln/>
        </p:spPr>
      </p:sp>
      <p:sp>
        <p:nvSpPr>
          <p:cNvPr id="151555" name="Rectangle 3"/>
          <p:cNvSpPr>
            <a:spLocks noGrp="1" noChangeArrowheads="1"/>
          </p:cNvSpPr>
          <p:nvPr>
            <p:ph type="body" idx="1"/>
          </p:nvPr>
        </p:nvSpPr>
        <p:spPr>
          <a:xfrm>
            <a:off x="685800" y="4361202"/>
            <a:ext cx="5486400" cy="4114487"/>
          </a:xfrm>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6"/>
          <p:cNvSpPr>
            <a:spLocks noGrp="1" noChangeArrowheads="1"/>
          </p:cNvSpPr>
          <p:nvPr>
            <p:ph type="ftr" sz="quarter" idx="4"/>
          </p:nvPr>
        </p:nvSpPr>
        <p:spPr>
          <a:noFill/>
        </p:spPr>
        <p:txBody>
          <a:bodyPr/>
          <a:lstStyle/>
          <a:p>
            <a:pPr defTabSz="803737" fontAlgn="base">
              <a:spcBef>
                <a:spcPct val="0"/>
              </a:spcBef>
              <a:spcAft>
                <a:spcPct val="0"/>
              </a:spcAft>
            </a:pPr>
            <a:r>
              <a:rPr lang="en-US" dirty="0">
                <a:solidFill>
                  <a:prstClr val="black"/>
                </a:solidFill>
                <a:latin typeface="Arial" pitchFamily="34" charset="0"/>
                <a:cs typeface="Arial" pitchFamily="34" charset="0"/>
              </a:rPr>
              <a:t>© 2002 Microsoft Corporation. All rights reserved.</a:t>
            </a:r>
          </a:p>
          <a:p>
            <a:pPr defTabSz="803737" fontAlgn="base">
              <a:spcBef>
                <a:spcPct val="0"/>
              </a:spcBef>
              <a:spcAft>
                <a:spcPct val="0"/>
              </a:spcAft>
            </a:pPr>
            <a:r>
              <a:rPr lang="en-US" dirty="0">
                <a:solidFill>
                  <a:prstClr val="black"/>
                </a:solidFill>
                <a:latin typeface="Arial" pitchFamily="34" charset="0"/>
                <a:cs typeface="Arial" pitchFamily="34" charset="0"/>
              </a:rPr>
              <a:t>This presentation is for informational purposes only. Microsoft makes no warranties, express or implied, in this summary.</a:t>
            </a:r>
            <a:endParaRPr lang="en-US" dirty="0">
              <a:solidFill>
                <a:prstClr val="black"/>
              </a:solidFill>
              <a:latin typeface="Segoe UI" pitchFamily="34" charset="0"/>
              <a:cs typeface="Arial" pitchFamily="34" charset="0"/>
            </a:endParaRPr>
          </a:p>
        </p:txBody>
      </p:sp>
      <p:sp>
        <p:nvSpPr>
          <p:cNvPr id="2" name="Notes Placeholder 1"/>
          <p:cNvSpPr>
            <a:spLocks noGrp="1"/>
          </p:cNvSpPr>
          <p:nvPr>
            <p:ph type="body" idx="1"/>
          </p:nvPr>
        </p:nvSpPr>
        <p:spPr/>
        <p:txBody>
          <a:bodyPr/>
          <a:lstStyle/>
          <a:p>
            <a:endParaRPr lang="en-AU"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0546837C-00B0-4EF3-9FAF-2E4E77846B11}" type="slidenum">
              <a:rPr lang="en-US" smtClean="0"/>
              <a:pPr/>
              <a:t>12</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660790-6938-47B2-8D83-D030283368C6}" type="slidenum">
              <a:rPr lang="en-US" smtClean="0"/>
              <a:pPr/>
              <a:t>23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
        <p:nvSpPr>
          <p:cNvPr id="2" name="Title 1"/>
          <p:cNvSpPr>
            <a:spLocks noGrp="1"/>
          </p:cNvSpPr>
          <p:nvPr>
            <p:ph type="title" hasCustomPrompt="1"/>
          </p:nvPr>
        </p:nvSpPr>
        <p:spPr>
          <a:xfrm>
            <a:off x="827087" y="3305176"/>
            <a:ext cx="7667625" cy="1021556"/>
          </a:xfrm>
        </p:spPr>
        <p:txBody>
          <a:bodyPr anchor="t"/>
          <a:lstStyle>
            <a:lvl1pPr algn="l">
              <a:defRPr sz="40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827087" y="2180035"/>
            <a:ext cx="7667625" cy="1125140"/>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6019800" y="590550"/>
            <a:ext cx="2447922" cy="99576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dirty="0" smtClean="0"/>
              <a:t>Click to edit Master title style</a:t>
            </a:r>
            <a:endParaRPr lang="en-AU" dirty="0"/>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4"/>
          <a:stretch>
            <a:fillRect/>
          </a:stretch>
        </p:blipFill>
        <p:spPr>
          <a:xfrm>
            <a:off x="990599" y="1428750"/>
            <a:ext cx="4870445" cy="19812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ingle Title Only">
    <p:spTree>
      <p:nvGrpSpPr>
        <p:cNvPr id="1" name=""/>
        <p:cNvGrpSpPr/>
        <p:nvPr/>
      </p:nvGrpSpPr>
      <p:grpSpPr>
        <a:xfrm>
          <a:off x="0" y="0"/>
          <a:ext cx="0" cy="0"/>
          <a:chOff x="0" y="0"/>
          <a:chExt cx="0" cy="0"/>
        </a:xfrm>
      </p:grpSpPr>
      <p:sp>
        <p:nvSpPr>
          <p:cNvPr id="5" name="Title 4"/>
          <p:cNvSpPr>
            <a:spLocks noGrp="1"/>
          </p:cNvSpPr>
          <p:nvPr>
            <p:ph type="title"/>
          </p:nvPr>
        </p:nvSpPr>
        <p:spPr>
          <a:xfrm>
            <a:off x="827088" y="171474"/>
            <a:ext cx="7935925" cy="498598"/>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305941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7664" y="1699105"/>
            <a:ext cx="7683913" cy="1142623"/>
          </a:xfrm>
        </p:spPr>
        <p:txBody>
          <a:bodyPr anchor="ctr">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727662" y="3527906"/>
            <a:ext cx="7683914" cy="347441"/>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86956151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1823269"/>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6" name="Subtitle 2"/>
          <p:cNvSpPr>
            <a:spLocks noGrp="1"/>
          </p:cNvSpPr>
          <p:nvPr>
            <p:ph type="subTitle" idx="1"/>
          </p:nvPr>
        </p:nvSpPr>
        <p:spPr>
          <a:xfrm>
            <a:off x="627624" y="3143251"/>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27621403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41286"/>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4" y="3141859"/>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53669264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2"/>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4" y="3143251"/>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93439118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2"/>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4" y="3143251"/>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4375899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2"/>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4" y="3143251"/>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03988832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7088" y="1761660"/>
            <a:ext cx="7628880" cy="1102519"/>
          </a:xfrm>
        </p:spPr>
        <p:txBody>
          <a:bodyPr/>
          <a:lstStyle/>
          <a:p>
            <a:r>
              <a:rPr lang="en-US" dirty="0" smtClean="0"/>
              <a:t>Click to edit Master title style</a:t>
            </a:r>
            <a:endParaRPr lang="en-AU" dirty="0"/>
          </a:p>
        </p:txBody>
      </p:sp>
      <p:sp>
        <p:nvSpPr>
          <p:cNvPr id="3" name="Subtitle 2"/>
          <p:cNvSpPr>
            <a:spLocks noGrp="1"/>
          </p:cNvSpPr>
          <p:nvPr>
            <p:ph type="subTitle" idx="1"/>
          </p:nvPr>
        </p:nvSpPr>
        <p:spPr>
          <a:xfrm>
            <a:off x="827088" y="2914650"/>
            <a:ext cx="6945312"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2"/>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4" y="3143251"/>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66743966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1"/>
            <a:ext cx="8363938"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385631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00411"/>
          </a:xfrm>
        </p:spPr>
        <p:txBody>
          <a:bodyPr/>
          <a:lstStyle>
            <a:lvl1pPr marL="345312" indent="-345312">
              <a:buFontTx/>
              <a:buBlip>
                <a:blip r:embed="rId3"/>
              </a:buBlip>
              <a:defRPr/>
            </a:lvl1pPr>
            <a:lvl2pPr marL="641807" indent="-296494">
              <a:buFontTx/>
              <a:buBlip>
                <a:blip r:embed="rId3"/>
              </a:buBlip>
              <a:defRPr/>
            </a:lvl2pPr>
            <a:lvl3pPr marL="944253" indent="-302446">
              <a:buFontTx/>
              <a:buBlip>
                <a:blip r:embed="rId3"/>
              </a:buBlip>
              <a:defRPr/>
            </a:lvl3pPr>
            <a:lvl4pPr marL="1203832" indent="-259580">
              <a:buFontTx/>
              <a:buBlip>
                <a:blip r:embed="rId3"/>
              </a:buBlip>
              <a:defRPr/>
            </a:lvl4pPr>
            <a:lvl5pPr marL="1456268" indent="-25243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772185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6" y="1085849"/>
            <a:ext cx="8363938" cy="1500411"/>
          </a:xfrm>
        </p:spPr>
        <p:txBody>
          <a:bodyPr/>
          <a:lstStyle>
            <a:lvl1pPr marL="345312" indent="-345312">
              <a:lnSpc>
                <a:spcPct val="90000"/>
              </a:lnSpc>
              <a:buFontTx/>
              <a:buBlip>
                <a:blip r:embed="rId2"/>
              </a:buBlip>
              <a:defRPr/>
            </a:lvl1pPr>
            <a:lvl2pPr marL="641807" indent="-296494">
              <a:lnSpc>
                <a:spcPct val="90000"/>
              </a:lnSpc>
              <a:buFontTx/>
              <a:buBlip>
                <a:blip r:embed="rId2"/>
              </a:buBlip>
              <a:defRPr/>
            </a:lvl2pPr>
            <a:lvl3pPr marL="944253" indent="-302446">
              <a:lnSpc>
                <a:spcPct val="90000"/>
              </a:lnSpc>
              <a:buFontTx/>
              <a:buBlip>
                <a:blip r:embed="rId2"/>
              </a:buBlip>
              <a:defRPr/>
            </a:lvl3pPr>
            <a:lvl4pPr marL="1203832" indent="-259580">
              <a:lnSpc>
                <a:spcPct val="90000"/>
              </a:lnSpc>
              <a:buFontTx/>
              <a:buBlip>
                <a:blip r:embed="rId2"/>
              </a:buBlip>
              <a:defRPr/>
            </a:lvl4pPr>
            <a:lvl5pPr marL="1456268" indent="-25243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87368570"/>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2"/>
            <a:ext cx="4115872" cy="1323439"/>
          </a:xfrm>
        </p:spPr>
        <p:txBody>
          <a:bodyPr/>
          <a:lstStyle>
            <a:lvl1pPr marL="255005" indent="-255005">
              <a:lnSpc>
                <a:spcPct val="90000"/>
              </a:lnSpc>
              <a:buFontTx/>
              <a:buBlip>
                <a:blip r:embed="rId2"/>
              </a:buBlip>
              <a:defRPr sz="2100"/>
            </a:lvl1pPr>
            <a:lvl2pPr marL="505050" indent="-244091">
              <a:lnSpc>
                <a:spcPct val="90000"/>
              </a:lnSpc>
              <a:buFontTx/>
              <a:buBlip>
                <a:blip r:embed="rId2"/>
              </a:buBlip>
              <a:defRPr sz="1800"/>
            </a:lvl2pPr>
            <a:lvl3pPr marL="715404" indent="-216308">
              <a:lnSpc>
                <a:spcPct val="90000"/>
              </a:lnSpc>
              <a:buFontTx/>
              <a:buBlip>
                <a:blip r:embed="rId2"/>
              </a:buBlip>
              <a:defRPr sz="1500"/>
            </a:lvl3pPr>
            <a:lvl4pPr marL="920797" indent="-205393">
              <a:lnSpc>
                <a:spcPct val="90000"/>
              </a:lnSpc>
              <a:buFontTx/>
              <a:buBlip>
                <a:blip r:embed="rId2"/>
              </a:buBlip>
              <a:defRPr sz="1400"/>
            </a:lvl4pPr>
            <a:lvl5pPr marL="1137106" indent="-210354">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2"/>
            <a:ext cx="4115872" cy="1323439"/>
          </a:xfrm>
        </p:spPr>
        <p:txBody>
          <a:bodyPr/>
          <a:lstStyle>
            <a:lvl1pPr marL="260959" indent="-260959">
              <a:lnSpc>
                <a:spcPct val="90000"/>
              </a:lnSpc>
              <a:buFontTx/>
              <a:buBlip>
                <a:blip r:embed="rId2"/>
              </a:buBlip>
              <a:defRPr sz="2100"/>
            </a:lvl1pPr>
            <a:lvl2pPr marL="505050" indent="-255005">
              <a:lnSpc>
                <a:spcPct val="90000"/>
              </a:lnSpc>
              <a:buFontTx/>
              <a:buBlip>
                <a:blip r:embed="rId2"/>
              </a:buBlip>
              <a:defRPr sz="1800"/>
            </a:lvl2pPr>
            <a:lvl3pPr marL="721358" indent="-227223">
              <a:lnSpc>
                <a:spcPct val="90000"/>
              </a:lnSpc>
              <a:buFontTx/>
              <a:buBlip>
                <a:blip r:embed="rId2"/>
              </a:buBlip>
              <a:defRPr sz="1500"/>
            </a:lvl3pPr>
            <a:lvl4pPr marL="920797" indent="-199440">
              <a:lnSpc>
                <a:spcPct val="90000"/>
              </a:lnSpc>
              <a:buFontTx/>
              <a:buBlip>
                <a:blip r:embed="rId2"/>
              </a:buBlip>
              <a:defRPr sz="1400"/>
            </a:lvl4pPr>
            <a:lvl5pPr marL="1137106" indent="-205393">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98465881"/>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55204"/>
            <a:ext cx="4115872" cy="263149"/>
          </a:xfrm>
        </p:spPr>
        <p:txBody>
          <a:bodyPr anchor="b"/>
          <a:lstStyle>
            <a:lvl1pPr marL="0" indent="0">
              <a:lnSpc>
                <a:spcPct val="90000"/>
              </a:lnSpc>
              <a:spcBef>
                <a:spcPts val="0"/>
              </a:spcBef>
              <a:buNone/>
              <a:defRPr sz="1900" b="1"/>
            </a:lvl1pPr>
            <a:lvl2pPr marL="342918" indent="0">
              <a:buNone/>
              <a:defRPr sz="1500" b="1"/>
            </a:lvl2pPr>
            <a:lvl3pPr marL="685835" indent="0">
              <a:buNone/>
              <a:defRPr sz="1400" b="1"/>
            </a:lvl3pPr>
            <a:lvl4pPr marL="1028753" indent="0">
              <a:buNone/>
              <a:defRPr sz="1200" b="1"/>
            </a:lvl4pPr>
            <a:lvl5pPr marL="1371671" indent="0">
              <a:buNone/>
              <a:defRPr sz="1200" b="1"/>
            </a:lvl5pPr>
            <a:lvl6pPr marL="1714588" indent="0">
              <a:buNone/>
              <a:defRPr sz="1200" b="1"/>
            </a:lvl6pPr>
            <a:lvl7pPr marL="2057506" indent="0">
              <a:buNone/>
              <a:defRPr sz="1200" b="1"/>
            </a:lvl7pPr>
            <a:lvl8pPr marL="2400424" indent="0">
              <a:buNone/>
              <a:defRPr sz="1200" b="1"/>
            </a:lvl8pPr>
            <a:lvl9pPr marL="2743341"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1" y="1600201"/>
            <a:ext cx="4114800" cy="1166473"/>
          </a:xfrm>
        </p:spPr>
        <p:txBody>
          <a:bodyPr/>
          <a:lstStyle>
            <a:lvl1pPr marL="211347" indent="-211347">
              <a:buFontTx/>
              <a:buBlip>
                <a:blip r:embed="rId2"/>
              </a:buBlip>
              <a:defRPr sz="1700"/>
            </a:lvl1pPr>
            <a:lvl2pPr marL="421702" indent="-199440">
              <a:buFontTx/>
              <a:buBlip>
                <a:blip r:embed="rId2"/>
              </a:buBlip>
              <a:defRPr sz="1500"/>
            </a:lvl2pPr>
            <a:lvl3pPr marL="610227" indent="-182572">
              <a:buFontTx/>
              <a:buBlip>
                <a:blip r:embed="rId2"/>
              </a:buBlip>
              <a:defRPr sz="1400"/>
            </a:lvl3pPr>
            <a:lvl4pPr marL="787838" indent="-171658">
              <a:buFontTx/>
              <a:buBlip>
                <a:blip r:embed="rId2"/>
              </a:buBlip>
              <a:defRPr sz="1300"/>
            </a:lvl4pPr>
            <a:lvl5pPr marL="959495" indent="-154790">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55204"/>
            <a:ext cx="4115872" cy="263149"/>
          </a:xfrm>
        </p:spPr>
        <p:txBody>
          <a:bodyPr anchor="b"/>
          <a:lstStyle>
            <a:lvl1pPr marL="0" indent="0">
              <a:lnSpc>
                <a:spcPct val="90000"/>
              </a:lnSpc>
              <a:spcBef>
                <a:spcPts val="0"/>
              </a:spcBef>
              <a:buNone/>
              <a:defRPr sz="1900" b="1"/>
            </a:lvl1pPr>
            <a:lvl2pPr marL="342918" indent="0">
              <a:buNone/>
              <a:defRPr sz="1500" b="1"/>
            </a:lvl2pPr>
            <a:lvl3pPr marL="685835" indent="0">
              <a:buNone/>
              <a:defRPr sz="1400" b="1"/>
            </a:lvl3pPr>
            <a:lvl4pPr marL="1028753" indent="0">
              <a:buNone/>
              <a:defRPr sz="1200" b="1"/>
            </a:lvl4pPr>
            <a:lvl5pPr marL="1371671" indent="0">
              <a:buNone/>
              <a:defRPr sz="1200" b="1"/>
            </a:lvl5pPr>
            <a:lvl6pPr marL="1714588" indent="0">
              <a:buNone/>
              <a:defRPr sz="1200" b="1"/>
            </a:lvl6pPr>
            <a:lvl7pPr marL="2057506" indent="0">
              <a:buNone/>
              <a:defRPr sz="1200" b="1"/>
            </a:lvl7pPr>
            <a:lvl8pPr marL="2400424" indent="0">
              <a:buNone/>
              <a:defRPr sz="1200" b="1"/>
            </a:lvl8pPr>
            <a:lvl9pPr marL="2743341"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600201"/>
            <a:ext cx="4115872" cy="1183964"/>
          </a:xfrm>
        </p:spPr>
        <p:txBody>
          <a:bodyPr/>
          <a:lstStyle>
            <a:lvl1pPr marL="222261" indent="-222261">
              <a:buFontTx/>
              <a:buBlip>
                <a:blip r:embed="rId2"/>
              </a:buBlip>
              <a:defRPr sz="1700"/>
            </a:lvl1pPr>
            <a:lvl2pPr marL="427655" indent="-205393">
              <a:buFontTx/>
              <a:buBlip>
                <a:blip r:embed="rId2"/>
              </a:buBlip>
              <a:defRPr sz="1500"/>
            </a:lvl2pPr>
            <a:lvl3pPr marL="616180" indent="-183564">
              <a:buFontTx/>
              <a:buBlip>
                <a:blip r:embed="rId2"/>
              </a:buBlip>
              <a:defRPr sz="1400"/>
            </a:lvl3pPr>
            <a:lvl4pPr marL="787838" indent="-177611">
              <a:buFontTx/>
              <a:buBlip>
                <a:blip r:embed="rId2"/>
              </a:buBlip>
              <a:defRPr sz="1300"/>
            </a:lvl4pPr>
            <a:lvl5pPr marL="959495" indent="-165704">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220068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441637064"/>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94804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260352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94123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20070" y="249492"/>
            <a:ext cx="8229600" cy="857250"/>
          </a:xfrm>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1"/>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7285071"/>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1"/>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306" tIns="57152" rIns="114306" bIns="57152"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52217494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Single Title Only">
    <p:spTree>
      <p:nvGrpSpPr>
        <p:cNvPr id="1" name=""/>
        <p:cNvGrpSpPr/>
        <p:nvPr/>
      </p:nvGrpSpPr>
      <p:grpSpPr>
        <a:xfrm>
          <a:off x="0" y="0"/>
          <a:ext cx="0" cy="0"/>
          <a:chOff x="0" y="0"/>
          <a:chExt cx="0" cy="0"/>
        </a:xfrm>
      </p:grpSpPr>
      <p:sp>
        <p:nvSpPr>
          <p:cNvPr id="5" name="Title 4"/>
          <p:cNvSpPr>
            <a:spLocks noGrp="1"/>
          </p:cNvSpPr>
          <p:nvPr>
            <p:ph type="title"/>
          </p:nvPr>
        </p:nvSpPr>
        <p:spPr>
          <a:xfrm>
            <a:off x="387068" y="171474"/>
            <a:ext cx="8375945" cy="457048"/>
          </a:xfrm>
          <a:prstGeom prst="rect">
            <a:avLst/>
          </a:prstGeom>
        </p:spPr>
        <p:txBody>
          <a:bodyPr/>
          <a:lstStyle/>
          <a:p>
            <a:r>
              <a:rPr lang="en-US" smtClean="0"/>
              <a:t>Click to edit Master title style</a:t>
            </a:r>
            <a:endParaRPr lang="en-US" dirty="0"/>
          </a:p>
        </p:txBody>
      </p:sp>
    </p:spTree>
    <p:extLst>
      <p:ext uri="{BB962C8B-B14F-4D97-AF65-F5344CB8AC3E}">
        <p14:creationId xmlns:p14="http://schemas.microsoft.com/office/powerpoint/2010/main" val="227887647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61660"/>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0699802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solidFill>
                  <a:srgbClr val="000000"/>
                </a:solidFill>
              </a:rPr>
              <a:pPr/>
              <a:t>‹#›</a:t>
            </a:fld>
            <a:endParaRPr lang="en-AU" dirty="0">
              <a:solidFill>
                <a:srgbClr val="000000"/>
              </a:solidFill>
            </a:endParaRPr>
          </a:p>
        </p:txBody>
      </p:sp>
    </p:spTree>
    <p:extLst>
      <p:ext uri="{BB962C8B-B14F-4D97-AF65-F5344CB8AC3E}">
        <p14:creationId xmlns:p14="http://schemas.microsoft.com/office/powerpoint/2010/main" val="3131998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10" name="Picture 9" descr="102679_TEMPLATE_16.9(1).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dirty="0"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5757714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3760" y="0"/>
            <a:ext cx="9136480" cy="51435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707655"/>
            <a:ext cx="8229600" cy="288696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Tree>
    <p:extLst>
      <p:ext uri="{BB962C8B-B14F-4D97-AF65-F5344CB8AC3E}">
        <p14:creationId xmlns:p14="http://schemas.microsoft.com/office/powerpoint/2010/main" val="23652400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
        <p:nvSpPr>
          <p:cNvPr id="2" name="Title 1"/>
          <p:cNvSpPr>
            <a:spLocks noGrp="1"/>
          </p:cNvSpPr>
          <p:nvPr>
            <p:ph type="title" hasCustomPrompt="1"/>
          </p:nvPr>
        </p:nvSpPr>
        <p:spPr>
          <a:xfrm>
            <a:off x="722313" y="3305176"/>
            <a:ext cx="7772400" cy="1021556"/>
          </a:xfrm>
        </p:spPr>
        <p:txBody>
          <a:bodyPr anchor="t"/>
          <a:lstStyle>
            <a:lvl1pPr algn="l">
              <a:defRPr sz="40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6019800" y="590550"/>
            <a:ext cx="2447922" cy="995766"/>
          </a:xfrm>
          <a:prstGeom prst="rect">
            <a:avLst/>
          </a:prstGeom>
        </p:spPr>
      </p:pic>
    </p:spTree>
    <p:extLst>
      <p:ext uri="{BB962C8B-B14F-4D97-AF65-F5344CB8AC3E}">
        <p14:creationId xmlns:p14="http://schemas.microsoft.com/office/powerpoint/2010/main" val="17416168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Tree>
    <p:extLst>
      <p:ext uri="{BB962C8B-B14F-4D97-AF65-F5344CB8AC3E}">
        <p14:creationId xmlns:p14="http://schemas.microsoft.com/office/powerpoint/2010/main" val="31269253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334630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10" name="Picture 9" descr="102679_TEMPLATE_16.9(1).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827088" y="249492"/>
            <a:ext cx="7859712" cy="857250"/>
          </a:xfrm>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Tree>
    <p:extLst>
      <p:ext uri="{BB962C8B-B14F-4D97-AF65-F5344CB8AC3E}">
        <p14:creationId xmlns:p14="http://schemas.microsoft.com/office/powerpoint/2010/main" val="38052877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997458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solidFill>
                  <a:srgbClr val="000000"/>
                </a:solidFill>
              </a:rPr>
              <a:pPr/>
              <a:t>‹#›</a:t>
            </a:fld>
            <a:endParaRPr lang="en-AU" dirty="0">
              <a:solidFill>
                <a:srgbClr val="000000"/>
              </a:solidFill>
            </a:endParaRPr>
          </a:p>
        </p:txBody>
      </p:sp>
    </p:spTree>
    <p:extLst>
      <p:ext uri="{BB962C8B-B14F-4D97-AF65-F5344CB8AC3E}">
        <p14:creationId xmlns:p14="http://schemas.microsoft.com/office/powerpoint/2010/main" val="2814728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3679832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1301158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377833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4"/>
          <a:stretch>
            <a:fillRect/>
          </a:stretch>
        </p:blipFill>
        <p:spPr>
          <a:xfrm>
            <a:off x="990599" y="1428750"/>
            <a:ext cx="4870445" cy="1981200"/>
          </a:xfrm>
          <a:prstGeom prst="rect">
            <a:avLst/>
          </a:prstGeom>
        </p:spPr>
      </p:pic>
    </p:spTree>
    <p:extLst>
      <p:ext uri="{BB962C8B-B14F-4D97-AF65-F5344CB8AC3E}">
        <p14:creationId xmlns:p14="http://schemas.microsoft.com/office/powerpoint/2010/main" val="4176940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3760" y="0"/>
            <a:ext cx="9136480" cy="51435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707655"/>
            <a:ext cx="8229600" cy="288696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27088" y="310344"/>
            <a:ext cx="7859712" cy="857250"/>
          </a:xfrm>
        </p:spPr>
        <p:txBody>
          <a:bodyPr/>
          <a:lstStyle/>
          <a:p>
            <a:r>
              <a:rPr lang="en-US" dirty="0" smtClean="0"/>
              <a:t>Click to edit Master title style</a:t>
            </a:r>
            <a:endParaRPr lang="en-AU" dirty="0"/>
          </a:p>
        </p:txBody>
      </p:sp>
      <p:sp>
        <p:nvSpPr>
          <p:cNvPr id="3" name="Content Placeholder 2"/>
          <p:cNvSpPr>
            <a:spLocks noGrp="1"/>
          </p:cNvSpPr>
          <p:nvPr>
            <p:ph sz="half" idx="1"/>
          </p:nvPr>
        </p:nvSpPr>
        <p:spPr>
          <a:xfrm>
            <a:off x="827088" y="1200151"/>
            <a:ext cx="3668712"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788024" y="1200151"/>
            <a:ext cx="3898776"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27088" y="310344"/>
            <a:ext cx="7859712" cy="857250"/>
          </a:xfrm>
        </p:spPr>
        <p:txBody>
          <a:bodyPr/>
          <a:lstStyle>
            <a:lvl1pPr>
              <a:defRPr/>
            </a:lvl1pPr>
          </a:lstStyle>
          <a:p>
            <a:r>
              <a:rPr lang="en-US" dirty="0" smtClean="0"/>
              <a:t>Click to edit Master title style</a:t>
            </a:r>
            <a:endParaRPr lang="en-AU" dirty="0"/>
          </a:p>
        </p:txBody>
      </p:sp>
      <p:sp>
        <p:nvSpPr>
          <p:cNvPr id="4" name="Content Placeholder 3"/>
          <p:cNvSpPr>
            <a:spLocks noGrp="1"/>
          </p:cNvSpPr>
          <p:nvPr>
            <p:ph sz="half" idx="2"/>
          </p:nvPr>
        </p:nvSpPr>
        <p:spPr>
          <a:xfrm>
            <a:off x="827088"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27088" y="249492"/>
            <a:ext cx="7859712" cy="857250"/>
          </a:xfrm>
        </p:spPr>
        <p:txBody>
          <a:bodyPr/>
          <a:lstStyle/>
          <a:p>
            <a:r>
              <a:rPr lang="en-US" dirty="0" smtClean="0"/>
              <a:t>Click to edit Master title style</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21" Type="http://schemas.openxmlformats.org/officeDocument/2006/relationships/image" Target="../media/image5.jpeg"/><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image" Target="../media/image2.png"/><Relationship Id="rId2" Type="http://schemas.openxmlformats.org/officeDocument/2006/relationships/slideLayout" Target="../slideLayouts/slideLayout34.xml"/><Relationship Id="rId16" Type="http://schemas.microsoft.com/office/2007/relationships/hdphoto" Target="../media/hdphoto1.wdp"/><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image" Target="../media/image1.jpeg"/><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5">
            <a:extLst>
              <a:ext uri="{BEBA8EAE-BF5A-486C-A8C5-ECC9F3942E4B}">
                <a14:imgProps xmlns:a14="http://schemas.microsoft.com/office/drawing/2010/main">
                  <a14:imgLayer r:embed="rId16">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827088" y="256338"/>
            <a:ext cx="7859712" cy="857250"/>
          </a:xfrm>
          <a:prstGeom prst="rect">
            <a:avLst/>
          </a:prstGeom>
        </p:spPr>
        <p:txBody>
          <a:bodyPr vert="horz" lIns="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827088" y="1200151"/>
            <a:ext cx="7859712" cy="3394472"/>
          </a:xfrm>
          <a:prstGeom prst="rect">
            <a:avLst/>
          </a:prstGeom>
        </p:spPr>
        <p:txBody>
          <a:bodyPr vert="horz" lIns="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5943600" y="4767263"/>
            <a:ext cx="2895600" cy="273844"/>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r>
              <a:rPr lang="en-AU" dirty="0" smtClean="0"/>
              <a:t>(</a:t>
            </a:r>
            <a:r>
              <a:rPr lang="en-AU" dirty="0" err="1" smtClean="0"/>
              <a:t>c</a:t>
            </a:r>
            <a:r>
              <a:rPr lang="en-AU" dirty="0" smtClean="0"/>
              <a:t>) 2011 Microsoft. All rights reserved.</a:t>
            </a:r>
            <a:endParaRPr lang="en-AU" dirty="0"/>
          </a:p>
        </p:txBody>
      </p:sp>
      <p:pic>
        <p:nvPicPr>
          <p:cNvPr id="9" name="Picture 8" descr="Tech·Ed_LOGO.png"/>
          <p:cNvPicPr>
            <a:picLocks noChangeAspect="1"/>
          </p:cNvPicPr>
          <p:nvPr userDrawn="1"/>
        </p:nvPicPr>
        <p:blipFill>
          <a:blip r:embed="rId17"/>
          <a:stretch>
            <a:fillRect/>
          </a:stretch>
        </p:blipFill>
        <p:spPr>
          <a:xfrm>
            <a:off x="457201" y="4552951"/>
            <a:ext cx="990599" cy="402956"/>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49" r:id="rId2"/>
    <p:sldLayoutId id="2147483650" r:id="rId3"/>
    <p:sldLayoutId id="2147483663" r:id="rId4"/>
    <p:sldLayoutId id="2147483662" r:id="rId5"/>
    <p:sldLayoutId id="2147483652" r:id="rId6"/>
    <p:sldLayoutId id="2147483653" r:id="rId7"/>
    <p:sldLayoutId id="2147483654" r:id="rId8"/>
    <p:sldLayoutId id="2147483655" r:id="rId9"/>
    <p:sldLayoutId id="2147483656" r:id="rId10"/>
    <p:sldLayoutId id="2147483657" r:id="rId11"/>
    <p:sldLayoutId id="2147483660" r:id="rId12"/>
    <p:sldLayoutId id="2147483664"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SzPct val="80000"/>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45704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1"/>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10502940"/>
      </p:ext>
    </p:extLst>
  </p:cSld>
  <p:clrMap bg1="dk1" tx1="lt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 id="2147483683" r:id="rId18"/>
    <p:sldLayoutId id="2147483684" r:id="rId19"/>
  </p:sldLayoutIdLst>
  <p:transition>
    <p:fade/>
  </p:transition>
  <p:txStyles>
    <p:titleStyle>
      <a:lvl1pPr algn="l" defTabSz="685835" rtl="0" eaLnBrk="1" latinLnBrk="0" hangingPunct="1">
        <a:lnSpc>
          <a:spcPct val="90000"/>
        </a:lnSpc>
        <a:spcBef>
          <a:spcPct val="0"/>
        </a:spcBef>
        <a:buNone/>
        <a:defRPr lang="en-US" sz="3300" b="0" kern="1200" cap="none" spc="-75"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45312" indent="-345312" algn="l" defTabSz="685835"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1pPr>
      <a:lvl2pPr marL="641807" indent="-296494" algn="l" defTabSz="685835" rtl="0" eaLnBrk="1" latinLnBrk="0" hangingPunct="1">
        <a:lnSpc>
          <a:spcPct val="90000"/>
        </a:lnSpc>
        <a:spcBef>
          <a:spcPct val="20000"/>
        </a:spcBef>
        <a:buSzPct val="90000"/>
        <a:buFontTx/>
        <a:buBlip>
          <a:blip r:embed="rId22"/>
        </a:buBlip>
        <a:defRPr sz="2100" kern="1200">
          <a:gradFill>
            <a:gsLst>
              <a:gs pos="0">
                <a:schemeClr val="tx1"/>
              </a:gs>
              <a:gs pos="86000">
                <a:schemeClr val="tx1"/>
              </a:gs>
            </a:gsLst>
            <a:lin ang="5400000" scaled="0"/>
          </a:gradFill>
          <a:latin typeface="+mn-lt"/>
          <a:ea typeface="+mn-ea"/>
          <a:cs typeface="+mn-cs"/>
        </a:defRPr>
      </a:lvl2pPr>
      <a:lvl3pPr marL="944253" indent="-302446" algn="l" defTabSz="685835" rtl="0" eaLnBrk="1" latinLnBrk="0" hangingPunct="1">
        <a:lnSpc>
          <a:spcPct val="90000"/>
        </a:lnSpc>
        <a:spcBef>
          <a:spcPct val="20000"/>
        </a:spcBef>
        <a:buSzPct val="90000"/>
        <a:buFontTx/>
        <a:buBlip>
          <a:blip r:embed="rId22"/>
        </a:buBlip>
        <a:defRPr sz="1800" kern="1200">
          <a:gradFill>
            <a:gsLst>
              <a:gs pos="0">
                <a:schemeClr val="tx1"/>
              </a:gs>
              <a:gs pos="86000">
                <a:schemeClr val="tx1"/>
              </a:gs>
            </a:gsLst>
            <a:lin ang="5400000" scaled="0"/>
          </a:gradFill>
          <a:latin typeface="+mn-lt"/>
          <a:ea typeface="+mn-ea"/>
          <a:cs typeface="+mn-cs"/>
        </a:defRPr>
      </a:lvl3pPr>
      <a:lvl4pPr marL="1203832" indent="-259580" algn="l" defTabSz="685835"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4pPr>
      <a:lvl5pPr marL="1456268" indent="-252436" algn="l" defTabSz="685835"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35" rtl="0" eaLnBrk="1" latinLnBrk="0" hangingPunct="1">
        <a:defRPr sz="1400" kern="1200">
          <a:solidFill>
            <a:schemeClr val="tx1"/>
          </a:solidFill>
          <a:latin typeface="+mn-lt"/>
          <a:ea typeface="+mn-ea"/>
          <a:cs typeface="+mn-cs"/>
        </a:defRPr>
      </a:lvl1pPr>
      <a:lvl2pPr marL="342918" algn="l" defTabSz="685835" rtl="0" eaLnBrk="1" latinLnBrk="0" hangingPunct="1">
        <a:defRPr sz="1400" kern="1200">
          <a:solidFill>
            <a:schemeClr val="tx1"/>
          </a:solidFill>
          <a:latin typeface="+mn-lt"/>
          <a:ea typeface="+mn-ea"/>
          <a:cs typeface="+mn-cs"/>
        </a:defRPr>
      </a:lvl2pPr>
      <a:lvl3pPr marL="685835" algn="l" defTabSz="685835" rtl="0" eaLnBrk="1" latinLnBrk="0" hangingPunct="1">
        <a:defRPr sz="1400" kern="1200">
          <a:solidFill>
            <a:schemeClr val="tx1"/>
          </a:solidFill>
          <a:latin typeface="+mn-lt"/>
          <a:ea typeface="+mn-ea"/>
          <a:cs typeface="+mn-cs"/>
        </a:defRPr>
      </a:lvl3pPr>
      <a:lvl4pPr marL="1028753" algn="l" defTabSz="685835" rtl="0" eaLnBrk="1" latinLnBrk="0" hangingPunct="1">
        <a:defRPr sz="1400" kern="1200">
          <a:solidFill>
            <a:schemeClr val="tx1"/>
          </a:solidFill>
          <a:latin typeface="+mn-lt"/>
          <a:ea typeface="+mn-ea"/>
          <a:cs typeface="+mn-cs"/>
        </a:defRPr>
      </a:lvl4pPr>
      <a:lvl5pPr marL="1371671" algn="l" defTabSz="685835" rtl="0" eaLnBrk="1" latinLnBrk="0" hangingPunct="1">
        <a:defRPr sz="1400" kern="1200">
          <a:solidFill>
            <a:schemeClr val="tx1"/>
          </a:solidFill>
          <a:latin typeface="+mn-lt"/>
          <a:ea typeface="+mn-ea"/>
          <a:cs typeface="+mn-cs"/>
        </a:defRPr>
      </a:lvl5pPr>
      <a:lvl6pPr marL="1714588" algn="l" defTabSz="685835" rtl="0" eaLnBrk="1" latinLnBrk="0" hangingPunct="1">
        <a:defRPr sz="1400" kern="1200">
          <a:solidFill>
            <a:schemeClr val="tx1"/>
          </a:solidFill>
          <a:latin typeface="+mn-lt"/>
          <a:ea typeface="+mn-ea"/>
          <a:cs typeface="+mn-cs"/>
        </a:defRPr>
      </a:lvl6pPr>
      <a:lvl7pPr marL="2057506" algn="l" defTabSz="685835" rtl="0" eaLnBrk="1" latinLnBrk="0" hangingPunct="1">
        <a:defRPr sz="1400" kern="1200">
          <a:solidFill>
            <a:schemeClr val="tx1"/>
          </a:solidFill>
          <a:latin typeface="+mn-lt"/>
          <a:ea typeface="+mn-ea"/>
          <a:cs typeface="+mn-cs"/>
        </a:defRPr>
      </a:lvl7pPr>
      <a:lvl8pPr marL="2400424" algn="l" defTabSz="685835" rtl="0" eaLnBrk="1" latinLnBrk="0" hangingPunct="1">
        <a:defRPr sz="1400" kern="1200">
          <a:solidFill>
            <a:schemeClr val="tx1"/>
          </a:solidFill>
          <a:latin typeface="+mn-lt"/>
          <a:ea typeface="+mn-ea"/>
          <a:cs typeface="+mn-cs"/>
        </a:defRPr>
      </a:lvl8pPr>
      <a:lvl9pPr marL="2743341" algn="l" defTabSz="685835"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5">
            <a:extLst>
              <a:ext uri="{BEBA8EAE-BF5A-486C-A8C5-ECC9F3942E4B}">
                <a14:imgProps xmlns:a14="http://schemas.microsoft.com/office/drawing/2010/main">
                  <a14:imgLayer r:embed="rId16">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56338"/>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5943600" y="4767263"/>
            <a:ext cx="2895600" cy="273844"/>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r>
              <a:rPr lang="en-AU" dirty="0" smtClean="0">
                <a:solidFill>
                  <a:srgbClr val="FFFFFF"/>
                </a:solidFill>
              </a:rPr>
              <a:t>(</a:t>
            </a:r>
            <a:r>
              <a:rPr lang="en-AU" dirty="0" err="1" smtClean="0">
                <a:solidFill>
                  <a:srgbClr val="FFFFFF"/>
                </a:solidFill>
              </a:rPr>
              <a:t>c</a:t>
            </a:r>
            <a:r>
              <a:rPr lang="en-AU" dirty="0" smtClean="0">
                <a:solidFill>
                  <a:srgbClr val="FFFFFF"/>
                </a:solidFill>
              </a:rPr>
              <a:t>) 2011 Microsoft. All rights reserved.</a:t>
            </a:r>
            <a:endParaRPr lang="en-AU" dirty="0">
              <a:solidFill>
                <a:srgbClr val="FFFFFF"/>
              </a:solidFill>
            </a:endParaRPr>
          </a:p>
        </p:txBody>
      </p:sp>
      <p:pic>
        <p:nvPicPr>
          <p:cNvPr id="9" name="Picture 8" descr="Tech·Ed_LOGO.png"/>
          <p:cNvPicPr>
            <a:picLocks noChangeAspect="1"/>
          </p:cNvPicPr>
          <p:nvPr userDrawn="1"/>
        </p:nvPicPr>
        <p:blipFill>
          <a:blip r:embed="rId17"/>
          <a:stretch>
            <a:fillRect/>
          </a:stretch>
        </p:blipFill>
        <p:spPr>
          <a:xfrm>
            <a:off x="457201" y="4552951"/>
            <a:ext cx="990599" cy="402956"/>
          </a:xfrm>
          <a:prstGeom prst="rect">
            <a:avLst/>
          </a:prstGeom>
        </p:spPr>
      </p:pic>
    </p:spTree>
    <p:extLst>
      <p:ext uri="{BB962C8B-B14F-4D97-AF65-F5344CB8AC3E}">
        <p14:creationId xmlns:p14="http://schemas.microsoft.com/office/powerpoint/2010/main" val="206330217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transforming.com/services/technology_optimization_consulting.html" TargetMode="Externa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4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667001" y="-171450"/>
            <a:ext cx="3694545" cy="6019800"/>
          </a:xfrm>
          <a:prstGeom prst="rect">
            <a:avLst/>
          </a:prstGeom>
        </p:spPr>
        <p:txBody>
          <a:bodyPr vert="horz" lIns="91436" tIns="45718" rIns="91436" bIns="4571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0" dirty="0">
                <a:solidFill>
                  <a:schemeClr val="accent1"/>
                </a:solidFill>
                <a:effectLst>
                  <a:outerShdw blurRad="38100" dist="38100" dir="2700000" algn="tl">
                    <a:srgbClr val="000000">
                      <a:alpha val="43137"/>
                    </a:srgbClr>
                  </a:outerShdw>
                </a:effectLst>
                <a:latin typeface="Arial Black" pitchFamily="34" charset="0"/>
              </a:rPr>
              <a:t>T</a:t>
            </a:r>
          </a:p>
        </p:txBody>
      </p:sp>
      <p:sp>
        <p:nvSpPr>
          <p:cNvPr id="3" name="Rectangle 2"/>
          <p:cNvSpPr/>
          <p:nvPr/>
        </p:nvSpPr>
        <p:spPr>
          <a:xfrm>
            <a:off x="152401" y="483518"/>
            <a:ext cx="2964273" cy="4708981"/>
          </a:xfrm>
          <a:prstGeom prst="rect">
            <a:avLst/>
          </a:prstGeom>
        </p:spPr>
        <p:txBody>
          <a:bodyPr wrap="square" lIns="91436" tIns="45718" rIns="91436" bIns="45718">
            <a:spAutoFit/>
          </a:bodyPr>
          <a:lstStyle/>
          <a:p>
            <a:pPr algn="ctr" eaLnBrk="0" hangingPunct="0"/>
            <a:r>
              <a:rPr lang="en-US" sz="30000" dirty="0">
                <a:solidFill>
                  <a:schemeClr val="accent6"/>
                </a:solidFill>
                <a:effectLst>
                  <a:outerShdw blurRad="38100" dist="38100" dir="2700000" algn="tl">
                    <a:srgbClr val="000000">
                      <a:alpha val="43137"/>
                    </a:srgbClr>
                  </a:outerShdw>
                </a:effectLst>
                <a:latin typeface="Arial Black" pitchFamily="34" charset="0"/>
                <a:ea typeface="+mj-ea"/>
                <a:cs typeface="+mj-cs"/>
              </a:rPr>
              <a:t>T</a:t>
            </a:r>
          </a:p>
        </p:txBody>
      </p:sp>
      <p:sp>
        <p:nvSpPr>
          <p:cNvPr id="4" name="TextBox 3"/>
          <p:cNvSpPr txBox="1"/>
          <p:nvPr/>
        </p:nvSpPr>
        <p:spPr>
          <a:xfrm>
            <a:off x="381001" y="736943"/>
            <a:ext cx="2514600" cy="584775"/>
          </a:xfrm>
          <a:prstGeom prst="rect">
            <a:avLst/>
          </a:prstGeom>
          <a:noFill/>
        </p:spPr>
        <p:txBody>
          <a:bodyPr wrap="square" lIns="91436" tIns="45718" rIns="91436" bIns="45718" rtlCol="0">
            <a:spAutoFit/>
          </a:bodyPr>
          <a:lstStyle/>
          <a:p>
            <a:pPr algn="ctr"/>
            <a:r>
              <a:rPr lang="en-US" sz="3200" dirty="0">
                <a:solidFill>
                  <a:schemeClr val="bg1"/>
                </a:solidFill>
                <a:latin typeface="Segoe UI" pitchFamily="34" charset="0"/>
                <a:cs typeface="Arial" pitchFamily="34" charset="0"/>
              </a:rPr>
              <a:t>Design</a:t>
            </a:r>
          </a:p>
        </p:txBody>
      </p:sp>
      <p:sp>
        <p:nvSpPr>
          <p:cNvPr id="5" name="TextBox 4"/>
          <p:cNvSpPr txBox="1"/>
          <p:nvPr/>
        </p:nvSpPr>
        <p:spPr>
          <a:xfrm>
            <a:off x="3200400" y="788318"/>
            <a:ext cx="2590800" cy="584775"/>
          </a:xfrm>
          <a:prstGeom prst="rect">
            <a:avLst/>
          </a:prstGeom>
          <a:noFill/>
        </p:spPr>
        <p:txBody>
          <a:bodyPr wrap="square" lIns="91436" tIns="45718" rIns="91436" bIns="45718" rtlCol="0">
            <a:spAutoFit/>
          </a:bodyPr>
          <a:lstStyle/>
          <a:p>
            <a:pPr algn="ctr"/>
            <a:r>
              <a:rPr lang="en-US" sz="3200" dirty="0">
                <a:solidFill>
                  <a:schemeClr val="bg1"/>
                </a:solidFill>
                <a:latin typeface="Segoe UI" pitchFamily="34" charset="0"/>
                <a:cs typeface="Arial" pitchFamily="34" charset="0"/>
              </a:rPr>
              <a:t>Technology</a:t>
            </a:r>
          </a:p>
        </p:txBody>
      </p:sp>
      <p:sp>
        <p:nvSpPr>
          <p:cNvPr id="6" name="Title 1"/>
          <p:cNvSpPr txBox="1">
            <a:spLocks/>
          </p:cNvSpPr>
          <p:nvPr/>
        </p:nvSpPr>
        <p:spPr bwMode="auto">
          <a:xfrm>
            <a:off x="6172200" y="-171450"/>
            <a:ext cx="2819400" cy="6019800"/>
          </a:xfrm>
          <a:prstGeom prst="rect">
            <a:avLst/>
          </a:prstGeom>
          <a:noFill/>
          <a:ln w="9525">
            <a:noFill/>
            <a:miter lim="800000"/>
            <a:headEnd/>
            <a:tailEnd/>
          </a:ln>
        </p:spPr>
        <p:txBody>
          <a:bodyPr vert="horz" wrap="square" lIns="91436" tIns="45718" rIns="91436" bIns="45718" numCol="1" anchor="ctr" anchorCtr="0" compatLnSpc="1">
            <a:prstTxWarp prst="textNoShape">
              <a:avLst/>
            </a:prstTxWarp>
          </a:bodyPr>
          <a:lstStyle/>
          <a:p>
            <a:pPr algn="ctr" defTabSz="914362" eaLnBrk="0" fontAlgn="base" hangingPunct="0">
              <a:spcBef>
                <a:spcPct val="0"/>
              </a:spcBef>
              <a:spcAft>
                <a:spcPct val="0"/>
              </a:spcAft>
              <a:defRPr/>
            </a:pPr>
            <a:r>
              <a:rPr lang="en-US" sz="30000" kern="0" dirty="0">
                <a:solidFill>
                  <a:schemeClr val="accent6"/>
                </a:solidFill>
                <a:effectLst>
                  <a:outerShdw blurRad="38100" dist="38100" dir="2700000" algn="tl">
                    <a:srgbClr val="000000">
                      <a:alpha val="43137"/>
                    </a:srgbClr>
                  </a:outerShdw>
                </a:effectLst>
                <a:latin typeface="Arial Black" pitchFamily="34" charset="0"/>
                <a:ea typeface="+mj-ea"/>
                <a:cs typeface="+mj-cs"/>
              </a:rPr>
              <a:t>T</a:t>
            </a:r>
          </a:p>
        </p:txBody>
      </p:sp>
      <p:sp>
        <p:nvSpPr>
          <p:cNvPr id="7" name="TextBox 6"/>
          <p:cNvSpPr txBox="1"/>
          <p:nvPr/>
        </p:nvSpPr>
        <p:spPr>
          <a:xfrm>
            <a:off x="6324600" y="788318"/>
            <a:ext cx="2514600" cy="584775"/>
          </a:xfrm>
          <a:prstGeom prst="rect">
            <a:avLst/>
          </a:prstGeom>
          <a:noFill/>
        </p:spPr>
        <p:txBody>
          <a:bodyPr wrap="square" lIns="91436" tIns="45718" rIns="91436" bIns="45718" rtlCol="0">
            <a:spAutoFit/>
          </a:bodyPr>
          <a:lstStyle/>
          <a:p>
            <a:pPr algn="ctr"/>
            <a:r>
              <a:rPr lang="en-US" sz="3200" dirty="0">
                <a:solidFill>
                  <a:schemeClr val="bg1"/>
                </a:solidFill>
                <a:latin typeface="Segoe UI" pitchFamily="34" charset="0"/>
                <a:cs typeface="Arial" pitchFamily="34" charset="0"/>
              </a:rPr>
              <a:t>Business</a:t>
            </a:r>
          </a:p>
        </p:txBody>
      </p:sp>
      <p:grpSp>
        <p:nvGrpSpPr>
          <p:cNvPr id="8" name="Group 20"/>
          <p:cNvGrpSpPr/>
          <p:nvPr/>
        </p:nvGrpSpPr>
        <p:grpSpPr>
          <a:xfrm>
            <a:off x="2286001" y="1321717"/>
            <a:ext cx="762001" cy="2895600"/>
            <a:chOff x="2539424" y="1905000"/>
            <a:chExt cx="762001" cy="2895600"/>
          </a:xfrm>
        </p:grpSpPr>
        <p:cxnSp>
          <p:nvCxnSpPr>
            <p:cNvPr id="9" name="Straight Arrow Connector 8"/>
            <p:cNvCxnSpPr/>
            <p:nvPr/>
          </p:nvCxnSpPr>
          <p:spPr>
            <a:xfrm rot="5400000" flipH="1" flipV="1">
              <a:off x="1752997" y="3276203"/>
              <a:ext cx="2743200" cy="794"/>
            </a:xfrm>
            <a:prstGeom prst="straightConnector1">
              <a:avLst/>
            </a:prstGeom>
            <a:ln w="5080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0800000">
              <a:off x="2920425" y="4648200"/>
              <a:ext cx="381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2920425" y="1905001"/>
              <a:ext cx="381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16200000">
              <a:off x="1612612" y="3289012"/>
              <a:ext cx="2438400" cy="584775"/>
            </a:xfrm>
            <a:prstGeom prst="rect">
              <a:avLst/>
            </a:prstGeom>
            <a:noFill/>
          </p:spPr>
          <p:txBody>
            <a:bodyPr wrap="square" rtlCol="0">
              <a:spAutoFit/>
            </a:bodyPr>
            <a:lstStyle/>
            <a:p>
              <a:pPr algn="ctr"/>
              <a:r>
                <a:rPr lang="en-US" sz="3200" dirty="0">
                  <a:solidFill>
                    <a:schemeClr val="bg1"/>
                  </a:solidFill>
                  <a:latin typeface="Segoe UI" pitchFamily="34" charset="0"/>
                  <a:cs typeface="Arial" pitchFamily="34" charset="0"/>
                </a:rPr>
                <a:t>Depth</a:t>
              </a:r>
            </a:p>
          </p:txBody>
        </p:sp>
      </p:grpSp>
      <p:grpSp>
        <p:nvGrpSpPr>
          <p:cNvPr id="13" name="Group 21"/>
          <p:cNvGrpSpPr/>
          <p:nvPr/>
        </p:nvGrpSpPr>
        <p:grpSpPr>
          <a:xfrm rot="5400000">
            <a:off x="4229104" y="3341018"/>
            <a:ext cx="685798" cy="2743200"/>
            <a:chOff x="2971801" y="1905000"/>
            <a:chExt cx="685798" cy="2743200"/>
          </a:xfrm>
        </p:grpSpPr>
        <p:cxnSp>
          <p:nvCxnSpPr>
            <p:cNvPr id="14" name="Straight Arrow Connector 13"/>
            <p:cNvCxnSpPr/>
            <p:nvPr/>
          </p:nvCxnSpPr>
          <p:spPr>
            <a:xfrm rot="5400000" flipH="1" flipV="1">
              <a:off x="1752997" y="3276203"/>
              <a:ext cx="2743200" cy="794"/>
            </a:xfrm>
            <a:prstGeom prst="straightConnector1">
              <a:avLst/>
            </a:prstGeom>
            <a:ln w="5080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2971801" y="4648200"/>
              <a:ext cx="381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2971801" y="1905002"/>
              <a:ext cx="381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rot="16200000">
              <a:off x="2146012" y="2908015"/>
              <a:ext cx="2438400" cy="584775"/>
            </a:xfrm>
            <a:prstGeom prst="rect">
              <a:avLst/>
            </a:prstGeom>
            <a:noFill/>
          </p:spPr>
          <p:txBody>
            <a:bodyPr wrap="square" rtlCol="0">
              <a:spAutoFit/>
            </a:bodyPr>
            <a:lstStyle/>
            <a:p>
              <a:pPr algn="ctr"/>
              <a:r>
                <a:rPr lang="en-US" sz="3200" dirty="0">
                  <a:solidFill>
                    <a:schemeClr val="bg1"/>
                  </a:solidFill>
                  <a:latin typeface="Segoe UI" pitchFamily="34" charset="0"/>
                  <a:cs typeface="Arial" pitchFamily="34" charset="0"/>
                </a:rPr>
                <a:t>Breadth</a:t>
              </a:r>
            </a:p>
          </p:txBody>
        </p:sp>
      </p:grpSp>
      <p:grpSp>
        <p:nvGrpSpPr>
          <p:cNvPr id="18" name="Group 28"/>
          <p:cNvGrpSpPr/>
          <p:nvPr/>
        </p:nvGrpSpPr>
        <p:grpSpPr>
          <a:xfrm>
            <a:off x="5867400" y="1321717"/>
            <a:ext cx="2743200" cy="685800"/>
            <a:chOff x="5867400" y="1905000"/>
            <a:chExt cx="2743200" cy="685800"/>
          </a:xfrm>
        </p:grpSpPr>
        <p:sp>
          <p:nvSpPr>
            <p:cNvPr id="19" name="Right Brace 18"/>
            <p:cNvSpPr/>
            <p:nvPr/>
          </p:nvSpPr>
          <p:spPr>
            <a:xfrm>
              <a:off x="5867400" y="1905000"/>
              <a:ext cx="304800" cy="685800"/>
            </a:xfrm>
            <a:prstGeom prst="rightBrace">
              <a:avLst/>
            </a:prstGeom>
            <a:ln w="508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20" name="TextBox 19"/>
            <p:cNvSpPr txBox="1"/>
            <p:nvPr/>
          </p:nvSpPr>
          <p:spPr>
            <a:xfrm>
              <a:off x="6172200" y="1981200"/>
              <a:ext cx="2438400" cy="584775"/>
            </a:xfrm>
            <a:prstGeom prst="rect">
              <a:avLst/>
            </a:prstGeom>
            <a:noFill/>
          </p:spPr>
          <p:txBody>
            <a:bodyPr wrap="square" rtlCol="0">
              <a:spAutoFit/>
            </a:bodyPr>
            <a:lstStyle/>
            <a:p>
              <a:r>
                <a:rPr lang="en-US" sz="3200" dirty="0">
                  <a:solidFill>
                    <a:schemeClr val="bg1"/>
                  </a:solidFill>
                  <a:latin typeface="Arial" pitchFamily="34" charset="0"/>
                  <a:cs typeface="Arial" pitchFamily="34" charset="0"/>
                </a:rPr>
                <a:t>Literacy</a:t>
              </a:r>
            </a:p>
          </p:txBody>
        </p:sp>
      </p:grpSp>
      <p:grpSp>
        <p:nvGrpSpPr>
          <p:cNvPr id="21" name="Group 29"/>
          <p:cNvGrpSpPr/>
          <p:nvPr/>
        </p:nvGrpSpPr>
        <p:grpSpPr>
          <a:xfrm>
            <a:off x="5867401" y="2083717"/>
            <a:ext cx="2819400" cy="2057400"/>
            <a:chOff x="5791200" y="1905000"/>
            <a:chExt cx="2819400" cy="685800"/>
          </a:xfrm>
        </p:grpSpPr>
        <p:sp>
          <p:nvSpPr>
            <p:cNvPr id="22" name="Right Brace 21"/>
            <p:cNvSpPr/>
            <p:nvPr/>
          </p:nvSpPr>
          <p:spPr>
            <a:xfrm>
              <a:off x="5791200" y="1905000"/>
              <a:ext cx="304800" cy="685800"/>
            </a:xfrm>
            <a:prstGeom prst="rightBrace">
              <a:avLst/>
            </a:prstGeom>
            <a:ln w="508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23" name="TextBox 22"/>
            <p:cNvSpPr txBox="1"/>
            <p:nvPr/>
          </p:nvSpPr>
          <p:spPr>
            <a:xfrm>
              <a:off x="6172200" y="2133415"/>
              <a:ext cx="2438400" cy="194925"/>
            </a:xfrm>
            <a:prstGeom prst="rect">
              <a:avLst/>
            </a:prstGeom>
            <a:noFill/>
          </p:spPr>
          <p:txBody>
            <a:bodyPr wrap="square" rtlCol="0">
              <a:spAutoFit/>
            </a:bodyPr>
            <a:lstStyle/>
            <a:p>
              <a:r>
                <a:rPr lang="en-US" sz="3200" dirty="0">
                  <a:solidFill>
                    <a:schemeClr val="bg1"/>
                  </a:solidFill>
                  <a:latin typeface="Segoe UI" pitchFamily="34" charset="0"/>
                  <a:cs typeface="Arial" pitchFamily="34" charset="0"/>
                </a:rPr>
                <a:t>Expertise</a:t>
              </a:r>
            </a:p>
          </p:txBody>
        </p:sp>
      </p:grpSp>
    </p:spTree>
    <p:extLst>
      <p:ext uri="{BB962C8B-B14F-4D97-AF65-F5344CB8AC3E}">
        <p14:creationId xmlns:p14="http://schemas.microsoft.com/office/powerpoint/2010/main" val="2368968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2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20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par>
                                <p:cTn id="28" presetID="10" presetClass="exit" presetSubtype="0" fill="hold" nodeType="withEffect">
                                  <p:stCondLst>
                                    <p:cond delay="0"/>
                                  </p:stCondLst>
                                  <p:childTnLst>
                                    <p:animEffect transition="out" filter="fade">
                                      <p:cBhvr>
                                        <p:cTn id="29" dur="2000"/>
                                        <p:tgtEl>
                                          <p:spTgt spid="8"/>
                                        </p:tgtEl>
                                      </p:cBhvr>
                                    </p:animEffect>
                                    <p:set>
                                      <p:cBhvr>
                                        <p:cTn id="30" dur="1" fill="hold">
                                          <p:stCondLst>
                                            <p:cond delay="1999"/>
                                          </p:stCondLst>
                                        </p:cTn>
                                        <p:tgtEl>
                                          <p:spTgt spid="8"/>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2000"/>
                                        <p:tgtEl>
                                          <p:spTgt spid="13"/>
                                        </p:tgtEl>
                                      </p:cBhvr>
                                    </p:animEffect>
                                    <p:set>
                                      <p:cBhvr>
                                        <p:cTn id="33" dur="1" fill="hold">
                                          <p:stCondLst>
                                            <p:cond delay="1999"/>
                                          </p:stCondLst>
                                        </p:cTn>
                                        <p:tgtEl>
                                          <p:spTgt spid="13"/>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2000"/>
                                        <p:tgtEl>
                                          <p:spTgt spid="21"/>
                                        </p:tgtEl>
                                      </p:cBhvr>
                                    </p:animEffect>
                                    <p:set>
                                      <p:cBhvr>
                                        <p:cTn id="36" dur="1" fill="hold">
                                          <p:stCondLst>
                                            <p:cond delay="1999"/>
                                          </p:stCondLst>
                                        </p:cTn>
                                        <p:tgtEl>
                                          <p:spTgt spid="21"/>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2000"/>
                                        <p:tgtEl>
                                          <p:spTgt spid="18"/>
                                        </p:tgtEl>
                                      </p:cBhvr>
                                    </p:animEffect>
                                    <p:set>
                                      <p:cBhvr>
                                        <p:cTn id="39" dur="1" fill="hold">
                                          <p:stCondLst>
                                            <p:cond delay="1999"/>
                                          </p:stCondLst>
                                        </p:cTn>
                                        <p:tgtEl>
                                          <p:spTgt spid="18"/>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2000"/>
                                        <p:tgtEl>
                                          <p:spTgt spid="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20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2000"/>
                                        <p:tgtEl>
                                          <p:spTgt spid="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20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63" presetClass="path" presetSubtype="0" accel="50000" decel="50000" fill="hold" grpId="1" nodeType="clickEffect">
                                  <p:stCondLst>
                                    <p:cond delay="0"/>
                                  </p:stCondLst>
                                  <p:childTnLst>
                                    <p:animMotion origin="layout" path="M 0 0  L 0.25 0  E" pathEditMode="relative" ptsTypes="">
                                      <p:cBhvr>
                                        <p:cTn id="59" dur="2000" fill="hold"/>
                                        <p:tgtEl>
                                          <p:spTgt spid="3"/>
                                        </p:tgtEl>
                                        <p:attrNameLst>
                                          <p:attrName>ppt_x</p:attrName>
                                          <p:attrName>ppt_y</p:attrName>
                                        </p:attrNameLst>
                                      </p:cBhvr>
                                    </p:animMotion>
                                  </p:childTnLst>
                                </p:cTn>
                              </p:par>
                              <p:par>
                                <p:cTn id="60" presetID="35" presetClass="path" presetSubtype="0" accel="50000" decel="50000" fill="hold" grpId="1" nodeType="withEffect">
                                  <p:stCondLst>
                                    <p:cond delay="0"/>
                                  </p:stCondLst>
                                  <p:childTnLst>
                                    <p:animMotion origin="layout" path="M 0 0  L -0.25 0  E" pathEditMode="relative" ptsTypes="">
                                      <p:cBhvr>
                                        <p:cTn id="61" dur="2000" fill="hold"/>
                                        <p:tgtEl>
                                          <p:spTgt spid="6"/>
                                        </p:tgtEl>
                                        <p:attrNameLst>
                                          <p:attrName>ppt_x</p:attrName>
                                          <p:attrName>ppt_y</p:attrName>
                                        </p:attrNameLst>
                                      </p:cBhvr>
                                    </p:animMotion>
                                  </p:childTnLst>
                                </p:cTn>
                              </p:par>
                              <p:par>
                                <p:cTn id="62" presetID="10"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5" grpId="0"/>
      <p:bldP spid="6" grpId="0"/>
      <p:bldP spid="6" grpId="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rain-small.jpg"/>
          <p:cNvPicPr>
            <a:picLocks noChangeAspect="1" noChangeArrowheads="1"/>
          </p:cNvPicPr>
          <p:nvPr/>
        </p:nvPicPr>
        <p:blipFill>
          <a:blip r:embed="rId2" cstate="print"/>
          <a:srcRect/>
          <a:stretch>
            <a:fillRect/>
          </a:stretch>
        </p:blipFill>
        <p:spPr bwMode="auto">
          <a:xfrm>
            <a:off x="4560126" y="1148258"/>
            <a:ext cx="3954483" cy="29658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bwMode="auto">
          <a:xfrm>
            <a:off x="827584" y="1148258"/>
            <a:ext cx="3686361" cy="2965864"/>
          </a:xfrm>
          <a:prstGeom prst="rect">
            <a:avLst/>
          </a:prstGeom>
          <a:gradFill flip="none" rotWithShape="1">
            <a:gsLst>
              <a:gs pos="0">
                <a:srgbClr val="FFFFFF">
                  <a:alpha val="21000"/>
                </a:srgbClr>
              </a:gs>
              <a:gs pos="100000">
                <a:srgbClr val="FFFFFF">
                  <a:alpha val="0"/>
                </a:srgbClr>
              </a:gs>
            </a:gsLst>
            <a:path path="circle">
              <a:fillToRect l="50000" t="50000" r="50000" b="50000"/>
            </a:path>
            <a:tileRect/>
          </a:gradFill>
          <a:ln>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3" rIns="0" bIns="0" numCol="1" rtlCol="0" anchor="ctr" anchorCtr="0" compatLnSpc="1">
            <a:prstTxWarp prst="textNoShape">
              <a:avLst/>
            </a:prstTxWarp>
          </a:bodyPr>
          <a:lstStyle/>
          <a:p>
            <a:pPr>
              <a:lnSpc>
                <a:spcPct val="115000"/>
              </a:lnSpc>
              <a:spcAft>
                <a:spcPts val="375"/>
              </a:spcAft>
            </a:pPr>
            <a:r>
              <a:rPr lang="en-US" sz="2100" dirty="0"/>
              <a:t>Many careers and fortunes have been made in developing, evangelizing, specifying or using one architectural model or another. No matter where you sit in the taxonomy, there is always </a:t>
            </a:r>
            <a:r>
              <a:rPr lang="en-US" sz="2100" dirty="0" smtClean="0"/>
              <a:t/>
            </a:r>
            <a:br>
              <a:rPr lang="en-US" sz="2100" dirty="0" smtClean="0"/>
            </a:br>
            <a:r>
              <a:rPr lang="en-US" sz="2100" dirty="0" smtClean="0"/>
              <a:t>a </a:t>
            </a:r>
            <a:r>
              <a:rPr lang="en-US" sz="2100" dirty="0"/>
              <a:t>discussion about which model or methodology is appropriate.</a:t>
            </a:r>
          </a:p>
        </p:txBody>
      </p:sp>
      <p:sp>
        <p:nvSpPr>
          <p:cNvPr id="4" name="Rounded Rectangle 3"/>
          <p:cNvSpPr/>
          <p:nvPr/>
        </p:nvSpPr>
        <p:spPr>
          <a:xfrm>
            <a:off x="5146162" y="1666060"/>
            <a:ext cx="2782410" cy="2034611"/>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8589" tIns="34295" rIns="68589" bIns="34295">
            <a:spAutoFit/>
          </a:bodyPr>
          <a:lstStyle/>
          <a:p>
            <a:pPr algn="ctr">
              <a:lnSpc>
                <a:spcPct val="115000"/>
              </a:lnSpc>
              <a:spcAft>
                <a:spcPts val="375"/>
              </a:spcAft>
            </a:pPr>
            <a:r>
              <a:rPr lang="en-US" sz="5000" dirty="0"/>
              <a:t>Who Cares ?</a:t>
            </a:r>
            <a:endParaRPr lang="en-US" sz="5000" dirty="0">
              <a:ea typeface="Franklin Gothic Medium"/>
              <a:cs typeface="Franklin Gothic Medium"/>
            </a:endParaRPr>
          </a:p>
        </p:txBody>
      </p:sp>
    </p:spTree>
    <p:extLst>
      <p:ext uri="{BB962C8B-B14F-4D97-AF65-F5344CB8AC3E}">
        <p14:creationId xmlns:p14="http://schemas.microsoft.com/office/powerpoint/2010/main" val="623525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rain-small.jpg"/>
          <p:cNvPicPr>
            <a:picLocks noChangeAspect="1" noChangeArrowheads="1"/>
          </p:cNvPicPr>
          <p:nvPr/>
        </p:nvPicPr>
        <p:blipFill>
          <a:blip r:embed="rId3" cstate="print"/>
          <a:srcRect/>
          <a:stretch>
            <a:fillRect/>
          </a:stretch>
        </p:blipFill>
        <p:spPr bwMode="auto">
          <a:xfrm>
            <a:off x="4560126" y="1148258"/>
            <a:ext cx="3954483" cy="29658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6"/>
          <p:cNvSpPr/>
          <p:nvPr/>
        </p:nvSpPr>
        <p:spPr bwMode="auto">
          <a:xfrm>
            <a:off x="827088" y="1131888"/>
            <a:ext cx="3744911" cy="2982234"/>
          </a:xfrm>
          <a:prstGeom prst="rect">
            <a:avLst/>
          </a:prstGeom>
          <a:gradFill flip="none" rotWithShape="1">
            <a:gsLst>
              <a:gs pos="0">
                <a:srgbClr val="FFFFFF">
                  <a:alpha val="21000"/>
                </a:srgbClr>
              </a:gs>
              <a:gs pos="100000">
                <a:srgbClr val="FFFFFF">
                  <a:alpha val="0"/>
                </a:srgbClr>
              </a:gs>
            </a:gsLst>
            <a:path path="circle">
              <a:fillToRect l="50000" t="50000" r="50000" b="50000"/>
            </a:path>
            <a:tileRect/>
          </a:gradFill>
          <a:ln>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3" rIns="0" bIns="0" numCol="1" rtlCol="0" anchor="t" anchorCtr="0" compatLnSpc="1">
            <a:prstTxWarp prst="textNoShape">
              <a:avLst/>
            </a:prstTxWarp>
          </a:bodyPr>
          <a:lstStyle/>
          <a:p>
            <a:pPr>
              <a:lnSpc>
                <a:spcPct val="115000"/>
              </a:lnSpc>
              <a:spcAft>
                <a:spcPts val="375"/>
              </a:spcAft>
            </a:pPr>
            <a:r>
              <a:rPr lang="en-US" sz="2400" dirty="0">
                <a:solidFill>
                  <a:schemeClr val="bg1"/>
                </a:solidFill>
                <a:ea typeface="Franklin Gothic Medium"/>
                <a:cs typeface="Franklin Gothic Medium"/>
              </a:rPr>
              <a:t>Architecture is  </a:t>
            </a:r>
            <a:br>
              <a:rPr lang="en-US" sz="2400" dirty="0">
                <a:solidFill>
                  <a:schemeClr val="bg1"/>
                </a:solidFill>
                <a:ea typeface="Franklin Gothic Medium"/>
                <a:cs typeface="Franklin Gothic Medium"/>
              </a:rPr>
            </a:br>
            <a:r>
              <a:rPr lang="en-US" sz="2400" dirty="0">
                <a:solidFill>
                  <a:schemeClr val="bg1"/>
                </a:solidFill>
                <a:ea typeface="Franklin Gothic Medium"/>
                <a:cs typeface="Franklin Gothic Medium"/>
              </a:rPr>
              <a:t>a language used to describe a system and a tool to help make decisions and tradeoffs</a:t>
            </a:r>
          </a:p>
        </p:txBody>
      </p:sp>
    </p:spTree>
    <p:extLst>
      <p:ext uri="{BB962C8B-B14F-4D97-AF65-F5344CB8AC3E}">
        <p14:creationId xmlns:p14="http://schemas.microsoft.com/office/powerpoint/2010/main" val="3141284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rain-small.jpg"/>
          <p:cNvPicPr>
            <a:picLocks noChangeAspect="1" noChangeArrowheads="1"/>
          </p:cNvPicPr>
          <p:nvPr/>
        </p:nvPicPr>
        <p:blipFill>
          <a:blip r:embed="rId2" cstate="print"/>
          <a:srcRect/>
          <a:stretch>
            <a:fillRect/>
          </a:stretch>
        </p:blipFill>
        <p:spPr bwMode="auto">
          <a:xfrm>
            <a:off x="4560126" y="1148258"/>
            <a:ext cx="3954483" cy="29658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bwMode="auto">
          <a:xfrm>
            <a:off x="827089" y="1148258"/>
            <a:ext cx="3201502" cy="2965864"/>
          </a:xfrm>
          <a:prstGeom prst="rect">
            <a:avLst/>
          </a:prstGeom>
          <a:gradFill flip="none" rotWithShape="1">
            <a:gsLst>
              <a:gs pos="0">
                <a:srgbClr val="FFFFFF">
                  <a:alpha val="21000"/>
                </a:srgbClr>
              </a:gs>
              <a:gs pos="100000">
                <a:srgbClr val="FFFFFF">
                  <a:alpha val="0"/>
                </a:srgbClr>
              </a:gs>
            </a:gsLst>
            <a:path path="circle">
              <a:fillToRect l="50000" t="50000" r="50000" b="50000"/>
            </a:path>
            <a:tileRect/>
          </a:gradFill>
          <a:ln>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3" rIns="0" bIns="0" numCol="1" rtlCol="0" anchor="t" anchorCtr="0" compatLnSpc="1">
            <a:prstTxWarp prst="textNoShape">
              <a:avLst/>
            </a:prstTxWarp>
          </a:bodyPr>
          <a:lstStyle/>
          <a:p>
            <a:pPr>
              <a:lnSpc>
                <a:spcPct val="115000"/>
              </a:lnSpc>
              <a:spcAft>
                <a:spcPts val="375"/>
              </a:spcAft>
            </a:pPr>
            <a:r>
              <a:rPr lang="en-US" sz="2400" dirty="0"/>
              <a:t>Architecture is </a:t>
            </a:r>
            <a:r>
              <a:rPr lang="en-US" sz="2400" dirty="0" smtClean="0"/>
              <a:t>the </a:t>
            </a:r>
            <a:r>
              <a:rPr lang="en-US" sz="2400" dirty="0"/>
              <a:t>wisdom of experience predicting uncertainty</a:t>
            </a:r>
            <a:endParaRPr lang="en-US" sz="2400" dirty="0">
              <a:solidFill>
                <a:schemeClr val="tx1"/>
              </a:solidFill>
              <a:latin typeface="Franklin Gothic Medium" pitchFamily="34" charset="0"/>
              <a:ea typeface="Franklin Gothic Medium"/>
              <a:cs typeface="Franklin Gothic Medium"/>
            </a:endParaRPr>
          </a:p>
        </p:txBody>
      </p:sp>
    </p:spTree>
    <p:extLst>
      <p:ext uri="{BB962C8B-B14F-4D97-AF65-F5344CB8AC3E}">
        <p14:creationId xmlns:p14="http://schemas.microsoft.com/office/powerpoint/2010/main" val="1113065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rain-small.jpg"/>
          <p:cNvPicPr>
            <a:picLocks noChangeAspect="1" noChangeArrowheads="1"/>
          </p:cNvPicPr>
          <p:nvPr/>
        </p:nvPicPr>
        <p:blipFill>
          <a:blip r:embed="rId2" cstate="print"/>
          <a:srcRect/>
          <a:stretch>
            <a:fillRect/>
          </a:stretch>
        </p:blipFill>
        <p:spPr bwMode="auto">
          <a:xfrm>
            <a:off x="4560126" y="1148258"/>
            <a:ext cx="3954483" cy="29658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bwMode="auto">
          <a:xfrm>
            <a:off x="827088" y="1131888"/>
            <a:ext cx="3733038" cy="2982234"/>
          </a:xfrm>
          <a:prstGeom prst="rect">
            <a:avLst/>
          </a:prstGeom>
          <a:gradFill flip="none" rotWithShape="1">
            <a:gsLst>
              <a:gs pos="0">
                <a:srgbClr val="FFFFFF">
                  <a:alpha val="21000"/>
                </a:srgbClr>
              </a:gs>
              <a:gs pos="100000">
                <a:srgbClr val="FFFFFF">
                  <a:alpha val="0"/>
                </a:srgbClr>
              </a:gs>
            </a:gsLst>
            <a:path path="circle">
              <a:fillToRect l="50000" t="50000" r="50000" b="50000"/>
            </a:path>
            <a:tileRect/>
          </a:gradFill>
          <a:ln>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3" rIns="0" bIns="0" numCol="1" rtlCol="0" anchor="t" anchorCtr="0" compatLnSpc="1">
            <a:prstTxWarp prst="textNoShape">
              <a:avLst/>
            </a:prstTxWarp>
          </a:bodyPr>
          <a:lstStyle/>
          <a:p>
            <a:pPr>
              <a:lnSpc>
                <a:spcPct val="115000"/>
              </a:lnSpc>
              <a:spcAft>
                <a:spcPts val="375"/>
              </a:spcAft>
            </a:pPr>
            <a:r>
              <a:rPr lang="en-US" sz="2400" dirty="0"/>
              <a:t>Architecture is </a:t>
            </a:r>
            <a:br>
              <a:rPr lang="en-US" sz="2400" dirty="0"/>
            </a:br>
            <a:r>
              <a:rPr lang="en-US" sz="2400" dirty="0"/>
              <a:t>visual </a:t>
            </a:r>
            <a:r>
              <a:rPr lang="en-US" sz="2400" dirty="0" smtClean="0"/>
              <a:t>simplicity as </a:t>
            </a:r>
            <a:r>
              <a:rPr lang="en-US" sz="2400" dirty="0"/>
              <a:t>a reflection of a complex problem</a:t>
            </a:r>
            <a:endParaRPr lang="en-US" sz="2400" dirty="0">
              <a:solidFill>
                <a:schemeClr val="tx1"/>
              </a:solidFill>
              <a:ea typeface="Franklin Gothic Medium"/>
              <a:cs typeface="Franklin Gothic Medium"/>
            </a:endParaRPr>
          </a:p>
        </p:txBody>
      </p:sp>
    </p:spTree>
    <p:extLst>
      <p:ext uri="{BB962C8B-B14F-4D97-AF65-F5344CB8AC3E}">
        <p14:creationId xmlns:p14="http://schemas.microsoft.com/office/powerpoint/2010/main" val="3167235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Point</a:t>
            </a:r>
            <a:endParaRPr lang="en-US" dirty="0"/>
          </a:p>
        </p:txBody>
      </p:sp>
      <p:sp>
        <p:nvSpPr>
          <p:cNvPr id="4" name="Rectangle 3"/>
          <p:cNvSpPr/>
          <p:nvPr/>
        </p:nvSpPr>
        <p:spPr bwMode="auto">
          <a:xfrm>
            <a:off x="7427" y="1240356"/>
            <a:ext cx="9144000" cy="663508"/>
          </a:xfrm>
          <a:prstGeom prst="rect">
            <a:avLst/>
          </a:prstGeom>
          <a:gradFill flip="none" rotWithShape="1">
            <a:gsLst>
              <a:gs pos="11000">
                <a:srgbClr val="FFFFFF">
                  <a:alpha val="62000"/>
                </a:srgbClr>
              </a:gs>
              <a:gs pos="82000">
                <a:srgbClr val="FFFFFF">
                  <a:alpha val="0"/>
                </a:srgbClr>
              </a:gs>
            </a:gsLst>
            <a:path path="circle">
              <a:fillToRect l="50000" t="50000" r="50000" b="50000"/>
            </a:path>
            <a:tileRect/>
          </a:gradFill>
          <a:ln>
            <a:gradFill flip="none" rotWithShape="1">
              <a:gsLst>
                <a:gs pos="0">
                  <a:srgbClr val="FFFFFF"/>
                </a:gs>
                <a:gs pos="100000">
                  <a:srgbClr val="FFFFFF">
                    <a:alpha val="31000"/>
                  </a:srgbClr>
                </a:gs>
              </a:gsLst>
              <a:path path="circle">
                <a:fillToRect l="50000" t="50000" r="50000" b="50000"/>
              </a:path>
              <a:tileRect/>
            </a:gra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1" rIns="0" bIns="0" numCol="1" rtlCol="0" anchor="ctr" anchorCtr="0" compatLnSpc="1">
            <a:prstTxWarp prst="textNoShape">
              <a:avLst/>
            </a:prstTxWarp>
          </a:bodyPr>
          <a:lstStyle/>
          <a:p>
            <a:pPr algn="ctr" defTabSz="685609" fontAlgn="base">
              <a:lnSpc>
                <a:spcPct val="90000"/>
              </a:lnSpc>
              <a:spcBef>
                <a:spcPct val="0"/>
              </a:spcBef>
              <a:spcAft>
                <a:spcPct val="0"/>
              </a:spcAft>
            </a:pPr>
            <a:r>
              <a:rPr lang="en-US" sz="2100" b="1" dirty="0">
                <a:solidFill>
                  <a:schemeClr val="bg1"/>
                </a:solidFill>
                <a:latin typeface="Segoe UI Semibold" pitchFamily="34" charset="0"/>
              </a:rPr>
              <a:t>What is the real business value of architecture?</a:t>
            </a:r>
            <a:endParaRPr lang="en-US" sz="2100" b="1" spc="-53" dirty="0">
              <a:solidFill>
                <a:schemeClr val="bg1"/>
              </a:solidFill>
              <a:latin typeface="Segoe UI Semibold" pitchFamily="34" charset="0"/>
            </a:endParaRPr>
          </a:p>
        </p:txBody>
      </p:sp>
      <p:sp>
        <p:nvSpPr>
          <p:cNvPr id="5" name="Rectangle 4"/>
          <p:cNvSpPr/>
          <p:nvPr/>
        </p:nvSpPr>
        <p:spPr bwMode="auto">
          <a:xfrm>
            <a:off x="7427" y="2058256"/>
            <a:ext cx="9144000" cy="666960"/>
          </a:xfrm>
          <a:prstGeom prst="rect">
            <a:avLst/>
          </a:prstGeom>
          <a:gradFill flip="none" rotWithShape="1">
            <a:gsLst>
              <a:gs pos="11000">
                <a:srgbClr val="FFFFFF">
                  <a:alpha val="62000"/>
                </a:srgbClr>
              </a:gs>
              <a:gs pos="82000">
                <a:srgbClr val="FFFFFF">
                  <a:alpha val="0"/>
                </a:srgbClr>
              </a:gs>
            </a:gsLst>
            <a:path path="circle">
              <a:fillToRect l="50000" t="50000" r="50000" b="50000"/>
            </a:path>
            <a:tileRect/>
          </a:gradFill>
          <a:ln>
            <a:gradFill flip="none" rotWithShape="1">
              <a:gsLst>
                <a:gs pos="0">
                  <a:srgbClr val="FFFFFF"/>
                </a:gs>
                <a:gs pos="100000">
                  <a:srgbClr val="FFFFFF">
                    <a:alpha val="31000"/>
                  </a:srgbClr>
                </a:gs>
              </a:gsLst>
              <a:path path="circle">
                <a:fillToRect l="50000" t="50000" r="50000" b="50000"/>
              </a:path>
              <a:tileRect/>
            </a:gra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1" rIns="0" bIns="0" numCol="1" rtlCol="0" anchor="ctr" anchorCtr="0" compatLnSpc="1">
            <a:prstTxWarp prst="textNoShape">
              <a:avLst/>
            </a:prstTxWarp>
          </a:bodyPr>
          <a:lstStyle/>
          <a:p>
            <a:pPr algn="ctr" defTabSz="685609" fontAlgn="base">
              <a:lnSpc>
                <a:spcPct val="90000"/>
              </a:lnSpc>
              <a:spcBef>
                <a:spcPct val="0"/>
              </a:spcBef>
              <a:spcAft>
                <a:spcPct val="0"/>
              </a:spcAft>
            </a:pPr>
            <a:r>
              <a:rPr lang="en-US" sz="2100" b="1" dirty="0">
                <a:solidFill>
                  <a:schemeClr val="bg1"/>
                </a:solidFill>
                <a:latin typeface="Segoe UI Semibold" pitchFamily="34" charset="0"/>
              </a:rPr>
              <a:t>How durable are the artifacts of an architectural model?</a:t>
            </a:r>
            <a:endParaRPr lang="en-US" sz="2100" b="1" spc="-53" dirty="0">
              <a:solidFill>
                <a:schemeClr val="bg1"/>
              </a:solidFill>
              <a:latin typeface="Segoe UI Semibold" pitchFamily="34" charset="0"/>
            </a:endParaRPr>
          </a:p>
        </p:txBody>
      </p:sp>
      <p:sp>
        <p:nvSpPr>
          <p:cNvPr id="6" name="Rectangle 5"/>
          <p:cNvSpPr/>
          <p:nvPr/>
        </p:nvSpPr>
        <p:spPr bwMode="auto">
          <a:xfrm>
            <a:off x="7427" y="2879612"/>
            <a:ext cx="9144000" cy="661085"/>
          </a:xfrm>
          <a:prstGeom prst="rect">
            <a:avLst/>
          </a:prstGeom>
          <a:gradFill flip="none" rotWithShape="1">
            <a:gsLst>
              <a:gs pos="11000">
                <a:srgbClr val="FFFFFF">
                  <a:alpha val="62000"/>
                </a:srgbClr>
              </a:gs>
              <a:gs pos="82000">
                <a:srgbClr val="FFFFFF">
                  <a:alpha val="0"/>
                </a:srgbClr>
              </a:gs>
            </a:gsLst>
            <a:path path="circle">
              <a:fillToRect l="50000" t="50000" r="50000" b="50000"/>
            </a:path>
            <a:tileRect/>
          </a:gradFill>
          <a:ln>
            <a:gradFill flip="none" rotWithShape="1">
              <a:gsLst>
                <a:gs pos="0">
                  <a:srgbClr val="FFFFFF"/>
                </a:gs>
                <a:gs pos="100000">
                  <a:srgbClr val="FFFFFF">
                    <a:alpha val="31000"/>
                  </a:srgbClr>
                </a:gs>
              </a:gsLst>
              <a:path path="circle">
                <a:fillToRect l="50000" t="50000" r="50000" b="50000"/>
              </a:path>
              <a:tileRect/>
            </a:gra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1" rIns="0" bIns="0" numCol="1" rtlCol="0" anchor="ctr" anchorCtr="0" compatLnSpc="1">
            <a:prstTxWarp prst="textNoShape">
              <a:avLst/>
            </a:prstTxWarp>
          </a:bodyPr>
          <a:lstStyle/>
          <a:p>
            <a:pPr algn="ctr" defTabSz="685609" fontAlgn="base">
              <a:lnSpc>
                <a:spcPct val="90000"/>
              </a:lnSpc>
              <a:spcBef>
                <a:spcPct val="0"/>
              </a:spcBef>
              <a:spcAft>
                <a:spcPct val="0"/>
              </a:spcAft>
            </a:pPr>
            <a:r>
              <a:rPr lang="en-US" sz="2100" b="1" dirty="0">
                <a:solidFill>
                  <a:schemeClr val="bg1"/>
                </a:solidFill>
                <a:latin typeface="Segoe UI Semibold" pitchFamily="34" charset="0"/>
              </a:rPr>
              <a:t>Why does technology innovation cause architectural</a:t>
            </a:r>
            <a:br>
              <a:rPr lang="en-US" sz="2100" b="1" dirty="0">
                <a:solidFill>
                  <a:schemeClr val="bg1"/>
                </a:solidFill>
                <a:latin typeface="Segoe UI Semibold" pitchFamily="34" charset="0"/>
              </a:rPr>
            </a:br>
            <a:r>
              <a:rPr lang="en-US" sz="2100" b="1" dirty="0">
                <a:solidFill>
                  <a:schemeClr val="bg1"/>
                </a:solidFill>
                <a:latin typeface="Segoe UI Semibold" pitchFamily="34" charset="0"/>
              </a:rPr>
              <a:t>discontinuities and the consequential investment?</a:t>
            </a:r>
            <a:endParaRPr lang="en-US" sz="2100" b="1" spc="-53" dirty="0">
              <a:solidFill>
                <a:schemeClr val="bg1"/>
              </a:solidFill>
              <a:latin typeface="Segoe UI Semibold" pitchFamily="34" charset="0"/>
            </a:endParaRPr>
          </a:p>
        </p:txBody>
      </p:sp>
      <p:sp>
        <p:nvSpPr>
          <p:cNvPr id="7" name="Rectangle 6"/>
          <p:cNvSpPr/>
          <p:nvPr/>
        </p:nvSpPr>
        <p:spPr bwMode="auto">
          <a:xfrm>
            <a:off x="7427" y="3695089"/>
            <a:ext cx="9144000" cy="675606"/>
          </a:xfrm>
          <a:prstGeom prst="rect">
            <a:avLst/>
          </a:prstGeom>
          <a:gradFill flip="none" rotWithShape="1">
            <a:gsLst>
              <a:gs pos="11000">
                <a:srgbClr val="FFFFFF">
                  <a:alpha val="62000"/>
                </a:srgbClr>
              </a:gs>
              <a:gs pos="82000">
                <a:srgbClr val="FFFFFF">
                  <a:alpha val="0"/>
                </a:srgbClr>
              </a:gs>
            </a:gsLst>
            <a:path path="circle">
              <a:fillToRect l="50000" t="50000" r="50000" b="50000"/>
            </a:path>
            <a:tileRect/>
          </a:gradFill>
          <a:ln>
            <a:gradFill flip="none" rotWithShape="1">
              <a:gsLst>
                <a:gs pos="0">
                  <a:srgbClr val="FFFFFF"/>
                </a:gs>
                <a:gs pos="100000">
                  <a:srgbClr val="FFFFFF">
                    <a:alpha val="31000"/>
                  </a:srgbClr>
                </a:gs>
              </a:gsLst>
              <a:path path="circle">
                <a:fillToRect l="50000" t="50000" r="50000" b="50000"/>
              </a:path>
              <a:tileRect/>
            </a:gra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1" rIns="0" bIns="0" numCol="1" rtlCol="0" anchor="ctr" anchorCtr="0" compatLnSpc="1">
            <a:prstTxWarp prst="textNoShape">
              <a:avLst/>
            </a:prstTxWarp>
          </a:bodyPr>
          <a:lstStyle/>
          <a:p>
            <a:pPr algn="ctr" defTabSz="685807"/>
            <a:r>
              <a:rPr lang="en-US" sz="2100" b="1" dirty="0">
                <a:solidFill>
                  <a:schemeClr val="bg1"/>
                </a:solidFill>
                <a:latin typeface="Segoe UI Semibold" pitchFamily="34" charset="0"/>
              </a:rPr>
              <a:t>We forget - It is the underlying financial models</a:t>
            </a:r>
            <a:br>
              <a:rPr lang="en-US" sz="2100" b="1" dirty="0">
                <a:solidFill>
                  <a:schemeClr val="bg1"/>
                </a:solidFill>
                <a:latin typeface="Segoe UI Semibold" pitchFamily="34" charset="0"/>
              </a:rPr>
            </a:br>
            <a:r>
              <a:rPr lang="en-US" sz="2100" b="1" dirty="0">
                <a:solidFill>
                  <a:schemeClr val="bg1"/>
                </a:solidFill>
                <a:latin typeface="Segoe UI Semibold" pitchFamily="34" charset="0"/>
              </a:rPr>
              <a:t>that drive the real investment returns</a:t>
            </a:r>
          </a:p>
        </p:txBody>
      </p:sp>
    </p:spTree>
    <p:extLst>
      <p:ext uri="{BB962C8B-B14F-4D97-AF65-F5344CB8AC3E}">
        <p14:creationId xmlns:p14="http://schemas.microsoft.com/office/powerpoint/2010/main" val="2300010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5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3000"/>
                            </p:stCondLst>
                            <p:childTnLst>
                              <p:par>
                                <p:cTn id="13" presetID="10" presetClass="entr" presetSubtype="0" fill="hold" grpId="0" nodeType="after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par>
                          <p:cTn id="16" fill="hold">
                            <p:stCondLst>
                              <p:cond delay="4500"/>
                            </p:stCondLst>
                            <p:childTnLst>
                              <p:par>
                                <p:cTn id="17" presetID="10" presetClass="entr" presetSubtype="0" fill="hold" grpId="0" nodeType="after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A Journey</a:t>
            </a:r>
            <a:endParaRPr lang="en-US" dirty="0"/>
          </a:p>
        </p:txBody>
      </p:sp>
      <p:pic>
        <p:nvPicPr>
          <p:cNvPr id="4098" name="Picture 2" descr="C:\Users\normj\AppData\Local\Microsoft\Windows\Temporary Internet Files\Content.IE5\30EGORGN\MC900434818[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40398" y="2204443"/>
            <a:ext cx="685893" cy="685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2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1" presetClass="path" presetSubtype="0" accel="50000" decel="50000" fill="hold" nodeType="clickEffect">
                                  <p:stCondLst>
                                    <p:cond delay="0"/>
                                  </p:stCondLst>
                                  <p:childTnLst>
                                    <p:animMotion origin="layout" path="M 0.01433 0.1287 C -0.00287 0.1493 0.09991 -0.10903 0.158 -0.06759 C 0.16973 -0.02639 0.18314 0.00231 0.17845 0.03588 C 0.17442 0.06991 0.24254 0.08518 0.2471 0.11643 C 0.2514 0.14537 0.26091 0.14352 0.27628 0.16944 C 0.2893 0.19514 0.31132 0.2162 0.33529 0.23148 C 0.3573 0.24676 0.38361 0.25741 0.40979 0.26204 C 0.43572 0.26782 0.4619 0.26782 0.48639 0.26204 C 0.51283 0.25741 0.5368 0.24398 0.55634 0.22361 C 0.57601 0.20532 0.59372 0.18194 0.60245 0.1537 C 0.61352 0.12801 0.61769 0.09143 0.61769 0.0625 C 0.62003 0.03426 0.61769 0.00069 0.60675 -0.02778 C 0.5958 -0.0537 0.57601 -0.07454 0.54982 -0.08472 C 0.52364 -0.09259 0.4972 -0.08241 0.48 -0.06389 C 0.4645 -0.04583 0.45369 -0.01759 0.45122 0.01667 C 0.45122 0.05 0.45369 0.08125 0.4645 0.10694 C 0.47531 0.13264 0.47349 0.13819 0.51713 0.17176 C 0.55634 0.2081 0.5958 0.19745 0.62003 0.20023 C 0.64413 0.20023 0.66367 0.18981 0.6879 0.17963 C 0.71421 0.1662 0.73609 0.14352 0.75133 0.12245 C 0.7667 0.10162 0.77335 0.07569 0.78221 0.03426 C 0.78859 -0.00671 0.78859 -0.02778 0.78859 -0.05903 C 0.78859 -0.09028 0.78859 -0.12153 0.78859 -0.15162 " pathEditMode="relative" rAng="0" ptsTypes="fffffffffffffffffffffff">
                                      <p:cBhvr>
                                        <p:cTn id="6" dur="5000" fill="hold"/>
                                        <p:tgtEl>
                                          <p:spTgt spid="4098"/>
                                        </p:tgtEl>
                                        <p:attrNameLst>
                                          <p:attrName>ppt_x</p:attrName>
                                          <p:attrName>ppt_y</p:attrName>
                                        </p:attrNameLst>
                                      </p:cBhvr>
                                      <p:rCtr x="37853" y="-70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22147"/>
            <a:ext cx="6510887" cy="4587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0" y="2228850"/>
            <a:ext cx="9144000" cy="685800"/>
          </a:xfrm>
          <a:prstGeom prst="rect">
            <a:avLst/>
          </a:prstGeom>
          <a:gradFill flip="none" rotWithShape="1">
            <a:gsLst>
              <a:gs pos="6000">
                <a:srgbClr val="FFFFFF"/>
              </a:gs>
              <a:gs pos="91000">
                <a:srgbClr val="FFFFFF">
                  <a:alpha val="68000"/>
                </a:srgbClr>
              </a:gs>
            </a:gsLst>
            <a:path path="circle">
              <a:fillToRect l="50000" t="50000" r="50000" b="50000"/>
            </a:path>
            <a:tileRect/>
          </a:gradFill>
          <a:ln>
            <a:gradFill flip="none" rotWithShape="1">
              <a:gsLst>
                <a:gs pos="0">
                  <a:srgbClr val="FFFFFF"/>
                </a:gs>
                <a:gs pos="100000">
                  <a:srgbClr val="FFFFFF">
                    <a:alpha val="31000"/>
                  </a:srgbClr>
                </a:gs>
              </a:gsLst>
              <a:path path="circle">
                <a:fillToRect l="50000" t="50000" r="50000" b="50000"/>
              </a:path>
              <a:tileRect/>
            </a:gra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0" rIns="0" bIns="0"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2100" b="1" cap="all" dirty="0">
                <a:solidFill>
                  <a:schemeClr val="accent6"/>
                </a:solidFill>
                <a:effectLst>
                  <a:outerShdw blurRad="38100" dist="38100" dir="2700000" algn="tl">
                    <a:srgbClr val="000000">
                      <a:alpha val="43137"/>
                    </a:srgbClr>
                  </a:outerShdw>
                </a:effectLst>
              </a:rPr>
              <a:t>Technical Leadership is NOT …</a:t>
            </a:r>
          </a:p>
        </p:txBody>
      </p:sp>
    </p:spTree>
    <p:extLst>
      <p:ext uri="{BB962C8B-B14F-4D97-AF65-F5344CB8AC3E}">
        <p14:creationId xmlns:p14="http://schemas.microsoft.com/office/powerpoint/2010/main" val="4002552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out)">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descr="Picture1.png"/>
          <p:cNvPicPr>
            <a:picLocks noChangeAspect="1"/>
          </p:cNvPicPr>
          <p:nvPr/>
        </p:nvPicPr>
        <p:blipFill>
          <a:blip r:embed="rId2" cstate="print"/>
          <a:stretch>
            <a:fillRect/>
          </a:stretch>
        </p:blipFill>
        <p:spPr>
          <a:xfrm>
            <a:off x="1074809" y="1182028"/>
            <a:ext cx="7100604" cy="3488383"/>
          </a:xfrm>
          <a:prstGeom prst="rect">
            <a:avLst/>
          </a:prstGeom>
        </p:spPr>
      </p:pic>
      <p:sp>
        <p:nvSpPr>
          <p:cNvPr id="2" name="Title 1"/>
          <p:cNvSpPr>
            <a:spLocks noGrp="1"/>
          </p:cNvSpPr>
          <p:nvPr>
            <p:ph type="title"/>
          </p:nvPr>
        </p:nvSpPr>
        <p:spPr>
          <a:xfrm>
            <a:off x="340046" y="203350"/>
            <a:ext cx="8382000" cy="373949"/>
          </a:xfrm>
        </p:spPr>
        <p:txBody>
          <a:bodyPr>
            <a:normAutofit fontScale="90000"/>
          </a:bodyPr>
          <a:lstStyle/>
          <a:p>
            <a:r>
              <a:rPr lang="en-US" sz="2700" dirty="0"/>
              <a:t>But Customers Deploy Solutions</a:t>
            </a:r>
          </a:p>
        </p:txBody>
      </p:sp>
      <p:graphicFrame>
        <p:nvGraphicFramePr>
          <p:cNvPr id="4" name="Table 3"/>
          <p:cNvGraphicFramePr>
            <a:graphicFrameLocks noGrp="1"/>
          </p:cNvGraphicFramePr>
          <p:nvPr>
            <p:extLst>
              <p:ext uri="{D42A27DB-BD31-4B8C-83A1-F6EECF244321}">
                <p14:modId xmlns:p14="http://schemas.microsoft.com/office/powerpoint/2010/main" val="3575130047"/>
              </p:ext>
            </p:extLst>
          </p:nvPr>
        </p:nvGraphicFramePr>
        <p:xfrm>
          <a:off x="922305" y="422697"/>
          <a:ext cx="7466118" cy="4367967"/>
        </p:xfrm>
        <a:graphic>
          <a:graphicData uri="http://schemas.openxmlformats.org/drawingml/2006/table">
            <a:tbl>
              <a:tblPr firstRow="1" bandRow="1">
                <a:tableStyleId>{5C22544A-7EE6-4342-B048-85BDC9FD1C3A}</a:tableStyleId>
              </a:tblPr>
              <a:tblGrid>
                <a:gridCol w="1280413"/>
                <a:gridCol w="1237141"/>
                <a:gridCol w="1237141"/>
                <a:gridCol w="1237141"/>
                <a:gridCol w="1237141"/>
                <a:gridCol w="1237141"/>
              </a:tblGrid>
              <a:tr h="292025">
                <a:tc gridSpan="6">
                  <a:txBody>
                    <a:bodyPr/>
                    <a:lstStyle/>
                    <a:p>
                      <a:endParaRPr lang="en-US" sz="1500" dirty="0">
                        <a:solidFill>
                          <a:schemeClr val="tx1"/>
                        </a:solidFill>
                      </a:endParaRPr>
                    </a:p>
                  </a:txBody>
                  <a:tcPr marL="85575" marR="85575" marT="33695" marB="33695">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r>
              <a:tr h="1011514">
                <a:tc>
                  <a:txBody>
                    <a:bodyPr/>
                    <a:lstStyle/>
                    <a:p>
                      <a:pPr algn="ctr"/>
                      <a:r>
                        <a:rPr lang="en-US" sz="1100" dirty="0" smtClean="0">
                          <a:solidFill>
                            <a:schemeClr val="bg1"/>
                          </a:solidFill>
                        </a:rPr>
                        <a:t>Datacenter</a:t>
                      </a:r>
                    </a:p>
                    <a:p>
                      <a:pPr algn="ctr"/>
                      <a:r>
                        <a:rPr lang="en-US" sz="1100" dirty="0" smtClean="0">
                          <a:solidFill>
                            <a:schemeClr val="bg1"/>
                          </a:solidFill>
                        </a:rPr>
                        <a:t>Services</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dirty="0" smtClean="0">
                          <a:solidFill>
                            <a:schemeClr val="bg1"/>
                          </a:solidFill>
                        </a:rPr>
                        <a:t>Client</a:t>
                      </a:r>
                    </a:p>
                    <a:p>
                      <a:pPr algn="ctr"/>
                      <a:r>
                        <a:rPr lang="en-US" sz="1100" dirty="0" smtClean="0">
                          <a:solidFill>
                            <a:schemeClr val="bg1"/>
                          </a:solidFill>
                        </a:rPr>
                        <a:t>Services</a:t>
                      </a:r>
                    </a:p>
                    <a:p>
                      <a:pPr algn="ctr"/>
                      <a:endParaRPr lang="en-US" sz="1100" dirty="0">
                        <a:solidFill>
                          <a:schemeClr val="bg1"/>
                        </a:solidFill>
                      </a:endParaRP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Identity and Security Services</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IT Process</a:t>
                      </a:r>
                      <a:r>
                        <a:rPr lang="en-US" sz="1100" baseline="0" dirty="0" smtClean="0">
                          <a:solidFill>
                            <a:schemeClr val="bg1"/>
                          </a:solidFill>
                        </a:rPr>
                        <a:t> </a:t>
                      </a:r>
                      <a:r>
                        <a:rPr lang="en-US" sz="1100" dirty="0" smtClean="0">
                          <a:solidFill>
                            <a:schemeClr val="bg1"/>
                          </a:solidFill>
                        </a:rPr>
                        <a:t>and Compliance</a:t>
                      </a:r>
                    </a:p>
                    <a:p>
                      <a:pPr algn="ctr"/>
                      <a:endParaRPr lang="en-US" sz="1100" dirty="0">
                        <a:solidFill>
                          <a:schemeClr val="bg1"/>
                        </a:solidFill>
                      </a:endParaRP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bg1"/>
                        </a:solidFill>
                      </a:endParaRP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bg1"/>
                        </a:solidFill>
                      </a:endParaRPr>
                    </a:p>
                  </a:txBody>
                  <a:tcPr marL="85575" marR="85575" marT="33695" marB="33695">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r>
              <a:tr h="1011514">
                <a:tc>
                  <a:txBody>
                    <a:bodyPr/>
                    <a:lstStyle/>
                    <a:p>
                      <a:pPr algn="ctr"/>
                      <a:r>
                        <a:rPr lang="en-US" sz="1100" dirty="0" smtClean="0">
                          <a:solidFill>
                            <a:schemeClr val="bg1"/>
                          </a:solidFill>
                        </a:rPr>
                        <a:t>Unified </a:t>
                      </a:r>
                    </a:p>
                    <a:p>
                      <a:pPr algn="ctr"/>
                      <a:r>
                        <a:rPr lang="en-US" sz="1100" dirty="0" smtClean="0">
                          <a:solidFill>
                            <a:schemeClr val="bg1"/>
                          </a:solidFill>
                        </a:rPr>
                        <a:t>Communications</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Collaboration</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Enterprise Content Management</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Enterprise Search</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dirty="0" smtClean="0">
                          <a:solidFill>
                            <a:schemeClr val="bg1"/>
                          </a:solidFill>
                        </a:rPr>
                        <a:t>Self-Service BI</a:t>
                      </a:r>
                      <a:r>
                        <a:rPr lang="en-US" sz="1100" baseline="30000" dirty="0" smtClean="0">
                          <a:solidFill>
                            <a:schemeClr val="bg1"/>
                          </a:solidFill>
                        </a:rPr>
                        <a:t>1</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dirty="0" smtClean="0">
                          <a:solidFill>
                            <a:schemeClr val="bg1"/>
                          </a:solidFill>
                        </a:rPr>
                        <a:t>Authoring and</a:t>
                      </a:r>
                    </a:p>
                    <a:p>
                      <a:pPr algn="ctr"/>
                      <a:r>
                        <a:rPr lang="en-US" sz="1100" dirty="0" smtClean="0">
                          <a:solidFill>
                            <a:schemeClr val="bg1"/>
                          </a:solidFill>
                        </a:rPr>
                        <a:t>Ideation</a:t>
                      </a:r>
                      <a:r>
                        <a:rPr lang="en-US" sz="1100" baseline="30000" dirty="0" smtClean="0">
                          <a:solidFill>
                            <a:schemeClr val="bg1"/>
                          </a:solidFill>
                        </a:rPr>
                        <a:t>1</a:t>
                      </a:r>
                      <a:endParaRPr lang="en-US" sz="1100" dirty="0">
                        <a:solidFill>
                          <a:schemeClr val="bg1"/>
                        </a:solidFill>
                      </a:endParaRPr>
                    </a:p>
                  </a:txBody>
                  <a:tcPr marL="85575" marR="85575" marT="33695" marB="33695">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r>
              <a:tr h="1011514">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Custom Development</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Line of </a:t>
                      </a:r>
                      <a:br>
                        <a:rPr lang="en-US" sz="1100" dirty="0" smtClean="0">
                          <a:solidFill>
                            <a:schemeClr val="bg1"/>
                          </a:solidFill>
                        </a:rPr>
                      </a:br>
                      <a:r>
                        <a:rPr lang="en-US" sz="1100" dirty="0" smtClean="0">
                          <a:solidFill>
                            <a:schemeClr val="bg1"/>
                          </a:solidFill>
                        </a:rPr>
                        <a:t>Business Platform</a:t>
                      </a:r>
                    </a:p>
                    <a:p>
                      <a:pPr marL="0" marR="0" indent="0" algn="ctr" defTabSz="913212" rtl="0" eaLnBrk="1" fontAlgn="auto" latinLnBrk="0" hangingPunct="1">
                        <a:lnSpc>
                          <a:spcPct val="100000"/>
                        </a:lnSpc>
                        <a:spcBef>
                          <a:spcPts val="0"/>
                        </a:spcBef>
                        <a:spcAft>
                          <a:spcPts val="0"/>
                        </a:spcAft>
                        <a:buClrTx/>
                        <a:buSzTx/>
                        <a:buFontTx/>
                        <a:buNone/>
                        <a:tabLst/>
                        <a:defRPr/>
                      </a:pPr>
                      <a:endParaRPr lang="en-US" sz="1100" dirty="0" smtClean="0">
                        <a:solidFill>
                          <a:schemeClr val="bg1"/>
                        </a:solidFill>
                      </a:endParaRP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Web</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Integration</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Reporting and Analysis</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Data Warehousing</a:t>
                      </a:r>
                    </a:p>
                  </a:txBody>
                  <a:tcPr marL="85575" marR="85575" marT="33695" marB="33695">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r>
              <a:tr h="1037435">
                <a:tc>
                  <a:txBody>
                    <a:bodyPr/>
                    <a:lstStyle/>
                    <a:p>
                      <a:pPr algn="ctr"/>
                      <a:r>
                        <a:rPr lang="en-US" sz="1100" dirty="0" smtClean="0">
                          <a:solidFill>
                            <a:schemeClr val="bg1"/>
                          </a:solidFill>
                        </a:rPr>
                        <a:t>Sales and </a:t>
                      </a:r>
                    </a:p>
                    <a:p>
                      <a:pPr algn="ctr"/>
                      <a:r>
                        <a:rPr lang="en-US" sz="1100" dirty="0" smtClean="0">
                          <a:solidFill>
                            <a:schemeClr val="bg1"/>
                          </a:solidFill>
                        </a:rPr>
                        <a:t>Service</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dirty="0" smtClean="0">
                          <a:solidFill>
                            <a:schemeClr val="bg1"/>
                          </a:solidFill>
                        </a:rPr>
                        <a:t>Governance, Risk and Compliance</a:t>
                      </a:r>
                    </a:p>
                    <a:p>
                      <a:pPr algn="ctr"/>
                      <a:endParaRPr lang="en-US" sz="1100" dirty="0">
                        <a:solidFill>
                          <a:schemeClr val="bg1"/>
                        </a:solidFill>
                      </a:endParaRP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Innovation</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Business Insight</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212" rtl="0" eaLnBrk="1" fontAlgn="auto" latinLnBrk="0" hangingPunct="1">
                        <a:lnSpc>
                          <a:spcPct val="100000"/>
                        </a:lnSpc>
                        <a:spcBef>
                          <a:spcPts val="0"/>
                        </a:spcBef>
                        <a:spcAft>
                          <a:spcPts val="0"/>
                        </a:spcAft>
                        <a:buClrTx/>
                        <a:buSzTx/>
                        <a:buFontTx/>
                        <a:buNone/>
                        <a:tabLst/>
                        <a:defRPr/>
                      </a:pPr>
                      <a:r>
                        <a:rPr lang="en-US" sz="1100" dirty="0" smtClean="0">
                          <a:solidFill>
                            <a:schemeClr val="bg1"/>
                          </a:solidFill>
                        </a:rPr>
                        <a:t>Digital Marketing</a:t>
                      </a:r>
                    </a:p>
                  </a:txBody>
                  <a:tcPr marL="85575" marR="85575" marT="33695" marB="33695">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dirty="0" smtClean="0">
                          <a:solidFill>
                            <a:schemeClr val="bg1"/>
                          </a:solidFill>
                        </a:rPr>
                        <a:t>Industry</a:t>
                      </a:r>
                      <a:r>
                        <a:rPr lang="en-US" sz="1100" baseline="0" dirty="0" smtClean="0">
                          <a:solidFill>
                            <a:schemeClr val="bg1"/>
                          </a:solidFill>
                        </a:rPr>
                        <a:t> or Vertical </a:t>
                      </a:r>
                      <a:r>
                        <a:rPr lang="en-US" sz="1100" dirty="0" smtClean="0">
                          <a:solidFill>
                            <a:schemeClr val="bg1"/>
                          </a:solidFill>
                        </a:rPr>
                        <a:t>Specific</a:t>
                      </a:r>
                    </a:p>
                    <a:p>
                      <a:pPr algn="ctr"/>
                      <a:endParaRPr lang="en-US" sz="1100" dirty="0" smtClean="0">
                        <a:solidFill>
                          <a:schemeClr val="bg1"/>
                        </a:solidFill>
                      </a:endParaRPr>
                    </a:p>
                    <a:p>
                      <a:pPr algn="ctr"/>
                      <a:endParaRPr lang="en-US" sz="1100" dirty="0">
                        <a:solidFill>
                          <a:schemeClr val="bg1"/>
                        </a:solidFill>
                      </a:endParaRPr>
                    </a:p>
                  </a:txBody>
                  <a:tcPr marL="85575" marR="85575" marT="33695" marB="33695">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686245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Capability View in the Core Infrastructure </a:t>
            </a:r>
            <a:br>
              <a:rPr lang="en-US" sz="3000" dirty="0"/>
            </a:br>
            <a:r>
              <a:rPr lang="en-US" sz="3000" dirty="0"/>
              <a:t>Data Center Services  Workload  </a:t>
            </a:r>
            <a:r>
              <a:rPr lang="en-US" sz="3000" dirty="0" smtClean="0"/>
              <a:t>Mapping</a:t>
            </a:r>
            <a:r>
              <a:rPr lang="en-US" sz="3000" i="1" dirty="0" smtClean="0"/>
              <a:t/>
            </a:r>
            <a:br>
              <a:rPr lang="en-US" sz="3000" i="1" dirty="0" smtClean="0"/>
            </a:br>
            <a:endParaRPr lang="en-US" sz="3000"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3334" t="19565"/>
          <a:stretch/>
        </p:blipFill>
        <p:spPr bwMode="auto">
          <a:xfrm>
            <a:off x="2502975" y="1131888"/>
            <a:ext cx="4569850" cy="3162981"/>
          </a:xfrm>
          <a:prstGeom prst="rect">
            <a:avLst/>
          </a:prstGeom>
          <a:noFill/>
          <a:ln>
            <a:noFill/>
          </a:ln>
        </p:spPr>
      </p:pic>
      <p:sp>
        <p:nvSpPr>
          <p:cNvPr id="5" name="Rectangle 4"/>
          <p:cNvSpPr/>
          <p:nvPr/>
        </p:nvSpPr>
        <p:spPr bwMode="auto">
          <a:xfrm>
            <a:off x="10234" y="2450011"/>
            <a:ext cx="9144000" cy="685800"/>
          </a:xfrm>
          <a:prstGeom prst="rect">
            <a:avLst/>
          </a:prstGeom>
          <a:gradFill flip="none" rotWithShape="1">
            <a:gsLst>
              <a:gs pos="6000">
                <a:srgbClr val="FFFFFF"/>
              </a:gs>
              <a:gs pos="91000">
                <a:srgbClr val="FFFFFF">
                  <a:alpha val="68000"/>
                </a:srgbClr>
              </a:gs>
            </a:gsLst>
            <a:path path="circle">
              <a:fillToRect l="50000" t="50000" r="50000" b="50000"/>
            </a:path>
            <a:tileRect/>
          </a:gradFill>
          <a:ln>
            <a:gradFill flip="none" rotWithShape="1">
              <a:gsLst>
                <a:gs pos="0">
                  <a:srgbClr val="FFFFFF"/>
                </a:gs>
                <a:gs pos="100000">
                  <a:srgbClr val="FFFFFF">
                    <a:alpha val="31000"/>
                  </a:srgbClr>
                </a:gs>
              </a:gsLst>
              <a:path path="circle">
                <a:fillToRect l="50000" t="50000" r="50000" b="50000"/>
              </a:path>
              <a:tileRect/>
            </a:gra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0" rIns="0" bIns="0" numCol="1" rtlCol="0" anchor="ctr" anchorCtr="0" compatLnSpc="1">
            <a:prstTxWarp prst="textNoShape">
              <a:avLst/>
            </a:prstTxWarp>
          </a:bodyPr>
          <a:lstStyle/>
          <a:p>
            <a:pPr algn="ctr"/>
            <a:r>
              <a:rPr lang="en-US" sz="2100" b="1" cap="all" dirty="0">
                <a:solidFill>
                  <a:schemeClr val="accent6"/>
                </a:solidFill>
                <a:effectLst>
                  <a:outerShdw blurRad="38100" dist="38100" dir="2700000" algn="tl">
                    <a:srgbClr val="000000">
                      <a:alpha val="43137"/>
                    </a:srgbClr>
                  </a:outerShdw>
                </a:effectLst>
              </a:rPr>
              <a:t>But who is responsible for governance</a:t>
            </a:r>
          </a:p>
        </p:txBody>
      </p:sp>
    </p:spTree>
    <p:extLst>
      <p:ext uri="{BB962C8B-B14F-4D97-AF65-F5344CB8AC3E}">
        <p14:creationId xmlns:p14="http://schemas.microsoft.com/office/powerpoint/2010/main" val="378730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AU" dirty="0"/>
              <a:t>Hitchhiker’s Guide </a:t>
            </a:r>
            <a:r>
              <a:rPr lang="en-AU" dirty="0" smtClean="0"/>
              <a:t/>
            </a:r>
            <a:br>
              <a:rPr lang="en-AU" dirty="0" smtClean="0"/>
            </a:br>
            <a:r>
              <a:rPr lang="en-AU" dirty="0" smtClean="0"/>
              <a:t>Technical Leadership</a:t>
            </a:r>
            <a:r>
              <a:rPr lang="en-AU" dirty="0"/>
              <a:t/>
            </a:r>
            <a:br>
              <a:rPr lang="en-AU" dirty="0"/>
            </a:br>
            <a:endParaRPr lang="en-AU" dirty="0"/>
          </a:p>
        </p:txBody>
      </p:sp>
      <p:sp>
        <p:nvSpPr>
          <p:cNvPr id="3" name="Title 1"/>
          <p:cNvSpPr txBox="1">
            <a:spLocks/>
          </p:cNvSpPr>
          <p:nvPr/>
        </p:nvSpPr>
        <p:spPr>
          <a:xfrm>
            <a:off x="727663" y="1956279"/>
            <a:ext cx="7683913" cy="1535163"/>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NZ" sz="2700" dirty="0"/>
          </a:p>
        </p:txBody>
      </p:sp>
      <p:sp>
        <p:nvSpPr>
          <p:cNvPr id="7" name="Text Placeholder 6"/>
          <p:cNvSpPr>
            <a:spLocks noGrp="1"/>
          </p:cNvSpPr>
          <p:nvPr>
            <p:ph type="body" idx="1"/>
          </p:nvPr>
        </p:nvSpPr>
        <p:spPr/>
        <p:txBody>
          <a:bodyPr>
            <a:normAutofit/>
          </a:bodyPr>
          <a:lstStyle/>
          <a:p>
            <a:r>
              <a:rPr lang="en-AU" dirty="0"/>
              <a:t>Norm Judah</a:t>
            </a:r>
          </a:p>
          <a:p>
            <a:r>
              <a:rPr lang="en-AU" dirty="0"/>
              <a:t>Microsoft Services </a:t>
            </a:r>
            <a:r>
              <a:rPr lang="en-AU" dirty="0" smtClean="0"/>
              <a:t>CTO</a:t>
            </a:r>
            <a:endParaRPr lang="en-AU" dirty="0"/>
          </a:p>
        </p:txBody>
      </p:sp>
      <p:sp>
        <p:nvSpPr>
          <p:cNvPr id="8" name="Title 1"/>
          <p:cNvSpPr txBox="1">
            <a:spLocks/>
          </p:cNvSpPr>
          <p:nvPr/>
        </p:nvSpPr>
        <p:spPr>
          <a:xfrm>
            <a:off x="334201" y="335525"/>
            <a:ext cx="3605471" cy="249299"/>
          </a:xfrm>
          <a:prstGeom prst="rect">
            <a:avLst/>
          </a:prstGeom>
        </p:spPr>
        <p:txBody>
          <a:bodyPr vert="horz" wrap="square" lIns="0" tIns="0" rIns="0" bIns="0" rtlCol="0" anchor="t">
            <a:spAutoFit/>
          </a:bodyPr>
          <a:lstStyle/>
          <a:p>
            <a:pPr lvl="0" defTabSz="914363">
              <a:lnSpc>
                <a:spcPct val="90000"/>
              </a:lnSpc>
              <a:spcBef>
                <a:spcPct val="0"/>
              </a:spcBef>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a:t>
            </a:r>
            <a:r>
              <a:rPr lang="en-US" b="1" kern="600" spc="40" dirty="0" smtClean="0">
                <a:ln w="3175">
                  <a:noFill/>
                </a:ln>
                <a:solidFill>
                  <a:schemeClr val="bg1"/>
                </a:solidFill>
                <a:latin typeface="Calibri" pitchFamily="34" charset="0"/>
                <a:cs typeface="Arial" charset="0"/>
              </a:rPr>
              <a:t>ARC205</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66221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descr="C:\Users\normj\AppData\Local\Microsoft\Windows\Temporary Internet Files\Content.Outlook\T4B2GOYE\iStock_000010996669Small (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0" y="1"/>
            <a:ext cx="9144000" cy="5143499"/>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1171880" y="2514599"/>
            <a:ext cx="3292697" cy="1757364"/>
            <a:chOff x="-2266950" y="-1504951"/>
            <a:chExt cx="5867400" cy="2343152"/>
          </a:xfrm>
        </p:grpSpPr>
        <p:grpSp>
          <p:nvGrpSpPr>
            <p:cNvPr id="11" name="Group 10"/>
            <p:cNvGrpSpPr/>
            <p:nvPr/>
          </p:nvGrpSpPr>
          <p:grpSpPr>
            <a:xfrm>
              <a:off x="-2266950" y="-666750"/>
              <a:ext cx="2762250" cy="1504951"/>
              <a:chOff x="-2266950" y="-666750"/>
              <a:chExt cx="2762250" cy="1504951"/>
            </a:xfrm>
          </p:grpSpPr>
          <p:sp>
            <p:nvSpPr>
              <p:cNvPr id="4" name="L-Shape 3"/>
              <p:cNvSpPr/>
              <p:nvPr/>
            </p:nvSpPr>
            <p:spPr bwMode="auto">
              <a:xfrm rot="10800000" flipH="1">
                <a:off x="-2266950" y="-666750"/>
                <a:ext cx="2762250" cy="1504950"/>
              </a:xfrm>
              <a:prstGeom prst="corner">
                <a:avLst>
                  <a:gd name="adj1" fmla="val 14220"/>
                  <a:gd name="adj2" fmla="val 17890"/>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err="1">
                  <a:gradFill>
                    <a:gsLst>
                      <a:gs pos="0">
                        <a:srgbClr val="FFFFFF"/>
                      </a:gs>
                      <a:gs pos="100000">
                        <a:srgbClr val="FFFFFF"/>
                      </a:gs>
                    </a:gsLst>
                    <a:lin ang="5400000" scaled="0"/>
                  </a:gradFill>
                </a:endParaRPr>
              </a:p>
            </p:txBody>
          </p:sp>
          <p:sp>
            <p:nvSpPr>
              <p:cNvPr id="7" name="Rectangle 6"/>
              <p:cNvSpPr/>
              <p:nvPr/>
            </p:nvSpPr>
            <p:spPr bwMode="auto">
              <a:xfrm>
                <a:off x="-1962150" y="-419100"/>
                <a:ext cx="2457450" cy="1257301"/>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685666" fontAlgn="base">
                  <a:spcBef>
                    <a:spcPct val="0"/>
                  </a:spcBef>
                  <a:spcAft>
                    <a:spcPct val="0"/>
                  </a:spcAft>
                </a:pPr>
                <a:r>
                  <a:rPr lang="en-US" sz="1500" dirty="0">
                    <a:gradFill>
                      <a:gsLst>
                        <a:gs pos="0">
                          <a:srgbClr val="FFFFFF"/>
                        </a:gs>
                        <a:gs pos="100000">
                          <a:srgbClr val="FFFFFF"/>
                        </a:gs>
                      </a:gsLst>
                      <a:lin ang="5400000" scaled="0"/>
                    </a:gradFill>
                  </a:rPr>
                  <a:t>Apprentice</a:t>
                </a:r>
              </a:p>
            </p:txBody>
          </p:sp>
        </p:grpSp>
        <p:grpSp>
          <p:nvGrpSpPr>
            <p:cNvPr id="13" name="Group 12"/>
            <p:cNvGrpSpPr/>
            <p:nvPr/>
          </p:nvGrpSpPr>
          <p:grpSpPr>
            <a:xfrm>
              <a:off x="838200" y="-1504951"/>
              <a:ext cx="2762250" cy="1504951"/>
              <a:chOff x="-2266950" y="-666750"/>
              <a:chExt cx="2762250" cy="1504951"/>
            </a:xfrm>
          </p:grpSpPr>
          <p:sp>
            <p:nvSpPr>
              <p:cNvPr id="14" name="L-Shape 13"/>
              <p:cNvSpPr/>
              <p:nvPr/>
            </p:nvSpPr>
            <p:spPr bwMode="auto">
              <a:xfrm rot="10800000" flipH="1">
                <a:off x="-2266950" y="-666750"/>
                <a:ext cx="2762250" cy="1504950"/>
              </a:xfrm>
              <a:prstGeom prst="corner">
                <a:avLst>
                  <a:gd name="adj1" fmla="val 14220"/>
                  <a:gd name="adj2" fmla="val 1789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err="1">
                  <a:gradFill>
                    <a:gsLst>
                      <a:gs pos="0">
                        <a:srgbClr val="FFFFFF"/>
                      </a:gs>
                      <a:gs pos="100000">
                        <a:srgbClr val="FFFFFF"/>
                      </a:gs>
                    </a:gsLst>
                    <a:lin ang="5400000" scaled="0"/>
                  </a:gradFill>
                </a:endParaRPr>
              </a:p>
            </p:txBody>
          </p:sp>
          <p:sp>
            <p:nvSpPr>
              <p:cNvPr id="15" name="Rectangle 14"/>
              <p:cNvSpPr/>
              <p:nvPr/>
            </p:nvSpPr>
            <p:spPr bwMode="auto">
              <a:xfrm>
                <a:off x="-1962150" y="-419100"/>
                <a:ext cx="2457450" cy="1257301"/>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685666" fontAlgn="base">
                  <a:spcBef>
                    <a:spcPct val="0"/>
                  </a:spcBef>
                  <a:spcAft>
                    <a:spcPct val="0"/>
                  </a:spcAft>
                </a:pPr>
                <a:r>
                  <a:rPr lang="en-US" sz="1500" dirty="0"/>
                  <a:t>Journeyman</a:t>
                </a:r>
              </a:p>
              <a:p>
                <a:pPr defTabSz="685666" fontAlgn="base">
                  <a:spcBef>
                    <a:spcPct val="0"/>
                  </a:spcBef>
                  <a:spcAft>
                    <a:spcPct val="0"/>
                  </a:spcAft>
                </a:pPr>
                <a:endParaRPr lang="en-US" dirty="0">
                  <a:gradFill>
                    <a:gsLst>
                      <a:gs pos="0">
                        <a:srgbClr val="FFFFFF"/>
                      </a:gs>
                      <a:gs pos="100000">
                        <a:srgbClr val="FFFFFF"/>
                      </a:gs>
                    </a:gsLst>
                    <a:lin ang="5400000" scaled="0"/>
                  </a:gradFill>
                </a:endParaRPr>
              </a:p>
            </p:txBody>
          </p:sp>
        </p:grpSp>
      </p:grpSp>
      <p:grpSp>
        <p:nvGrpSpPr>
          <p:cNvPr id="22" name="Group 21"/>
          <p:cNvGrpSpPr/>
          <p:nvPr/>
        </p:nvGrpSpPr>
        <p:grpSpPr>
          <a:xfrm>
            <a:off x="4587482" y="1285874"/>
            <a:ext cx="3292697" cy="1757364"/>
            <a:chOff x="5334000" y="-2762252"/>
            <a:chExt cx="5867400" cy="2343152"/>
          </a:xfrm>
        </p:grpSpPr>
        <p:grpSp>
          <p:nvGrpSpPr>
            <p:cNvPr id="16" name="Group 15"/>
            <p:cNvGrpSpPr/>
            <p:nvPr/>
          </p:nvGrpSpPr>
          <p:grpSpPr>
            <a:xfrm>
              <a:off x="5334000" y="-1924051"/>
              <a:ext cx="2762250" cy="1504951"/>
              <a:chOff x="-2266950" y="-666750"/>
              <a:chExt cx="2762250" cy="1504951"/>
            </a:xfrm>
          </p:grpSpPr>
          <p:sp>
            <p:nvSpPr>
              <p:cNvPr id="17" name="L-Shape 16"/>
              <p:cNvSpPr/>
              <p:nvPr/>
            </p:nvSpPr>
            <p:spPr bwMode="auto">
              <a:xfrm rot="10800000" flipH="1">
                <a:off x="-2266950" y="-666750"/>
                <a:ext cx="2762250" cy="1504950"/>
              </a:xfrm>
              <a:prstGeom prst="corner">
                <a:avLst>
                  <a:gd name="adj1" fmla="val 14220"/>
                  <a:gd name="adj2" fmla="val 1789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err="1">
                  <a:gradFill>
                    <a:gsLst>
                      <a:gs pos="0">
                        <a:srgbClr val="FFFFFF"/>
                      </a:gs>
                      <a:gs pos="100000">
                        <a:srgbClr val="FFFFFF"/>
                      </a:gs>
                    </a:gsLst>
                    <a:lin ang="5400000" scaled="0"/>
                  </a:gradFill>
                </a:endParaRPr>
              </a:p>
            </p:txBody>
          </p:sp>
          <p:sp>
            <p:nvSpPr>
              <p:cNvPr id="18" name="Rectangle 17"/>
              <p:cNvSpPr/>
              <p:nvPr/>
            </p:nvSpPr>
            <p:spPr bwMode="auto">
              <a:xfrm>
                <a:off x="-1962150" y="-419100"/>
                <a:ext cx="2457450" cy="1257301"/>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685666" fontAlgn="base">
                  <a:spcBef>
                    <a:spcPct val="0"/>
                  </a:spcBef>
                  <a:spcAft>
                    <a:spcPct val="0"/>
                  </a:spcAft>
                </a:pPr>
                <a:r>
                  <a:rPr lang="en-US" sz="1500" dirty="0"/>
                  <a:t>Success Through Others</a:t>
                </a:r>
              </a:p>
              <a:p>
                <a:pPr defTabSz="685666" fontAlgn="base">
                  <a:spcBef>
                    <a:spcPct val="0"/>
                  </a:spcBef>
                  <a:spcAft>
                    <a:spcPct val="0"/>
                  </a:spcAft>
                </a:pPr>
                <a:endParaRPr lang="en-US" sz="1500" dirty="0">
                  <a:gradFill>
                    <a:gsLst>
                      <a:gs pos="0">
                        <a:srgbClr val="FFFFFF"/>
                      </a:gs>
                      <a:gs pos="100000">
                        <a:srgbClr val="FFFFFF"/>
                      </a:gs>
                    </a:gsLst>
                    <a:lin ang="5400000" scaled="0"/>
                  </a:gradFill>
                </a:endParaRPr>
              </a:p>
            </p:txBody>
          </p:sp>
        </p:grpSp>
        <p:grpSp>
          <p:nvGrpSpPr>
            <p:cNvPr id="19" name="Group 18"/>
            <p:cNvGrpSpPr/>
            <p:nvPr/>
          </p:nvGrpSpPr>
          <p:grpSpPr>
            <a:xfrm>
              <a:off x="8439150" y="-2762252"/>
              <a:ext cx="2762250" cy="1504951"/>
              <a:chOff x="-2266950" y="-666750"/>
              <a:chExt cx="2762250" cy="1504951"/>
            </a:xfrm>
          </p:grpSpPr>
          <p:sp>
            <p:nvSpPr>
              <p:cNvPr id="20" name="L-Shape 19"/>
              <p:cNvSpPr/>
              <p:nvPr/>
            </p:nvSpPr>
            <p:spPr bwMode="auto">
              <a:xfrm rot="10800000" flipH="1">
                <a:off x="-2266950" y="-666750"/>
                <a:ext cx="2762250" cy="1504950"/>
              </a:xfrm>
              <a:prstGeom prst="corner">
                <a:avLst>
                  <a:gd name="adj1" fmla="val 14220"/>
                  <a:gd name="adj2" fmla="val 17890"/>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err="1">
                  <a:gradFill>
                    <a:gsLst>
                      <a:gs pos="0">
                        <a:srgbClr val="FFFFFF"/>
                      </a:gs>
                      <a:gs pos="100000">
                        <a:srgbClr val="FFFFFF"/>
                      </a:gs>
                    </a:gsLst>
                    <a:lin ang="5400000" scaled="0"/>
                  </a:gradFill>
                </a:endParaRPr>
              </a:p>
            </p:txBody>
          </p:sp>
          <p:sp>
            <p:nvSpPr>
              <p:cNvPr id="21" name="Rectangle 20"/>
              <p:cNvSpPr/>
              <p:nvPr/>
            </p:nvSpPr>
            <p:spPr bwMode="auto">
              <a:xfrm>
                <a:off x="-1962150" y="-419100"/>
                <a:ext cx="2457450" cy="1257301"/>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685666" fontAlgn="base">
                  <a:spcBef>
                    <a:spcPct val="0"/>
                  </a:spcBef>
                  <a:spcAft>
                    <a:spcPct val="0"/>
                  </a:spcAft>
                </a:pPr>
                <a:r>
                  <a:rPr lang="en-US" sz="1500" dirty="0"/>
                  <a:t>Success Through Strategy</a:t>
                </a:r>
              </a:p>
              <a:p>
                <a:pPr defTabSz="685666" fontAlgn="base">
                  <a:spcBef>
                    <a:spcPct val="0"/>
                  </a:spcBef>
                  <a:spcAft>
                    <a:spcPct val="0"/>
                  </a:spcAft>
                </a:pPr>
                <a:endParaRPr lang="en-US" sz="1500" dirty="0"/>
              </a:p>
              <a:p>
                <a:pPr defTabSz="685666" fontAlgn="base">
                  <a:spcBef>
                    <a:spcPct val="0"/>
                  </a:spcBef>
                  <a:spcAft>
                    <a:spcPct val="0"/>
                  </a:spcAft>
                </a:pPr>
                <a:endParaRPr lang="en-US" sz="1500" dirty="0">
                  <a:gradFill>
                    <a:gsLst>
                      <a:gs pos="0">
                        <a:srgbClr val="FFFFFF"/>
                      </a:gs>
                      <a:gs pos="100000">
                        <a:srgbClr val="FFFFFF"/>
                      </a:gs>
                    </a:gsLst>
                    <a:lin ang="5400000" scaled="0"/>
                  </a:gradFill>
                </a:endParaRPr>
              </a:p>
            </p:txBody>
          </p:sp>
        </p:grpSp>
      </p:grpSp>
      <p:sp>
        <p:nvSpPr>
          <p:cNvPr id="25" name="Title 1"/>
          <p:cNvSpPr txBox="1">
            <a:spLocks/>
          </p:cNvSpPr>
          <p:nvPr/>
        </p:nvSpPr>
        <p:spPr>
          <a:xfrm>
            <a:off x="827088" y="71438"/>
            <a:ext cx="8363938"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dirty="0" smtClean="0">
                <a:solidFill>
                  <a:schemeClr val="bg1"/>
                </a:solidFill>
              </a:rPr>
              <a:t>A Simple Four Stage Career Model</a:t>
            </a:r>
            <a:endParaRPr lang="en-US" dirty="0">
              <a:solidFill>
                <a:schemeClr val="bg1"/>
              </a:solidFill>
            </a:endParaRPr>
          </a:p>
        </p:txBody>
      </p:sp>
    </p:spTree>
    <p:extLst>
      <p:ext uri="{BB962C8B-B14F-4D97-AF65-F5344CB8AC3E}">
        <p14:creationId xmlns:p14="http://schemas.microsoft.com/office/powerpoint/2010/main" val="93360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par>
                                <p:cTn id="8" presetID="63" presetClass="path" presetSubtype="0" accel="50000" decel="50000" fill="hold" nodeType="withEffect">
                                  <p:stCondLst>
                                    <p:cond delay="0"/>
                                  </p:stCondLst>
                                  <p:childTnLst>
                                    <p:animMotion origin="layout" path="M -4.16667E-7 -3.33333E-6 L 0.11172 -0.00139 " pathEditMode="relative" rAng="0" ptsTypes="AA">
                                      <p:cBhvr>
                                        <p:cTn id="9" dur="2000" fill="hold"/>
                                        <p:tgtEl>
                                          <p:spTgt spid="22"/>
                                        </p:tgtEl>
                                        <p:attrNameLst>
                                          <p:attrName>ppt_x</p:attrName>
                                          <p:attrName>ppt_y</p:attrName>
                                        </p:attrNameLst>
                                      </p:cBhvr>
                                      <p:rCtr x="5586" y="-69"/>
                                    </p:animMotion>
                                  </p:childTnLst>
                                </p:cTn>
                              </p:par>
                              <p:par>
                                <p:cTn id="10" presetID="35" presetClass="path" presetSubtype="0" accel="50000" decel="50000" fill="hold" nodeType="withEffect">
                                  <p:stCondLst>
                                    <p:cond delay="0"/>
                                  </p:stCondLst>
                                  <p:childTnLst>
                                    <p:animMotion origin="layout" path="M -3.61564E-6 -1.9334E-6 L -0.10306 -0.00115 " pathEditMode="relative" rAng="0" ptsTypes="AA">
                                      <p:cBhvr>
                                        <p:cTn id="11" dur="2000" fill="hold"/>
                                        <p:tgtEl>
                                          <p:spTgt spid="12"/>
                                        </p:tgtEl>
                                        <p:attrNameLst>
                                          <p:attrName>ppt_x</p:attrName>
                                          <p:attrName>ppt_y</p:attrName>
                                        </p:attrNameLst>
                                      </p:cBhvr>
                                      <p:rCtr x="-5160" y="-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088" y="3003798"/>
            <a:ext cx="7628880" cy="1102519"/>
          </a:xfrm>
        </p:spPr>
        <p:txBody>
          <a:bodyPr>
            <a:noAutofit/>
          </a:bodyPr>
          <a:lstStyle/>
          <a:p>
            <a:r>
              <a:rPr lang="en-US" sz="4000" dirty="0" smtClean="0"/>
              <a:t>What is Technical Leadership ?</a:t>
            </a:r>
            <a:br>
              <a:rPr lang="en-US" sz="4000" dirty="0" smtClean="0"/>
            </a:br>
            <a:r>
              <a:rPr lang="en-US" sz="4000" dirty="0"/>
              <a:t/>
            </a:r>
            <a:br>
              <a:rPr lang="en-US" sz="4000" dirty="0"/>
            </a:br>
            <a:endParaRPr lang="en-US" sz="4000" dirty="0"/>
          </a:p>
        </p:txBody>
      </p:sp>
      <p:pic>
        <p:nvPicPr>
          <p:cNvPr id="5" name="Picture 2" descr="C:\Users\EventStaff\Desktop\TechEd\iMAGES\MP90038663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2843808" y="818320"/>
            <a:ext cx="1533506" cy="1537406"/>
          </a:xfrm>
          <a:prstGeom prst="roundRect">
            <a:avLst>
              <a:gd name="adj" fmla="val 5999"/>
            </a:avLst>
          </a:prstGeom>
          <a:noFill/>
          <a:effectLst>
            <a:innerShdw blurRad="63500" dist="50800" dir="13500000">
              <a:prstClr val="black">
                <a:alpha val="50000"/>
              </a:prstClr>
            </a:innerShdw>
            <a:reflection blurRad="6350" stA="50000" endA="300" endPos="3850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6" name="Picture 4" descr="C:\Users\EventStaff\Desktop\TechEd\iMAGES\MP90044241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27088" y="843558"/>
            <a:ext cx="1590490" cy="1537406"/>
          </a:xfrm>
          <a:prstGeom prst="roundRect">
            <a:avLst>
              <a:gd name="adj" fmla="val 6617"/>
            </a:avLst>
          </a:prstGeom>
          <a:noFill/>
          <a:effectLst>
            <a:innerShdw blurRad="63500" dist="50800" dir="13500000">
              <a:prstClr val="black">
                <a:alpha val="50000"/>
              </a:prstClr>
            </a:innerShdw>
            <a:reflection blurRad="6350" stA="50000" endA="300" endPos="38500" dist="508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168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is the Core Axiom of Our Business ?</a:t>
            </a:r>
          </a:p>
        </p:txBody>
      </p:sp>
      <p:sp>
        <p:nvSpPr>
          <p:cNvPr id="7" name="Rectangle 6"/>
          <p:cNvSpPr/>
          <p:nvPr/>
        </p:nvSpPr>
        <p:spPr bwMode="auto">
          <a:xfrm>
            <a:off x="-2" y="1293364"/>
            <a:ext cx="9144000" cy="685800"/>
          </a:xfrm>
          <a:prstGeom prst="rect">
            <a:avLst/>
          </a:prstGeom>
          <a:gradFill flip="none" rotWithShape="1">
            <a:gsLst>
              <a:gs pos="11000">
                <a:srgbClr val="FFFFFF">
                  <a:alpha val="62000"/>
                </a:srgbClr>
              </a:gs>
              <a:gs pos="82000">
                <a:srgbClr val="FFFFFF">
                  <a:alpha val="0"/>
                </a:srgbClr>
              </a:gs>
            </a:gsLst>
            <a:path path="circle">
              <a:fillToRect l="50000" t="50000" r="50000" b="50000"/>
            </a:path>
            <a:tileRect/>
          </a:gradFill>
          <a:ln>
            <a:gradFill flip="none" rotWithShape="1">
              <a:gsLst>
                <a:gs pos="0">
                  <a:srgbClr val="FFFFFF"/>
                </a:gs>
                <a:gs pos="100000">
                  <a:srgbClr val="FFFFFF">
                    <a:alpha val="31000"/>
                  </a:srgbClr>
                </a:gs>
              </a:gsLst>
              <a:path path="circle">
                <a:fillToRect l="50000" t="50000" r="50000" b="50000"/>
              </a:path>
              <a:tileRect/>
            </a:gra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1" rIns="0" bIns="0" numCol="1" rtlCol="0" anchor="ctr" anchorCtr="0" compatLnSpc="1">
            <a:prstTxWarp prst="textNoShape">
              <a:avLst/>
            </a:prstTxWarp>
          </a:bodyPr>
          <a:lstStyle/>
          <a:p>
            <a:pPr algn="ctr" defTabSz="685609" fontAlgn="base">
              <a:lnSpc>
                <a:spcPct val="90000"/>
              </a:lnSpc>
              <a:spcBef>
                <a:spcPct val="0"/>
              </a:spcBef>
              <a:spcAft>
                <a:spcPct val="0"/>
              </a:spcAft>
            </a:pPr>
            <a:r>
              <a:rPr lang="en-US" sz="2100" b="1" dirty="0">
                <a:solidFill>
                  <a:schemeClr val="bg1"/>
                </a:solidFill>
                <a:latin typeface="Segoe UI Semibold" pitchFamily="34" charset="0"/>
              </a:rPr>
              <a:t>Is it repeatable, predictable delivery?</a:t>
            </a:r>
          </a:p>
        </p:txBody>
      </p:sp>
      <p:sp>
        <p:nvSpPr>
          <p:cNvPr id="8" name="Rectangle 7"/>
          <p:cNvSpPr/>
          <p:nvPr/>
        </p:nvSpPr>
        <p:spPr bwMode="auto">
          <a:xfrm>
            <a:off x="-2" y="2080640"/>
            <a:ext cx="9144000" cy="685800"/>
          </a:xfrm>
          <a:prstGeom prst="rect">
            <a:avLst/>
          </a:prstGeom>
          <a:gradFill flip="none" rotWithShape="1">
            <a:gsLst>
              <a:gs pos="11000">
                <a:srgbClr val="FFFFFF">
                  <a:alpha val="62000"/>
                </a:srgbClr>
              </a:gs>
              <a:gs pos="82000">
                <a:srgbClr val="FFFFFF">
                  <a:alpha val="0"/>
                </a:srgbClr>
              </a:gs>
            </a:gsLst>
            <a:path path="circle">
              <a:fillToRect l="50000" t="50000" r="50000" b="50000"/>
            </a:path>
            <a:tileRect/>
          </a:gradFill>
          <a:ln>
            <a:gradFill flip="none" rotWithShape="1">
              <a:gsLst>
                <a:gs pos="0">
                  <a:srgbClr val="FFFFFF"/>
                </a:gs>
                <a:gs pos="100000">
                  <a:srgbClr val="FFFFFF">
                    <a:alpha val="31000"/>
                  </a:srgbClr>
                </a:gs>
              </a:gsLst>
              <a:path path="circle">
                <a:fillToRect l="50000" t="50000" r="50000" b="50000"/>
              </a:path>
              <a:tileRect/>
            </a:gra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1" rIns="0" bIns="0" numCol="1" rtlCol="0" anchor="ctr" anchorCtr="0" compatLnSpc="1">
            <a:prstTxWarp prst="textNoShape">
              <a:avLst/>
            </a:prstTxWarp>
          </a:bodyPr>
          <a:lstStyle/>
          <a:p>
            <a:pPr algn="ctr" defTabSz="685609" fontAlgn="base">
              <a:lnSpc>
                <a:spcPct val="90000"/>
              </a:lnSpc>
              <a:spcBef>
                <a:spcPct val="0"/>
              </a:spcBef>
              <a:spcAft>
                <a:spcPct val="0"/>
              </a:spcAft>
            </a:pPr>
            <a:r>
              <a:rPr lang="en-US" sz="2100" b="1" dirty="0">
                <a:solidFill>
                  <a:schemeClr val="bg1"/>
                </a:solidFill>
                <a:latin typeface="Segoe UI Semibold" pitchFamily="34" charset="0"/>
              </a:rPr>
              <a:t>Is it innovating with the “customer”?</a:t>
            </a:r>
          </a:p>
        </p:txBody>
      </p:sp>
      <p:sp>
        <p:nvSpPr>
          <p:cNvPr id="9" name="Rectangle 8"/>
          <p:cNvSpPr/>
          <p:nvPr/>
        </p:nvSpPr>
        <p:spPr bwMode="auto">
          <a:xfrm>
            <a:off x="-2" y="2867915"/>
            <a:ext cx="9144000" cy="685800"/>
          </a:xfrm>
          <a:prstGeom prst="rect">
            <a:avLst/>
          </a:prstGeom>
          <a:gradFill flip="none" rotWithShape="1">
            <a:gsLst>
              <a:gs pos="11000">
                <a:srgbClr val="FFFFFF">
                  <a:alpha val="62000"/>
                </a:srgbClr>
              </a:gs>
              <a:gs pos="82000">
                <a:srgbClr val="FFFFFF">
                  <a:alpha val="0"/>
                </a:srgbClr>
              </a:gs>
            </a:gsLst>
            <a:path path="circle">
              <a:fillToRect l="50000" t="50000" r="50000" b="50000"/>
            </a:path>
            <a:tileRect/>
          </a:gradFill>
          <a:ln>
            <a:gradFill flip="none" rotWithShape="1">
              <a:gsLst>
                <a:gs pos="0">
                  <a:srgbClr val="FFFFFF"/>
                </a:gs>
                <a:gs pos="100000">
                  <a:srgbClr val="FFFFFF">
                    <a:alpha val="31000"/>
                  </a:srgbClr>
                </a:gs>
              </a:gsLst>
              <a:path path="circle">
                <a:fillToRect l="50000" t="50000" r="50000" b="50000"/>
              </a:path>
              <a:tileRect/>
            </a:gra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1" rIns="0" bIns="0" numCol="1" rtlCol="0" anchor="ctr" anchorCtr="0" compatLnSpc="1">
            <a:prstTxWarp prst="textNoShape">
              <a:avLst/>
            </a:prstTxWarp>
          </a:bodyPr>
          <a:lstStyle/>
          <a:p>
            <a:pPr algn="ctr" defTabSz="685609" fontAlgn="base">
              <a:lnSpc>
                <a:spcPct val="90000"/>
              </a:lnSpc>
              <a:spcBef>
                <a:spcPct val="0"/>
              </a:spcBef>
              <a:spcAft>
                <a:spcPct val="0"/>
              </a:spcAft>
            </a:pPr>
            <a:r>
              <a:rPr lang="en-US" sz="2100" b="1" dirty="0">
                <a:solidFill>
                  <a:schemeClr val="bg1"/>
                </a:solidFill>
                <a:latin typeface="Segoe UI Semibold" pitchFamily="34" charset="0"/>
              </a:rPr>
              <a:t>Is it creating long term supportable solutions?</a:t>
            </a:r>
          </a:p>
        </p:txBody>
      </p:sp>
      <p:sp>
        <p:nvSpPr>
          <p:cNvPr id="10" name="Rectangle 9"/>
          <p:cNvSpPr/>
          <p:nvPr/>
        </p:nvSpPr>
        <p:spPr bwMode="auto">
          <a:xfrm>
            <a:off x="-2" y="3655191"/>
            <a:ext cx="9144000" cy="685800"/>
          </a:xfrm>
          <a:prstGeom prst="rect">
            <a:avLst/>
          </a:prstGeom>
          <a:gradFill flip="none" rotWithShape="1">
            <a:gsLst>
              <a:gs pos="11000">
                <a:srgbClr val="FFFFFF">
                  <a:alpha val="62000"/>
                </a:srgbClr>
              </a:gs>
              <a:gs pos="82000">
                <a:srgbClr val="FFFFFF">
                  <a:alpha val="0"/>
                </a:srgbClr>
              </a:gs>
            </a:gsLst>
            <a:path path="circle">
              <a:fillToRect l="50000" t="50000" r="50000" b="50000"/>
            </a:path>
            <a:tileRect/>
          </a:gradFill>
          <a:ln>
            <a:gradFill flip="none" rotWithShape="1">
              <a:gsLst>
                <a:gs pos="0">
                  <a:srgbClr val="FFFFFF"/>
                </a:gs>
                <a:gs pos="100000">
                  <a:srgbClr val="FFFFFF">
                    <a:alpha val="31000"/>
                  </a:srgbClr>
                </a:gs>
              </a:gsLst>
              <a:path path="circle">
                <a:fillToRect l="50000" t="50000" r="50000" b="50000"/>
              </a:path>
              <a:tileRect/>
            </a:gra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0" tIns="34291" rIns="0" bIns="0" numCol="1" rtlCol="0" anchor="ctr" anchorCtr="0" compatLnSpc="1">
            <a:prstTxWarp prst="textNoShape">
              <a:avLst/>
            </a:prstTxWarp>
          </a:bodyPr>
          <a:lstStyle/>
          <a:p>
            <a:pPr algn="ctr" defTabSz="685609" fontAlgn="base">
              <a:lnSpc>
                <a:spcPct val="90000"/>
              </a:lnSpc>
              <a:spcBef>
                <a:spcPct val="0"/>
              </a:spcBef>
              <a:spcAft>
                <a:spcPct val="0"/>
              </a:spcAft>
            </a:pPr>
            <a:r>
              <a:rPr lang="en-US" sz="2100" b="1" dirty="0">
                <a:solidFill>
                  <a:schemeClr val="bg1"/>
                </a:solidFill>
                <a:latin typeface="Segoe UI Semibold" pitchFamily="34" charset="0"/>
              </a:rPr>
              <a:t>Are we capable of delivering?</a:t>
            </a:r>
          </a:p>
        </p:txBody>
      </p:sp>
    </p:spTree>
    <p:extLst>
      <p:ext uri="{BB962C8B-B14F-4D97-AF65-F5344CB8AC3E}">
        <p14:creationId xmlns:p14="http://schemas.microsoft.com/office/powerpoint/2010/main" val="3871555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Know your Job &amp; Be the Very Best</a:t>
            </a:r>
          </a:p>
        </p:txBody>
      </p:sp>
      <p:sp>
        <p:nvSpPr>
          <p:cNvPr id="4" name="Content Placeholder 3"/>
          <p:cNvSpPr>
            <a:spLocks noGrp="1"/>
          </p:cNvSpPr>
          <p:nvPr>
            <p:ph idx="1"/>
          </p:nvPr>
        </p:nvSpPr>
        <p:spPr>
          <a:xfrm>
            <a:off x="827088" y="1200151"/>
            <a:ext cx="4897040" cy="3394472"/>
          </a:xfrm>
        </p:spPr>
        <p:txBody>
          <a:bodyPr>
            <a:normAutofit/>
          </a:bodyPr>
          <a:lstStyle/>
          <a:p>
            <a:r>
              <a:rPr lang="en-AU" sz="2000" dirty="0"/>
              <a:t>Know what the business objectives are</a:t>
            </a:r>
          </a:p>
          <a:p>
            <a:r>
              <a:rPr lang="en-AU" sz="2000" dirty="0"/>
              <a:t>A simple sanity check goes a long way.</a:t>
            </a:r>
          </a:p>
          <a:p>
            <a:r>
              <a:rPr lang="en-AU" sz="2000" dirty="0"/>
              <a:t>If  you are not waking up thinking about it, do something else</a:t>
            </a:r>
          </a:p>
          <a:p>
            <a:r>
              <a:rPr lang="en-AU" sz="2000" dirty="0"/>
              <a:t>Understand  what areas do you have personal responsibility accountability for. </a:t>
            </a:r>
          </a:p>
          <a:p>
            <a:r>
              <a:rPr lang="en-AU" sz="2000" dirty="0"/>
              <a:t>Don’t be a victim</a:t>
            </a:r>
          </a:p>
          <a:p>
            <a:pPr marL="0" indent="0">
              <a:buNone/>
            </a:pPr>
            <a:endParaRPr lang="en-AU" sz="2000" dirty="0"/>
          </a:p>
        </p:txBody>
      </p:sp>
      <p:pic>
        <p:nvPicPr>
          <p:cNvPr id="11" name="Picture 2" descr="Stock Photo titled: Downtown Seattle Museum Of Art With Giant Ironworker Out Front, USE OF THIS IMAGE WITHOUT PERMISSION IS PROHIBITED"/>
          <p:cNvPicPr>
            <a:picLocks noChangeArrowheads="1"/>
          </p:cNvPicPr>
          <p:nvPr/>
        </p:nvPicPr>
        <p:blipFill>
          <a:blip r:embed="rId3" cstate="print"/>
          <a:srcRect t="18863" b="10357"/>
          <a:stretch>
            <a:fillRect/>
          </a:stretch>
        </p:blipFill>
        <p:spPr bwMode="auto">
          <a:xfrm>
            <a:off x="5788277" y="1563638"/>
            <a:ext cx="2671511" cy="2843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657473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 Your Customer</a:t>
            </a:r>
            <a:endParaRPr lang="en-US" dirty="0"/>
          </a:p>
        </p:txBody>
      </p:sp>
      <p:sp>
        <p:nvSpPr>
          <p:cNvPr id="3" name="Content Placeholder 2"/>
          <p:cNvSpPr>
            <a:spLocks noGrp="1"/>
          </p:cNvSpPr>
          <p:nvPr>
            <p:ph idx="1"/>
          </p:nvPr>
        </p:nvSpPr>
        <p:spPr/>
        <p:txBody>
          <a:bodyPr>
            <a:normAutofit/>
          </a:bodyPr>
          <a:lstStyle/>
          <a:p>
            <a:r>
              <a:rPr lang="en-AU" sz="2000" dirty="0"/>
              <a:t>Understand their industry</a:t>
            </a:r>
          </a:p>
          <a:p>
            <a:r>
              <a:rPr lang="en-AU" sz="2000" dirty="0"/>
              <a:t>Their business</a:t>
            </a:r>
          </a:p>
          <a:p>
            <a:r>
              <a:rPr lang="en-AU" sz="2000" dirty="0"/>
              <a:t>Their key strategies</a:t>
            </a:r>
          </a:p>
          <a:p>
            <a:r>
              <a:rPr lang="en-AU" sz="2000" dirty="0"/>
              <a:t>Their suppliers</a:t>
            </a:r>
          </a:p>
          <a:p>
            <a:r>
              <a:rPr lang="en-AU" sz="2000" dirty="0"/>
              <a:t>Their customers</a:t>
            </a:r>
          </a:p>
          <a:p>
            <a:r>
              <a:rPr lang="en-AU" sz="2000" dirty="0"/>
              <a:t>Their customer’s customer</a:t>
            </a:r>
          </a:p>
          <a:p>
            <a:r>
              <a:rPr lang="en-AU" sz="2000" dirty="0"/>
              <a:t>Their products</a:t>
            </a:r>
          </a:p>
          <a:p>
            <a:r>
              <a:rPr lang="en-AU" sz="2000" dirty="0"/>
              <a:t>Their competition</a:t>
            </a:r>
          </a:p>
          <a:p>
            <a:r>
              <a:rPr lang="en-AU" sz="2000" dirty="0"/>
              <a:t>Your competition</a:t>
            </a:r>
          </a:p>
          <a:p>
            <a:pPr marL="0" indent="0">
              <a:buNone/>
            </a:pPr>
            <a:endParaRPr lang="en-AU" sz="2000" dirty="0"/>
          </a:p>
        </p:txBody>
      </p:sp>
      <p:pic>
        <p:nvPicPr>
          <p:cNvPr id="74754" name="Picture 2" descr="C:\Users\NormJ\AppData\Local\Microsoft\Windows\Temporary Internet Files\Content.IE5\G7GUCY66\MPj04223450000[1].jpg"/>
          <p:cNvPicPr>
            <a:picLocks noChangeAspect="1" noChangeArrowheads="1"/>
          </p:cNvPicPr>
          <p:nvPr/>
        </p:nvPicPr>
        <p:blipFill rotWithShape="1">
          <a:blip r:embed="rId2"/>
          <a:srcRect b="29085"/>
          <a:stretch/>
        </p:blipFill>
        <p:spPr bwMode="auto">
          <a:xfrm>
            <a:off x="5724128" y="1563638"/>
            <a:ext cx="2708688" cy="28798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86206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Know And Speak their Language</a:t>
            </a:r>
            <a:endParaRPr lang="en-US" dirty="0"/>
          </a:p>
        </p:txBody>
      </p:sp>
      <p:sp>
        <p:nvSpPr>
          <p:cNvPr id="18" name="Content Placeholder 17"/>
          <p:cNvSpPr>
            <a:spLocks noGrp="1"/>
          </p:cNvSpPr>
          <p:nvPr>
            <p:ph sz="half" idx="1"/>
          </p:nvPr>
        </p:nvSpPr>
        <p:spPr>
          <a:xfrm>
            <a:off x="827088" y="1131888"/>
            <a:ext cx="3950898" cy="3394472"/>
          </a:xfrm>
        </p:spPr>
        <p:txBody>
          <a:bodyPr>
            <a:noAutofit/>
          </a:bodyPr>
          <a:lstStyle/>
          <a:p>
            <a:pPr marL="0" indent="0">
              <a:buNone/>
            </a:pPr>
            <a:r>
              <a:rPr lang="en-US" sz="2400" dirty="0"/>
              <a:t>Sourcing strategy, Bottom line impact, Business value, Trusted advisor, TCO, ROI, Top line impact, “Gartner says…”, Strategic thinking, Partnership, Relationship, Why Microsoft?</a:t>
            </a:r>
            <a:endParaRPr lang="en-US" sz="2400" dirty="0">
              <a:solidFill>
                <a:schemeClr val="bg2"/>
              </a:solidFill>
            </a:endParaRPr>
          </a:p>
          <a:p>
            <a:pPr marL="0" indent="0">
              <a:buNone/>
            </a:pPr>
            <a:endParaRPr lang="en-US" sz="2400" dirty="0">
              <a:solidFill>
                <a:schemeClr val="bg2"/>
              </a:solidFill>
            </a:endParaRPr>
          </a:p>
          <a:p>
            <a:pPr marL="0" indent="0">
              <a:buNone/>
            </a:pPr>
            <a:endParaRPr lang="en-US" sz="2400" dirty="0">
              <a:solidFill>
                <a:schemeClr val="bg2"/>
              </a:solidFill>
            </a:endParaRPr>
          </a:p>
          <a:p>
            <a:pPr marL="0" indent="0">
              <a:buNone/>
            </a:pPr>
            <a:endParaRPr lang="en-US" sz="2400" dirty="0">
              <a:solidFill>
                <a:schemeClr val="bg2"/>
              </a:solidFill>
            </a:endParaRPr>
          </a:p>
          <a:p>
            <a:pPr marL="0" indent="0">
              <a:buNone/>
            </a:pPr>
            <a:endParaRPr lang="en-US" sz="2400" dirty="0"/>
          </a:p>
        </p:txBody>
      </p:sp>
      <p:pic>
        <p:nvPicPr>
          <p:cNvPr id="35841" name="Picture 1" descr="C:\Users\NormJ\AppData\Local\Microsoft\Windows\Temporary Internet Files\Content.IE5\6TOYMRRI\MPj04385850000[1].jpg"/>
          <p:cNvPicPr>
            <a:picLocks noChangeAspect="1" noChangeArrowheads="1"/>
          </p:cNvPicPr>
          <p:nvPr/>
        </p:nvPicPr>
        <p:blipFill>
          <a:blip r:embed="rId2"/>
          <a:srcRect/>
          <a:stretch>
            <a:fillRect/>
          </a:stretch>
        </p:blipFill>
        <p:spPr bwMode="auto">
          <a:xfrm>
            <a:off x="4837565" y="1558493"/>
            <a:ext cx="3622223" cy="24044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89604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Think Strategically</a:t>
            </a:r>
            <a:endParaRPr lang="en-US" sz="3200" dirty="0"/>
          </a:p>
        </p:txBody>
      </p:sp>
      <p:sp>
        <p:nvSpPr>
          <p:cNvPr id="4" name="Content Placeholder 3"/>
          <p:cNvSpPr>
            <a:spLocks noGrp="1"/>
          </p:cNvSpPr>
          <p:nvPr>
            <p:ph idx="1"/>
          </p:nvPr>
        </p:nvSpPr>
        <p:spPr>
          <a:xfrm>
            <a:off x="827087" y="1200151"/>
            <a:ext cx="4187645" cy="3394472"/>
          </a:xfrm>
        </p:spPr>
        <p:txBody>
          <a:bodyPr>
            <a:normAutofit/>
          </a:bodyPr>
          <a:lstStyle/>
          <a:p>
            <a:r>
              <a:rPr lang="en-AU" sz="2000" dirty="0"/>
              <a:t>Balance delivery against value</a:t>
            </a:r>
          </a:p>
          <a:p>
            <a:r>
              <a:rPr lang="en-AU" sz="2000" dirty="0"/>
              <a:t>Help the </a:t>
            </a:r>
            <a:r>
              <a:rPr lang="en-AU" sz="2000" dirty="0" err="1"/>
              <a:t>CxO</a:t>
            </a:r>
            <a:r>
              <a:rPr lang="en-AU" sz="2000" dirty="0"/>
              <a:t> to understand where he/she might head</a:t>
            </a:r>
          </a:p>
          <a:p>
            <a:r>
              <a:rPr lang="en-AU" sz="2000" dirty="0"/>
              <a:t>Be a partner in the discussion</a:t>
            </a:r>
          </a:p>
          <a:p>
            <a:r>
              <a:rPr lang="en-AU" sz="2000" dirty="0"/>
              <a:t>Honesty/Integrity: the value discussion is very relevant</a:t>
            </a:r>
          </a:p>
          <a:p>
            <a:r>
              <a:rPr lang="en-AU" sz="2000" dirty="0"/>
              <a:t>Trust</a:t>
            </a:r>
          </a:p>
          <a:p>
            <a:r>
              <a:rPr lang="en-AU" sz="2000" dirty="0"/>
              <a:t>Alternatives/approaches focused on their business</a:t>
            </a:r>
          </a:p>
          <a:p>
            <a:pPr marL="0" indent="0">
              <a:buNone/>
            </a:pPr>
            <a:endParaRPr lang="en-AU" sz="2000" dirty="0"/>
          </a:p>
        </p:txBody>
      </p:sp>
      <p:pic>
        <p:nvPicPr>
          <p:cNvPr id="34818" name="Picture 2" descr="technology strategy">
            <a:hlinkClick r:id="rId2"/>
          </p:cNvPr>
          <p:cNvPicPr>
            <a:picLocks noChangeAspect="1" noChangeArrowheads="1"/>
          </p:cNvPicPr>
          <p:nvPr/>
        </p:nvPicPr>
        <p:blipFill>
          <a:blip r:embed="rId3"/>
          <a:srcRect/>
          <a:stretch>
            <a:fillRect/>
          </a:stretch>
        </p:blipFill>
        <p:spPr bwMode="auto">
          <a:xfrm>
            <a:off x="5014733" y="1563638"/>
            <a:ext cx="3445055" cy="2583791"/>
          </a:xfrm>
          <a:prstGeom prst="roundRect">
            <a:avLst>
              <a:gd name="adj" fmla="val 8594"/>
            </a:avLst>
          </a:prstGeom>
          <a:solidFill>
            <a:srgbClr val="FFFFFF">
              <a:shade val="85000"/>
            </a:srgbClr>
          </a:solidFill>
          <a:ln>
            <a:solidFill>
              <a:schemeClr val="tx1"/>
            </a:solidFill>
          </a:ln>
          <a:effectLst>
            <a:reflection blurRad="12700" stA="38000" endPos="28000" dist="5000" dir="5400000" sy="-100000" algn="bl" rotWithShape="0"/>
          </a:effectLst>
        </p:spPr>
      </p:pic>
    </p:spTree>
    <p:extLst>
      <p:ext uri="{BB962C8B-B14F-4D97-AF65-F5344CB8AC3E}">
        <p14:creationId xmlns:p14="http://schemas.microsoft.com/office/powerpoint/2010/main" val="3793269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Drive for Impact - Execution, Focus, Quality</a:t>
            </a:r>
            <a:endParaRPr lang="en-US" sz="3200" dirty="0"/>
          </a:p>
        </p:txBody>
      </p:sp>
      <p:sp>
        <p:nvSpPr>
          <p:cNvPr id="3" name="Content Placeholder 2"/>
          <p:cNvSpPr>
            <a:spLocks noGrp="1"/>
          </p:cNvSpPr>
          <p:nvPr>
            <p:ph idx="1"/>
          </p:nvPr>
        </p:nvSpPr>
        <p:spPr>
          <a:xfrm>
            <a:off x="827088" y="1200151"/>
            <a:ext cx="4013362" cy="3394472"/>
          </a:xfrm>
        </p:spPr>
        <p:txBody>
          <a:bodyPr>
            <a:normAutofit fontScale="92500" lnSpcReduction="10000"/>
          </a:bodyPr>
          <a:lstStyle/>
          <a:p>
            <a:r>
              <a:rPr lang="en-AU" sz="1800" dirty="0"/>
              <a:t>Connect with your customer deeply and passionately</a:t>
            </a:r>
          </a:p>
          <a:p>
            <a:r>
              <a:rPr lang="en-AU" sz="1800" dirty="0"/>
              <a:t>Understand the world from their point of view and try to bring about change that is relevant to them – not to you</a:t>
            </a:r>
          </a:p>
          <a:p>
            <a:r>
              <a:rPr lang="en-AU" sz="1800" dirty="0"/>
              <a:t>Quality first and all the time</a:t>
            </a:r>
          </a:p>
          <a:p>
            <a:r>
              <a:rPr lang="en-AU" sz="1800" dirty="0"/>
              <a:t>Be Measureable</a:t>
            </a:r>
          </a:p>
          <a:p>
            <a:r>
              <a:rPr lang="en-AU" sz="1800" dirty="0"/>
              <a:t>Never over commit</a:t>
            </a:r>
          </a:p>
          <a:p>
            <a:r>
              <a:rPr lang="en-AU" sz="1800" dirty="0"/>
              <a:t>Sometimes, the right thing to do is to stop a project. Don’t be overinvested</a:t>
            </a:r>
          </a:p>
          <a:p>
            <a:r>
              <a:rPr lang="en-AU" sz="1800" dirty="0"/>
              <a:t>Little bangs vs. big </a:t>
            </a:r>
            <a:r>
              <a:rPr lang="en-AU" sz="1800" dirty="0" smtClean="0"/>
              <a:t>bangs</a:t>
            </a:r>
            <a:endParaRPr lang="en-AU" sz="1800" dirty="0"/>
          </a:p>
        </p:txBody>
      </p:sp>
      <p:sp>
        <p:nvSpPr>
          <p:cNvPr id="65537" name="Rectangle 1"/>
          <p:cNvSpPr>
            <a:spLocks noChangeArrowheads="1"/>
          </p:cNvSpPr>
          <p:nvPr/>
        </p:nvSpPr>
        <p:spPr bwMode="auto">
          <a:xfrm>
            <a:off x="0" y="-184666"/>
            <a:ext cx="9144000" cy="369332"/>
          </a:xfrm>
          <a:prstGeom prst="rect">
            <a:avLst/>
          </a:prstGeom>
          <a:noFill/>
          <a:ln w="9525">
            <a:noFill/>
            <a:miter lim="800000"/>
            <a:headEnd/>
            <a:tailEnd/>
          </a:ln>
          <a:effectLst/>
        </p:spPr>
        <p:txBody>
          <a:bodyPr vert="horz" wrap="square" lIns="91436" tIns="45718" rIns="91436" bIns="45718" numCol="1" anchor="ctr" anchorCtr="0" compatLnSpc="1">
            <a:prstTxWarp prst="textNoShape">
              <a:avLst/>
            </a:prstTxWarp>
            <a:spAutoFit/>
          </a:bodyPr>
          <a:lstStyle/>
          <a:p>
            <a:pPr defTabSz="914362" fontAlgn="base">
              <a:spcBef>
                <a:spcPct val="0"/>
              </a:spcBef>
              <a:spcAft>
                <a:spcPct val="0"/>
              </a:spcAft>
            </a:pPr>
            <a:endParaRPr lang="en-US">
              <a:latin typeface="Arial" pitchFamily="34" charset="0"/>
              <a:cs typeface="Arial" pitchFamily="34" charset="0"/>
            </a:endParaRPr>
          </a:p>
        </p:txBody>
      </p:sp>
      <p:sp>
        <p:nvSpPr>
          <p:cNvPr id="65538" name="Rectangle 2"/>
          <p:cNvSpPr>
            <a:spLocks noChangeArrowheads="1"/>
          </p:cNvSpPr>
          <p:nvPr/>
        </p:nvSpPr>
        <p:spPr bwMode="auto">
          <a:xfrm>
            <a:off x="0" y="-184666"/>
            <a:ext cx="9144000" cy="369332"/>
          </a:xfrm>
          <a:prstGeom prst="rect">
            <a:avLst/>
          </a:prstGeom>
          <a:noFill/>
          <a:ln w="9525">
            <a:noFill/>
            <a:miter lim="800000"/>
            <a:headEnd/>
            <a:tailEnd/>
          </a:ln>
          <a:effectLst/>
        </p:spPr>
        <p:txBody>
          <a:bodyPr vert="horz" wrap="square" lIns="91436" tIns="45718" rIns="91436" bIns="45718" numCol="1" anchor="ctr" anchorCtr="0" compatLnSpc="1">
            <a:prstTxWarp prst="textNoShape">
              <a:avLst/>
            </a:prstTxWarp>
            <a:spAutoFit/>
          </a:bodyPr>
          <a:lstStyle/>
          <a:p>
            <a:pPr defTabSz="914362" fontAlgn="base">
              <a:spcBef>
                <a:spcPct val="0"/>
              </a:spcBef>
              <a:spcAft>
                <a:spcPct val="0"/>
              </a:spcAft>
            </a:pPr>
            <a:endParaRPr lang="en-US">
              <a:latin typeface="Arial" pitchFamily="34" charset="0"/>
              <a:cs typeface="Arial" pitchFamily="34" charset="0"/>
            </a:endParaRPr>
          </a:p>
        </p:txBody>
      </p:sp>
      <p:sp>
        <p:nvSpPr>
          <p:cNvPr id="65545" name="Rectangle 9"/>
          <p:cNvSpPr>
            <a:spLocks noChangeArrowheads="1"/>
          </p:cNvSpPr>
          <p:nvPr/>
        </p:nvSpPr>
        <p:spPr bwMode="auto">
          <a:xfrm>
            <a:off x="0" y="-184666"/>
            <a:ext cx="9144000" cy="369332"/>
          </a:xfrm>
          <a:prstGeom prst="rect">
            <a:avLst/>
          </a:prstGeom>
          <a:noFill/>
          <a:ln w="9525">
            <a:noFill/>
            <a:miter lim="800000"/>
            <a:headEnd/>
            <a:tailEnd/>
          </a:ln>
          <a:effectLst/>
        </p:spPr>
        <p:txBody>
          <a:bodyPr vert="horz" wrap="square" lIns="91436" tIns="45718" rIns="91436" bIns="45718" numCol="1" anchor="ctr" anchorCtr="0" compatLnSpc="1">
            <a:prstTxWarp prst="textNoShape">
              <a:avLst/>
            </a:prstTxWarp>
            <a:spAutoFit/>
          </a:bodyPr>
          <a:lstStyle/>
          <a:p>
            <a:pPr defTabSz="914362" fontAlgn="base">
              <a:spcBef>
                <a:spcPct val="0"/>
              </a:spcBef>
              <a:spcAft>
                <a:spcPct val="0"/>
              </a:spcAft>
            </a:pPr>
            <a:endParaRPr lang="en-US">
              <a:latin typeface="Arial" pitchFamily="34" charset="0"/>
              <a:cs typeface="Arial" pitchFamily="34" charset="0"/>
            </a:endParaRPr>
          </a:p>
        </p:txBody>
      </p:sp>
      <p:sp>
        <p:nvSpPr>
          <p:cNvPr id="65546" name="Rectangle 10"/>
          <p:cNvSpPr>
            <a:spLocks noChangeArrowheads="1"/>
          </p:cNvSpPr>
          <p:nvPr/>
        </p:nvSpPr>
        <p:spPr bwMode="auto">
          <a:xfrm>
            <a:off x="0" y="-184666"/>
            <a:ext cx="9144000" cy="369332"/>
          </a:xfrm>
          <a:prstGeom prst="rect">
            <a:avLst/>
          </a:prstGeom>
          <a:noFill/>
          <a:ln w="9525">
            <a:noFill/>
            <a:miter lim="800000"/>
            <a:headEnd/>
            <a:tailEnd/>
          </a:ln>
          <a:effectLst/>
        </p:spPr>
        <p:txBody>
          <a:bodyPr vert="horz" wrap="square" lIns="91436" tIns="45718" rIns="91436" bIns="45718" numCol="1" anchor="ctr" anchorCtr="0" compatLnSpc="1">
            <a:prstTxWarp prst="textNoShape">
              <a:avLst/>
            </a:prstTxWarp>
            <a:spAutoFit/>
          </a:bodyPr>
          <a:lstStyle/>
          <a:p>
            <a:pPr defTabSz="914362" fontAlgn="base">
              <a:spcBef>
                <a:spcPct val="0"/>
              </a:spcBef>
              <a:spcAft>
                <a:spcPct val="0"/>
              </a:spcAft>
            </a:pPr>
            <a:endParaRPr lang="en-US">
              <a:latin typeface="Arial" pitchFamily="34" charset="0"/>
              <a:cs typeface="Arial" pitchFamily="34" charset="0"/>
            </a:endParaRPr>
          </a:p>
        </p:txBody>
      </p:sp>
      <p:sp>
        <p:nvSpPr>
          <p:cNvPr id="16" name="TextBox 15"/>
          <p:cNvSpPr txBox="1"/>
          <p:nvPr/>
        </p:nvSpPr>
        <p:spPr>
          <a:xfrm>
            <a:off x="609602" y="4686301"/>
            <a:ext cx="45719" cy="369328"/>
          </a:xfrm>
          <a:prstGeom prst="rect">
            <a:avLst/>
          </a:prstGeom>
          <a:noFill/>
        </p:spPr>
        <p:txBody>
          <a:bodyPr wrap="square" lIns="91436" tIns="45718" rIns="91436" bIns="45718" rtlCol="0">
            <a:spAutoFit/>
          </a:bodyPr>
          <a:lstStyle/>
          <a:p>
            <a:r>
              <a:rPr lang="en-US" dirty="0" smtClean="0"/>
              <a:t>      </a:t>
            </a:r>
            <a:endParaRPr lang="en-US" dirty="0"/>
          </a:p>
        </p:txBody>
      </p:sp>
      <p:pic>
        <p:nvPicPr>
          <p:cNvPr id="30722" name="Picture 2" descr="Spitzer Sees Dusty Aftermath of Pluto-Sized Collision"/>
          <p:cNvPicPr>
            <a:picLocks noChangeAspect="1" noChangeArrowheads="1"/>
          </p:cNvPicPr>
          <p:nvPr/>
        </p:nvPicPr>
        <p:blipFill rotWithShape="1">
          <a:blip r:embed="rId3"/>
          <a:srcRect l="6227" t="3075" r="5895" b="4969"/>
          <a:stretch/>
        </p:blipFill>
        <p:spPr bwMode="auto">
          <a:xfrm>
            <a:off x="4938342" y="1563688"/>
            <a:ext cx="3524041" cy="25922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1012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Learning  - Key to Future Relevance</a:t>
            </a:r>
            <a:endParaRPr lang="en-US" sz="3200" dirty="0"/>
          </a:p>
        </p:txBody>
      </p:sp>
      <p:sp>
        <p:nvSpPr>
          <p:cNvPr id="4" name="Content Placeholder 3"/>
          <p:cNvSpPr>
            <a:spLocks noGrp="1"/>
          </p:cNvSpPr>
          <p:nvPr>
            <p:ph idx="1"/>
          </p:nvPr>
        </p:nvSpPr>
        <p:spPr>
          <a:xfrm>
            <a:off x="827088" y="1200151"/>
            <a:ext cx="3960812" cy="3394472"/>
          </a:xfrm>
        </p:spPr>
        <p:txBody>
          <a:bodyPr>
            <a:normAutofit fontScale="92500" lnSpcReduction="20000"/>
          </a:bodyPr>
          <a:lstStyle/>
          <a:p>
            <a:r>
              <a:rPr lang="en-AU" sz="2000" dirty="0"/>
              <a:t>Take on projects that grow your skills</a:t>
            </a:r>
          </a:p>
          <a:p>
            <a:r>
              <a:rPr lang="en-AU" sz="2000" dirty="0"/>
              <a:t>Be very hands on doing real design, specification, coding, testing, and shipping</a:t>
            </a:r>
          </a:p>
          <a:p>
            <a:r>
              <a:rPr lang="en-AU" sz="2000" dirty="0"/>
              <a:t>Capture every opportunity that provides growth and to create new paths with those experiences</a:t>
            </a:r>
          </a:p>
          <a:p>
            <a:r>
              <a:rPr lang="en-AU" sz="2000" dirty="0"/>
              <a:t>Seek out people you can learn from</a:t>
            </a:r>
          </a:p>
          <a:p>
            <a:r>
              <a:rPr lang="en-AU" sz="2000" dirty="0"/>
              <a:t>Understand why</a:t>
            </a:r>
          </a:p>
          <a:p>
            <a:r>
              <a:rPr lang="en-AU" sz="2000" dirty="0"/>
              <a:t>Detect Patterns</a:t>
            </a:r>
          </a:p>
          <a:p>
            <a:pPr marL="0" indent="0">
              <a:buNone/>
            </a:pPr>
            <a:endParaRPr lang="en-AU" sz="2000" dirty="0"/>
          </a:p>
        </p:txBody>
      </p:sp>
      <p:pic>
        <p:nvPicPr>
          <p:cNvPr id="2050" name="Picture 2" descr="brain-small.jpg"/>
          <p:cNvPicPr>
            <a:picLocks noChangeAspect="1" noChangeArrowheads="1"/>
          </p:cNvPicPr>
          <p:nvPr/>
        </p:nvPicPr>
        <p:blipFill>
          <a:blip r:embed="rId3" cstate="print"/>
          <a:srcRect/>
          <a:stretch>
            <a:fillRect/>
          </a:stretch>
        </p:blipFill>
        <p:spPr bwMode="auto">
          <a:xfrm>
            <a:off x="4913123" y="1567934"/>
            <a:ext cx="3546665" cy="266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92982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Listen</a:t>
            </a:r>
            <a:r>
              <a:rPr lang="en-US" dirty="0"/>
              <a:t> </a:t>
            </a:r>
            <a:r>
              <a:rPr lang="en-US" dirty="0" smtClean="0"/>
              <a:t>&amp; Digest</a:t>
            </a:r>
            <a:endParaRPr lang="en-US" dirty="0"/>
          </a:p>
        </p:txBody>
      </p:sp>
      <p:sp>
        <p:nvSpPr>
          <p:cNvPr id="3" name="Content Placeholder 2"/>
          <p:cNvSpPr>
            <a:spLocks noGrp="1"/>
          </p:cNvSpPr>
          <p:nvPr>
            <p:ph idx="1"/>
          </p:nvPr>
        </p:nvSpPr>
        <p:spPr/>
        <p:txBody>
          <a:bodyPr>
            <a:normAutofit/>
          </a:bodyPr>
          <a:lstStyle/>
          <a:p>
            <a:r>
              <a:rPr lang="en-AU" sz="2000" dirty="0"/>
              <a:t>Listen to everything</a:t>
            </a:r>
          </a:p>
          <a:p>
            <a:r>
              <a:rPr lang="en-AU" sz="2000" dirty="0"/>
              <a:t>Listen to everyone</a:t>
            </a:r>
          </a:p>
          <a:p>
            <a:r>
              <a:rPr lang="en-AU" sz="2000" dirty="0"/>
              <a:t>Listen all the time</a:t>
            </a:r>
          </a:p>
          <a:p>
            <a:r>
              <a:rPr lang="en-AU" sz="2000" dirty="0"/>
              <a:t>Synthesize</a:t>
            </a:r>
          </a:p>
          <a:p>
            <a:r>
              <a:rPr lang="en-AU" sz="2000" dirty="0"/>
              <a:t>Evaluate</a:t>
            </a:r>
          </a:p>
          <a:p>
            <a:r>
              <a:rPr lang="en-AU" sz="2000" dirty="0"/>
              <a:t>Discard</a:t>
            </a:r>
          </a:p>
          <a:p>
            <a:r>
              <a:rPr lang="en-AU" sz="2000" dirty="0"/>
              <a:t>Synthesize</a:t>
            </a:r>
          </a:p>
          <a:p>
            <a:endParaRPr lang="en-AU" sz="2000" dirty="0"/>
          </a:p>
        </p:txBody>
      </p:sp>
      <p:pic>
        <p:nvPicPr>
          <p:cNvPr id="19459" name="Picture 3" descr="http://stuff.mit.edu/people/adorai/cute_pictures/Harry_Eggens/mama_please_listen.jpg"/>
          <p:cNvPicPr>
            <a:picLocks noChangeAspect="1" noChangeArrowheads="1"/>
          </p:cNvPicPr>
          <p:nvPr/>
        </p:nvPicPr>
        <p:blipFill rotWithShape="1">
          <a:blip r:embed="rId2"/>
          <a:srcRect l="3042" t="7501" r="7501" b="3042"/>
          <a:stretch/>
        </p:blipFill>
        <p:spPr bwMode="auto">
          <a:xfrm>
            <a:off x="4787900" y="1563688"/>
            <a:ext cx="3638523" cy="24772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2292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idx="4294967295"/>
          </p:nvPr>
        </p:nvSpPr>
        <p:spPr>
          <a:xfrm>
            <a:off x="323528" y="1240780"/>
            <a:ext cx="8424936" cy="2051050"/>
          </a:xfrm>
        </p:spPr>
        <p:txBody>
          <a:bodyPr>
            <a:noAutofit/>
          </a:bodyPr>
          <a:lstStyle/>
          <a:p>
            <a:pPr algn="ctr">
              <a:defRPr/>
            </a:pPr>
            <a:r>
              <a:rPr lang="en-US" sz="5000" dirty="0" smtClean="0">
                <a:ea typeface="+mj-ea"/>
                <a:cs typeface="+mj-cs"/>
              </a:rPr>
              <a:t>We are in an era of architectural discontinuities</a:t>
            </a:r>
            <a:endParaRPr lang="en-US" sz="5000" dirty="0">
              <a:ea typeface="+mj-ea"/>
              <a:cs typeface="+mj-cs"/>
            </a:endParaRPr>
          </a:p>
        </p:txBody>
      </p:sp>
    </p:spTree>
    <p:extLst>
      <p:ext uri="{BB962C8B-B14F-4D97-AF65-F5344CB8AC3E}">
        <p14:creationId xmlns:p14="http://schemas.microsoft.com/office/powerpoint/2010/main" val="239907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Keep Current And Hands On</a:t>
            </a:r>
            <a:endParaRPr lang="en-US" dirty="0"/>
          </a:p>
        </p:txBody>
      </p:sp>
      <p:sp>
        <p:nvSpPr>
          <p:cNvPr id="3" name="Content Placeholder 2"/>
          <p:cNvSpPr>
            <a:spLocks noGrp="1"/>
          </p:cNvSpPr>
          <p:nvPr>
            <p:ph idx="1"/>
          </p:nvPr>
        </p:nvSpPr>
        <p:spPr/>
        <p:txBody>
          <a:bodyPr>
            <a:normAutofit/>
          </a:bodyPr>
          <a:lstStyle/>
          <a:p>
            <a:r>
              <a:rPr lang="en-AU" sz="2400" dirty="0"/>
              <a:t>Go deep and/or go wide</a:t>
            </a:r>
          </a:p>
          <a:p>
            <a:r>
              <a:rPr lang="en-AU" sz="2400" dirty="0"/>
              <a:t>It’s all about credibility</a:t>
            </a:r>
          </a:p>
          <a:p>
            <a:r>
              <a:rPr lang="en-AU" sz="2400" dirty="0"/>
              <a:t>Build a body of work</a:t>
            </a:r>
          </a:p>
          <a:p>
            <a:r>
              <a:rPr lang="en-AU" sz="2400" dirty="0"/>
              <a:t>Consume information</a:t>
            </a:r>
          </a:p>
          <a:p>
            <a:r>
              <a:rPr lang="en-AU" sz="2400" dirty="0"/>
              <a:t>Listen</a:t>
            </a:r>
          </a:p>
          <a:p>
            <a:r>
              <a:rPr lang="en-AU" sz="2400" dirty="0"/>
              <a:t>Ask</a:t>
            </a:r>
          </a:p>
          <a:p>
            <a:r>
              <a:rPr lang="en-AU" sz="2400" dirty="0"/>
              <a:t>Synthesize</a:t>
            </a:r>
          </a:p>
          <a:p>
            <a:pPr marL="0" indent="0">
              <a:buNone/>
            </a:pPr>
            <a:endParaRPr lang="en-AU" sz="2400" dirty="0"/>
          </a:p>
        </p:txBody>
      </p:sp>
      <p:pic>
        <p:nvPicPr>
          <p:cNvPr id="2051" name="Picture 3" descr="C:\Users\normj\Pictures\Microsoft Clip Organizer\j0435244.png"/>
          <p:cNvPicPr>
            <a:picLocks noChangeAspect="1" noChangeArrowheads="1"/>
          </p:cNvPicPr>
          <p:nvPr/>
        </p:nvPicPr>
        <p:blipFill>
          <a:blip r:embed="rId2">
            <a:extLst/>
          </a:blip>
          <a:srcRect/>
          <a:stretch>
            <a:fillRect/>
          </a:stretch>
        </p:blipFill>
        <p:spPr bwMode="auto">
          <a:xfrm>
            <a:off x="4618740" y="1362076"/>
            <a:ext cx="4191000" cy="4191000"/>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31666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Collaborate, Share, Network</a:t>
            </a:r>
            <a:endParaRPr lang="en-US" dirty="0"/>
          </a:p>
        </p:txBody>
      </p:sp>
      <p:sp>
        <p:nvSpPr>
          <p:cNvPr id="2" name="Content Placeholder 1"/>
          <p:cNvSpPr>
            <a:spLocks noGrp="1"/>
          </p:cNvSpPr>
          <p:nvPr>
            <p:ph idx="1"/>
          </p:nvPr>
        </p:nvSpPr>
        <p:spPr>
          <a:xfrm>
            <a:off x="827088" y="1200151"/>
            <a:ext cx="3816920" cy="3394472"/>
          </a:xfrm>
        </p:spPr>
        <p:txBody>
          <a:bodyPr>
            <a:normAutofit fontScale="92500" lnSpcReduction="20000"/>
          </a:bodyPr>
          <a:lstStyle/>
          <a:p>
            <a:r>
              <a:rPr lang="en-AU" sz="1800" dirty="0"/>
              <a:t>Success comes to those who can accomplish things through others, even without being credited.</a:t>
            </a:r>
          </a:p>
          <a:p>
            <a:r>
              <a:rPr lang="en-AU" sz="1800" dirty="0"/>
              <a:t>Inspire others to their achieve their vision</a:t>
            </a:r>
          </a:p>
          <a:p>
            <a:r>
              <a:rPr lang="en-AU" sz="1800" dirty="0"/>
              <a:t>Understand what other people do and need</a:t>
            </a:r>
          </a:p>
          <a:p>
            <a:r>
              <a:rPr lang="en-AU" sz="1800" dirty="0"/>
              <a:t>Build good will</a:t>
            </a:r>
          </a:p>
          <a:p>
            <a:r>
              <a:rPr lang="en-AU" sz="1800" dirty="0"/>
              <a:t>Help and you will be helped</a:t>
            </a:r>
          </a:p>
          <a:p>
            <a:r>
              <a:rPr lang="en-AU" sz="1800" dirty="0"/>
              <a:t>Your network is another set of capabilities</a:t>
            </a:r>
          </a:p>
          <a:p>
            <a:r>
              <a:rPr lang="en-AU" sz="1800" dirty="0"/>
              <a:t>Seek out upcoming talent</a:t>
            </a:r>
          </a:p>
          <a:p>
            <a:r>
              <a:rPr lang="en-AU" sz="1800" dirty="0"/>
              <a:t>Never burn a bridge</a:t>
            </a:r>
          </a:p>
          <a:p>
            <a:pPr marL="0" indent="0">
              <a:buNone/>
            </a:pPr>
            <a:endParaRPr lang="en-AU" sz="1800" dirty="0"/>
          </a:p>
        </p:txBody>
      </p:sp>
      <p:pic>
        <p:nvPicPr>
          <p:cNvPr id="73735" name="Picture 7" descr="C:\Users\NormJ\Pictures\Microsoft Clip Organizer\j0439560.jpg"/>
          <p:cNvPicPr>
            <a:picLocks noChangeAspect="1" noChangeArrowheads="1"/>
          </p:cNvPicPr>
          <p:nvPr/>
        </p:nvPicPr>
        <p:blipFill>
          <a:blip r:embed="rId3"/>
          <a:srcRect/>
          <a:stretch>
            <a:fillRect/>
          </a:stretch>
        </p:blipFill>
        <p:spPr bwMode="auto">
          <a:xfrm>
            <a:off x="4778994" y="1554396"/>
            <a:ext cx="3680794" cy="24575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6418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spAutoFit/>
          </a:bodyPr>
          <a:lstStyle/>
          <a:p>
            <a:r>
              <a:rPr lang="en-US" dirty="0"/>
              <a:t>Be A Creator</a:t>
            </a:r>
          </a:p>
        </p:txBody>
      </p:sp>
      <p:sp>
        <p:nvSpPr>
          <p:cNvPr id="3" name="Content Placeholder 2"/>
          <p:cNvSpPr>
            <a:spLocks noGrp="1"/>
          </p:cNvSpPr>
          <p:nvPr>
            <p:ph idx="1"/>
          </p:nvPr>
        </p:nvSpPr>
        <p:spPr>
          <a:xfrm>
            <a:off x="827088" y="1200151"/>
            <a:ext cx="5041056" cy="3394472"/>
          </a:xfrm>
        </p:spPr>
        <p:txBody>
          <a:bodyPr>
            <a:noAutofit/>
          </a:bodyPr>
          <a:lstStyle/>
          <a:p>
            <a:r>
              <a:rPr lang="en-AU" sz="1600" dirty="0"/>
              <a:t>Inactive: </a:t>
            </a:r>
            <a:r>
              <a:rPr lang="en-AU" sz="1400" dirty="0"/>
              <a:t>They may sign up, but they are quickly out of the community</a:t>
            </a:r>
          </a:p>
          <a:p>
            <a:r>
              <a:rPr lang="en-AU" sz="1400" dirty="0"/>
              <a:t>Spectator: They reap the benefits of the community as </a:t>
            </a:r>
            <a:r>
              <a:rPr lang="en-AU" sz="1400" dirty="0" err="1"/>
              <a:t>lurkers</a:t>
            </a:r>
            <a:r>
              <a:rPr lang="en-AU" sz="1400" dirty="0"/>
              <a:t>, don’t really participate and only visit the community when necessary.</a:t>
            </a:r>
          </a:p>
          <a:p>
            <a:r>
              <a:rPr lang="en-AU" sz="1400" dirty="0"/>
              <a:t>Joiner: They sign up and spend a lot of time on the community, but they treat the community as “read-only”</a:t>
            </a:r>
          </a:p>
          <a:p>
            <a:r>
              <a:rPr lang="en-AU" sz="1400" dirty="0"/>
              <a:t>Collector: They truly value the community, but they prefer to stay in the background and watch</a:t>
            </a:r>
          </a:p>
          <a:p>
            <a:r>
              <a:rPr lang="en-AU" sz="1400" dirty="0"/>
              <a:t>Critic: The vocal contingent that might not have the time or ability to change the IP, but certainly can spot good content from bad content.</a:t>
            </a:r>
          </a:p>
          <a:p>
            <a:r>
              <a:rPr lang="en-AU" sz="1400" dirty="0"/>
              <a:t>Creator: The jewels of the community, they create the most valuable content thanks to the passionate spirit</a:t>
            </a:r>
            <a:r>
              <a:rPr lang="en-AU" sz="1400" dirty="0" smtClean="0"/>
              <a:t>.</a:t>
            </a:r>
            <a:endParaRPr lang="en-AU" sz="1400" dirty="0"/>
          </a:p>
        </p:txBody>
      </p:sp>
      <p:graphicFrame>
        <p:nvGraphicFramePr>
          <p:cNvPr id="9" name="Diagram 8"/>
          <p:cNvGraphicFramePr/>
          <p:nvPr>
            <p:extLst>
              <p:ext uri="{D42A27DB-BD31-4B8C-83A1-F6EECF244321}">
                <p14:modId xmlns:p14="http://schemas.microsoft.com/office/powerpoint/2010/main" val="4134984090"/>
              </p:ext>
            </p:extLst>
          </p:nvPr>
        </p:nvGraphicFramePr>
        <p:xfrm>
          <a:off x="5569896" y="1323975"/>
          <a:ext cx="3574103" cy="29039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TextBox 15"/>
          <p:cNvSpPr txBox="1"/>
          <p:nvPr/>
        </p:nvSpPr>
        <p:spPr>
          <a:xfrm>
            <a:off x="2269363" y="4958835"/>
            <a:ext cx="6874639" cy="246221"/>
          </a:xfrm>
          <a:prstGeom prst="rect">
            <a:avLst/>
          </a:prstGeom>
          <a:noFill/>
        </p:spPr>
        <p:txBody>
          <a:bodyPr wrap="square" lIns="91436" tIns="45718" rIns="91436" bIns="45718" rtlCol="0">
            <a:spAutoFit/>
          </a:bodyPr>
          <a:lstStyle/>
          <a:p>
            <a:pPr algn="r"/>
            <a:r>
              <a:rPr lang="en-US" sz="1000" i="1" dirty="0"/>
              <a:t>Adapted from “Groundswell” by Charlene Li and Josh </a:t>
            </a:r>
            <a:r>
              <a:rPr lang="en-US" sz="1000" i="1" dirty="0" err="1"/>
              <a:t>Bernoff</a:t>
            </a:r>
            <a:endParaRPr lang="en-US" sz="1000" i="1" dirty="0"/>
          </a:p>
        </p:txBody>
      </p:sp>
    </p:spTree>
    <p:extLst>
      <p:ext uri="{BB962C8B-B14F-4D97-AF65-F5344CB8AC3E}">
        <p14:creationId xmlns:p14="http://schemas.microsoft.com/office/powerpoint/2010/main" val="2987110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Mentor &amp; Grow Future Technical Leaders</a:t>
            </a:r>
            <a:endParaRPr lang="en-US" dirty="0"/>
          </a:p>
        </p:txBody>
      </p:sp>
      <p:sp>
        <p:nvSpPr>
          <p:cNvPr id="3" name="Content Placeholder 2"/>
          <p:cNvSpPr>
            <a:spLocks noGrp="1"/>
          </p:cNvSpPr>
          <p:nvPr>
            <p:ph idx="1"/>
          </p:nvPr>
        </p:nvSpPr>
        <p:spPr>
          <a:xfrm>
            <a:off x="827088" y="1200151"/>
            <a:ext cx="3816920" cy="3394472"/>
          </a:xfrm>
        </p:spPr>
        <p:txBody>
          <a:bodyPr>
            <a:normAutofit/>
          </a:bodyPr>
          <a:lstStyle/>
          <a:p>
            <a:r>
              <a:rPr lang="en-AU" sz="2400" dirty="0"/>
              <a:t>Seek out mentees</a:t>
            </a:r>
          </a:p>
          <a:p>
            <a:r>
              <a:rPr lang="en-AU" sz="2400" dirty="0"/>
              <a:t>Diversify</a:t>
            </a:r>
          </a:p>
          <a:p>
            <a:r>
              <a:rPr lang="en-AU" sz="2400" dirty="0"/>
              <a:t>Their success is also </a:t>
            </a:r>
            <a:r>
              <a:rPr lang="en-AU" sz="2400" dirty="0" err="1"/>
              <a:t>your’s</a:t>
            </a:r>
            <a:endParaRPr lang="en-AU" sz="2400" dirty="0"/>
          </a:p>
          <a:p>
            <a:r>
              <a:rPr lang="en-AU" sz="2400" dirty="0"/>
              <a:t>You will be amazed what you can learn</a:t>
            </a:r>
          </a:p>
          <a:p>
            <a:pPr marL="0" indent="0">
              <a:buNone/>
            </a:pPr>
            <a:endParaRPr lang="en-AU" sz="2400" dirty="0"/>
          </a:p>
        </p:txBody>
      </p:sp>
      <p:pic>
        <p:nvPicPr>
          <p:cNvPr id="3074" name="Picture 2" descr="C:\Users\normj\Pictures\Microsoft Clip Organizer\CGA019.jpg"/>
          <p:cNvPicPr>
            <a:picLocks noChangeAspect="1" noChangeArrowheads="1"/>
          </p:cNvPicPr>
          <p:nvPr/>
        </p:nvPicPr>
        <p:blipFill>
          <a:blip r:embed="rId2">
            <a:extLst/>
          </a:blip>
          <a:srcRect/>
          <a:stretch>
            <a:fillRect/>
          </a:stretch>
        </p:blipFill>
        <p:spPr bwMode="auto">
          <a:xfrm>
            <a:off x="5724128" y="1554829"/>
            <a:ext cx="2735660" cy="2735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656030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Be An Optimist</a:t>
            </a:r>
            <a:endParaRPr lang="en-US" dirty="0"/>
          </a:p>
        </p:txBody>
      </p:sp>
      <p:sp>
        <p:nvSpPr>
          <p:cNvPr id="3" name="Content Placeholder 2"/>
          <p:cNvSpPr>
            <a:spLocks noGrp="1"/>
          </p:cNvSpPr>
          <p:nvPr>
            <p:ph idx="1"/>
          </p:nvPr>
        </p:nvSpPr>
        <p:spPr>
          <a:xfrm>
            <a:off x="827088" y="1200151"/>
            <a:ext cx="3960812" cy="3171799"/>
          </a:xfrm>
        </p:spPr>
        <p:txBody>
          <a:bodyPr>
            <a:normAutofit/>
          </a:bodyPr>
          <a:lstStyle/>
          <a:p>
            <a:r>
              <a:rPr lang="en-AU" sz="2000" dirty="0"/>
              <a:t>Optimism breeds optimism</a:t>
            </a:r>
          </a:p>
          <a:p>
            <a:r>
              <a:rPr lang="en-AU" sz="2000" dirty="0"/>
              <a:t>Impact those around you</a:t>
            </a:r>
          </a:p>
          <a:p>
            <a:r>
              <a:rPr lang="en-AU" sz="2000" dirty="0"/>
              <a:t>There is always a possibility</a:t>
            </a:r>
          </a:p>
          <a:p>
            <a:r>
              <a:rPr lang="en-AU" sz="2000" dirty="0"/>
              <a:t>Give the other guy a chance (Craig Newburg)</a:t>
            </a:r>
          </a:p>
          <a:p>
            <a:endParaRPr lang="en-AU" sz="2000" dirty="0"/>
          </a:p>
        </p:txBody>
      </p:sp>
      <p:pic>
        <p:nvPicPr>
          <p:cNvPr id="1026" name="Picture 2" descr="http://static.oprah.com/images/200202/omag/200202-omag-optimism-smiley-600x4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8314" y="1569510"/>
            <a:ext cx="3364680" cy="23042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92595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 Visible</a:t>
            </a:r>
            <a:endParaRPr lang="en-US" dirty="0"/>
          </a:p>
        </p:txBody>
      </p:sp>
      <p:sp>
        <p:nvSpPr>
          <p:cNvPr id="4" name="Content Placeholder 3"/>
          <p:cNvSpPr>
            <a:spLocks noGrp="1"/>
          </p:cNvSpPr>
          <p:nvPr>
            <p:ph idx="1"/>
          </p:nvPr>
        </p:nvSpPr>
        <p:spPr>
          <a:xfrm>
            <a:off x="827088" y="1200151"/>
            <a:ext cx="3960812" cy="2811759"/>
          </a:xfrm>
        </p:spPr>
        <p:txBody>
          <a:bodyPr>
            <a:normAutofit/>
          </a:bodyPr>
          <a:lstStyle/>
          <a:p>
            <a:r>
              <a:rPr lang="en-AU" sz="2000" dirty="0"/>
              <a:t>Speak, write, publish, suggest, solve, communicate</a:t>
            </a:r>
          </a:p>
          <a:p>
            <a:r>
              <a:rPr lang="en-AU" sz="2000" dirty="0"/>
              <a:t>Make visibility an essential part of your personal marketing plan</a:t>
            </a:r>
          </a:p>
          <a:p>
            <a:r>
              <a:rPr lang="en-AU" sz="2000" dirty="0"/>
              <a:t>What makes you stand out from the crowd?</a:t>
            </a:r>
          </a:p>
          <a:p>
            <a:pPr marL="0" indent="0">
              <a:buNone/>
            </a:pPr>
            <a:endParaRPr lang="en-AU" sz="2000" dirty="0"/>
          </a:p>
        </p:txBody>
      </p:sp>
      <p:pic>
        <p:nvPicPr>
          <p:cNvPr id="1029" name="Picture 5" descr="C:\Users\normj\Pictures\Microsoft Clip Organizer\j0431217.jpg"/>
          <p:cNvPicPr>
            <a:picLocks noChangeAspect="1" noChangeArrowheads="1"/>
          </p:cNvPicPr>
          <p:nvPr/>
        </p:nvPicPr>
        <p:blipFill rotWithShape="1">
          <a:blip r:embed="rId2">
            <a:extLst/>
          </a:blip>
          <a:srcRect t="23743" b="3102"/>
          <a:stretch/>
        </p:blipFill>
        <p:spPr bwMode="auto">
          <a:xfrm>
            <a:off x="5475441" y="1563688"/>
            <a:ext cx="2982845" cy="24938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4081302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 Creative - Innovate</a:t>
            </a:r>
            <a:endParaRPr lang="en-US" dirty="0"/>
          </a:p>
        </p:txBody>
      </p:sp>
      <p:sp>
        <p:nvSpPr>
          <p:cNvPr id="3" name="Content Placeholder 2"/>
          <p:cNvSpPr>
            <a:spLocks noGrp="1"/>
          </p:cNvSpPr>
          <p:nvPr>
            <p:ph idx="1"/>
          </p:nvPr>
        </p:nvSpPr>
        <p:spPr>
          <a:xfrm>
            <a:off x="827088" y="1200151"/>
            <a:ext cx="3744912" cy="2739751"/>
          </a:xfrm>
        </p:spPr>
        <p:txBody>
          <a:bodyPr>
            <a:normAutofit fontScale="77500" lnSpcReduction="20000"/>
          </a:bodyPr>
          <a:lstStyle/>
          <a:p>
            <a:r>
              <a:rPr lang="en-AU" dirty="0"/>
              <a:t>Customers don’t know what they want, they know what they don’t want</a:t>
            </a:r>
          </a:p>
          <a:p>
            <a:r>
              <a:rPr lang="en-AU" dirty="0"/>
              <a:t>Always look for opportunities</a:t>
            </a:r>
          </a:p>
          <a:p>
            <a:r>
              <a:rPr lang="en-AU" dirty="0"/>
              <a:t>Synthesize</a:t>
            </a:r>
          </a:p>
          <a:p>
            <a:r>
              <a:rPr lang="en-AU" dirty="0"/>
              <a:t>The obvious is not always obvious</a:t>
            </a:r>
          </a:p>
          <a:p>
            <a:endParaRPr lang="en-AU" dirty="0"/>
          </a:p>
        </p:txBody>
      </p:sp>
      <p:sp>
        <p:nvSpPr>
          <p:cNvPr id="4" name="Rounded Rectangle 3"/>
          <p:cNvSpPr/>
          <p:nvPr/>
        </p:nvSpPr>
        <p:spPr>
          <a:xfrm>
            <a:off x="5220071" y="1563689"/>
            <a:ext cx="3221905" cy="2646412"/>
          </a:xfrm>
          <a:prstGeom prst="roundRect">
            <a:avLst>
              <a:gd name="adj" fmla="val 10000"/>
            </a:avLst>
          </a:prstGeom>
          <a:blipFill rotWithShape="0">
            <a:blip r:embed="rId2"/>
            <a:stretch>
              <a:fillRect/>
            </a:stretch>
          </a:blipFill>
          <a:ln>
            <a:noFill/>
          </a:ln>
          <a:effectLst>
            <a:reflection blurRad="6350" stA="52000" endA="300" endPos="35000" dir="5400000" sy="-100000" algn="bl" rotWithShape="0"/>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868461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 Conscious</a:t>
            </a:r>
            <a:endParaRPr lang="en-US" dirty="0"/>
          </a:p>
        </p:txBody>
      </p:sp>
      <p:sp>
        <p:nvSpPr>
          <p:cNvPr id="3" name="Content Placeholder 2"/>
          <p:cNvSpPr>
            <a:spLocks noGrp="1"/>
          </p:cNvSpPr>
          <p:nvPr>
            <p:ph idx="1"/>
          </p:nvPr>
        </p:nvSpPr>
        <p:spPr>
          <a:xfrm>
            <a:off x="827088" y="1200151"/>
            <a:ext cx="3960812" cy="3000375"/>
          </a:xfrm>
        </p:spPr>
        <p:txBody>
          <a:bodyPr>
            <a:normAutofit fontScale="77500" lnSpcReduction="20000"/>
          </a:bodyPr>
          <a:lstStyle/>
          <a:p>
            <a:r>
              <a:rPr lang="en-AU" dirty="0"/>
              <a:t>Absorb the situation</a:t>
            </a:r>
          </a:p>
          <a:p>
            <a:r>
              <a:rPr lang="en-AU" dirty="0"/>
              <a:t>Be less conscious: Will they think I’m stupid? Will I fail? Will I disappoint them?</a:t>
            </a:r>
          </a:p>
          <a:p>
            <a:r>
              <a:rPr lang="en-AU" dirty="0"/>
              <a:t>Be more conscious: </a:t>
            </a:r>
            <a:r>
              <a:rPr lang="en-AU" dirty="0" smtClean="0"/>
              <a:t/>
            </a:r>
            <a:br>
              <a:rPr lang="en-AU" dirty="0" smtClean="0"/>
            </a:br>
            <a:r>
              <a:rPr lang="en-AU" dirty="0" smtClean="0"/>
              <a:t>What </a:t>
            </a:r>
            <a:r>
              <a:rPr lang="en-AU" dirty="0"/>
              <a:t>is the objective? How can I add value? What is my unique genius in this situation?</a:t>
            </a:r>
          </a:p>
          <a:p>
            <a:endParaRPr lang="en-AU" dirty="0"/>
          </a:p>
          <a:p>
            <a:endParaRPr lang="en-AU" dirty="0"/>
          </a:p>
        </p:txBody>
      </p:sp>
      <p:sp>
        <p:nvSpPr>
          <p:cNvPr id="6" name="Rounded Rectangle 5"/>
          <p:cNvSpPr/>
          <p:nvPr/>
        </p:nvSpPr>
        <p:spPr>
          <a:xfrm>
            <a:off x="4977128" y="1563689"/>
            <a:ext cx="3482660" cy="2376214"/>
          </a:xfrm>
          <a:prstGeom prst="roundRect">
            <a:avLst>
              <a:gd name="adj" fmla="val 10000"/>
            </a:avLst>
          </a:prstGeom>
          <a:blipFill rotWithShape="0">
            <a:blip r:embed="rId2"/>
            <a:stretch>
              <a:fillRect/>
            </a:stretch>
          </a:blipFill>
          <a:ln>
            <a:noFill/>
          </a:ln>
          <a:effectLst>
            <a:reflection blurRad="6350" stA="52000" endA="300" endPos="35000" dir="5400000" sy="-100000" algn="bl" rotWithShape="0"/>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523202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Work The Right Things In The Right Way</a:t>
            </a:r>
            <a:endParaRPr lang="en-US" dirty="0"/>
          </a:p>
        </p:txBody>
      </p:sp>
      <p:sp>
        <p:nvSpPr>
          <p:cNvPr id="3" name="Content Placeholder 2"/>
          <p:cNvSpPr>
            <a:spLocks noGrp="1"/>
          </p:cNvSpPr>
          <p:nvPr>
            <p:ph idx="1"/>
          </p:nvPr>
        </p:nvSpPr>
        <p:spPr>
          <a:xfrm>
            <a:off x="827088" y="1200151"/>
            <a:ext cx="3960812" cy="3387823"/>
          </a:xfrm>
        </p:spPr>
        <p:txBody>
          <a:bodyPr>
            <a:normAutofit/>
          </a:bodyPr>
          <a:lstStyle/>
          <a:p>
            <a:r>
              <a:rPr lang="en-AU" sz="2000" dirty="0"/>
              <a:t>Leadership: Affecting a positive change or outcome that would otherwise not occur.</a:t>
            </a:r>
          </a:p>
          <a:p>
            <a:r>
              <a:rPr lang="en-AU" sz="2000" dirty="0"/>
              <a:t>Be a change agent in your team, community, practice, …</a:t>
            </a:r>
          </a:p>
          <a:p>
            <a:r>
              <a:rPr lang="en-AU" sz="2000" dirty="0"/>
              <a:t>Be selective</a:t>
            </a:r>
          </a:p>
          <a:p>
            <a:r>
              <a:rPr lang="en-AU" sz="2000" dirty="0"/>
              <a:t>Be patient</a:t>
            </a:r>
          </a:p>
          <a:p>
            <a:r>
              <a:rPr lang="en-AU" sz="2000" dirty="0"/>
              <a:t>Pull others with you during times of change</a:t>
            </a:r>
          </a:p>
          <a:p>
            <a:endParaRPr lang="en-AU" sz="2000" dirty="0"/>
          </a:p>
        </p:txBody>
      </p:sp>
      <p:pic>
        <p:nvPicPr>
          <p:cNvPr id="23554" name="Picture 2" descr="http://www.efuse.com/Plan/ed-juggler-artville.jpg"/>
          <p:cNvPicPr>
            <a:picLocks noChangeAspect="1" noChangeArrowheads="1"/>
          </p:cNvPicPr>
          <p:nvPr/>
        </p:nvPicPr>
        <p:blipFill>
          <a:blip r:embed="rId2"/>
          <a:srcRect/>
          <a:stretch>
            <a:fillRect/>
          </a:stretch>
        </p:blipFill>
        <p:spPr bwMode="auto">
          <a:xfrm>
            <a:off x="6130432" y="1563688"/>
            <a:ext cx="2330450" cy="29158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81128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 Self Aware, Be Self Critical</a:t>
            </a:r>
            <a:endParaRPr lang="en-US" dirty="0"/>
          </a:p>
        </p:txBody>
      </p:sp>
      <p:sp>
        <p:nvSpPr>
          <p:cNvPr id="4" name="Content Placeholder 3"/>
          <p:cNvSpPr>
            <a:spLocks noGrp="1"/>
          </p:cNvSpPr>
          <p:nvPr>
            <p:ph idx="1"/>
          </p:nvPr>
        </p:nvSpPr>
        <p:spPr>
          <a:xfrm>
            <a:off x="827088" y="1200151"/>
            <a:ext cx="3960812" cy="3394472"/>
          </a:xfrm>
        </p:spPr>
        <p:txBody>
          <a:bodyPr>
            <a:normAutofit/>
          </a:bodyPr>
          <a:lstStyle/>
          <a:p>
            <a:r>
              <a:rPr lang="en-AU" sz="2000" dirty="0"/>
              <a:t>Always have a balanced perspective</a:t>
            </a:r>
          </a:p>
          <a:p>
            <a:r>
              <a:rPr lang="en-AU" sz="2000" dirty="0"/>
              <a:t>Know your surroundings</a:t>
            </a:r>
          </a:p>
          <a:p>
            <a:r>
              <a:rPr lang="en-AU" sz="2000" dirty="0"/>
              <a:t>Understand your weaknesses</a:t>
            </a:r>
          </a:p>
          <a:p>
            <a:r>
              <a:rPr lang="en-AU" sz="2000" dirty="0"/>
              <a:t>What would you do differently</a:t>
            </a:r>
          </a:p>
          <a:p>
            <a:r>
              <a:rPr lang="en-AU" sz="2000" dirty="0"/>
              <a:t>Seek out opinions</a:t>
            </a:r>
          </a:p>
          <a:p>
            <a:r>
              <a:rPr lang="en-AU" sz="2000" dirty="0"/>
              <a:t>Go outside and look inside</a:t>
            </a:r>
          </a:p>
          <a:p>
            <a:endParaRPr lang="en-AU" sz="2000" dirty="0"/>
          </a:p>
        </p:txBody>
      </p:sp>
      <p:pic>
        <p:nvPicPr>
          <p:cNvPr id="1026" name="Picture 2" descr="http://vforce.ca/images/inspect.jpg"/>
          <p:cNvPicPr>
            <a:picLocks noChangeAspect="1" noChangeArrowheads="1"/>
          </p:cNvPicPr>
          <p:nvPr/>
        </p:nvPicPr>
        <p:blipFill>
          <a:blip r:embed="rId2">
            <a:extLst/>
          </a:blip>
          <a:srcRect/>
          <a:stretch>
            <a:fillRect/>
          </a:stretch>
        </p:blipFill>
        <p:spPr bwMode="auto">
          <a:xfrm>
            <a:off x="5724128" y="1563688"/>
            <a:ext cx="2735660" cy="2735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035584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idx="4294967295"/>
          </p:nvPr>
        </p:nvSpPr>
        <p:spPr>
          <a:xfrm>
            <a:off x="717477" y="1312788"/>
            <a:ext cx="7526931" cy="2051050"/>
          </a:xfrm>
        </p:spPr>
        <p:txBody>
          <a:bodyPr>
            <a:noAutofit/>
          </a:bodyPr>
          <a:lstStyle/>
          <a:p>
            <a:pPr>
              <a:defRPr/>
            </a:pPr>
            <a:r>
              <a:rPr lang="en-US" sz="4400" dirty="0"/>
              <a:t>Architecture is …</a:t>
            </a:r>
            <a:r>
              <a:rPr lang="en-US" dirty="0"/>
              <a:t/>
            </a:r>
            <a:br>
              <a:rPr lang="en-US" dirty="0"/>
            </a:br>
            <a:r>
              <a:rPr lang="en-US" dirty="0"/>
              <a:t/>
            </a:r>
            <a:br>
              <a:rPr lang="en-US" dirty="0"/>
            </a:br>
            <a:r>
              <a:rPr lang="en-US" sz="3200" dirty="0">
                <a:solidFill>
                  <a:schemeClr val="bg1"/>
                </a:solidFill>
              </a:rPr>
              <a:t>The definition of a constrained set of degrees of freedom to drive predictable, repeatable, mitigated solutions</a:t>
            </a:r>
            <a:endParaRPr lang="en-US" sz="3200" dirty="0">
              <a:solidFill>
                <a:schemeClr val="bg1"/>
              </a:solidFill>
              <a:ea typeface="+mj-ea"/>
              <a:cs typeface="+mj-cs"/>
            </a:endParaRPr>
          </a:p>
        </p:txBody>
      </p:sp>
    </p:spTree>
    <p:extLst>
      <p:ext uri="{BB962C8B-B14F-4D97-AF65-F5344CB8AC3E}">
        <p14:creationId xmlns:p14="http://schemas.microsoft.com/office/powerpoint/2010/main" val="455797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 To Influence</a:t>
            </a:r>
            <a:endParaRPr lang="en-US" dirty="0"/>
          </a:p>
        </p:txBody>
      </p:sp>
      <p:sp>
        <p:nvSpPr>
          <p:cNvPr id="3" name="Content Placeholder 2"/>
          <p:cNvSpPr>
            <a:spLocks noGrp="1"/>
          </p:cNvSpPr>
          <p:nvPr>
            <p:ph idx="1"/>
          </p:nvPr>
        </p:nvSpPr>
        <p:spPr>
          <a:xfrm>
            <a:off x="827088" y="1200151"/>
            <a:ext cx="4320976" cy="3394472"/>
          </a:xfrm>
        </p:spPr>
        <p:txBody>
          <a:bodyPr>
            <a:normAutofit/>
          </a:bodyPr>
          <a:lstStyle/>
          <a:p>
            <a:r>
              <a:rPr lang="en-AU" sz="2000" dirty="0"/>
              <a:t>Leadership is all about influence w/o authority</a:t>
            </a:r>
          </a:p>
          <a:p>
            <a:r>
              <a:rPr lang="en-AU" sz="2000" dirty="0"/>
              <a:t>The Value Exchange: Each interaction has a value exchange balance</a:t>
            </a:r>
          </a:p>
          <a:p>
            <a:r>
              <a:rPr lang="en-AU" sz="2000" dirty="0"/>
              <a:t>Connect the dots for others</a:t>
            </a:r>
          </a:p>
          <a:p>
            <a:r>
              <a:rPr lang="en-AU" sz="2000" dirty="0"/>
              <a:t>Consciously build up your personal network</a:t>
            </a:r>
          </a:p>
          <a:p>
            <a:r>
              <a:rPr lang="en-AU" sz="2000" dirty="0"/>
              <a:t>Given credit when it is due</a:t>
            </a:r>
          </a:p>
          <a:p>
            <a:pPr marL="0" indent="0">
              <a:buNone/>
            </a:pPr>
            <a:endParaRPr lang="en-AU" sz="2000" dirty="0"/>
          </a:p>
        </p:txBody>
      </p:sp>
      <p:sp>
        <p:nvSpPr>
          <p:cNvPr id="4" name="Rounded Rectangle 3"/>
          <p:cNvSpPr/>
          <p:nvPr/>
        </p:nvSpPr>
        <p:spPr>
          <a:xfrm>
            <a:off x="5666165" y="1563688"/>
            <a:ext cx="2807668" cy="2619374"/>
          </a:xfrm>
          <a:prstGeom prst="roundRect">
            <a:avLst>
              <a:gd name="adj" fmla="val 10000"/>
            </a:avLst>
          </a:prstGeom>
          <a:blipFill rotWithShape="0">
            <a:blip r:embed="rId2"/>
            <a:stretch>
              <a:fillRect/>
            </a:stretch>
          </a:blipFill>
          <a:ln>
            <a:noFill/>
          </a:ln>
          <a:effectLst>
            <a:reflection blurRad="6350" stA="52000" endA="300" endPos="35000" dir="5400000" sy="-100000" algn="bl" rotWithShape="0"/>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245331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 A Solutions &amp; Systems Thinker</a:t>
            </a:r>
            <a:endParaRPr lang="en-US" dirty="0"/>
          </a:p>
        </p:txBody>
      </p:sp>
      <p:sp>
        <p:nvSpPr>
          <p:cNvPr id="3" name="Content Placeholder 2"/>
          <p:cNvSpPr>
            <a:spLocks noGrp="1"/>
          </p:cNvSpPr>
          <p:nvPr>
            <p:ph idx="1"/>
          </p:nvPr>
        </p:nvSpPr>
        <p:spPr>
          <a:xfrm>
            <a:off x="827088" y="1200151"/>
            <a:ext cx="3960812" cy="3394472"/>
          </a:xfrm>
        </p:spPr>
        <p:txBody>
          <a:bodyPr>
            <a:normAutofit/>
          </a:bodyPr>
          <a:lstStyle/>
          <a:p>
            <a:r>
              <a:rPr lang="en-AU" sz="2000" dirty="0"/>
              <a:t>Are you part of the problem or the solution?</a:t>
            </a:r>
          </a:p>
          <a:p>
            <a:r>
              <a:rPr lang="en-AU" sz="2000" dirty="0"/>
              <a:t>Would you like to do business with yourself as a customer?</a:t>
            </a:r>
          </a:p>
          <a:p>
            <a:r>
              <a:rPr lang="en-AU" sz="2000" dirty="0"/>
              <a:t>Look to the desired outcomes and the impediments</a:t>
            </a:r>
          </a:p>
          <a:p>
            <a:r>
              <a:rPr lang="en-AU" sz="2000" dirty="0"/>
              <a:t>Always look to aggregate components into a solution </a:t>
            </a:r>
          </a:p>
          <a:p>
            <a:endParaRPr lang="en-AU" sz="2000" dirty="0"/>
          </a:p>
        </p:txBody>
      </p:sp>
      <p:sp>
        <p:nvSpPr>
          <p:cNvPr id="4" name="Rounded Rectangle 3"/>
          <p:cNvSpPr/>
          <p:nvPr/>
        </p:nvSpPr>
        <p:spPr>
          <a:xfrm>
            <a:off x="5097623" y="1556228"/>
            <a:ext cx="3362809" cy="2527690"/>
          </a:xfrm>
          <a:prstGeom prst="roundRect">
            <a:avLst>
              <a:gd name="adj" fmla="val 10000"/>
            </a:avLst>
          </a:prstGeom>
          <a:blipFill rotWithShape="0">
            <a:blip r:embed="rId2"/>
            <a:stretch>
              <a:fillRect/>
            </a:stretch>
          </a:blipFill>
          <a:ln>
            <a:noFill/>
          </a:ln>
          <a:effectLst>
            <a:reflection blurRad="6350" stA="52000" endA="300" endPos="35000" dir="5400000" sy="-100000" algn="bl" rotWithShape="0"/>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4110312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Demonstrate Balance</a:t>
            </a:r>
            <a:endParaRPr lang="en-US" dirty="0"/>
          </a:p>
        </p:txBody>
      </p:sp>
      <p:sp>
        <p:nvSpPr>
          <p:cNvPr id="3" name="Content Placeholder 2"/>
          <p:cNvSpPr>
            <a:spLocks noGrp="1"/>
          </p:cNvSpPr>
          <p:nvPr>
            <p:ph idx="1"/>
          </p:nvPr>
        </p:nvSpPr>
        <p:spPr>
          <a:xfrm>
            <a:off x="827088" y="1160525"/>
            <a:ext cx="3960812" cy="3434098"/>
          </a:xfrm>
        </p:spPr>
        <p:txBody>
          <a:bodyPr>
            <a:normAutofit/>
          </a:bodyPr>
          <a:lstStyle/>
          <a:p>
            <a:r>
              <a:rPr lang="en-AU" sz="2400" dirty="0"/>
              <a:t>In your work, balance across</a:t>
            </a:r>
          </a:p>
          <a:p>
            <a:pPr lvl="1"/>
            <a:r>
              <a:rPr lang="en-AU" sz="2000" dirty="0"/>
              <a:t>Predictable</a:t>
            </a:r>
          </a:p>
          <a:p>
            <a:pPr lvl="1"/>
            <a:r>
              <a:rPr lang="en-AU" sz="2000" dirty="0"/>
              <a:t>Innovative</a:t>
            </a:r>
          </a:p>
          <a:p>
            <a:pPr lvl="1"/>
            <a:r>
              <a:rPr lang="en-AU" sz="2000" dirty="0"/>
              <a:t>Sustainable</a:t>
            </a:r>
          </a:p>
          <a:p>
            <a:pPr lvl="1"/>
            <a:r>
              <a:rPr lang="en-AU" sz="2000" dirty="0"/>
              <a:t>Capable</a:t>
            </a:r>
          </a:p>
          <a:p>
            <a:endParaRPr lang="en-AU" sz="2400" dirty="0"/>
          </a:p>
        </p:txBody>
      </p:sp>
      <p:grpSp>
        <p:nvGrpSpPr>
          <p:cNvPr id="5" name="Group 4"/>
          <p:cNvGrpSpPr/>
          <p:nvPr/>
        </p:nvGrpSpPr>
        <p:grpSpPr>
          <a:xfrm>
            <a:off x="4644008" y="1254299"/>
            <a:ext cx="4731083" cy="2964018"/>
            <a:chOff x="-1" y="609600"/>
            <a:chExt cx="14283966" cy="4340772"/>
          </a:xfrm>
        </p:grpSpPr>
        <p:pic>
          <p:nvPicPr>
            <p:cNvPr id="6" name="Picture 10" descr="C:\Program Files\Microsoft Resource DVD Artwork\DVD_ART\Artwork_Imagery\Shapes and Graphics\Pillars\red column pillar..png"/>
            <p:cNvPicPr>
              <a:picLocks noChangeAspect="1" noChangeArrowheads="1"/>
            </p:cNvPicPr>
            <p:nvPr/>
          </p:nvPicPr>
          <p:blipFill>
            <a:blip r:embed="rId2">
              <a:duotone>
                <a:schemeClr val="accent6">
                  <a:shade val="45000"/>
                  <a:satMod val="135000"/>
                </a:schemeClr>
                <a:prstClr val="white"/>
              </a:duotone>
            </a:blip>
            <a:srcRect/>
            <a:stretch>
              <a:fillRect/>
            </a:stretch>
          </p:blipFill>
          <p:spPr bwMode="auto">
            <a:xfrm>
              <a:off x="9152675" y="1416814"/>
              <a:ext cx="5131290" cy="3150318"/>
            </a:xfrm>
            <a:prstGeom prst="rect">
              <a:avLst/>
            </a:prstGeom>
            <a:noFill/>
          </p:spPr>
        </p:pic>
        <p:pic>
          <p:nvPicPr>
            <p:cNvPr id="7" name="Picture 9" descr="C:\Program Files\Microsoft Resource DVD Artwork\DVD_ART\Artwork_Imagery\Shapes and Graphics\Pillars\blue column pillar.png"/>
            <p:cNvPicPr>
              <a:picLocks noChangeAspect="1" noChangeArrowheads="1"/>
            </p:cNvPicPr>
            <p:nvPr/>
          </p:nvPicPr>
          <p:blipFill>
            <a:blip r:embed="rId3">
              <a:duotone>
                <a:schemeClr val="accent2">
                  <a:shade val="45000"/>
                  <a:satMod val="135000"/>
                </a:schemeClr>
                <a:prstClr val="white"/>
              </a:duotone>
              <a:lum contrast="40000"/>
            </a:blip>
            <a:srcRect/>
            <a:stretch>
              <a:fillRect/>
            </a:stretch>
          </p:blipFill>
          <p:spPr bwMode="auto">
            <a:xfrm>
              <a:off x="289538" y="1376225"/>
              <a:ext cx="5131290" cy="3150318"/>
            </a:xfrm>
            <a:prstGeom prst="rect">
              <a:avLst/>
            </a:prstGeom>
            <a:noFill/>
          </p:spPr>
        </p:pic>
        <p:pic>
          <p:nvPicPr>
            <p:cNvPr id="8" name="Picture 7" descr="C:\Program Files\Microsoft Resource DVD Artwork\DVD_ART\Artwork_Imagery\Shapes and Graphics\Pillars\yellow column pillar..png"/>
            <p:cNvPicPr>
              <a:picLocks noChangeAspect="1" noChangeArrowheads="1"/>
            </p:cNvPicPr>
            <p:nvPr/>
          </p:nvPicPr>
          <p:blipFill>
            <a:blip r:embed="rId4">
              <a:duotone>
                <a:schemeClr val="accent1">
                  <a:shade val="45000"/>
                  <a:satMod val="135000"/>
                </a:schemeClr>
                <a:prstClr val="white"/>
              </a:duotone>
              <a:lum contrast="20000"/>
            </a:blip>
            <a:srcRect/>
            <a:stretch>
              <a:fillRect/>
            </a:stretch>
          </p:blipFill>
          <p:spPr bwMode="auto">
            <a:xfrm>
              <a:off x="3243916" y="1371600"/>
              <a:ext cx="5131290" cy="3180905"/>
            </a:xfrm>
            <a:prstGeom prst="rect">
              <a:avLst/>
            </a:prstGeom>
            <a:noFill/>
          </p:spPr>
        </p:pic>
        <p:sp>
          <p:nvSpPr>
            <p:cNvPr id="9" name="TextBox 8"/>
            <p:cNvSpPr txBox="1"/>
            <p:nvPr/>
          </p:nvSpPr>
          <p:spPr>
            <a:xfrm rot="16200000">
              <a:off x="718208" y="2534430"/>
              <a:ext cx="2033263" cy="836308"/>
            </a:xfrm>
            <a:prstGeom prst="rect">
              <a:avLst/>
            </a:prstGeom>
            <a:noFill/>
          </p:spPr>
          <p:txBody>
            <a:bodyPr wrap="square" rtlCol="0">
              <a:spAutoFit/>
            </a:bodyPr>
            <a:lstStyle/>
            <a:p>
              <a:pPr algn="ctr"/>
              <a:r>
                <a:rPr lang="en-US" sz="1200" b="1" dirty="0" smtClean="0">
                  <a:solidFill>
                    <a:srgbClr val="FFFFFF"/>
                  </a:solidFill>
                  <a:effectLst>
                    <a:outerShdw blurRad="38100" dist="38100" dir="2700000" algn="tl">
                      <a:srgbClr val="000000">
                        <a:alpha val="43137"/>
                      </a:srgbClr>
                    </a:outerShdw>
                  </a:effectLst>
                </a:rPr>
                <a:t>PREDICTABLE</a:t>
              </a:r>
              <a:endParaRPr lang="en-US" sz="1200" b="1" dirty="0">
                <a:solidFill>
                  <a:srgbClr val="FFFFFF"/>
                </a:solidFill>
                <a:effectLst>
                  <a:outerShdw blurRad="38100" dist="38100" dir="2700000" algn="tl">
                    <a:srgbClr val="000000">
                      <a:alpha val="43137"/>
                    </a:srgbClr>
                  </a:outerShdw>
                </a:effectLst>
              </a:endParaRPr>
            </a:p>
          </p:txBody>
        </p:sp>
        <p:pic>
          <p:nvPicPr>
            <p:cNvPr id="10" name="Picture 8" descr="C:\Program Files\Microsoft Resource DVD Artwork\DVD_ART\Artwork_Imagery\Shapes and Graphics\Pillars\green column pillar.png"/>
            <p:cNvPicPr>
              <a:picLocks noChangeAspect="1" noChangeArrowheads="1"/>
            </p:cNvPicPr>
            <p:nvPr/>
          </p:nvPicPr>
          <p:blipFill>
            <a:blip r:embed="rId5">
              <a:duotone>
                <a:schemeClr val="accent4">
                  <a:shade val="45000"/>
                  <a:satMod val="135000"/>
                </a:schemeClr>
                <a:prstClr val="white"/>
              </a:duotone>
              <a:lum contrast="20000"/>
            </a:blip>
            <a:srcRect/>
            <a:stretch>
              <a:fillRect/>
            </a:stretch>
          </p:blipFill>
          <p:spPr bwMode="auto">
            <a:xfrm>
              <a:off x="6198296" y="1371600"/>
              <a:ext cx="5131290" cy="3180905"/>
            </a:xfrm>
            <a:prstGeom prst="rect">
              <a:avLst/>
            </a:prstGeom>
            <a:noFill/>
          </p:spPr>
        </p:pic>
        <p:sp>
          <p:nvSpPr>
            <p:cNvPr id="11" name="TextBox 10"/>
            <p:cNvSpPr txBox="1"/>
            <p:nvPr/>
          </p:nvSpPr>
          <p:spPr>
            <a:xfrm rot="16200000">
              <a:off x="3929777" y="2455374"/>
              <a:ext cx="1569338" cy="836308"/>
            </a:xfrm>
            <a:prstGeom prst="rect">
              <a:avLst/>
            </a:prstGeom>
            <a:noFill/>
          </p:spPr>
          <p:txBody>
            <a:bodyPr wrap="square" rtlCol="0">
              <a:spAutoFit/>
            </a:bodyPr>
            <a:lstStyle/>
            <a:p>
              <a:pPr algn="ctr"/>
              <a:r>
                <a:rPr lang="en-US" sz="1200" b="1" dirty="0" smtClean="0">
                  <a:solidFill>
                    <a:srgbClr val="FFFFFF"/>
                  </a:solidFill>
                  <a:effectLst>
                    <a:outerShdw blurRad="38100" dist="38100" dir="2700000" algn="tl">
                      <a:srgbClr val="000000">
                        <a:alpha val="43137"/>
                      </a:srgbClr>
                    </a:outerShdw>
                  </a:effectLst>
                </a:rPr>
                <a:t>INNOVATIVE</a:t>
              </a:r>
              <a:endParaRPr lang="en-US" sz="1200" b="1" dirty="0">
                <a:solidFill>
                  <a:srgbClr val="FFFFFF"/>
                </a:solidFill>
                <a:effectLst>
                  <a:outerShdw blurRad="38100" dist="38100" dir="2700000" algn="tl">
                    <a:srgbClr val="000000">
                      <a:alpha val="43137"/>
                    </a:srgbClr>
                  </a:outerShdw>
                </a:effectLst>
              </a:endParaRPr>
            </a:p>
          </p:txBody>
        </p:sp>
        <p:sp>
          <p:nvSpPr>
            <p:cNvPr id="12" name="TextBox 11"/>
            <p:cNvSpPr txBox="1"/>
            <p:nvPr/>
          </p:nvSpPr>
          <p:spPr>
            <a:xfrm rot="16200000">
              <a:off x="6808630" y="2447677"/>
              <a:ext cx="1569338" cy="836308"/>
            </a:xfrm>
            <a:prstGeom prst="rect">
              <a:avLst/>
            </a:prstGeom>
            <a:noFill/>
          </p:spPr>
          <p:txBody>
            <a:bodyPr wrap="square" rtlCol="0">
              <a:spAutoFit/>
            </a:bodyPr>
            <a:lstStyle/>
            <a:p>
              <a:pPr algn="ctr"/>
              <a:r>
                <a:rPr lang="en-US" sz="1200" b="1" dirty="0" smtClean="0">
                  <a:solidFill>
                    <a:srgbClr val="FFFFFF"/>
                  </a:solidFill>
                  <a:effectLst>
                    <a:outerShdw blurRad="38100" dist="38100" dir="2700000" algn="tl">
                      <a:srgbClr val="000000">
                        <a:alpha val="43137"/>
                      </a:srgbClr>
                    </a:outerShdw>
                  </a:effectLst>
                </a:rPr>
                <a:t>SUSTAINABLE</a:t>
              </a:r>
              <a:endParaRPr lang="en-US" sz="1200" b="1" dirty="0">
                <a:solidFill>
                  <a:srgbClr val="FFFFFF"/>
                </a:solidFill>
                <a:effectLst>
                  <a:outerShdw blurRad="38100" dist="38100" dir="2700000" algn="tl">
                    <a:srgbClr val="000000">
                      <a:alpha val="43137"/>
                    </a:srgbClr>
                  </a:outerShdw>
                </a:effectLst>
              </a:endParaRPr>
            </a:p>
          </p:txBody>
        </p:sp>
        <p:sp>
          <p:nvSpPr>
            <p:cNvPr id="13" name="TextBox 12"/>
            <p:cNvSpPr txBox="1"/>
            <p:nvPr/>
          </p:nvSpPr>
          <p:spPr>
            <a:xfrm rot="16200000">
              <a:off x="9771010" y="2473715"/>
              <a:ext cx="1667420" cy="836308"/>
            </a:xfrm>
            <a:prstGeom prst="rect">
              <a:avLst/>
            </a:prstGeom>
            <a:noFill/>
          </p:spPr>
          <p:txBody>
            <a:bodyPr wrap="square" rtlCol="0">
              <a:spAutoFit/>
            </a:bodyPr>
            <a:lstStyle/>
            <a:p>
              <a:pPr algn="ctr"/>
              <a:r>
                <a:rPr lang="en-US" sz="1200" b="1" dirty="0" smtClean="0">
                  <a:solidFill>
                    <a:srgbClr val="FFFFFF"/>
                  </a:solidFill>
                  <a:effectLst>
                    <a:outerShdw blurRad="38100" dist="38100" dir="2700000" algn="tl">
                      <a:srgbClr val="000000">
                        <a:alpha val="43137"/>
                      </a:srgbClr>
                    </a:outerShdw>
                  </a:effectLst>
                </a:rPr>
                <a:t>CAPABLE</a:t>
              </a:r>
              <a:endParaRPr lang="en-US" sz="1200" b="1" dirty="0">
                <a:solidFill>
                  <a:srgbClr val="FFFFFF"/>
                </a:solidFill>
                <a:effectLst>
                  <a:outerShdw blurRad="38100" dist="38100" dir="2700000" algn="tl">
                    <a:srgbClr val="000000">
                      <a:alpha val="43137"/>
                    </a:srgbClr>
                  </a:outerShdw>
                </a:effectLst>
              </a:endParaRPr>
            </a:p>
          </p:txBody>
        </p:sp>
        <p:sp>
          <p:nvSpPr>
            <p:cNvPr id="14" name="AutoShape 7"/>
            <p:cNvSpPr>
              <a:spLocks noChangeArrowheads="1"/>
            </p:cNvSpPr>
            <p:nvPr/>
          </p:nvSpPr>
          <p:spPr bwMode="auto">
            <a:xfrm>
              <a:off x="289538" y="4552506"/>
              <a:ext cx="11710411" cy="397866"/>
            </a:xfrm>
            <a:prstGeom prst="chevron">
              <a:avLst>
                <a:gd name="adj" fmla="val 0"/>
              </a:avLst>
            </a:prstGeom>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marL="428682" lvl="1" indent="-171473" defTabSz="685666" eaLnBrk="0" fontAlgn="base" hangingPunct="0">
                <a:spcBef>
                  <a:spcPct val="0"/>
                </a:spcBef>
                <a:spcAft>
                  <a:spcPct val="0"/>
                </a:spcAft>
                <a:buClr>
                  <a:srgbClr val="FFCC29"/>
                </a:buClr>
                <a:buBlip>
                  <a:blip r:embed="rId6"/>
                </a:buBlip>
                <a:defRPr/>
              </a:pPr>
              <a:endParaRPr lang="en-US" sz="1000" dirty="0">
                <a:solidFill>
                  <a:srgbClr val="FFFFFF"/>
                </a:solidFill>
                <a:effectLst>
                  <a:outerShdw blurRad="38100" dist="38100" dir="2700000" algn="tl">
                    <a:srgbClr val="000000">
                      <a:alpha val="43137"/>
                    </a:srgbClr>
                  </a:outerShdw>
                </a:effectLst>
              </a:endParaRPr>
            </a:p>
          </p:txBody>
        </p:sp>
        <p:grpSp>
          <p:nvGrpSpPr>
            <p:cNvPr id="15" name="Group 16"/>
            <p:cNvGrpSpPr/>
            <p:nvPr/>
          </p:nvGrpSpPr>
          <p:grpSpPr>
            <a:xfrm>
              <a:off x="-1" y="609600"/>
              <a:ext cx="12139018" cy="862671"/>
              <a:chOff x="0" y="850900"/>
              <a:chExt cx="9144000" cy="1481138"/>
            </a:xfrm>
          </p:grpSpPr>
          <p:pic>
            <p:nvPicPr>
              <p:cNvPr id="16" name="Picture 30" descr="EE-TwC_Roof"/>
              <p:cNvPicPr>
                <a:picLocks noChangeAspect="1" noChangeArrowheads="1"/>
              </p:cNvPicPr>
              <p:nvPr/>
            </p:nvPicPr>
            <p:blipFill>
              <a:blip r:embed="rId7"/>
              <a:srcRect/>
              <a:stretch>
                <a:fillRect/>
              </a:stretch>
            </p:blipFill>
            <p:spPr bwMode="auto">
              <a:xfrm>
                <a:off x="0" y="850900"/>
                <a:ext cx="9144000" cy="1481138"/>
              </a:xfrm>
              <a:prstGeom prst="rect">
                <a:avLst/>
              </a:prstGeom>
              <a:noFill/>
              <a:ln w="9525">
                <a:noFill/>
                <a:miter lim="800000"/>
                <a:headEnd/>
                <a:tailEnd/>
              </a:ln>
            </p:spPr>
          </p:pic>
          <p:sp>
            <p:nvSpPr>
              <p:cNvPr id="17" name="TextBox 16"/>
              <p:cNvSpPr txBox="1"/>
              <p:nvPr/>
            </p:nvSpPr>
            <p:spPr>
              <a:xfrm>
                <a:off x="2230612" y="1244778"/>
                <a:ext cx="4713515" cy="541715"/>
              </a:xfrm>
              <a:prstGeom prst="rect">
                <a:avLst/>
              </a:prstGeom>
              <a:effectLst>
                <a:outerShdw blurRad="317500" algn="ctr" rotWithShape="0">
                  <a:prstClr val="black"/>
                </a:outerShdw>
              </a:effectLst>
            </p:spPr>
            <p:txBody>
              <a:bodyPr vert="horz" wrap="square" lIns="0" tIns="0" rIns="0" bIns="0" rtlCol="0" anchor="t">
                <a:spAutoFit/>
              </a:bodyPr>
              <a:lstStyle/>
              <a:p>
                <a:pPr algn="ctr" defTabSz="685864">
                  <a:spcBef>
                    <a:spcPct val="0"/>
                  </a:spcBef>
                </a:pPr>
                <a:r>
                  <a:rPr lang="en-US" sz="1400" dirty="0" smtClean="0">
                    <a:ln w="3175">
                      <a:noFill/>
                    </a:ln>
                    <a:solidFill>
                      <a:srgbClr val="FFFFFF"/>
                    </a:solidFill>
                    <a:effectLst>
                      <a:outerShdw blurRad="38100" dist="38100" dir="2700000" algn="tl">
                        <a:srgbClr val="000000">
                          <a:alpha val="43137"/>
                        </a:srgbClr>
                      </a:outerShdw>
                    </a:effectLst>
                  </a:rPr>
                  <a:t>TRUSTWORTHY DELIVERY</a:t>
                </a:r>
                <a:endParaRPr lang="en-US" sz="1400" dirty="0">
                  <a:ln w="3175">
                    <a:noFill/>
                  </a:ln>
                  <a:solidFill>
                    <a:srgbClr val="FFFFFF"/>
                  </a:solidFill>
                  <a:effectLst>
                    <a:outerShdw blurRad="38100" dist="38100" dir="2700000" algn="tl">
                      <a:srgbClr val="000000">
                        <a:alpha val="43137"/>
                      </a:srgbClr>
                    </a:outerShdw>
                  </a:effectLst>
                </a:endParaRPr>
              </a:p>
            </p:txBody>
          </p:sp>
        </p:grpSp>
      </p:grpSp>
    </p:spTree>
    <p:extLst>
      <p:ext uri="{BB962C8B-B14F-4D97-AF65-F5344CB8AC3E}">
        <p14:creationId xmlns:p14="http://schemas.microsoft.com/office/powerpoint/2010/main" val="576899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Make It Happen</a:t>
            </a:r>
            <a:endParaRPr lang="en-US" dirty="0"/>
          </a:p>
        </p:txBody>
      </p:sp>
      <p:sp>
        <p:nvSpPr>
          <p:cNvPr id="6" name="Content Placeholder 5"/>
          <p:cNvSpPr>
            <a:spLocks noGrp="1"/>
          </p:cNvSpPr>
          <p:nvPr>
            <p:ph idx="1"/>
          </p:nvPr>
        </p:nvSpPr>
        <p:spPr>
          <a:xfrm>
            <a:off x="827088" y="1200151"/>
            <a:ext cx="3600896" cy="3394472"/>
          </a:xfrm>
        </p:spPr>
        <p:txBody>
          <a:bodyPr>
            <a:normAutofit/>
          </a:bodyPr>
          <a:lstStyle/>
          <a:p>
            <a:r>
              <a:rPr lang="en-AU" sz="2000" dirty="0"/>
              <a:t>Work the Problem</a:t>
            </a:r>
          </a:p>
          <a:p>
            <a:r>
              <a:rPr lang="en-AU" sz="2000" dirty="0"/>
              <a:t>Make suggestions</a:t>
            </a:r>
          </a:p>
          <a:p>
            <a:r>
              <a:rPr lang="en-AU" sz="2000" dirty="0"/>
              <a:t>Failure is acceptable</a:t>
            </a:r>
          </a:p>
          <a:p>
            <a:r>
              <a:rPr lang="en-AU" sz="2000" dirty="0"/>
              <a:t>Fail early</a:t>
            </a:r>
          </a:p>
          <a:p>
            <a:r>
              <a:rPr lang="en-AU" sz="2000" dirty="0"/>
              <a:t>Seek out help</a:t>
            </a:r>
          </a:p>
          <a:p>
            <a:r>
              <a:rPr lang="en-AU" sz="2000" dirty="0"/>
              <a:t>Some progress is better than none</a:t>
            </a:r>
          </a:p>
          <a:p>
            <a:endParaRPr lang="en-AU" sz="2000" dirty="0"/>
          </a:p>
        </p:txBody>
      </p:sp>
      <p:sp>
        <p:nvSpPr>
          <p:cNvPr id="5" name="Rounded Rectangle 4"/>
          <p:cNvSpPr/>
          <p:nvPr/>
        </p:nvSpPr>
        <p:spPr>
          <a:xfrm>
            <a:off x="5148064" y="1563689"/>
            <a:ext cx="3311724" cy="2433278"/>
          </a:xfrm>
          <a:prstGeom prst="roundRect">
            <a:avLst>
              <a:gd name="adj" fmla="val 10000"/>
            </a:avLst>
          </a:prstGeom>
          <a:blipFill rotWithShape="0">
            <a:blip r:embed="rId2"/>
            <a:stretch>
              <a:fillRect/>
            </a:stretch>
          </a:blipFill>
          <a:ln>
            <a:noFill/>
          </a:ln>
          <a:effectLst>
            <a:reflection blurRad="6350" stA="52000" endA="300" endPos="35000" dir="5400000" sy="-100000" algn="bl" rotWithShape="0"/>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382728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Own Your Own Success</a:t>
            </a:r>
            <a:endParaRPr lang="en-US" dirty="0"/>
          </a:p>
        </p:txBody>
      </p:sp>
      <p:sp>
        <p:nvSpPr>
          <p:cNvPr id="5" name="Content Placeholder 4"/>
          <p:cNvSpPr>
            <a:spLocks noGrp="1"/>
          </p:cNvSpPr>
          <p:nvPr>
            <p:ph idx="1"/>
          </p:nvPr>
        </p:nvSpPr>
        <p:spPr>
          <a:xfrm>
            <a:off x="827088" y="1200151"/>
            <a:ext cx="3744912" cy="3394472"/>
          </a:xfrm>
        </p:spPr>
        <p:txBody>
          <a:bodyPr>
            <a:normAutofit/>
          </a:bodyPr>
          <a:lstStyle/>
          <a:p>
            <a:r>
              <a:rPr lang="en-AU" sz="2000" dirty="0"/>
              <a:t>Value, growth, relevance are your responsibility</a:t>
            </a:r>
          </a:p>
          <a:p>
            <a:r>
              <a:rPr lang="en-AU" sz="2000" dirty="0"/>
              <a:t>Ask for opportunity, not recognition</a:t>
            </a:r>
          </a:p>
          <a:p>
            <a:r>
              <a:rPr lang="en-AU" sz="2000" dirty="0"/>
              <a:t>Define your own unique selling proposition</a:t>
            </a:r>
          </a:p>
          <a:p>
            <a:r>
              <a:rPr lang="en-AU" sz="2000" dirty="0"/>
              <a:t>Seek it out</a:t>
            </a:r>
          </a:p>
          <a:p>
            <a:endParaRPr lang="en-US" sz="2000" dirty="0"/>
          </a:p>
        </p:txBody>
      </p:sp>
      <p:sp>
        <p:nvSpPr>
          <p:cNvPr id="4" name="Rounded Rectangle 3"/>
          <p:cNvSpPr/>
          <p:nvPr/>
        </p:nvSpPr>
        <p:spPr>
          <a:xfrm>
            <a:off x="5138776" y="1563688"/>
            <a:ext cx="3321011" cy="2232198"/>
          </a:xfrm>
          <a:prstGeom prst="roundRect">
            <a:avLst>
              <a:gd name="adj" fmla="val 10000"/>
            </a:avLst>
          </a:prstGeom>
          <a:blipFill rotWithShape="0">
            <a:blip r:embed="rId2"/>
            <a:srcRect/>
            <a:stretch>
              <a:fillRect l="-7896" r="1"/>
            </a:stretch>
          </a:blipFill>
          <a:ln>
            <a:noFill/>
          </a:ln>
          <a:effectLst>
            <a:reflection blurRad="6350" stA="52000" endA="300" endPos="35000" dir="5400000" sy="-100000" algn="bl" rotWithShape="0"/>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34410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Have an Opinion</a:t>
            </a:r>
            <a:endParaRPr lang="en-US" dirty="0"/>
          </a:p>
        </p:txBody>
      </p:sp>
      <p:sp>
        <p:nvSpPr>
          <p:cNvPr id="4" name="Content Placeholder 3"/>
          <p:cNvSpPr>
            <a:spLocks noGrp="1"/>
          </p:cNvSpPr>
          <p:nvPr>
            <p:ph idx="1"/>
          </p:nvPr>
        </p:nvSpPr>
        <p:spPr>
          <a:xfrm>
            <a:off x="827088" y="1200151"/>
            <a:ext cx="4032944" cy="3394472"/>
          </a:xfrm>
        </p:spPr>
        <p:txBody>
          <a:bodyPr>
            <a:normAutofit/>
          </a:bodyPr>
          <a:lstStyle/>
          <a:p>
            <a:r>
              <a:rPr lang="en-AU" sz="2000" dirty="0"/>
              <a:t>Take a stand</a:t>
            </a:r>
          </a:p>
          <a:p>
            <a:r>
              <a:rPr lang="en-AU" sz="2000" dirty="0"/>
              <a:t>Be confident</a:t>
            </a:r>
          </a:p>
          <a:p>
            <a:r>
              <a:rPr lang="en-AU" sz="2000" dirty="0"/>
              <a:t>Be sure</a:t>
            </a:r>
          </a:p>
          <a:p>
            <a:r>
              <a:rPr lang="en-AU" sz="2000" dirty="0"/>
              <a:t>Understand the other opinions</a:t>
            </a:r>
          </a:p>
          <a:p>
            <a:r>
              <a:rPr lang="en-AU" sz="2000" dirty="0"/>
              <a:t>Listen to feedback</a:t>
            </a:r>
          </a:p>
          <a:p>
            <a:r>
              <a:rPr lang="en-AU" sz="2000" dirty="0"/>
              <a:t>Be passionate about something, anything</a:t>
            </a:r>
          </a:p>
          <a:p>
            <a:endParaRPr lang="en-AU" sz="2000" dirty="0"/>
          </a:p>
        </p:txBody>
      </p:sp>
      <p:pic>
        <p:nvPicPr>
          <p:cNvPr id="3074" name="Picture 2" descr="http://ojhas.org/opinion.jpg"/>
          <p:cNvPicPr>
            <a:picLocks noChangeAspect="1" noChangeArrowheads="1"/>
          </p:cNvPicPr>
          <p:nvPr/>
        </p:nvPicPr>
        <p:blipFill>
          <a:blip r:embed="rId2">
            <a:extLst/>
          </a:blip>
          <a:srcRect/>
          <a:stretch>
            <a:fillRect/>
          </a:stretch>
        </p:blipFill>
        <p:spPr bwMode="auto">
          <a:xfrm>
            <a:off x="5940152" y="1563687"/>
            <a:ext cx="2498491" cy="27733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24075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Courage</a:t>
            </a:r>
            <a:endParaRPr lang="en-US" dirty="0"/>
          </a:p>
        </p:txBody>
      </p:sp>
      <p:sp>
        <p:nvSpPr>
          <p:cNvPr id="3" name="Content Placeholder 2"/>
          <p:cNvSpPr>
            <a:spLocks noGrp="1"/>
          </p:cNvSpPr>
          <p:nvPr>
            <p:ph idx="1"/>
          </p:nvPr>
        </p:nvSpPr>
        <p:spPr>
          <a:xfrm>
            <a:off x="827088" y="1200151"/>
            <a:ext cx="3744912" cy="3315815"/>
          </a:xfrm>
        </p:spPr>
        <p:txBody>
          <a:bodyPr>
            <a:normAutofit/>
          </a:bodyPr>
          <a:lstStyle/>
          <a:p>
            <a:r>
              <a:rPr lang="en-AU" sz="2400" dirty="0"/>
              <a:t>Don’t back off</a:t>
            </a:r>
          </a:p>
          <a:p>
            <a:r>
              <a:rPr lang="en-AU" sz="2400" dirty="0"/>
              <a:t>Stand up and speak up</a:t>
            </a:r>
          </a:p>
          <a:p>
            <a:r>
              <a:rPr lang="en-AU" sz="2400" dirty="0"/>
              <a:t>Test your conviction</a:t>
            </a:r>
          </a:p>
          <a:p>
            <a:r>
              <a:rPr lang="en-AU" sz="2400" dirty="0"/>
              <a:t>Do you believe</a:t>
            </a:r>
          </a:p>
          <a:p>
            <a:endParaRPr lang="en-AU" sz="2400" dirty="0"/>
          </a:p>
        </p:txBody>
      </p:sp>
      <p:pic>
        <p:nvPicPr>
          <p:cNvPr id="15364" name="Picture 4" descr="http://www.sumitgoyal.com/wp-content/uploads/2007/11/courage.jpg"/>
          <p:cNvPicPr>
            <a:picLocks noChangeAspect="1" noChangeArrowheads="1"/>
          </p:cNvPicPr>
          <p:nvPr/>
        </p:nvPicPr>
        <p:blipFill rotWithShape="1">
          <a:blip r:embed="rId2"/>
          <a:srcRect l="16316" t="8366" r="14250" b="29865"/>
          <a:stretch/>
        </p:blipFill>
        <p:spPr bwMode="auto">
          <a:xfrm>
            <a:off x="5292080" y="1563688"/>
            <a:ext cx="3158115" cy="22481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9216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
          <p:cNvSpPr>
            <a:spLocks/>
          </p:cNvSpPr>
          <p:nvPr/>
        </p:nvSpPr>
        <p:spPr bwMode="auto">
          <a:xfrm flipH="1">
            <a:off x="0" y="2787774"/>
            <a:ext cx="8459788" cy="898401"/>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8100000" scaled="1"/>
            <a:tileRect/>
          </a:gradFill>
          <a:ln>
            <a:noFill/>
          </a:ln>
          <a:effectLst>
            <a:reflection blurRad="12700" stA="38000" endPos="28000" dist="5000" dir="5400000" sy="-100000" algn="bl" rotWithShape="0"/>
          </a:effectLst>
        </p:spPr>
        <p:txBody>
          <a:bodyPr vert="horz" wrap="square" lIns="68586" tIns="34294" rIns="68586" bIns="34294" numCol="1" anchor="t" anchorCtr="0" compatLnSpc="1">
            <a:prstTxWarp prst="textNoShape">
              <a:avLst/>
            </a:prstTxWarp>
          </a:bodyPr>
          <a:lstStyle/>
          <a:p>
            <a:endParaRPr lang="en-US">
              <a:solidFill>
                <a:schemeClr val="bg1"/>
              </a:solidFill>
            </a:endParaRPr>
          </a:p>
        </p:txBody>
      </p:sp>
      <p:sp>
        <p:nvSpPr>
          <p:cNvPr id="5" name="Freeform 5"/>
          <p:cNvSpPr>
            <a:spLocks/>
          </p:cNvSpPr>
          <p:nvPr/>
        </p:nvSpPr>
        <p:spPr bwMode="auto">
          <a:xfrm>
            <a:off x="1084943" y="3543301"/>
            <a:ext cx="4991454" cy="1304437"/>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noFill/>
          <a:ln w="9525">
            <a:gradFill>
              <a:gsLst>
                <a:gs pos="0">
                  <a:schemeClr val="tx1">
                    <a:alpha val="25000"/>
                  </a:schemeClr>
                </a:gs>
                <a:gs pos="50000">
                  <a:schemeClr val="accent1">
                    <a:tint val="44500"/>
                    <a:satMod val="160000"/>
                  </a:schemeClr>
                </a:gs>
                <a:gs pos="100000">
                  <a:schemeClr val="accent1">
                    <a:tint val="23500"/>
                    <a:satMod val="160000"/>
                    <a:alpha val="0"/>
                  </a:schemeClr>
                </a:gs>
              </a:gsLst>
              <a:lin ang="0" scaled="0"/>
            </a:gradFill>
            <a:round/>
            <a:headEnd/>
            <a:tailEnd/>
          </a:ln>
        </p:spPr>
        <p:txBody>
          <a:bodyPr vert="horz" wrap="square" lIns="68586" tIns="34294" rIns="68586" bIns="34294" numCol="1" anchor="t" anchorCtr="0" compatLnSpc="1">
            <a:prstTxWarp prst="textNoShape">
              <a:avLst/>
            </a:prstTxWarp>
          </a:bodyPr>
          <a:lstStyle/>
          <a:p>
            <a:endParaRPr lang="en-US"/>
          </a:p>
        </p:txBody>
      </p:sp>
      <p:sp>
        <p:nvSpPr>
          <p:cNvPr id="6" name="Freeform 5"/>
          <p:cNvSpPr>
            <a:spLocks/>
          </p:cNvSpPr>
          <p:nvPr/>
        </p:nvSpPr>
        <p:spPr bwMode="auto">
          <a:xfrm>
            <a:off x="3142879" y="-228599"/>
            <a:ext cx="8421347" cy="2200785"/>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noFill/>
          <a:ln w="9525">
            <a:gradFill>
              <a:gsLst>
                <a:gs pos="0">
                  <a:schemeClr val="tx1">
                    <a:alpha val="25000"/>
                  </a:schemeClr>
                </a:gs>
                <a:gs pos="50000">
                  <a:schemeClr val="accent1">
                    <a:tint val="44500"/>
                    <a:satMod val="160000"/>
                  </a:schemeClr>
                </a:gs>
                <a:gs pos="100000">
                  <a:schemeClr val="accent1">
                    <a:tint val="23500"/>
                    <a:satMod val="160000"/>
                    <a:alpha val="0"/>
                  </a:schemeClr>
                </a:gs>
              </a:gsLst>
              <a:lin ang="0" scaled="0"/>
            </a:gradFill>
            <a:round/>
            <a:headEnd/>
            <a:tailEnd/>
          </a:ln>
        </p:spPr>
        <p:txBody>
          <a:bodyPr vert="horz" wrap="square" lIns="68586" tIns="34294" rIns="68586" bIns="34294" numCol="1" anchor="t" anchorCtr="0" compatLnSpc="1">
            <a:prstTxWarp prst="textNoShape">
              <a:avLst/>
            </a:prstTxWarp>
          </a:bodyPr>
          <a:lstStyle/>
          <a:p>
            <a:endParaRPr lang="en-US"/>
          </a:p>
        </p:txBody>
      </p:sp>
      <p:sp>
        <p:nvSpPr>
          <p:cNvPr id="8" name="Freeform 5"/>
          <p:cNvSpPr>
            <a:spLocks/>
          </p:cNvSpPr>
          <p:nvPr/>
        </p:nvSpPr>
        <p:spPr bwMode="auto">
          <a:xfrm flipH="1">
            <a:off x="1256436" y="285751"/>
            <a:ext cx="3886021" cy="808250"/>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noFill/>
          <a:ln w="9525">
            <a:gradFill>
              <a:gsLst>
                <a:gs pos="0">
                  <a:schemeClr val="tx1">
                    <a:alpha val="25000"/>
                  </a:schemeClr>
                </a:gs>
                <a:gs pos="50000">
                  <a:schemeClr val="accent1">
                    <a:tint val="44500"/>
                    <a:satMod val="160000"/>
                  </a:schemeClr>
                </a:gs>
                <a:gs pos="100000">
                  <a:schemeClr val="accent1">
                    <a:tint val="23500"/>
                    <a:satMod val="160000"/>
                    <a:alpha val="0"/>
                  </a:schemeClr>
                </a:gs>
              </a:gsLst>
              <a:lin ang="0" scaled="0"/>
            </a:gradFill>
            <a:round/>
            <a:headEnd/>
            <a:tailEnd/>
          </a:ln>
        </p:spPr>
        <p:txBody>
          <a:bodyPr vert="horz" wrap="square" lIns="68586" tIns="34294" rIns="68586" bIns="34294" numCol="1" anchor="t" anchorCtr="0" compatLnSpc="1">
            <a:prstTxWarp prst="textNoShape">
              <a:avLst/>
            </a:prstTxWarp>
          </a:bodyPr>
          <a:lstStyle/>
          <a:p>
            <a:endParaRPr lang="en-US"/>
          </a:p>
        </p:txBody>
      </p:sp>
      <p:sp>
        <p:nvSpPr>
          <p:cNvPr id="9" name="Freeform 5"/>
          <p:cNvSpPr>
            <a:spLocks/>
          </p:cNvSpPr>
          <p:nvPr/>
        </p:nvSpPr>
        <p:spPr bwMode="auto">
          <a:xfrm>
            <a:off x="2056746" y="685802"/>
            <a:ext cx="4457671" cy="1164941"/>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gradFill>
            <a:gsLst>
              <a:gs pos="0">
                <a:schemeClr val="tx1">
                  <a:alpha val="15000"/>
                </a:schemeClr>
              </a:gs>
              <a:gs pos="50000">
                <a:schemeClr val="tx1">
                  <a:alpha val="25000"/>
                </a:schemeClr>
              </a:gs>
              <a:gs pos="100000">
                <a:schemeClr val="accent1">
                  <a:tint val="23500"/>
                  <a:satMod val="160000"/>
                  <a:alpha val="0"/>
                </a:schemeClr>
              </a:gs>
            </a:gsLst>
            <a:lin ang="0" scaled="0"/>
          </a:gradFill>
          <a:ln w="9525">
            <a:noFill/>
            <a:round/>
            <a:headEnd/>
            <a:tailEnd/>
          </a:ln>
        </p:spPr>
        <p:txBody>
          <a:bodyPr vert="horz" wrap="square" lIns="68586" tIns="34294" rIns="68586" bIns="34294" numCol="1" anchor="t" anchorCtr="0" compatLnSpc="1">
            <a:prstTxWarp prst="textNoShape">
              <a:avLst/>
            </a:prstTxWarp>
          </a:bodyPr>
          <a:lstStyle/>
          <a:p>
            <a:endParaRPr lang="en-US"/>
          </a:p>
        </p:txBody>
      </p:sp>
      <p:sp>
        <p:nvSpPr>
          <p:cNvPr id="10" name="Freeform 5"/>
          <p:cNvSpPr>
            <a:spLocks/>
          </p:cNvSpPr>
          <p:nvPr/>
        </p:nvSpPr>
        <p:spPr bwMode="auto">
          <a:xfrm flipH="1">
            <a:off x="-2459281" y="3036094"/>
            <a:ext cx="8692845" cy="2107406"/>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gradFill>
            <a:gsLst>
              <a:gs pos="0">
                <a:schemeClr val="tx1">
                  <a:alpha val="10000"/>
                </a:schemeClr>
              </a:gs>
              <a:gs pos="50000">
                <a:schemeClr val="accent1">
                  <a:tint val="44500"/>
                  <a:satMod val="160000"/>
                  <a:alpha val="10000"/>
                </a:schemeClr>
              </a:gs>
              <a:gs pos="100000">
                <a:schemeClr val="accent1">
                  <a:tint val="23500"/>
                  <a:satMod val="160000"/>
                  <a:alpha val="0"/>
                </a:schemeClr>
              </a:gs>
            </a:gsLst>
            <a:lin ang="0" scaled="0"/>
          </a:gradFill>
          <a:ln w="9525">
            <a:noFill/>
            <a:round/>
            <a:headEnd/>
            <a:tailEnd/>
          </a:ln>
        </p:spPr>
        <p:txBody>
          <a:bodyPr vert="horz" wrap="square" lIns="68586" tIns="34294" rIns="68586" bIns="34294" numCol="1" anchor="t" anchorCtr="0" compatLnSpc="1">
            <a:prstTxWarp prst="textNoShape">
              <a:avLst/>
            </a:prstTxWarp>
          </a:bodyPr>
          <a:lstStyle/>
          <a:p>
            <a:endParaRPr lang="en-US"/>
          </a:p>
        </p:txBody>
      </p:sp>
      <p:sp>
        <p:nvSpPr>
          <p:cNvPr id="12" name="Freeform 5"/>
          <p:cNvSpPr>
            <a:spLocks/>
          </p:cNvSpPr>
          <p:nvPr/>
        </p:nvSpPr>
        <p:spPr bwMode="auto">
          <a:xfrm>
            <a:off x="5006692" y="342900"/>
            <a:ext cx="5910610" cy="1544644"/>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noFill/>
          <a:ln w="9525">
            <a:gradFill>
              <a:gsLst>
                <a:gs pos="0">
                  <a:schemeClr val="tx1">
                    <a:alpha val="25000"/>
                  </a:schemeClr>
                </a:gs>
                <a:gs pos="50000">
                  <a:schemeClr val="accent1">
                    <a:tint val="44500"/>
                    <a:satMod val="160000"/>
                  </a:schemeClr>
                </a:gs>
                <a:gs pos="100000">
                  <a:schemeClr val="accent1">
                    <a:tint val="23500"/>
                    <a:satMod val="160000"/>
                    <a:alpha val="0"/>
                  </a:schemeClr>
                </a:gs>
              </a:gsLst>
              <a:lin ang="0" scaled="0"/>
            </a:gradFill>
            <a:round/>
            <a:headEnd/>
            <a:tailEnd/>
          </a:ln>
        </p:spPr>
        <p:txBody>
          <a:bodyPr vert="horz" wrap="square" lIns="68586" tIns="34294" rIns="68586" bIns="34294" numCol="1" anchor="t" anchorCtr="0" compatLnSpc="1">
            <a:prstTxWarp prst="textNoShape">
              <a:avLst/>
            </a:prstTxWarp>
          </a:bodyPr>
          <a:lstStyle/>
          <a:p>
            <a:endParaRPr lang="en-US"/>
          </a:p>
        </p:txBody>
      </p:sp>
      <p:sp>
        <p:nvSpPr>
          <p:cNvPr id="17" name="Text Placeholder 3"/>
          <p:cNvSpPr txBox="1">
            <a:spLocks/>
          </p:cNvSpPr>
          <p:nvPr/>
        </p:nvSpPr>
        <p:spPr>
          <a:xfrm>
            <a:off x="743895" y="1828800"/>
            <a:ext cx="8363938" cy="1495794"/>
          </a:xfrm>
          <a:prstGeom prst="rect">
            <a:avLst/>
          </a:prstGeom>
        </p:spPr>
        <p:txBody>
          <a:bodyPr lIns="68586" tIns="34294" rIns="68586" bIns="34294"/>
          <a:lstStyle/>
          <a:p>
            <a:pPr defTabSz="685835">
              <a:lnSpc>
                <a:spcPct val="90000"/>
              </a:lnSpc>
              <a:spcBef>
                <a:spcPct val="0"/>
              </a:spcBef>
              <a:defRPr/>
            </a:pPr>
            <a:r>
              <a:rPr lang="en-US" sz="10800" i="1" spc="-482" dirty="0" err="1">
                <a:ln w="11430"/>
                <a:solidFill>
                  <a:schemeClr val="bg1"/>
                </a:solidFill>
                <a:latin typeface="Segoe Light" pitchFamily="34" charset="0"/>
              </a:rPr>
              <a:t>i</a:t>
            </a:r>
            <a:r>
              <a:rPr lang="en-US" sz="10800" i="1" spc="-482" dirty="0">
                <a:ln w="11430"/>
                <a:solidFill>
                  <a:schemeClr val="bg1"/>
                </a:solidFill>
                <a:latin typeface="Segoe Light" pitchFamily="34" charset="0"/>
              </a:rPr>
              <a:t> believe in…</a:t>
            </a:r>
          </a:p>
        </p:txBody>
      </p:sp>
    </p:spTree>
    <p:extLst>
      <p:ext uri="{BB962C8B-B14F-4D97-AF65-F5344CB8AC3E}">
        <p14:creationId xmlns:p14="http://schemas.microsoft.com/office/powerpoint/2010/main" val="1602542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744335" y="3086101"/>
            <a:ext cx="10307789" cy="2200785"/>
            <a:chOff x="1674812" y="-304800"/>
            <a:chExt cx="13740139" cy="2934380"/>
          </a:xfrm>
        </p:grpSpPr>
        <p:sp>
          <p:nvSpPr>
            <p:cNvPr id="7" name="Freeform 6"/>
            <p:cNvSpPr>
              <a:spLocks/>
            </p:cNvSpPr>
            <p:nvPr/>
          </p:nvSpPr>
          <p:spPr bwMode="auto">
            <a:xfrm>
              <a:off x="4189412" y="-304800"/>
              <a:ext cx="11225539" cy="2934380"/>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noFill/>
            <a:ln w="9525">
              <a:gradFill>
                <a:gsLst>
                  <a:gs pos="0">
                    <a:schemeClr val="tx1">
                      <a:alpha val="25000"/>
                    </a:schemeClr>
                  </a:gs>
                  <a:gs pos="50000">
                    <a:schemeClr val="accent1">
                      <a:tint val="44500"/>
                      <a:satMod val="160000"/>
                      <a:alpha val="25000"/>
                    </a:schemeClr>
                  </a:gs>
                  <a:gs pos="100000">
                    <a:schemeClr val="accent1">
                      <a:tint val="23500"/>
                      <a:satMod val="160000"/>
                      <a:alpha val="0"/>
                    </a:schemeClr>
                  </a:gs>
                </a:gsLst>
                <a:lin ang="0" scaled="0"/>
              </a:gra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5"/>
            <p:cNvSpPr>
              <a:spLocks/>
            </p:cNvSpPr>
            <p:nvPr/>
          </p:nvSpPr>
          <p:spPr bwMode="auto">
            <a:xfrm flipH="1">
              <a:off x="1674812" y="381000"/>
              <a:ext cx="5180012" cy="1077667"/>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noFill/>
            <a:ln w="9525">
              <a:gradFill>
                <a:gsLst>
                  <a:gs pos="0">
                    <a:schemeClr val="tx1">
                      <a:alpha val="25000"/>
                    </a:schemeClr>
                  </a:gs>
                  <a:gs pos="50000">
                    <a:schemeClr val="accent1">
                      <a:tint val="44500"/>
                      <a:satMod val="160000"/>
                      <a:alpha val="25000"/>
                    </a:schemeClr>
                  </a:gs>
                  <a:gs pos="100000">
                    <a:schemeClr val="accent1">
                      <a:tint val="23500"/>
                      <a:satMod val="160000"/>
                      <a:alpha val="0"/>
                    </a:schemeClr>
                  </a:gs>
                </a:gsLst>
                <a:lin ang="0" scaled="0"/>
              </a:gra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2741612" y="914400"/>
              <a:ext cx="5942013" cy="1553255"/>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gradFill>
              <a:gsLst>
                <a:gs pos="0">
                  <a:schemeClr val="tx1">
                    <a:alpha val="15000"/>
                  </a:schemeClr>
                </a:gs>
                <a:gs pos="50000">
                  <a:schemeClr val="tx1">
                    <a:alpha val="25000"/>
                  </a:schemeClr>
                </a:gs>
                <a:gs pos="100000">
                  <a:schemeClr val="accent1">
                    <a:tint val="23500"/>
                    <a:satMod val="160000"/>
                    <a:alpha val="0"/>
                  </a:schemeClr>
                </a:gs>
              </a:gsLst>
              <a:lin ang="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6673851" y="457200"/>
              <a:ext cx="7878761" cy="2059525"/>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noFill/>
            <a:ln w="9525">
              <a:gradFill>
                <a:gsLst>
                  <a:gs pos="0">
                    <a:schemeClr val="tx1">
                      <a:alpha val="25000"/>
                    </a:schemeClr>
                  </a:gs>
                  <a:gs pos="50000">
                    <a:schemeClr val="accent1">
                      <a:tint val="44500"/>
                      <a:satMod val="160000"/>
                    </a:schemeClr>
                  </a:gs>
                  <a:gs pos="100000">
                    <a:schemeClr val="accent1">
                      <a:tint val="23500"/>
                      <a:satMod val="160000"/>
                      <a:alpha val="0"/>
                    </a:schemeClr>
                  </a:gs>
                </a:gsLst>
                <a:lin ang="0" scaled="0"/>
              </a:gra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 name="Group 10"/>
          <p:cNvGrpSpPr/>
          <p:nvPr/>
        </p:nvGrpSpPr>
        <p:grpSpPr>
          <a:xfrm>
            <a:off x="4114686" y="3700956"/>
            <a:ext cx="4863454" cy="1271094"/>
            <a:chOff x="2278497" y="4267200"/>
            <a:chExt cx="9910327" cy="2590800"/>
          </a:xfrm>
          <a:effectLst>
            <a:outerShdw blurRad="1270000" algn="ctr" rotWithShape="0">
              <a:prstClr val="black">
                <a:alpha val="46000"/>
              </a:prstClr>
            </a:outerShdw>
          </a:effectLst>
        </p:grpSpPr>
        <p:pic>
          <p:nvPicPr>
            <p:cNvPr id="12" name="Picture 11" descr="technology back.png"/>
            <p:cNvPicPr>
              <a:picLocks noChangeAspect="1"/>
            </p:cNvPicPr>
            <p:nvPr/>
          </p:nvPicPr>
          <p:blipFill>
            <a:blip r:embed="rId3"/>
            <a:stretch>
              <a:fillRect/>
            </a:stretch>
          </p:blipFill>
          <p:spPr>
            <a:xfrm flipH="1">
              <a:off x="2278497" y="4267203"/>
              <a:ext cx="9910318" cy="2590795"/>
            </a:xfrm>
            <a:prstGeom prst="rect">
              <a:avLst/>
            </a:prstGeom>
            <a:noFill/>
            <a:ln w="9525">
              <a:noFill/>
              <a:round/>
              <a:headEnd/>
              <a:tailEnd/>
            </a:ln>
          </p:spPr>
        </p:pic>
        <p:sp>
          <p:nvSpPr>
            <p:cNvPr id="13" name="Freeform 12"/>
            <p:cNvSpPr>
              <a:spLocks/>
            </p:cNvSpPr>
            <p:nvPr/>
          </p:nvSpPr>
          <p:spPr bwMode="auto">
            <a:xfrm flipH="1">
              <a:off x="2589212" y="4267200"/>
              <a:ext cx="9599612" cy="2590800"/>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noFill/>
            <a:ln w="19050">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4" name="Group 13"/>
          <p:cNvGrpSpPr/>
          <p:nvPr/>
        </p:nvGrpSpPr>
        <p:grpSpPr>
          <a:xfrm>
            <a:off x="170304" y="92870"/>
            <a:ext cx="6452350" cy="3655401"/>
            <a:chOff x="227012" y="2059330"/>
            <a:chExt cx="26151613" cy="14819340"/>
          </a:xfrm>
        </p:grpSpPr>
        <p:sp>
          <p:nvSpPr>
            <p:cNvPr id="15" name="Freeform 5"/>
            <p:cNvSpPr>
              <a:spLocks/>
            </p:cNvSpPr>
            <p:nvPr/>
          </p:nvSpPr>
          <p:spPr bwMode="auto">
            <a:xfrm flipH="1">
              <a:off x="227012" y="2059330"/>
              <a:ext cx="11478004" cy="3000375"/>
            </a:xfrm>
            <a:custGeom>
              <a:avLst/>
              <a:gdLst/>
              <a:ahLst/>
              <a:cxnLst>
                <a:cxn ang="0">
                  <a:pos x="7674" y="0"/>
                </a:cxn>
                <a:cxn ang="0">
                  <a:pos x="604" y="0"/>
                </a:cxn>
                <a:cxn ang="0">
                  <a:pos x="0" y="1061"/>
                </a:cxn>
                <a:cxn ang="0">
                  <a:pos x="532" y="2006"/>
                </a:cxn>
                <a:cxn ang="0">
                  <a:pos x="7674" y="2006"/>
                </a:cxn>
              </a:cxnLst>
              <a:rect l="0" t="0" r="r" b="b"/>
              <a:pathLst>
                <a:path w="7674" h="2006">
                  <a:moveTo>
                    <a:pt x="7674" y="0"/>
                  </a:moveTo>
                  <a:lnTo>
                    <a:pt x="604" y="0"/>
                  </a:lnTo>
                  <a:lnTo>
                    <a:pt x="0" y="1061"/>
                  </a:lnTo>
                  <a:lnTo>
                    <a:pt x="532" y="2006"/>
                  </a:lnTo>
                  <a:lnTo>
                    <a:pt x="7674" y="2006"/>
                  </a:lnTo>
                </a:path>
              </a:pathLst>
            </a:custGeom>
            <a:noFill/>
            <a:ln w="9525">
              <a:gradFill>
                <a:gsLst>
                  <a:gs pos="0">
                    <a:schemeClr val="tx1">
                      <a:alpha val="25000"/>
                    </a:schemeClr>
                  </a:gs>
                  <a:gs pos="50000">
                    <a:schemeClr val="accent1">
                      <a:tint val="44500"/>
                      <a:satMod val="160000"/>
                    </a:schemeClr>
                  </a:gs>
                  <a:gs pos="100000">
                    <a:schemeClr val="accent1">
                      <a:tint val="23500"/>
                      <a:satMod val="160000"/>
                      <a:alpha val="0"/>
                    </a:schemeClr>
                  </a:gs>
                </a:gsLst>
                <a:lin ang="0" scaled="0"/>
              </a:gra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Text Placeholder 3"/>
            <p:cNvSpPr txBox="1">
              <a:spLocks/>
            </p:cNvSpPr>
            <p:nvPr/>
          </p:nvSpPr>
          <p:spPr>
            <a:xfrm>
              <a:off x="2888986" y="3066018"/>
              <a:ext cx="23489639" cy="13812652"/>
            </a:xfrm>
            <a:prstGeom prst="rect">
              <a:avLst/>
            </a:prstGeom>
          </p:spPr>
          <p:txBody>
            <a:bodyPr vert="horz" wrap="square" lIns="0" tIns="0" rIns="0" bIns="0" rtlCol="0" anchor="t">
              <a:spAutoFit/>
            </a:bodyPr>
            <a:lstStyle/>
            <a:p>
              <a:pPr defTabSz="685835">
                <a:lnSpc>
                  <a:spcPct val="90000"/>
                </a:lnSpc>
                <a:spcBef>
                  <a:spcPct val="0"/>
                </a:spcBef>
                <a:defRPr/>
              </a:pPr>
              <a:r>
                <a:rPr lang="en-US" sz="3300" i="1" dirty="0">
                  <a:ln w="11430"/>
                  <a:solidFill>
                    <a:schemeClr val="bg1"/>
                  </a:solidFill>
                  <a:latin typeface="Segoe Light" pitchFamily="34" charset="0"/>
                </a:rPr>
                <a:t>i believe in…</a:t>
              </a:r>
              <a:r>
                <a:rPr lang="en-US" sz="3600" i="1" dirty="0">
                  <a:ln w="11430"/>
                  <a:solidFill>
                    <a:schemeClr val="bg1"/>
                  </a:solidFill>
                  <a:latin typeface="Segoe Light" pitchFamily="34" charset="0"/>
                </a:rPr>
                <a:t> </a:t>
              </a:r>
              <a:r>
                <a:rPr lang="en-US" sz="3000" dirty="0">
                  <a:solidFill>
                    <a:schemeClr val="bg1"/>
                  </a:solidFill>
                  <a:latin typeface="Segoe Condensed" pitchFamily="34" charset="0"/>
                </a:rPr>
                <a:t>the magic of technology, the power of the customer and their right to be right, the power of teams as well as the individual, in family, diversity, learning and explaining, in transparency, and in the power of connection to our customers, to our community and to each other in who we are and what we do together</a:t>
              </a:r>
              <a:endParaRPr lang="en-US" sz="3300" i="1" dirty="0">
                <a:ln w="11430"/>
                <a:solidFill>
                  <a:schemeClr val="bg1"/>
                </a:solidFill>
                <a:latin typeface="Segoe Light" pitchFamily="34" charset="0"/>
              </a:endParaRPr>
            </a:p>
          </p:txBody>
        </p:sp>
      </p:grpSp>
    </p:spTree>
    <p:extLst>
      <p:ext uri="{BB962C8B-B14F-4D97-AF65-F5344CB8AC3E}">
        <p14:creationId xmlns:p14="http://schemas.microsoft.com/office/powerpoint/2010/main" val="2285770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088" y="3003798"/>
            <a:ext cx="7628880" cy="1102519"/>
          </a:xfrm>
        </p:spPr>
        <p:txBody>
          <a:bodyPr>
            <a:noAutofit/>
          </a:bodyPr>
          <a:lstStyle/>
          <a:p>
            <a:r>
              <a:rPr lang="en-US" sz="4000" dirty="0" smtClean="0"/>
              <a:t>What is Technical Leadership ?</a:t>
            </a:r>
            <a:br>
              <a:rPr lang="en-US" sz="4000" dirty="0" smtClean="0"/>
            </a:br>
            <a:r>
              <a:rPr lang="en-US" sz="4000" dirty="0"/>
              <a:t/>
            </a:r>
            <a:br>
              <a:rPr lang="en-US" sz="4000" dirty="0"/>
            </a:br>
            <a:endParaRPr lang="en-US" sz="4000" dirty="0"/>
          </a:p>
        </p:txBody>
      </p:sp>
      <p:pic>
        <p:nvPicPr>
          <p:cNvPr id="5" name="Picture 2" descr="C:\Users\EventStaff\Desktop\TechEd\iMAGES\MP90038663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2843807" y="754339"/>
            <a:ext cx="1597325" cy="1601387"/>
          </a:xfrm>
          <a:prstGeom prst="roundRect">
            <a:avLst>
              <a:gd name="adj" fmla="val 5999"/>
            </a:avLst>
          </a:prstGeom>
          <a:noFill/>
          <a:effectLst>
            <a:innerShdw blurRad="63500" dist="50800" dir="13500000">
              <a:prstClr val="black">
                <a:alpha val="50000"/>
              </a:prstClr>
            </a:innerShdw>
            <a:reflection blurRad="6350" stA="50000" endA="300" endPos="3850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6" name="Picture 4" descr="C:\Users\EventStaff\Desktop\TechEd\iMAGES\MP90044241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27088" y="779577"/>
            <a:ext cx="1656680" cy="1601387"/>
          </a:xfrm>
          <a:prstGeom prst="roundRect">
            <a:avLst>
              <a:gd name="adj" fmla="val 6617"/>
            </a:avLst>
          </a:prstGeom>
          <a:noFill/>
          <a:effectLst>
            <a:innerShdw blurRad="63500" dist="50800" dir="13500000">
              <a:prstClr val="black">
                <a:alpha val="50000"/>
              </a:prstClr>
            </a:innerShdw>
            <a:reflection blurRad="6350" stA="50000" endA="300" endPos="3850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7" name="Picture 5" descr="C:\Users\EventStaff\Desktop\TechEd\iMAGES\MP900315602.JPG"/>
          <p:cNvPicPr>
            <a:picLocks noChangeAspect="1" noChangeArrowheads="1"/>
          </p:cNvPicPr>
          <p:nvPr/>
        </p:nvPicPr>
        <p:blipFill rotWithShape="1">
          <a:blip r:embed="rId4">
            <a:extLst>
              <a:ext uri="{28A0092B-C50C-407E-A947-70E740481C1C}">
                <a14:useLocalDpi xmlns:a14="http://schemas.microsoft.com/office/drawing/2010/main" val="0"/>
              </a:ext>
            </a:extLst>
          </a:blip>
          <a:srcRect b="-1"/>
          <a:stretch/>
        </p:blipFill>
        <p:spPr bwMode="auto">
          <a:xfrm>
            <a:off x="4787900" y="779577"/>
            <a:ext cx="1643153" cy="1601387"/>
          </a:xfrm>
          <a:prstGeom prst="roundRect">
            <a:avLst>
              <a:gd name="adj" fmla="val 5999"/>
            </a:avLst>
          </a:prstGeom>
          <a:noFill/>
          <a:effectLst>
            <a:innerShdw blurRad="63500" dist="50800" dir="13500000">
              <a:prstClr val="black">
                <a:alpha val="50000"/>
              </a:prstClr>
            </a:innerShdw>
            <a:reflection blurRad="6350" stA="50000" endA="300" endPos="38500" dist="508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389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US" dirty="0"/>
              <a:t>Today</a:t>
            </a:r>
          </a:p>
        </p:txBody>
      </p:sp>
      <p:sp>
        <p:nvSpPr>
          <p:cNvPr id="53" name="Slide Number Placeholder 2"/>
          <p:cNvSpPr>
            <a:spLocks noGrp="1"/>
          </p:cNvSpPr>
          <p:nvPr>
            <p:ph type="sldNum" sz="quarter" idx="4294967295"/>
          </p:nvPr>
        </p:nvSpPr>
        <p:spPr>
          <a:xfrm>
            <a:off x="8787911" y="4907757"/>
            <a:ext cx="356089" cy="235744"/>
          </a:xfrm>
          <a:prstGeom prst="rect">
            <a:avLst/>
          </a:prstGeom>
        </p:spPr>
        <p:txBody>
          <a:bodyPr lIns="91436" tIns="45718" rIns="91436" bIns="45718"/>
          <a:lstStyle/>
          <a:p>
            <a:pPr defTabSz="819116" fontAlgn="base">
              <a:spcBef>
                <a:spcPct val="0"/>
              </a:spcBef>
              <a:spcAft>
                <a:spcPct val="0"/>
              </a:spcAft>
            </a:pPr>
            <a:fld id="{9C299E9E-4E50-425B-A8BD-053BF876D4F1}" type="slidenum">
              <a:rPr lang="en-US" sz="1200">
                <a:solidFill>
                  <a:srgbClr val="FFFFFF"/>
                </a:solidFill>
                <a:latin typeface="Arial" pitchFamily="34" charset="0"/>
                <a:cs typeface="Arial" pitchFamily="34" charset="0"/>
              </a:rPr>
              <a:pPr defTabSz="819116" fontAlgn="base">
                <a:spcBef>
                  <a:spcPct val="0"/>
                </a:spcBef>
                <a:spcAft>
                  <a:spcPct val="0"/>
                </a:spcAft>
              </a:pPr>
              <a:t>5</a:t>
            </a:fld>
            <a:endParaRPr lang="en-US" sz="1200" dirty="0">
              <a:solidFill>
                <a:srgbClr val="FFFFFF"/>
              </a:solidFill>
              <a:latin typeface="Arial" pitchFamily="34" charset="0"/>
              <a:cs typeface="Arial" pitchFamily="34" charset="0"/>
            </a:endParaRPr>
          </a:p>
        </p:txBody>
      </p:sp>
      <p:pic>
        <p:nvPicPr>
          <p:cNvPr id="146435" name="Picture 3" descr="Server sm"/>
          <p:cNvPicPr>
            <a:picLocks noChangeAspect="1" noChangeArrowheads="1"/>
          </p:cNvPicPr>
          <p:nvPr/>
        </p:nvPicPr>
        <p:blipFill>
          <a:blip r:embed="rId3"/>
          <a:srcRect/>
          <a:stretch>
            <a:fillRect/>
          </a:stretch>
        </p:blipFill>
        <p:spPr bwMode="auto">
          <a:xfrm>
            <a:off x="1082675" y="2305050"/>
            <a:ext cx="685800" cy="753666"/>
          </a:xfrm>
          <a:prstGeom prst="rect">
            <a:avLst/>
          </a:prstGeom>
          <a:noFill/>
        </p:spPr>
      </p:pic>
      <p:pic>
        <p:nvPicPr>
          <p:cNvPr id="146436" name="Picture 4" descr="Database Sm"/>
          <p:cNvPicPr>
            <a:picLocks noChangeAspect="1" noChangeArrowheads="1"/>
          </p:cNvPicPr>
          <p:nvPr/>
        </p:nvPicPr>
        <p:blipFill>
          <a:blip r:embed="rId4" cstate="print"/>
          <a:srcRect/>
          <a:stretch>
            <a:fillRect/>
          </a:stretch>
        </p:blipFill>
        <p:spPr bwMode="auto">
          <a:xfrm>
            <a:off x="1158877" y="3162300"/>
            <a:ext cx="530225" cy="475060"/>
          </a:xfrm>
          <a:prstGeom prst="rect">
            <a:avLst/>
          </a:prstGeom>
          <a:noFill/>
        </p:spPr>
      </p:pic>
      <p:pic>
        <p:nvPicPr>
          <p:cNvPr id="146437" name="Picture 5" descr="Server sm"/>
          <p:cNvPicPr>
            <a:picLocks noChangeAspect="1" noChangeArrowheads="1"/>
          </p:cNvPicPr>
          <p:nvPr/>
        </p:nvPicPr>
        <p:blipFill>
          <a:blip r:embed="rId3"/>
          <a:srcRect/>
          <a:stretch>
            <a:fillRect/>
          </a:stretch>
        </p:blipFill>
        <p:spPr bwMode="auto">
          <a:xfrm>
            <a:off x="2149475" y="2305050"/>
            <a:ext cx="685800" cy="753666"/>
          </a:xfrm>
          <a:prstGeom prst="rect">
            <a:avLst/>
          </a:prstGeom>
          <a:noFill/>
        </p:spPr>
      </p:pic>
      <p:pic>
        <p:nvPicPr>
          <p:cNvPr id="146438" name="Picture 6" descr="Database Sm"/>
          <p:cNvPicPr>
            <a:picLocks noChangeAspect="1" noChangeArrowheads="1"/>
          </p:cNvPicPr>
          <p:nvPr/>
        </p:nvPicPr>
        <p:blipFill>
          <a:blip r:embed="rId4" cstate="print"/>
          <a:srcRect/>
          <a:stretch>
            <a:fillRect/>
          </a:stretch>
        </p:blipFill>
        <p:spPr bwMode="auto">
          <a:xfrm>
            <a:off x="2073277" y="3162300"/>
            <a:ext cx="530225" cy="475060"/>
          </a:xfrm>
          <a:prstGeom prst="rect">
            <a:avLst/>
          </a:prstGeom>
          <a:noFill/>
        </p:spPr>
      </p:pic>
      <p:pic>
        <p:nvPicPr>
          <p:cNvPr id="146439" name="Picture 7" descr="Server sm"/>
          <p:cNvPicPr>
            <a:picLocks noChangeAspect="1" noChangeArrowheads="1"/>
          </p:cNvPicPr>
          <p:nvPr/>
        </p:nvPicPr>
        <p:blipFill>
          <a:blip r:embed="rId3"/>
          <a:srcRect/>
          <a:stretch>
            <a:fillRect/>
          </a:stretch>
        </p:blipFill>
        <p:spPr bwMode="auto">
          <a:xfrm>
            <a:off x="1692275" y="1322786"/>
            <a:ext cx="685800" cy="753665"/>
          </a:xfrm>
          <a:prstGeom prst="rect">
            <a:avLst/>
          </a:prstGeom>
          <a:noFill/>
        </p:spPr>
      </p:pic>
      <p:pic>
        <p:nvPicPr>
          <p:cNvPr id="146440" name="Picture 8" descr="Database Sm"/>
          <p:cNvPicPr>
            <a:picLocks noChangeAspect="1" noChangeArrowheads="1"/>
          </p:cNvPicPr>
          <p:nvPr/>
        </p:nvPicPr>
        <p:blipFill>
          <a:blip r:embed="rId4" cstate="print"/>
          <a:srcRect/>
          <a:stretch>
            <a:fillRect/>
          </a:stretch>
        </p:blipFill>
        <p:spPr bwMode="auto">
          <a:xfrm>
            <a:off x="6721476" y="1408511"/>
            <a:ext cx="530225" cy="475059"/>
          </a:xfrm>
          <a:prstGeom prst="rect">
            <a:avLst/>
          </a:prstGeom>
          <a:noFill/>
        </p:spPr>
      </p:pic>
      <p:pic>
        <p:nvPicPr>
          <p:cNvPr id="146441" name="Picture 9" descr="Server sm"/>
          <p:cNvPicPr>
            <a:picLocks noChangeAspect="1" noChangeArrowheads="1"/>
          </p:cNvPicPr>
          <p:nvPr/>
        </p:nvPicPr>
        <p:blipFill>
          <a:blip r:embed="rId3"/>
          <a:srcRect/>
          <a:stretch>
            <a:fillRect/>
          </a:stretch>
        </p:blipFill>
        <p:spPr bwMode="auto">
          <a:xfrm>
            <a:off x="4359275" y="1922861"/>
            <a:ext cx="685800" cy="753665"/>
          </a:xfrm>
          <a:prstGeom prst="rect">
            <a:avLst/>
          </a:prstGeom>
          <a:noFill/>
        </p:spPr>
      </p:pic>
      <p:pic>
        <p:nvPicPr>
          <p:cNvPr id="146442" name="Picture 10" descr="Server sm"/>
          <p:cNvPicPr>
            <a:picLocks noChangeAspect="1" noChangeArrowheads="1"/>
          </p:cNvPicPr>
          <p:nvPr/>
        </p:nvPicPr>
        <p:blipFill>
          <a:blip r:embed="rId3"/>
          <a:srcRect/>
          <a:stretch>
            <a:fillRect/>
          </a:stretch>
        </p:blipFill>
        <p:spPr bwMode="auto">
          <a:xfrm>
            <a:off x="3368675" y="2974181"/>
            <a:ext cx="685800" cy="753666"/>
          </a:xfrm>
          <a:prstGeom prst="rect">
            <a:avLst/>
          </a:prstGeom>
          <a:noFill/>
        </p:spPr>
      </p:pic>
      <p:pic>
        <p:nvPicPr>
          <p:cNvPr id="146443" name="Picture 11" descr="Server sm"/>
          <p:cNvPicPr>
            <a:picLocks noChangeAspect="1" noChangeArrowheads="1"/>
          </p:cNvPicPr>
          <p:nvPr/>
        </p:nvPicPr>
        <p:blipFill>
          <a:blip r:embed="rId3"/>
          <a:srcRect/>
          <a:stretch>
            <a:fillRect/>
          </a:stretch>
        </p:blipFill>
        <p:spPr bwMode="auto">
          <a:xfrm>
            <a:off x="3292475" y="951311"/>
            <a:ext cx="685800" cy="753665"/>
          </a:xfrm>
          <a:prstGeom prst="rect">
            <a:avLst/>
          </a:prstGeom>
          <a:noFill/>
        </p:spPr>
      </p:pic>
      <p:pic>
        <p:nvPicPr>
          <p:cNvPr id="146444" name="Picture 12" descr="Server sm"/>
          <p:cNvPicPr>
            <a:picLocks noChangeAspect="1" noChangeArrowheads="1"/>
          </p:cNvPicPr>
          <p:nvPr/>
        </p:nvPicPr>
        <p:blipFill>
          <a:blip r:embed="rId3"/>
          <a:srcRect/>
          <a:stretch>
            <a:fillRect/>
          </a:stretch>
        </p:blipFill>
        <p:spPr bwMode="auto">
          <a:xfrm>
            <a:off x="5654675" y="1237061"/>
            <a:ext cx="685800" cy="753665"/>
          </a:xfrm>
          <a:prstGeom prst="rect">
            <a:avLst/>
          </a:prstGeom>
          <a:noFill/>
        </p:spPr>
      </p:pic>
      <p:pic>
        <p:nvPicPr>
          <p:cNvPr id="146445" name="Picture 13" descr="Server sm"/>
          <p:cNvPicPr>
            <a:picLocks noChangeAspect="1" noChangeArrowheads="1"/>
          </p:cNvPicPr>
          <p:nvPr/>
        </p:nvPicPr>
        <p:blipFill>
          <a:blip r:embed="rId3"/>
          <a:srcRect/>
          <a:stretch>
            <a:fillRect/>
          </a:stretch>
        </p:blipFill>
        <p:spPr bwMode="auto">
          <a:xfrm>
            <a:off x="7178675" y="722711"/>
            <a:ext cx="685800" cy="753665"/>
          </a:xfrm>
          <a:prstGeom prst="rect">
            <a:avLst/>
          </a:prstGeom>
          <a:noFill/>
        </p:spPr>
      </p:pic>
      <p:pic>
        <p:nvPicPr>
          <p:cNvPr id="146446" name="Picture 14" descr="Database Sm"/>
          <p:cNvPicPr>
            <a:picLocks noChangeAspect="1" noChangeArrowheads="1"/>
          </p:cNvPicPr>
          <p:nvPr/>
        </p:nvPicPr>
        <p:blipFill>
          <a:blip r:embed="rId4" cstate="print"/>
          <a:srcRect/>
          <a:stretch>
            <a:fillRect/>
          </a:stretch>
        </p:blipFill>
        <p:spPr bwMode="auto">
          <a:xfrm>
            <a:off x="7102477" y="2876550"/>
            <a:ext cx="530225" cy="475060"/>
          </a:xfrm>
          <a:prstGeom prst="rect">
            <a:avLst/>
          </a:prstGeom>
          <a:noFill/>
        </p:spPr>
      </p:pic>
      <p:pic>
        <p:nvPicPr>
          <p:cNvPr id="146447" name="Picture 15" descr="Server sm"/>
          <p:cNvPicPr>
            <a:picLocks noChangeAspect="1" noChangeArrowheads="1"/>
          </p:cNvPicPr>
          <p:nvPr/>
        </p:nvPicPr>
        <p:blipFill>
          <a:blip r:embed="rId3"/>
          <a:srcRect/>
          <a:stretch>
            <a:fillRect/>
          </a:stretch>
        </p:blipFill>
        <p:spPr bwMode="auto">
          <a:xfrm>
            <a:off x="7026275" y="3523061"/>
            <a:ext cx="685800" cy="753665"/>
          </a:xfrm>
          <a:prstGeom prst="rect">
            <a:avLst/>
          </a:prstGeom>
          <a:noFill/>
        </p:spPr>
      </p:pic>
      <p:pic>
        <p:nvPicPr>
          <p:cNvPr id="146448" name="Picture 16" descr="Database Sm"/>
          <p:cNvPicPr>
            <a:picLocks noChangeAspect="1" noChangeArrowheads="1"/>
          </p:cNvPicPr>
          <p:nvPr/>
        </p:nvPicPr>
        <p:blipFill>
          <a:blip r:embed="rId4" cstate="print"/>
          <a:srcRect/>
          <a:stretch>
            <a:fillRect/>
          </a:stretch>
        </p:blipFill>
        <p:spPr bwMode="auto">
          <a:xfrm>
            <a:off x="7635877" y="4208861"/>
            <a:ext cx="530225" cy="475059"/>
          </a:xfrm>
          <a:prstGeom prst="rect">
            <a:avLst/>
          </a:prstGeom>
          <a:noFill/>
        </p:spPr>
      </p:pic>
      <p:pic>
        <p:nvPicPr>
          <p:cNvPr id="146449" name="Picture 17" descr="Database Sm"/>
          <p:cNvPicPr>
            <a:picLocks noChangeAspect="1" noChangeArrowheads="1"/>
          </p:cNvPicPr>
          <p:nvPr/>
        </p:nvPicPr>
        <p:blipFill>
          <a:blip r:embed="rId4" cstate="print"/>
          <a:srcRect/>
          <a:stretch>
            <a:fillRect/>
          </a:stretch>
        </p:blipFill>
        <p:spPr bwMode="auto">
          <a:xfrm>
            <a:off x="3368677" y="3923111"/>
            <a:ext cx="530225" cy="475059"/>
          </a:xfrm>
          <a:prstGeom prst="rect">
            <a:avLst/>
          </a:prstGeom>
          <a:noFill/>
        </p:spPr>
      </p:pic>
      <p:pic>
        <p:nvPicPr>
          <p:cNvPr id="146450" name="Picture 18" descr="Server sm"/>
          <p:cNvPicPr>
            <a:picLocks noChangeAspect="1" noChangeArrowheads="1"/>
          </p:cNvPicPr>
          <p:nvPr/>
        </p:nvPicPr>
        <p:blipFill>
          <a:blip r:embed="rId3"/>
          <a:srcRect/>
          <a:stretch>
            <a:fillRect/>
          </a:stretch>
        </p:blipFill>
        <p:spPr bwMode="auto">
          <a:xfrm>
            <a:off x="5578475" y="2974181"/>
            <a:ext cx="685800" cy="753666"/>
          </a:xfrm>
          <a:prstGeom prst="rect">
            <a:avLst/>
          </a:prstGeom>
          <a:noFill/>
        </p:spPr>
      </p:pic>
      <p:pic>
        <p:nvPicPr>
          <p:cNvPr id="146451" name="Picture 19" descr="Server sm"/>
          <p:cNvPicPr>
            <a:picLocks noChangeAspect="1" noChangeArrowheads="1"/>
          </p:cNvPicPr>
          <p:nvPr/>
        </p:nvPicPr>
        <p:blipFill>
          <a:blip r:embed="rId3"/>
          <a:srcRect/>
          <a:stretch>
            <a:fillRect/>
          </a:stretch>
        </p:blipFill>
        <p:spPr bwMode="auto">
          <a:xfrm>
            <a:off x="7102475" y="1969294"/>
            <a:ext cx="685800" cy="753666"/>
          </a:xfrm>
          <a:prstGeom prst="rect">
            <a:avLst/>
          </a:prstGeom>
          <a:noFill/>
        </p:spPr>
      </p:pic>
      <p:pic>
        <p:nvPicPr>
          <p:cNvPr id="146452" name="Picture 20" descr="Database Sm"/>
          <p:cNvPicPr>
            <a:picLocks noChangeAspect="1" noChangeArrowheads="1"/>
          </p:cNvPicPr>
          <p:nvPr/>
        </p:nvPicPr>
        <p:blipFill>
          <a:blip r:embed="rId4" cstate="print"/>
          <a:srcRect/>
          <a:stretch>
            <a:fillRect/>
          </a:stretch>
        </p:blipFill>
        <p:spPr bwMode="auto">
          <a:xfrm>
            <a:off x="5730877" y="2094311"/>
            <a:ext cx="530225" cy="475059"/>
          </a:xfrm>
          <a:prstGeom prst="rect">
            <a:avLst/>
          </a:prstGeom>
          <a:noFill/>
        </p:spPr>
      </p:pic>
      <p:pic>
        <p:nvPicPr>
          <p:cNvPr id="146453" name="Picture 21" descr="Database Sm"/>
          <p:cNvPicPr>
            <a:picLocks noChangeAspect="1" noChangeArrowheads="1"/>
          </p:cNvPicPr>
          <p:nvPr/>
        </p:nvPicPr>
        <p:blipFill>
          <a:blip r:embed="rId4" cstate="print"/>
          <a:srcRect/>
          <a:stretch>
            <a:fillRect/>
          </a:stretch>
        </p:blipFill>
        <p:spPr bwMode="auto">
          <a:xfrm>
            <a:off x="4130677" y="2722961"/>
            <a:ext cx="530225" cy="475059"/>
          </a:xfrm>
          <a:prstGeom prst="rect">
            <a:avLst/>
          </a:prstGeom>
          <a:noFill/>
        </p:spPr>
      </p:pic>
      <p:pic>
        <p:nvPicPr>
          <p:cNvPr id="146454" name="Picture 22" descr="Database Sm"/>
          <p:cNvPicPr>
            <a:picLocks noChangeAspect="1" noChangeArrowheads="1"/>
          </p:cNvPicPr>
          <p:nvPr/>
        </p:nvPicPr>
        <p:blipFill>
          <a:blip r:embed="rId4" cstate="print"/>
          <a:srcRect/>
          <a:stretch>
            <a:fillRect/>
          </a:stretch>
        </p:blipFill>
        <p:spPr bwMode="auto">
          <a:xfrm>
            <a:off x="3444877" y="1694261"/>
            <a:ext cx="530225" cy="475059"/>
          </a:xfrm>
          <a:prstGeom prst="rect">
            <a:avLst/>
          </a:prstGeom>
          <a:noFill/>
        </p:spPr>
      </p:pic>
      <p:pic>
        <p:nvPicPr>
          <p:cNvPr id="146455" name="Picture 23" descr="Database Sm"/>
          <p:cNvPicPr>
            <a:picLocks noChangeAspect="1" noChangeArrowheads="1"/>
          </p:cNvPicPr>
          <p:nvPr/>
        </p:nvPicPr>
        <p:blipFill>
          <a:blip r:embed="rId4" cstate="print"/>
          <a:srcRect/>
          <a:stretch>
            <a:fillRect/>
          </a:stretch>
        </p:blipFill>
        <p:spPr bwMode="auto">
          <a:xfrm>
            <a:off x="701677" y="1122761"/>
            <a:ext cx="530225" cy="475059"/>
          </a:xfrm>
          <a:prstGeom prst="rect">
            <a:avLst/>
          </a:prstGeom>
          <a:noFill/>
        </p:spPr>
      </p:pic>
      <p:pic>
        <p:nvPicPr>
          <p:cNvPr id="146456" name="Picture 24" descr="Database Sm"/>
          <p:cNvPicPr>
            <a:picLocks noChangeAspect="1" noChangeArrowheads="1"/>
          </p:cNvPicPr>
          <p:nvPr/>
        </p:nvPicPr>
        <p:blipFill>
          <a:blip r:embed="rId4" cstate="print"/>
          <a:srcRect/>
          <a:stretch>
            <a:fillRect/>
          </a:stretch>
        </p:blipFill>
        <p:spPr bwMode="auto">
          <a:xfrm>
            <a:off x="5578476" y="3923111"/>
            <a:ext cx="530225" cy="475059"/>
          </a:xfrm>
          <a:prstGeom prst="rect">
            <a:avLst/>
          </a:prstGeom>
          <a:noFill/>
        </p:spPr>
      </p:pic>
      <p:grpSp>
        <p:nvGrpSpPr>
          <p:cNvPr id="2" name="Group 25"/>
          <p:cNvGrpSpPr>
            <a:grpSpLocks/>
          </p:cNvGrpSpPr>
          <p:nvPr/>
        </p:nvGrpSpPr>
        <p:grpSpPr bwMode="auto">
          <a:xfrm>
            <a:off x="1082675" y="1100139"/>
            <a:ext cx="6705600" cy="3346847"/>
            <a:chOff x="672" y="1085"/>
            <a:chExt cx="4224" cy="2811"/>
          </a:xfrm>
        </p:grpSpPr>
        <p:cxnSp>
          <p:nvCxnSpPr>
            <p:cNvPr id="146458" name="AutoShape 26"/>
            <p:cNvCxnSpPr>
              <a:cxnSpLocks noChangeShapeType="1"/>
            </p:cNvCxnSpPr>
            <p:nvPr/>
          </p:nvCxnSpPr>
          <p:spPr bwMode="auto">
            <a:xfrm rot="16200000">
              <a:off x="718" y="1759"/>
              <a:ext cx="508" cy="168"/>
            </a:xfrm>
            <a:prstGeom prst="curvedConnector2">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59" name="AutoShape 27"/>
            <p:cNvCxnSpPr>
              <a:cxnSpLocks noChangeShapeType="1"/>
            </p:cNvCxnSpPr>
            <p:nvPr/>
          </p:nvCxnSpPr>
          <p:spPr bwMode="auto">
            <a:xfrm flipH="1" flipV="1">
              <a:off x="1272" y="1905"/>
              <a:ext cx="504" cy="509"/>
            </a:xfrm>
            <a:prstGeom prst="curvedConnector4">
              <a:avLst>
                <a:gd name="adj1" fmla="val -28569"/>
                <a:gd name="adj2" fmla="val 81338"/>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60" name="AutoShape 28"/>
            <p:cNvCxnSpPr>
              <a:cxnSpLocks noChangeShapeType="1"/>
            </p:cNvCxnSpPr>
            <p:nvPr/>
          </p:nvCxnSpPr>
          <p:spPr bwMode="auto">
            <a:xfrm flipV="1">
              <a:off x="1488" y="1277"/>
              <a:ext cx="576" cy="312"/>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61" name="AutoShape 29"/>
            <p:cNvCxnSpPr>
              <a:cxnSpLocks noChangeShapeType="1"/>
            </p:cNvCxnSpPr>
            <p:nvPr/>
          </p:nvCxnSpPr>
          <p:spPr bwMode="auto">
            <a:xfrm rot="16200000" flipH="1">
              <a:off x="1132" y="2486"/>
              <a:ext cx="87" cy="575"/>
            </a:xfrm>
            <a:prstGeom prst="curvedConnector3">
              <a:avLst>
                <a:gd name="adj1" fmla="val 49426"/>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62" name="AutoShape 30"/>
            <p:cNvCxnSpPr>
              <a:cxnSpLocks noChangeShapeType="1"/>
            </p:cNvCxnSpPr>
            <p:nvPr/>
          </p:nvCxnSpPr>
          <p:spPr bwMode="auto">
            <a:xfrm rot="16200000">
              <a:off x="1468" y="2725"/>
              <a:ext cx="87" cy="97"/>
            </a:xfrm>
            <a:prstGeom prst="curvedConnector3">
              <a:avLst>
                <a:gd name="adj1" fmla="val 50574"/>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63" name="AutoShape 31"/>
            <p:cNvCxnSpPr>
              <a:cxnSpLocks noChangeShapeType="1"/>
            </p:cNvCxnSpPr>
            <p:nvPr/>
          </p:nvCxnSpPr>
          <p:spPr bwMode="auto">
            <a:xfrm rot="5400000" flipH="1">
              <a:off x="578" y="2508"/>
              <a:ext cx="403" cy="215"/>
            </a:xfrm>
            <a:prstGeom prst="curvedConnector4">
              <a:avLst>
                <a:gd name="adj1" fmla="val 10917"/>
                <a:gd name="adj2" fmla="val 166977"/>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64" name="AutoShape 32"/>
            <p:cNvCxnSpPr>
              <a:cxnSpLocks noChangeShapeType="1"/>
            </p:cNvCxnSpPr>
            <p:nvPr/>
          </p:nvCxnSpPr>
          <p:spPr bwMode="auto">
            <a:xfrm flipV="1">
              <a:off x="1054" y="2414"/>
              <a:ext cx="290" cy="603"/>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65" name="AutoShape 33"/>
            <p:cNvCxnSpPr>
              <a:cxnSpLocks noChangeShapeType="1"/>
            </p:cNvCxnSpPr>
            <p:nvPr/>
          </p:nvCxnSpPr>
          <p:spPr bwMode="auto">
            <a:xfrm rot="16200000">
              <a:off x="2222" y="3349"/>
              <a:ext cx="164" cy="49"/>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66" name="AutoShape 34"/>
            <p:cNvCxnSpPr>
              <a:cxnSpLocks noChangeShapeType="1"/>
            </p:cNvCxnSpPr>
            <p:nvPr/>
          </p:nvCxnSpPr>
          <p:spPr bwMode="auto">
            <a:xfrm flipV="1">
              <a:off x="1776" y="2093"/>
              <a:ext cx="960" cy="321"/>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67" name="AutoShape 35"/>
            <p:cNvCxnSpPr>
              <a:cxnSpLocks noChangeShapeType="1"/>
            </p:cNvCxnSpPr>
            <p:nvPr/>
          </p:nvCxnSpPr>
          <p:spPr bwMode="auto">
            <a:xfrm flipV="1">
              <a:off x="2496" y="1085"/>
              <a:ext cx="2016" cy="192"/>
            </a:xfrm>
            <a:prstGeom prst="curvedConnector3">
              <a:avLst>
                <a:gd name="adj1" fmla="val 43449"/>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68" name="AutoShape 36"/>
            <p:cNvCxnSpPr>
              <a:cxnSpLocks noChangeShapeType="1"/>
            </p:cNvCxnSpPr>
            <p:nvPr/>
          </p:nvCxnSpPr>
          <p:spPr bwMode="auto">
            <a:xfrm flipV="1">
              <a:off x="3168" y="1517"/>
              <a:ext cx="384" cy="576"/>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69" name="AutoShape 37"/>
            <p:cNvCxnSpPr>
              <a:cxnSpLocks noChangeShapeType="1"/>
            </p:cNvCxnSpPr>
            <p:nvPr/>
          </p:nvCxnSpPr>
          <p:spPr bwMode="auto">
            <a:xfrm flipV="1">
              <a:off x="2544" y="1517"/>
              <a:ext cx="1008" cy="1459"/>
            </a:xfrm>
            <a:prstGeom prst="curvedConnector3">
              <a:avLst>
                <a:gd name="adj1" fmla="val 83926"/>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70" name="AutoShape 38"/>
            <p:cNvCxnSpPr>
              <a:cxnSpLocks noChangeShapeType="1"/>
            </p:cNvCxnSpPr>
            <p:nvPr/>
          </p:nvCxnSpPr>
          <p:spPr bwMode="auto">
            <a:xfrm rot="16200000" flipH="1" flipV="1">
              <a:off x="1800" y="2489"/>
              <a:ext cx="358" cy="698"/>
            </a:xfrm>
            <a:prstGeom prst="curvedConnector4">
              <a:avLst>
                <a:gd name="adj1" fmla="val -40222"/>
                <a:gd name="adj2" fmla="val 65472"/>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71" name="AutoShape 39"/>
            <p:cNvCxnSpPr>
              <a:cxnSpLocks noChangeShapeType="1"/>
            </p:cNvCxnSpPr>
            <p:nvPr/>
          </p:nvCxnSpPr>
          <p:spPr bwMode="auto">
            <a:xfrm>
              <a:off x="3168" y="2093"/>
              <a:ext cx="336" cy="883"/>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72" name="AutoShape 40"/>
            <p:cNvCxnSpPr>
              <a:cxnSpLocks noChangeShapeType="1"/>
            </p:cNvCxnSpPr>
            <p:nvPr/>
          </p:nvCxnSpPr>
          <p:spPr bwMode="auto">
            <a:xfrm flipH="1" flipV="1">
              <a:off x="3791" y="2304"/>
              <a:ext cx="145" cy="672"/>
            </a:xfrm>
            <a:prstGeom prst="curvedConnector4">
              <a:avLst>
                <a:gd name="adj1" fmla="val -99310"/>
                <a:gd name="adj2" fmla="val 73662"/>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73" name="AutoShape 41"/>
            <p:cNvCxnSpPr>
              <a:cxnSpLocks noChangeShapeType="1"/>
            </p:cNvCxnSpPr>
            <p:nvPr/>
          </p:nvCxnSpPr>
          <p:spPr bwMode="auto">
            <a:xfrm rot="16200000">
              <a:off x="3724" y="1876"/>
              <a:ext cx="87" cy="1"/>
            </a:xfrm>
            <a:prstGeom prst="curvedConnector3">
              <a:avLst>
                <a:gd name="adj1" fmla="val 50574"/>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74" name="AutoShape 42"/>
            <p:cNvCxnSpPr>
              <a:cxnSpLocks noChangeShapeType="1"/>
            </p:cNvCxnSpPr>
            <p:nvPr/>
          </p:nvCxnSpPr>
          <p:spPr bwMode="auto">
            <a:xfrm flipH="1" flipV="1">
              <a:off x="2064" y="1277"/>
              <a:ext cx="430" cy="507"/>
            </a:xfrm>
            <a:prstGeom prst="curvedConnector5">
              <a:avLst>
                <a:gd name="adj1" fmla="val -33486"/>
                <a:gd name="adj2" fmla="val 190926"/>
                <a:gd name="adj3" fmla="val 133486"/>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75" name="AutoShape 43"/>
            <p:cNvCxnSpPr>
              <a:cxnSpLocks noChangeShapeType="1"/>
            </p:cNvCxnSpPr>
            <p:nvPr/>
          </p:nvCxnSpPr>
          <p:spPr bwMode="auto">
            <a:xfrm rot="16200000" flipH="1" flipV="1">
              <a:off x="1003" y="1035"/>
              <a:ext cx="32" cy="506"/>
            </a:xfrm>
            <a:prstGeom prst="curvedConnector4">
              <a:avLst>
                <a:gd name="adj1" fmla="val -450000"/>
                <a:gd name="adj2" fmla="val 71343"/>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76" name="AutoShape 44"/>
            <p:cNvCxnSpPr>
              <a:cxnSpLocks noChangeShapeType="1"/>
            </p:cNvCxnSpPr>
            <p:nvPr/>
          </p:nvCxnSpPr>
          <p:spPr bwMode="auto">
            <a:xfrm rot="10800000" flipH="1" flipV="1">
              <a:off x="3504" y="2976"/>
              <a:ext cx="167" cy="480"/>
            </a:xfrm>
            <a:prstGeom prst="curvedConnector4">
              <a:avLst>
                <a:gd name="adj1" fmla="val -86227"/>
                <a:gd name="adj2" fmla="val 82917"/>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77" name="AutoShape 45"/>
            <p:cNvCxnSpPr>
              <a:cxnSpLocks noChangeShapeType="1"/>
            </p:cNvCxnSpPr>
            <p:nvPr/>
          </p:nvCxnSpPr>
          <p:spPr bwMode="auto">
            <a:xfrm>
              <a:off x="3984" y="1517"/>
              <a:ext cx="407" cy="226"/>
            </a:xfrm>
            <a:prstGeom prst="curvedConnector4">
              <a:avLst>
                <a:gd name="adj1" fmla="val 29486"/>
                <a:gd name="adj2" fmla="val 163273"/>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78" name="AutoShape 46"/>
            <p:cNvCxnSpPr>
              <a:cxnSpLocks noChangeShapeType="1"/>
            </p:cNvCxnSpPr>
            <p:nvPr/>
          </p:nvCxnSpPr>
          <p:spPr bwMode="auto">
            <a:xfrm flipV="1">
              <a:off x="4558" y="1401"/>
              <a:ext cx="170" cy="143"/>
            </a:xfrm>
            <a:prstGeom prst="curvedConnector2">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79" name="AutoShape 47"/>
            <p:cNvCxnSpPr>
              <a:cxnSpLocks noChangeShapeType="1"/>
            </p:cNvCxnSpPr>
            <p:nvPr/>
          </p:nvCxnSpPr>
          <p:spPr bwMode="auto">
            <a:xfrm flipH="1" flipV="1">
              <a:off x="4728" y="1401"/>
              <a:ext cx="168" cy="731"/>
            </a:xfrm>
            <a:prstGeom prst="curvedConnector4">
              <a:avLst>
                <a:gd name="adj1" fmla="val -85713"/>
                <a:gd name="adj2" fmla="val 71819"/>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80" name="AutoShape 48"/>
            <p:cNvCxnSpPr>
              <a:cxnSpLocks noChangeShapeType="1"/>
            </p:cNvCxnSpPr>
            <p:nvPr/>
          </p:nvCxnSpPr>
          <p:spPr bwMode="auto">
            <a:xfrm rot="10800000" flipH="1">
              <a:off x="4464" y="2132"/>
              <a:ext cx="1" cy="645"/>
            </a:xfrm>
            <a:prstGeom prst="curvedConnector3">
              <a:avLst>
                <a:gd name="adj1" fmla="val -1440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81" name="AutoShape 49"/>
            <p:cNvCxnSpPr>
              <a:cxnSpLocks noChangeShapeType="1"/>
            </p:cNvCxnSpPr>
            <p:nvPr/>
          </p:nvCxnSpPr>
          <p:spPr bwMode="auto">
            <a:xfrm>
              <a:off x="3984" y="1517"/>
              <a:ext cx="480" cy="615"/>
            </a:xfrm>
            <a:prstGeom prst="curvedConnector3">
              <a:avLst>
                <a:gd name="adj1" fmla="val 1125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82" name="AutoShape 50"/>
            <p:cNvCxnSpPr>
              <a:cxnSpLocks noChangeShapeType="1"/>
            </p:cNvCxnSpPr>
            <p:nvPr/>
          </p:nvCxnSpPr>
          <p:spPr bwMode="auto">
            <a:xfrm>
              <a:off x="3934" y="2120"/>
              <a:ext cx="482" cy="1317"/>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83" name="AutoShape 51"/>
            <p:cNvCxnSpPr>
              <a:cxnSpLocks noChangeShapeType="1"/>
            </p:cNvCxnSpPr>
            <p:nvPr/>
          </p:nvCxnSpPr>
          <p:spPr bwMode="auto">
            <a:xfrm>
              <a:off x="3936" y="2976"/>
              <a:ext cx="696" cy="777"/>
            </a:xfrm>
            <a:prstGeom prst="curvedConnector4">
              <a:avLst>
                <a:gd name="adj1" fmla="val 34481"/>
                <a:gd name="adj2" fmla="val 118403"/>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46484" name="AutoShape 52"/>
            <p:cNvCxnSpPr>
              <a:cxnSpLocks noChangeShapeType="1"/>
            </p:cNvCxnSpPr>
            <p:nvPr/>
          </p:nvCxnSpPr>
          <p:spPr bwMode="auto">
            <a:xfrm rot="10800000">
              <a:off x="4632" y="3753"/>
              <a:ext cx="168" cy="143"/>
            </a:xfrm>
            <a:prstGeom prst="curvedConnector2">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grpSp>
    </p:spTree>
    <p:extLst>
      <p:ext uri="{BB962C8B-B14F-4D97-AF65-F5344CB8AC3E}">
        <p14:creationId xmlns:p14="http://schemas.microsoft.com/office/powerpoint/2010/main" val="820223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05978"/>
            <a:ext cx="8471316" cy="85725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059582"/>
            <a:ext cx="8471316" cy="800219"/>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b="1" dirty="0" smtClean="0">
                <a:solidFill>
                  <a:srgbClr val="FFFFFF"/>
                </a:solidFill>
                <a:latin typeface="Segoe UI" pitchFamily="34" charset="0"/>
                <a:cs typeface="Segoe UI" pitchFamily="34" charset="0"/>
              </a:rPr>
              <a:t>Why Enroll, other than it being free?</a:t>
            </a:r>
          </a:p>
          <a:p>
            <a:r>
              <a:rPr lang="en-US" sz="1400" dirty="0" smtClean="0">
                <a:solidFill>
                  <a:srgbClr val="FFFFFF"/>
                </a:solidFill>
                <a:latin typeface="Segoe UI" pitchFamily="34" charset="0"/>
                <a:cs typeface="Segoe UI" pitchFamily="34" charset="0"/>
              </a:rPr>
              <a:t>The MVA helps improve </a:t>
            </a:r>
            <a:r>
              <a:rPr lang="en-US" sz="1400" dirty="0">
                <a:solidFill>
                  <a:srgbClr val="FFFFFF"/>
                </a:solidFill>
                <a:latin typeface="Segoe UI" pitchFamily="34" charset="0"/>
                <a:cs typeface="Segoe UI" pitchFamily="34" charset="0"/>
              </a:rPr>
              <a:t>your IT skill set and advance your career with </a:t>
            </a:r>
            <a:r>
              <a:rPr lang="en-US" sz="1400" dirty="0" smtClean="0">
                <a:solidFill>
                  <a:srgbClr val="FFFFFF"/>
                </a:solidFill>
                <a:latin typeface="Segoe UI" pitchFamily="34" charset="0"/>
                <a:cs typeface="Segoe UI" pitchFamily="34" charset="0"/>
              </a:rPr>
              <a:t>a </a:t>
            </a:r>
            <a:r>
              <a:rPr lang="en-US" sz="1400" dirty="0">
                <a:solidFill>
                  <a:srgbClr val="FFFFFF"/>
                </a:solidFill>
                <a:latin typeface="Segoe UI" pitchFamily="34" charset="0"/>
                <a:cs typeface="Segoe UI" pitchFamily="34" charset="0"/>
              </a:rPr>
              <a:t>free, easy to access training portal that allows you to learn at your own pace, focusing on Microsoft </a:t>
            </a:r>
            <a:r>
              <a:rPr lang="en-US" sz="1400" dirty="0" smtClean="0">
                <a:solidFill>
                  <a:srgbClr val="FFFFFF"/>
                </a:solidFill>
                <a:latin typeface="Segoe UI" pitchFamily="34" charset="0"/>
                <a:cs typeface="Segoe UI" pitchFamily="34" charset="0"/>
              </a:rPr>
              <a:t>technologies.</a:t>
            </a:r>
            <a:endParaRPr lang="en-GB" sz="1400" dirty="0">
              <a:solidFill>
                <a:srgbClr val="FFFFFF"/>
              </a:solidFill>
              <a:latin typeface="Segoe UI" pitchFamily="34" charset="0"/>
              <a:cs typeface="Segoe UI" pitchFamily="34" charset="0"/>
            </a:endParaRPr>
          </a:p>
        </p:txBody>
      </p:sp>
      <p:sp>
        <p:nvSpPr>
          <p:cNvPr id="9" name="TextBox 8"/>
          <p:cNvSpPr txBox="1"/>
          <p:nvPr/>
        </p:nvSpPr>
        <p:spPr>
          <a:xfrm>
            <a:off x="493172" y="1935611"/>
            <a:ext cx="8038829" cy="1144929"/>
          </a:xfrm>
          <a:prstGeom prst="rect">
            <a:avLst/>
          </a:prstGeom>
          <a:noFill/>
        </p:spPr>
        <p:txBody>
          <a:bodyPr wrap="square" rtlCol="0">
            <a:spAutoFit/>
          </a:bodyPr>
          <a:lstStyle/>
          <a:p>
            <a:r>
              <a:rPr lang="en-GB" b="1" dirty="0">
                <a:solidFill>
                  <a:srgbClr val="FFFFFF"/>
                </a:solidFill>
                <a:latin typeface="Segoe UI" pitchFamily="34" charset="0"/>
                <a:cs typeface="Segoe UI" pitchFamily="34" charset="0"/>
              </a:rPr>
              <a:t>What Do I </a:t>
            </a:r>
            <a:r>
              <a:rPr lang="en-GB" b="1" dirty="0" smtClean="0">
                <a:solidFill>
                  <a:srgbClr val="FFFFFF"/>
                </a:solidFill>
                <a:latin typeface="Segoe UI" pitchFamily="34" charset="0"/>
                <a:cs typeface="Segoe UI" pitchFamily="34" charset="0"/>
              </a:rPr>
              <a:t>get for enrolment?</a:t>
            </a:r>
            <a:r>
              <a:rPr lang="en-GB"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3092924"/>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493172" y="3910169"/>
            <a:ext cx="7416824" cy="369332"/>
          </a:xfrm>
          <a:prstGeom prst="rect">
            <a:avLst/>
          </a:prstGeom>
          <a:noFill/>
        </p:spPr>
        <p:txBody>
          <a:bodyPr wrap="square" rtlCol="0">
            <a:spAutoFit/>
          </a:bodyPr>
          <a:lstStyle/>
          <a:p>
            <a:r>
              <a:rPr lang="en-GB" b="1" dirty="0">
                <a:solidFill>
                  <a:srgbClr val="FFFFFF"/>
                </a:solidFill>
                <a:latin typeface="Segoe UI" pitchFamily="34" charset="0"/>
                <a:cs typeface="Segoe UI" pitchFamily="34" charset="0"/>
              </a:rPr>
              <a:t>Then tell us what you </a:t>
            </a:r>
            <a:r>
              <a:rPr lang="en-GB" b="1" dirty="0" smtClean="0">
                <a:solidFill>
                  <a:srgbClr val="FFFFFF"/>
                </a:solidFill>
                <a:latin typeface="Segoe UI" pitchFamily="34" charset="0"/>
                <a:cs typeface="Segoe UI" pitchFamily="34" charset="0"/>
              </a:rPr>
              <a:t>think. </a:t>
            </a:r>
            <a:r>
              <a:rPr lang="en-GB" sz="14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2715765"/>
            <a:ext cx="2549302" cy="943655"/>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37352205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2887191" y="2288462"/>
            <a:ext cx="3369619" cy="566576"/>
          </a:xfrm>
          <a:prstGeom prst="rect">
            <a:avLst/>
          </a:prstGeom>
          <a:noFill/>
          <a:ln>
            <a:noFill/>
          </a:ln>
        </p:spPr>
      </p:pic>
      <p:sp>
        <p:nvSpPr>
          <p:cNvPr id="5" name="Text Box 3"/>
          <p:cNvSpPr txBox="1">
            <a:spLocks noChangeArrowheads="1"/>
          </p:cNvSpPr>
          <p:nvPr/>
        </p:nvSpPr>
        <p:spPr bwMode="blackWhite">
          <a:xfrm>
            <a:off x="827088" y="4011910"/>
            <a:ext cx="7777508" cy="300080"/>
          </a:xfrm>
          <a:prstGeom prst="rect">
            <a:avLst/>
          </a:prstGeom>
          <a:noFill/>
          <a:ln w="12700">
            <a:noFill/>
            <a:miter lim="800000"/>
            <a:headEnd type="none" w="sm" len="sm"/>
            <a:tailEnd type="none" w="sm" len="sm"/>
          </a:ln>
          <a:effectLst/>
        </p:spPr>
        <p:txBody>
          <a:bodyPr vert="horz" wrap="square" lIns="68578" tIns="34289" rIns="68578" bIns="34289" numCol="1" anchor="t" anchorCtr="0" compatLnSpc="1">
            <a:prstTxWarp prst="textNoShape">
              <a:avLst/>
            </a:prstTxWarp>
            <a:spAutoFit/>
          </a:bodyPr>
          <a:lstStyle/>
          <a:p>
            <a:pPr algn="ctr" defTabSz="685666" eaLnBrk="0" hangingPunct="0"/>
            <a:r>
              <a:rPr lang="en-US" sz="500" dirty="0">
                <a:gradFill>
                  <a:gsLst>
                    <a:gs pos="0">
                      <a:schemeClr val="tx1"/>
                    </a:gs>
                    <a:gs pos="100000">
                      <a:schemeClr val="tx1"/>
                    </a:gs>
                  </a:gsLst>
                  <a:lin ang="5400000" scaled="0"/>
                </a:gradFill>
                <a:latin typeface="Segoe UI" pitchFamily="34" charset="0"/>
                <a:cs typeface="Arial" charset="0"/>
              </a:rPr>
              <a:t>© 2011 Microsoft Corporation. All rights reserved. Microsoft, Windows, Windows Vista and other product names are or may be registered trademarks and/or trademarks in the U.S. and/or other countries.</a:t>
            </a:r>
          </a:p>
          <a:p>
            <a:pPr algn="ctr" defTabSz="685666" eaLnBrk="0" hangingPunct="0"/>
            <a:r>
              <a:rPr lang="en-US" sz="5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br>
              <a:rPr lang="en-US" sz="500" dirty="0">
                <a:gradFill>
                  <a:gsLst>
                    <a:gs pos="0">
                      <a:schemeClr val="tx1"/>
                    </a:gs>
                    <a:gs pos="100000">
                      <a:schemeClr val="tx1"/>
                    </a:gs>
                  </a:gsLst>
                  <a:lin ang="5400000" scaled="0"/>
                </a:gradFill>
                <a:latin typeface="Segoe UI" pitchFamily="34" charset="0"/>
                <a:cs typeface="Arial" charset="0"/>
              </a:rPr>
            </a:br>
            <a:r>
              <a:rPr lang="en-US" sz="500" dirty="0">
                <a:gradFill>
                  <a:gsLst>
                    <a:gs pos="0">
                      <a:schemeClr val="tx1"/>
                    </a:gs>
                    <a:gs pos="100000">
                      <a:schemeClr val="tx1"/>
                    </a:gs>
                  </a:gsLst>
                  <a:lin ang="5400000" scaled="0"/>
                </a:gradFill>
                <a:latin typeface="Segoe UI" pitchFamily="34" charset="0"/>
                <a:cs typeface="Arial" charset="0"/>
              </a:rPr>
              <a:t>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594303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507" name="Rectangle 27"/>
          <p:cNvSpPr>
            <a:spLocks noGrp="1" noChangeArrowheads="1"/>
          </p:cNvSpPr>
          <p:nvPr>
            <p:ph type="title"/>
          </p:nvPr>
        </p:nvSpPr>
        <p:spPr>
          <a:xfrm>
            <a:off x="381000" y="171450"/>
            <a:ext cx="8763000" cy="498598"/>
          </a:xfrm>
        </p:spPr>
        <p:txBody>
          <a:bodyPr>
            <a:normAutofit fontScale="90000"/>
          </a:bodyPr>
          <a:lstStyle/>
          <a:p>
            <a:r>
              <a:rPr lang="en-US"/>
              <a:t>If You Invest…Then Tomorrow</a:t>
            </a:r>
          </a:p>
        </p:txBody>
      </p:sp>
      <p:sp>
        <p:nvSpPr>
          <p:cNvPr id="28" name="Slide Number Placeholder 2"/>
          <p:cNvSpPr>
            <a:spLocks noGrp="1"/>
          </p:cNvSpPr>
          <p:nvPr>
            <p:ph type="sldNum" sz="quarter" idx="4294967295"/>
          </p:nvPr>
        </p:nvSpPr>
        <p:spPr>
          <a:xfrm>
            <a:off x="8797438" y="4899423"/>
            <a:ext cx="346562" cy="244078"/>
          </a:xfrm>
          <a:prstGeom prst="rect">
            <a:avLst/>
          </a:prstGeom>
        </p:spPr>
        <p:txBody>
          <a:bodyPr lIns="91436" tIns="45718" rIns="91436" bIns="45718"/>
          <a:lstStyle/>
          <a:p>
            <a:pPr defTabSz="819116" fontAlgn="base">
              <a:spcBef>
                <a:spcPct val="0"/>
              </a:spcBef>
              <a:spcAft>
                <a:spcPct val="0"/>
              </a:spcAft>
            </a:pPr>
            <a:fld id="{16729EB4-030B-4ACF-9C21-835E32DCC356}" type="slidenum">
              <a:rPr lang="en-US" sz="1200">
                <a:solidFill>
                  <a:srgbClr val="FFFFFF"/>
                </a:solidFill>
                <a:latin typeface="Arial" pitchFamily="34" charset="0"/>
                <a:cs typeface="Arial" pitchFamily="34" charset="0"/>
              </a:rPr>
              <a:pPr defTabSz="819116" fontAlgn="base">
                <a:spcBef>
                  <a:spcPct val="0"/>
                </a:spcBef>
                <a:spcAft>
                  <a:spcPct val="0"/>
                </a:spcAft>
              </a:pPr>
              <a:t>6</a:t>
            </a:fld>
            <a:endParaRPr lang="en-US" sz="1200" dirty="0">
              <a:solidFill>
                <a:srgbClr val="FFFFFF"/>
              </a:solidFill>
              <a:latin typeface="Arial" pitchFamily="34" charset="0"/>
              <a:cs typeface="Arial" pitchFamily="34" charset="0"/>
            </a:endParaRPr>
          </a:p>
        </p:txBody>
      </p:sp>
      <p:grpSp>
        <p:nvGrpSpPr>
          <p:cNvPr id="2" name="Group 2"/>
          <p:cNvGrpSpPr>
            <a:grpSpLocks/>
          </p:cNvGrpSpPr>
          <p:nvPr/>
        </p:nvGrpSpPr>
        <p:grpSpPr bwMode="auto">
          <a:xfrm>
            <a:off x="457200" y="1507333"/>
            <a:ext cx="8001000" cy="2607469"/>
            <a:chOff x="288" y="1266"/>
            <a:chExt cx="5040" cy="2190"/>
          </a:xfrm>
        </p:grpSpPr>
        <p:grpSp>
          <p:nvGrpSpPr>
            <p:cNvPr id="3" name="Group 3"/>
            <p:cNvGrpSpPr>
              <a:grpSpLocks/>
            </p:cNvGrpSpPr>
            <p:nvPr/>
          </p:nvGrpSpPr>
          <p:grpSpPr bwMode="auto">
            <a:xfrm>
              <a:off x="288" y="1266"/>
              <a:ext cx="4896" cy="2190"/>
              <a:chOff x="288" y="1266"/>
              <a:chExt cx="4896" cy="2190"/>
            </a:xfrm>
          </p:grpSpPr>
          <p:pic>
            <p:nvPicPr>
              <p:cNvPr id="148484" name="Picture 4" descr="Server sm"/>
              <p:cNvPicPr>
                <a:picLocks noChangeAspect="1" noChangeArrowheads="1"/>
              </p:cNvPicPr>
              <p:nvPr/>
            </p:nvPicPr>
            <p:blipFill>
              <a:blip r:embed="rId3"/>
              <a:srcRect/>
              <a:stretch>
                <a:fillRect/>
              </a:stretch>
            </p:blipFill>
            <p:spPr bwMode="auto">
              <a:xfrm>
                <a:off x="1200" y="1281"/>
                <a:ext cx="432" cy="633"/>
              </a:xfrm>
              <a:prstGeom prst="rect">
                <a:avLst/>
              </a:prstGeom>
              <a:noFill/>
            </p:spPr>
          </p:pic>
          <p:pic>
            <p:nvPicPr>
              <p:cNvPr id="148485" name="Picture 5" descr="Database Sm"/>
              <p:cNvPicPr>
                <a:picLocks noChangeAspect="1" noChangeArrowheads="1"/>
              </p:cNvPicPr>
              <p:nvPr/>
            </p:nvPicPr>
            <p:blipFill>
              <a:blip r:embed="rId4" cstate="print"/>
              <a:srcRect/>
              <a:stretch>
                <a:fillRect/>
              </a:stretch>
            </p:blipFill>
            <p:spPr bwMode="auto">
              <a:xfrm>
                <a:off x="1200" y="3057"/>
                <a:ext cx="334" cy="399"/>
              </a:xfrm>
              <a:prstGeom prst="rect">
                <a:avLst/>
              </a:prstGeom>
              <a:noFill/>
            </p:spPr>
          </p:pic>
          <p:pic>
            <p:nvPicPr>
              <p:cNvPr id="148486" name="Picture 6" descr="Server sm"/>
              <p:cNvPicPr>
                <a:picLocks noChangeAspect="1" noChangeArrowheads="1"/>
              </p:cNvPicPr>
              <p:nvPr/>
            </p:nvPicPr>
            <p:blipFill>
              <a:blip r:embed="rId3"/>
              <a:srcRect/>
              <a:stretch>
                <a:fillRect/>
              </a:stretch>
            </p:blipFill>
            <p:spPr bwMode="auto">
              <a:xfrm>
                <a:off x="1920" y="1281"/>
                <a:ext cx="432" cy="633"/>
              </a:xfrm>
              <a:prstGeom prst="rect">
                <a:avLst/>
              </a:prstGeom>
              <a:noFill/>
            </p:spPr>
          </p:pic>
          <p:pic>
            <p:nvPicPr>
              <p:cNvPr id="148487" name="Picture 7" descr="Server sm"/>
              <p:cNvPicPr>
                <a:picLocks noChangeAspect="1" noChangeArrowheads="1"/>
              </p:cNvPicPr>
              <p:nvPr/>
            </p:nvPicPr>
            <p:blipFill>
              <a:blip r:embed="rId3"/>
              <a:srcRect/>
              <a:stretch>
                <a:fillRect/>
              </a:stretch>
            </p:blipFill>
            <p:spPr bwMode="auto">
              <a:xfrm>
                <a:off x="2640" y="1281"/>
                <a:ext cx="432" cy="633"/>
              </a:xfrm>
              <a:prstGeom prst="rect">
                <a:avLst/>
              </a:prstGeom>
              <a:noFill/>
            </p:spPr>
          </p:pic>
          <p:pic>
            <p:nvPicPr>
              <p:cNvPr id="148488" name="Picture 8" descr="Server sm"/>
              <p:cNvPicPr>
                <a:picLocks noChangeAspect="1" noChangeArrowheads="1"/>
              </p:cNvPicPr>
              <p:nvPr/>
            </p:nvPicPr>
            <p:blipFill>
              <a:blip r:embed="rId3"/>
              <a:srcRect/>
              <a:stretch>
                <a:fillRect/>
              </a:stretch>
            </p:blipFill>
            <p:spPr bwMode="auto">
              <a:xfrm>
                <a:off x="3360" y="1281"/>
                <a:ext cx="432" cy="633"/>
              </a:xfrm>
              <a:prstGeom prst="rect">
                <a:avLst/>
              </a:prstGeom>
              <a:noFill/>
            </p:spPr>
          </p:pic>
          <p:pic>
            <p:nvPicPr>
              <p:cNvPr id="148489" name="Picture 9" descr="Server sm"/>
              <p:cNvPicPr>
                <a:picLocks noChangeAspect="1" noChangeArrowheads="1"/>
              </p:cNvPicPr>
              <p:nvPr/>
            </p:nvPicPr>
            <p:blipFill>
              <a:blip r:embed="rId3"/>
              <a:srcRect/>
              <a:stretch>
                <a:fillRect/>
              </a:stretch>
            </p:blipFill>
            <p:spPr bwMode="auto">
              <a:xfrm>
                <a:off x="4080" y="1281"/>
                <a:ext cx="432" cy="633"/>
              </a:xfrm>
              <a:prstGeom prst="rect">
                <a:avLst/>
              </a:prstGeom>
              <a:noFill/>
            </p:spPr>
          </p:pic>
          <p:pic>
            <p:nvPicPr>
              <p:cNvPr id="148490" name="Picture 10" descr="Server sm"/>
              <p:cNvPicPr>
                <a:picLocks noChangeAspect="1" noChangeArrowheads="1"/>
              </p:cNvPicPr>
              <p:nvPr/>
            </p:nvPicPr>
            <p:blipFill>
              <a:blip r:embed="rId3"/>
              <a:srcRect/>
              <a:stretch>
                <a:fillRect/>
              </a:stretch>
            </p:blipFill>
            <p:spPr bwMode="auto">
              <a:xfrm>
                <a:off x="4752" y="1266"/>
                <a:ext cx="432" cy="633"/>
              </a:xfrm>
              <a:prstGeom prst="rect">
                <a:avLst/>
              </a:prstGeom>
              <a:noFill/>
            </p:spPr>
          </p:pic>
          <p:pic>
            <p:nvPicPr>
              <p:cNvPr id="148491" name="Picture 11" descr="Database Sm"/>
              <p:cNvPicPr>
                <a:picLocks noChangeAspect="1" noChangeArrowheads="1"/>
              </p:cNvPicPr>
              <p:nvPr/>
            </p:nvPicPr>
            <p:blipFill>
              <a:blip r:embed="rId4" cstate="print"/>
              <a:srcRect/>
              <a:stretch>
                <a:fillRect/>
              </a:stretch>
            </p:blipFill>
            <p:spPr bwMode="auto">
              <a:xfrm>
                <a:off x="1920" y="3057"/>
                <a:ext cx="334" cy="399"/>
              </a:xfrm>
              <a:prstGeom prst="rect">
                <a:avLst/>
              </a:prstGeom>
              <a:noFill/>
            </p:spPr>
          </p:pic>
          <p:pic>
            <p:nvPicPr>
              <p:cNvPr id="148492" name="Picture 12" descr="Database Sm"/>
              <p:cNvPicPr>
                <a:picLocks noChangeAspect="1" noChangeArrowheads="1"/>
              </p:cNvPicPr>
              <p:nvPr/>
            </p:nvPicPr>
            <p:blipFill>
              <a:blip r:embed="rId4" cstate="print"/>
              <a:srcRect/>
              <a:stretch>
                <a:fillRect/>
              </a:stretch>
            </p:blipFill>
            <p:spPr bwMode="auto">
              <a:xfrm>
                <a:off x="2640" y="3057"/>
                <a:ext cx="334" cy="399"/>
              </a:xfrm>
              <a:prstGeom prst="rect">
                <a:avLst/>
              </a:prstGeom>
              <a:noFill/>
            </p:spPr>
          </p:pic>
          <p:pic>
            <p:nvPicPr>
              <p:cNvPr id="148493" name="Picture 13" descr="Database Sm"/>
              <p:cNvPicPr>
                <a:picLocks noChangeAspect="1" noChangeArrowheads="1"/>
              </p:cNvPicPr>
              <p:nvPr/>
            </p:nvPicPr>
            <p:blipFill>
              <a:blip r:embed="rId4" cstate="print"/>
              <a:srcRect/>
              <a:stretch>
                <a:fillRect/>
              </a:stretch>
            </p:blipFill>
            <p:spPr bwMode="auto">
              <a:xfrm>
                <a:off x="3362" y="3057"/>
                <a:ext cx="334" cy="399"/>
              </a:xfrm>
              <a:prstGeom prst="rect">
                <a:avLst/>
              </a:prstGeom>
              <a:noFill/>
            </p:spPr>
          </p:pic>
          <p:pic>
            <p:nvPicPr>
              <p:cNvPr id="148494" name="Picture 14" descr="Database Sm"/>
              <p:cNvPicPr>
                <a:picLocks noChangeAspect="1" noChangeArrowheads="1"/>
              </p:cNvPicPr>
              <p:nvPr/>
            </p:nvPicPr>
            <p:blipFill>
              <a:blip r:embed="rId4" cstate="print"/>
              <a:srcRect/>
              <a:stretch>
                <a:fillRect/>
              </a:stretch>
            </p:blipFill>
            <p:spPr bwMode="auto">
              <a:xfrm>
                <a:off x="4082" y="3057"/>
                <a:ext cx="334" cy="399"/>
              </a:xfrm>
              <a:prstGeom prst="rect">
                <a:avLst/>
              </a:prstGeom>
              <a:noFill/>
            </p:spPr>
          </p:pic>
          <p:pic>
            <p:nvPicPr>
              <p:cNvPr id="148495" name="Picture 15" descr="Database Sm"/>
              <p:cNvPicPr>
                <a:picLocks noChangeAspect="1" noChangeArrowheads="1"/>
              </p:cNvPicPr>
              <p:nvPr/>
            </p:nvPicPr>
            <p:blipFill>
              <a:blip r:embed="rId4" cstate="print"/>
              <a:srcRect/>
              <a:stretch>
                <a:fillRect/>
              </a:stretch>
            </p:blipFill>
            <p:spPr bwMode="auto">
              <a:xfrm>
                <a:off x="4752" y="3042"/>
                <a:ext cx="334" cy="399"/>
              </a:xfrm>
              <a:prstGeom prst="rect">
                <a:avLst/>
              </a:prstGeom>
              <a:noFill/>
            </p:spPr>
          </p:pic>
          <p:pic>
            <p:nvPicPr>
              <p:cNvPr id="148496" name="Picture 16" descr="Firewall sm"/>
              <p:cNvPicPr>
                <a:picLocks noChangeAspect="1" noChangeArrowheads="1"/>
              </p:cNvPicPr>
              <p:nvPr/>
            </p:nvPicPr>
            <p:blipFill>
              <a:blip r:embed="rId5"/>
              <a:srcRect/>
              <a:stretch>
                <a:fillRect/>
              </a:stretch>
            </p:blipFill>
            <p:spPr bwMode="auto">
              <a:xfrm>
                <a:off x="288" y="2145"/>
                <a:ext cx="449" cy="642"/>
              </a:xfrm>
              <a:prstGeom prst="rect">
                <a:avLst/>
              </a:prstGeom>
              <a:noFill/>
            </p:spPr>
          </p:pic>
        </p:grpSp>
        <p:pic>
          <p:nvPicPr>
            <p:cNvPr id="148497" name="Picture 17" descr="Message Bus sm"/>
            <p:cNvPicPr>
              <a:picLocks noChangeAspect="1" noChangeArrowheads="1"/>
            </p:cNvPicPr>
            <p:nvPr/>
          </p:nvPicPr>
          <p:blipFill>
            <a:blip r:embed="rId6"/>
            <a:srcRect/>
            <a:stretch>
              <a:fillRect/>
            </a:stretch>
          </p:blipFill>
          <p:spPr bwMode="auto">
            <a:xfrm>
              <a:off x="4320" y="2064"/>
              <a:ext cx="1008" cy="546"/>
            </a:xfrm>
            <a:prstGeom prst="rect">
              <a:avLst/>
            </a:prstGeom>
            <a:noFill/>
          </p:spPr>
        </p:pic>
        <p:pic>
          <p:nvPicPr>
            <p:cNvPr id="148498" name="Picture 18" descr="Message Bus sm"/>
            <p:cNvPicPr>
              <a:picLocks noChangeAspect="1" noChangeArrowheads="1"/>
            </p:cNvPicPr>
            <p:nvPr/>
          </p:nvPicPr>
          <p:blipFill>
            <a:blip r:embed="rId6"/>
            <a:srcRect/>
            <a:stretch>
              <a:fillRect/>
            </a:stretch>
          </p:blipFill>
          <p:spPr bwMode="auto">
            <a:xfrm>
              <a:off x="3504" y="2064"/>
              <a:ext cx="1008" cy="546"/>
            </a:xfrm>
            <a:prstGeom prst="rect">
              <a:avLst/>
            </a:prstGeom>
            <a:noFill/>
          </p:spPr>
        </p:pic>
        <p:pic>
          <p:nvPicPr>
            <p:cNvPr id="148499" name="Picture 19" descr="Message Bus sm"/>
            <p:cNvPicPr>
              <a:picLocks noChangeAspect="1" noChangeArrowheads="1"/>
            </p:cNvPicPr>
            <p:nvPr/>
          </p:nvPicPr>
          <p:blipFill>
            <a:blip r:embed="rId6"/>
            <a:srcRect/>
            <a:stretch>
              <a:fillRect/>
            </a:stretch>
          </p:blipFill>
          <p:spPr bwMode="auto">
            <a:xfrm>
              <a:off x="2688" y="2064"/>
              <a:ext cx="1008" cy="546"/>
            </a:xfrm>
            <a:prstGeom prst="rect">
              <a:avLst/>
            </a:prstGeom>
            <a:noFill/>
          </p:spPr>
        </p:pic>
        <p:pic>
          <p:nvPicPr>
            <p:cNvPr id="148500" name="Picture 20" descr="Message Bus sm"/>
            <p:cNvPicPr>
              <a:picLocks noChangeAspect="1" noChangeArrowheads="1"/>
            </p:cNvPicPr>
            <p:nvPr/>
          </p:nvPicPr>
          <p:blipFill>
            <a:blip r:embed="rId6"/>
            <a:srcRect/>
            <a:stretch>
              <a:fillRect/>
            </a:stretch>
          </p:blipFill>
          <p:spPr bwMode="auto">
            <a:xfrm>
              <a:off x="1872" y="2064"/>
              <a:ext cx="1008" cy="546"/>
            </a:xfrm>
            <a:prstGeom prst="rect">
              <a:avLst/>
            </a:prstGeom>
            <a:noFill/>
          </p:spPr>
        </p:pic>
        <p:pic>
          <p:nvPicPr>
            <p:cNvPr id="148501" name="Picture 21" descr="Message Bus sm"/>
            <p:cNvPicPr>
              <a:picLocks noChangeAspect="1" noChangeArrowheads="1"/>
            </p:cNvPicPr>
            <p:nvPr/>
          </p:nvPicPr>
          <p:blipFill>
            <a:blip r:embed="rId6"/>
            <a:srcRect/>
            <a:stretch>
              <a:fillRect/>
            </a:stretch>
          </p:blipFill>
          <p:spPr bwMode="auto">
            <a:xfrm>
              <a:off x="1056" y="2064"/>
              <a:ext cx="1008" cy="546"/>
            </a:xfrm>
            <a:prstGeom prst="rect">
              <a:avLst/>
            </a:prstGeom>
            <a:noFill/>
          </p:spPr>
        </p:pic>
        <p:pic>
          <p:nvPicPr>
            <p:cNvPr id="148502" name="Picture 22" descr="Message Bus sm"/>
            <p:cNvPicPr>
              <a:picLocks noChangeAspect="1" noChangeArrowheads="1"/>
            </p:cNvPicPr>
            <p:nvPr/>
          </p:nvPicPr>
          <p:blipFill>
            <a:blip r:embed="rId7"/>
            <a:srcRect l="14285" t="43956" r="14285"/>
            <a:stretch>
              <a:fillRect/>
            </a:stretch>
          </p:blipFill>
          <p:spPr bwMode="auto">
            <a:xfrm>
              <a:off x="1248" y="2574"/>
              <a:ext cx="720" cy="306"/>
            </a:xfrm>
            <a:prstGeom prst="rect">
              <a:avLst/>
            </a:prstGeom>
            <a:noFill/>
          </p:spPr>
        </p:pic>
        <p:pic>
          <p:nvPicPr>
            <p:cNvPr id="148503" name="Picture 23" descr="Message Bus sm"/>
            <p:cNvPicPr>
              <a:picLocks noChangeAspect="1" noChangeArrowheads="1"/>
            </p:cNvPicPr>
            <p:nvPr/>
          </p:nvPicPr>
          <p:blipFill>
            <a:blip r:embed="rId7"/>
            <a:srcRect l="14285" t="43956" r="14285"/>
            <a:stretch>
              <a:fillRect/>
            </a:stretch>
          </p:blipFill>
          <p:spPr bwMode="auto">
            <a:xfrm>
              <a:off x="2064" y="2574"/>
              <a:ext cx="720" cy="306"/>
            </a:xfrm>
            <a:prstGeom prst="rect">
              <a:avLst/>
            </a:prstGeom>
            <a:noFill/>
          </p:spPr>
        </p:pic>
        <p:pic>
          <p:nvPicPr>
            <p:cNvPr id="148504" name="Picture 24" descr="Message Bus sm"/>
            <p:cNvPicPr>
              <a:picLocks noChangeAspect="1" noChangeArrowheads="1"/>
            </p:cNvPicPr>
            <p:nvPr/>
          </p:nvPicPr>
          <p:blipFill>
            <a:blip r:embed="rId7"/>
            <a:srcRect l="14285" t="43956" r="14285"/>
            <a:stretch>
              <a:fillRect/>
            </a:stretch>
          </p:blipFill>
          <p:spPr bwMode="auto">
            <a:xfrm>
              <a:off x="2880" y="2574"/>
              <a:ext cx="720" cy="306"/>
            </a:xfrm>
            <a:prstGeom prst="rect">
              <a:avLst/>
            </a:prstGeom>
            <a:noFill/>
          </p:spPr>
        </p:pic>
        <p:pic>
          <p:nvPicPr>
            <p:cNvPr id="148505" name="Picture 25" descr="Message Bus sm"/>
            <p:cNvPicPr>
              <a:picLocks noChangeAspect="1" noChangeArrowheads="1"/>
            </p:cNvPicPr>
            <p:nvPr/>
          </p:nvPicPr>
          <p:blipFill>
            <a:blip r:embed="rId7"/>
            <a:srcRect l="14285" t="43956" r="14285"/>
            <a:stretch>
              <a:fillRect/>
            </a:stretch>
          </p:blipFill>
          <p:spPr bwMode="auto">
            <a:xfrm>
              <a:off x="3696" y="2574"/>
              <a:ext cx="720" cy="306"/>
            </a:xfrm>
            <a:prstGeom prst="rect">
              <a:avLst/>
            </a:prstGeom>
            <a:noFill/>
          </p:spPr>
        </p:pic>
        <p:pic>
          <p:nvPicPr>
            <p:cNvPr id="148506" name="Picture 26" descr="Message Bus sm"/>
            <p:cNvPicPr>
              <a:picLocks noChangeAspect="1" noChangeArrowheads="1"/>
            </p:cNvPicPr>
            <p:nvPr/>
          </p:nvPicPr>
          <p:blipFill>
            <a:blip r:embed="rId7"/>
            <a:srcRect l="14285" t="43956" r="14285"/>
            <a:stretch>
              <a:fillRect/>
            </a:stretch>
          </p:blipFill>
          <p:spPr bwMode="auto">
            <a:xfrm>
              <a:off x="4512" y="2574"/>
              <a:ext cx="720" cy="306"/>
            </a:xfrm>
            <a:prstGeom prst="rect">
              <a:avLst/>
            </a:prstGeom>
            <a:noFill/>
          </p:spPr>
        </p:pic>
      </p:grpSp>
    </p:spTree>
    <p:extLst>
      <p:ext uri="{BB962C8B-B14F-4D97-AF65-F5344CB8AC3E}">
        <p14:creationId xmlns:p14="http://schemas.microsoft.com/office/powerpoint/2010/main" val="744804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81" name="Rectangle 53"/>
          <p:cNvSpPr>
            <a:spLocks noGrp="1" noChangeArrowheads="1"/>
          </p:cNvSpPr>
          <p:nvPr>
            <p:ph type="title"/>
          </p:nvPr>
        </p:nvSpPr>
        <p:spPr>
          <a:xfrm>
            <a:off x="827088" y="66150"/>
            <a:ext cx="7859712" cy="857250"/>
          </a:xfrm>
        </p:spPr>
        <p:txBody>
          <a:bodyPr>
            <a:noAutofit/>
          </a:bodyPr>
          <a:lstStyle/>
          <a:p>
            <a:r>
              <a:rPr lang="en-US" sz="2800" dirty="0"/>
              <a:t>10 Years </a:t>
            </a:r>
            <a:r>
              <a:rPr lang="en-US" sz="2800" dirty="0" smtClean="0"/>
              <a:t>Later - What actually happened?</a:t>
            </a:r>
            <a:endParaRPr lang="en-US" sz="2800" dirty="0"/>
          </a:p>
        </p:txBody>
      </p:sp>
      <p:sp>
        <p:nvSpPr>
          <p:cNvPr id="54" name="Slide Number Placeholder 2"/>
          <p:cNvSpPr>
            <a:spLocks noGrp="1"/>
          </p:cNvSpPr>
          <p:nvPr>
            <p:ph type="sldNum" sz="quarter" idx="4294967295"/>
          </p:nvPr>
        </p:nvSpPr>
        <p:spPr>
          <a:xfrm>
            <a:off x="8778383" y="4892278"/>
            <a:ext cx="365617" cy="251222"/>
          </a:xfrm>
          <a:prstGeom prst="rect">
            <a:avLst/>
          </a:prstGeom>
        </p:spPr>
        <p:txBody>
          <a:bodyPr lIns="91436" tIns="45718" rIns="91436" bIns="45718"/>
          <a:lstStyle/>
          <a:p>
            <a:pPr defTabSz="819116" fontAlgn="base">
              <a:spcBef>
                <a:spcPct val="0"/>
              </a:spcBef>
              <a:spcAft>
                <a:spcPct val="0"/>
              </a:spcAft>
            </a:pPr>
            <a:fld id="{455C05C7-81F1-4560-A175-4096839F53B4}" type="slidenum">
              <a:rPr lang="en-US" sz="1200">
                <a:solidFill>
                  <a:srgbClr val="FFFFFF"/>
                </a:solidFill>
                <a:latin typeface="Arial" pitchFamily="34" charset="0"/>
                <a:cs typeface="Arial" pitchFamily="34" charset="0"/>
              </a:rPr>
              <a:pPr defTabSz="819116" fontAlgn="base">
                <a:spcBef>
                  <a:spcPct val="0"/>
                </a:spcBef>
                <a:spcAft>
                  <a:spcPct val="0"/>
                </a:spcAft>
              </a:pPr>
              <a:t>7</a:t>
            </a:fld>
            <a:endParaRPr lang="en-US" sz="1200" dirty="0">
              <a:solidFill>
                <a:srgbClr val="FFFFFF"/>
              </a:solidFill>
              <a:latin typeface="Arial" pitchFamily="34" charset="0"/>
              <a:cs typeface="Arial" pitchFamily="34" charset="0"/>
            </a:endParaRPr>
          </a:p>
        </p:txBody>
      </p:sp>
      <p:pic>
        <p:nvPicPr>
          <p:cNvPr id="150530" name="Picture 2" descr="Server sm"/>
          <p:cNvPicPr>
            <a:picLocks noChangeAspect="1" noChangeArrowheads="1"/>
          </p:cNvPicPr>
          <p:nvPr/>
        </p:nvPicPr>
        <p:blipFill>
          <a:blip r:embed="rId3"/>
          <a:srcRect/>
          <a:stretch>
            <a:fillRect/>
          </a:stretch>
        </p:blipFill>
        <p:spPr bwMode="auto">
          <a:xfrm>
            <a:off x="1212850" y="2480074"/>
            <a:ext cx="685800" cy="753665"/>
          </a:xfrm>
          <a:prstGeom prst="rect">
            <a:avLst/>
          </a:prstGeom>
          <a:noFill/>
        </p:spPr>
      </p:pic>
      <p:pic>
        <p:nvPicPr>
          <p:cNvPr id="150531" name="Picture 3" descr="Database Sm"/>
          <p:cNvPicPr>
            <a:picLocks noChangeAspect="1" noChangeArrowheads="1"/>
          </p:cNvPicPr>
          <p:nvPr/>
        </p:nvPicPr>
        <p:blipFill>
          <a:blip r:embed="rId4" cstate="print"/>
          <a:srcRect/>
          <a:stretch>
            <a:fillRect/>
          </a:stretch>
        </p:blipFill>
        <p:spPr bwMode="auto">
          <a:xfrm>
            <a:off x="1289052" y="3337322"/>
            <a:ext cx="530225" cy="475059"/>
          </a:xfrm>
          <a:prstGeom prst="rect">
            <a:avLst/>
          </a:prstGeom>
          <a:noFill/>
        </p:spPr>
      </p:pic>
      <p:pic>
        <p:nvPicPr>
          <p:cNvPr id="150532" name="Picture 4" descr="Server sm"/>
          <p:cNvPicPr>
            <a:picLocks noChangeAspect="1" noChangeArrowheads="1"/>
          </p:cNvPicPr>
          <p:nvPr/>
        </p:nvPicPr>
        <p:blipFill>
          <a:blip r:embed="rId3"/>
          <a:srcRect/>
          <a:stretch>
            <a:fillRect/>
          </a:stretch>
        </p:blipFill>
        <p:spPr bwMode="auto">
          <a:xfrm>
            <a:off x="2279650" y="2480074"/>
            <a:ext cx="685800" cy="753665"/>
          </a:xfrm>
          <a:prstGeom prst="rect">
            <a:avLst/>
          </a:prstGeom>
          <a:noFill/>
        </p:spPr>
      </p:pic>
      <p:pic>
        <p:nvPicPr>
          <p:cNvPr id="150533" name="Picture 5" descr="Database Sm"/>
          <p:cNvPicPr>
            <a:picLocks noChangeAspect="1" noChangeArrowheads="1"/>
          </p:cNvPicPr>
          <p:nvPr/>
        </p:nvPicPr>
        <p:blipFill>
          <a:blip r:embed="rId4" cstate="print"/>
          <a:srcRect/>
          <a:stretch>
            <a:fillRect/>
          </a:stretch>
        </p:blipFill>
        <p:spPr bwMode="auto">
          <a:xfrm>
            <a:off x="2203452" y="3337322"/>
            <a:ext cx="530225" cy="475059"/>
          </a:xfrm>
          <a:prstGeom prst="rect">
            <a:avLst/>
          </a:prstGeom>
          <a:noFill/>
        </p:spPr>
      </p:pic>
      <p:pic>
        <p:nvPicPr>
          <p:cNvPr id="150534" name="Picture 6" descr="Server sm"/>
          <p:cNvPicPr>
            <a:picLocks noChangeAspect="1" noChangeArrowheads="1"/>
          </p:cNvPicPr>
          <p:nvPr/>
        </p:nvPicPr>
        <p:blipFill>
          <a:blip r:embed="rId3"/>
          <a:srcRect/>
          <a:stretch>
            <a:fillRect/>
          </a:stretch>
        </p:blipFill>
        <p:spPr bwMode="auto">
          <a:xfrm>
            <a:off x="1822450" y="1497806"/>
            <a:ext cx="685800" cy="753666"/>
          </a:xfrm>
          <a:prstGeom prst="rect">
            <a:avLst/>
          </a:prstGeom>
          <a:noFill/>
        </p:spPr>
      </p:pic>
      <p:pic>
        <p:nvPicPr>
          <p:cNvPr id="150535" name="Picture 7" descr="Database Sm"/>
          <p:cNvPicPr>
            <a:picLocks noChangeAspect="1" noChangeArrowheads="1"/>
          </p:cNvPicPr>
          <p:nvPr/>
        </p:nvPicPr>
        <p:blipFill>
          <a:blip r:embed="rId4" cstate="print"/>
          <a:srcRect/>
          <a:stretch>
            <a:fillRect/>
          </a:stretch>
        </p:blipFill>
        <p:spPr bwMode="auto">
          <a:xfrm>
            <a:off x="6851652" y="1583531"/>
            <a:ext cx="530225" cy="475060"/>
          </a:xfrm>
          <a:prstGeom prst="rect">
            <a:avLst/>
          </a:prstGeom>
          <a:noFill/>
        </p:spPr>
      </p:pic>
      <p:pic>
        <p:nvPicPr>
          <p:cNvPr id="150536" name="Picture 8" descr="Server sm"/>
          <p:cNvPicPr>
            <a:picLocks noChangeAspect="1" noChangeArrowheads="1"/>
          </p:cNvPicPr>
          <p:nvPr/>
        </p:nvPicPr>
        <p:blipFill>
          <a:blip r:embed="rId3"/>
          <a:srcRect/>
          <a:stretch>
            <a:fillRect/>
          </a:stretch>
        </p:blipFill>
        <p:spPr bwMode="auto">
          <a:xfrm>
            <a:off x="4489450" y="2097881"/>
            <a:ext cx="685800" cy="753666"/>
          </a:xfrm>
          <a:prstGeom prst="rect">
            <a:avLst/>
          </a:prstGeom>
          <a:noFill/>
        </p:spPr>
      </p:pic>
      <p:pic>
        <p:nvPicPr>
          <p:cNvPr id="150537" name="Picture 9" descr="Server sm"/>
          <p:cNvPicPr>
            <a:picLocks noChangeAspect="1" noChangeArrowheads="1"/>
          </p:cNvPicPr>
          <p:nvPr/>
        </p:nvPicPr>
        <p:blipFill>
          <a:blip r:embed="rId3"/>
          <a:srcRect/>
          <a:stretch>
            <a:fillRect/>
          </a:stretch>
        </p:blipFill>
        <p:spPr bwMode="auto">
          <a:xfrm>
            <a:off x="3498850" y="3149205"/>
            <a:ext cx="685800" cy="753665"/>
          </a:xfrm>
          <a:prstGeom prst="rect">
            <a:avLst/>
          </a:prstGeom>
          <a:noFill/>
        </p:spPr>
      </p:pic>
      <p:pic>
        <p:nvPicPr>
          <p:cNvPr id="150538" name="Picture 10" descr="Server sm"/>
          <p:cNvPicPr>
            <a:picLocks noChangeAspect="1" noChangeArrowheads="1"/>
          </p:cNvPicPr>
          <p:nvPr/>
        </p:nvPicPr>
        <p:blipFill>
          <a:blip r:embed="rId3"/>
          <a:srcRect/>
          <a:stretch>
            <a:fillRect/>
          </a:stretch>
        </p:blipFill>
        <p:spPr bwMode="auto">
          <a:xfrm>
            <a:off x="3422650" y="1126331"/>
            <a:ext cx="685800" cy="753666"/>
          </a:xfrm>
          <a:prstGeom prst="rect">
            <a:avLst/>
          </a:prstGeom>
          <a:noFill/>
        </p:spPr>
      </p:pic>
      <p:pic>
        <p:nvPicPr>
          <p:cNvPr id="150539" name="Picture 11" descr="Server sm"/>
          <p:cNvPicPr>
            <a:picLocks noChangeAspect="1" noChangeArrowheads="1"/>
          </p:cNvPicPr>
          <p:nvPr/>
        </p:nvPicPr>
        <p:blipFill>
          <a:blip r:embed="rId3"/>
          <a:srcRect/>
          <a:stretch>
            <a:fillRect/>
          </a:stretch>
        </p:blipFill>
        <p:spPr bwMode="auto">
          <a:xfrm>
            <a:off x="5784850" y="1412081"/>
            <a:ext cx="685800" cy="753666"/>
          </a:xfrm>
          <a:prstGeom prst="rect">
            <a:avLst/>
          </a:prstGeom>
          <a:noFill/>
        </p:spPr>
      </p:pic>
      <p:pic>
        <p:nvPicPr>
          <p:cNvPr id="150540" name="Picture 12" descr="Server sm"/>
          <p:cNvPicPr>
            <a:picLocks noChangeAspect="1" noChangeArrowheads="1"/>
          </p:cNvPicPr>
          <p:nvPr/>
        </p:nvPicPr>
        <p:blipFill>
          <a:blip r:embed="rId3"/>
          <a:srcRect/>
          <a:stretch>
            <a:fillRect/>
          </a:stretch>
        </p:blipFill>
        <p:spPr bwMode="auto">
          <a:xfrm>
            <a:off x="7308850" y="897731"/>
            <a:ext cx="685800" cy="753666"/>
          </a:xfrm>
          <a:prstGeom prst="rect">
            <a:avLst/>
          </a:prstGeom>
          <a:noFill/>
        </p:spPr>
      </p:pic>
      <p:pic>
        <p:nvPicPr>
          <p:cNvPr id="150541" name="Picture 13" descr="Database Sm"/>
          <p:cNvPicPr>
            <a:picLocks noChangeAspect="1" noChangeArrowheads="1"/>
          </p:cNvPicPr>
          <p:nvPr/>
        </p:nvPicPr>
        <p:blipFill>
          <a:blip r:embed="rId4" cstate="print"/>
          <a:srcRect/>
          <a:stretch>
            <a:fillRect/>
          </a:stretch>
        </p:blipFill>
        <p:spPr bwMode="auto">
          <a:xfrm>
            <a:off x="7232652" y="3051572"/>
            <a:ext cx="530225" cy="475059"/>
          </a:xfrm>
          <a:prstGeom prst="rect">
            <a:avLst/>
          </a:prstGeom>
          <a:noFill/>
        </p:spPr>
      </p:pic>
      <p:pic>
        <p:nvPicPr>
          <p:cNvPr id="150542" name="Picture 14" descr="Server sm"/>
          <p:cNvPicPr>
            <a:picLocks noChangeAspect="1" noChangeArrowheads="1"/>
          </p:cNvPicPr>
          <p:nvPr/>
        </p:nvPicPr>
        <p:blipFill>
          <a:blip r:embed="rId3"/>
          <a:srcRect/>
          <a:stretch>
            <a:fillRect/>
          </a:stretch>
        </p:blipFill>
        <p:spPr bwMode="auto">
          <a:xfrm>
            <a:off x="7156450" y="3698081"/>
            <a:ext cx="685800" cy="753666"/>
          </a:xfrm>
          <a:prstGeom prst="rect">
            <a:avLst/>
          </a:prstGeom>
          <a:noFill/>
        </p:spPr>
      </p:pic>
      <p:pic>
        <p:nvPicPr>
          <p:cNvPr id="150543" name="Picture 15" descr="Database Sm"/>
          <p:cNvPicPr>
            <a:picLocks noChangeAspect="1" noChangeArrowheads="1"/>
          </p:cNvPicPr>
          <p:nvPr/>
        </p:nvPicPr>
        <p:blipFill>
          <a:blip r:embed="rId4" cstate="print"/>
          <a:srcRect/>
          <a:stretch>
            <a:fillRect/>
          </a:stretch>
        </p:blipFill>
        <p:spPr bwMode="auto">
          <a:xfrm>
            <a:off x="7766052" y="4383882"/>
            <a:ext cx="530225" cy="475060"/>
          </a:xfrm>
          <a:prstGeom prst="rect">
            <a:avLst/>
          </a:prstGeom>
          <a:noFill/>
        </p:spPr>
      </p:pic>
      <p:pic>
        <p:nvPicPr>
          <p:cNvPr id="150544" name="Picture 16" descr="Database Sm"/>
          <p:cNvPicPr>
            <a:picLocks noChangeAspect="1" noChangeArrowheads="1"/>
          </p:cNvPicPr>
          <p:nvPr/>
        </p:nvPicPr>
        <p:blipFill>
          <a:blip r:embed="rId4" cstate="print"/>
          <a:srcRect/>
          <a:stretch>
            <a:fillRect/>
          </a:stretch>
        </p:blipFill>
        <p:spPr bwMode="auto">
          <a:xfrm>
            <a:off x="3498852" y="4098132"/>
            <a:ext cx="530225" cy="475060"/>
          </a:xfrm>
          <a:prstGeom prst="rect">
            <a:avLst/>
          </a:prstGeom>
          <a:noFill/>
        </p:spPr>
      </p:pic>
      <p:pic>
        <p:nvPicPr>
          <p:cNvPr id="150545" name="Picture 17" descr="Server sm"/>
          <p:cNvPicPr>
            <a:picLocks noChangeAspect="1" noChangeArrowheads="1"/>
          </p:cNvPicPr>
          <p:nvPr/>
        </p:nvPicPr>
        <p:blipFill>
          <a:blip r:embed="rId3"/>
          <a:srcRect/>
          <a:stretch>
            <a:fillRect/>
          </a:stretch>
        </p:blipFill>
        <p:spPr bwMode="auto">
          <a:xfrm>
            <a:off x="5708650" y="3149205"/>
            <a:ext cx="685800" cy="753665"/>
          </a:xfrm>
          <a:prstGeom prst="rect">
            <a:avLst/>
          </a:prstGeom>
          <a:noFill/>
        </p:spPr>
      </p:pic>
      <p:pic>
        <p:nvPicPr>
          <p:cNvPr id="150546" name="Picture 18" descr="Server sm"/>
          <p:cNvPicPr>
            <a:picLocks noChangeAspect="1" noChangeArrowheads="1"/>
          </p:cNvPicPr>
          <p:nvPr/>
        </p:nvPicPr>
        <p:blipFill>
          <a:blip r:embed="rId3"/>
          <a:srcRect/>
          <a:stretch>
            <a:fillRect/>
          </a:stretch>
        </p:blipFill>
        <p:spPr bwMode="auto">
          <a:xfrm>
            <a:off x="7232650" y="2144318"/>
            <a:ext cx="685800" cy="753665"/>
          </a:xfrm>
          <a:prstGeom prst="rect">
            <a:avLst/>
          </a:prstGeom>
          <a:noFill/>
        </p:spPr>
      </p:pic>
      <p:pic>
        <p:nvPicPr>
          <p:cNvPr id="150547" name="Picture 19" descr="Database Sm"/>
          <p:cNvPicPr>
            <a:picLocks noChangeAspect="1" noChangeArrowheads="1"/>
          </p:cNvPicPr>
          <p:nvPr/>
        </p:nvPicPr>
        <p:blipFill>
          <a:blip r:embed="rId4" cstate="print"/>
          <a:srcRect/>
          <a:stretch>
            <a:fillRect/>
          </a:stretch>
        </p:blipFill>
        <p:spPr bwMode="auto">
          <a:xfrm>
            <a:off x="5861052" y="2269332"/>
            <a:ext cx="530225" cy="475060"/>
          </a:xfrm>
          <a:prstGeom prst="rect">
            <a:avLst/>
          </a:prstGeom>
          <a:noFill/>
        </p:spPr>
      </p:pic>
      <p:pic>
        <p:nvPicPr>
          <p:cNvPr id="150548" name="Picture 20" descr="Database Sm"/>
          <p:cNvPicPr>
            <a:picLocks noChangeAspect="1" noChangeArrowheads="1"/>
          </p:cNvPicPr>
          <p:nvPr/>
        </p:nvPicPr>
        <p:blipFill>
          <a:blip r:embed="rId4" cstate="print"/>
          <a:srcRect/>
          <a:stretch>
            <a:fillRect/>
          </a:stretch>
        </p:blipFill>
        <p:spPr bwMode="auto">
          <a:xfrm>
            <a:off x="4260852" y="2897982"/>
            <a:ext cx="530225" cy="475060"/>
          </a:xfrm>
          <a:prstGeom prst="rect">
            <a:avLst/>
          </a:prstGeom>
          <a:noFill/>
        </p:spPr>
      </p:pic>
      <p:pic>
        <p:nvPicPr>
          <p:cNvPr id="150549" name="Picture 21" descr="Database Sm"/>
          <p:cNvPicPr>
            <a:picLocks noChangeAspect="1" noChangeArrowheads="1"/>
          </p:cNvPicPr>
          <p:nvPr/>
        </p:nvPicPr>
        <p:blipFill>
          <a:blip r:embed="rId4" cstate="print"/>
          <a:srcRect/>
          <a:stretch>
            <a:fillRect/>
          </a:stretch>
        </p:blipFill>
        <p:spPr bwMode="auto">
          <a:xfrm>
            <a:off x="3575052" y="1869282"/>
            <a:ext cx="530225" cy="475060"/>
          </a:xfrm>
          <a:prstGeom prst="rect">
            <a:avLst/>
          </a:prstGeom>
          <a:noFill/>
        </p:spPr>
      </p:pic>
      <p:pic>
        <p:nvPicPr>
          <p:cNvPr id="150550" name="Picture 22" descr="Database Sm"/>
          <p:cNvPicPr>
            <a:picLocks noChangeAspect="1" noChangeArrowheads="1"/>
          </p:cNvPicPr>
          <p:nvPr/>
        </p:nvPicPr>
        <p:blipFill>
          <a:blip r:embed="rId4" cstate="print"/>
          <a:srcRect/>
          <a:stretch>
            <a:fillRect/>
          </a:stretch>
        </p:blipFill>
        <p:spPr bwMode="auto">
          <a:xfrm>
            <a:off x="831852" y="1297782"/>
            <a:ext cx="530225" cy="475060"/>
          </a:xfrm>
          <a:prstGeom prst="rect">
            <a:avLst/>
          </a:prstGeom>
          <a:noFill/>
        </p:spPr>
      </p:pic>
      <p:pic>
        <p:nvPicPr>
          <p:cNvPr id="150551" name="Picture 23" descr="Database Sm"/>
          <p:cNvPicPr>
            <a:picLocks noChangeAspect="1" noChangeArrowheads="1"/>
          </p:cNvPicPr>
          <p:nvPr/>
        </p:nvPicPr>
        <p:blipFill>
          <a:blip r:embed="rId4" cstate="print"/>
          <a:srcRect/>
          <a:stretch>
            <a:fillRect/>
          </a:stretch>
        </p:blipFill>
        <p:spPr bwMode="auto">
          <a:xfrm>
            <a:off x="5708652" y="4098132"/>
            <a:ext cx="530225" cy="475060"/>
          </a:xfrm>
          <a:prstGeom prst="rect">
            <a:avLst/>
          </a:prstGeom>
          <a:noFill/>
        </p:spPr>
      </p:pic>
      <p:grpSp>
        <p:nvGrpSpPr>
          <p:cNvPr id="2" name="Group 24"/>
          <p:cNvGrpSpPr>
            <a:grpSpLocks/>
          </p:cNvGrpSpPr>
          <p:nvPr/>
        </p:nvGrpSpPr>
        <p:grpSpPr bwMode="auto">
          <a:xfrm>
            <a:off x="1212850" y="1275161"/>
            <a:ext cx="6705600" cy="3346847"/>
            <a:chOff x="672" y="1085"/>
            <a:chExt cx="4224" cy="2811"/>
          </a:xfrm>
        </p:grpSpPr>
        <p:cxnSp>
          <p:nvCxnSpPr>
            <p:cNvPr id="150553" name="AutoShape 25"/>
            <p:cNvCxnSpPr>
              <a:cxnSpLocks noChangeShapeType="1"/>
            </p:cNvCxnSpPr>
            <p:nvPr/>
          </p:nvCxnSpPr>
          <p:spPr bwMode="auto">
            <a:xfrm rot="16200000">
              <a:off x="718" y="1759"/>
              <a:ext cx="508" cy="168"/>
            </a:xfrm>
            <a:prstGeom prst="curvedConnector2">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54" name="AutoShape 26"/>
            <p:cNvCxnSpPr>
              <a:cxnSpLocks noChangeShapeType="1"/>
            </p:cNvCxnSpPr>
            <p:nvPr/>
          </p:nvCxnSpPr>
          <p:spPr bwMode="auto">
            <a:xfrm flipH="1" flipV="1">
              <a:off x="1272" y="1905"/>
              <a:ext cx="504" cy="509"/>
            </a:xfrm>
            <a:prstGeom prst="curvedConnector4">
              <a:avLst>
                <a:gd name="adj1" fmla="val -28569"/>
                <a:gd name="adj2" fmla="val 81338"/>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55" name="AutoShape 27"/>
            <p:cNvCxnSpPr>
              <a:cxnSpLocks noChangeShapeType="1"/>
            </p:cNvCxnSpPr>
            <p:nvPr/>
          </p:nvCxnSpPr>
          <p:spPr bwMode="auto">
            <a:xfrm flipV="1">
              <a:off x="1488" y="1277"/>
              <a:ext cx="576" cy="312"/>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56" name="AutoShape 28"/>
            <p:cNvCxnSpPr>
              <a:cxnSpLocks noChangeShapeType="1"/>
            </p:cNvCxnSpPr>
            <p:nvPr/>
          </p:nvCxnSpPr>
          <p:spPr bwMode="auto">
            <a:xfrm rot="16200000" flipH="1">
              <a:off x="1132" y="2486"/>
              <a:ext cx="87" cy="575"/>
            </a:xfrm>
            <a:prstGeom prst="curvedConnector3">
              <a:avLst>
                <a:gd name="adj1" fmla="val 49426"/>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57" name="AutoShape 29"/>
            <p:cNvCxnSpPr>
              <a:cxnSpLocks noChangeShapeType="1"/>
            </p:cNvCxnSpPr>
            <p:nvPr/>
          </p:nvCxnSpPr>
          <p:spPr bwMode="auto">
            <a:xfrm rot="16200000">
              <a:off x="1468" y="2725"/>
              <a:ext cx="87" cy="97"/>
            </a:xfrm>
            <a:prstGeom prst="curvedConnector3">
              <a:avLst>
                <a:gd name="adj1" fmla="val 50574"/>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58" name="AutoShape 30"/>
            <p:cNvCxnSpPr>
              <a:cxnSpLocks noChangeShapeType="1"/>
            </p:cNvCxnSpPr>
            <p:nvPr/>
          </p:nvCxnSpPr>
          <p:spPr bwMode="auto">
            <a:xfrm rot="5400000" flipH="1">
              <a:off x="578" y="2508"/>
              <a:ext cx="403" cy="215"/>
            </a:xfrm>
            <a:prstGeom prst="curvedConnector4">
              <a:avLst>
                <a:gd name="adj1" fmla="val 10917"/>
                <a:gd name="adj2" fmla="val 166977"/>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59" name="AutoShape 31"/>
            <p:cNvCxnSpPr>
              <a:cxnSpLocks noChangeShapeType="1"/>
            </p:cNvCxnSpPr>
            <p:nvPr/>
          </p:nvCxnSpPr>
          <p:spPr bwMode="auto">
            <a:xfrm flipV="1">
              <a:off x="1054" y="2414"/>
              <a:ext cx="290" cy="603"/>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60" name="AutoShape 32"/>
            <p:cNvCxnSpPr>
              <a:cxnSpLocks noChangeShapeType="1"/>
            </p:cNvCxnSpPr>
            <p:nvPr/>
          </p:nvCxnSpPr>
          <p:spPr bwMode="auto">
            <a:xfrm rot="16200000">
              <a:off x="2222" y="3349"/>
              <a:ext cx="164" cy="49"/>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61" name="AutoShape 33"/>
            <p:cNvCxnSpPr>
              <a:cxnSpLocks noChangeShapeType="1"/>
            </p:cNvCxnSpPr>
            <p:nvPr/>
          </p:nvCxnSpPr>
          <p:spPr bwMode="auto">
            <a:xfrm flipV="1">
              <a:off x="1776" y="2093"/>
              <a:ext cx="960" cy="321"/>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62" name="AutoShape 34"/>
            <p:cNvCxnSpPr>
              <a:cxnSpLocks noChangeShapeType="1"/>
            </p:cNvCxnSpPr>
            <p:nvPr/>
          </p:nvCxnSpPr>
          <p:spPr bwMode="auto">
            <a:xfrm flipV="1">
              <a:off x="2496" y="1085"/>
              <a:ext cx="2016" cy="192"/>
            </a:xfrm>
            <a:prstGeom prst="curvedConnector3">
              <a:avLst>
                <a:gd name="adj1" fmla="val 43449"/>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63" name="AutoShape 35"/>
            <p:cNvCxnSpPr>
              <a:cxnSpLocks noChangeShapeType="1"/>
            </p:cNvCxnSpPr>
            <p:nvPr/>
          </p:nvCxnSpPr>
          <p:spPr bwMode="auto">
            <a:xfrm flipV="1">
              <a:off x="3168" y="1517"/>
              <a:ext cx="384" cy="576"/>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64" name="AutoShape 36"/>
            <p:cNvCxnSpPr>
              <a:cxnSpLocks noChangeShapeType="1"/>
            </p:cNvCxnSpPr>
            <p:nvPr/>
          </p:nvCxnSpPr>
          <p:spPr bwMode="auto">
            <a:xfrm flipV="1">
              <a:off x="2544" y="1517"/>
              <a:ext cx="1008" cy="1459"/>
            </a:xfrm>
            <a:prstGeom prst="curvedConnector3">
              <a:avLst>
                <a:gd name="adj1" fmla="val 83926"/>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65" name="AutoShape 37"/>
            <p:cNvCxnSpPr>
              <a:cxnSpLocks noChangeShapeType="1"/>
            </p:cNvCxnSpPr>
            <p:nvPr/>
          </p:nvCxnSpPr>
          <p:spPr bwMode="auto">
            <a:xfrm rot="16200000" flipH="1" flipV="1">
              <a:off x="1800" y="2489"/>
              <a:ext cx="358" cy="698"/>
            </a:xfrm>
            <a:prstGeom prst="curvedConnector4">
              <a:avLst>
                <a:gd name="adj1" fmla="val -40222"/>
                <a:gd name="adj2" fmla="val 65472"/>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66" name="AutoShape 38"/>
            <p:cNvCxnSpPr>
              <a:cxnSpLocks noChangeShapeType="1"/>
            </p:cNvCxnSpPr>
            <p:nvPr/>
          </p:nvCxnSpPr>
          <p:spPr bwMode="auto">
            <a:xfrm>
              <a:off x="3168" y="2093"/>
              <a:ext cx="336" cy="883"/>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67" name="AutoShape 39"/>
            <p:cNvCxnSpPr>
              <a:cxnSpLocks noChangeShapeType="1"/>
            </p:cNvCxnSpPr>
            <p:nvPr/>
          </p:nvCxnSpPr>
          <p:spPr bwMode="auto">
            <a:xfrm flipH="1" flipV="1">
              <a:off x="3791" y="2304"/>
              <a:ext cx="145" cy="672"/>
            </a:xfrm>
            <a:prstGeom prst="curvedConnector4">
              <a:avLst>
                <a:gd name="adj1" fmla="val -99310"/>
                <a:gd name="adj2" fmla="val 73662"/>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68" name="AutoShape 40"/>
            <p:cNvCxnSpPr>
              <a:cxnSpLocks noChangeShapeType="1"/>
            </p:cNvCxnSpPr>
            <p:nvPr/>
          </p:nvCxnSpPr>
          <p:spPr bwMode="auto">
            <a:xfrm rot="16200000">
              <a:off x="3724" y="1876"/>
              <a:ext cx="87" cy="1"/>
            </a:xfrm>
            <a:prstGeom prst="curvedConnector3">
              <a:avLst>
                <a:gd name="adj1" fmla="val 50574"/>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69" name="AutoShape 41"/>
            <p:cNvCxnSpPr>
              <a:cxnSpLocks noChangeShapeType="1"/>
            </p:cNvCxnSpPr>
            <p:nvPr/>
          </p:nvCxnSpPr>
          <p:spPr bwMode="auto">
            <a:xfrm flipH="1" flipV="1">
              <a:off x="2064" y="1277"/>
              <a:ext cx="430" cy="507"/>
            </a:xfrm>
            <a:prstGeom prst="curvedConnector5">
              <a:avLst>
                <a:gd name="adj1" fmla="val -33486"/>
                <a:gd name="adj2" fmla="val 190926"/>
                <a:gd name="adj3" fmla="val 133486"/>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70" name="AutoShape 42"/>
            <p:cNvCxnSpPr>
              <a:cxnSpLocks noChangeShapeType="1"/>
            </p:cNvCxnSpPr>
            <p:nvPr/>
          </p:nvCxnSpPr>
          <p:spPr bwMode="auto">
            <a:xfrm rot="16200000" flipH="1" flipV="1">
              <a:off x="1003" y="1035"/>
              <a:ext cx="32" cy="506"/>
            </a:xfrm>
            <a:prstGeom prst="curvedConnector4">
              <a:avLst>
                <a:gd name="adj1" fmla="val -450000"/>
                <a:gd name="adj2" fmla="val 71343"/>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71" name="AutoShape 43"/>
            <p:cNvCxnSpPr>
              <a:cxnSpLocks noChangeShapeType="1"/>
            </p:cNvCxnSpPr>
            <p:nvPr/>
          </p:nvCxnSpPr>
          <p:spPr bwMode="auto">
            <a:xfrm rot="10800000" flipH="1" flipV="1">
              <a:off x="3504" y="2976"/>
              <a:ext cx="167" cy="480"/>
            </a:xfrm>
            <a:prstGeom prst="curvedConnector4">
              <a:avLst>
                <a:gd name="adj1" fmla="val -86227"/>
                <a:gd name="adj2" fmla="val 82917"/>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72" name="AutoShape 44"/>
            <p:cNvCxnSpPr>
              <a:cxnSpLocks noChangeShapeType="1"/>
            </p:cNvCxnSpPr>
            <p:nvPr/>
          </p:nvCxnSpPr>
          <p:spPr bwMode="auto">
            <a:xfrm>
              <a:off x="3984" y="1517"/>
              <a:ext cx="407" cy="226"/>
            </a:xfrm>
            <a:prstGeom prst="curvedConnector4">
              <a:avLst>
                <a:gd name="adj1" fmla="val 29486"/>
                <a:gd name="adj2" fmla="val 163273"/>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73" name="AutoShape 45"/>
            <p:cNvCxnSpPr>
              <a:cxnSpLocks noChangeShapeType="1"/>
            </p:cNvCxnSpPr>
            <p:nvPr/>
          </p:nvCxnSpPr>
          <p:spPr bwMode="auto">
            <a:xfrm flipV="1">
              <a:off x="4558" y="1401"/>
              <a:ext cx="170" cy="143"/>
            </a:xfrm>
            <a:prstGeom prst="curvedConnector2">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74" name="AutoShape 46"/>
            <p:cNvCxnSpPr>
              <a:cxnSpLocks noChangeShapeType="1"/>
            </p:cNvCxnSpPr>
            <p:nvPr/>
          </p:nvCxnSpPr>
          <p:spPr bwMode="auto">
            <a:xfrm flipH="1" flipV="1">
              <a:off x="4728" y="1401"/>
              <a:ext cx="168" cy="731"/>
            </a:xfrm>
            <a:prstGeom prst="curvedConnector4">
              <a:avLst>
                <a:gd name="adj1" fmla="val -85713"/>
                <a:gd name="adj2" fmla="val 71819"/>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75" name="AutoShape 47"/>
            <p:cNvCxnSpPr>
              <a:cxnSpLocks noChangeShapeType="1"/>
            </p:cNvCxnSpPr>
            <p:nvPr/>
          </p:nvCxnSpPr>
          <p:spPr bwMode="auto">
            <a:xfrm rot="10800000" flipH="1">
              <a:off x="4464" y="2132"/>
              <a:ext cx="1" cy="645"/>
            </a:xfrm>
            <a:prstGeom prst="curvedConnector3">
              <a:avLst>
                <a:gd name="adj1" fmla="val -1440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76" name="AutoShape 48"/>
            <p:cNvCxnSpPr>
              <a:cxnSpLocks noChangeShapeType="1"/>
            </p:cNvCxnSpPr>
            <p:nvPr/>
          </p:nvCxnSpPr>
          <p:spPr bwMode="auto">
            <a:xfrm>
              <a:off x="3984" y="1517"/>
              <a:ext cx="480" cy="615"/>
            </a:xfrm>
            <a:prstGeom prst="curvedConnector3">
              <a:avLst>
                <a:gd name="adj1" fmla="val 1125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77" name="AutoShape 49"/>
            <p:cNvCxnSpPr>
              <a:cxnSpLocks noChangeShapeType="1"/>
            </p:cNvCxnSpPr>
            <p:nvPr/>
          </p:nvCxnSpPr>
          <p:spPr bwMode="auto">
            <a:xfrm>
              <a:off x="3934" y="2120"/>
              <a:ext cx="482" cy="1317"/>
            </a:xfrm>
            <a:prstGeom prst="curvedConnector3">
              <a:avLst>
                <a:gd name="adj1" fmla="val 50000"/>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78" name="AutoShape 50"/>
            <p:cNvCxnSpPr>
              <a:cxnSpLocks noChangeShapeType="1"/>
            </p:cNvCxnSpPr>
            <p:nvPr/>
          </p:nvCxnSpPr>
          <p:spPr bwMode="auto">
            <a:xfrm>
              <a:off x="3936" y="2976"/>
              <a:ext cx="696" cy="777"/>
            </a:xfrm>
            <a:prstGeom prst="curvedConnector4">
              <a:avLst>
                <a:gd name="adj1" fmla="val 34481"/>
                <a:gd name="adj2" fmla="val 118403"/>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cxnSp>
          <p:nvCxnSpPr>
            <p:cNvPr id="150579" name="AutoShape 51"/>
            <p:cNvCxnSpPr>
              <a:cxnSpLocks noChangeShapeType="1"/>
            </p:cNvCxnSpPr>
            <p:nvPr/>
          </p:nvCxnSpPr>
          <p:spPr bwMode="auto">
            <a:xfrm rot="10800000">
              <a:off x="4632" y="3753"/>
              <a:ext cx="168" cy="143"/>
            </a:xfrm>
            <a:prstGeom prst="curvedConnector2">
              <a:avLst/>
            </a:prstGeom>
            <a:noFill/>
            <a:ln w="38100">
              <a:solidFill>
                <a:srgbClr val="FFCC66">
                  <a:alpha val="80000"/>
                </a:srgbClr>
              </a:solidFill>
              <a:round/>
              <a:headEnd/>
              <a:tailEnd type="triangle" w="med" len="med"/>
            </a:ln>
            <a:effectLst/>
            <a:scene3d>
              <a:camera prst="legacyObliqueTopLeft"/>
              <a:lightRig rig="legacyFlat1" dir="t"/>
            </a:scene3d>
            <a:sp3d extrusionH="49200" prstMaterial="legacyMatte">
              <a:bevelT w="13500" h="13500" prst="angle"/>
              <a:bevelB w="13500" h="13500" prst="angle"/>
              <a:extrusionClr>
                <a:srgbClr val="FFCC66"/>
              </a:extrusionClr>
            </a:sp3d>
          </p:spPr>
        </p:cxnSp>
      </p:grpSp>
    </p:spTree>
    <p:extLst>
      <p:ext uri="{BB962C8B-B14F-4D97-AF65-F5344CB8AC3E}">
        <p14:creationId xmlns:p14="http://schemas.microsoft.com/office/powerpoint/2010/main" val="637255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Rectangle 6"/>
          <p:cNvSpPr>
            <a:spLocks noGrp="1" noChangeArrowheads="1"/>
          </p:cNvSpPr>
          <p:nvPr>
            <p:ph type="title"/>
          </p:nvPr>
        </p:nvSpPr>
        <p:spPr/>
        <p:txBody>
          <a:bodyPr>
            <a:normAutofit fontScale="90000"/>
          </a:bodyPr>
          <a:lstStyle/>
          <a:p>
            <a:r>
              <a:rPr lang="en-US" dirty="0" smtClean="0"/>
              <a:t>Architecture Is .. </a:t>
            </a:r>
            <a:br>
              <a:rPr lang="en-US" dirty="0" smtClean="0"/>
            </a:br>
            <a:r>
              <a:rPr lang="en-US" dirty="0" smtClean="0"/>
              <a:t>Part Science, Part Art &amp; The Balance</a:t>
            </a:r>
            <a:endParaRPr lang="en-US" dirty="0"/>
          </a:p>
        </p:txBody>
      </p:sp>
      <p:sp>
        <p:nvSpPr>
          <p:cNvPr id="13319" name="Rectangle 7"/>
          <p:cNvSpPr>
            <a:spLocks noGrp="1" noChangeArrowheads="1"/>
          </p:cNvSpPr>
          <p:nvPr>
            <p:ph idx="1"/>
          </p:nvPr>
        </p:nvSpPr>
        <p:spPr>
          <a:xfrm>
            <a:off x="827088" y="3507854"/>
            <a:ext cx="2448768" cy="1289045"/>
          </a:xfrm>
        </p:spPr>
        <p:txBody>
          <a:bodyPr>
            <a:normAutofit/>
          </a:bodyPr>
          <a:lstStyle/>
          <a:p>
            <a:pPr marL="0" indent="0">
              <a:buNone/>
            </a:pPr>
            <a:r>
              <a:rPr lang="en-US" sz="1800" dirty="0"/>
              <a:t>The Science of Identifying Durable Architectural </a:t>
            </a:r>
            <a:r>
              <a:rPr lang="en-US" sz="1800" dirty="0" smtClean="0"/>
              <a:t>Artifacts</a:t>
            </a:r>
            <a:endParaRPr lang="en-US" sz="1800" dirty="0"/>
          </a:p>
        </p:txBody>
      </p:sp>
      <p:sp>
        <p:nvSpPr>
          <p:cNvPr id="4" name="Slide Number Placeholder 3"/>
          <p:cNvSpPr>
            <a:spLocks noGrp="1"/>
          </p:cNvSpPr>
          <p:nvPr>
            <p:ph type="sldNum" sz="quarter" idx="12"/>
          </p:nvPr>
        </p:nvSpPr>
        <p:spPr>
          <a:prstGeom prst="rect">
            <a:avLst/>
          </a:prstGeom>
        </p:spPr>
        <p:txBody>
          <a:bodyPr lIns="91436" tIns="45718" rIns="91436" bIns="45718" anchor="ctr"/>
          <a:lstStyle/>
          <a:p>
            <a:pPr algn="r" defTabSz="819116" fontAlgn="base">
              <a:spcBef>
                <a:spcPct val="0"/>
              </a:spcBef>
              <a:spcAft>
                <a:spcPct val="0"/>
              </a:spcAft>
              <a:defRPr/>
            </a:pPr>
            <a:fld id="{2CCEDB86-E98A-4048-8EBE-A04B9126FC76}" type="slidenum">
              <a:rPr lang="en-US" sz="1200">
                <a:solidFill>
                  <a:srgbClr val="FFFFFF">
                    <a:tint val="75000"/>
                  </a:srgbClr>
                </a:solidFill>
                <a:latin typeface="Arial" pitchFamily="34" charset="0"/>
                <a:cs typeface="Arial" pitchFamily="34" charset="0"/>
              </a:rPr>
              <a:pPr algn="r" defTabSz="819116" fontAlgn="base">
                <a:spcBef>
                  <a:spcPct val="0"/>
                </a:spcBef>
                <a:spcAft>
                  <a:spcPct val="0"/>
                </a:spcAft>
                <a:defRPr/>
              </a:pPr>
              <a:t>8</a:t>
            </a:fld>
            <a:endParaRPr lang="en-US" sz="1200">
              <a:solidFill>
                <a:srgbClr val="FFFFFF">
                  <a:tint val="75000"/>
                </a:srgbClr>
              </a:solidFill>
              <a:latin typeface="Arial" pitchFamily="34" charset="0"/>
              <a:cs typeface="Arial" pitchFamily="34" charset="0"/>
            </a:endParaRPr>
          </a:p>
        </p:txBody>
      </p:sp>
      <p:pic>
        <p:nvPicPr>
          <p:cNvPr id="2050" name="Picture 2" descr="C:\Users\EventStaff\Desktop\TechEd\iMAGES\MP90038663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673653" y="1347614"/>
            <a:ext cx="1952997" cy="1957964"/>
          </a:xfrm>
          <a:prstGeom prst="roundRect">
            <a:avLst>
              <a:gd name="adj" fmla="val 5999"/>
            </a:avLst>
          </a:prstGeom>
          <a:noFill/>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052" name="Picture 4" descr="C:\Users\EventStaff\Desktop\TechEd\iMAGES\MP90044241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827088" y="1347614"/>
            <a:ext cx="2025569" cy="1957964"/>
          </a:xfrm>
          <a:prstGeom prst="roundRect">
            <a:avLst>
              <a:gd name="adj" fmla="val 6617"/>
            </a:avLst>
          </a:prstGeom>
          <a:noFill/>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053" name="Picture 5" descr="C:\Users\EventStaff\Desktop\TechEd\iMAGES\MP900315602.JPG"/>
          <p:cNvPicPr>
            <a:picLocks noChangeAspect="1" noChangeArrowheads="1"/>
          </p:cNvPicPr>
          <p:nvPr/>
        </p:nvPicPr>
        <p:blipFill rotWithShape="1">
          <a:blip r:embed="rId5">
            <a:extLst>
              <a:ext uri="{28A0092B-C50C-407E-A947-70E740481C1C}">
                <a14:useLocalDpi xmlns:a14="http://schemas.microsoft.com/office/drawing/2010/main" val="0"/>
              </a:ext>
            </a:extLst>
          </a:blip>
          <a:srcRect b="-1"/>
          <a:stretch/>
        </p:blipFill>
        <p:spPr bwMode="auto">
          <a:xfrm>
            <a:off x="6447647" y="1347614"/>
            <a:ext cx="2009030" cy="1957964"/>
          </a:xfrm>
          <a:prstGeom prst="roundRect">
            <a:avLst>
              <a:gd name="adj" fmla="val 6026"/>
            </a:avLst>
          </a:prstGeom>
          <a:noFill/>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sp>
        <p:nvSpPr>
          <p:cNvPr id="13" name="Rectangle 7"/>
          <p:cNvSpPr txBox="1">
            <a:spLocks noChangeArrowheads="1"/>
          </p:cNvSpPr>
          <p:nvPr/>
        </p:nvSpPr>
        <p:spPr>
          <a:xfrm>
            <a:off x="3491880" y="3507854"/>
            <a:ext cx="2520280" cy="110564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t>The Art of Simplicity</a:t>
            </a:r>
          </a:p>
        </p:txBody>
      </p:sp>
      <p:sp>
        <p:nvSpPr>
          <p:cNvPr id="14" name="Rectangle 7"/>
          <p:cNvSpPr txBox="1">
            <a:spLocks noChangeArrowheads="1"/>
          </p:cNvSpPr>
          <p:nvPr/>
        </p:nvSpPr>
        <p:spPr>
          <a:xfrm>
            <a:off x="6428625" y="3507854"/>
            <a:ext cx="2304256" cy="23042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t>Determining the Right Balance between the two</a:t>
            </a:r>
          </a:p>
          <a:p>
            <a:pPr marL="0" indent="0">
              <a:buNone/>
            </a:pPr>
            <a:endParaRPr lang="en-US" sz="1800" dirty="0"/>
          </a:p>
        </p:txBody>
      </p:sp>
    </p:spTree>
    <p:extLst>
      <p:ext uri="{BB962C8B-B14F-4D97-AF65-F5344CB8AC3E}">
        <p14:creationId xmlns:p14="http://schemas.microsoft.com/office/powerpoint/2010/main" val="352515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69071" y="3579862"/>
            <a:ext cx="2156249" cy="700202"/>
          </a:xfrm>
          <a:prstGeom prst="rect">
            <a:avLst/>
          </a:prstGeom>
          <a:noFill/>
        </p:spPr>
        <p:txBody>
          <a:bodyPr wrap="none" lIns="68589" tIns="34295" rIns="68589" bIns="34295">
            <a:spAutoFit/>
          </a:bodyPr>
          <a:lstStyle/>
          <a:p>
            <a:pPr algn="ctr"/>
            <a:r>
              <a:rPr lang="en-US" sz="4100" b="1" spc="38"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Architect</a:t>
            </a:r>
          </a:p>
        </p:txBody>
      </p:sp>
      <p:sp>
        <p:nvSpPr>
          <p:cNvPr id="5" name="Rectangle 4"/>
          <p:cNvSpPr/>
          <p:nvPr/>
        </p:nvSpPr>
        <p:spPr>
          <a:xfrm>
            <a:off x="4490324" y="3599740"/>
            <a:ext cx="2097900" cy="700202"/>
          </a:xfrm>
          <a:prstGeom prst="rect">
            <a:avLst/>
          </a:prstGeom>
          <a:noFill/>
        </p:spPr>
        <p:txBody>
          <a:bodyPr wrap="none" lIns="68589" tIns="34295" rIns="68589" bIns="34295">
            <a:spAutoFit/>
          </a:bodyPr>
          <a:lstStyle/>
          <a:p>
            <a:pPr algn="ctr"/>
            <a:r>
              <a:rPr lang="en-US" sz="4100" b="1" spc="38"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Designer</a:t>
            </a:r>
          </a:p>
        </p:txBody>
      </p:sp>
      <p:pic>
        <p:nvPicPr>
          <p:cNvPr id="1029" name="Picture 5" descr="C:\Users\EventStaff\AppData\Local\Microsoft\Windows\Temporary Internet Files\Content.IE5\I6EQJKFW\MP900437377[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4480028" y="563282"/>
            <a:ext cx="2006945" cy="2735576"/>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1030" name="Picture 6" descr="C:\Users\EventStaff\AppData\Local\Microsoft\Windows\Temporary Internet Files\Content.IE5\I6EQJKFW\MP900444111[1].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3000"/>
                    </a14:imgEffect>
                    <a14:imgEffect>
                      <a14:brightnessContrast bright="20000"/>
                    </a14:imgEffect>
                  </a14:imgLayer>
                </a14:imgProps>
              </a:ext>
              <a:ext uri="{28A0092B-C50C-407E-A947-70E740481C1C}">
                <a14:useLocalDpi xmlns:a14="http://schemas.microsoft.com/office/drawing/2010/main" val="0"/>
              </a:ext>
            </a:extLst>
          </a:blip>
          <a:srcRect/>
          <a:stretch/>
        </p:blipFill>
        <p:spPr bwMode="auto">
          <a:xfrm>
            <a:off x="1743724" y="550059"/>
            <a:ext cx="2006945" cy="2741772"/>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481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NZ2011 Final PPT">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1672</Words>
  <Application>Microsoft Office PowerPoint</Application>
  <PresentationFormat>On-screen Show (16:9)</PresentationFormat>
  <Paragraphs>283</Paragraphs>
  <Slides>51</Slides>
  <Notes>14</Notes>
  <HiddenSlides>0</HiddenSlides>
  <MMClips>0</MMClips>
  <ScaleCrop>false</ScaleCrop>
  <HeadingPairs>
    <vt:vector size="4" baseType="variant">
      <vt:variant>
        <vt:lpstr>Theme</vt:lpstr>
      </vt:variant>
      <vt:variant>
        <vt:i4>3</vt:i4>
      </vt:variant>
      <vt:variant>
        <vt:lpstr>Slide Titles</vt:lpstr>
      </vt:variant>
      <vt:variant>
        <vt:i4>51</vt:i4>
      </vt:variant>
    </vt:vector>
  </HeadingPairs>
  <TitlesOfParts>
    <vt:vector size="54" baseType="lpstr">
      <vt:lpstr>Office Theme</vt:lpstr>
      <vt:lpstr>TENZ2011 Final PPT</vt:lpstr>
      <vt:lpstr>1_Office Theme</vt:lpstr>
      <vt:lpstr>PowerPoint Presentation</vt:lpstr>
      <vt:lpstr>Hitchhiker’s Guide  Technical Leadership </vt:lpstr>
      <vt:lpstr>We are in an era of architectural discontinuities</vt:lpstr>
      <vt:lpstr>Architecture is …  The definition of a constrained set of degrees of freedom to drive predictable, repeatable, mitigated solutions</vt:lpstr>
      <vt:lpstr>Today</vt:lpstr>
      <vt:lpstr>If You Invest…Then Tomorrow</vt:lpstr>
      <vt:lpstr>10 Years Later - What actually happened?</vt:lpstr>
      <vt:lpstr>Architecture Is ..  Part Science, Part Art &amp; The Balance</vt:lpstr>
      <vt:lpstr>PowerPoint Presentation</vt:lpstr>
      <vt:lpstr>PowerPoint Presentation</vt:lpstr>
      <vt:lpstr>PowerPoint Presentation</vt:lpstr>
      <vt:lpstr>PowerPoint Presentation</vt:lpstr>
      <vt:lpstr>PowerPoint Presentation</vt:lpstr>
      <vt:lpstr>PowerPoint Presentation</vt:lpstr>
      <vt:lpstr>What’s The Point</vt:lpstr>
      <vt:lpstr>It’s A Journey</vt:lpstr>
      <vt:lpstr>PowerPoint Presentation</vt:lpstr>
      <vt:lpstr>But Customers Deploy Solutions</vt:lpstr>
      <vt:lpstr>Capability View in the Core Infrastructure  Data Center Services  Workload  Mapping </vt:lpstr>
      <vt:lpstr>PowerPoint Presentation</vt:lpstr>
      <vt:lpstr>What is Technical Leadership ?  </vt:lpstr>
      <vt:lpstr>What is the Core Axiom of Our Business ?</vt:lpstr>
      <vt:lpstr>Know your Job &amp; Be the Very Best</vt:lpstr>
      <vt:lpstr>Know Your Customer</vt:lpstr>
      <vt:lpstr>Know And Speak their Language</vt:lpstr>
      <vt:lpstr>Think Strategically</vt:lpstr>
      <vt:lpstr>Drive for Impact - Execution, Focus, Quality</vt:lpstr>
      <vt:lpstr>Learning  - Key to Future Relevance</vt:lpstr>
      <vt:lpstr>Listen &amp; Digest</vt:lpstr>
      <vt:lpstr>Keep Current And Hands On</vt:lpstr>
      <vt:lpstr>Collaborate, Share, Network</vt:lpstr>
      <vt:lpstr>Be A Creator</vt:lpstr>
      <vt:lpstr>Mentor &amp; Grow Future Technical Leaders</vt:lpstr>
      <vt:lpstr>Be An Optimist</vt:lpstr>
      <vt:lpstr>Be Visible</vt:lpstr>
      <vt:lpstr>Be Creative - Innovate</vt:lpstr>
      <vt:lpstr>Be Conscious</vt:lpstr>
      <vt:lpstr>Work The Right Things In The Right Way</vt:lpstr>
      <vt:lpstr>Be Self Aware, Be Self Critical</vt:lpstr>
      <vt:lpstr>Learn To Influence</vt:lpstr>
      <vt:lpstr>Be A Solutions &amp; Systems Thinker</vt:lpstr>
      <vt:lpstr>Demonstrate Balance</vt:lpstr>
      <vt:lpstr>Make It Happen</vt:lpstr>
      <vt:lpstr>Own Your Own Success</vt:lpstr>
      <vt:lpstr>Have an Opinion</vt:lpstr>
      <vt:lpstr>Courage</vt:lpstr>
      <vt:lpstr>PowerPoint Presentation</vt:lpstr>
      <vt:lpstr>PowerPoint Presentation</vt:lpstr>
      <vt:lpstr>What is Technical Leadership ?  </vt:lpstr>
      <vt:lpstr>Enrol in Microsoft Virtual Academy Today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2011-09-01T22:07:31Z</dcterms:created>
  <dcterms:modified xsi:type="dcterms:W3CDTF">2011-09-01T23:16:30Z</dcterms:modified>
</cp:coreProperties>
</file>