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1.xml" ContentType="application/vnd.openxmlformats-officedocument.drawingml.chart+xml"/>
  <Override PartName="/ppt/notesSlides/notesSlide47.xml" ContentType="application/vnd.openxmlformats-officedocument.presentationml.notesSlide+xml"/>
  <Override PartName="/ppt/charts/chart2.xml" ContentType="application/vnd.openxmlformats-officedocument.drawingml.chart+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91"/>
  </p:notesMasterIdLst>
  <p:sldIdLst>
    <p:sldId id="279" r:id="rId2"/>
    <p:sldId id="353" r:id="rId3"/>
    <p:sldId id="286" r:id="rId4"/>
    <p:sldId id="354" r:id="rId5"/>
    <p:sldId id="287"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59" r:id="rId27"/>
    <p:sldId id="360" r:id="rId28"/>
    <p:sldId id="317" r:id="rId29"/>
    <p:sldId id="318" r:id="rId30"/>
    <p:sldId id="361" r:id="rId31"/>
    <p:sldId id="311" r:id="rId32"/>
    <p:sldId id="312" r:id="rId33"/>
    <p:sldId id="313" r:id="rId34"/>
    <p:sldId id="314" r:id="rId35"/>
    <p:sldId id="362" r:id="rId36"/>
    <p:sldId id="319" r:id="rId37"/>
    <p:sldId id="363" r:id="rId38"/>
    <p:sldId id="321" r:id="rId39"/>
    <p:sldId id="322" r:id="rId40"/>
    <p:sldId id="358" r:id="rId41"/>
    <p:sldId id="323" r:id="rId42"/>
    <p:sldId id="364" r:id="rId43"/>
    <p:sldId id="325" r:id="rId44"/>
    <p:sldId id="326" r:id="rId45"/>
    <p:sldId id="327" r:id="rId46"/>
    <p:sldId id="310" r:id="rId47"/>
    <p:sldId id="316" r:id="rId48"/>
    <p:sldId id="320" r:id="rId49"/>
    <p:sldId id="324" r:id="rId50"/>
    <p:sldId id="368" r:id="rId51"/>
    <p:sldId id="329" r:id="rId52"/>
    <p:sldId id="330" r:id="rId53"/>
    <p:sldId id="331" r:id="rId54"/>
    <p:sldId id="332" r:id="rId55"/>
    <p:sldId id="333" r:id="rId56"/>
    <p:sldId id="334" r:id="rId57"/>
    <p:sldId id="335" r:id="rId58"/>
    <p:sldId id="336" r:id="rId59"/>
    <p:sldId id="337" r:id="rId60"/>
    <p:sldId id="338" r:id="rId61"/>
    <p:sldId id="365" r:id="rId62"/>
    <p:sldId id="339" r:id="rId63"/>
    <p:sldId id="341" r:id="rId64"/>
    <p:sldId id="340" r:id="rId65"/>
    <p:sldId id="342" r:id="rId66"/>
    <p:sldId id="343" r:id="rId67"/>
    <p:sldId id="344" r:id="rId68"/>
    <p:sldId id="345" r:id="rId69"/>
    <p:sldId id="346" r:id="rId70"/>
    <p:sldId id="366" r:id="rId71"/>
    <p:sldId id="369" r:id="rId72"/>
    <p:sldId id="349" r:id="rId73"/>
    <p:sldId id="357" r:id="rId74"/>
    <p:sldId id="350" r:id="rId75"/>
    <p:sldId id="351" r:id="rId76"/>
    <p:sldId id="352" r:id="rId77"/>
    <p:sldId id="257" r:id="rId78"/>
    <p:sldId id="258" r:id="rId79"/>
    <p:sldId id="280" r:id="rId80"/>
    <p:sldId id="260" r:id="rId81"/>
    <p:sldId id="261" r:id="rId82"/>
    <p:sldId id="262" r:id="rId83"/>
    <p:sldId id="281" r:id="rId84"/>
    <p:sldId id="264" r:id="rId85"/>
    <p:sldId id="265" r:id="rId86"/>
    <p:sldId id="266" r:id="rId87"/>
    <p:sldId id="370" r:id="rId88"/>
    <p:sldId id="270" r:id="rId89"/>
    <p:sldId id="271" r:id="rId9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00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p:scale>
          <a:sx n="46" d="100"/>
          <a:sy n="46" d="100"/>
        </p:scale>
        <p:origin x="-876" y="-3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812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26"/>
    </mc:Choice>
    <mc:Fallback>
      <c:style val="26"/>
    </mc:Fallback>
  </mc:AlternateContent>
  <c:chart>
    <c:title>
      <c:layout>
        <c:manualLayout>
          <c:xMode val="edge"/>
          <c:yMode val="edge"/>
          <c:x val="0.41777127530997865"/>
          <c:y val="3.0849359379855102E-2"/>
        </c:manualLayout>
      </c:layout>
      <c:overlay val="0"/>
      <c:txPr>
        <a:bodyPr/>
        <a:lstStyle/>
        <a:p>
          <a:pPr>
            <a:defRPr lang="en-GB">
              <a:solidFill>
                <a:schemeClr val="bg2"/>
              </a:solidFill>
              <a:effectLst/>
            </a:defRPr>
          </a:pPr>
          <a:endParaRPr lang="en-US"/>
        </a:p>
      </c:txPr>
    </c:title>
    <c:autoTitleDeleted val="0"/>
    <c:plotArea>
      <c:layout>
        <c:manualLayout>
          <c:layoutTarget val="inner"/>
          <c:xMode val="edge"/>
          <c:yMode val="edge"/>
          <c:x val="2.0500048572055105E-2"/>
          <c:y val="0.11961729763525701"/>
          <c:w val="0.95899990285589443"/>
          <c:h val="0.65979105037649566"/>
        </c:manualLayout>
      </c:layout>
      <c:barChart>
        <c:barDir val="col"/>
        <c:grouping val="clustered"/>
        <c:varyColors val="0"/>
        <c:ser>
          <c:idx val="0"/>
          <c:order val="0"/>
          <c:tx>
            <c:strRef>
              <c:f>Sheet1!$B$1</c:f>
              <c:strCache>
                <c:ptCount val="1"/>
                <c:pt idx="0">
                  <c:v>Series 1</c:v>
                </c:pt>
              </c:strCache>
            </c:strRef>
          </c:tx>
          <c:invertIfNegative val="0"/>
          <c:dLbls>
            <c:spPr>
              <a:effectLst>
                <a:outerShdw blurRad="50800" dist="50800" dir="5400000" algn="ctr" rotWithShape="0">
                  <a:srgbClr val="000000">
                    <a:alpha val="43137"/>
                  </a:srgbClr>
                </a:outerShdw>
              </a:effectLst>
            </c:spPr>
            <c:txPr>
              <a:bodyPr/>
              <a:lstStyle/>
              <a:p>
                <a:pPr>
                  <a:defRPr lang="en-GB">
                    <a:solidFill>
                      <a:schemeClr val="bg2"/>
                    </a:solidFill>
                    <a:effectLst/>
                  </a:defRPr>
                </a:pPr>
                <a:endParaRPr lang="en-US"/>
              </a:p>
            </c:txPr>
            <c:showLegendKey val="0"/>
            <c:showVal val="1"/>
            <c:showCatName val="0"/>
            <c:showSerName val="0"/>
            <c:showPercent val="0"/>
            <c:showBubbleSize val="0"/>
            <c:showLeaderLines val="0"/>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invertIfNegative val="0"/>
          <c:dLbls>
            <c:txPr>
              <a:bodyPr/>
              <a:lstStyle/>
              <a:p>
                <a:pPr>
                  <a:defRPr lang="en-GB">
                    <a:solidFill>
                      <a:schemeClr val="bg2"/>
                    </a:solidFill>
                    <a:effectLst/>
                  </a:defRPr>
                </a:pPr>
                <a:endParaRPr lang="en-US"/>
              </a:p>
            </c:txPr>
            <c:showLegendKey val="0"/>
            <c:showVal val="1"/>
            <c:showCatName val="0"/>
            <c:showSerName val="0"/>
            <c:showPercent val="0"/>
            <c:showBubbleSize val="0"/>
            <c:showLeaderLines val="0"/>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spPr>
            <a:solidFill>
              <a:schemeClr val="accent5"/>
            </a:solidFill>
          </c:spPr>
          <c:invertIfNegative val="0"/>
          <c:dLbls>
            <c:txPr>
              <a:bodyPr/>
              <a:lstStyle/>
              <a:p>
                <a:pPr>
                  <a:defRPr lang="en-GB">
                    <a:solidFill>
                      <a:schemeClr val="bg2"/>
                    </a:solidFill>
                    <a:effectLst/>
                  </a:defRPr>
                </a:pPr>
                <a:endParaRPr lang="en-US"/>
              </a:p>
            </c:txPr>
            <c:showLegendKey val="0"/>
            <c:showVal val="1"/>
            <c:showCatName val="0"/>
            <c:showSerName val="0"/>
            <c:showPercent val="0"/>
            <c:showBubbleSize val="0"/>
            <c:showLeaderLines val="0"/>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150"/>
        <c:axId val="110660224"/>
        <c:axId val="110674304"/>
      </c:barChart>
      <c:catAx>
        <c:axId val="110660224"/>
        <c:scaling>
          <c:orientation val="minMax"/>
        </c:scaling>
        <c:delete val="0"/>
        <c:axPos val="b"/>
        <c:majorTickMark val="none"/>
        <c:minorTickMark val="none"/>
        <c:tickLblPos val="nextTo"/>
        <c:txPr>
          <a:bodyPr/>
          <a:lstStyle/>
          <a:p>
            <a:pPr>
              <a:defRPr lang="en-GB">
                <a:solidFill>
                  <a:schemeClr val="bg2"/>
                </a:solidFill>
                <a:effectLst/>
              </a:defRPr>
            </a:pPr>
            <a:endParaRPr lang="en-US"/>
          </a:p>
        </c:txPr>
        <c:crossAx val="110674304"/>
        <c:crosses val="autoZero"/>
        <c:auto val="1"/>
        <c:lblAlgn val="ctr"/>
        <c:lblOffset val="100"/>
        <c:noMultiLvlLbl val="0"/>
      </c:catAx>
      <c:valAx>
        <c:axId val="110674304"/>
        <c:scaling>
          <c:orientation val="minMax"/>
        </c:scaling>
        <c:delete val="1"/>
        <c:axPos val="l"/>
        <c:numFmt formatCode="General" sourceLinked="1"/>
        <c:majorTickMark val="out"/>
        <c:minorTickMark val="none"/>
        <c:tickLblPos val="none"/>
        <c:crossAx val="110660224"/>
        <c:crosses val="autoZero"/>
        <c:crossBetween val="between"/>
        <c:majorUnit val="1"/>
      </c:valAx>
      <c:spPr>
        <a:noFill/>
      </c:spPr>
    </c:plotArea>
    <c:legend>
      <c:legendPos val="t"/>
      <c:layout>
        <c:manualLayout>
          <c:xMode val="edge"/>
          <c:yMode val="edge"/>
          <c:x val="0.2318678757928915"/>
          <c:y val="0.92116457404728558"/>
          <c:w val="0.51390055906288501"/>
          <c:h val="7.8822009097969339E-2"/>
        </c:manualLayout>
      </c:layout>
      <c:overlay val="0"/>
      <c:txPr>
        <a:bodyPr/>
        <a:lstStyle/>
        <a:p>
          <a:pPr>
            <a:defRPr lang="en-GB">
              <a:solidFill>
                <a:schemeClr val="bg2"/>
              </a:solidFill>
              <a:effectLst/>
            </a:defRPr>
          </a:pPr>
          <a:endParaRPr lang="en-US"/>
        </a:p>
      </c:txPr>
    </c:legend>
    <c:plotVisOnly val="1"/>
    <c:dispBlanksAs val="gap"/>
    <c:showDLblsOverMax val="0"/>
  </c:chart>
  <c:spPr>
    <a:noFill/>
  </c:spPr>
  <c:txPr>
    <a:bodyPr/>
    <a:lstStyle/>
    <a:p>
      <a:pPr>
        <a:defRPr sz="1800">
          <a:effectLst>
            <a:outerShdw blurRad="50800" dist="38100" dir="2700000" algn="ctr" rotWithShape="0">
              <a:srgbClr val="000000">
                <a:alpha val="60000"/>
              </a:srgbClr>
            </a:outerShdw>
          </a:effectLst>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lang="en-GB">
                <a:solidFill>
                  <a:schemeClr val="bg2"/>
                </a:solidFill>
                <a:effectLst/>
              </a:defRPr>
            </a:pPr>
            <a:r>
              <a:rPr lang="en-US">
                <a:solidFill>
                  <a:schemeClr val="bg2"/>
                </a:solidFill>
                <a:effectLst/>
              </a:rPr>
              <a:t>Chart Title</a:t>
            </a:r>
          </a:p>
        </c:rich>
      </c:tx>
      <c:layout>
        <c:manualLayout>
          <c:xMode val="edge"/>
          <c:yMode val="edge"/>
          <c:x val="0.41764957868963831"/>
          <c:y val="3.8622073883723435E-2"/>
        </c:manualLayout>
      </c:layout>
      <c:overlay val="0"/>
    </c:title>
    <c:autoTitleDeleted val="0"/>
    <c:view3D>
      <c:rotX val="30"/>
      <c:hPercent val="50"/>
      <c:rotY val="0"/>
      <c:depthPercent val="100"/>
      <c:rAngAx val="0"/>
      <c:perspective val="30"/>
    </c:view3D>
    <c:floor>
      <c:thickness val="0"/>
    </c:floor>
    <c:sideWall>
      <c:thickness val="0"/>
    </c:sideWall>
    <c:backWall>
      <c:thickness val="0"/>
    </c:backWall>
    <c:plotArea>
      <c:layout>
        <c:manualLayout>
          <c:layoutTarget val="inner"/>
          <c:xMode val="edge"/>
          <c:yMode val="edge"/>
          <c:x val="1.171172621827218E-3"/>
          <c:y val="0.12338833980573995"/>
          <c:w val="0.75412423036392184"/>
          <c:h val="0.87121407839719511"/>
        </c:manualLayout>
      </c:layout>
      <c:pie3DChart>
        <c:varyColors val="1"/>
        <c:ser>
          <c:idx val="0"/>
          <c:order val="0"/>
          <c:tx>
            <c:strRef>
              <c:f>Sheet1!$B$1</c:f>
              <c:strCache>
                <c:ptCount val="1"/>
                <c:pt idx="0">
                  <c:v>Chart Title</c:v>
                </c:pt>
              </c:strCache>
            </c:strRef>
          </c:tx>
          <c:dLbls>
            <c:numFmt formatCode="General" sourceLinked="0"/>
            <c:txPr>
              <a:bodyPr/>
              <a:lstStyle/>
              <a:p>
                <a:pPr>
                  <a:defRPr lang="en-GB" sz="2400" b="0">
                    <a:solidFill>
                      <a:schemeClr val="bg1"/>
                    </a:solidFill>
                    <a:effectLst/>
                  </a:defRPr>
                </a:pPr>
                <a:endParaRPr lang="en-US"/>
              </a:p>
            </c:txPr>
            <c:showLegendKey val="0"/>
            <c:showVal val="0"/>
            <c:showCatName val="0"/>
            <c:showSerName val="0"/>
            <c:showPercent val="1"/>
            <c:showBubbleSize val="0"/>
            <c:showLeaderLines val="1"/>
          </c:dLbls>
          <c:cat>
            <c:strRef>
              <c:f>Sheet1!$A$2:$A$5</c:f>
              <c:strCache>
                <c:ptCount val="4"/>
                <c:pt idx="0">
                  <c:v>1st Qtr</c:v>
                </c:pt>
                <c:pt idx="1">
                  <c:v>2nd Qtr</c:v>
                </c:pt>
                <c:pt idx="2">
                  <c:v>3rd Qtr</c:v>
                </c:pt>
                <c:pt idx="3">
                  <c:v>4th Qtr</c:v>
                </c:pt>
              </c:strCache>
            </c:strRef>
          </c:cat>
          <c:val>
            <c:numRef>
              <c:f>Sheet1!$B$2:$B$5</c:f>
              <c:numCache>
                <c:formatCode>General</c:formatCode>
                <c:ptCount val="4"/>
                <c:pt idx="0">
                  <c:v>8.2000000000000011</c:v>
                </c:pt>
                <c:pt idx="1">
                  <c:v>3.2</c:v>
                </c:pt>
                <c:pt idx="2">
                  <c:v>1.4</c:v>
                </c:pt>
                <c:pt idx="3">
                  <c:v>1.2</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0.74929122630269984"/>
          <c:y val="0.38231552149031794"/>
          <c:w val="0.25070877369730432"/>
          <c:h val="0.33293096575821113"/>
        </c:manualLayout>
      </c:layout>
      <c:overlay val="0"/>
      <c:txPr>
        <a:bodyPr/>
        <a:lstStyle/>
        <a:p>
          <a:pPr>
            <a:defRPr lang="en-GB" sz="2000">
              <a:solidFill>
                <a:schemeClr val="bg2"/>
              </a:solidFill>
              <a:effectLst/>
            </a:defRPr>
          </a:pPr>
          <a:endParaRPr lang="en-US"/>
        </a:p>
      </c:txPr>
    </c:legend>
    <c:plotVisOnly val="1"/>
    <c:dispBlanksAs val="zero"/>
    <c:showDLblsOverMax val="0"/>
  </c:chart>
  <c:txPr>
    <a:bodyPr/>
    <a:lstStyle/>
    <a:p>
      <a:pPr>
        <a:defRPr sz="1800">
          <a:effectLst>
            <a:outerShdw blurRad="50800" dist="38100" dir="2700000" algn="ctr" rotWithShape="0">
              <a:srgbClr val="000000">
                <a:alpha val="60000"/>
              </a:srgbClr>
            </a:outerShdw>
          </a:effectLst>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2F929F-A12F-463A-92BC-620D432E25E3}"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AU"/>
        </a:p>
      </dgm:t>
    </dgm:pt>
    <dgm:pt modelId="{20E5277E-D840-4749-9A05-6D9EABC4DBA7}">
      <dgm:prSet phldrT="[Text]" custT="1"/>
      <dgm:spPr/>
      <dgm:t>
        <a:bodyPr/>
        <a:lstStyle/>
        <a:p>
          <a:r>
            <a:rPr lang="en-AU" sz="2000" b="1" dirty="0" smtClean="0">
              <a:latin typeface="Corbel" pitchFamily="34" charset="0"/>
            </a:rPr>
            <a:t>Research</a:t>
          </a:r>
          <a:endParaRPr lang="en-AU" sz="2000" b="1" dirty="0">
            <a:latin typeface="Corbel" pitchFamily="34" charset="0"/>
          </a:endParaRPr>
        </a:p>
      </dgm:t>
    </dgm:pt>
    <dgm:pt modelId="{1B62AC31-866D-4B77-A60B-5E2D57119701}" type="parTrans" cxnId="{B3FB8D6D-3B37-417A-91D3-E42689E0ADF1}">
      <dgm:prSet/>
      <dgm:spPr/>
      <dgm:t>
        <a:bodyPr/>
        <a:lstStyle/>
        <a:p>
          <a:endParaRPr lang="en-AU" sz="1600"/>
        </a:p>
      </dgm:t>
    </dgm:pt>
    <dgm:pt modelId="{0171A12F-31AC-4A69-820D-832CE8BF2F55}" type="sibTrans" cxnId="{B3FB8D6D-3B37-417A-91D3-E42689E0ADF1}">
      <dgm:prSet custT="1"/>
      <dgm:spPr/>
      <dgm:t>
        <a:bodyPr/>
        <a:lstStyle/>
        <a:p>
          <a:endParaRPr lang="en-AU" sz="2000"/>
        </a:p>
      </dgm:t>
    </dgm:pt>
    <dgm:pt modelId="{70F607B8-11B5-447F-B4D5-664156FDF0A5}">
      <dgm:prSet phldrT="[Text]" custT="1"/>
      <dgm:spPr/>
      <dgm:t>
        <a:bodyPr/>
        <a:lstStyle/>
        <a:p>
          <a:r>
            <a:rPr lang="en-AU" sz="2000" b="1" dirty="0" smtClean="0">
              <a:latin typeface="Corbel" pitchFamily="34" charset="0"/>
            </a:rPr>
            <a:t>Design</a:t>
          </a:r>
          <a:endParaRPr lang="en-AU" sz="2000" b="1" dirty="0">
            <a:latin typeface="Corbel" pitchFamily="34" charset="0"/>
          </a:endParaRPr>
        </a:p>
      </dgm:t>
    </dgm:pt>
    <dgm:pt modelId="{2975FE32-21B6-48EF-9114-7BBC3C157138}" type="parTrans" cxnId="{5044CEE4-2C66-4534-8E98-2D72B975B061}">
      <dgm:prSet/>
      <dgm:spPr/>
      <dgm:t>
        <a:bodyPr/>
        <a:lstStyle/>
        <a:p>
          <a:endParaRPr lang="en-AU" sz="1600"/>
        </a:p>
      </dgm:t>
    </dgm:pt>
    <dgm:pt modelId="{ECC9886F-F2DC-4A36-AEB0-8725D2B735E5}" type="sibTrans" cxnId="{5044CEE4-2C66-4534-8E98-2D72B975B061}">
      <dgm:prSet custT="1"/>
      <dgm:spPr/>
      <dgm:t>
        <a:bodyPr/>
        <a:lstStyle/>
        <a:p>
          <a:endParaRPr lang="en-AU" sz="2000"/>
        </a:p>
      </dgm:t>
    </dgm:pt>
    <dgm:pt modelId="{E3FD794E-79E2-426F-8FD7-70E2DF7F8F06}">
      <dgm:prSet phldrT="[Text]" custT="1"/>
      <dgm:spPr/>
      <dgm:t>
        <a:bodyPr/>
        <a:lstStyle/>
        <a:p>
          <a:r>
            <a:rPr lang="en-AU" sz="2000" b="1" dirty="0" smtClean="0">
              <a:latin typeface="Corbel" pitchFamily="34" charset="0"/>
            </a:rPr>
            <a:t>Build</a:t>
          </a:r>
          <a:endParaRPr lang="en-AU" sz="2000" b="1" dirty="0">
            <a:latin typeface="Corbel" pitchFamily="34" charset="0"/>
          </a:endParaRPr>
        </a:p>
      </dgm:t>
    </dgm:pt>
    <dgm:pt modelId="{91561F5D-4469-4DA8-8EEB-173B70AA9365}" type="parTrans" cxnId="{90F5D5B0-4B52-47F6-8EE1-09AEFDF34967}">
      <dgm:prSet/>
      <dgm:spPr/>
      <dgm:t>
        <a:bodyPr/>
        <a:lstStyle/>
        <a:p>
          <a:endParaRPr lang="en-AU" sz="1600"/>
        </a:p>
      </dgm:t>
    </dgm:pt>
    <dgm:pt modelId="{92CA7BB1-D214-421B-8136-4246E1F20507}" type="sibTrans" cxnId="{90F5D5B0-4B52-47F6-8EE1-09AEFDF34967}">
      <dgm:prSet custT="1"/>
      <dgm:spPr/>
      <dgm:t>
        <a:bodyPr/>
        <a:lstStyle/>
        <a:p>
          <a:endParaRPr lang="en-AU" sz="2000"/>
        </a:p>
      </dgm:t>
    </dgm:pt>
    <dgm:pt modelId="{8E725793-93E9-4ED8-B704-22EBBE170649}">
      <dgm:prSet phldrT="[Text]" custT="1"/>
      <dgm:spPr/>
      <dgm:t>
        <a:bodyPr/>
        <a:lstStyle/>
        <a:p>
          <a:r>
            <a:rPr lang="en-AU" sz="2000" b="1" dirty="0" smtClean="0">
              <a:latin typeface="Corbel" pitchFamily="34" charset="0"/>
            </a:rPr>
            <a:t>Evaluate</a:t>
          </a:r>
          <a:endParaRPr lang="en-AU" sz="2000" b="1" dirty="0">
            <a:latin typeface="Corbel" pitchFamily="34" charset="0"/>
          </a:endParaRPr>
        </a:p>
      </dgm:t>
    </dgm:pt>
    <dgm:pt modelId="{C0B39FDB-F076-4C07-8C65-EB795A7D9E96}" type="parTrans" cxnId="{E6BE5D2F-5A98-4407-8714-420188FD0140}">
      <dgm:prSet/>
      <dgm:spPr/>
      <dgm:t>
        <a:bodyPr/>
        <a:lstStyle/>
        <a:p>
          <a:endParaRPr lang="en-AU" sz="1600"/>
        </a:p>
      </dgm:t>
    </dgm:pt>
    <dgm:pt modelId="{F6A45E1B-4E5D-4546-883F-6DA9D23CFA98}" type="sibTrans" cxnId="{E6BE5D2F-5A98-4407-8714-420188FD0140}">
      <dgm:prSet custT="1"/>
      <dgm:spPr/>
      <dgm:t>
        <a:bodyPr/>
        <a:lstStyle/>
        <a:p>
          <a:endParaRPr lang="en-AU" sz="2000"/>
        </a:p>
      </dgm:t>
    </dgm:pt>
    <dgm:pt modelId="{4F5AD431-9411-4469-9BA6-CC2C56EDFC81}" type="pres">
      <dgm:prSet presAssocID="{F82F929F-A12F-463A-92BC-620D432E25E3}" presName="cycle" presStyleCnt="0">
        <dgm:presLayoutVars>
          <dgm:dir/>
          <dgm:resizeHandles val="exact"/>
        </dgm:presLayoutVars>
      </dgm:prSet>
      <dgm:spPr/>
      <dgm:t>
        <a:bodyPr/>
        <a:lstStyle/>
        <a:p>
          <a:endParaRPr lang="en-AU"/>
        </a:p>
      </dgm:t>
    </dgm:pt>
    <dgm:pt modelId="{FBEC574B-391D-4061-B8B0-3473A10A5677}" type="pres">
      <dgm:prSet presAssocID="{20E5277E-D840-4749-9A05-6D9EABC4DBA7}" presName="node" presStyleLbl="node1" presStyleIdx="0" presStyleCnt="4">
        <dgm:presLayoutVars>
          <dgm:bulletEnabled val="1"/>
        </dgm:presLayoutVars>
      </dgm:prSet>
      <dgm:spPr/>
      <dgm:t>
        <a:bodyPr/>
        <a:lstStyle/>
        <a:p>
          <a:endParaRPr lang="en-AU"/>
        </a:p>
      </dgm:t>
    </dgm:pt>
    <dgm:pt modelId="{3CEA9AE0-7C85-4D4A-A549-86EA0425915A}" type="pres">
      <dgm:prSet presAssocID="{0171A12F-31AC-4A69-820D-832CE8BF2F55}" presName="sibTrans" presStyleLbl="sibTrans2D1" presStyleIdx="0" presStyleCnt="4"/>
      <dgm:spPr/>
      <dgm:t>
        <a:bodyPr/>
        <a:lstStyle/>
        <a:p>
          <a:endParaRPr lang="en-AU"/>
        </a:p>
      </dgm:t>
    </dgm:pt>
    <dgm:pt modelId="{5E0DB75D-0905-4438-8C22-9C39892A9B07}" type="pres">
      <dgm:prSet presAssocID="{0171A12F-31AC-4A69-820D-832CE8BF2F55}" presName="connectorText" presStyleLbl="sibTrans2D1" presStyleIdx="0" presStyleCnt="4"/>
      <dgm:spPr/>
      <dgm:t>
        <a:bodyPr/>
        <a:lstStyle/>
        <a:p>
          <a:endParaRPr lang="en-AU"/>
        </a:p>
      </dgm:t>
    </dgm:pt>
    <dgm:pt modelId="{983C5A46-064F-48E2-9C8C-DDBBB31D7C86}" type="pres">
      <dgm:prSet presAssocID="{70F607B8-11B5-447F-B4D5-664156FDF0A5}" presName="node" presStyleLbl="node1" presStyleIdx="1" presStyleCnt="4">
        <dgm:presLayoutVars>
          <dgm:bulletEnabled val="1"/>
        </dgm:presLayoutVars>
      </dgm:prSet>
      <dgm:spPr/>
      <dgm:t>
        <a:bodyPr/>
        <a:lstStyle/>
        <a:p>
          <a:endParaRPr lang="en-AU"/>
        </a:p>
      </dgm:t>
    </dgm:pt>
    <dgm:pt modelId="{FEED6C84-4FFF-4BBC-9670-6D9E3524DAE7}" type="pres">
      <dgm:prSet presAssocID="{ECC9886F-F2DC-4A36-AEB0-8725D2B735E5}" presName="sibTrans" presStyleLbl="sibTrans2D1" presStyleIdx="1" presStyleCnt="4"/>
      <dgm:spPr/>
      <dgm:t>
        <a:bodyPr/>
        <a:lstStyle/>
        <a:p>
          <a:endParaRPr lang="en-AU"/>
        </a:p>
      </dgm:t>
    </dgm:pt>
    <dgm:pt modelId="{6AA36015-1254-4B16-AF28-4519DA6FB652}" type="pres">
      <dgm:prSet presAssocID="{ECC9886F-F2DC-4A36-AEB0-8725D2B735E5}" presName="connectorText" presStyleLbl="sibTrans2D1" presStyleIdx="1" presStyleCnt="4"/>
      <dgm:spPr/>
      <dgm:t>
        <a:bodyPr/>
        <a:lstStyle/>
        <a:p>
          <a:endParaRPr lang="en-AU"/>
        </a:p>
      </dgm:t>
    </dgm:pt>
    <dgm:pt modelId="{995250CE-05A3-46F1-B644-D54FFB3A9230}" type="pres">
      <dgm:prSet presAssocID="{E3FD794E-79E2-426F-8FD7-70E2DF7F8F06}" presName="node" presStyleLbl="node1" presStyleIdx="2" presStyleCnt="4">
        <dgm:presLayoutVars>
          <dgm:bulletEnabled val="1"/>
        </dgm:presLayoutVars>
      </dgm:prSet>
      <dgm:spPr/>
      <dgm:t>
        <a:bodyPr/>
        <a:lstStyle/>
        <a:p>
          <a:endParaRPr lang="en-AU"/>
        </a:p>
      </dgm:t>
    </dgm:pt>
    <dgm:pt modelId="{B8C32469-5526-47D2-A4AC-CAFEDEE9C7F5}" type="pres">
      <dgm:prSet presAssocID="{92CA7BB1-D214-421B-8136-4246E1F20507}" presName="sibTrans" presStyleLbl="sibTrans2D1" presStyleIdx="2" presStyleCnt="4"/>
      <dgm:spPr/>
      <dgm:t>
        <a:bodyPr/>
        <a:lstStyle/>
        <a:p>
          <a:endParaRPr lang="en-AU"/>
        </a:p>
      </dgm:t>
    </dgm:pt>
    <dgm:pt modelId="{B95CD191-0153-44F2-873D-1C8CB4700EFE}" type="pres">
      <dgm:prSet presAssocID="{92CA7BB1-D214-421B-8136-4246E1F20507}" presName="connectorText" presStyleLbl="sibTrans2D1" presStyleIdx="2" presStyleCnt="4"/>
      <dgm:spPr/>
      <dgm:t>
        <a:bodyPr/>
        <a:lstStyle/>
        <a:p>
          <a:endParaRPr lang="en-AU"/>
        </a:p>
      </dgm:t>
    </dgm:pt>
    <dgm:pt modelId="{52075BC2-126B-47CB-B4F0-4B48B0CD50B6}" type="pres">
      <dgm:prSet presAssocID="{8E725793-93E9-4ED8-B704-22EBBE170649}" presName="node" presStyleLbl="node1" presStyleIdx="3" presStyleCnt="4">
        <dgm:presLayoutVars>
          <dgm:bulletEnabled val="1"/>
        </dgm:presLayoutVars>
      </dgm:prSet>
      <dgm:spPr/>
      <dgm:t>
        <a:bodyPr/>
        <a:lstStyle/>
        <a:p>
          <a:endParaRPr lang="en-AU"/>
        </a:p>
      </dgm:t>
    </dgm:pt>
    <dgm:pt modelId="{41C7A182-B8F4-4E3A-9DFB-5BC9DF70007F}" type="pres">
      <dgm:prSet presAssocID="{F6A45E1B-4E5D-4546-883F-6DA9D23CFA98}" presName="sibTrans" presStyleLbl="sibTrans2D1" presStyleIdx="3" presStyleCnt="4"/>
      <dgm:spPr/>
      <dgm:t>
        <a:bodyPr/>
        <a:lstStyle/>
        <a:p>
          <a:endParaRPr lang="en-AU"/>
        </a:p>
      </dgm:t>
    </dgm:pt>
    <dgm:pt modelId="{DE6E008E-E01A-4DB3-B984-8FF9DC76EAA7}" type="pres">
      <dgm:prSet presAssocID="{F6A45E1B-4E5D-4546-883F-6DA9D23CFA98}" presName="connectorText" presStyleLbl="sibTrans2D1" presStyleIdx="3" presStyleCnt="4"/>
      <dgm:spPr/>
      <dgm:t>
        <a:bodyPr/>
        <a:lstStyle/>
        <a:p>
          <a:endParaRPr lang="en-AU"/>
        </a:p>
      </dgm:t>
    </dgm:pt>
  </dgm:ptLst>
  <dgm:cxnLst>
    <dgm:cxn modelId="{B3FB8D6D-3B37-417A-91D3-E42689E0ADF1}" srcId="{F82F929F-A12F-463A-92BC-620D432E25E3}" destId="{20E5277E-D840-4749-9A05-6D9EABC4DBA7}" srcOrd="0" destOrd="0" parTransId="{1B62AC31-866D-4B77-A60B-5E2D57119701}" sibTransId="{0171A12F-31AC-4A69-820D-832CE8BF2F55}"/>
    <dgm:cxn modelId="{9A1DDCB7-973A-4BC8-95D6-BCC68187355E}" type="presOf" srcId="{92CA7BB1-D214-421B-8136-4246E1F20507}" destId="{B95CD191-0153-44F2-873D-1C8CB4700EFE}" srcOrd="1" destOrd="0" presId="urn:microsoft.com/office/officeart/2005/8/layout/cycle2"/>
    <dgm:cxn modelId="{107FC43B-F3C5-4B2D-8815-751CA9D00B65}" type="presOf" srcId="{E3FD794E-79E2-426F-8FD7-70E2DF7F8F06}" destId="{995250CE-05A3-46F1-B644-D54FFB3A9230}" srcOrd="0" destOrd="0" presId="urn:microsoft.com/office/officeart/2005/8/layout/cycle2"/>
    <dgm:cxn modelId="{5044CEE4-2C66-4534-8E98-2D72B975B061}" srcId="{F82F929F-A12F-463A-92BC-620D432E25E3}" destId="{70F607B8-11B5-447F-B4D5-664156FDF0A5}" srcOrd="1" destOrd="0" parTransId="{2975FE32-21B6-48EF-9114-7BBC3C157138}" sibTransId="{ECC9886F-F2DC-4A36-AEB0-8725D2B735E5}"/>
    <dgm:cxn modelId="{142C121B-206C-4DCB-B162-846C2418FF04}" type="presOf" srcId="{20E5277E-D840-4749-9A05-6D9EABC4DBA7}" destId="{FBEC574B-391D-4061-B8B0-3473A10A5677}" srcOrd="0" destOrd="0" presId="urn:microsoft.com/office/officeart/2005/8/layout/cycle2"/>
    <dgm:cxn modelId="{90F5D5B0-4B52-47F6-8EE1-09AEFDF34967}" srcId="{F82F929F-A12F-463A-92BC-620D432E25E3}" destId="{E3FD794E-79E2-426F-8FD7-70E2DF7F8F06}" srcOrd="2" destOrd="0" parTransId="{91561F5D-4469-4DA8-8EEB-173B70AA9365}" sibTransId="{92CA7BB1-D214-421B-8136-4246E1F20507}"/>
    <dgm:cxn modelId="{E312974D-5AAA-4436-978D-A619535ACEC1}" type="presOf" srcId="{0171A12F-31AC-4A69-820D-832CE8BF2F55}" destId="{5E0DB75D-0905-4438-8C22-9C39892A9B07}" srcOrd="1" destOrd="0" presId="urn:microsoft.com/office/officeart/2005/8/layout/cycle2"/>
    <dgm:cxn modelId="{895149C6-0247-4749-8173-83489764BCCD}" type="presOf" srcId="{ECC9886F-F2DC-4A36-AEB0-8725D2B735E5}" destId="{FEED6C84-4FFF-4BBC-9670-6D9E3524DAE7}" srcOrd="0" destOrd="0" presId="urn:microsoft.com/office/officeart/2005/8/layout/cycle2"/>
    <dgm:cxn modelId="{A7001CFD-8446-43C3-B62F-8F4F0B972785}" type="presOf" srcId="{F6A45E1B-4E5D-4546-883F-6DA9D23CFA98}" destId="{41C7A182-B8F4-4E3A-9DFB-5BC9DF70007F}" srcOrd="0" destOrd="0" presId="urn:microsoft.com/office/officeart/2005/8/layout/cycle2"/>
    <dgm:cxn modelId="{2BFA1F1F-7217-4432-8CCA-19EE9D4DB7A2}" type="presOf" srcId="{F82F929F-A12F-463A-92BC-620D432E25E3}" destId="{4F5AD431-9411-4469-9BA6-CC2C56EDFC81}" srcOrd="0" destOrd="0" presId="urn:microsoft.com/office/officeart/2005/8/layout/cycle2"/>
    <dgm:cxn modelId="{2E48586E-AE73-42BC-822B-12EE90F9CCE4}" type="presOf" srcId="{92CA7BB1-D214-421B-8136-4246E1F20507}" destId="{B8C32469-5526-47D2-A4AC-CAFEDEE9C7F5}" srcOrd="0" destOrd="0" presId="urn:microsoft.com/office/officeart/2005/8/layout/cycle2"/>
    <dgm:cxn modelId="{E6BE5D2F-5A98-4407-8714-420188FD0140}" srcId="{F82F929F-A12F-463A-92BC-620D432E25E3}" destId="{8E725793-93E9-4ED8-B704-22EBBE170649}" srcOrd="3" destOrd="0" parTransId="{C0B39FDB-F076-4C07-8C65-EB795A7D9E96}" sibTransId="{F6A45E1B-4E5D-4546-883F-6DA9D23CFA98}"/>
    <dgm:cxn modelId="{DC860899-ADA8-4BAB-8783-54912799A248}" type="presOf" srcId="{70F607B8-11B5-447F-B4D5-664156FDF0A5}" destId="{983C5A46-064F-48E2-9C8C-DDBBB31D7C86}" srcOrd="0" destOrd="0" presId="urn:microsoft.com/office/officeart/2005/8/layout/cycle2"/>
    <dgm:cxn modelId="{00DFE84F-A1FD-4014-A76D-5AA9C4F49A9D}" type="presOf" srcId="{ECC9886F-F2DC-4A36-AEB0-8725D2B735E5}" destId="{6AA36015-1254-4B16-AF28-4519DA6FB652}" srcOrd="1" destOrd="0" presId="urn:microsoft.com/office/officeart/2005/8/layout/cycle2"/>
    <dgm:cxn modelId="{AD136F14-904D-4811-ABA7-B3249DC0E9AF}" type="presOf" srcId="{8E725793-93E9-4ED8-B704-22EBBE170649}" destId="{52075BC2-126B-47CB-B4F0-4B48B0CD50B6}" srcOrd="0" destOrd="0" presId="urn:microsoft.com/office/officeart/2005/8/layout/cycle2"/>
    <dgm:cxn modelId="{E8B22912-3DA2-41A1-B61D-ADB88A6727DA}" type="presOf" srcId="{0171A12F-31AC-4A69-820D-832CE8BF2F55}" destId="{3CEA9AE0-7C85-4D4A-A549-86EA0425915A}" srcOrd="0" destOrd="0" presId="urn:microsoft.com/office/officeart/2005/8/layout/cycle2"/>
    <dgm:cxn modelId="{CEA52397-B535-45A0-B28B-E381B42E2632}" type="presOf" srcId="{F6A45E1B-4E5D-4546-883F-6DA9D23CFA98}" destId="{DE6E008E-E01A-4DB3-B984-8FF9DC76EAA7}" srcOrd="1" destOrd="0" presId="urn:microsoft.com/office/officeart/2005/8/layout/cycle2"/>
    <dgm:cxn modelId="{35C6DA8B-853C-4D2E-9C48-5E85790DDE00}" type="presParOf" srcId="{4F5AD431-9411-4469-9BA6-CC2C56EDFC81}" destId="{FBEC574B-391D-4061-B8B0-3473A10A5677}" srcOrd="0" destOrd="0" presId="urn:microsoft.com/office/officeart/2005/8/layout/cycle2"/>
    <dgm:cxn modelId="{A8336A77-6944-440E-B60D-333A966B451E}" type="presParOf" srcId="{4F5AD431-9411-4469-9BA6-CC2C56EDFC81}" destId="{3CEA9AE0-7C85-4D4A-A549-86EA0425915A}" srcOrd="1" destOrd="0" presId="urn:microsoft.com/office/officeart/2005/8/layout/cycle2"/>
    <dgm:cxn modelId="{5EDD4BA2-675B-438D-849A-9097BBDA9BB3}" type="presParOf" srcId="{3CEA9AE0-7C85-4D4A-A549-86EA0425915A}" destId="{5E0DB75D-0905-4438-8C22-9C39892A9B07}" srcOrd="0" destOrd="0" presId="urn:microsoft.com/office/officeart/2005/8/layout/cycle2"/>
    <dgm:cxn modelId="{3B8A4EFA-1FAA-4AE3-96A6-C1A19B9D3368}" type="presParOf" srcId="{4F5AD431-9411-4469-9BA6-CC2C56EDFC81}" destId="{983C5A46-064F-48E2-9C8C-DDBBB31D7C86}" srcOrd="2" destOrd="0" presId="urn:microsoft.com/office/officeart/2005/8/layout/cycle2"/>
    <dgm:cxn modelId="{CF5FCDAC-97CE-4EE1-8DBD-BB8785FDD73C}" type="presParOf" srcId="{4F5AD431-9411-4469-9BA6-CC2C56EDFC81}" destId="{FEED6C84-4FFF-4BBC-9670-6D9E3524DAE7}" srcOrd="3" destOrd="0" presId="urn:microsoft.com/office/officeart/2005/8/layout/cycle2"/>
    <dgm:cxn modelId="{9BC06F39-8507-44FA-9835-4A3B56DF3BE7}" type="presParOf" srcId="{FEED6C84-4FFF-4BBC-9670-6D9E3524DAE7}" destId="{6AA36015-1254-4B16-AF28-4519DA6FB652}" srcOrd="0" destOrd="0" presId="urn:microsoft.com/office/officeart/2005/8/layout/cycle2"/>
    <dgm:cxn modelId="{9A4DB6D7-2B55-4C48-9F2E-911A212FC179}" type="presParOf" srcId="{4F5AD431-9411-4469-9BA6-CC2C56EDFC81}" destId="{995250CE-05A3-46F1-B644-D54FFB3A9230}" srcOrd="4" destOrd="0" presId="urn:microsoft.com/office/officeart/2005/8/layout/cycle2"/>
    <dgm:cxn modelId="{75A6D20C-B420-4C20-B78A-46F1C5523D43}" type="presParOf" srcId="{4F5AD431-9411-4469-9BA6-CC2C56EDFC81}" destId="{B8C32469-5526-47D2-A4AC-CAFEDEE9C7F5}" srcOrd="5" destOrd="0" presId="urn:microsoft.com/office/officeart/2005/8/layout/cycle2"/>
    <dgm:cxn modelId="{2AA2B2AE-A26D-47E9-AEE1-A4E1A6492CF1}" type="presParOf" srcId="{B8C32469-5526-47D2-A4AC-CAFEDEE9C7F5}" destId="{B95CD191-0153-44F2-873D-1C8CB4700EFE}" srcOrd="0" destOrd="0" presId="urn:microsoft.com/office/officeart/2005/8/layout/cycle2"/>
    <dgm:cxn modelId="{4EF4442F-4D95-4096-BBD8-E83A7C5C1B9F}" type="presParOf" srcId="{4F5AD431-9411-4469-9BA6-CC2C56EDFC81}" destId="{52075BC2-126B-47CB-B4F0-4B48B0CD50B6}" srcOrd="6" destOrd="0" presId="urn:microsoft.com/office/officeart/2005/8/layout/cycle2"/>
    <dgm:cxn modelId="{768169AA-06A4-4D11-8B32-657C4D363AA7}" type="presParOf" srcId="{4F5AD431-9411-4469-9BA6-CC2C56EDFC81}" destId="{41C7A182-B8F4-4E3A-9DFB-5BC9DF70007F}" srcOrd="7" destOrd="0" presId="urn:microsoft.com/office/officeart/2005/8/layout/cycle2"/>
    <dgm:cxn modelId="{C2234B6F-FC43-4053-AF43-696935B7FA9D}" type="presParOf" srcId="{41C7A182-B8F4-4E3A-9DFB-5BC9DF70007F}" destId="{DE6E008E-E01A-4DB3-B984-8FF9DC76EAA7}"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BF86CF-002E-46FF-BF49-65352A37874F}" type="doc">
      <dgm:prSet loTypeId="urn:microsoft.com/office/officeart/2005/8/layout/hProcess6" loCatId="process" qsTypeId="urn:microsoft.com/office/officeart/2005/8/quickstyle/simple4" qsCatId="simple" csTypeId="urn:microsoft.com/office/officeart/2005/8/colors/accent1_2" csCatId="accent1" phldr="1"/>
      <dgm:spPr/>
      <dgm:t>
        <a:bodyPr/>
        <a:lstStyle/>
        <a:p>
          <a:endParaRPr lang="en-AU"/>
        </a:p>
      </dgm:t>
    </dgm:pt>
    <dgm:pt modelId="{5C17F71B-0E96-465F-A906-877FC1B61067}">
      <dgm:prSet phldrT="[Text]" custT="1"/>
      <dgm:spPr/>
      <dgm:t>
        <a:bodyPr lIns="0" tIns="0" rIns="0" bIns="0"/>
        <a:lstStyle/>
        <a:p>
          <a:r>
            <a:rPr lang="en-AU" sz="1800" b="1" dirty="0" smtClean="0"/>
            <a:t>Inspiration</a:t>
          </a:r>
          <a:endParaRPr lang="en-AU" sz="1800" b="1" dirty="0"/>
        </a:p>
      </dgm:t>
    </dgm:pt>
    <dgm:pt modelId="{F7E3EEA7-41DF-4DF8-86DD-6D95E1F822C1}" type="parTrans" cxnId="{C0B37909-94A3-4001-BDF0-DDBE0C99DFA6}">
      <dgm:prSet/>
      <dgm:spPr/>
      <dgm:t>
        <a:bodyPr/>
        <a:lstStyle/>
        <a:p>
          <a:endParaRPr lang="en-AU"/>
        </a:p>
      </dgm:t>
    </dgm:pt>
    <dgm:pt modelId="{598C7A36-169E-4FF0-BA2F-769C414E09CE}" type="sibTrans" cxnId="{C0B37909-94A3-4001-BDF0-DDBE0C99DFA6}">
      <dgm:prSet/>
      <dgm:spPr/>
      <dgm:t>
        <a:bodyPr/>
        <a:lstStyle/>
        <a:p>
          <a:endParaRPr lang="en-AU"/>
        </a:p>
      </dgm:t>
    </dgm:pt>
    <dgm:pt modelId="{2ED47063-E086-4B4A-B0D8-E84B39821D4E}">
      <dgm:prSet phldrT="[Text]" custT="1"/>
      <dgm:spPr/>
      <dgm:t>
        <a:bodyPr lIns="0" tIns="0" rIns="0" bIns="0"/>
        <a:lstStyle/>
        <a:p>
          <a:r>
            <a:rPr lang="en-AU" sz="1800" b="1" dirty="0" smtClean="0"/>
            <a:t>Ideation</a:t>
          </a:r>
          <a:endParaRPr lang="en-AU" sz="1800" b="1" dirty="0"/>
        </a:p>
      </dgm:t>
    </dgm:pt>
    <dgm:pt modelId="{F923B95E-573C-4AE2-928A-4CE7236E0DE6}" type="parTrans" cxnId="{65E96429-42F1-4523-B14F-FA713BE0F7F0}">
      <dgm:prSet/>
      <dgm:spPr/>
      <dgm:t>
        <a:bodyPr/>
        <a:lstStyle/>
        <a:p>
          <a:endParaRPr lang="en-AU"/>
        </a:p>
      </dgm:t>
    </dgm:pt>
    <dgm:pt modelId="{4AFBDDD6-11D3-4E39-B832-44A46984687D}" type="sibTrans" cxnId="{65E96429-42F1-4523-B14F-FA713BE0F7F0}">
      <dgm:prSet/>
      <dgm:spPr/>
      <dgm:t>
        <a:bodyPr/>
        <a:lstStyle/>
        <a:p>
          <a:endParaRPr lang="en-AU"/>
        </a:p>
      </dgm:t>
    </dgm:pt>
    <dgm:pt modelId="{58ACE34A-59F5-4486-9546-D10615780729}">
      <dgm:prSet phldrT="[Text]" custT="1"/>
      <dgm:spPr/>
      <dgm:t>
        <a:bodyPr lIns="72000"/>
        <a:lstStyle/>
        <a:p>
          <a:pPr algn="l"/>
          <a:r>
            <a:rPr lang="en-AU" sz="1600" b="1" dirty="0" smtClean="0">
              <a:solidFill>
                <a:schemeClr val="accent6">
                  <a:lumMod val="75000"/>
                </a:schemeClr>
              </a:solidFill>
            </a:rPr>
            <a:t>Build to think</a:t>
          </a:r>
          <a:endParaRPr lang="en-AU" sz="1600" b="1" dirty="0">
            <a:solidFill>
              <a:schemeClr val="accent6">
                <a:lumMod val="75000"/>
              </a:schemeClr>
            </a:solidFill>
          </a:endParaRPr>
        </a:p>
      </dgm:t>
    </dgm:pt>
    <dgm:pt modelId="{F25090F7-0FC6-4056-B5AE-46EC807A2833}" type="parTrans" cxnId="{E2293CEA-968E-47D2-994F-1E2457834391}">
      <dgm:prSet/>
      <dgm:spPr/>
      <dgm:t>
        <a:bodyPr/>
        <a:lstStyle/>
        <a:p>
          <a:endParaRPr lang="en-AU"/>
        </a:p>
      </dgm:t>
    </dgm:pt>
    <dgm:pt modelId="{2BDB6FE3-D5EA-4522-A4DC-6A52B5D6D6C6}" type="sibTrans" cxnId="{E2293CEA-968E-47D2-994F-1E2457834391}">
      <dgm:prSet/>
      <dgm:spPr/>
      <dgm:t>
        <a:bodyPr/>
        <a:lstStyle/>
        <a:p>
          <a:endParaRPr lang="en-AU"/>
        </a:p>
      </dgm:t>
    </dgm:pt>
    <dgm:pt modelId="{23130F7B-570E-4B62-92D6-7CE7F0590965}">
      <dgm:prSet phldrT="[Text]" custT="1"/>
      <dgm:spPr/>
      <dgm:t>
        <a:bodyPr lIns="0" tIns="0" rIns="0" bIns="0"/>
        <a:lstStyle/>
        <a:p>
          <a:pPr algn="ctr"/>
          <a:r>
            <a:rPr lang="en-AU" sz="1800" b="1" dirty="0" smtClean="0"/>
            <a:t>Implementation</a:t>
          </a:r>
          <a:endParaRPr lang="en-AU" sz="1800" b="1" dirty="0"/>
        </a:p>
      </dgm:t>
    </dgm:pt>
    <dgm:pt modelId="{A3C281A2-CD0C-4269-AAB4-12F5B2A99946}" type="parTrans" cxnId="{888ADD34-8A92-4025-8011-621170D9C7BC}">
      <dgm:prSet/>
      <dgm:spPr/>
      <dgm:t>
        <a:bodyPr/>
        <a:lstStyle/>
        <a:p>
          <a:endParaRPr lang="en-AU"/>
        </a:p>
      </dgm:t>
    </dgm:pt>
    <dgm:pt modelId="{30A362DA-3E39-4A7B-9E84-D166007AD7AB}" type="sibTrans" cxnId="{888ADD34-8A92-4025-8011-621170D9C7BC}">
      <dgm:prSet/>
      <dgm:spPr/>
      <dgm:t>
        <a:bodyPr/>
        <a:lstStyle/>
        <a:p>
          <a:endParaRPr lang="en-AU"/>
        </a:p>
      </dgm:t>
    </dgm:pt>
    <dgm:pt modelId="{D307DEA5-E8B7-416B-9296-4F7CF4B83FFE}">
      <dgm:prSet phldrT="[Text]" custT="1"/>
      <dgm:spPr/>
      <dgm:t>
        <a:bodyPr lIns="72000"/>
        <a:lstStyle/>
        <a:p>
          <a:pPr algn="l"/>
          <a:r>
            <a:rPr lang="en-AU" sz="1600" b="1" dirty="0" smtClean="0">
              <a:solidFill>
                <a:schemeClr val="accent6">
                  <a:lumMod val="75000"/>
                </a:schemeClr>
              </a:solidFill>
            </a:rPr>
            <a:t>Visualisation to sell, and control</a:t>
          </a:r>
          <a:endParaRPr lang="en-AU" sz="1600" b="1" dirty="0">
            <a:solidFill>
              <a:schemeClr val="accent6">
                <a:lumMod val="75000"/>
              </a:schemeClr>
            </a:solidFill>
          </a:endParaRPr>
        </a:p>
      </dgm:t>
    </dgm:pt>
    <dgm:pt modelId="{CAD88996-A5BF-4133-A2C7-9272654F54CE}" type="parTrans" cxnId="{507E6CB0-021C-42B5-BBA0-64A9A85A744A}">
      <dgm:prSet/>
      <dgm:spPr/>
      <dgm:t>
        <a:bodyPr/>
        <a:lstStyle/>
        <a:p>
          <a:endParaRPr lang="en-AU"/>
        </a:p>
      </dgm:t>
    </dgm:pt>
    <dgm:pt modelId="{10F2BF47-5D00-4969-B415-9C5867820B11}" type="sibTrans" cxnId="{507E6CB0-021C-42B5-BBA0-64A9A85A744A}">
      <dgm:prSet/>
      <dgm:spPr/>
      <dgm:t>
        <a:bodyPr/>
        <a:lstStyle/>
        <a:p>
          <a:endParaRPr lang="en-AU"/>
        </a:p>
      </dgm:t>
    </dgm:pt>
    <dgm:pt modelId="{07247B57-2E92-4E10-962D-D10F28391E4D}">
      <dgm:prSet phldrT="[Text]" custT="1"/>
      <dgm:spPr/>
      <dgm:t>
        <a:bodyPr lIns="72000"/>
        <a:lstStyle/>
        <a:p>
          <a:pPr algn="l"/>
          <a:r>
            <a:rPr lang="en-AU" sz="1600" b="1" dirty="0" smtClean="0">
              <a:solidFill>
                <a:schemeClr val="accent6">
                  <a:lumMod val="75000"/>
                </a:schemeClr>
              </a:solidFill>
            </a:rPr>
            <a:t>Research for inspiration, not validation</a:t>
          </a:r>
          <a:endParaRPr lang="en-AU" sz="1600" b="1" dirty="0">
            <a:solidFill>
              <a:schemeClr val="accent6">
                <a:lumMod val="75000"/>
              </a:schemeClr>
            </a:solidFill>
          </a:endParaRPr>
        </a:p>
      </dgm:t>
    </dgm:pt>
    <dgm:pt modelId="{5756C249-E3EB-45C7-9798-496002EA2986}" type="parTrans" cxnId="{A55C8A42-93B1-451F-AC73-FA5ADDF9762E}">
      <dgm:prSet/>
      <dgm:spPr/>
      <dgm:t>
        <a:bodyPr/>
        <a:lstStyle/>
        <a:p>
          <a:endParaRPr lang="en-AU"/>
        </a:p>
      </dgm:t>
    </dgm:pt>
    <dgm:pt modelId="{608DD390-CE68-4E17-9C52-6DB38E1223C4}" type="sibTrans" cxnId="{A55C8A42-93B1-451F-AC73-FA5ADDF9762E}">
      <dgm:prSet/>
      <dgm:spPr/>
      <dgm:t>
        <a:bodyPr/>
        <a:lstStyle/>
        <a:p>
          <a:endParaRPr lang="en-AU"/>
        </a:p>
      </dgm:t>
    </dgm:pt>
    <dgm:pt modelId="{EC064F7D-1913-4603-B427-90585B0B6094}" type="pres">
      <dgm:prSet presAssocID="{94BF86CF-002E-46FF-BF49-65352A37874F}" presName="theList" presStyleCnt="0">
        <dgm:presLayoutVars>
          <dgm:dir/>
          <dgm:animLvl val="lvl"/>
          <dgm:resizeHandles val="exact"/>
        </dgm:presLayoutVars>
      </dgm:prSet>
      <dgm:spPr/>
      <dgm:t>
        <a:bodyPr/>
        <a:lstStyle/>
        <a:p>
          <a:endParaRPr lang="en-AU"/>
        </a:p>
      </dgm:t>
    </dgm:pt>
    <dgm:pt modelId="{94333D7F-5733-4505-BD9A-1058C43F1999}" type="pres">
      <dgm:prSet presAssocID="{5C17F71B-0E96-465F-A906-877FC1B61067}" presName="compNode" presStyleCnt="0"/>
      <dgm:spPr/>
    </dgm:pt>
    <dgm:pt modelId="{BE7D966F-F997-47E8-A681-8C2CBC22FA44}" type="pres">
      <dgm:prSet presAssocID="{5C17F71B-0E96-465F-A906-877FC1B61067}" presName="noGeometry" presStyleCnt="0"/>
      <dgm:spPr/>
    </dgm:pt>
    <dgm:pt modelId="{FD6CAAF8-293F-43A3-99EE-86BCA6B79974}" type="pres">
      <dgm:prSet presAssocID="{5C17F71B-0E96-465F-A906-877FC1B61067}" presName="childTextVisible" presStyleLbl="bgAccFollowNode1" presStyleIdx="0" presStyleCnt="3" custScaleX="182903" custScaleY="148098" custLinFactY="15814" custLinFactNeighborX="-4898" custLinFactNeighborY="100000">
        <dgm:presLayoutVars>
          <dgm:bulletEnabled val="1"/>
        </dgm:presLayoutVars>
      </dgm:prSet>
      <dgm:spPr/>
      <dgm:t>
        <a:bodyPr/>
        <a:lstStyle/>
        <a:p>
          <a:endParaRPr lang="en-AU"/>
        </a:p>
      </dgm:t>
    </dgm:pt>
    <dgm:pt modelId="{E29AF494-D76D-4272-B842-FBCC5C99243C}" type="pres">
      <dgm:prSet presAssocID="{5C17F71B-0E96-465F-A906-877FC1B61067}" presName="childTextHidden" presStyleLbl="bgAccFollowNode1" presStyleIdx="0" presStyleCnt="3"/>
      <dgm:spPr/>
      <dgm:t>
        <a:bodyPr/>
        <a:lstStyle/>
        <a:p>
          <a:endParaRPr lang="en-AU"/>
        </a:p>
      </dgm:t>
    </dgm:pt>
    <dgm:pt modelId="{87FFA440-E53A-4917-BB46-6FB5F198A8A1}" type="pres">
      <dgm:prSet presAssocID="{5C17F71B-0E96-465F-A906-877FC1B61067}" presName="parentText" presStyleLbl="node1" presStyleIdx="0" presStyleCnt="3" custScaleX="348096" custScaleY="348096" custLinFactNeighborY="-46714">
        <dgm:presLayoutVars>
          <dgm:chMax val="1"/>
          <dgm:bulletEnabled val="1"/>
        </dgm:presLayoutVars>
      </dgm:prSet>
      <dgm:spPr/>
      <dgm:t>
        <a:bodyPr/>
        <a:lstStyle/>
        <a:p>
          <a:endParaRPr lang="en-AU"/>
        </a:p>
      </dgm:t>
    </dgm:pt>
    <dgm:pt modelId="{3FC0D5C9-561A-4E64-8BDE-44E714BA1851}" type="pres">
      <dgm:prSet presAssocID="{5C17F71B-0E96-465F-A906-877FC1B61067}" presName="aSpace" presStyleCnt="0"/>
      <dgm:spPr/>
    </dgm:pt>
    <dgm:pt modelId="{74D990A4-AF0A-4FB0-A9C0-6ED761517271}" type="pres">
      <dgm:prSet presAssocID="{2ED47063-E086-4B4A-B0D8-E84B39821D4E}" presName="compNode" presStyleCnt="0"/>
      <dgm:spPr/>
    </dgm:pt>
    <dgm:pt modelId="{FF8121C3-6658-4286-8D1F-42E8F0416345}" type="pres">
      <dgm:prSet presAssocID="{2ED47063-E086-4B4A-B0D8-E84B39821D4E}" presName="noGeometry" presStyleCnt="0"/>
      <dgm:spPr/>
    </dgm:pt>
    <dgm:pt modelId="{49176374-A07E-4CB5-889B-35EB96A9D414}" type="pres">
      <dgm:prSet presAssocID="{2ED47063-E086-4B4A-B0D8-E84B39821D4E}" presName="childTextVisible" presStyleLbl="bgAccFollowNode1" presStyleIdx="1" presStyleCnt="3" custScaleX="182903" custScaleY="148098" custLinFactY="15814" custLinFactNeighborX="-3841" custLinFactNeighborY="100000">
        <dgm:presLayoutVars>
          <dgm:bulletEnabled val="1"/>
        </dgm:presLayoutVars>
      </dgm:prSet>
      <dgm:spPr/>
      <dgm:t>
        <a:bodyPr/>
        <a:lstStyle/>
        <a:p>
          <a:endParaRPr lang="en-AU"/>
        </a:p>
      </dgm:t>
    </dgm:pt>
    <dgm:pt modelId="{2DE40392-6D12-42E6-B0C8-9757FE3871ED}" type="pres">
      <dgm:prSet presAssocID="{2ED47063-E086-4B4A-B0D8-E84B39821D4E}" presName="childTextHidden" presStyleLbl="bgAccFollowNode1" presStyleIdx="1" presStyleCnt="3"/>
      <dgm:spPr/>
      <dgm:t>
        <a:bodyPr/>
        <a:lstStyle/>
        <a:p>
          <a:endParaRPr lang="en-AU"/>
        </a:p>
      </dgm:t>
    </dgm:pt>
    <dgm:pt modelId="{13F189F3-77ED-49F7-B333-5F5F53649419}" type="pres">
      <dgm:prSet presAssocID="{2ED47063-E086-4B4A-B0D8-E84B39821D4E}" presName="parentText" presStyleLbl="node1" presStyleIdx="1" presStyleCnt="3" custScaleX="348096" custScaleY="348096" custLinFactNeighborY="-46714">
        <dgm:presLayoutVars>
          <dgm:chMax val="1"/>
          <dgm:bulletEnabled val="1"/>
        </dgm:presLayoutVars>
      </dgm:prSet>
      <dgm:spPr/>
      <dgm:t>
        <a:bodyPr/>
        <a:lstStyle/>
        <a:p>
          <a:endParaRPr lang="en-AU"/>
        </a:p>
      </dgm:t>
    </dgm:pt>
    <dgm:pt modelId="{2704EDA0-2472-49DD-89DC-3D0F8AD8D11A}" type="pres">
      <dgm:prSet presAssocID="{2ED47063-E086-4B4A-B0D8-E84B39821D4E}" presName="aSpace" presStyleCnt="0"/>
      <dgm:spPr/>
    </dgm:pt>
    <dgm:pt modelId="{AE26E654-D4E4-4532-A5B1-78DD507163C9}" type="pres">
      <dgm:prSet presAssocID="{23130F7B-570E-4B62-92D6-7CE7F0590965}" presName="compNode" presStyleCnt="0"/>
      <dgm:spPr/>
    </dgm:pt>
    <dgm:pt modelId="{E510CE61-143D-4552-AB3C-E04E8E831657}" type="pres">
      <dgm:prSet presAssocID="{23130F7B-570E-4B62-92D6-7CE7F0590965}" presName="noGeometry" presStyleCnt="0"/>
      <dgm:spPr/>
    </dgm:pt>
    <dgm:pt modelId="{F5975269-37D6-46AF-95A8-78A0E8C49224}" type="pres">
      <dgm:prSet presAssocID="{23130F7B-570E-4B62-92D6-7CE7F0590965}" presName="childTextVisible" presStyleLbl="bgAccFollowNode1" presStyleIdx="2" presStyleCnt="3" custScaleX="182903" custScaleY="148098" custLinFactY="15814" custLinFactNeighborX="-3841" custLinFactNeighborY="100000">
        <dgm:presLayoutVars>
          <dgm:bulletEnabled val="1"/>
        </dgm:presLayoutVars>
      </dgm:prSet>
      <dgm:spPr/>
      <dgm:t>
        <a:bodyPr/>
        <a:lstStyle/>
        <a:p>
          <a:endParaRPr lang="en-AU"/>
        </a:p>
      </dgm:t>
    </dgm:pt>
    <dgm:pt modelId="{680C52E6-E27F-4063-AAC0-426ADDE7D637}" type="pres">
      <dgm:prSet presAssocID="{23130F7B-570E-4B62-92D6-7CE7F0590965}" presName="childTextHidden" presStyleLbl="bgAccFollowNode1" presStyleIdx="2" presStyleCnt="3"/>
      <dgm:spPr/>
      <dgm:t>
        <a:bodyPr/>
        <a:lstStyle/>
        <a:p>
          <a:endParaRPr lang="en-AU"/>
        </a:p>
      </dgm:t>
    </dgm:pt>
    <dgm:pt modelId="{21AD0774-46AD-4584-B71E-58E91199D3F8}" type="pres">
      <dgm:prSet presAssocID="{23130F7B-570E-4B62-92D6-7CE7F0590965}" presName="parentText" presStyleLbl="node1" presStyleIdx="2" presStyleCnt="3" custScaleX="348096" custScaleY="348096" custLinFactNeighborY="-46714">
        <dgm:presLayoutVars>
          <dgm:chMax val="1"/>
          <dgm:bulletEnabled val="1"/>
        </dgm:presLayoutVars>
      </dgm:prSet>
      <dgm:spPr/>
      <dgm:t>
        <a:bodyPr/>
        <a:lstStyle/>
        <a:p>
          <a:endParaRPr lang="en-AU"/>
        </a:p>
      </dgm:t>
    </dgm:pt>
  </dgm:ptLst>
  <dgm:cxnLst>
    <dgm:cxn modelId="{EF4A1BD1-4C51-493D-B9AB-7CFFB497E5C7}" type="presOf" srcId="{58ACE34A-59F5-4486-9546-D10615780729}" destId="{2DE40392-6D12-42E6-B0C8-9757FE3871ED}" srcOrd="1" destOrd="0" presId="urn:microsoft.com/office/officeart/2005/8/layout/hProcess6"/>
    <dgm:cxn modelId="{3CF825A8-35D2-4D45-A243-2BE6C81D3C9B}" type="presOf" srcId="{58ACE34A-59F5-4486-9546-D10615780729}" destId="{49176374-A07E-4CB5-889B-35EB96A9D414}" srcOrd="0" destOrd="0" presId="urn:microsoft.com/office/officeart/2005/8/layout/hProcess6"/>
    <dgm:cxn modelId="{65E96429-42F1-4523-B14F-FA713BE0F7F0}" srcId="{94BF86CF-002E-46FF-BF49-65352A37874F}" destId="{2ED47063-E086-4B4A-B0D8-E84B39821D4E}" srcOrd="1" destOrd="0" parTransId="{F923B95E-573C-4AE2-928A-4CE7236E0DE6}" sibTransId="{4AFBDDD6-11D3-4E39-B832-44A46984687D}"/>
    <dgm:cxn modelId="{9041E03C-3456-42DC-BE4C-ED4E6BB264E6}" type="presOf" srcId="{5C17F71B-0E96-465F-A906-877FC1B61067}" destId="{87FFA440-E53A-4917-BB46-6FB5F198A8A1}" srcOrd="0" destOrd="0" presId="urn:microsoft.com/office/officeart/2005/8/layout/hProcess6"/>
    <dgm:cxn modelId="{E2293CEA-968E-47D2-994F-1E2457834391}" srcId="{2ED47063-E086-4B4A-B0D8-E84B39821D4E}" destId="{58ACE34A-59F5-4486-9546-D10615780729}" srcOrd="0" destOrd="0" parTransId="{F25090F7-0FC6-4056-B5AE-46EC807A2833}" sibTransId="{2BDB6FE3-D5EA-4522-A4DC-6A52B5D6D6C6}"/>
    <dgm:cxn modelId="{F6AA7DE0-23EA-433C-A330-D11C1EFF09D8}" type="presOf" srcId="{07247B57-2E92-4E10-962D-D10F28391E4D}" destId="{E29AF494-D76D-4272-B842-FBCC5C99243C}" srcOrd="1" destOrd="0" presId="urn:microsoft.com/office/officeart/2005/8/layout/hProcess6"/>
    <dgm:cxn modelId="{888ADD34-8A92-4025-8011-621170D9C7BC}" srcId="{94BF86CF-002E-46FF-BF49-65352A37874F}" destId="{23130F7B-570E-4B62-92D6-7CE7F0590965}" srcOrd="2" destOrd="0" parTransId="{A3C281A2-CD0C-4269-AAB4-12F5B2A99946}" sibTransId="{30A362DA-3E39-4A7B-9E84-D166007AD7AB}"/>
    <dgm:cxn modelId="{C0B37909-94A3-4001-BDF0-DDBE0C99DFA6}" srcId="{94BF86CF-002E-46FF-BF49-65352A37874F}" destId="{5C17F71B-0E96-465F-A906-877FC1B61067}" srcOrd="0" destOrd="0" parTransId="{F7E3EEA7-41DF-4DF8-86DD-6D95E1F822C1}" sibTransId="{598C7A36-169E-4FF0-BA2F-769C414E09CE}"/>
    <dgm:cxn modelId="{DDBDA5CD-7EAE-42B9-96F2-BAFE7D5EF661}" type="presOf" srcId="{D307DEA5-E8B7-416B-9296-4F7CF4B83FFE}" destId="{F5975269-37D6-46AF-95A8-78A0E8C49224}" srcOrd="0" destOrd="0" presId="urn:microsoft.com/office/officeart/2005/8/layout/hProcess6"/>
    <dgm:cxn modelId="{5FBB343F-C74B-4F52-AEE9-C652A7E23AC0}" type="presOf" srcId="{D307DEA5-E8B7-416B-9296-4F7CF4B83FFE}" destId="{680C52E6-E27F-4063-AAC0-426ADDE7D637}" srcOrd="1" destOrd="0" presId="urn:microsoft.com/office/officeart/2005/8/layout/hProcess6"/>
    <dgm:cxn modelId="{8667F110-5CD3-41F1-8ACF-07A8AA5BFDE9}" type="presOf" srcId="{94BF86CF-002E-46FF-BF49-65352A37874F}" destId="{EC064F7D-1913-4603-B427-90585B0B6094}" srcOrd="0" destOrd="0" presId="urn:microsoft.com/office/officeart/2005/8/layout/hProcess6"/>
    <dgm:cxn modelId="{CAA65C0A-0A30-41CA-BE19-A41882A41208}" type="presOf" srcId="{2ED47063-E086-4B4A-B0D8-E84B39821D4E}" destId="{13F189F3-77ED-49F7-B333-5F5F53649419}" srcOrd="0" destOrd="0" presId="urn:microsoft.com/office/officeart/2005/8/layout/hProcess6"/>
    <dgm:cxn modelId="{507E6CB0-021C-42B5-BBA0-64A9A85A744A}" srcId="{23130F7B-570E-4B62-92D6-7CE7F0590965}" destId="{D307DEA5-E8B7-416B-9296-4F7CF4B83FFE}" srcOrd="0" destOrd="0" parTransId="{CAD88996-A5BF-4133-A2C7-9272654F54CE}" sibTransId="{10F2BF47-5D00-4969-B415-9C5867820B11}"/>
    <dgm:cxn modelId="{749CAF5C-EED4-4008-8FBE-E9FB65DEB0BB}" type="presOf" srcId="{07247B57-2E92-4E10-962D-D10F28391E4D}" destId="{FD6CAAF8-293F-43A3-99EE-86BCA6B79974}" srcOrd="0" destOrd="0" presId="urn:microsoft.com/office/officeart/2005/8/layout/hProcess6"/>
    <dgm:cxn modelId="{8FB0D5DB-18AF-4490-BB47-C9702C31E191}" type="presOf" srcId="{23130F7B-570E-4B62-92D6-7CE7F0590965}" destId="{21AD0774-46AD-4584-B71E-58E91199D3F8}" srcOrd="0" destOrd="0" presId="urn:microsoft.com/office/officeart/2005/8/layout/hProcess6"/>
    <dgm:cxn modelId="{A55C8A42-93B1-451F-AC73-FA5ADDF9762E}" srcId="{5C17F71B-0E96-465F-A906-877FC1B61067}" destId="{07247B57-2E92-4E10-962D-D10F28391E4D}" srcOrd="0" destOrd="0" parTransId="{5756C249-E3EB-45C7-9798-496002EA2986}" sibTransId="{608DD390-CE68-4E17-9C52-6DB38E1223C4}"/>
    <dgm:cxn modelId="{CBAC6A92-89CD-4B11-87C7-7465F088363B}" type="presParOf" srcId="{EC064F7D-1913-4603-B427-90585B0B6094}" destId="{94333D7F-5733-4505-BD9A-1058C43F1999}" srcOrd="0" destOrd="0" presId="urn:microsoft.com/office/officeart/2005/8/layout/hProcess6"/>
    <dgm:cxn modelId="{8731FCCA-D0A2-4424-8A5B-FAB0E52C4AC4}" type="presParOf" srcId="{94333D7F-5733-4505-BD9A-1058C43F1999}" destId="{BE7D966F-F997-47E8-A681-8C2CBC22FA44}" srcOrd="0" destOrd="0" presId="urn:microsoft.com/office/officeart/2005/8/layout/hProcess6"/>
    <dgm:cxn modelId="{40DFA8AB-E523-4373-A7FB-01106A4CD137}" type="presParOf" srcId="{94333D7F-5733-4505-BD9A-1058C43F1999}" destId="{FD6CAAF8-293F-43A3-99EE-86BCA6B79974}" srcOrd="1" destOrd="0" presId="urn:microsoft.com/office/officeart/2005/8/layout/hProcess6"/>
    <dgm:cxn modelId="{FA3DDD32-C644-4309-9078-BC46B49BF1F6}" type="presParOf" srcId="{94333D7F-5733-4505-BD9A-1058C43F1999}" destId="{E29AF494-D76D-4272-B842-FBCC5C99243C}" srcOrd="2" destOrd="0" presId="urn:microsoft.com/office/officeart/2005/8/layout/hProcess6"/>
    <dgm:cxn modelId="{4F50EBC3-A107-4DCE-B78F-20FB35AEC2C0}" type="presParOf" srcId="{94333D7F-5733-4505-BD9A-1058C43F1999}" destId="{87FFA440-E53A-4917-BB46-6FB5F198A8A1}" srcOrd="3" destOrd="0" presId="urn:microsoft.com/office/officeart/2005/8/layout/hProcess6"/>
    <dgm:cxn modelId="{76473528-A3CE-4BC9-B779-A33DD5B021D0}" type="presParOf" srcId="{EC064F7D-1913-4603-B427-90585B0B6094}" destId="{3FC0D5C9-561A-4E64-8BDE-44E714BA1851}" srcOrd="1" destOrd="0" presId="urn:microsoft.com/office/officeart/2005/8/layout/hProcess6"/>
    <dgm:cxn modelId="{4A18E36F-66B7-49B1-81F0-F507E23E4474}" type="presParOf" srcId="{EC064F7D-1913-4603-B427-90585B0B6094}" destId="{74D990A4-AF0A-4FB0-A9C0-6ED761517271}" srcOrd="2" destOrd="0" presId="urn:microsoft.com/office/officeart/2005/8/layout/hProcess6"/>
    <dgm:cxn modelId="{E846E65F-B145-4C04-ADF6-682A6BA30A17}" type="presParOf" srcId="{74D990A4-AF0A-4FB0-A9C0-6ED761517271}" destId="{FF8121C3-6658-4286-8D1F-42E8F0416345}" srcOrd="0" destOrd="0" presId="urn:microsoft.com/office/officeart/2005/8/layout/hProcess6"/>
    <dgm:cxn modelId="{54B0C066-05F2-4555-A8F3-DD090F2217A6}" type="presParOf" srcId="{74D990A4-AF0A-4FB0-A9C0-6ED761517271}" destId="{49176374-A07E-4CB5-889B-35EB96A9D414}" srcOrd="1" destOrd="0" presId="urn:microsoft.com/office/officeart/2005/8/layout/hProcess6"/>
    <dgm:cxn modelId="{10DE66B2-CF17-4897-9ADB-C62805AA633B}" type="presParOf" srcId="{74D990A4-AF0A-4FB0-A9C0-6ED761517271}" destId="{2DE40392-6D12-42E6-B0C8-9757FE3871ED}" srcOrd="2" destOrd="0" presId="urn:microsoft.com/office/officeart/2005/8/layout/hProcess6"/>
    <dgm:cxn modelId="{D39FD33B-1F64-4862-929E-CE14597C9800}" type="presParOf" srcId="{74D990A4-AF0A-4FB0-A9C0-6ED761517271}" destId="{13F189F3-77ED-49F7-B333-5F5F53649419}" srcOrd="3" destOrd="0" presId="urn:microsoft.com/office/officeart/2005/8/layout/hProcess6"/>
    <dgm:cxn modelId="{C4B61506-B80E-4AF0-B614-AB53116B5F3D}" type="presParOf" srcId="{EC064F7D-1913-4603-B427-90585B0B6094}" destId="{2704EDA0-2472-49DD-89DC-3D0F8AD8D11A}" srcOrd="3" destOrd="0" presId="urn:microsoft.com/office/officeart/2005/8/layout/hProcess6"/>
    <dgm:cxn modelId="{81D74B66-857B-4173-8A75-108DEFB56992}" type="presParOf" srcId="{EC064F7D-1913-4603-B427-90585B0B6094}" destId="{AE26E654-D4E4-4532-A5B1-78DD507163C9}" srcOrd="4" destOrd="0" presId="urn:microsoft.com/office/officeart/2005/8/layout/hProcess6"/>
    <dgm:cxn modelId="{2CC3F214-57F4-45FE-8B71-43D40E76903D}" type="presParOf" srcId="{AE26E654-D4E4-4532-A5B1-78DD507163C9}" destId="{E510CE61-143D-4552-AB3C-E04E8E831657}" srcOrd="0" destOrd="0" presId="urn:microsoft.com/office/officeart/2005/8/layout/hProcess6"/>
    <dgm:cxn modelId="{A0B70522-2374-41E0-9F65-BB79F1E46264}" type="presParOf" srcId="{AE26E654-D4E4-4532-A5B1-78DD507163C9}" destId="{F5975269-37D6-46AF-95A8-78A0E8C49224}" srcOrd="1" destOrd="0" presId="urn:microsoft.com/office/officeart/2005/8/layout/hProcess6"/>
    <dgm:cxn modelId="{283768EE-B3B9-4A77-9CAD-0AF44FD37048}" type="presParOf" srcId="{AE26E654-D4E4-4532-A5B1-78DD507163C9}" destId="{680C52E6-E27F-4063-AAC0-426ADDE7D637}" srcOrd="2" destOrd="0" presId="urn:microsoft.com/office/officeart/2005/8/layout/hProcess6"/>
    <dgm:cxn modelId="{8E3E98E2-EA02-442F-B150-371CFA51E607}" type="presParOf" srcId="{AE26E654-D4E4-4532-A5B1-78DD507163C9}" destId="{21AD0774-46AD-4584-B71E-58E91199D3F8}"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EC574B-391D-4061-B8B0-3473A10A5677}">
      <dsp:nvSpPr>
        <dsp:cNvPr id="0" name=""/>
        <dsp:cNvSpPr/>
      </dsp:nvSpPr>
      <dsp:spPr>
        <a:xfrm>
          <a:off x="2096951" y="533"/>
          <a:ext cx="1566736" cy="15667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AU" sz="2000" b="1" kern="1200" dirty="0" smtClean="0">
              <a:latin typeface="Corbel" pitchFamily="34" charset="0"/>
            </a:rPr>
            <a:t>Research</a:t>
          </a:r>
          <a:endParaRPr lang="en-AU" sz="2000" b="1" kern="1200" dirty="0">
            <a:latin typeface="Corbel" pitchFamily="34" charset="0"/>
          </a:endParaRPr>
        </a:p>
      </dsp:txBody>
      <dsp:txXfrm>
        <a:off x="2326394" y="229976"/>
        <a:ext cx="1107850" cy="1107850"/>
      </dsp:txXfrm>
    </dsp:sp>
    <dsp:sp modelId="{3CEA9AE0-7C85-4D4A-A549-86EA0425915A}">
      <dsp:nvSpPr>
        <dsp:cNvPr id="0" name=""/>
        <dsp:cNvSpPr/>
      </dsp:nvSpPr>
      <dsp:spPr>
        <a:xfrm rot="2700000">
          <a:off x="3495592" y="1343352"/>
          <a:ext cx="417130" cy="5287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AU" sz="2000" kern="1200"/>
        </a:p>
      </dsp:txBody>
      <dsp:txXfrm>
        <a:off x="3513918" y="1404864"/>
        <a:ext cx="291991" cy="317263"/>
      </dsp:txXfrm>
    </dsp:sp>
    <dsp:sp modelId="{983C5A46-064F-48E2-9C8C-DDBBB31D7C86}">
      <dsp:nvSpPr>
        <dsp:cNvPr id="0" name=""/>
        <dsp:cNvSpPr/>
      </dsp:nvSpPr>
      <dsp:spPr>
        <a:xfrm>
          <a:off x="3761321" y="1664903"/>
          <a:ext cx="1566736" cy="15667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AU" sz="2000" b="1" kern="1200" dirty="0" smtClean="0">
              <a:latin typeface="Corbel" pitchFamily="34" charset="0"/>
            </a:rPr>
            <a:t>Design</a:t>
          </a:r>
          <a:endParaRPr lang="en-AU" sz="2000" b="1" kern="1200" dirty="0">
            <a:latin typeface="Corbel" pitchFamily="34" charset="0"/>
          </a:endParaRPr>
        </a:p>
      </dsp:txBody>
      <dsp:txXfrm>
        <a:off x="3990764" y="1894346"/>
        <a:ext cx="1107850" cy="1107850"/>
      </dsp:txXfrm>
    </dsp:sp>
    <dsp:sp modelId="{FEED6C84-4FFF-4BBC-9670-6D9E3524DAE7}">
      <dsp:nvSpPr>
        <dsp:cNvPr id="0" name=""/>
        <dsp:cNvSpPr/>
      </dsp:nvSpPr>
      <dsp:spPr>
        <a:xfrm rot="8100000">
          <a:off x="3512287" y="3007722"/>
          <a:ext cx="417130" cy="5287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AU" sz="2000" kern="1200"/>
        </a:p>
      </dsp:txBody>
      <dsp:txXfrm rot="10800000">
        <a:off x="3619100" y="3069234"/>
        <a:ext cx="291991" cy="317263"/>
      </dsp:txXfrm>
    </dsp:sp>
    <dsp:sp modelId="{995250CE-05A3-46F1-B644-D54FFB3A9230}">
      <dsp:nvSpPr>
        <dsp:cNvPr id="0" name=""/>
        <dsp:cNvSpPr/>
      </dsp:nvSpPr>
      <dsp:spPr>
        <a:xfrm>
          <a:off x="2096951" y="3329273"/>
          <a:ext cx="1566736" cy="15667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AU" sz="2000" b="1" kern="1200" dirty="0" smtClean="0">
              <a:latin typeface="Corbel" pitchFamily="34" charset="0"/>
            </a:rPr>
            <a:t>Build</a:t>
          </a:r>
          <a:endParaRPr lang="en-AU" sz="2000" b="1" kern="1200" dirty="0">
            <a:latin typeface="Corbel" pitchFamily="34" charset="0"/>
          </a:endParaRPr>
        </a:p>
      </dsp:txBody>
      <dsp:txXfrm>
        <a:off x="2326394" y="3558716"/>
        <a:ext cx="1107850" cy="1107850"/>
      </dsp:txXfrm>
    </dsp:sp>
    <dsp:sp modelId="{B8C32469-5526-47D2-A4AC-CAFEDEE9C7F5}">
      <dsp:nvSpPr>
        <dsp:cNvPr id="0" name=""/>
        <dsp:cNvSpPr/>
      </dsp:nvSpPr>
      <dsp:spPr>
        <a:xfrm rot="13500000">
          <a:off x="1847917" y="3024418"/>
          <a:ext cx="417130" cy="5287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AU" sz="2000" kern="1200"/>
        </a:p>
      </dsp:txBody>
      <dsp:txXfrm rot="10800000">
        <a:off x="1954730" y="3174416"/>
        <a:ext cx="291991" cy="317263"/>
      </dsp:txXfrm>
    </dsp:sp>
    <dsp:sp modelId="{52075BC2-126B-47CB-B4F0-4B48B0CD50B6}">
      <dsp:nvSpPr>
        <dsp:cNvPr id="0" name=""/>
        <dsp:cNvSpPr/>
      </dsp:nvSpPr>
      <dsp:spPr>
        <a:xfrm>
          <a:off x="432581" y="1664903"/>
          <a:ext cx="1566736" cy="156673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AU" sz="2000" b="1" kern="1200" dirty="0" smtClean="0">
              <a:latin typeface="Corbel" pitchFamily="34" charset="0"/>
            </a:rPr>
            <a:t>Evaluate</a:t>
          </a:r>
          <a:endParaRPr lang="en-AU" sz="2000" b="1" kern="1200" dirty="0">
            <a:latin typeface="Corbel" pitchFamily="34" charset="0"/>
          </a:endParaRPr>
        </a:p>
      </dsp:txBody>
      <dsp:txXfrm>
        <a:off x="662024" y="1894346"/>
        <a:ext cx="1107850" cy="1107850"/>
      </dsp:txXfrm>
    </dsp:sp>
    <dsp:sp modelId="{41C7A182-B8F4-4E3A-9DFB-5BC9DF70007F}">
      <dsp:nvSpPr>
        <dsp:cNvPr id="0" name=""/>
        <dsp:cNvSpPr/>
      </dsp:nvSpPr>
      <dsp:spPr>
        <a:xfrm rot="18900000">
          <a:off x="1831221" y="1360047"/>
          <a:ext cx="417130" cy="52877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AU" sz="2000" kern="1200"/>
        </a:p>
      </dsp:txBody>
      <dsp:txXfrm>
        <a:off x="1849547" y="1510045"/>
        <a:ext cx="291991" cy="3172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6CAAF8-293F-43A3-99EE-86BCA6B79974}">
      <dsp:nvSpPr>
        <dsp:cNvPr id="0" name=""/>
        <dsp:cNvSpPr/>
      </dsp:nvSpPr>
      <dsp:spPr>
        <a:xfrm>
          <a:off x="528478" y="3366624"/>
          <a:ext cx="2359816" cy="1670246"/>
        </a:xfrm>
        <a:prstGeom prst="rightArrow">
          <a:avLst>
            <a:gd name="adj1" fmla="val 70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2000" tIns="10160" rIns="20320" bIns="10160" numCol="1" spcCol="1270" anchor="ctr" anchorCtr="0">
          <a:noAutofit/>
        </a:bodyPr>
        <a:lstStyle/>
        <a:p>
          <a:pPr lvl="0" algn="l" defTabSz="711200">
            <a:lnSpc>
              <a:spcPct val="90000"/>
            </a:lnSpc>
            <a:spcBef>
              <a:spcPct val="0"/>
            </a:spcBef>
            <a:spcAft>
              <a:spcPct val="35000"/>
            </a:spcAft>
          </a:pPr>
          <a:r>
            <a:rPr lang="en-AU" sz="1600" b="1" kern="1200" dirty="0" smtClean="0">
              <a:solidFill>
                <a:schemeClr val="accent6">
                  <a:lumMod val="75000"/>
                </a:schemeClr>
              </a:solidFill>
            </a:rPr>
            <a:t>Research for inspiration, not validation</a:t>
          </a:r>
          <a:endParaRPr lang="en-AU" sz="1600" b="1" kern="1200" dirty="0">
            <a:solidFill>
              <a:schemeClr val="accent6">
                <a:lumMod val="75000"/>
              </a:schemeClr>
            </a:solidFill>
          </a:endParaRPr>
        </a:p>
      </dsp:txBody>
      <dsp:txXfrm>
        <a:off x="1118432" y="3617161"/>
        <a:ext cx="1185276" cy="1169172"/>
      </dsp:txXfrm>
    </dsp:sp>
    <dsp:sp modelId="{87FFA440-E53A-4917-BB46-6FB5F198A8A1}">
      <dsp:nvSpPr>
        <dsp:cNvPr id="0" name=""/>
        <dsp:cNvSpPr/>
      </dsp:nvSpPr>
      <dsp:spPr>
        <a:xfrm>
          <a:off x="3695" y="1471462"/>
          <a:ext cx="2245568" cy="224556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AU" sz="1800" b="1" kern="1200" dirty="0" smtClean="0"/>
            <a:t>Inspiration</a:t>
          </a:r>
          <a:endParaRPr lang="en-AU" sz="1800" b="1" kern="1200" dirty="0"/>
        </a:p>
      </dsp:txBody>
      <dsp:txXfrm>
        <a:off x="332551" y="1800318"/>
        <a:ext cx="1587856" cy="1587856"/>
      </dsp:txXfrm>
    </dsp:sp>
    <dsp:sp modelId="{49176374-A07E-4CB5-889B-35EB96A9D414}">
      <dsp:nvSpPr>
        <dsp:cNvPr id="0" name=""/>
        <dsp:cNvSpPr/>
      </dsp:nvSpPr>
      <dsp:spPr>
        <a:xfrm>
          <a:off x="3570546" y="3366624"/>
          <a:ext cx="2359816" cy="1670246"/>
        </a:xfrm>
        <a:prstGeom prst="rightArrow">
          <a:avLst>
            <a:gd name="adj1" fmla="val 70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2000" tIns="10160" rIns="20320" bIns="10160" numCol="1" spcCol="1270" anchor="ctr" anchorCtr="0">
          <a:noAutofit/>
        </a:bodyPr>
        <a:lstStyle/>
        <a:p>
          <a:pPr lvl="0" algn="l" defTabSz="711200">
            <a:lnSpc>
              <a:spcPct val="90000"/>
            </a:lnSpc>
            <a:spcBef>
              <a:spcPct val="0"/>
            </a:spcBef>
            <a:spcAft>
              <a:spcPct val="35000"/>
            </a:spcAft>
          </a:pPr>
          <a:r>
            <a:rPr lang="en-AU" sz="1600" b="1" kern="1200" dirty="0" smtClean="0">
              <a:solidFill>
                <a:schemeClr val="accent6">
                  <a:lumMod val="75000"/>
                </a:schemeClr>
              </a:solidFill>
            </a:rPr>
            <a:t>Build to think</a:t>
          </a:r>
          <a:endParaRPr lang="en-AU" sz="1600" b="1" kern="1200" dirty="0">
            <a:solidFill>
              <a:schemeClr val="accent6">
                <a:lumMod val="75000"/>
              </a:schemeClr>
            </a:solidFill>
          </a:endParaRPr>
        </a:p>
      </dsp:txBody>
      <dsp:txXfrm>
        <a:off x="4160500" y="3617161"/>
        <a:ext cx="1185276" cy="1169172"/>
      </dsp:txXfrm>
    </dsp:sp>
    <dsp:sp modelId="{13F189F3-77ED-49F7-B333-5F5F53649419}">
      <dsp:nvSpPr>
        <dsp:cNvPr id="0" name=""/>
        <dsp:cNvSpPr/>
      </dsp:nvSpPr>
      <dsp:spPr>
        <a:xfrm>
          <a:off x="3032125" y="1471462"/>
          <a:ext cx="2245568" cy="224556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AU" sz="1800" b="1" kern="1200" dirty="0" smtClean="0"/>
            <a:t>Ideation</a:t>
          </a:r>
          <a:endParaRPr lang="en-AU" sz="1800" b="1" kern="1200" dirty="0"/>
        </a:p>
      </dsp:txBody>
      <dsp:txXfrm>
        <a:off x="3360981" y="1800318"/>
        <a:ext cx="1587856" cy="1587856"/>
      </dsp:txXfrm>
    </dsp:sp>
    <dsp:sp modelId="{F5975269-37D6-46AF-95A8-78A0E8C49224}">
      <dsp:nvSpPr>
        <dsp:cNvPr id="0" name=""/>
        <dsp:cNvSpPr/>
      </dsp:nvSpPr>
      <dsp:spPr>
        <a:xfrm>
          <a:off x="6598976" y="3366624"/>
          <a:ext cx="2359816" cy="1670246"/>
        </a:xfrm>
        <a:prstGeom prst="rightArrow">
          <a:avLst>
            <a:gd name="adj1" fmla="val 70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2000" tIns="10160" rIns="20320" bIns="10160" numCol="1" spcCol="1270" anchor="ctr" anchorCtr="0">
          <a:noAutofit/>
        </a:bodyPr>
        <a:lstStyle/>
        <a:p>
          <a:pPr lvl="0" algn="l" defTabSz="711200">
            <a:lnSpc>
              <a:spcPct val="90000"/>
            </a:lnSpc>
            <a:spcBef>
              <a:spcPct val="0"/>
            </a:spcBef>
            <a:spcAft>
              <a:spcPct val="35000"/>
            </a:spcAft>
          </a:pPr>
          <a:r>
            <a:rPr lang="en-AU" sz="1600" b="1" kern="1200" dirty="0" smtClean="0">
              <a:solidFill>
                <a:schemeClr val="accent6">
                  <a:lumMod val="75000"/>
                </a:schemeClr>
              </a:solidFill>
            </a:rPr>
            <a:t>Visualisation to sell, and control</a:t>
          </a:r>
          <a:endParaRPr lang="en-AU" sz="1600" b="1" kern="1200" dirty="0">
            <a:solidFill>
              <a:schemeClr val="accent6">
                <a:lumMod val="75000"/>
              </a:schemeClr>
            </a:solidFill>
          </a:endParaRPr>
        </a:p>
      </dsp:txBody>
      <dsp:txXfrm>
        <a:off x="7188930" y="3617161"/>
        <a:ext cx="1185276" cy="1169172"/>
      </dsp:txXfrm>
    </dsp:sp>
    <dsp:sp modelId="{21AD0774-46AD-4584-B71E-58E91199D3F8}">
      <dsp:nvSpPr>
        <dsp:cNvPr id="0" name=""/>
        <dsp:cNvSpPr/>
      </dsp:nvSpPr>
      <dsp:spPr>
        <a:xfrm>
          <a:off x="6060556" y="1471462"/>
          <a:ext cx="2245568" cy="224556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AU" sz="1800" b="1" kern="1200" dirty="0" smtClean="0"/>
            <a:t>Implementation</a:t>
          </a:r>
          <a:endParaRPr lang="en-AU" sz="1800" b="1" kern="1200" dirty="0"/>
        </a:p>
      </dsp:txBody>
      <dsp:txXfrm>
        <a:off x="6389412" y="1800318"/>
        <a:ext cx="1587856" cy="1587856"/>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EB3A2579-53C3-43C5-AA43-63F455D54DE7}" type="slidenum">
              <a:rPr lang="en-GB" smtClean="0"/>
              <a:pPr/>
              <a:t>17</a:t>
            </a:fld>
            <a:endParaRPr lang="en-GB"/>
          </a:p>
        </p:txBody>
      </p:sp>
      <p:sp>
        <p:nvSpPr>
          <p:cNvPr id="5" name="Footer Placeholder 4"/>
          <p:cNvSpPr>
            <a:spLocks noGrp="1"/>
          </p:cNvSpPr>
          <p:nvPr>
            <p:ph type="ftr" sz="quarter" idx="11"/>
          </p:nvPr>
        </p:nvSpPr>
        <p:spPr/>
        <p:txBody>
          <a:bodyPr/>
          <a:lstStyle/>
          <a:p>
            <a:r>
              <a:rPr lang="en-AU" smtClean="0"/>
              <a:t>AUTOMATIC STUDIO</a:t>
            </a:r>
            <a:endParaRPr lang="en-AU"/>
          </a:p>
        </p:txBody>
      </p:sp>
      <p:sp>
        <p:nvSpPr>
          <p:cNvPr id="6" name="Header Placeholder 5"/>
          <p:cNvSpPr>
            <a:spLocks noGrp="1"/>
          </p:cNvSpPr>
          <p:nvPr>
            <p:ph type="hdr" sz="quarter" idx="12"/>
          </p:nvPr>
        </p:nvSpPr>
        <p:spPr/>
        <p:txBody>
          <a:bodyPr/>
          <a:lstStyle/>
          <a:p>
            <a:r>
              <a:rPr lang="en-AU" smtClean="0"/>
              <a:t>Introduction to Usability and User Centred Design</a:t>
            </a:r>
            <a:endParaRPr lang="en-A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B8DBFD7-6969-4A77-AD53-369F15BF5FEE}" type="slidenum">
              <a:rPr lang="en-US" smtClean="0"/>
              <a:pPr/>
              <a:t>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B8DBFD7-6969-4A77-AD53-369F15BF5FEE}" type="slidenum">
              <a:rPr lang="en-US" smtClean="0"/>
              <a:pPr/>
              <a:t>21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EB3A2579-53C3-43C5-AA43-63F455D54DE7}" type="slidenum">
              <a:rPr lang="en-GB" smtClean="0"/>
              <a:pPr/>
              <a:t>22</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3912853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3411935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2451534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1" eaLnBrk="1" hangingPunct="1"/>
            <a:endParaRPr lang="en-AU"/>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877" indent="-285722" eaLnBrk="0" hangingPunct="0">
              <a:defRPr>
                <a:solidFill>
                  <a:schemeClr val="tx1"/>
                </a:solidFill>
                <a:latin typeface="Arial" pitchFamily="34" charset="0"/>
                <a:cs typeface="Arial" pitchFamily="34" charset="0"/>
              </a:defRPr>
            </a:lvl2pPr>
            <a:lvl3pPr marL="1142888" indent="-228578" eaLnBrk="0" hangingPunct="0">
              <a:defRPr>
                <a:solidFill>
                  <a:schemeClr val="tx1"/>
                </a:solidFill>
                <a:latin typeface="Arial" pitchFamily="34" charset="0"/>
                <a:cs typeface="Arial" pitchFamily="34" charset="0"/>
              </a:defRPr>
            </a:lvl3pPr>
            <a:lvl4pPr marL="1600043" indent="-228578" eaLnBrk="0" hangingPunct="0">
              <a:defRPr>
                <a:solidFill>
                  <a:schemeClr val="tx1"/>
                </a:solidFill>
                <a:latin typeface="Arial" pitchFamily="34" charset="0"/>
                <a:cs typeface="Arial" pitchFamily="34" charset="0"/>
              </a:defRPr>
            </a:lvl4pPr>
            <a:lvl5pPr marL="2057199" indent="-228578" eaLnBrk="0" hangingPunct="0">
              <a:defRPr>
                <a:solidFill>
                  <a:schemeClr val="tx1"/>
                </a:solidFill>
                <a:latin typeface="Arial" pitchFamily="34" charset="0"/>
                <a:cs typeface="Arial" pitchFamily="34" charset="0"/>
              </a:defRPr>
            </a:lvl5pPr>
            <a:lvl6pPr marL="2514354" indent="-228578" eaLnBrk="0" fontAlgn="base" hangingPunct="0">
              <a:spcBef>
                <a:spcPct val="0"/>
              </a:spcBef>
              <a:spcAft>
                <a:spcPct val="0"/>
              </a:spcAft>
              <a:defRPr>
                <a:solidFill>
                  <a:schemeClr val="tx1"/>
                </a:solidFill>
                <a:latin typeface="Arial" pitchFamily="34" charset="0"/>
                <a:cs typeface="Arial" pitchFamily="34" charset="0"/>
              </a:defRPr>
            </a:lvl6pPr>
            <a:lvl7pPr marL="2971509" indent="-228578" eaLnBrk="0" fontAlgn="base" hangingPunct="0">
              <a:spcBef>
                <a:spcPct val="0"/>
              </a:spcBef>
              <a:spcAft>
                <a:spcPct val="0"/>
              </a:spcAft>
              <a:defRPr>
                <a:solidFill>
                  <a:schemeClr val="tx1"/>
                </a:solidFill>
                <a:latin typeface="Arial" pitchFamily="34" charset="0"/>
                <a:cs typeface="Arial" pitchFamily="34" charset="0"/>
              </a:defRPr>
            </a:lvl7pPr>
            <a:lvl8pPr marL="3428664" indent="-228578" eaLnBrk="0" fontAlgn="base" hangingPunct="0">
              <a:spcBef>
                <a:spcPct val="0"/>
              </a:spcBef>
              <a:spcAft>
                <a:spcPct val="0"/>
              </a:spcAft>
              <a:defRPr>
                <a:solidFill>
                  <a:schemeClr val="tx1"/>
                </a:solidFill>
                <a:latin typeface="Arial" pitchFamily="34" charset="0"/>
                <a:cs typeface="Arial" pitchFamily="34" charset="0"/>
              </a:defRPr>
            </a:lvl8pPr>
            <a:lvl9pPr marL="3885819" indent="-228578"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CD10A5B-8C57-4262-B09F-F56408AB049B}" type="slidenum">
              <a:rPr lang="en-US" smtClean="0"/>
              <a:pPr eaLnBrk="1" hangingPunct="1"/>
              <a:t>29</a:t>
            </a:fld>
            <a:endParaRPr lang="en-US" smtClean="0"/>
          </a:p>
        </p:txBody>
      </p:sp>
      <p:sp>
        <p:nvSpPr>
          <p:cNvPr id="2" name="Footer Placeholder 1"/>
          <p:cNvSpPr>
            <a:spLocks noGrp="1"/>
          </p:cNvSpPr>
          <p:nvPr>
            <p:ph type="ftr" sz="quarter" idx="10"/>
          </p:nvPr>
        </p:nvSpPr>
        <p:spPr/>
        <p:txBody>
          <a:bodyPr/>
          <a:lstStyle/>
          <a:p>
            <a:r>
              <a:rPr lang="en-AU" smtClean="0"/>
              <a:t>AUTOMATIC STUDIO</a:t>
            </a:r>
            <a:endParaRPr lang="en-AU"/>
          </a:p>
        </p:txBody>
      </p:sp>
      <p:sp>
        <p:nvSpPr>
          <p:cNvPr id="3" name="Header Placeholder 2"/>
          <p:cNvSpPr>
            <a:spLocks noGrp="1"/>
          </p:cNvSpPr>
          <p:nvPr>
            <p:ph type="hdr" sz="quarter" idx="11"/>
          </p:nvPr>
        </p:nvSpPr>
        <p:spPr/>
        <p:txBody>
          <a:bodyPr/>
          <a:lstStyle/>
          <a:p>
            <a:r>
              <a:rPr lang="en-AU" smtClean="0"/>
              <a:t>Introduction to Usability and User Centred Design</a:t>
            </a:r>
            <a:endParaRPr lang="en-A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C89C8E0-7148-47D0-A15B-9788FC03E70A}" type="slidenum">
              <a:rPr lang="en-AU" smtClean="0"/>
              <a:t>34</a:t>
            </a:fld>
            <a:endParaRPr lang="en-AU"/>
          </a:p>
        </p:txBody>
      </p:sp>
    </p:spTree>
    <p:extLst>
      <p:ext uri="{BB962C8B-B14F-4D97-AF65-F5344CB8AC3E}">
        <p14:creationId xmlns:p14="http://schemas.microsoft.com/office/powerpoint/2010/main" val="2329037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2834161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4:01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38</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44</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2FB91795-998A-442D-A66C-11278A6D3096}" type="slidenum">
              <a:rPr lang="en-US" smtClean="0"/>
              <a:pPr/>
              <a:t>45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50</a:t>
            </a:fld>
            <a:endParaRPr lang="en-AU" dirty="0"/>
          </a:p>
        </p:txBody>
      </p:sp>
    </p:spTree>
    <p:extLst>
      <p:ext uri="{BB962C8B-B14F-4D97-AF65-F5344CB8AC3E}">
        <p14:creationId xmlns:p14="http://schemas.microsoft.com/office/powerpoint/2010/main" val="7244745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ED7D27C-8B8A-4372-98A8-8412E75A7ABA}" type="slidenum">
              <a:rPr lang="en-US" smtClean="0"/>
              <a:pPr eaLnBrk="1" hangingPunct="1"/>
              <a:t>51</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AU"/>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0748C68-0763-4385-BC70-700F8E15DABB}" type="slidenum">
              <a:rPr lang="en-US" smtClean="0"/>
              <a:pPr eaLnBrk="1" hangingPunct="1"/>
              <a:t>54</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AU"/>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B021A8F-3254-4459-8591-A0D3FC45D100}" type="slidenum">
              <a:rPr lang="en-US" smtClean="0"/>
              <a:pPr eaLnBrk="1" hangingPunct="1"/>
              <a:t>55</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AU"/>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2546F40-F229-4A85-B3E3-5FA61CFCAB8F}" type="slidenum">
              <a:rPr lang="en-US" smtClean="0"/>
              <a:pPr eaLnBrk="1" hangingPunct="1"/>
              <a:t>56</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AU"/>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E02353A-8547-4D98-89BD-A8A672AB51FC}" type="slidenum">
              <a:rPr lang="en-US" smtClean="0"/>
              <a:pPr eaLnBrk="1" hangingPunct="1"/>
              <a:t>57</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AU"/>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F837F41-9083-420C-9A29-20799E543530}" type="slidenum">
              <a:rPr lang="en-US" smtClean="0"/>
              <a:pPr eaLnBrk="1" hangingPunct="1"/>
              <a:t>58</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238850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62</a:t>
            </a:fld>
            <a:endParaRPr lang="en-AU" dirty="0"/>
          </a:p>
        </p:txBody>
      </p:sp>
    </p:spTree>
    <p:extLst>
      <p:ext uri="{BB962C8B-B14F-4D97-AF65-F5344CB8AC3E}">
        <p14:creationId xmlns:p14="http://schemas.microsoft.com/office/powerpoint/2010/main" val="25797128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B263312-38AA-4E1E-B2B5-0F8F122B24FE}" type="slidenum">
              <a:rPr lang="en-US" smtClean="0"/>
              <a:pPr/>
              <a:t>63</a:t>
            </a:fld>
            <a:endParaRPr lang="en-US" dirty="0"/>
          </a:p>
        </p:txBody>
      </p:sp>
    </p:spTree>
    <p:extLst>
      <p:ext uri="{BB962C8B-B14F-4D97-AF65-F5344CB8AC3E}">
        <p14:creationId xmlns:p14="http://schemas.microsoft.com/office/powerpoint/2010/main" val="14909714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64</a:t>
            </a:fld>
            <a:endParaRPr lang="en-AU" dirty="0"/>
          </a:p>
        </p:txBody>
      </p:sp>
    </p:spTree>
    <p:extLst>
      <p:ext uri="{BB962C8B-B14F-4D97-AF65-F5344CB8AC3E}">
        <p14:creationId xmlns:p14="http://schemas.microsoft.com/office/powerpoint/2010/main" val="30634467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65</a:t>
            </a:fld>
            <a:endParaRPr lang="en-AU" dirty="0"/>
          </a:p>
        </p:txBody>
      </p:sp>
    </p:spTree>
    <p:extLst>
      <p:ext uri="{BB962C8B-B14F-4D97-AF65-F5344CB8AC3E}">
        <p14:creationId xmlns:p14="http://schemas.microsoft.com/office/powerpoint/2010/main" val="38243683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2FB91795-998A-442D-A66C-11278A6D3096}" type="slidenum">
              <a:rPr lang="en-US" smtClean="0"/>
              <a:pPr/>
              <a:t>66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68</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69</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72</a:t>
            </a:fld>
            <a:endParaRPr lang="en-US" dirty="0"/>
          </a:p>
        </p:txBody>
      </p:sp>
    </p:spTree>
    <p:extLst>
      <p:ext uri="{BB962C8B-B14F-4D97-AF65-F5344CB8AC3E}">
        <p14:creationId xmlns:p14="http://schemas.microsoft.com/office/powerpoint/2010/main" val="27239852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Header Placeholder 3"/>
          <p:cNvSpPr>
            <a:spLocks noGrp="1"/>
          </p:cNvSpPr>
          <p:nvPr>
            <p:ph type="hdr" sz="quarter" idx="10"/>
          </p:nvPr>
        </p:nvSpPr>
        <p:spPr/>
        <p:txBody>
          <a:bodyPr/>
          <a:lstStyle/>
          <a:p>
            <a:r>
              <a:rPr lang="en-AU" smtClean="0"/>
              <a:t>Introduction to Usability and User Centred Design</a:t>
            </a:r>
            <a:endParaRPr lang="en-GB"/>
          </a:p>
        </p:txBody>
      </p:sp>
      <p:sp>
        <p:nvSpPr>
          <p:cNvPr id="5" name="Footer Placeholder 4"/>
          <p:cNvSpPr>
            <a:spLocks noGrp="1"/>
          </p:cNvSpPr>
          <p:nvPr>
            <p:ph type="ftr" sz="quarter" idx="11"/>
          </p:nvPr>
        </p:nvSpPr>
        <p:spPr/>
        <p:txBody>
          <a:bodyPr/>
          <a:lstStyle/>
          <a:p>
            <a:r>
              <a:rPr lang="en-GB" smtClean="0"/>
              <a:t>AUTOMATIC STUDIO</a:t>
            </a:r>
            <a:endParaRPr lang="en-GB"/>
          </a:p>
        </p:txBody>
      </p:sp>
      <p:sp>
        <p:nvSpPr>
          <p:cNvPr id="6" name="Slide Number Placeholder 5"/>
          <p:cNvSpPr>
            <a:spLocks noGrp="1"/>
          </p:cNvSpPr>
          <p:nvPr>
            <p:ph type="sldNum" sz="quarter" idx="12"/>
          </p:nvPr>
        </p:nvSpPr>
        <p:spPr/>
        <p:txBody>
          <a:bodyPr/>
          <a:lstStyle/>
          <a:p>
            <a:fld id="{EB3A2579-53C3-43C5-AA43-63F455D54DE7}" type="slidenum">
              <a:rPr lang="en-GB" smtClean="0"/>
              <a:pPr/>
              <a:t>74</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B263312-38AA-4E1E-B2B5-0F8F122B24FE}" type="slidenum">
              <a:rPr lang="en-US" smtClean="0"/>
              <a:pPr/>
              <a:t>77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95FD2E0-E28A-48F6-9673-FFECD42885C0}" type="slidenum">
              <a:rPr lang="en-AU" smtClean="0"/>
              <a:t>8</a:t>
            </a:fld>
            <a:endParaRPr lang="en-AU"/>
          </a:p>
        </p:txBody>
      </p:sp>
    </p:spTree>
    <p:extLst>
      <p:ext uri="{BB962C8B-B14F-4D97-AF65-F5344CB8AC3E}">
        <p14:creationId xmlns:p14="http://schemas.microsoft.com/office/powerpoint/2010/main" val="33494834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B263312-38AA-4E1E-B2B5-0F8F122B24FE}" type="slidenum">
              <a:rPr lang="en-US" smtClean="0"/>
              <a:pPr/>
              <a:t>78</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79</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4:02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80</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4:02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81</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4:02 PM</a:t>
            </a:fld>
            <a:endParaRPr lang="en-US"/>
          </a:p>
        </p:txBody>
      </p:sp>
      <p:sp>
        <p:nvSpPr>
          <p:cNvPr id="6" name="Footer Placeholder 5"/>
          <p:cNvSpPr>
            <a:spLocks noGrp="1"/>
          </p:cNvSpPr>
          <p:nvPr>
            <p:ph type="ftr" sz="quarter" idx="12"/>
          </p:nvPr>
        </p:nvSpPr>
        <p:spPr/>
        <p:txBody>
          <a:bodyPr/>
          <a:lstStyle/>
          <a:p>
            <a:r>
              <a:rPr lang="en-US" dirty="0" smtClean="0"/>
              <a:t>© 2007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8B263312-38AA-4E1E-B2B5-0F8F122B24FE}" type="slidenum">
              <a:rPr lang="en-US" smtClean="0"/>
              <a:pPr/>
              <a:t>84</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85</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8B263312-38AA-4E1E-B2B5-0F8F122B24FE}" type="slidenum">
              <a:rPr lang="en-US" smtClean="0"/>
              <a:pPr/>
              <a:t>86</a:t>
            </a:fld>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4:02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88</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89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595FD2E0-E28A-48F6-9673-FFECD42885C0}" type="slidenum">
              <a:rPr lang="en-AU" smtClean="0"/>
              <a:t>10</a:t>
            </a:fld>
            <a:endParaRPr lang="en-AU"/>
          </a:p>
        </p:txBody>
      </p:sp>
    </p:spTree>
    <p:extLst>
      <p:ext uri="{BB962C8B-B14F-4D97-AF65-F5344CB8AC3E}">
        <p14:creationId xmlns:p14="http://schemas.microsoft.com/office/powerpoint/2010/main" val="606271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73183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14</a:t>
            </a:fld>
            <a:endParaRPr lang="en-AU" dirty="0"/>
          </a:p>
        </p:txBody>
      </p:sp>
    </p:spTree>
    <p:extLst>
      <p:ext uri="{BB962C8B-B14F-4D97-AF65-F5344CB8AC3E}">
        <p14:creationId xmlns:p14="http://schemas.microsoft.com/office/powerpoint/2010/main" val="2162747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B8DBFD7-6969-4A77-AD53-369F15BF5FEE}"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799"/>
            <a:ext cx="8363938"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384444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62408112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9772735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01629105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55047"/>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89144"/>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66563674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33600"/>
            <a:ext cx="4114800"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01"/>
            <a:ext cx="4115872"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877094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6677901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31/08/2011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31/08/2011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2"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31/08/2011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 id="2147483665" r:id="rId16"/>
    <p:sldLayoutId id="2147483666" r:id="rId17"/>
    <p:sldLayoutId id="2147483667" r:id="rId18"/>
    <p:sldLayoutId id="2147483668" r:id="rId19"/>
    <p:sldLayoutId id="2147483669" r:id="rId20"/>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youtube.com/watch?v=gO49iR0HguE&amp;feature=fvwrel" TargetMode="Externa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notesSlide" Target="../notesSlides/notesSlide19.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4.xml"/><Relationship Id="rId5" Type="http://schemas.openxmlformats.org/officeDocument/2006/relationships/image" Target="../media/image48.png"/><Relationship Id="rId4" Type="http://schemas.openxmlformats.org/officeDocument/2006/relationships/image" Target="../media/image49.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hyperlink" Target="mailto:kate.noller@jackmorton.com.au"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mailto:Jeffrey.Alexander@microsoft.com"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hyperlink" Target="http://www.microsoft.com/"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58.png"/><Relationship Id="rId11" Type="http://schemas.openxmlformats.org/officeDocument/2006/relationships/image" Target="../media/image61.png"/><Relationship Id="rId5" Type="http://schemas.openxmlformats.org/officeDocument/2006/relationships/hyperlink" Target="http://technet.microsoft.com/en-au" TargetMode="External"/><Relationship Id="rId10" Type="http://schemas.openxmlformats.org/officeDocument/2006/relationships/image" Target="../media/image60.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Design with models</a:t>
            </a:r>
            <a:endParaRPr lang="en-AU" dirty="0"/>
          </a:p>
        </p:txBody>
      </p:sp>
      <p:sp>
        <p:nvSpPr>
          <p:cNvPr id="6" name="TextBox 5"/>
          <p:cNvSpPr txBox="1"/>
          <p:nvPr/>
        </p:nvSpPr>
        <p:spPr>
          <a:xfrm>
            <a:off x="323528" y="5404934"/>
            <a:ext cx="8673593" cy="461665"/>
          </a:xfrm>
          <a:prstGeom prst="rect">
            <a:avLst/>
          </a:prstGeom>
          <a:noFill/>
        </p:spPr>
        <p:txBody>
          <a:bodyPr wrap="none" rtlCol="0">
            <a:spAutoFit/>
          </a:bodyPr>
          <a:lstStyle/>
          <a:p>
            <a:r>
              <a:rPr lang="en-AU" sz="2400" dirty="0" smtClean="0">
                <a:solidFill>
                  <a:schemeClr val="bg1"/>
                </a:solidFill>
                <a:latin typeface="Segoe" pitchFamily="34" charset="0"/>
              </a:rPr>
              <a:t>101 Things I Learned in Architecture School, Matthew Frederick</a:t>
            </a:r>
          </a:p>
        </p:txBody>
      </p:sp>
      <p:pic>
        <p:nvPicPr>
          <p:cNvPr id="6146" name="Picture 2" descr="C:\Users\shanem\Documents\SM Echo Files\IXD101\IMG_1123.JPG"/>
          <p:cNvPicPr>
            <a:picLocks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990409" y="1628800"/>
            <a:ext cx="4973943" cy="35136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3767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260648"/>
            <a:ext cx="8363938" cy="609398"/>
          </a:xfrm>
        </p:spPr>
        <p:txBody>
          <a:bodyPr>
            <a:normAutofit fontScale="90000"/>
          </a:bodyPr>
          <a:lstStyle/>
          <a:p>
            <a:r>
              <a:rPr lang="en-AU" dirty="0" smtClean="0"/>
              <a:t>In User Experience, </a:t>
            </a:r>
            <a:br>
              <a:rPr lang="en-AU" dirty="0" smtClean="0"/>
            </a:br>
            <a:r>
              <a:rPr lang="en-AU" dirty="0" smtClean="0"/>
              <a:t>Prototyping is a way of life</a:t>
            </a:r>
            <a:endParaRPr lang="en-AU" dirty="0"/>
          </a:p>
        </p:txBody>
      </p:sp>
      <p:sp>
        <p:nvSpPr>
          <p:cNvPr id="3" name="Text Placeholder 2"/>
          <p:cNvSpPr>
            <a:spLocks noGrp="1"/>
          </p:cNvSpPr>
          <p:nvPr>
            <p:ph type="body" sz="quarter" idx="10"/>
          </p:nvPr>
        </p:nvSpPr>
        <p:spPr>
          <a:xfrm>
            <a:off x="389436" y="1447800"/>
            <a:ext cx="3102444" cy="5149552"/>
          </a:xfrm>
        </p:spPr>
        <p:txBody>
          <a:bodyPr>
            <a:normAutofit/>
          </a:bodyPr>
          <a:lstStyle/>
          <a:p>
            <a:pPr marL="0" indent="0">
              <a:buNone/>
            </a:pPr>
            <a:r>
              <a:rPr lang="en-AU" dirty="0" smtClean="0"/>
              <a:t>To find the right user experience, we need to prototype and test</a:t>
            </a:r>
          </a:p>
          <a:p>
            <a:pPr marL="0" indent="0">
              <a:buNone/>
            </a:pPr>
            <a:endParaRPr lang="en-AU" i="1" dirty="0" smtClean="0"/>
          </a:p>
          <a:p>
            <a:pPr marL="0" indent="0">
              <a:buNone/>
            </a:pPr>
            <a:r>
              <a:rPr lang="en-AU" i="1" dirty="0" smtClean="0"/>
              <a:t>Unlike our engineering friends</a:t>
            </a:r>
            <a:endParaRPr lang="en-AU" i="1" dirty="0"/>
          </a:p>
        </p:txBody>
      </p:sp>
      <p:graphicFrame>
        <p:nvGraphicFramePr>
          <p:cNvPr id="4" name="Content Placeholder 3"/>
          <p:cNvGraphicFramePr>
            <a:graphicFrameLocks/>
          </p:cNvGraphicFramePr>
          <p:nvPr>
            <p:extLst>
              <p:ext uri="{D42A27DB-BD31-4B8C-83A1-F6EECF244321}">
                <p14:modId xmlns:p14="http://schemas.microsoft.com/office/powerpoint/2010/main" val="3588506710"/>
              </p:ext>
            </p:extLst>
          </p:nvPr>
        </p:nvGraphicFramePr>
        <p:xfrm>
          <a:off x="3491880" y="1340768"/>
          <a:ext cx="5760640"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209976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4">
                                            <p:graphicEl>
                                              <a:dgm id="{995250CE-05A3-46F1-B644-D54FFB3A9230}"/>
                                            </p:graphicEl>
                                          </p:spTgt>
                                        </p:tgtEl>
                                        <p:attrNameLst>
                                          <p:attrName>style.color</p:attrName>
                                        </p:attrNameLst>
                                      </p:cBhvr>
                                      <p:to>
                                        <a:schemeClr val="accent2"/>
                                      </p:to>
                                    </p:animClr>
                                    <p:animClr clrSpc="rgb" dir="cw">
                                      <p:cBhvr>
                                        <p:cTn id="7" dur="500" fill="hold"/>
                                        <p:tgtEl>
                                          <p:spTgt spid="4">
                                            <p:graphicEl>
                                              <a:dgm id="{995250CE-05A3-46F1-B644-D54FFB3A9230}"/>
                                            </p:graphicEl>
                                          </p:spTgt>
                                        </p:tgtEl>
                                        <p:attrNameLst>
                                          <p:attrName>fillcolor</p:attrName>
                                        </p:attrNameLst>
                                      </p:cBhvr>
                                      <p:to>
                                        <a:schemeClr val="accent2"/>
                                      </p:to>
                                    </p:animClr>
                                    <p:set>
                                      <p:cBhvr>
                                        <p:cTn id="8" dur="500" fill="hold"/>
                                        <p:tgtEl>
                                          <p:spTgt spid="4">
                                            <p:graphicEl>
                                              <a:dgm id="{995250CE-05A3-46F1-B644-D54FFB3A9230}"/>
                                            </p:graphicEl>
                                          </p:spTgt>
                                        </p:tgtEl>
                                        <p:attrNameLst>
                                          <p:attrName>fill.type</p:attrName>
                                        </p:attrNameLst>
                                      </p:cBhvr>
                                      <p:to>
                                        <p:strVal val="solid"/>
                                      </p:to>
                                    </p:set>
                                    <p:set>
                                      <p:cBhvr>
                                        <p:cTn id="9" dur="500" fill="hold"/>
                                        <p:tgtEl>
                                          <p:spTgt spid="4">
                                            <p:graphicEl>
                                              <a:dgm id="{995250CE-05A3-46F1-B644-D54FFB3A9230}"/>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UX prototypes started as static </a:t>
            </a:r>
            <a:r>
              <a:rPr lang="en-AU" dirty="0" err="1" smtClean="0"/>
              <a:t>mockups</a:t>
            </a:r>
            <a:endParaRPr lang="en-AU" dirty="0"/>
          </a:p>
        </p:txBody>
      </p:sp>
      <p:sp>
        <p:nvSpPr>
          <p:cNvPr id="3" name="Text Placeholder 2"/>
          <p:cNvSpPr>
            <a:spLocks noGrp="1"/>
          </p:cNvSpPr>
          <p:nvPr>
            <p:ph type="body" sz="quarter" idx="10"/>
          </p:nvPr>
        </p:nvSpPr>
        <p:spPr>
          <a:xfrm>
            <a:off x="389436" y="1447800"/>
            <a:ext cx="3462484" cy="5077544"/>
          </a:xfrm>
        </p:spPr>
        <p:txBody>
          <a:bodyPr>
            <a:normAutofit/>
          </a:bodyPr>
          <a:lstStyle/>
          <a:p>
            <a:pPr marL="0" indent="0">
              <a:buNone/>
            </a:pPr>
            <a:r>
              <a:rPr lang="en-AU" dirty="0" smtClean="0"/>
              <a:t>Static pages</a:t>
            </a:r>
          </a:p>
          <a:p>
            <a:r>
              <a:rPr lang="en-AU" dirty="0" smtClean="0"/>
              <a:t>Paper Prototypes</a:t>
            </a:r>
          </a:p>
          <a:p>
            <a:r>
              <a:rPr lang="en-AU" dirty="0" smtClean="0"/>
              <a:t>Wireframes</a:t>
            </a:r>
          </a:p>
          <a:p>
            <a:endParaRPr lang="en-AU" dirty="0" smtClean="0"/>
          </a:p>
          <a:p>
            <a:pPr marL="0" indent="0">
              <a:buNone/>
            </a:pPr>
            <a:r>
              <a:rPr lang="en-AU" dirty="0" smtClean="0"/>
              <a:t>Allowed for</a:t>
            </a:r>
          </a:p>
          <a:p>
            <a:r>
              <a:rPr lang="en-AU" dirty="0" smtClean="0"/>
              <a:t>Collaborative design</a:t>
            </a:r>
          </a:p>
          <a:p>
            <a:r>
              <a:rPr lang="en-AU" dirty="0" smtClean="0"/>
              <a:t>Rapid exploration</a:t>
            </a:r>
          </a:p>
          <a:p>
            <a:r>
              <a:rPr lang="en-AU" dirty="0" smtClean="0"/>
              <a:t>Usability testing</a:t>
            </a:r>
            <a:endParaRPr lang="en-AU" dirty="0"/>
          </a:p>
        </p:txBody>
      </p:sp>
      <p:pic>
        <p:nvPicPr>
          <p:cNvPr id="5" name="Picture 4" descr="DSC03689"/>
          <p:cNvPicPr>
            <a:picLocks noChangeArrowheads="1"/>
          </p:cNvPicPr>
          <p:nvPr/>
        </p:nvPicPr>
        <p:blipFill>
          <a:blip r:embed="rId2">
            <a:lum contrast="20000"/>
          </a:blip>
          <a:srcRect/>
          <a:stretch>
            <a:fillRect/>
          </a:stretch>
        </p:blipFill>
        <p:spPr bwMode="auto">
          <a:xfrm>
            <a:off x="3995936" y="1499592"/>
            <a:ext cx="4830433" cy="3657600"/>
          </a:xfrm>
          <a:prstGeom prst="rect">
            <a:avLst/>
          </a:prstGeom>
          <a:noFill/>
          <a:effectLst/>
        </p:spPr>
      </p:pic>
      <p:sp>
        <p:nvSpPr>
          <p:cNvPr id="6" name="Rectangle 5"/>
          <p:cNvSpPr/>
          <p:nvPr/>
        </p:nvSpPr>
        <p:spPr>
          <a:xfrm>
            <a:off x="5796136" y="5157192"/>
            <a:ext cx="3201389" cy="461665"/>
          </a:xfrm>
          <a:prstGeom prst="rect">
            <a:avLst/>
          </a:prstGeom>
        </p:spPr>
        <p:txBody>
          <a:bodyPr wrap="none">
            <a:spAutoFit/>
          </a:bodyPr>
          <a:lstStyle/>
          <a:p>
            <a:r>
              <a:rPr lang="en-AU" sz="2400" dirty="0" smtClean="0">
                <a:solidFill>
                  <a:schemeClr val="bg1"/>
                </a:solidFill>
                <a:effectLst>
                  <a:outerShdw blurRad="38100" dist="38100" dir="2700000" algn="tl">
                    <a:srgbClr val="000000">
                      <a:alpha val="43137"/>
                    </a:srgbClr>
                  </a:outerShdw>
                </a:effectLst>
              </a:rPr>
              <a:t>Jensen Harris, Microsoft</a:t>
            </a:r>
            <a:endParaRPr lang="en-AU" sz="24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4853816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…then along came Rich Internet Applications</a:t>
            </a:r>
            <a:endParaRPr lang="en-AU" dirty="0"/>
          </a:p>
        </p:txBody>
      </p:sp>
      <p:sp>
        <p:nvSpPr>
          <p:cNvPr id="3" name="Text Placeholder 2"/>
          <p:cNvSpPr>
            <a:spLocks noGrp="1"/>
          </p:cNvSpPr>
          <p:nvPr>
            <p:ph type="body" sz="quarter" idx="10"/>
          </p:nvPr>
        </p:nvSpPr>
        <p:spPr>
          <a:xfrm>
            <a:off x="389436" y="1447798"/>
            <a:ext cx="3462484" cy="4861521"/>
          </a:xfrm>
        </p:spPr>
        <p:txBody>
          <a:bodyPr>
            <a:normAutofit/>
          </a:bodyPr>
          <a:lstStyle/>
          <a:p>
            <a:pPr marL="0" indent="0">
              <a:lnSpc>
                <a:spcPct val="110000"/>
              </a:lnSpc>
              <a:spcAft>
                <a:spcPts val="600"/>
              </a:spcAft>
              <a:buNone/>
            </a:pPr>
            <a:r>
              <a:rPr lang="en-AU" dirty="0" smtClean="0"/>
              <a:t>Focus on transitions</a:t>
            </a:r>
          </a:p>
          <a:p>
            <a:pPr marL="0" indent="0">
              <a:lnSpc>
                <a:spcPct val="110000"/>
              </a:lnSpc>
              <a:spcAft>
                <a:spcPts val="600"/>
              </a:spcAft>
              <a:buNone/>
            </a:pPr>
            <a:r>
              <a:rPr lang="en-AU" dirty="0" smtClean="0"/>
              <a:t>Less </a:t>
            </a:r>
            <a:r>
              <a:rPr lang="en-AU" b="1" dirty="0" smtClean="0"/>
              <a:t>navigating </a:t>
            </a:r>
            <a:r>
              <a:rPr lang="en-AU" dirty="0" smtClean="0"/>
              <a:t>to features and content</a:t>
            </a:r>
          </a:p>
          <a:p>
            <a:pPr marL="0" indent="0">
              <a:lnSpc>
                <a:spcPct val="110000"/>
              </a:lnSpc>
              <a:spcAft>
                <a:spcPts val="600"/>
              </a:spcAft>
              <a:buNone/>
            </a:pPr>
            <a:r>
              <a:rPr lang="en-AU" dirty="0" smtClean="0"/>
              <a:t>More </a:t>
            </a:r>
            <a:r>
              <a:rPr lang="en-AU" b="1" dirty="0" smtClean="0"/>
              <a:t>summoning </a:t>
            </a:r>
            <a:r>
              <a:rPr lang="en-AU" dirty="0" smtClean="0"/>
              <a:t>features and content</a:t>
            </a:r>
          </a:p>
          <a:p>
            <a:pPr marL="0" indent="0">
              <a:lnSpc>
                <a:spcPct val="110000"/>
              </a:lnSpc>
              <a:spcAft>
                <a:spcPts val="600"/>
              </a:spcAft>
              <a:buNone/>
            </a:pPr>
            <a:endParaRPr lang="en-AU" dirty="0" smtClean="0"/>
          </a:p>
          <a:p>
            <a:pPr marL="0" indent="0">
              <a:lnSpc>
                <a:spcPct val="110000"/>
              </a:lnSpc>
              <a:spcAft>
                <a:spcPts val="600"/>
              </a:spcAft>
              <a:buNone/>
            </a:pPr>
            <a:r>
              <a:rPr lang="en-AU" i="1" dirty="0" smtClean="0"/>
              <a:t>More design effort and exploration</a:t>
            </a:r>
            <a:endParaRPr lang="en-AU" i="1" dirty="0"/>
          </a:p>
        </p:txBody>
      </p:sp>
      <p:pic>
        <p:nvPicPr>
          <p:cNvPr id="7" name="Picture 6" descr="DSC03689"/>
          <p:cNvPicPr>
            <a:picLocks noChangeArrowheads="1"/>
          </p:cNvPicPr>
          <p:nvPr/>
        </p:nvPicPr>
        <p:blipFill>
          <a:blip r:embed="rId3">
            <a:lum contrast="20000"/>
          </a:blip>
          <a:srcRect/>
          <a:stretch>
            <a:fillRect/>
          </a:stretch>
        </p:blipFill>
        <p:spPr bwMode="auto">
          <a:xfrm>
            <a:off x="3995936" y="1499592"/>
            <a:ext cx="4830433" cy="3657600"/>
          </a:xfrm>
          <a:prstGeom prst="rect">
            <a:avLst/>
          </a:prstGeom>
          <a:noFill/>
          <a:effectLst/>
        </p:spPr>
      </p:pic>
      <p:sp>
        <p:nvSpPr>
          <p:cNvPr id="11" name="Rectangle 10"/>
          <p:cNvSpPr/>
          <p:nvPr/>
        </p:nvSpPr>
        <p:spPr>
          <a:xfrm>
            <a:off x="5796136" y="5157192"/>
            <a:ext cx="3201389" cy="461665"/>
          </a:xfrm>
          <a:prstGeom prst="rect">
            <a:avLst/>
          </a:prstGeom>
        </p:spPr>
        <p:txBody>
          <a:bodyPr wrap="none">
            <a:spAutoFit/>
          </a:bodyPr>
          <a:lstStyle/>
          <a:p>
            <a:r>
              <a:rPr lang="en-AU" sz="2400" dirty="0" smtClean="0">
                <a:solidFill>
                  <a:schemeClr val="bg1"/>
                </a:solidFill>
                <a:effectLst>
                  <a:outerShdw blurRad="38100" dist="38100" dir="2700000" algn="tl">
                    <a:srgbClr val="000000">
                      <a:alpha val="43137"/>
                    </a:srgbClr>
                  </a:outerShdw>
                </a:effectLst>
              </a:rPr>
              <a:t>Jensen Harris, Microsoft</a:t>
            </a:r>
            <a:endParaRPr lang="en-AU" sz="2400" dirty="0">
              <a:solidFill>
                <a:schemeClr val="bg1"/>
              </a:solidFill>
              <a:effectLst>
                <a:outerShdw blurRad="38100" dist="38100" dir="2700000" algn="tl">
                  <a:srgbClr val="000000">
                    <a:alpha val="43137"/>
                  </a:srgbClr>
                </a:outerShdw>
              </a:effectLst>
            </a:endParaRPr>
          </a:p>
        </p:txBody>
      </p:sp>
      <p:cxnSp>
        <p:nvCxnSpPr>
          <p:cNvPr id="8" name="Straight Connector 7"/>
          <p:cNvCxnSpPr/>
          <p:nvPr/>
        </p:nvCxnSpPr>
        <p:spPr>
          <a:xfrm flipV="1">
            <a:off x="4293101" y="1268760"/>
            <a:ext cx="4596039" cy="4020758"/>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7973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1"/>
            <a:ext cx="8363938" cy="1218795"/>
          </a:xfrm>
        </p:spPr>
        <p:txBody>
          <a:bodyPr/>
          <a:lstStyle/>
          <a:p>
            <a:r>
              <a:rPr lang="en-AU" dirty="0" smtClean="0"/>
              <a:t>Architectural plans express the function, but not the experience</a:t>
            </a:r>
            <a:endParaRPr lang="en-AU" dirty="0"/>
          </a:p>
        </p:txBody>
      </p:sp>
      <p:pic>
        <p:nvPicPr>
          <p:cNvPr id="1026" name="Picture 2" descr="http://www.abc.net.au/rn/bydesign/galleries/2010/3086582/full/image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9534" y="2133600"/>
            <a:ext cx="4202946" cy="280756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66994" y="4941168"/>
            <a:ext cx="8526949" cy="923330"/>
          </a:xfrm>
          <a:prstGeom prst="rect">
            <a:avLst/>
          </a:prstGeom>
        </p:spPr>
        <p:txBody>
          <a:bodyPr wrap="square">
            <a:spAutoFit/>
          </a:bodyPr>
          <a:lstStyle/>
          <a:p>
            <a:pPr algn="r"/>
            <a:r>
              <a:rPr lang="en-AU" dirty="0" err="1" smtClean="0">
                <a:solidFill>
                  <a:schemeClr val="bg1"/>
                </a:solidFill>
              </a:rPr>
              <a:t>Gehry</a:t>
            </a:r>
            <a:r>
              <a:rPr lang="en-AU" dirty="0" smtClean="0">
                <a:solidFill>
                  <a:schemeClr val="bg1"/>
                </a:solidFill>
              </a:rPr>
              <a:t> </a:t>
            </a:r>
            <a:r>
              <a:rPr lang="en-AU" dirty="0">
                <a:solidFill>
                  <a:schemeClr val="bg1"/>
                </a:solidFill>
              </a:rPr>
              <a:t>Partners, </a:t>
            </a:r>
            <a:r>
              <a:rPr lang="en-AU" dirty="0" smtClean="0">
                <a:solidFill>
                  <a:schemeClr val="bg1"/>
                </a:solidFill>
              </a:rPr>
              <a:t>LLP</a:t>
            </a:r>
          </a:p>
          <a:p>
            <a:pPr algn="r"/>
            <a:r>
              <a:rPr lang="en-AU" dirty="0">
                <a:solidFill>
                  <a:schemeClr val="bg1"/>
                </a:solidFill>
              </a:rPr>
              <a:t>http://</a:t>
            </a:r>
            <a:r>
              <a:rPr lang="en-AU" dirty="0" smtClean="0">
                <a:solidFill>
                  <a:schemeClr val="bg1"/>
                </a:solidFill>
              </a:rPr>
              <a:t>www.abc.net.au/rn/bydesign/galleries/2010/3086582/image3.htm</a:t>
            </a:r>
            <a:r>
              <a:rPr lang="en-AU" dirty="0">
                <a:solidFill>
                  <a:schemeClr val="bg1"/>
                </a:solidFill>
              </a:rPr>
              <a:t/>
            </a:r>
            <a:br>
              <a:rPr lang="en-AU" dirty="0">
                <a:solidFill>
                  <a:schemeClr val="bg1"/>
                </a:solidFill>
              </a:rPr>
            </a:br>
            <a:endParaRPr lang="en-AU" dirty="0">
              <a:solidFill>
                <a:schemeClr val="bg1"/>
              </a:solidFill>
            </a:endParaRPr>
          </a:p>
        </p:txBody>
      </p:sp>
      <p:sp>
        <p:nvSpPr>
          <p:cNvPr id="5" name="Rectangle 4"/>
          <p:cNvSpPr/>
          <p:nvPr/>
        </p:nvSpPr>
        <p:spPr>
          <a:xfrm>
            <a:off x="367269" y="1487269"/>
            <a:ext cx="4852803" cy="646331"/>
          </a:xfrm>
          <a:prstGeom prst="rect">
            <a:avLst/>
          </a:prstGeom>
        </p:spPr>
        <p:txBody>
          <a:bodyPr wrap="none">
            <a:spAutoFit/>
          </a:bodyPr>
          <a:lstStyle/>
          <a:p>
            <a:r>
              <a:rPr lang="en-AU" dirty="0" err="1">
                <a:solidFill>
                  <a:schemeClr val="bg1"/>
                </a:solidFill>
              </a:rPr>
              <a:t>Rebeca</a:t>
            </a:r>
            <a:r>
              <a:rPr lang="en-AU" dirty="0">
                <a:solidFill>
                  <a:schemeClr val="bg1"/>
                </a:solidFill>
              </a:rPr>
              <a:t> </a:t>
            </a:r>
            <a:r>
              <a:rPr lang="en-AU" dirty="0" err="1" smtClean="0">
                <a:solidFill>
                  <a:schemeClr val="bg1"/>
                </a:solidFill>
              </a:rPr>
              <a:t>Cotera</a:t>
            </a:r>
            <a:endParaRPr lang="en-AU" dirty="0" smtClean="0">
              <a:solidFill>
                <a:schemeClr val="bg1"/>
              </a:solidFill>
            </a:endParaRPr>
          </a:p>
          <a:p>
            <a:r>
              <a:rPr lang="en-AU" dirty="0" smtClean="0">
                <a:solidFill>
                  <a:schemeClr val="bg1"/>
                </a:solidFill>
              </a:rPr>
              <a:t>http</a:t>
            </a:r>
            <a:r>
              <a:rPr lang="en-AU" dirty="0">
                <a:solidFill>
                  <a:schemeClr val="bg1"/>
                </a:solidFill>
              </a:rPr>
              <a:t>://rebes.info/resources/dch+composite+1.jpg</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994" y="2133600"/>
            <a:ext cx="4133901" cy="2807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394074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normAutofit fontScale="90000"/>
          </a:bodyPr>
          <a:lstStyle/>
          <a:p>
            <a:r>
              <a:rPr lang="en-US" dirty="0" smtClean="0"/>
              <a:t>The </a:t>
            </a:r>
            <a:r>
              <a:rPr dirty="0"/>
              <a:t>E</a:t>
            </a:r>
            <a:r>
              <a:rPr dirty="0" smtClean="0"/>
              <a:t>volution</a:t>
            </a:r>
            <a:r>
              <a:rPr lang="en-US" dirty="0" smtClean="0"/>
              <a:t> of </a:t>
            </a:r>
            <a:r>
              <a:rPr dirty="0" smtClean="0"/>
              <a:t>"Design"</a:t>
            </a:r>
            <a:endParaRPr lang="en-US" dirty="0"/>
          </a:p>
        </p:txBody>
      </p:sp>
      <p:cxnSp>
        <p:nvCxnSpPr>
          <p:cNvPr id="6" name="Straight Arrow Connector 5"/>
          <p:cNvCxnSpPr/>
          <p:nvPr/>
        </p:nvCxnSpPr>
        <p:spPr>
          <a:xfrm>
            <a:off x="685801" y="5245100"/>
            <a:ext cx="7848600" cy="1588"/>
          </a:xfrm>
          <a:prstGeom prst="straightConnector1">
            <a:avLst/>
          </a:prstGeom>
          <a:ln w="38100" cmpd="sng">
            <a:solidFill>
              <a:schemeClr val="accent2"/>
            </a:solidFill>
            <a:headEnd type="oval"/>
            <a:tailEnd type="arrow"/>
          </a:ln>
          <a:effectLst/>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1" y="5473700"/>
            <a:ext cx="1799723" cy="923330"/>
          </a:xfrm>
          <a:prstGeom prst="rect">
            <a:avLst/>
          </a:prstGeom>
        </p:spPr>
        <p:txBody>
          <a:bodyPr wrap="none">
            <a:spAutoFit/>
          </a:bodyPr>
          <a:lstStyle/>
          <a:p>
            <a:r>
              <a:rPr lang="en-US" dirty="0" smtClean="0"/>
              <a:t>Technically </a:t>
            </a:r>
          </a:p>
          <a:p>
            <a:r>
              <a:rPr lang="en-US" dirty="0" smtClean="0"/>
              <a:t>Feasible</a:t>
            </a:r>
          </a:p>
          <a:p>
            <a:r>
              <a:rPr lang="en-US" dirty="0" smtClean="0">
                <a:solidFill>
                  <a:schemeClr val="tx1">
                    <a:lumMod val="75000"/>
                  </a:schemeClr>
                </a:solidFill>
              </a:rPr>
              <a:t>(can we build it?)</a:t>
            </a:r>
            <a:endParaRPr lang="en-US" dirty="0">
              <a:solidFill>
                <a:schemeClr val="tx1">
                  <a:lumMod val="75000"/>
                </a:schemeClr>
              </a:solidFill>
            </a:endParaRPr>
          </a:p>
        </p:txBody>
      </p:sp>
      <p:cxnSp>
        <p:nvCxnSpPr>
          <p:cNvPr id="8" name="Straight Arrow Connector 7"/>
          <p:cNvCxnSpPr/>
          <p:nvPr/>
        </p:nvCxnSpPr>
        <p:spPr>
          <a:xfrm rot="5400000" flipH="1" flipV="1">
            <a:off x="2902262" y="5397501"/>
            <a:ext cx="303212" cy="1588"/>
          </a:xfrm>
          <a:prstGeom prst="straightConnector1">
            <a:avLst/>
          </a:prstGeom>
          <a:ln w="38100" cmpd="sng">
            <a:solidFill>
              <a:schemeClr val="accent2"/>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701800" y="5473700"/>
            <a:ext cx="2712726" cy="923330"/>
          </a:xfrm>
          <a:prstGeom prst="rect">
            <a:avLst/>
          </a:prstGeom>
        </p:spPr>
        <p:txBody>
          <a:bodyPr wrap="square">
            <a:spAutoFit/>
          </a:bodyPr>
          <a:lstStyle/>
          <a:p>
            <a:pPr algn="ctr"/>
            <a:r>
              <a:rPr lang="en-US" dirty="0" smtClean="0"/>
              <a:t>Useful</a:t>
            </a:r>
          </a:p>
          <a:p>
            <a:pPr algn="ctr"/>
            <a:r>
              <a:rPr lang="en-US" dirty="0" smtClean="0">
                <a:solidFill>
                  <a:srgbClr val="BFBFBF"/>
                </a:solidFill>
              </a:rPr>
              <a:t>(does it have the</a:t>
            </a:r>
          </a:p>
          <a:p>
            <a:pPr algn="ctr"/>
            <a:r>
              <a:rPr lang="en-US" dirty="0" smtClean="0">
                <a:solidFill>
                  <a:srgbClr val="BFBFBF"/>
                </a:solidFill>
              </a:rPr>
              <a:t>right functions?)</a:t>
            </a:r>
          </a:p>
        </p:txBody>
      </p:sp>
      <p:cxnSp>
        <p:nvCxnSpPr>
          <p:cNvPr id="11" name="Straight Arrow Connector 10"/>
          <p:cNvCxnSpPr/>
          <p:nvPr/>
        </p:nvCxnSpPr>
        <p:spPr>
          <a:xfrm rot="5400000" flipH="1" flipV="1">
            <a:off x="5627688" y="5397501"/>
            <a:ext cx="303212" cy="1588"/>
          </a:xfrm>
          <a:prstGeom prst="straightConnector1">
            <a:avLst/>
          </a:prstGeom>
          <a:ln w="38100" cmpd="sng">
            <a:solidFill>
              <a:schemeClr val="accent2"/>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4432300" y="5477470"/>
            <a:ext cx="2712726" cy="923330"/>
          </a:xfrm>
          <a:prstGeom prst="rect">
            <a:avLst/>
          </a:prstGeom>
        </p:spPr>
        <p:txBody>
          <a:bodyPr wrap="square">
            <a:spAutoFit/>
          </a:bodyPr>
          <a:lstStyle/>
          <a:p>
            <a:pPr algn="ctr"/>
            <a:r>
              <a:rPr lang="en-US" dirty="0" smtClean="0"/>
              <a:t>Usable </a:t>
            </a:r>
          </a:p>
          <a:p>
            <a:pPr algn="ctr"/>
            <a:r>
              <a:rPr lang="en-US" dirty="0" smtClean="0">
                <a:solidFill>
                  <a:srgbClr val="BFBFBF"/>
                </a:solidFill>
              </a:rPr>
              <a:t>(can people work</a:t>
            </a:r>
          </a:p>
          <a:p>
            <a:pPr algn="ctr"/>
            <a:r>
              <a:rPr lang="en-US" dirty="0" smtClean="0">
                <a:solidFill>
                  <a:srgbClr val="BFBFBF"/>
                </a:solidFill>
              </a:rPr>
              <a:t>it efficiently?)</a:t>
            </a:r>
            <a:endParaRPr lang="en-US" dirty="0">
              <a:solidFill>
                <a:srgbClr val="BFBFBF"/>
              </a:solidFill>
            </a:endParaRPr>
          </a:p>
        </p:txBody>
      </p:sp>
      <p:sp>
        <p:nvSpPr>
          <p:cNvPr id="13" name="Rectangle 12"/>
          <p:cNvSpPr/>
          <p:nvPr/>
        </p:nvSpPr>
        <p:spPr>
          <a:xfrm>
            <a:off x="7064702" y="5477470"/>
            <a:ext cx="1926899" cy="923330"/>
          </a:xfrm>
          <a:prstGeom prst="rect">
            <a:avLst/>
          </a:prstGeom>
        </p:spPr>
        <p:txBody>
          <a:bodyPr wrap="square">
            <a:spAutoFit/>
          </a:bodyPr>
          <a:lstStyle/>
          <a:p>
            <a:pPr algn="r"/>
            <a:r>
              <a:rPr lang="en-US" dirty="0" smtClean="0"/>
              <a:t>Compelling</a:t>
            </a:r>
          </a:p>
          <a:p>
            <a:pPr algn="r"/>
            <a:r>
              <a:rPr lang="en-US" dirty="0" smtClean="0">
                <a:solidFill>
                  <a:srgbClr val="BFBFBF"/>
                </a:solidFill>
              </a:rPr>
              <a:t>(do people want to use it?)</a:t>
            </a:r>
            <a:endParaRPr lang="en-US" dirty="0">
              <a:solidFill>
                <a:srgbClr val="BFBFBF"/>
              </a:solidFill>
            </a:endParaRPr>
          </a:p>
        </p:txBody>
      </p:sp>
      <p:grpSp>
        <p:nvGrpSpPr>
          <p:cNvPr id="19" name="Group 18"/>
          <p:cNvGrpSpPr/>
          <p:nvPr/>
        </p:nvGrpSpPr>
        <p:grpSpPr>
          <a:xfrm>
            <a:off x="228601" y="1155700"/>
            <a:ext cx="7785099" cy="4089400"/>
            <a:chOff x="228601" y="1155700"/>
            <a:chExt cx="7785099" cy="4089400"/>
          </a:xfrm>
        </p:grpSpPr>
        <p:cxnSp>
          <p:nvCxnSpPr>
            <p:cNvPr id="14" name="Straight Arrow Connector 13"/>
            <p:cNvCxnSpPr/>
            <p:nvPr/>
          </p:nvCxnSpPr>
          <p:spPr>
            <a:xfrm rot="5400000" flipH="1" flipV="1">
              <a:off x="-1358900" y="3199606"/>
              <a:ext cx="4089400" cy="1588"/>
            </a:xfrm>
            <a:prstGeom prst="straightConnector1">
              <a:avLst/>
            </a:prstGeom>
            <a:ln w="38100" cmpd="sng">
              <a:solidFill>
                <a:schemeClr val="accent2"/>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16" name="Freeform 15"/>
            <p:cNvSpPr/>
            <p:nvPr/>
          </p:nvSpPr>
          <p:spPr>
            <a:xfrm>
              <a:off x="952500" y="1244600"/>
              <a:ext cx="7061200" cy="3695700"/>
            </a:xfrm>
            <a:custGeom>
              <a:avLst/>
              <a:gdLst>
                <a:gd name="connsiteX0" fmla="*/ 0 w 7061200"/>
                <a:gd name="connsiteY0" fmla="*/ 3695700 h 3695700"/>
                <a:gd name="connsiteX1" fmla="*/ 7061200 w 7061200"/>
                <a:gd name="connsiteY1" fmla="*/ 0 h 3695700"/>
                <a:gd name="connsiteX0" fmla="*/ 0 w 7061200"/>
                <a:gd name="connsiteY0" fmla="*/ 3695700 h 3695700"/>
                <a:gd name="connsiteX1" fmla="*/ 4013200 w 7061200"/>
                <a:gd name="connsiteY1" fmla="*/ 2438400 h 3695700"/>
                <a:gd name="connsiteX2" fmla="*/ 7061200 w 7061200"/>
                <a:gd name="connsiteY2" fmla="*/ 0 h 3695700"/>
                <a:gd name="connsiteX0" fmla="*/ 0 w 7061200"/>
                <a:gd name="connsiteY0" fmla="*/ 3695700 h 3695700"/>
                <a:gd name="connsiteX1" fmla="*/ 4013200 w 7061200"/>
                <a:gd name="connsiteY1" fmla="*/ 2438400 h 3695700"/>
                <a:gd name="connsiteX2" fmla="*/ 7061200 w 7061200"/>
                <a:gd name="connsiteY2" fmla="*/ 0 h 3695700"/>
                <a:gd name="connsiteX0" fmla="*/ 0 w 7061200"/>
                <a:gd name="connsiteY0" fmla="*/ 3695700 h 3695700"/>
                <a:gd name="connsiteX1" fmla="*/ 4013200 w 7061200"/>
                <a:gd name="connsiteY1" fmla="*/ 2438400 h 3695700"/>
                <a:gd name="connsiteX2" fmla="*/ 7061200 w 7061200"/>
                <a:gd name="connsiteY2" fmla="*/ 0 h 3695700"/>
                <a:gd name="connsiteX0" fmla="*/ 0 w 7061200"/>
                <a:gd name="connsiteY0" fmla="*/ 3695700 h 3695700"/>
                <a:gd name="connsiteX1" fmla="*/ 4013200 w 7061200"/>
                <a:gd name="connsiteY1" fmla="*/ 2438400 h 3695700"/>
                <a:gd name="connsiteX2" fmla="*/ 7061200 w 7061200"/>
                <a:gd name="connsiteY2" fmla="*/ 0 h 3695700"/>
                <a:gd name="connsiteX0" fmla="*/ 0 w 7061200"/>
                <a:gd name="connsiteY0" fmla="*/ 3695700 h 3695700"/>
                <a:gd name="connsiteX1" fmla="*/ 7061200 w 7061200"/>
                <a:gd name="connsiteY1" fmla="*/ 0 h 3695700"/>
                <a:gd name="connsiteX0" fmla="*/ 0 w 7061200"/>
                <a:gd name="connsiteY0" fmla="*/ 3695700 h 3695700"/>
                <a:gd name="connsiteX1" fmla="*/ 7061200 w 7061200"/>
                <a:gd name="connsiteY1" fmla="*/ 0 h 3695700"/>
                <a:gd name="connsiteX0" fmla="*/ 0 w 7061200"/>
                <a:gd name="connsiteY0" fmla="*/ 3695700 h 3695700"/>
                <a:gd name="connsiteX1" fmla="*/ 7061200 w 7061200"/>
                <a:gd name="connsiteY1" fmla="*/ 0 h 3695700"/>
                <a:gd name="connsiteX0" fmla="*/ 0 w 7061200"/>
                <a:gd name="connsiteY0" fmla="*/ 3695700 h 3695700"/>
                <a:gd name="connsiteX1" fmla="*/ 7061200 w 7061200"/>
                <a:gd name="connsiteY1" fmla="*/ 0 h 3695700"/>
              </a:gdLst>
              <a:ahLst/>
              <a:cxnLst>
                <a:cxn ang="0">
                  <a:pos x="connsiteX0" y="connsiteY0"/>
                </a:cxn>
                <a:cxn ang="0">
                  <a:pos x="connsiteX1" y="connsiteY1"/>
                </a:cxn>
              </a:cxnLst>
              <a:rect l="l" t="t" r="r" b="b"/>
              <a:pathLst>
                <a:path w="7061200" h="3695700">
                  <a:moveTo>
                    <a:pt x="0" y="3695700"/>
                  </a:moveTo>
                  <a:cubicBezTo>
                    <a:pt x="1540933" y="3644900"/>
                    <a:pt x="5266267" y="2540000"/>
                    <a:pt x="7061200" y="0"/>
                  </a:cubicBezTo>
                </a:path>
              </a:pathLst>
            </a:custGeom>
            <a:ln w="38100" cmpd="sng">
              <a:solidFill>
                <a:srgbClr val="FF0066"/>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Rectangle 16"/>
            <p:cNvSpPr/>
            <p:nvPr/>
          </p:nvSpPr>
          <p:spPr>
            <a:xfrm rot="20047892">
              <a:off x="3508454" y="3301523"/>
              <a:ext cx="2381421" cy="369332"/>
            </a:xfrm>
            <a:prstGeom prst="rect">
              <a:avLst/>
            </a:prstGeom>
          </p:spPr>
          <p:txBody>
            <a:bodyPr wrap="none">
              <a:spAutoFit/>
            </a:bodyPr>
            <a:lstStyle/>
            <a:p>
              <a:r>
                <a:rPr lang="en-US" dirty="0" smtClean="0"/>
                <a:t>Increasing design effort</a:t>
              </a:r>
              <a:endParaRPr lang="en-US" dirty="0">
                <a:solidFill>
                  <a:schemeClr val="tx1">
                    <a:lumMod val="75000"/>
                  </a:schemeClr>
                </a:solidFill>
              </a:endParaRPr>
            </a:p>
          </p:txBody>
        </p:sp>
        <p:sp>
          <p:nvSpPr>
            <p:cNvPr id="18" name="Rectangle 17"/>
            <p:cNvSpPr/>
            <p:nvPr/>
          </p:nvSpPr>
          <p:spPr>
            <a:xfrm rot="16200000">
              <a:off x="-284424" y="2922126"/>
              <a:ext cx="1395382" cy="369332"/>
            </a:xfrm>
            <a:prstGeom prst="rect">
              <a:avLst/>
            </a:prstGeom>
          </p:spPr>
          <p:txBody>
            <a:bodyPr wrap="none">
              <a:spAutoFit/>
            </a:bodyPr>
            <a:lstStyle/>
            <a:p>
              <a:r>
                <a:rPr lang="en-US" dirty="0" smtClean="0"/>
                <a:t>Design effort</a:t>
              </a:r>
              <a:endParaRPr lang="en-US" dirty="0">
                <a:solidFill>
                  <a:schemeClr val="tx1">
                    <a:lumMod val="75000"/>
                  </a:schemeClr>
                </a:solidFill>
              </a:endParaRPr>
            </a:p>
          </p:txBody>
        </p:sp>
      </p:grpSp>
      <p:sp>
        <p:nvSpPr>
          <p:cNvPr id="3" name="TextBox 2"/>
          <p:cNvSpPr txBox="1"/>
          <p:nvPr/>
        </p:nvSpPr>
        <p:spPr>
          <a:xfrm>
            <a:off x="2624141" y="2032001"/>
            <a:ext cx="1304396" cy="276999"/>
          </a:xfrm>
          <a:prstGeom prst="rect">
            <a:avLst/>
          </a:prstGeom>
          <a:noFill/>
        </p:spPr>
        <p:txBody>
          <a:bodyPr wrap="none" lIns="0" tIns="0" rIns="0" bIns="0" rtlCol="0">
            <a:spAutoFit/>
          </a:bodyPr>
          <a:lstStyle/>
          <a:p>
            <a:r>
              <a:rPr lang="en-AU" dirty="0" smtClean="0">
                <a:gradFill>
                  <a:gsLst>
                    <a:gs pos="0">
                      <a:schemeClr val="tx1"/>
                    </a:gs>
                    <a:gs pos="86000">
                      <a:schemeClr val="tx1"/>
                    </a:gs>
                  </a:gsLst>
                  <a:lin ang="5400000" scaled="0"/>
                </a:gradFill>
              </a:rPr>
              <a:t>Cost of failure</a:t>
            </a:r>
          </a:p>
        </p:txBody>
      </p:sp>
    </p:spTree>
    <p:extLst>
      <p:ext uri="{BB962C8B-B14F-4D97-AF65-F5344CB8AC3E}">
        <p14:creationId xmlns:p14="http://schemas.microsoft.com/office/powerpoint/2010/main" val="1705877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Dynamic UI’s – the Challenge</a:t>
            </a:r>
            <a:endParaRPr lang="en-AU" dirty="0"/>
          </a:p>
        </p:txBody>
      </p:sp>
      <p:sp>
        <p:nvSpPr>
          <p:cNvPr id="3" name="Content Placeholder 2"/>
          <p:cNvSpPr>
            <a:spLocks noGrp="1"/>
          </p:cNvSpPr>
          <p:nvPr>
            <p:ph idx="1"/>
          </p:nvPr>
        </p:nvSpPr>
        <p:spPr>
          <a:xfrm>
            <a:off x="389436" y="1447800"/>
            <a:ext cx="8363938" cy="5182957"/>
          </a:xfrm>
        </p:spPr>
        <p:txBody>
          <a:bodyPr>
            <a:normAutofit fontScale="92500"/>
          </a:bodyPr>
          <a:lstStyle/>
          <a:p>
            <a:pPr marL="0" indent="0">
              <a:buNone/>
            </a:pPr>
            <a:r>
              <a:rPr lang="en-AU" dirty="0" smtClean="0"/>
              <a:t>How to support the conceptual design phase?</a:t>
            </a:r>
          </a:p>
          <a:p>
            <a:pPr lvl="1"/>
            <a:r>
              <a:rPr lang="en-AU" dirty="0" smtClean="0"/>
              <a:t>Rapid exploration</a:t>
            </a:r>
          </a:p>
          <a:p>
            <a:pPr lvl="1"/>
            <a:r>
              <a:rPr lang="en-AU" dirty="0" smtClean="0"/>
              <a:t>More experiential</a:t>
            </a:r>
          </a:p>
          <a:p>
            <a:pPr lvl="2"/>
            <a:r>
              <a:rPr lang="en-AU" dirty="0" smtClean="0"/>
              <a:t>not just optimal arrangement of features and selection of widgets.</a:t>
            </a:r>
          </a:p>
          <a:p>
            <a:endParaRPr lang="en-AU" dirty="0" smtClean="0"/>
          </a:p>
          <a:p>
            <a:pPr marL="0" indent="0">
              <a:buNone/>
            </a:pPr>
            <a:r>
              <a:rPr lang="en-AU" dirty="0" smtClean="0"/>
              <a:t>How to document the behaviour of rich interactions?</a:t>
            </a:r>
          </a:p>
          <a:p>
            <a:pPr lvl="1"/>
            <a:r>
              <a:rPr lang="en-AU" dirty="0" smtClean="0"/>
              <a:t>Easy to document the states</a:t>
            </a:r>
          </a:p>
          <a:p>
            <a:pPr lvl="1"/>
            <a:r>
              <a:rPr lang="en-AU" dirty="0" smtClean="0"/>
              <a:t>Harder to document the transitions</a:t>
            </a:r>
          </a:p>
          <a:p>
            <a:pPr lvl="3"/>
            <a:r>
              <a:rPr lang="en-AU" dirty="0" smtClean="0"/>
              <a:t>Expanding/Collapsing</a:t>
            </a:r>
          </a:p>
          <a:p>
            <a:pPr lvl="3"/>
            <a:r>
              <a:rPr lang="en-AU" dirty="0" smtClean="0"/>
              <a:t>Opening/Closing</a:t>
            </a:r>
          </a:p>
          <a:p>
            <a:pPr lvl="3"/>
            <a:r>
              <a:rPr lang="en-AU" dirty="0" smtClean="0"/>
              <a:t>Appearing/Disappearing</a:t>
            </a:r>
          </a:p>
          <a:p>
            <a:pPr lvl="3"/>
            <a:r>
              <a:rPr lang="en-AU" dirty="0" smtClean="0"/>
              <a:t>Animating</a:t>
            </a:r>
            <a:endParaRPr lang="en-AU" dirty="0"/>
          </a:p>
        </p:txBody>
      </p:sp>
    </p:spTree>
    <p:extLst>
      <p:ext uri="{BB962C8B-B14F-4D97-AF65-F5344CB8AC3E}">
        <p14:creationId xmlns:p14="http://schemas.microsoft.com/office/powerpoint/2010/main" val="4099947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fade">
                                      <p:cBhvr>
                                        <p:cTn id="20" dur="1000"/>
                                        <p:tgtEl>
                                          <p:spTgt spid="3">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fade">
                                      <p:cBhvr>
                                        <p:cTn id="25" dur="1000"/>
                                        <p:tgtEl>
                                          <p:spTgt spid="3">
                                            <p:txEl>
                                              <p:pRg st="7" end="7"/>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1000"/>
                                        <p:tgtEl>
                                          <p:spTgt spid="3">
                                            <p:txEl>
                                              <p:pRg st="8" end="8"/>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fade">
                                      <p:cBhvr>
                                        <p:cTn id="31" dur="1000"/>
                                        <p:tgtEl>
                                          <p:spTgt spid="3">
                                            <p:txEl>
                                              <p:pRg st="9" end="9"/>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fade">
                                      <p:cBhvr>
                                        <p:cTn id="34" dur="1000"/>
                                        <p:tgtEl>
                                          <p:spTgt spid="3">
                                            <p:txEl>
                                              <p:pRg st="10" end="1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Effect transition="in" filter="fade">
                                      <p:cBhvr>
                                        <p:cTn id="37"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Applications Break At The Joins</a:t>
            </a:r>
            <a:endParaRPr lang="en-AU" dirty="0"/>
          </a:p>
        </p:txBody>
      </p:sp>
      <p:pic>
        <p:nvPicPr>
          <p:cNvPr id="6" name="Content Placeholder 5" descr="287846_6413.jpg"/>
          <p:cNvPicPr>
            <a:picLocks noGrp="1" noChangeAspect="1"/>
          </p:cNvPicPr>
          <p:nvPr>
            <p:ph idx="1"/>
          </p:nvPr>
        </p:nvPicPr>
        <p:blipFill>
          <a:blip r:embed="rId3" cstate="print">
            <a:lum contrast="20000"/>
          </a:blip>
          <a:stretch>
            <a:fillRect/>
          </a:stretch>
        </p:blipFill>
        <p:spPr>
          <a:xfrm>
            <a:off x="2861667" y="1412875"/>
            <a:ext cx="3420666" cy="45608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195559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Documenting Transitions - Options</a:t>
            </a:r>
            <a:endParaRPr lang="en-AU" dirty="0"/>
          </a:p>
        </p:txBody>
      </p:sp>
      <p:sp>
        <p:nvSpPr>
          <p:cNvPr id="3" name="Content Placeholder 2"/>
          <p:cNvSpPr>
            <a:spLocks noGrp="1"/>
          </p:cNvSpPr>
          <p:nvPr>
            <p:ph idx="1"/>
          </p:nvPr>
        </p:nvSpPr>
        <p:spPr>
          <a:xfrm>
            <a:off x="389436" y="1447799"/>
            <a:ext cx="8363938" cy="3151632"/>
          </a:xfrm>
        </p:spPr>
        <p:txBody>
          <a:bodyPr/>
          <a:lstStyle/>
          <a:p>
            <a:r>
              <a:rPr lang="en-AU" dirty="0" smtClean="0"/>
              <a:t>Annotations</a:t>
            </a:r>
          </a:p>
          <a:p>
            <a:r>
              <a:rPr lang="en-AU" dirty="0" smtClean="0"/>
              <a:t>Excruciating Textual Detail</a:t>
            </a:r>
          </a:p>
          <a:p>
            <a:r>
              <a:rPr lang="en-AU" dirty="0" smtClean="0"/>
              <a:t>Storyboards</a:t>
            </a:r>
          </a:p>
          <a:p>
            <a:r>
              <a:rPr lang="en-AU" dirty="0" err="1" smtClean="0"/>
              <a:t>Screenflow</a:t>
            </a:r>
            <a:r>
              <a:rPr lang="en-AU" dirty="0" smtClean="0"/>
              <a:t> Diagrams</a:t>
            </a:r>
          </a:p>
          <a:p>
            <a:r>
              <a:rPr lang="en-AU" dirty="0" err="1" smtClean="0"/>
              <a:t>Animatics</a:t>
            </a:r>
            <a:endParaRPr lang="en-AU" dirty="0" smtClean="0"/>
          </a:p>
          <a:p>
            <a:r>
              <a:rPr lang="en-AU" dirty="0" smtClean="0"/>
              <a:t>Prototypes</a:t>
            </a:r>
          </a:p>
        </p:txBody>
      </p:sp>
    </p:spTree>
    <p:extLst>
      <p:ext uri="{BB962C8B-B14F-4D97-AF65-F5344CB8AC3E}">
        <p14:creationId xmlns:p14="http://schemas.microsoft.com/office/powerpoint/2010/main" val="2832461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Documenting Transitions - Options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08765946"/>
              </p:ext>
            </p:extLst>
          </p:nvPr>
        </p:nvGraphicFramePr>
        <p:xfrm>
          <a:off x="152399" y="1371599"/>
          <a:ext cx="8839197" cy="5355346"/>
        </p:xfrm>
        <a:graphic>
          <a:graphicData uri="http://schemas.openxmlformats.org/drawingml/2006/table">
            <a:tbl>
              <a:tblPr firstRow="1" bandRow="1">
                <a:tableStyleId>{93296810-A885-4BE3-A3E7-6D5BEEA58F35}</a:tableStyleId>
              </a:tblPr>
              <a:tblGrid>
                <a:gridCol w="2946399"/>
                <a:gridCol w="2946399"/>
                <a:gridCol w="2946399"/>
              </a:tblGrid>
              <a:tr h="393546">
                <a:tc>
                  <a:txBody>
                    <a:bodyPr/>
                    <a:lstStyle/>
                    <a:p>
                      <a:r>
                        <a:rPr lang="en-AU" sz="2000" dirty="0" smtClean="0"/>
                        <a:t>Technique</a:t>
                      </a:r>
                      <a:endParaRPr lang="en-AU" sz="2000" i="0" dirty="0">
                        <a:latin typeface="+mj-lt"/>
                      </a:endParaRPr>
                    </a:p>
                  </a:txBody>
                  <a:tcPr/>
                </a:tc>
                <a:tc>
                  <a:txBody>
                    <a:bodyPr/>
                    <a:lstStyle/>
                    <a:p>
                      <a:r>
                        <a:rPr lang="en-AU" sz="2000" dirty="0" smtClean="0"/>
                        <a:t>Pros</a:t>
                      </a:r>
                      <a:endParaRPr lang="en-AU" sz="2000" dirty="0">
                        <a:latin typeface="+mj-lt"/>
                      </a:endParaRPr>
                    </a:p>
                  </a:txBody>
                  <a:tcPr/>
                </a:tc>
                <a:tc>
                  <a:txBody>
                    <a:bodyPr/>
                    <a:lstStyle/>
                    <a:p>
                      <a:r>
                        <a:rPr lang="en-AU" sz="2000" dirty="0" smtClean="0"/>
                        <a:t>Cons</a:t>
                      </a:r>
                      <a:endParaRPr lang="en-AU" sz="2000" dirty="0">
                        <a:latin typeface="+mj-lt"/>
                      </a:endParaRPr>
                    </a:p>
                  </a:txBody>
                  <a:tcPr/>
                </a:tc>
              </a:tr>
              <a:tr h="645137">
                <a:tc>
                  <a:txBody>
                    <a:bodyPr/>
                    <a:lstStyle/>
                    <a:p>
                      <a:r>
                        <a:rPr lang="en-AU" sz="2000" b="1" dirty="0" smtClean="0">
                          <a:solidFill>
                            <a:schemeClr val="accent6">
                              <a:lumMod val="75000"/>
                            </a:schemeClr>
                          </a:solidFill>
                        </a:rPr>
                        <a:t>Annotations</a:t>
                      </a:r>
                      <a:endParaRPr lang="en-AU" sz="2000" b="1" i="0" dirty="0" smtClean="0">
                        <a:solidFill>
                          <a:schemeClr val="accent6">
                            <a:lumMod val="75000"/>
                          </a:schemeClr>
                        </a:solidFill>
                        <a:latin typeface="+mj-lt"/>
                      </a:endParaRPr>
                    </a:p>
                  </a:txBody>
                  <a:tcPr/>
                </a:tc>
                <a:tc>
                  <a:txBody>
                    <a:bodyPr/>
                    <a:lstStyle/>
                    <a:p>
                      <a:r>
                        <a:rPr lang="en-AU" sz="1800" dirty="0" smtClean="0"/>
                        <a:t>No new tools</a:t>
                      </a:r>
                      <a:endParaRPr lang="en-AU" sz="1800" dirty="0">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kern="1200" dirty="0" smtClean="0"/>
                        <a:t>Not expressive enough</a:t>
                      </a:r>
                      <a:endParaRPr lang="en-AU" sz="1800" kern="1200" dirty="0">
                        <a:solidFill>
                          <a:schemeClr val="dk1"/>
                        </a:solidFill>
                        <a:latin typeface="+mj-lt"/>
                        <a:ea typeface="+mn-ea"/>
                        <a:cs typeface="+mn-cs"/>
                      </a:endParaRPr>
                    </a:p>
                  </a:txBody>
                  <a:tcPr/>
                </a:tc>
              </a:tr>
              <a:tr h="9081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2000" b="1" dirty="0" smtClean="0">
                          <a:solidFill>
                            <a:schemeClr val="accent6">
                              <a:lumMod val="75000"/>
                            </a:schemeClr>
                          </a:solidFill>
                        </a:rPr>
                        <a:t>Excruciating Textual Detail</a:t>
                      </a:r>
                      <a:endParaRPr lang="en-AU" sz="2000" b="1" i="0" dirty="0" smtClean="0">
                        <a:solidFill>
                          <a:schemeClr val="accent6">
                            <a:lumMod val="75000"/>
                          </a:schemeClr>
                        </a:solidFill>
                        <a:latin typeface="+mj-lt"/>
                      </a:endParaRPr>
                    </a:p>
                  </a:txBody>
                  <a:tcPr/>
                </a:tc>
                <a:tc>
                  <a:txBody>
                    <a:bodyPr/>
                    <a:lstStyle/>
                    <a:p>
                      <a:r>
                        <a:rPr lang="en-AU" sz="1800" dirty="0" smtClean="0"/>
                        <a:t>No</a:t>
                      </a:r>
                      <a:r>
                        <a:rPr lang="en-AU" sz="1800" baseline="0" dirty="0" smtClean="0"/>
                        <a:t> new tools</a:t>
                      </a:r>
                      <a:endParaRPr lang="en-AU" sz="1800" dirty="0">
                        <a:latin typeface="+mj-lt"/>
                      </a:endParaRPr>
                    </a:p>
                  </a:txBody>
                  <a:tcPr/>
                </a:tc>
                <a:tc>
                  <a:txBody>
                    <a:bodyPr/>
                    <a:lstStyle/>
                    <a:p>
                      <a:r>
                        <a:rPr lang="en-AU" sz="1800" kern="1200" dirty="0" smtClean="0"/>
                        <a:t>Hard work</a:t>
                      </a:r>
                    </a:p>
                    <a:p>
                      <a:r>
                        <a:rPr lang="en-AU" sz="1800" kern="1200" dirty="0" smtClean="0"/>
                        <a:t>Hard to understand</a:t>
                      </a:r>
                    </a:p>
                    <a:p>
                      <a:r>
                        <a:rPr lang="en-AU" sz="1800" kern="1200" dirty="0" smtClean="0"/>
                        <a:t>Hard to show timing</a:t>
                      </a:r>
                      <a:endParaRPr lang="en-AU" sz="1800" kern="1200" dirty="0" smtClean="0">
                        <a:solidFill>
                          <a:schemeClr val="dk1"/>
                        </a:solidFill>
                        <a:latin typeface="+mj-lt"/>
                        <a:ea typeface="+mn-ea"/>
                        <a:cs typeface="+mn-cs"/>
                      </a:endParaRPr>
                    </a:p>
                  </a:txBody>
                  <a:tcPr/>
                </a:tc>
              </a:tr>
              <a:tr h="908183">
                <a:tc>
                  <a:txBody>
                    <a:bodyPr/>
                    <a:lstStyle/>
                    <a:p>
                      <a:r>
                        <a:rPr lang="en-AU" sz="2000" b="1" dirty="0" smtClean="0">
                          <a:solidFill>
                            <a:schemeClr val="accent6">
                              <a:lumMod val="75000"/>
                            </a:schemeClr>
                          </a:solidFill>
                        </a:rPr>
                        <a:t>Storyboards</a:t>
                      </a:r>
                      <a:endParaRPr lang="en-AU" sz="2000" b="1" i="0" dirty="0">
                        <a:solidFill>
                          <a:schemeClr val="accent6">
                            <a:lumMod val="75000"/>
                          </a:schemeClr>
                        </a:solidFill>
                        <a:latin typeface="+mj-lt"/>
                      </a:endParaRPr>
                    </a:p>
                  </a:txBody>
                  <a:tcPr/>
                </a:tc>
                <a:tc>
                  <a:txBody>
                    <a:bodyPr/>
                    <a:lstStyle/>
                    <a:p>
                      <a:r>
                        <a:rPr lang="en-AU" sz="1800" dirty="0" smtClean="0"/>
                        <a:t>Easy to understand</a:t>
                      </a:r>
                      <a:endParaRPr lang="en-AU" sz="1800" dirty="0">
                        <a:latin typeface="+mj-lt"/>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kern="1200" dirty="0" smtClean="0"/>
                        <a:t>Hard work</a:t>
                      </a:r>
                    </a:p>
                    <a:p>
                      <a:pPr marL="0" marR="0" indent="0" algn="l" defTabSz="914400" rtl="0" eaLnBrk="1" fontAlgn="auto" latinLnBrk="0" hangingPunct="1">
                        <a:lnSpc>
                          <a:spcPct val="100000"/>
                        </a:lnSpc>
                        <a:spcBef>
                          <a:spcPts val="0"/>
                        </a:spcBef>
                        <a:spcAft>
                          <a:spcPts val="0"/>
                        </a:spcAft>
                        <a:buClrTx/>
                        <a:buSzTx/>
                        <a:buFontTx/>
                        <a:buNone/>
                        <a:tabLst/>
                        <a:defRPr/>
                      </a:pPr>
                      <a:r>
                        <a:rPr lang="en-AU" sz="1800" kern="1200" dirty="0" smtClean="0"/>
                        <a:t>Series of single paths</a:t>
                      </a:r>
                    </a:p>
                    <a:p>
                      <a:pPr marL="0" marR="0" indent="0" algn="l" defTabSz="914400" rtl="0" eaLnBrk="1" fontAlgn="auto" latinLnBrk="0" hangingPunct="1">
                        <a:lnSpc>
                          <a:spcPct val="100000"/>
                        </a:lnSpc>
                        <a:spcBef>
                          <a:spcPts val="0"/>
                        </a:spcBef>
                        <a:spcAft>
                          <a:spcPts val="0"/>
                        </a:spcAft>
                        <a:buClrTx/>
                        <a:buSzTx/>
                        <a:buFontTx/>
                        <a:buNone/>
                        <a:tabLst/>
                        <a:defRPr/>
                      </a:pPr>
                      <a:r>
                        <a:rPr lang="en-AU" sz="1800" kern="1200" dirty="0" smtClean="0"/>
                        <a:t>Hard to show timing</a:t>
                      </a:r>
                      <a:endParaRPr lang="en-AU" sz="1800" kern="1200" dirty="0" smtClean="0">
                        <a:solidFill>
                          <a:schemeClr val="dk1"/>
                        </a:solidFill>
                        <a:latin typeface="+mj-lt"/>
                        <a:ea typeface="+mn-ea"/>
                        <a:cs typeface="+mn-cs"/>
                      </a:endParaRPr>
                    </a:p>
                  </a:txBody>
                  <a:tcPr/>
                </a:tc>
              </a:tr>
              <a:tr h="908183">
                <a:tc>
                  <a:txBody>
                    <a:bodyPr/>
                    <a:lstStyle/>
                    <a:p>
                      <a:r>
                        <a:rPr lang="en-AU" sz="2000" b="1" dirty="0" err="1" smtClean="0">
                          <a:solidFill>
                            <a:schemeClr val="accent6">
                              <a:lumMod val="75000"/>
                            </a:schemeClr>
                          </a:solidFill>
                        </a:rPr>
                        <a:t>Screenflow</a:t>
                      </a:r>
                      <a:r>
                        <a:rPr lang="en-AU" sz="2000" b="1" dirty="0" smtClean="0">
                          <a:solidFill>
                            <a:schemeClr val="accent6">
                              <a:lumMod val="75000"/>
                            </a:schemeClr>
                          </a:solidFill>
                        </a:rPr>
                        <a:t> Diagrams</a:t>
                      </a:r>
                      <a:endParaRPr lang="en-AU" sz="2000" b="1" i="0" dirty="0">
                        <a:solidFill>
                          <a:schemeClr val="accent6">
                            <a:lumMod val="75000"/>
                          </a:schemeClr>
                        </a:solidFill>
                        <a:latin typeface="+mj-lt"/>
                      </a:endParaRPr>
                    </a:p>
                  </a:txBody>
                  <a:tcPr/>
                </a:tc>
                <a:tc>
                  <a:txBody>
                    <a:bodyPr/>
                    <a:lstStyle/>
                    <a:p>
                      <a:r>
                        <a:rPr lang="en-AU" sz="1800" dirty="0" smtClean="0"/>
                        <a:t>No new tools</a:t>
                      </a:r>
                      <a:endParaRPr lang="en-AU" sz="1800" dirty="0">
                        <a:latin typeface="+mj-lt"/>
                      </a:endParaRPr>
                    </a:p>
                  </a:txBody>
                  <a:tcPr/>
                </a:tc>
                <a:tc>
                  <a:txBody>
                    <a:bodyPr/>
                    <a:lstStyle/>
                    <a:p>
                      <a:r>
                        <a:rPr lang="en-AU" sz="1800" kern="1200" dirty="0" smtClean="0"/>
                        <a:t>Hard work</a:t>
                      </a:r>
                    </a:p>
                    <a:p>
                      <a:r>
                        <a:rPr lang="en-AU" sz="1800" kern="1200" dirty="0" smtClean="0"/>
                        <a:t>Fragile</a:t>
                      </a:r>
                    </a:p>
                    <a:p>
                      <a:r>
                        <a:rPr lang="en-AU" sz="1800" kern="1200" dirty="0" smtClean="0"/>
                        <a:t>Hard to show timing</a:t>
                      </a:r>
                      <a:endParaRPr lang="en-AU" sz="1800" kern="1200" dirty="0">
                        <a:solidFill>
                          <a:schemeClr val="dk1"/>
                        </a:solidFill>
                        <a:latin typeface="+mj-lt"/>
                        <a:ea typeface="+mn-ea"/>
                        <a:cs typeface="+mn-cs"/>
                      </a:endParaRPr>
                    </a:p>
                  </a:txBody>
                  <a:tcPr/>
                </a:tc>
              </a:tr>
              <a:tr h="645137">
                <a:tc>
                  <a:txBody>
                    <a:bodyPr/>
                    <a:lstStyle/>
                    <a:p>
                      <a:r>
                        <a:rPr lang="en-AU" sz="2000" b="1" dirty="0" err="1" smtClean="0">
                          <a:solidFill>
                            <a:schemeClr val="accent6">
                              <a:lumMod val="75000"/>
                            </a:schemeClr>
                          </a:solidFill>
                        </a:rPr>
                        <a:t>Animatics</a:t>
                      </a:r>
                      <a:endParaRPr lang="en-AU" sz="2000" b="1" i="0" dirty="0">
                        <a:solidFill>
                          <a:schemeClr val="accent6">
                            <a:lumMod val="75000"/>
                          </a:schemeClr>
                        </a:solidFill>
                        <a:latin typeface="+mj-lt"/>
                      </a:endParaRPr>
                    </a:p>
                  </a:txBody>
                  <a:tcPr/>
                </a:tc>
                <a:tc>
                  <a:txBody>
                    <a:bodyPr/>
                    <a:lstStyle/>
                    <a:p>
                      <a:r>
                        <a:rPr lang="en-AU" sz="1800" dirty="0" smtClean="0"/>
                        <a:t>Compelling</a:t>
                      </a:r>
                    </a:p>
                    <a:p>
                      <a:r>
                        <a:rPr lang="en-AU" sz="1800" dirty="0" smtClean="0"/>
                        <a:t>Easy</a:t>
                      </a:r>
                      <a:r>
                        <a:rPr lang="en-AU" sz="1800" baseline="0" dirty="0" smtClean="0"/>
                        <a:t> to understand</a:t>
                      </a:r>
                      <a:endParaRPr lang="en-AU" sz="1800" dirty="0">
                        <a:latin typeface="+mj-lt"/>
                      </a:endParaRPr>
                    </a:p>
                  </a:txBody>
                  <a:tcPr/>
                </a:tc>
                <a:tc>
                  <a:txBody>
                    <a:bodyPr/>
                    <a:lstStyle/>
                    <a:p>
                      <a:r>
                        <a:rPr lang="en-AU" sz="1800" kern="1200" dirty="0" smtClean="0"/>
                        <a:t>New tools and skills</a:t>
                      </a:r>
                    </a:p>
                    <a:p>
                      <a:r>
                        <a:rPr lang="en-AU" sz="1800" kern="1200" dirty="0" smtClean="0"/>
                        <a:t>Series of single paths</a:t>
                      </a:r>
                      <a:endParaRPr lang="en-AU" sz="1800" kern="1200" dirty="0">
                        <a:solidFill>
                          <a:schemeClr val="dk1"/>
                        </a:solidFill>
                        <a:latin typeface="+mj-lt"/>
                        <a:ea typeface="+mn-ea"/>
                        <a:cs typeface="+mn-cs"/>
                      </a:endParaRPr>
                    </a:p>
                  </a:txBody>
                  <a:tcPr/>
                </a:tc>
              </a:tr>
              <a:tr h="9256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2000" b="1" dirty="0" smtClean="0">
                          <a:solidFill>
                            <a:schemeClr val="accent6">
                              <a:lumMod val="75000"/>
                            </a:schemeClr>
                          </a:solidFill>
                        </a:rPr>
                        <a:t>Interactive Prototypes</a:t>
                      </a:r>
                      <a:endParaRPr lang="en-AU" sz="2000" b="1" i="0" dirty="0" smtClean="0">
                        <a:solidFill>
                          <a:schemeClr val="accent6">
                            <a:lumMod val="75000"/>
                          </a:schemeClr>
                        </a:solidFill>
                        <a:latin typeface="+mj-lt"/>
                      </a:endParaRPr>
                    </a:p>
                  </a:txBody>
                  <a:tcPr/>
                </a:tc>
                <a:tc>
                  <a:txBody>
                    <a:bodyPr/>
                    <a:lstStyle/>
                    <a:p>
                      <a:r>
                        <a:rPr lang="en-AU" sz="1800" dirty="0" smtClean="0"/>
                        <a:t>Model multiple paths</a:t>
                      </a:r>
                    </a:p>
                    <a:p>
                      <a:r>
                        <a:rPr lang="en-AU" sz="1800" dirty="0" smtClean="0"/>
                        <a:t>Easy</a:t>
                      </a:r>
                      <a:r>
                        <a:rPr lang="en-AU" sz="1800" baseline="0" dirty="0" smtClean="0"/>
                        <a:t> to understand</a:t>
                      </a:r>
                    </a:p>
                    <a:p>
                      <a:r>
                        <a:rPr lang="en-AU" sz="1800" baseline="0" dirty="0" smtClean="0"/>
                        <a:t>Other uses</a:t>
                      </a:r>
                      <a:endParaRPr lang="en-AU" sz="1800" dirty="0">
                        <a:latin typeface="+mj-lt"/>
                      </a:endParaRPr>
                    </a:p>
                  </a:txBody>
                  <a:tcPr/>
                </a:tc>
                <a:tc>
                  <a:txBody>
                    <a:bodyPr/>
                    <a:lstStyle/>
                    <a:p>
                      <a:r>
                        <a:rPr lang="en-AU" sz="1800" kern="1200" dirty="0" smtClean="0"/>
                        <a:t>New tools and skills</a:t>
                      </a:r>
                      <a:endParaRPr lang="en-AU" sz="1800" kern="1200" dirty="0">
                        <a:solidFill>
                          <a:schemeClr val="dk1"/>
                        </a:solidFill>
                        <a:latin typeface="+mj-lt"/>
                        <a:ea typeface="+mn-ea"/>
                        <a:cs typeface="+mn-cs"/>
                      </a:endParaRPr>
                    </a:p>
                  </a:txBody>
                  <a:tcPr/>
                </a:tc>
              </a:tr>
            </a:tbl>
          </a:graphicData>
        </a:graphic>
      </p:graphicFrame>
    </p:spTree>
    <p:extLst>
      <p:ext uri="{BB962C8B-B14F-4D97-AF65-F5344CB8AC3E}">
        <p14:creationId xmlns:p14="http://schemas.microsoft.com/office/powerpoint/2010/main" val="1038364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Prototypes, prototypes and prototypes</a:t>
            </a:r>
            <a:endParaRPr lang="en-AU" dirty="0"/>
          </a:p>
        </p:txBody>
      </p:sp>
      <p:sp>
        <p:nvSpPr>
          <p:cNvPr id="3" name="Text Placeholder 2"/>
          <p:cNvSpPr>
            <a:spLocks noGrp="1"/>
          </p:cNvSpPr>
          <p:nvPr>
            <p:ph type="body" idx="1"/>
          </p:nvPr>
        </p:nvSpPr>
        <p:spPr/>
        <p:txBody>
          <a:bodyPr/>
          <a:lstStyle/>
          <a:p>
            <a:pPr lvl="0">
              <a:defRPr/>
            </a:pPr>
            <a:r>
              <a:rPr lang="en-US" b="1" dirty="0" smtClean="0"/>
              <a:t>Shane Morris</a:t>
            </a:r>
          </a:p>
          <a:p>
            <a:pPr lvl="0">
              <a:defRPr/>
            </a:pPr>
            <a:r>
              <a:rPr lang="en-US" dirty="0" smtClean="0"/>
              <a:t>User Experience Architect</a:t>
            </a:r>
          </a:p>
          <a:p>
            <a:pPr lvl="0">
              <a:defRPr/>
            </a:pPr>
            <a:r>
              <a:rPr lang="en-US" dirty="0" smtClean="0"/>
              <a:t>Automatic Studio</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ARC203</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979462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AU"/>
          </a:p>
        </p:txBody>
      </p:sp>
      <p:sp>
        <p:nvSpPr>
          <p:cNvPr id="4" name="Title 3"/>
          <p:cNvSpPr>
            <a:spLocks noGrp="1"/>
          </p:cNvSpPr>
          <p:nvPr>
            <p:ph type="ctrTitle"/>
          </p:nvPr>
        </p:nvSpPr>
        <p:spPr/>
        <p:txBody>
          <a:bodyPr/>
          <a:lstStyle/>
          <a:p>
            <a:r>
              <a:rPr lang="en-AU" dirty="0" smtClean="0"/>
              <a:t>The return of prototyping</a:t>
            </a:r>
            <a:endParaRPr lang="en-AU" dirty="0"/>
          </a:p>
        </p:txBody>
      </p:sp>
      <p:sp>
        <p:nvSpPr>
          <p:cNvPr id="2" name="Subtitle 1"/>
          <p:cNvSpPr>
            <a:spLocks noGrp="1"/>
          </p:cNvSpPr>
          <p:nvPr>
            <p:ph type="subTitle" idx="1"/>
          </p:nvPr>
        </p:nvSpPr>
        <p:spPr/>
        <p:txBody>
          <a:bodyPr/>
          <a:lstStyle/>
          <a:p>
            <a:endParaRPr lang="en-AU"/>
          </a:p>
        </p:txBody>
      </p:sp>
    </p:spTree>
    <p:extLst>
      <p:ext uri="{BB962C8B-B14F-4D97-AF65-F5344CB8AC3E}">
        <p14:creationId xmlns:p14="http://schemas.microsoft.com/office/powerpoint/2010/main" val="8846077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Prototyping Problems – olden days</a:t>
            </a:r>
          </a:p>
        </p:txBody>
      </p:sp>
      <p:sp>
        <p:nvSpPr>
          <p:cNvPr id="3" name="Content Placeholder 2"/>
          <p:cNvSpPr>
            <a:spLocks noGrp="1"/>
          </p:cNvSpPr>
          <p:nvPr>
            <p:ph idx="1"/>
          </p:nvPr>
        </p:nvSpPr>
        <p:spPr>
          <a:xfrm>
            <a:off x="457200" y="1571612"/>
            <a:ext cx="7715200" cy="4525963"/>
          </a:xfrm>
        </p:spPr>
        <p:txBody>
          <a:bodyPr>
            <a:normAutofit/>
          </a:bodyPr>
          <a:lstStyle/>
          <a:p>
            <a:r>
              <a:rPr lang="en-AU" sz="2400" dirty="0" smtClean="0"/>
              <a:t>Required specific skills</a:t>
            </a:r>
          </a:p>
          <a:p>
            <a:r>
              <a:rPr lang="en-AU" sz="2400" dirty="0" smtClean="0"/>
              <a:t>Too much implementation detail</a:t>
            </a:r>
          </a:p>
          <a:p>
            <a:r>
              <a:rPr lang="en-AU" sz="2400" dirty="0" smtClean="0"/>
              <a:t>Wasn’t agile enough</a:t>
            </a:r>
          </a:p>
          <a:p>
            <a:r>
              <a:rPr lang="en-AU" sz="2400" dirty="0" smtClean="0"/>
              <a:t>Everything interpreted through </a:t>
            </a:r>
            <a:br>
              <a:rPr lang="en-AU" sz="2400" dirty="0" smtClean="0"/>
            </a:br>
            <a:r>
              <a:rPr lang="en-AU" sz="2400" dirty="0" smtClean="0"/>
              <a:t>the </a:t>
            </a:r>
            <a:r>
              <a:rPr lang="en-AU" sz="2400" dirty="0" err="1" smtClean="0"/>
              <a:t>prototyper’s</a:t>
            </a:r>
            <a:r>
              <a:rPr lang="en-AU" sz="2400" dirty="0" smtClean="0"/>
              <a:t> eyes</a:t>
            </a:r>
          </a:p>
          <a:p>
            <a:r>
              <a:rPr lang="en-AU" sz="2400" dirty="0" smtClean="0"/>
              <a:t>Throw-away</a:t>
            </a:r>
          </a:p>
          <a:p>
            <a:endParaRPr lang="en-AU" sz="2400" dirty="0" smtClean="0"/>
          </a:p>
          <a:p>
            <a:r>
              <a:rPr lang="en-AU" sz="2400" i="1" dirty="0" smtClean="0"/>
              <a:t>Some</a:t>
            </a:r>
            <a:r>
              <a:rPr lang="en-AU" sz="2400" dirty="0" smtClean="0"/>
              <a:t> of these problems are resolved today</a:t>
            </a:r>
            <a:endParaRPr lang="en-AU" sz="2400" dirty="0"/>
          </a:p>
        </p:txBody>
      </p:sp>
      <p:sp>
        <p:nvSpPr>
          <p:cNvPr id="4" name="Right Brace 3"/>
          <p:cNvSpPr/>
          <p:nvPr/>
        </p:nvSpPr>
        <p:spPr>
          <a:xfrm>
            <a:off x="5395430" y="1600200"/>
            <a:ext cx="328698" cy="2686050"/>
          </a:xfrm>
          <a:prstGeom prst="rightBrace">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5" name="Rectangle 4"/>
          <p:cNvSpPr/>
          <p:nvPr/>
        </p:nvSpPr>
        <p:spPr>
          <a:xfrm>
            <a:off x="5828758" y="1988840"/>
            <a:ext cx="3121367" cy="1569660"/>
          </a:xfrm>
          <a:prstGeom prst="rect">
            <a:avLst/>
          </a:prstGeom>
        </p:spPr>
        <p:txBody>
          <a:bodyPr wrap="none">
            <a:spAutoFit/>
          </a:bodyPr>
          <a:lstStyle/>
          <a:p>
            <a:r>
              <a:rPr lang="en-AU" sz="2400" dirty="0">
                <a:solidFill>
                  <a:schemeClr val="accent1"/>
                </a:solidFill>
              </a:rPr>
              <a:t>Emotional and financial</a:t>
            </a:r>
          </a:p>
          <a:p>
            <a:r>
              <a:rPr lang="en-AU" sz="2400" dirty="0">
                <a:solidFill>
                  <a:schemeClr val="accent1"/>
                </a:solidFill>
              </a:rPr>
              <a:t>investment</a:t>
            </a:r>
          </a:p>
          <a:p>
            <a:r>
              <a:rPr lang="en-AU" sz="2400" dirty="0" smtClean="0">
                <a:solidFill>
                  <a:schemeClr val="bg1"/>
                </a:solidFill>
              </a:rPr>
              <a:t>means</a:t>
            </a:r>
          </a:p>
          <a:p>
            <a:r>
              <a:rPr lang="en-AU" sz="2400" dirty="0" smtClean="0">
                <a:solidFill>
                  <a:schemeClr val="accent1"/>
                </a:solidFill>
              </a:rPr>
              <a:t>Hard to iterate</a:t>
            </a:r>
            <a:endParaRPr lang="en-AU" sz="2400" dirty="0">
              <a:solidFill>
                <a:schemeClr val="accent1"/>
              </a:solidFill>
            </a:endParaRPr>
          </a:p>
        </p:txBody>
      </p:sp>
    </p:spTree>
    <p:extLst>
      <p:ext uri="{BB962C8B-B14F-4D97-AF65-F5344CB8AC3E}">
        <p14:creationId xmlns:p14="http://schemas.microsoft.com/office/powerpoint/2010/main" val="3276987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4" descr="C:\Users\sguest\AppData\Local\Microsoft\Windows\Temporary Internet Files\Content.IE5\LOOJ1ZYR\MPj01788450000[1].jpg"/>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0" y="0"/>
            <a:ext cx="9144000" cy="6858000"/>
          </a:xfrm>
          <a:prstGeom prst="rect">
            <a:avLst/>
          </a:prstGeom>
          <a:noFill/>
        </p:spPr>
      </p:pic>
      <p:sp>
        <p:nvSpPr>
          <p:cNvPr id="3" name="Title 2"/>
          <p:cNvSpPr>
            <a:spLocks noGrp="1"/>
          </p:cNvSpPr>
          <p:nvPr>
            <p:ph type="title"/>
          </p:nvPr>
        </p:nvSpPr>
        <p:spPr/>
        <p:txBody>
          <a:bodyPr/>
          <a:lstStyle/>
          <a:p>
            <a:r>
              <a:rPr lang="en-AU" dirty="0" smtClean="0"/>
              <a:t>User Experience (UX) Challenges</a:t>
            </a:r>
            <a:endParaRPr lang="en-AU" dirty="0"/>
          </a:p>
        </p:txBody>
      </p:sp>
      <p:sp>
        <p:nvSpPr>
          <p:cNvPr id="5" name="Content Placeholder 4"/>
          <p:cNvSpPr>
            <a:spLocks noGrp="1"/>
          </p:cNvSpPr>
          <p:nvPr>
            <p:ph idx="1"/>
          </p:nvPr>
        </p:nvSpPr>
        <p:spPr>
          <a:xfrm>
            <a:off x="389436" y="1413945"/>
            <a:ext cx="8363938" cy="2068259"/>
          </a:xfrm>
        </p:spPr>
        <p:txBody>
          <a:bodyPr anchor="ctr"/>
          <a:lstStyle/>
          <a:p>
            <a:r>
              <a:rPr lang="en-AU" dirty="0" smtClean="0"/>
              <a:t>UX expectations increasing</a:t>
            </a:r>
          </a:p>
          <a:p>
            <a:r>
              <a:rPr lang="en-AU" dirty="0" smtClean="0"/>
              <a:t>Functional differentiation decreasing</a:t>
            </a:r>
          </a:p>
          <a:p>
            <a:r>
              <a:rPr lang="en-AU" dirty="0" smtClean="0"/>
              <a:t>UX implementation complexity increasing</a:t>
            </a:r>
          </a:p>
          <a:p>
            <a:r>
              <a:rPr lang="en-AU" dirty="0" smtClean="0"/>
              <a:t>Implementation timeframes decreasing</a:t>
            </a:r>
            <a:endParaRPr lang="en-AU" dirty="0"/>
          </a:p>
        </p:txBody>
      </p:sp>
    </p:spTree>
    <p:extLst>
      <p:ext uri="{BB962C8B-B14F-4D97-AF65-F5344CB8AC3E}">
        <p14:creationId xmlns:p14="http://schemas.microsoft.com/office/powerpoint/2010/main" val="3963895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Prototypes I have known…</a:t>
            </a:r>
            <a:endParaRPr lang="en-AU" dirty="0"/>
          </a:p>
        </p:txBody>
      </p:sp>
      <p:sp>
        <p:nvSpPr>
          <p:cNvPr id="5" name="Subtitle 4"/>
          <p:cNvSpPr>
            <a:spLocks noGrp="1"/>
          </p:cNvSpPr>
          <p:nvPr>
            <p:ph type="subTitle" idx="1"/>
          </p:nvPr>
        </p:nvSpPr>
        <p:spPr/>
        <p:txBody>
          <a:bodyPr/>
          <a:lstStyle/>
          <a:p>
            <a:endParaRPr lang="en-AU"/>
          </a:p>
        </p:txBody>
      </p:sp>
      <p:sp>
        <p:nvSpPr>
          <p:cNvPr id="6" name="Text Placeholder 5"/>
          <p:cNvSpPr>
            <a:spLocks noGrp="1"/>
          </p:cNvSpPr>
          <p:nvPr>
            <p:ph type="body" sz="quarter" idx="10"/>
          </p:nvPr>
        </p:nvSpPr>
        <p:spPr/>
        <p:txBody>
          <a:bodyPr/>
          <a:lstStyle/>
          <a:p>
            <a:endParaRPr lang="en-AU"/>
          </a:p>
        </p:txBody>
      </p:sp>
    </p:spTree>
    <p:extLst>
      <p:ext uri="{BB962C8B-B14F-4D97-AF65-F5344CB8AC3E}">
        <p14:creationId xmlns:p14="http://schemas.microsoft.com/office/powerpoint/2010/main" val="364052391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AU" dirty="0" smtClean="0"/>
              <a:t>Observer’s guide to prototypes</a:t>
            </a:r>
            <a:endParaRPr lang="en-AU" dirty="0"/>
          </a:p>
        </p:txBody>
      </p:sp>
      <p:graphicFrame>
        <p:nvGraphicFramePr>
          <p:cNvPr id="7" name="Table 6"/>
          <p:cNvGraphicFramePr>
            <a:graphicFrameLocks noGrp="1"/>
          </p:cNvGraphicFramePr>
          <p:nvPr>
            <p:extLst>
              <p:ext uri="{D42A27DB-BD31-4B8C-83A1-F6EECF244321}">
                <p14:modId xmlns:p14="http://schemas.microsoft.com/office/powerpoint/2010/main" val="675883111"/>
              </p:ext>
            </p:extLst>
          </p:nvPr>
        </p:nvGraphicFramePr>
        <p:xfrm>
          <a:off x="179513" y="1388980"/>
          <a:ext cx="8712968" cy="5280380"/>
        </p:xfrm>
        <a:graphic>
          <a:graphicData uri="http://schemas.openxmlformats.org/drawingml/2006/table">
            <a:tbl>
              <a:tblPr firstRow="1" bandRow="1">
                <a:tableStyleId>{69012ECD-51FC-41F1-AA8D-1B2483CD663E}</a:tableStyleId>
              </a:tblPr>
              <a:tblGrid>
                <a:gridCol w="1296143"/>
                <a:gridCol w="2472275"/>
                <a:gridCol w="2472275"/>
                <a:gridCol w="2472275"/>
              </a:tblGrid>
              <a:tr h="754340">
                <a:tc>
                  <a:txBody>
                    <a:bodyPr/>
                    <a:lstStyle/>
                    <a:p>
                      <a:endParaRPr lang="en-AU" sz="16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noFill/>
                  </a:tcPr>
                </a:tc>
                <a:tc>
                  <a:txBody>
                    <a:bodyPr/>
                    <a:lstStyle/>
                    <a:p>
                      <a:r>
                        <a:rPr lang="en-AU" sz="2000" dirty="0" smtClean="0">
                          <a:solidFill>
                            <a:schemeClr val="bg1"/>
                          </a:solidFill>
                        </a:rPr>
                        <a:t>STATIC</a:t>
                      </a:r>
                      <a:endParaRPr lang="en-AU" sz="2000"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endParaRPr lang="en-AU" sz="2000"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pPr algn="r"/>
                      <a:r>
                        <a:rPr lang="en-AU" sz="2000" dirty="0" smtClean="0">
                          <a:solidFill>
                            <a:schemeClr val="bg1"/>
                          </a:solidFill>
                        </a:rPr>
                        <a:t>INTERACTIVE</a:t>
                      </a:r>
                      <a:endParaRPr lang="en-AU" sz="2000"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r>
              <a:tr h="754340">
                <a:tc>
                  <a:txBody>
                    <a:bodyPr/>
                    <a:lstStyle/>
                    <a:p>
                      <a:r>
                        <a:rPr lang="en-AU" sz="2000" b="1" kern="1200" dirty="0" smtClean="0">
                          <a:solidFill>
                            <a:schemeClr val="bg1"/>
                          </a:solidFill>
                          <a:latin typeface="+mn-lt"/>
                          <a:ea typeface="+mn-ea"/>
                          <a:cs typeface="+mn-cs"/>
                        </a:rPr>
                        <a:t>LOW FIDELITY</a:t>
                      </a:r>
                      <a:endParaRPr lang="en-AU" sz="2000" b="1" kern="1200" dirty="0">
                        <a:solidFill>
                          <a:schemeClr val="bg1"/>
                        </a:solidFill>
                        <a:latin typeface="+mn-lt"/>
                        <a:ea typeface="+mn-ea"/>
                        <a:cs typeface="+mn-cs"/>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Activity Scenarios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kern="1200" dirty="0" smtClean="0">
                          <a:solidFill>
                            <a:schemeClr val="bg1"/>
                          </a:solidFill>
                          <a:latin typeface="+mn-lt"/>
                          <a:ea typeface="+mn-ea"/>
                          <a:cs typeface="+mn-cs"/>
                        </a:rPr>
                        <a:t>Sketches</a:t>
                      </a:r>
                      <a:endParaRPr lang="en-AU" sz="2000" b="1" kern="1200" dirty="0">
                        <a:solidFill>
                          <a:schemeClr val="bg1"/>
                        </a:solidFill>
                        <a:latin typeface="+mn-lt"/>
                        <a:ea typeface="+mn-ea"/>
                        <a:cs typeface="+mn-cs"/>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ctr"/>
                      <a:r>
                        <a:rPr lang="en-AU" sz="2000" b="1" dirty="0" smtClean="0">
                          <a:solidFill>
                            <a:schemeClr val="bg1"/>
                          </a:solidFill>
                        </a:rPr>
                        <a:t>Paper prototypes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r>
                        <a:rPr lang="en-AU" sz="2000" b="1" dirty="0" smtClean="0">
                          <a:solidFill>
                            <a:schemeClr val="bg1"/>
                          </a:solidFill>
                        </a:rPr>
                        <a:t>Wizard of Oz</a:t>
                      </a: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Storyboards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Wireframes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AU" sz="2000" b="1" dirty="0" smtClean="0">
                          <a:solidFill>
                            <a:schemeClr val="bg1"/>
                          </a:solidFill>
                        </a:rPr>
                        <a:t>Clickable wireframes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r>
                        <a:rPr lang="en-AU" sz="2000" b="1" dirty="0" smtClean="0">
                          <a:solidFill>
                            <a:schemeClr val="bg1"/>
                          </a:solidFill>
                        </a:rPr>
                        <a:t>Untreated </a:t>
                      </a:r>
                      <a:br>
                        <a:rPr lang="en-AU" sz="2000" b="1" dirty="0" smtClean="0">
                          <a:solidFill>
                            <a:schemeClr val="bg1"/>
                          </a:solidFill>
                        </a:rPr>
                      </a:br>
                      <a:r>
                        <a:rPr lang="en-AU" sz="2000" b="1" dirty="0" smtClean="0">
                          <a:solidFill>
                            <a:schemeClr val="bg1"/>
                          </a:solidFill>
                        </a:rPr>
                        <a:t>interactive</a:t>
                      </a: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Comps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ct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r>
                        <a:rPr lang="en-AU" sz="2000" b="1" kern="1200" dirty="0" smtClean="0">
                          <a:solidFill>
                            <a:schemeClr val="bg1"/>
                          </a:solidFill>
                          <a:latin typeface="+mn-lt"/>
                          <a:ea typeface="+mn-ea"/>
                          <a:cs typeface="+mn-cs"/>
                        </a:rPr>
                        <a:t>HIGH FIDELITY</a:t>
                      </a:r>
                      <a:endParaRPr lang="en-AU" sz="2000" b="1" kern="1200" dirty="0">
                        <a:solidFill>
                          <a:schemeClr val="bg1"/>
                        </a:solidFill>
                        <a:latin typeface="+mn-lt"/>
                        <a:ea typeface="+mn-ea"/>
                        <a:cs typeface="+mn-cs"/>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ctr"/>
                      <a:r>
                        <a:rPr lang="en-AU" sz="2000" b="1" dirty="0" err="1" smtClean="0">
                          <a:solidFill>
                            <a:schemeClr val="bg1"/>
                          </a:solidFill>
                        </a:rPr>
                        <a:t>Animatics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r>
                        <a:rPr lang="en-AU" sz="2000" b="1" dirty="0" smtClean="0">
                          <a:solidFill>
                            <a:schemeClr val="bg1"/>
                          </a:solidFill>
                        </a:rPr>
                        <a:t>Treated</a:t>
                      </a:r>
                      <a:r>
                        <a:rPr lang="en-AU" sz="2000" b="1" baseline="0" dirty="0" smtClean="0">
                          <a:solidFill>
                            <a:schemeClr val="bg1"/>
                          </a:solidFill>
                        </a:rPr>
                        <a:t> </a:t>
                      </a:r>
                      <a:br>
                        <a:rPr lang="en-AU" sz="2000" b="1" baseline="0" dirty="0" smtClean="0">
                          <a:solidFill>
                            <a:schemeClr val="bg1"/>
                          </a:solidFill>
                        </a:rPr>
                      </a:br>
                      <a:r>
                        <a:rPr lang="en-AU" sz="2000" b="1" dirty="0" smtClean="0">
                          <a:solidFill>
                            <a:schemeClr val="bg1"/>
                          </a:solidFill>
                        </a:rPr>
                        <a:t>interactive</a:t>
                      </a: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bl>
          </a:graphicData>
        </a:graphic>
      </p:graphicFrame>
    </p:spTree>
    <p:extLst>
      <p:ext uri="{BB962C8B-B14F-4D97-AF65-F5344CB8AC3E}">
        <p14:creationId xmlns:p14="http://schemas.microsoft.com/office/powerpoint/2010/main" val="421517333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Why prototype?</a:t>
            </a:r>
            <a:endParaRPr lang="en-AU" dirty="0"/>
          </a:p>
        </p:txBody>
      </p:sp>
      <p:sp>
        <p:nvSpPr>
          <p:cNvPr id="5" name="Subtitle 4"/>
          <p:cNvSpPr>
            <a:spLocks noGrp="1"/>
          </p:cNvSpPr>
          <p:nvPr>
            <p:ph type="subTitle" idx="1"/>
          </p:nvPr>
        </p:nvSpPr>
        <p:spPr/>
        <p:txBody>
          <a:bodyPr/>
          <a:lstStyle/>
          <a:p>
            <a:endParaRPr lang="en-AU" dirty="0"/>
          </a:p>
        </p:txBody>
      </p:sp>
      <p:sp>
        <p:nvSpPr>
          <p:cNvPr id="6" name="Text Placeholder 5"/>
          <p:cNvSpPr>
            <a:spLocks noGrp="1"/>
          </p:cNvSpPr>
          <p:nvPr>
            <p:ph type="body" sz="quarter" idx="10"/>
          </p:nvPr>
        </p:nvSpPr>
        <p:spPr/>
        <p:txBody>
          <a:bodyPr/>
          <a:lstStyle/>
          <a:p>
            <a:endParaRPr lang="en-AU"/>
          </a:p>
        </p:txBody>
      </p:sp>
    </p:spTree>
    <p:extLst>
      <p:ext uri="{BB962C8B-B14F-4D97-AF65-F5344CB8AC3E}">
        <p14:creationId xmlns:p14="http://schemas.microsoft.com/office/powerpoint/2010/main" val="236180298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Why Prototype?</a:t>
            </a:r>
            <a:endParaRPr lang="en-AU" dirty="0"/>
          </a:p>
        </p:txBody>
      </p:sp>
      <p:sp>
        <p:nvSpPr>
          <p:cNvPr id="3" name="Text Placeholder 2"/>
          <p:cNvSpPr>
            <a:spLocks noGrp="1"/>
          </p:cNvSpPr>
          <p:nvPr>
            <p:ph type="body" sz="quarter" idx="10"/>
          </p:nvPr>
        </p:nvSpPr>
        <p:spPr>
          <a:xfrm>
            <a:off x="323528" y="1447798"/>
            <a:ext cx="4181969" cy="966418"/>
          </a:xfrm>
        </p:spPr>
        <p:txBody>
          <a:bodyPr wrap="square">
            <a:spAutoFit/>
          </a:bodyPr>
          <a:lstStyle/>
          <a:p>
            <a:r>
              <a:rPr lang="en-AU" dirty="0" smtClean="0"/>
              <a:t>Validate the concept</a:t>
            </a:r>
          </a:p>
          <a:p>
            <a:pPr lvl="1"/>
            <a:r>
              <a:rPr lang="en-AU" dirty="0" smtClean="0"/>
              <a:t>In concrete terms</a:t>
            </a:r>
            <a:endParaRPr lang="en-AU" dirty="0"/>
          </a:p>
        </p:txBody>
      </p:sp>
      <p:pic>
        <p:nvPicPr>
          <p:cNvPr id="4"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484784"/>
            <a:ext cx="423862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2"/>
          <p:cNvSpPr txBox="1">
            <a:spLocks/>
          </p:cNvSpPr>
          <p:nvPr/>
        </p:nvSpPr>
        <p:spPr>
          <a:xfrm>
            <a:off x="323528" y="2483159"/>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Try out ideas </a:t>
            </a:r>
          </a:p>
          <a:p>
            <a:pPr lvl="1"/>
            <a:r>
              <a:rPr lang="en-AU" dirty="0" smtClean="0"/>
              <a:t>At low risk</a:t>
            </a:r>
          </a:p>
        </p:txBody>
      </p:sp>
      <p:sp>
        <p:nvSpPr>
          <p:cNvPr id="6" name="Text Placeholder 2"/>
          <p:cNvSpPr txBox="1">
            <a:spLocks/>
          </p:cNvSpPr>
          <p:nvPr/>
        </p:nvSpPr>
        <p:spPr>
          <a:xfrm>
            <a:off x="323528" y="3518520"/>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Identify issues</a:t>
            </a:r>
          </a:p>
          <a:p>
            <a:pPr lvl="1"/>
            <a:r>
              <a:rPr lang="en-AU" dirty="0" smtClean="0"/>
              <a:t>Before it’s too late</a:t>
            </a:r>
          </a:p>
        </p:txBody>
      </p:sp>
      <p:sp>
        <p:nvSpPr>
          <p:cNvPr id="7" name="Text Placeholder 2"/>
          <p:cNvSpPr txBox="1">
            <a:spLocks/>
          </p:cNvSpPr>
          <p:nvPr/>
        </p:nvSpPr>
        <p:spPr>
          <a:xfrm>
            <a:off x="323528" y="4553881"/>
            <a:ext cx="5112568"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Sell the vision</a:t>
            </a:r>
          </a:p>
          <a:p>
            <a:pPr lvl="1"/>
            <a:r>
              <a:rPr lang="en-AU" dirty="0" smtClean="0"/>
              <a:t>To stakeholders and investors</a:t>
            </a:r>
          </a:p>
        </p:txBody>
      </p:sp>
      <p:sp>
        <p:nvSpPr>
          <p:cNvPr id="8" name="Text Placeholder 2"/>
          <p:cNvSpPr txBox="1">
            <a:spLocks/>
          </p:cNvSpPr>
          <p:nvPr/>
        </p:nvSpPr>
        <p:spPr>
          <a:xfrm>
            <a:off x="323528" y="5589241"/>
            <a:ext cx="6511800"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Bring the team together</a:t>
            </a:r>
          </a:p>
          <a:p>
            <a:pPr lvl="1"/>
            <a:r>
              <a:rPr lang="en-AU" dirty="0" smtClean="0"/>
              <a:t>With a common vision</a:t>
            </a:r>
            <a:endParaRPr lang="en-AU" dirty="0"/>
          </a:p>
        </p:txBody>
      </p:sp>
      <p:sp>
        <p:nvSpPr>
          <p:cNvPr id="9" name="Isosceles Triangle 8"/>
          <p:cNvSpPr/>
          <p:nvPr/>
        </p:nvSpPr>
        <p:spPr>
          <a:xfrm rot="5400000">
            <a:off x="425182" y="1556792"/>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Isosceles Triangle 9"/>
          <p:cNvSpPr/>
          <p:nvPr/>
        </p:nvSpPr>
        <p:spPr>
          <a:xfrm rot="5400000">
            <a:off x="425182" y="2590304"/>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Isosceles Triangle 10"/>
          <p:cNvSpPr/>
          <p:nvPr/>
        </p:nvSpPr>
        <p:spPr>
          <a:xfrm rot="5400000">
            <a:off x="425182" y="3623816"/>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Isosceles Triangle 11"/>
          <p:cNvSpPr/>
          <p:nvPr/>
        </p:nvSpPr>
        <p:spPr>
          <a:xfrm rot="5400000">
            <a:off x="425182" y="465732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Isosceles Triangle 12"/>
          <p:cNvSpPr/>
          <p:nvPr/>
        </p:nvSpPr>
        <p:spPr>
          <a:xfrm rot="5400000">
            <a:off x="425182" y="569083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22377193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Why Prototype?</a:t>
            </a:r>
            <a:endParaRPr lang="en-AU" dirty="0"/>
          </a:p>
        </p:txBody>
      </p:sp>
      <p:sp>
        <p:nvSpPr>
          <p:cNvPr id="3" name="Text Placeholder 2"/>
          <p:cNvSpPr>
            <a:spLocks noGrp="1"/>
          </p:cNvSpPr>
          <p:nvPr>
            <p:ph type="body" sz="quarter" idx="10"/>
          </p:nvPr>
        </p:nvSpPr>
        <p:spPr>
          <a:xfrm>
            <a:off x="323528" y="1447798"/>
            <a:ext cx="4181969" cy="966418"/>
          </a:xfrm>
        </p:spPr>
        <p:txBody>
          <a:bodyPr wrap="square">
            <a:spAutoFit/>
          </a:bodyPr>
          <a:lstStyle/>
          <a:p>
            <a:r>
              <a:rPr lang="en-AU" dirty="0" smtClean="0"/>
              <a:t>Validate the concept</a:t>
            </a:r>
          </a:p>
          <a:p>
            <a:pPr lvl="1"/>
            <a:r>
              <a:rPr lang="en-AU" dirty="0" smtClean="0"/>
              <a:t>In concrete terms</a:t>
            </a:r>
            <a:endParaRPr lang="en-AU" dirty="0"/>
          </a:p>
        </p:txBody>
      </p:sp>
      <p:pic>
        <p:nvPicPr>
          <p:cNvPr id="4"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484784"/>
            <a:ext cx="423862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2"/>
          <p:cNvSpPr txBox="1">
            <a:spLocks/>
          </p:cNvSpPr>
          <p:nvPr/>
        </p:nvSpPr>
        <p:spPr>
          <a:xfrm>
            <a:off x="323528" y="2483159"/>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Try out ideas </a:t>
            </a:r>
          </a:p>
          <a:p>
            <a:pPr lvl="1"/>
            <a:r>
              <a:rPr lang="en-AU" dirty="0" smtClean="0"/>
              <a:t>At low risk</a:t>
            </a:r>
          </a:p>
        </p:txBody>
      </p:sp>
      <p:sp>
        <p:nvSpPr>
          <p:cNvPr id="6" name="Text Placeholder 2"/>
          <p:cNvSpPr txBox="1">
            <a:spLocks/>
          </p:cNvSpPr>
          <p:nvPr/>
        </p:nvSpPr>
        <p:spPr>
          <a:xfrm>
            <a:off x="323528" y="3518520"/>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Identify issues</a:t>
            </a:r>
          </a:p>
          <a:p>
            <a:pPr lvl="1"/>
            <a:r>
              <a:rPr lang="en-AU" dirty="0" smtClean="0"/>
              <a:t>Before it’s too late</a:t>
            </a:r>
          </a:p>
        </p:txBody>
      </p:sp>
      <p:sp>
        <p:nvSpPr>
          <p:cNvPr id="7" name="Text Placeholder 2"/>
          <p:cNvSpPr txBox="1">
            <a:spLocks/>
          </p:cNvSpPr>
          <p:nvPr/>
        </p:nvSpPr>
        <p:spPr>
          <a:xfrm>
            <a:off x="323528" y="4553881"/>
            <a:ext cx="5112568"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Sell the vision</a:t>
            </a:r>
          </a:p>
          <a:p>
            <a:pPr lvl="1"/>
            <a:r>
              <a:rPr lang="en-AU" dirty="0" smtClean="0"/>
              <a:t>To stakeholders and investors</a:t>
            </a:r>
          </a:p>
        </p:txBody>
      </p:sp>
      <p:sp>
        <p:nvSpPr>
          <p:cNvPr id="8" name="Text Placeholder 2"/>
          <p:cNvSpPr txBox="1">
            <a:spLocks/>
          </p:cNvSpPr>
          <p:nvPr/>
        </p:nvSpPr>
        <p:spPr>
          <a:xfrm>
            <a:off x="323528" y="5589241"/>
            <a:ext cx="6511800"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Bring the team together</a:t>
            </a:r>
          </a:p>
          <a:p>
            <a:pPr lvl="1"/>
            <a:r>
              <a:rPr lang="en-AU" dirty="0" smtClean="0"/>
              <a:t>With a common vision</a:t>
            </a:r>
            <a:endParaRPr lang="en-AU" dirty="0"/>
          </a:p>
        </p:txBody>
      </p:sp>
      <p:sp>
        <p:nvSpPr>
          <p:cNvPr id="9" name="Isosceles Triangle 8"/>
          <p:cNvSpPr/>
          <p:nvPr/>
        </p:nvSpPr>
        <p:spPr>
          <a:xfrm rot="5400000">
            <a:off x="425182" y="1556792"/>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Isosceles Triangle 9"/>
          <p:cNvSpPr/>
          <p:nvPr/>
        </p:nvSpPr>
        <p:spPr>
          <a:xfrm rot="5400000">
            <a:off x="425182" y="2590304"/>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Isosceles Triangle 10"/>
          <p:cNvSpPr/>
          <p:nvPr/>
        </p:nvSpPr>
        <p:spPr>
          <a:xfrm rot="5400000">
            <a:off x="425182" y="3623816"/>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Isosceles Triangle 11"/>
          <p:cNvSpPr/>
          <p:nvPr/>
        </p:nvSpPr>
        <p:spPr>
          <a:xfrm rot="5400000">
            <a:off x="425182" y="465732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Isosceles Triangle 12"/>
          <p:cNvSpPr/>
          <p:nvPr/>
        </p:nvSpPr>
        <p:spPr>
          <a:xfrm rot="5400000">
            <a:off x="425182" y="569083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089947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nodeType="afterEffect">
                                  <p:stCondLst>
                                    <p:cond delay="0"/>
                                  </p:stCondLst>
                                  <p:iterate type="lt">
                                    <p:tmPct val="4000"/>
                                  </p:iterate>
                                  <p:childTnLst>
                                    <p:set>
                                      <p:cBhvr override="childStyle">
                                        <p:cTn id="6" dur="500" fill="hold"/>
                                        <p:tgtEl>
                                          <p:spTgt spid="3">
                                            <p:txEl>
                                              <p:pRg st="0" end="0"/>
                                            </p:txEl>
                                          </p:spTgt>
                                        </p:tgtEl>
                                        <p:attrNameLst>
                                          <p:attrName>style.color</p:attrName>
                                        </p:attrNameLst>
                                      </p:cBhvr>
                                      <p:to>
                                        <p:clrVal>
                                          <a:srgbClr val="03C2F1"/>
                                        </p:clrVal>
                                      </p:to>
                                    </p:set>
                                    <p:set>
                                      <p:cBhvr>
                                        <p:cTn id="7" dur="500" fill="hold"/>
                                        <p:tgtEl>
                                          <p:spTgt spid="3">
                                            <p:txEl>
                                              <p:pRg st="0" end="0"/>
                                            </p:txEl>
                                          </p:spTgt>
                                        </p:tgtEl>
                                        <p:attrNameLst>
                                          <p:attrName>fillcolor</p:attrName>
                                        </p:attrNameLst>
                                      </p:cBhvr>
                                      <p:to>
                                        <p:clrVal>
                                          <a:srgbClr val="03C2F1"/>
                                        </p:clrVal>
                                      </p:to>
                                    </p:set>
                                    <p:set>
                                      <p:cBhvr>
                                        <p:cTn id="8" dur="5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SC03689"/>
          <p:cNvPicPr>
            <a:picLocks noChangeArrowheads="1"/>
          </p:cNvPicPr>
          <p:nvPr/>
        </p:nvPicPr>
        <p:blipFill>
          <a:blip r:embed="rId3">
            <a:lum contrast="20000"/>
          </a:blip>
          <a:srcRect/>
          <a:stretch>
            <a:fillRect/>
          </a:stretch>
        </p:blipFill>
        <p:spPr bwMode="auto">
          <a:xfrm>
            <a:off x="4932040" y="1571600"/>
            <a:ext cx="4830433" cy="3657600"/>
          </a:xfrm>
          <a:prstGeom prst="rect">
            <a:avLst/>
          </a:prstGeom>
          <a:noFill/>
          <a:effectLst/>
        </p:spPr>
      </p:pic>
      <p:sp>
        <p:nvSpPr>
          <p:cNvPr id="3" name="Title 2"/>
          <p:cNvSpPr>
            <a:spLocks noGrp="1"/>
          </p:cNvSpPr>
          <p:nvPr>
            <p:ph type="title"/>
          </p:nvPr>
        </p:nvSpPr>
        <p:spPr/>
        <p:txBody>
          <a:bodyPr/>
          <a:lstStyle/>
          <a:p>
            <a:r>
              <a:rPr lang="en-AU" dirty="0" smtClean="0"/>
              <a:t>Validate the Concept</a:t>
            </a:r>
            <a:endParaRPr lang="en-AU" dirty="0"/>
          </a:p>
        </p:txBody>
      </p:sp>
      <p:sp>
        <p:nvSpPr>
          <p:cNvPr id="5" name="Text Placeholder 4"/>
          <p:cNvSpPr>
            <a:spLocks noGrp="1"/>
          </p:cNvSpPr>
          <p:nvPr>
            <p:ph type="body" idx="1"/>
          </p:nvPr>
        </p:nvSpPr>
        <p:spPr>
          <a:xfrm>
            <a:off x="389436" y="1411554"/>
            <a:ext cx="4115872" cy="346249"/>
          </a:xfrm>
        </p:spPr>
        <p:txBody>
          <a:bodyPr>
            <a:normAutofit fontScale="92500" lnSpcReduction="20000"/>
          </a:bodyPr>
          <a:lstStyle/>
          <a:p>
            <a:r>
              <a:rPr lang="en-AU" dirty="0" smtClean="0"/>
              <a:t>Paper Prototyping</a:t>
            </a:r>
            <a:endParaRPr lang="en-AU" dirty="0"/>
          </a:p>
        </p:txBody>
      </p:sp>
      <p:sp>
        <p:nvSpPr>
          <p:cNvPr id="6" name="Content Placeholder 5"/>
          <p:cNvSpPr>
            <a:spLocks noGrp="1"/>
          </p:cNvSpPr>
          <p:nvPr>
            <p:ph sz="half" idx="2"/>
          </p:nvPr>
        </p:nvSpPr>
        <p:spPr>
          <a:xfrm>
            <a:off x="381000" y="2133600"/>
            <a:ext cx="4114800" cy="4463752"/>
          </a:xfrm>
        </p:spPr>
        <p:txBody>
          <a:bodyPr>
            <a:normAutofit fontScale="92500" lnSpcReduction="10000"/>
          </a:bodyPr>
          <a:lstStyle/>
          <a:p>
            <a:r>
              <a:rPr lang="en-AU" dirty="0" smtClean="0"/>
              <a:t>Pros</a:t>
            </a:r>
          </a:p>
          <a:p>
            <a:pPr lvl="1"/>
            <a:r>
              <a:rPr lang="en-AU" dirty="0" smtClean="0"/>
              <a:t>No technical skill required</a:t>
            </a:r>
          </a:p>
          <a:p>
            <a:pPr lvl="1"/>
            <a:r>
              <a:rPr lang="en-AU" dirty="0" smtClean="0"/>
              <a:t>Not intimidating</a:t>
            </a:r>
          </a:p>
          <a:p>
            <a:pPr lvl="1"/>
            <a:r>
              <a:rPr lang="en-AU" dirty="0" smtClean="0"/>
              <a:t>Clearly unfinished</a:t>
            </a:r>
          </a:p>
          <a:p>
            <a:pPr lvl="1"/>
            <a:r>
              <a:rPr lang="en-AU" dirty="0" smtClean="0"/>
              <a:t>Necessarily high-level</a:t>
            </a:r>
          </a:p>
          <a:p>
            <a:pPr lvl="1"/>
            <a:r>
              <a:rPr lang="en-AU" dirty="0" smtClean="0"/>
              <a:t>Low investment</a:t>
            </a:r>
          </a:p>
          <a:p>
            <a:endParaRPr lang="en-AU" dirty="0" smtClean="0"/>
          </a:p>
          <a:p>
            <a:r>
              <a:rPr lang="en-AU" dirty="0" smtClean="0"/>
              <a:t>Cons</a:t>
            </a:r>
          </a:p>
          <a:p>
            <a:pPr lvl="1"/>
            <a:r>
              <a:rPr lang="en-AU" dirty="0"/>
              <a:t>Become unwieldy with lots of content</a:t>
            </a:r>
          </a:p>
          <a:p>
            <a:pPr lvl="1"/>
            <a:r>
              <a:rPr lang="en-AU" dirty="0"/>
              <a:t>Awkward to show subtle interactions</a:t>
            </a:r>
          </a:p>
          <a:p>
            <a:pPr lvl="1"/>
            <a:r>
              <a:rPr lang="en-AU" dirty="0"/>
              <a:t>Not as portable</a:t>
            </a:r>
          </a:p>
          <a:p>
            <a:endParaRPr lang="en-AU" dirty="0" smtClean="0"/>
          </a:p>
        </p:txBody>
      </p:sp>
      <p:sp>
        <p:nvSpPr>
          <p:cNvPr id="8" name="Content Placeholder 7"/>
          <p:cNvSpPr>
            <a:spLocks noGrp="1"/>
          </p:cNvSpPr>
          <p:nvPr>
            <p:ph sz="quarter" idx="4"/>
          </p:nvPr>
        </p:nvSpPr>
        <p:spPr>
          <a:xfrm>
            <a:off x="4637501" y="2133601"/>
            <a:ext cx="4115872" cy="318549"/>
          </a:xfrm>
        </p:spPr>
        <p:txBody>
          <a:bodyPr>
            <a:normAutofit fontScale="77500" lnSpcReduction="20000"/>
          </a:bodyPr>
          <a:lstStyle/>
          <a:p>
            <a:endParaRPr lang="en-AU" dirty="0"/>
          </a:p>
        </p:txBody>
      </p:sp>
      <p:sp>
        <p:nvSpPr>
          <p:cNvPr id="2" name="Text Placeholder 1"/>
          <p:cNvSpPr>
            <a:spLocks noGrp="1"/>
          </p:cNvSpPr>
          <p:nvPr>
            <p:ph type="body" sz="quarter" idx="3"/>
          </p:nvPr>
        </p:nvSpPr>
        <p:spPr/>
        <p:txBody>
          <a:bodyPr>
            <a:normAutofit fontScale="77500" lnSpcReduction="20000"/>
          </a:bodyPr>
          <a:lstStyle/>
          <a:p>
            <a:endParaRPr lang="en-AU"/>
          </a:p>
        </p:txBody>
      </p:sp>
    </p:spTree>
    <p:extLst>
      <p:ext uri="{BB962C8B-B14F-4D97-AF65-F5344CB8AC3E}">
        <p14:creationId xmlns:p14="http://schemas.microsoft.com/office/powerpoint/2010/main" val="698834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AU" dirty="0" smtClean="0"/>
              <a:t>Validate the Concept</a:t>
            </a:r>
          </a:p>
        </p:txBody>
      </p:sp>
      <p:pic>
        <p:nvPicPr>
          <p:cNvPr id="35844" name="Picture 4" descr="L:\02_UX\UX Australia\Assets\DSC_0198.JPG"/>
          <p:cNvPicPr>
            <a:picLocks noGrp="1" noChangeArrowheads="1"/>
          </p:cNvPicPr>
          <p:nvPr>
            <p:ph idx="1"/>
          </p:nvPr>
        </p:nvPicPr>
        <p:blipFill>
          <a:blip r:embed="rId3"/>
          <a:srcRect/>
          <a:stretch>
            <a:fillRect/>
          </a:stretch>
        </p:blipFill>
        <p:spPr>
          <a:xfrm>
            <a:off x="3741907" y="1577975"/>
            <a:ext cx="5654629" cy="3579217"/>
          </a:xfrm>
          <a:effectLst/>
        </p:spPr>
      </p:pic>
      <p:pic>
        <p:nvPicPr>
          <p:cNvPr id="5" name="Picture 6"/>
          <p:cNvPicPr>
            <a:picLocks noChangeArrowheads="1"/>
          </p:cNvPicPr>
          <p:nvPr/>
        </p:nvPicPr>
        <p:blipFill>
          <a:blip r:embed="rId4"/>
          <a:srcRect/>
          <a:stretch>
            <a:fillRect/>
          </a:stretch>
        </p:blipFill>
        <p:spPr bwMode="auto">
          <a:xfrm>
            <a:off x="-1188640" y="1599771"/>
            <a:ext cx="4754489" cy="3547852"/>
          </a:xfrm>
          <a:prstGeom prst="rect">
            <a:avLst/>
          </a:prstGeom>
          <a:ln>
            <a:noFill/>
          </a:ln>
          <a:effectLst/>
        </p:spPr>
      </p:pic>
    </p:spTree>
    <p:extLst>
      <p:ext uri="{BB962C8B-B14F-4D97-AF65-F5344CB8AC3E}">
        <p14:creationId xmlns:p14="http://schemas.microsoft.com/office/powerpoint/2010/main" val="249642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Prototypes</a:t>
            </a:r>
            <a:endParaRPr lang="en-AU" dirty="0"/>
          </a:p>
        </p:txBody>
      </p:sp>
      <p:sp>
        <p:nvSpPr>
          <p:cNvPr id="3" name="Text Placeholder 2"/>
          <p:cNvSpPr>
            <a:spLocks noGrp="1"/>
          </p:cNvSpPr>
          <p:nvPr>
            <p:ph type="body" sz="quarter" idx="10"/>
          </p:nvPr>
        </p:nvSpPr>
        <p:spPr>
          <a:xfrm>
            <a:off x="389436" y="1447800"/>
            <a:ext cx="8363938" cy="886397"/>
          </a:xfrm>
        </p:spPr>
        <p:txBody>
          <a:bodyPr>
            <a:normAutofit lnSpcReduction="10000"/>
          </a:bodyPr>
          <a:lstStyle/>
          <a:p>
            <a:r>
              <a:rPr lang="en-US" dirty="0">
                <a:hlinkClick r:id="rId2"/>
              </a:rPr>
              <a:t>http://</a:t>
            </a:r>
            <a:r>
              <a:rPr lang="en-US" dirty="0" smtClean="0">
                <a:hlinkClick r:id="rId2"/>
              </a:rPr>
              <a:t>www.youtube.com/watch?v=gO49iR0HguE&amp;feature=fvwrel</a:t>
            </a:r>
            <a:endParaRPr lang="en-AU" dirty="0"/>
          </a:p>
        </p:txBody>
      </p:sp>
      <p:pic>
        <p:nvPicPr>
          <p:cNvPr id="4098"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447" y="2348880"/>
            <a:ext cx="423862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77834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Why Prototype?</a:t>
            </a:r>
            <a:endParaRPr lang="en-AU" dirty="0"/>
          </a:p>
        </p:txBody>
      </p:sp>
      <p:sp>
        <p:nvSpPr>
          <p:cNvPr id="3" name="Text Placeholder 2"/>
          <p:cNvSpPr>
            <a:spLocks noGrp="1"/>
          </p:cNvSpPr>
          <p:nvPr>
            <p:ph type="body" sz="quarter" idx="10"/>
          </p:nvPr>
        </p:nvSpPr>
        <p:spPr>
          <a:xfrm>
            <a:off x="323528" y="1447798"/>
            <a:ext cx="4181969" cy="966418"/>
          </a:xfrm>
        </p:spPr>
        <p:txBody>
          <a:bodyPr wrap="square">
            <a:spAutoFit/>
          </a:bodyPr>
          <a:lstStyle/>
          <a:p>
            <a:r>
              <a:rPr lang="en-AU" dirty="0" smtClean="0"/>
              <a:t>Validate the concept</a:t>
            </a:r>
          </a:p>
          <a:p>
            <a:pPr lvl="1"/>
            <a:r>
              <a:rPr lang="en-AU" dirty="0" smtClean="0"/>
              <a:t>In concrete terms</a:t>
            </a:r>
            <a:endParaRPr lang="en-AU" dirty="0"/>
          </a:p>
        </p:txBody>
      </p:sp>
      <p:pic>
        <p:nvPicPr>
          <p:cNvPr id="4"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484784"/>
            <a:ext cx="423862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2"/>
          <p:cNvSpPr txBox="1">
            <a:spLocks/>
          </p:cNvSpPr>
          <p:nvPr/>
        </p:nvSpPr>
        <p:spPr>
          <a:xfrm>
            <a:off x="323528" y="2483159"/>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Try out ideas </a:t>
            </a:r>
          </a:p>
          <a:p>
            <a:pPr lvl="1"/>
            <a:r>
              <a:rPr lang="en-AU" dirty="0" smtClean="0"/>
              <a:t>At low risk</a:t>
            </a:r>
          </a:p>
        </p:txBody>
      </p:sp>
      <p:sp>
        <p:nvSpPr>
          <p:cNvPr id="6" name="Text Placeholder 2"/>
          <p:cNvSpPr txBox="1">
            <a:spLocks/>
          </p:cNvSpPr>
          <p:nvPr/>
        </p:nvSpPr>
        <p:spPr>
          <a:xfrm>
            <a:off x="323528" y="3518520"/>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Identify issues</a:t>
            </a:r>
          </a:p>
          <a:p>
            <a:pPr lvl="1"/>
            <a:r>
              <a:rPr lang="en-AU" dirty="0" smtClean="0"/>
              <a:t>Before it’s too late</a:t>
            </a:r>
          </a:p>
        </p:txBody>
      </p:sp>
      <p:sp>
        <p:nvSpPr>
          <p:cNvPr id="7" name="Text Placeholder 2"/>
          <p:cNvSpPr txBox="1">
            <a:spLocks/>
          </p:cNvSpPr>
          <p:nvPr/>
        </p:nvSpPr>
        <p:spPr>
          <a:xfrm>
            <a:off x="323528" y="4553881"/>
            <a:ext cx="5112568"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Sell the vision</a:t>
            </a:r>
          </a:p>
          <a:p>
            <a:pPr lvl="1"/>
            <a:r>
              <a:rPr lang="en-AU" dirty="0" smtClean="0"/>
              <a:t>To stakeholders and investors</a:t>
            </a:r>
          </a:p>
        </p:txBody>
      </p:sp>
      <p:sp>
        <p:nvSpPr>
          <p:cNvPr id="8" name="Text Placeholder 2"/>
          <p:cNvSpPr txBox="1">
            <a:spLocks/>
          </p:cNvSpPr>
          <p:nvPr/>
        </p:nvSpPr>
        <p:spPr>
          <a:xfrm>
            <a:off x="323528" y="5589241"/>
            <a:ext cx="6511800"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Bring the team together</a:t>
            </a:r>
          </a:p>
          <a:p>
            <a:pPr lvl="1"/>
            <a:r>
              <a:rPr lang="en-AU" dirty="0" smtClean="0"/>
              <a:t>With a common vision</a:t>
            </a:r>
            <a:endParaRPr lang="en-AU" dirty="0"/>
          </a:p>
        </p:txBody>
      </p:sp>
      <p:sp>
        <p:nvSpPr>
          <p:cNvPr id="9" name="Isosceles Triangle 8"/>
          <p:cNvSpPr/>
          <p:nvPr/>
        </p:nvSpPr>
        <p:spPr>
          <a:xfrm rot="5400000">
            <a:off x="425182" y="1556792"/>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Isosceles Triangle 9"/>
          <p:cNvSpPr/>
          <p:nvPr/>
        </p:nvSpPr>
        <p:spPr>
          <a:xfrm rot="5400000">
            <a:off x="425182" y="2590304"/>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Isosceles Triangle 10"/>
          <p:cNvSpPr/>
          <p:nvPr/>
        </p:nvSpPr>
        <p:spPr>
          <a:xfrm rot="5400000">
            <a:off x="425182" y="3623816"/>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Isosceles Triangle 11"/>
          <p:cNvSpPr/>
          <p:nvPr/>
        </p:nvSpPr>
        <p:spPr>
          <a:xfrm rot="5400000">
            <a:off x="425182" y="465732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Isosceles Triangle 12"/>
          <p:cNvSpPr/>
          <p:nvPr/>
        </p:nvSpPr>
        <p:spPr>
          <a:xfrm rot="5400000">
            <a:off x="425182" y="569083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7371519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nodeType="afterEffect">
                                  <p:stCondLst>
                                    <p:cond delay="0"/>
                                  </p:stCondLst>
                                  <p:iterate type="lt">
                                    <p:tmPct val="4000"/>
                                  </p:iterate>
                                  <p:childTnLst>
                                    <p:set>
                                      <p:cBhvr override="childStyle">
                                        <p:cTn id="6" dur="500" fill="hold"/>
                                        <p:tgtEl>
                                          <p:spTgt spid="5">
                                            <p:txEl>
                                              <p:pRg st="0" end="0"/>
                                            </p:txEl>
                                          </p:spTgt>
                                        </p:tgtEl>
                                        <p:attrNameLst>
                                          <p:attrName>style.color</p:attrName>
                                        </p:attrNameLst>
                                      </p:cBhvr>
                                      <p:to>
                                        <p:clrVal>
                                          <a:srgbClr val="03C2F1"/>
                                        </p:clrVal>
                                      </p:to>
                                    </p:set>
                                    <p:set>
                                      <p:cBhvr>
                                        <p:cTn id="7" dur="500" fill="hold"/>
                                        <p:tgtEl>
                                          <p:spTgt spid="5">
                                            <p:txEl>
                                              <p:pRg st="0" end="0"/>
                                            </p:txEl>
                                          </p:spTgt>
                                        </p:tgtEl>
                                        <p:attrNameLst>
                                          <p:attrName>fillcolor</p:attrName>
                                        </p:attrNameLst>
                                      </p:cBhvr>
                                      <p:to>
                                        <p:clrVal>
                                          <a:srgbClr val="03C2F1"/>
                                        </p:clrVal>
                                      </p:to>
                                    </p:set>
                                    <p:set>
                                      <p:cBhvr>
                                        <p:cTn id="8" dur="5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Try Out Ideas</a:t>
            </a:r>
            <a:endParaRPr lang="en-AU" dirty="0"/>
          </a:p>
        </p:txBody>
      </p:sp>
      <p:sp>
        <p:nvSpPr>
          <p:cNvPr id="3" name="Text Placeholder 2"/>
          <p:cNvSpPr>
            <a:spLocks noGrp="1"/>
          </p:cNvSpPr>
          <p:nvPr>
            <p:ph type="body" sz="quarter" idx="10"/>
          </p:nvPr>
        </p:nvSpPr>
        <p:spPr/>
        <p:txBody>
          <a:bodyPr/>
          <a:lstStyle/>
          <a:p>
            <a:pPr marL="0" lvl="0" indent="0">
              <a:buNone/>
            </a:pPr>
            <a:r>
              <a:rPr lang="en-AU" dirty="0" smtClean="0"/>
              <a:t>"The creation of multiple possible solutions to problems sets designers apart"</a:t>
            </a:r>
          </a:p>
          <a:p>
            <a:pPr marL="460375" lvl="1" indent="0">
              <a:buNone/>
            </a:pPr>
            <a:r>
              <a:rPr lang="en-AU" dirty="0" smtClean="0"/>
              <a:t>Dan </a:t>
            </a:r>
            <a:r>
              <a:rPr lang="en-AU" dirty="0" err="1" smtClean="0"/>
              <a:t>Saffer</a:t>
            </a:r>
            <a:r>
              <a:rPr lang="en-AU" dirty="0" smtClean="0"/>
              <a:t>, </a:t>
            </a:r>
            <a:br>
              <a:rPr lang="en-AU" dirty="0" smtClean="0"/>
            </a:br>
            <a:r>
              <a:rPr lang="en-AU" dirty="0" smtClean="0"/>
              <a:t>Designing for Interaction</a:t>
            </a:r>
            <a:endParaRPr lang="en-AU" dirty="0"/>
          </a:p>
        </p:txBody>
      </p:sp>
    </p:spTree>
    <p:extLst>
      <p:ext uri="{BB962C8B-B14F-4D97-AF65-F5344CB8AC3E}">
        <p14:creationId xmlns:p14="http://schemas.microsoft.com/office/powerpoint/2010/main" val="355424511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AU" dirty="0" smtClean="0"/>
              <a:t>Try Out Ideas</a:t>
            </a:r>
            <a:endParaRPr lang="en-AU" dirty="0"/>
          </a:p>
        </p:txBody>
      </p:sp>
      <p:sp>
        <p:nvSpPr>
          <p:cNvPr id="2" name="Content Placeholder 1"/>
          <p:cNvSpPr>
            <a:spLocks noGrp="1"/>
          </p:cNvSpPr>
          <p:nvPr>
            <p:ph type="body" sz="quarter" idx="10"/>
          </p:nvPr>
        </p:nvSpPr>
        <p:spPr>
          <a:xfrm>
            <a:off x="389436" y="1447798"/>
            <a:ext cx="4038548" cy="3709393"/>
          </a:xfrm>
        </p:spPr>
        <p:txBody>
          <a:bodyPr>
            <a:normAutofit/>
          </a:bodyPr>
          <a:lstStyle/>
          <a:p>
            <a:r>
              <a:rPr lang="en-AU" dirty="0" smtClean="0"/>
              <a:t>Sketches</a:t>
            </a:r>
          </a:p>
          <a:p>
            <a:pPr lvl="1"/>
            <a:r>
              <a:rPr lang="en-AU" dirty="0" smtClean="0"/>
              <a:t>Explore multiple options quickly</a:t>
            </a:r>
          </a:p>
          <a:p>
            <a:pPr lvl="1"/>
            <a:r>
              <a:rPr lang="en-AU" dirty="0" smtClean="0"/>
              <a:t>Don’t obsess about fit and finish</a:t>
            </a:r>
          </a:p>
          <a:p>
            <a:pPr lvl="1"/>
            <a:r>
              <a:rPr lang="en-AU" dirty="0" smtClean="0"/>
              <a:t>Low emotional investment</a:t>
            </a:r>
            <a:endParaRPr lang="en-AU" dirty="0"/>
          </a:p>
        </p:txBody>
      </p:sp>
      <p:pic>
        <p:nvPicPr>
          <p:cNvPr id="7" name="Picture 2" descr="C:\Users\shanem\Documents\SM Active Projects\1009 Qantas\MIX Storyboard and ExDesign files\Scans\scan0001.jpg"/>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667846">
            <a:off x="4729335" y="2021947"/>
            <a:ext cx="2908993" cy="493530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shanem\Documents\SM Active Projects\1009 Qantas\MIX Storyboard and ExDesign files\Scans\scan0004.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364429">
            <a:off x="5409082" y="2380009"/>
            <a:ext cx="2885572" cy="4911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289554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smtClean="0"/>
              <a:t>Try Out Ideas</a:t>
            </a:r>
            <a:endParaRPr lang="en-AU" dirty="0"/>
          </a:p>
        </p:txBody>
      </p:sp>
      <p:sp>
        <p:nvSpPr>
          <p:cNvPr id="6" name="Text Placeholder 5"/>
          <p:cNvSpPr>
            <a:spLocks noGrp="1"/>
          </p:cNvSpPr>
          <p:nvPr>
            <p:ph type="body" sz="quarter" idx="10"/>
          </p:nvPr>
        </p:nvSpPr>
        <p:spPr/>
        <p:txBody>
          <a:bodyPr/>
          <a:lstStyle/>
          <a:p>
            <a:endParaRPr lang="en-AU"/>
          </a:p>
        </p:txBody>
      </p:sp>
      <p:pic>
        <p:nvPicPr>
          <p:cNvPr id="4" name="Picture 1"/>
          <p:cNvPicPr>
            <a:picLocks noChangeAspect="1" noChangeArrowheads="1"/>
          </p:cNvPicPr>
          <p:nvPr/>
        </p:nvPicPr>
        <p:blipFill rotWithShape="1">
          <a:blip r:embed="rId2"/>
          <a:srcRect l="2257" t="8684" r="2478" b="2350"/>
          <a:stretch/>
        </p:blipFill>
        <p:spPr bwMode="auto">
          <a:xfrm rot="21182279">
            <a:off x="2727027" y="1139681"/>
            <a:ext cx="6263590" cy="5675634"/>
          </a:xfrm>
          <a:prstGeom prst="rect">
            <a:avLst/>
          </a:prstGeom>
          <a:noFill/>
          <a:ln w="9525">
            <a:noFill/>
            <a:miter lim="800000"/>
            <a:headEnd/>
            <a:tailEnd/>
          </a:ln>
          <a:effectLst/>
        </p:spPr>
      </p:pic>
    </p:spTree>
    <p:extLst>
      <p:ext uri="{BB962C8B-B14F-4D97-AF65-F5344CB8AC3E}">
        <p14:creationId xmlns:p14="http://schemas.microsoft.com/office/powerpoint/2010/main" val="34879779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ally Bieleny.wmv">
            <a:hlinkClick r:id="" action="ppaction://media"/>
          </p:cNvPr>
          <p:cNvPicPr>
            <a:picLocks/>
          </p:cNvPicPr>
          <p:nvPr>
            <a:videoFile r:link="rId2"/>
            <p:extLst>
              <p:ext uri="{DAA4B4D4-6D71-4841-9C94-3DE7FCFB9230}">
                <p14:media xmlns:p14="http://schemas.microsoft.com/office/powerpoint/2010/main" r:embed="rId1"/>
              </p:ext>
            </p:extLst>
          </p:nvPr>
        </p:nvPicPr>
        <p:blipFill>
          <a:blip r:embed="rId5"/>
          <a:stretch>
            <a:fillRect/>
          </a:stretch>
        </p:blipFill>
        <p:spPr>
          <a:xfrm>
            <a:off x="-428203" y="1754174"/>
            <a:ext cx="5144219" cy="3429479"/>
          </a:xfrm>
          <a:prstGeom prst="rect">
            <a:avLst/>
          </a:prstGeom>
        </p:spPr>
      </p:pic>
      <p:sp>
        <p:nvSpPr>
          <p:cNvPr id="3" name="Title 2"/>
          <p:cNvSpPr>
            <a:spLocks noGrp="1"/>
          </p:cNvSpPr>
          <p:nvPr>
            <p:ph type="title"/>
          </p:nvPr>
        </p:nvSpPr>
        <p:spPr/>
        <p:txBody>
          <a:bodyPr>
            <a:normAutofit fontScale="90000"/>
          </a:bodyPr>
          <a:lstStyle/>
          <a:p>
            <a:r>
              <a:rPr lang="en-AU" smtClean="0"/>
              <a:t>Try Out Ideas</a:t>
            </a:r>
            <a:endParaRPr lang="en-AU" dirty="0"/>
          </a:p>
        </p:txBody>
      </p:sp>
      <p:sp>
        <p:nvSpPr>
          <p:cNvPr id="2" name="Slide Number Placeholder 1"/>
          <p:cNvSpPr>
            <a:spLocks noGrp="1"/>
          </p:cNvSpPr>
          <p:nvPr>
            <p:ph type="sldNum" sz="quarter" idx="4294967295"/>
          </p:nvPr>
        </p:nvSpPr>
        <p:spPr>
          <a:xfrm>
            <a:off x="7010400" y="6356350"/>
            <a:ext cx="2133600" cy="365125"/>
          </a:xfrm>
        </p:spPr>
        <p:txBody>
          <a:bodyPr/>
          <a:lstStyle/>
          <a:p>
            <a:fld id="{DD333244-CD9C-43CD-9EC3-12C6C4CCFDF2}" type="slidenum">
              <a:rPr lang="en-AU" smtClean="0"/>
              <a:pPr/>
              <a:t>34</a:t>
            </a:fld>
            <a:endParaRPr lang="en-AU"/>
          </a:p>
        </p:txBody>
      </p:sp>
      <p:pic>
        <p:nvPicPr>
          <p:cNvPr id="5" name="Picture 3"/>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320204" y="1754173"/>
            <a:ext cx="4556227" cy="342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17350036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mute="1">
                <p:cTn id="7" fill="hold" display="0">
                  <p:stCondLst>
                    <p:cond delay="indefinite"/>
                  </p:stCondLst>
                </p:cTn>
                <p:tgtEl>
                  <p:spTgt spid="4"/>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Why Prototype?</a:t>
            </a:r>
            <a:endParaRPr lang="en-AU" dirty="0"/>
          </a:p>
        </p:txBody>
      </p:sp>
      <p:sp>
        <p:nvSpPr>
          <p:cNvPr id="3" name="Text Placeholder 2"/>
          <p:cNvSpPr>
            <a:spLocks noGrp="1"/>
          </p:cNvSpPr>
          <p:nvPr>
            <p:ph type="body" sz="quarter" idx="10"/>
          </p:nvPr>
        </p:nvSpPr>
        <p:spPr>
          <a:xfrm>
            <a:off x="323528" y="1447798"/>
            <a:ext cx="4181969" cy="966418"/>
          </a:xfrm>
        </p:spPr>
        <p:txBody>
          <a:bodyPr wrap="square">
            <a:spAutoFit/>
          </a:bodyPr>
          <a:lstStyle/>
          <a:p>
            <a:r>
              <a:rPr lang="en-AU" dirty="0" smtClean="0"/>
              <a:t>Validate the concept</a:t>
            </a:r>
          </a:p>
          <a:p>
            <a:pPr lvl="1"/>
            <a:r>
              <a:rPr lang="en-AU" dirty="0" smtClean="0"/>
              <a:t>In concrete terms</a:t>
            </a:r>
            <a:endParaRPr lang="en-AU" dirty="0"/>
          </a:p>
        </p:txBody>
      </p:sp>
      <p:pic>
        <p:nvPicPr>
          <p:cNvPr id="4"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484784"/>
            <a:ext cx="423862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2"/>
          <p:cNvSpPr txBox="1">
            <a:spLocks/>
          </p:cNvSpPr>
          <p:nvPr/>
        </p:nvSpPr>
        <p:spPr>
          <a:xfrm>
            <a:off x="323528" y="2483159"/>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Try out ideas </a:t>
            </a:r>
          </a:p>
          <a:p>
            <a:pPr lvl="1"/>
            <a:r>
              <a:rPr lang="en-AU" dirty="0" smtClean="0"/>
              <a:t>At low risk</a:t>
            </a:r>
          </a:p>
        </p:txBody>
      </p:sp>
      <p:sp>
        <p:nvSpPr>
          <p:cNvPr id="6" name="Text Placeholder 2"/>
          <p:cNvSpPr txBox="1">
            <a:spLocks/>
          </p:cNvSpPr>
          <p:nvPr/>
        </p:nvSpPr>
        <p:spPr>
          <a:xfrm>
            <a:off x="323528" y="3518520"/>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Identify issues</a:t>
            </a:r>
          </a:p>
          <a:p>
            <a:pPr lvl="1"/>
            <a:r>
              <a:rPr lang="en-AU" dirty="0" smtClean="0"/>
              <a:t>Before it’s too late</a:t>
            </a:r>
          </a:p>
        </p:txBody>
      </p:sp>
      <p:sp>
        <p:nvSpPr>
          <p:cNvPr id="7" name="Text Placeholder 2"/>
          <p:cNvSpPr txBox="1">
            <a:spLocks/>
          </p:cNvSpPr>
          <p:nvPr/>
        </p:nvSpPr>
        <p:spPr>
          <a:xfrm>
            <a:off x="323528" y="4553881"/>
            <a:ext cx="5112568"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Sell the vision</a:t>
            </a:r>
          </a:p>
          <a:p>
            <a:pPr lvl="1"/>
            <a:r>
              <a:rPr lang="en-AU" dirty="0" smtClean="0"/>
              <a:t>To stakeholders and investors</a:t>
            </a:r>
          </a:p>
        </p:txBody>
      </p:sp>
      <p:sp>
        <p:nvSpPr>
          <p:cNvPr id="8" name="Text Placeholder 2"/>
          <p:cNvSpPr txBox="1">
            <a:spLocks/>
          </p:cNvSpPr>
          <p:nvPr/>
        </p:nvSpPr>
        <p:spPr>
          <a:xfrm>
            <a:off x="323528" y="5589241"/>
            <a:ext cx="6511800"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Bring the team together</a:t>
            </a:r>
          </a:p>
          <a:p>
            <a:pPr lvl="1"/>
            <a:r>
              <a:rPr lang="en-AU" dirty="0" smtClean="0"/>
              <a:t>With a common vision</a:t>
            </a:r>
            <a:endParaRPr lang="en-AU" dirty="0"/>
          </a:p>
        </p:txBody>
      </p:sp>
      <p:sp>
        <p:nvSpPr>
          <p:cNvPr id="9" name="Isosceles Triangle 8"/>
          <p:cNvSpPr/>
          <p:nvPr/>
        </p:nvSpPr>
        <p:spPr>
          <a:xfrm rot="5400000">
            <a:off x="425182" y="1556792"/>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Isosceles Triangle 9"/>
          <p:cNvSpPr/>
          <p:nvPr/>
        </p:nvSpPr>
        <p:spPr>
          <a:xfrm rot="5400000">
            <a:off x="425182" y="2590304"/>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Isosceles Triangle 10"/>
          <p:cNvSpPr/>
          <p:nvPr/>
        </p:nvSpPr>
        <p:spPr>
          <a:xfrm rot="5400000">
            <a:off x="425182" y="3623816"/>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Isosceles Triangle 11"/>
          <p:cNvSpPr/>
          <p:nvPr/>
        </p:nvSpPr>
        <p:spPr>
          <a:xfrm rot="5400000">
            <a:off x="425182" y="465732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Isosceles Triangle 12"/>
          <p:cNvSpPr/>
          <p:nvPr/>
        </p:nvSpPr>
        <p:spPr>
          <a:xfrm rot="5400000">
            <a:off x="425182" y="569083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201003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nodeType="afterEffect">
                                  <p:stCondLst>
                                    <p:cond delay="0"/>
                                  </p:stCondLst>
                                  <p:iterate type="lt">
                                    <p:tmPct val="4000"/>
                                  </p:iterate>
                                  <p:childTnLst>
                                    <p:set>
                                      <p:cBhvr override="childStyle">
                                        <p:cTn id="6" dur="500" fill="hold"/>
                                        <p:tgtEl>
                                          <p:spTgt spid="6">
                                            <p:txEl>
                                              <p:pRg st="0" end="0"/>
                                            </p:txEl>
                                          </p:spTgt>
                                        </p:tgtEl>
                                        <p:attrNameLst>
                                          <p:attrName>style.color</p:attrName>
                                        </p:attrNameLst>
                                      </p:cBhvr>
                                      <p:to>
                                        <p:clrVal>
                                          <a:srgbClr val="03C2F1"/>
                                        </p:clrVal>
                                      </p:to>
                                    </p:set>
                                    <p:set>
                                      <p:cBhvr>
                                        <p:cTn id="7" dur="500" fill="hold"/>
                                        <p:tgtEl>
                                          <p:spTgt spid="6">
                                            <p:txEl>
                                              <p:pRg st="0" end="0"/>
                                            </p:txEl>
                                          </p:spTgt>
                                        </p:tgtEl>
                                        <p:attrNameLst>
                                          <p:attrName>fillcolor</p:attrName>
                                        </p:attrNameLst>
                                      </p:cBhvr>
                                      <p:to>
                                        <p:clrVal>
                                          <a:srgbClr val="03C2F1"/>
                                        </p:clrVal>
                                      </p:to>
                                    </p:set>
                                    <p:set>
                                      <p:cBhvr>
                                        <p:cTn id="8" dur="500" fill="hold"/>
                                        <p:tgtEl>
                                          <p:spTgt spid="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Identify issues</a:t>
            </a:r>
          </a:p>
        </p:txBody>
      </p:sp>
      <p:sp>
        <p:nvSpPr>
          <p:cNvPr id="3" name="Text Placeholder 2"/>
          <p:cNvSpPr>
            <a:spLocks noGrp="1"/>
          </p:cNvSpPr>
          <p:nvPr>
            <p:ph type="body" sz="quarter" idx="10"/>
          </p:nvPr>
        </p:nvSpPr>
        <p:spPr>
          <a:xfrm>
            <a:off x="389436" y="1412776"/>
            <a:ext cx="4614612" cy="3565377"/>
          </a:xfrm>
        </p:spPr>
        <p:txBody>
          <a:bodyPr>
            <a:normAutofit/>
          </a:bodyPr>
          <a:lstStyle/>
          <a:p>
            <a:r>
              <a:rPr lang="en-AU" dirty="0" smtClean="0"/>
              <a:t>Interactive prototypes</a:t>
            </a:r>
          </a:p>
          <a:p>
            <a:pPr lvl="1"/>
            <a:r>
              <a:rPr lang="en-AU" dirty="0" smtClean="0"/>
              <a:t>Allow us to assess the flow and feel of the application, long before production code </a:t>
            </a:r>
            <a:endParaRPr lang="en-AU" dirty="0"/>
          </a:p>
        </p:txBody>
      </p:sp>
      <p:pic>
        <p:nvPicPr>
          <p:cNvPr id="4" name="Picture 2" descr="C:\Users\shanem\Documents\SM Automatic Archive\Projects archive\1004 Cochlear WA ARCHIVE\WAv2 (Touch remote)\Pics\IMG_0280.JPG"/>
          <p:cNvPicPr>
            <a:picLocks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4932040" y="2554514"/>
            <a:ext cx="3835401" cy="37954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86663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Why Prototype?</a:t>
            </a:r>
            <a:endParaRPr lang="en-AU" dirty="0"/>
          </a:p>
        </p:txBody>
      </p:sp>
      <p:sp>
        <p:nvSpPr>
          <p:cNvPr id="3" name="Text Placeholder 2"/>
          <p:cNvSpPr>
            <a:spLocks noGrp="1"/>
          </p:cNvSpPr>
          <p:nvPr>
            <p:ph type="body" sz="quarter" idx="10"/>
          </p:nvPr>
        </p:nvSpPr>
        <p:spPr>
          <a:xfrm>
            <a:off x="323528" y="1447798"/>
            <a:ext cx="4181969" cy="966418"/>
          </a:xfrm>
        </p:spPr>
        <p:txBody>
          <a:bodyPr wrap="square">
            <a:spAutoFit/>
          </a:bodyPr>
          <a:lstStyle/>
          <a:p>
            <a:r>
              <a:rPr lang="en-AU" dirty="0" smtClean="0"/>
              <a:t>Validate the concept</a:t>
            </a:r>
          </a:p>
          <a:p>
            <a:pPr lvl="1"/>
            <a:r>
              <a:rPr lang="en-AU" dirty="0" smtClean="0"/>
              <a:t>In concrete terms</a:t>
            </a:r>
            <a:endParaRPr lang="en-AU" dirty="0"/>
          </a:p>
        </p:txBody>
      </p:sp>
      <p:pic>
        <p:nvPicPr>
          <p:cNvPr id="4"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484784"/>
            <a:ext cx="423862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2"/>
          <p:cNvSpPr txBox="1">
            <a:spLocks/>
          </p:cNvSpPr>
          <p:nvPr/>
        </p:nvSpPr>
        <p:spPr>
          <a:xfrm>
            <a:off x="323528" y="2483159"/>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Try out ideas </a:t>
            </a:r>
          </a:p>
          <a:p>
            <a:pPr lvl="1"/>
            <a:r>
              <a:rPr lang="en-AU" dirty="0" smtClean="0"/>
              <a:t>At low risk</a:t>
            </a:r>
          </a:p>
        </p:txBody>
      </p:sp>
      <p:sp>
        <p:nvSpPr>
          <p:cNvPr id="6" name="Text Placeholder 2"/>
          <p:cNvSpPr txBox="1">
            <a:spLocks/>
          </p:cNvSpPr>
          <p:nvPr/>
        </p:nvSpPr>
        <p:spPr>
          <a:xfrm>
            <a:off x="323528" y="3518520"/>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Identify issues</a:t>
            </a:r>
          </a:p>
          <a:p>
            <a:pPr lvl="1"/>
            <a:r>
              <a:rPr lang="en-AU" dirty="0" smtClean="0"/>
              <a:t>Before it’s too late</a:t>
            </a:r>
          </a:p>
        </p:txBody>
      </p:sp>
      <p:sp>
        <p:nvSpPr>
          <p:cNvPr id="7" name="Text Placeholder 2"/>
          <p:cNvSpPr txBox="1">
            <a:spLocks/>
          </p:cNvSpPr>
          <p:nvPr/>
        </p:nvSpPr>
        <p:spPr>
          <a:xfrm>
            <a:off x="323528" y="4553881"/>
            <a:ext cx="5112568"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Sell the vision</a:t>
            </a:r>
          </a:p>
          <a:p>
            <a:pPr lvl="1"/>
            <a:r>
              <a:rPr lang="en-AU" dirty="0" smtClean="0"/>
              <a:t>To stakeholders and investors</a:t>
            </a:r>
          </a:p>
        </p:txBody>
      </p:sp>
      <p:sp>
        <p:nvSpPr>
          <p:cNvPr id="8" name="Text Placeholder 2"/>
          <p:cNvSpPr txBox="1">
            <a:spLocks/>
          </p:cNvSpPr>
          <p:nvPr/>
        </p:nvSpPr>
        <p:spPr>
          <a:xfrm>
            <a:off x="323528" y="5589241"/>
            <a:ext cx="6511800"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Bring the team together</a:t>
            </a:r>
          </a:p>
          <a:p>
            <a:pPr lvl="1"/>
            <a:r>
              <a:rPr lang="en-AU" dirty="0" smtClean="0"/>
              <a:t>With a common vision</a:t>
            </a:r>
            <a:endParaRPr lang="en-AU" dirty="0"/>
          </a:p>
        </p:txBody>
      </p:sp>
      <p:sp>
        <p:nvSpPr>
          <p:cNvPr id="9" name="Isosceles Triangle 8"/>
          <p:cNvSpPr/>
          <p:nvPr/>
        </p:nvSpPr>
        <p:spPr>
          <a:xfrm rot="5400000">
            <a:off x="425182" y="1556792"/>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Isosceles Triangle 9"/>
          <p:cNvSpPr/>
          <p:nvPr/>
        </p:nvSpPr>
        <p:spPr>
          <a:xfrm rot="5400000">
            <a:off x="425182" y="2590304"/>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Isosceles Triangle 10"/>
          <p:cNvSpPr/>
          <p:nvPr/>
        </p:nvSpPr>
        <p:spPr>
          <a:xfrm rot="5400000">
            <a:off x="425182" y="3623816"/>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Isosceles Triangle 11"/>
          <p:cNvSpPr/>
          <p:nvPr/>
        </p:nvSpPr>
        <p:spPr>
          <a:xfrm rot="5400000">
            <a:off x="425182" y="465732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Isosceles Triangle 12"/>
          <p:cNvSpPr/>
          <p:nvPr/>
        </p:nvSpPr>
        <p:spPr>
          <a:xfrm rot="5400000">
            <a:off x="425182" y="569083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201003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nodeType="afterEffect">
                                  <p:stCondLst>
                                    <p:cond delay="0"/>
                                  </p:stCondLst>
                                  <p:iterate type="lt">
                                    <p:tmPct val="4000"/>
                                  </p:iterate>
                                  <p:childTnLst>
                                    <p:set>
                                      <p:cBhvr override="childStyle">
                                        <p:cTn id="6" dur="500" fill="hold"/>
                                        <p:tgtEl>
                                          <p:spTgt spid="7">
                                            <p:txEl>
                                              <p:pRg st="0" end="0"/>
                                            </p:txEl>
                                          </p:spTgt>
                                        </p:tgtEl>
                                        <p:attrNameLst>
                                          <p:attrName>style.color</p:attrName>
                                        </p:attrNameLst>
                                      </p:cBhvr>
                                      <p:to>
                                        <p:clrVal>
                                          <a:srgbClr val="03C2F1"/>
                                        </p:clrVal>
                                      </p:to>
                                    </p:set>
                                    <p:set>
                                      <p:cBhvr>
                                        <p:cTn id="7" dur="500" fill="hold"/>
                                        <p:tgtEl>
                                          <p:spTgt spid="7">
                                            <p:txEl>
                                              <p:pRg st="0" end="0"/>
                                            </p:txEl>
                                          </p:spTgt>
                                        </p:tgtEl>
                                        <p:attrNameLst>
                                          <p:attrName>fillcolor</p:attrName>
                                        </p:attrNameLst>
                                      </p:cBhvr>
                                      <p:to>
                                        <p:clrVal>
                                          <a:srgbClr val="03C2F1"/>
                                        </p:clrVal>
                                      </p:to>
                                    </p:set>
                                    <p:set>
                                      <p:cBhvr>
                                        <p:cTn id="8" dur="5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Sell the vision</a:t>
            </a:r>
          </a:p>
        </p:txBody>
      </p:sp>
      <p:sp>
        <p:nvSpPr>
          <p:cNvPr id="3" name="Content Placeholder 2"/>
          <p:cNvSpPr>
            <a:spLocks noGrp="1"/>
          </p:cNvSpPr>
          <p:nvPr>
            <p:ph idx="1"/>
          </p:nvPr>
        </p:nvSpPr>
        <p:spPr/>
        <p:txBody>
          <a:bodyPr/>
          <a:lstStyle/>
          <a:p>
            <a:endParaRPr lang="en-AU"/>
          </a:p>
        </p:txBody>
      </p:sp>
      <p:pic>
        <p:nvPicPr>
          <p:cNvPr id="4" name="Picture 4"/>
          <p:cNvPicPr>
            <a:picLocks noChangeAspect="1" noChangeArrowheads="1"/>
          </p:cNvPicPr>
          <p:nvPr/>
        </p:nvPicPr>
        <p:blipFill>
          <a:blip r:embed="rId3"/>
          <a:srcRect b="35899"/>
          <a:stretch>
            <a:fillRect/>
          </a:stretch>
        </p:blipFill>
        <p:spPr bwMode="auto">
          <a:xfrm>
            <a:off x="151428" y="1447801"/>
            <a:ext cx="4953973" cy="4343400"/>
          </a:xfrm>
          <a:prstGeom prst="rect">
            <a:avLst/>
          </a:prstGeom>
          <a:noFill/>
          <a:ln w="9525">
            <a:solidFill>
              <a:srgbClr val="FFCCCC"/>
            </a:solidFill>
            <a:miter lim="800000"/>
            <a:headEnd/>
            <a:tailEnd/>
          </a:ln>
          <a:effectLst>
            <a:reflection stA="50000" endPos="75000" dist="12700" dir="5400000" sy="-100000" algn="bl" rotWithShape="0"/>
          </a:effectLst>
          <a:scene3d>
            <a:camera prst="perspectiveFront">
              <a:rot lat="0" lon="19799991" rev="0"/>
            </a:camera>
            <a:lightRig rig="threePt" dir="t"/>
          </a:scene3d>
        </p:spPr>
      </p:pic>
      <p:pic>
        <p:nvPicPr>
          <p:cNvPr id="5" name="Picture 6"/>
          <p:cNvPicPr>
            <a:picLocks noChangeAspect="1" noChangeArrowheads="1"/>
          </p:cNvPicPr>
          <p:nvPr/>
        </p:nvPicPr>
        <p:blipFill>
          <a:blip r:embed="rId4"/>
          <a:srcRect l="354" t="2879" r="354" b="4726"/>
          <a:stretch>
            <a:fillRect/>
          </a:stretch>
        </p:blipFill>
        <p:spPr bwMode="auto">
          <a:xfrm>
            <a:off x="3699011" y="2133600"/>
            <a:ext cx="5280081" cy="3930650"/>
          </a:xfrm>
          <a:prstGeom prst="rect">
            <a:avLst/>
          </a:prstGeom>
          <a:noFill/>
          <a:ln w="9525">
            <a:noFill/>
            <a:miter lim="800000"/>
            <a:headEnd/>
            <a:tailEnd/>
          </a:ln>
          <a:effectLst>
            <a:reflection stA="50000" endPos="75000" dist="12700" dir="5400000" sy="-100000" algn="bl" rotWithShape="0"/>
          </a:effectLst>
          <a:scene3d>
            <a:camera prst="perspectiveFront">
              <a:rot lat="0" lon="1499985" rev="0"/>
            </a:camera>
            <a:lightRig rig="threePt" dir="t"/>
          </a:scene3d>
        </p:spPr>
      </p:pic>
      <p:cxnSp>
        <p:nvCxnSpPr>
          <p:cNvPr id="6" name="Straight Connector 5"/>
          <p:cNvCxnSpPr/>
          <p:nvPr/>
        </p:nvCxnSpPr>
        <p:spPr>
          <a:xfrm flipV="1">
            <a:off x="151428" y="1268760"/>
            <a:ext cx="8737712" cy="4795490"/>
          </a:xfrm>
          <a:prstGeom prst="line">
            <a:avLst/>
          </a:prstGeom>
          <a:ln w="1270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6448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Sell the vision</a:t>
            </a:r>
          </a:p>
        </p:txBody>
      </p:sp>
      <p:sp>
        <p:nvSpPr>
          <p:cNvPr id="3" name="Text Placeholder 2"/>
          <p:cNvSpPr>
            <a:spLocks noGrp="1"/>
          </p:cNvSpPr>
          <p:nvPr>
            <p:ph idx="1"/>
          </p:nvPr>
        </p:nvSpPr>
        <p:spPr>
          <a:xfrm>
            <a:off x="5343400" y="1600200"/>
            <a:ext cx="8229600" cy="4525963"/>
          </a:xfrm>
        </p:spPr>
        <p:txBody>
          <a:bodyPr/>
          <a:lstStyle/>
          <a:p>
            <a:r>
              <a:rPr lang="en-AU" dirty="0" smtClean="0"/>
              <a:t>Storyboard</a:t>
            </a:r>
          </a:p>
          <a:p>
            <a:pPr marL="457200" lvl="1" indent="0">
              <a:buNone/>
            </a:pPr>
            <a:r>
              <a:rPr lang="en-AU" dirty="0" smtClean="0"/>
              <a:t>Map the intended </a:t>
            </a:r>
            <a:br>
              <a:rPr lang="en-AU" dirty="0" smtClean="0"/>
            </a:br>
            <a:r>
              <a:rPr lang="en-AU" dirty="0" smtClean="0"/>
              <a:t>experience to early </a:t>
            </a:r>
            <a:br>
              <a:rPr lang="en-AU" dirty="0" smtClean="0"/>
            </a:br>
            <a:r>
              <a:rPr lang="en-AU" dirty="0" smtClean="0"/>
              <a:t>screen concepts</a:t>
            </a:r>
          </a:p>
        </p:txBody>
      </p:sp>
      <p:pic>
        <p:nvPicPr>
          <p:cNvPr id="1026"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090919">
            <a:off x="-747201" y="1987620"/>
            <a:ext cx="6173442" cy="44958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8171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Prototypes</a:t>
            </a:r>
            <a:endParaRPr lang="en-AU" dirty="0"/>
          </a:p>
        </p:txBody>
      </p:sp>
      <p:sp>
        <p:nvSpPr>
          <p:cNvPr id="3" name="Text Placeholder 2"/>
          <p:cNvSpPr>
            <a:spLocks noGrp="1"/>
          </p:cNvSpPr>
          <p:nvPr>
            <p:ph type="body" sz="quarter" idx="10"/>
          </p:nvPr>
        </p:nvSpPr>
        <p:spPr>
          <a:xfrm>
            <a:off x="323528" y="1447798"/>
            <a:ext cx="4181969" cy="966418"/>
          </a:xfrm>
        </p:spPr>
        <p:txBody>
          <a:bodyPr wrap="square">
            <a:spAutoFit/>
          </a:bodyPr>
          <a:lstStyle/>
          <a:p>
            <a:r>
              <a:rPr lang="en-AU" dirty="0" smtClean="0"/>
              <a:t>Validate the concept</a:t>
            </a:r>
          </a:p>
          <a:p>
            <a:pPr lvl="1"/>
            <a:r>
              <a:rPr lang="en-AU" dirty="0" smtClean="0"/>
              <a:t>In concrete terms</a:t>
            </a:r>
            <a:endParaRPr lang="en-AU" dirty="0"/>
          </a:p>
        </p:txBody>
      </p:sp>
      <p:pic>
        <p:nvPicPr>
          <p:cNvPr id="4"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484784"/>
            <a:ext cx="423862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2"/>
          <p:cNvSpPr txBox="1">
            <a:spLocks/>
          </p:cNvSpPr>
          <p:nvPr/>
        </p:nvSpPr>
        <p:spPr>
          <a:xfrm>
            <a:off x="323528" y="2483159"/>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Try out ideas </a:t>
            </a:r>
          </a:p>
          <a:p>
            <a:pPr lvl="1"/>
            <a:r>
              <a:rPr lang="en-AU" dirty="0" smtClean="0"/>
              <a:t>At low risk</a:t>
            </a:r>
          </a:p>
        </p:txBody>
      </p:sp>
      <p:sp>
        <p:nvSpPr>
          <p:cNvPr id="6" name="Text Placeholder 2"/>
          <p:cNvSpPr txBox="1">
            <a:spLocks/>
          </p:cNvSpPr>
          <p:nvPr/>
        </p:nvSpPr>
        <p:spPr>
          <a:xfrm>
            <a:off x="323528" y="3518520"/>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Identify issues</a:t>
            </a:r>
          </a:p>
          <a:p>
            <a:pPr lvl="1"/>
            <a:r>
              <a:rPr lang="en-AU" dirty="0" smtClean="0"/>
              <a:t>Before it’s too late</a:t>
            </a:r>
          </a:p>
        </p:txBody>
      </p:sp>
      <p:sp>
        <p:nvSpPr>
          <p:cNvPr id="7" name="Text Placeholder 2"/>
          <p:cNvSpPr txBox="1">
            <a:spLocks/>
          </p:cNvSpPr>
          <p:nvPr/>
        </p:nvSpPr>
        <p:spPr>
          <a:xfrm>
            <a:off x="323528" y="4553881"/>
            <a:ext cx="5112568"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Sell the vision</a:t>
            </a:r>
          </a:p>
          <a:p>
            <a:pPr lvl="1"/>
            <a:r>
              <a:rPr lang="en-AU" dirty="0" smtClean="0"/>
              <a:t>To stakeholders and investors</a:t>
            </a:r>
          </a:p>
        </p:txBody>
      </p:sp>
      <p:sp>
        <p:nvSpPr>
          <p:cNvPr id="8" name="Text Placeholder 2"/>
          <p:cNvSpPr txBox="1">
            <a:spLocks/>
          </p:cNvSpPr>
          <p:nvPr/>
        </p:nvSpPr>
        <p:spPr>
          <a:xfrm>
            <a:off x="323528" y="5589241"/>
            <a:ext cx="6511800"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Bring the team together</a:t>
            </a:r>
          </a:p>
          <a:p>
            <a:pPr lvl="1"/>
            <a:r>
              <a:rPr lang="en-AU" dirty="0" smtClean="0"/>
              <a:t>With a common vision</a:t>
            </a:r>
            <a:endParaRPr lang="en-AU" dirty="0"/>
          </a:p>
        </p:txBody>
      </p:sp>
      <p:sp>
        <p:nvSpPr>
          <p:cNvPr id="9" name="Isosceles Triangle 8"/>
          <p:cNvSpPr/>
          <p:nvPr/>
        </p:nvSpPr>
        <p:spPr>
          <a:xfrm rot="5400000">
            <a:off x="425182" y="1556792"/>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Isosceles Triangle 9"/>
          <p:cNvSpPr/>
          <p:nvPr/>
        </p:nvSpPr>
        <p:spPr>
          <a:xfrm rot="5400000">
            <a:off x="425182" y="2590304"/>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Isosceles Triangle 10"/>
          <p:cNvSpPr/>
          <p:nvPr/>
        </p:nvSpPr>
        <p:spPr>
          <a:xfrm rot="5400000">
            <a:off x="425182" y="3623816"/>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Isosceles Triangle 11"/>
          <p:cNvSpPr/>
          <p:nvPr/>
        </p:nvSpPr>
        <p:spPr>
          <a:xfrm rot="5400000">
            <a:off x="425182" y="465732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Isosceles Triangle 12"/>
          <p:cNvSpPr/>
          <p:nvPr/>
        </p:nvSpPr>
        <p:spPr>
          <a:xfrm rot="5400000">
            <a:off x="425182" y="569083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67796149"/>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nextCondLst>
                <p:cond evt="onClick" delay="0">
                  <p:tgtEl>
                    <p:spTgt spid="12"/>
                  </p:tgtEl>
                </p:cond>
              </p:nextCondLst>
            </p:seq>
            <p:seq concurrent="1" nextAc="seek">
              <p:cTn id="26" restart="whenNotActive" fill="hold" evtFilter="cancelBubble" nodeType="interactiveSeq">
                <p:stCondLst>
                  <p:cond evt="onClick" delay="0">
                    <p:tgtEl>
                      <p:spTgt spid="13"/>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nextCondLst>
                <p:cond evt="onClick" delay="0">
                  <p:tgtEl>
                    <p:spTgt spid="13"/>
                  </p:tgtEl>
                </p:cond>
              </p:nextCondLst>
            </p:seq>
          </p:childTnLst>
        </p:cTn>
      </p:par>
    </p:tnLst>
    <p:bldLst>
      <p:bldP spid="3" grpId="0" uiExpand="1"/>
      <p:bldP spid="5" grpId="0"/>
      <p:bldP spid="6"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Sell the vision</a:t>
            </a: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46532"/>
            <a:ext cx="6302010" cy="3501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39552" y="5048309"/>
            <a:ext cx="8208912" cy="646331"/>
          </a:xfrm>
          <a:prstGeom prst="rect">
            <a:avLst/>
          </a:prstGeom>
        </p:spPr>
        <p:txBody>
          <a:bodyPr wrap="square">
            <a:spAutoFit/>
          </a:bodyPr>
          <a:lstStyle/>
          <a:p>
            <a:r>
              <a:rPr lang="en-AU" dirty="0">
                <a:solidFill>
                  <a:schemeClr val="bg1"/>
                </a:solidFill>
              </a:rPr>
              <a:t>http://www.speakflow.com/View.aspx?PresentationID=c0ae95d3-050d-4076-b9d7-8fcf1a0490f0&amp;mode=presentLocally</a:t>
            </a:r>
          </a:p>
        </p:txBody>
      </p:sp>
    </p:spTree>
    <p:extLst>
      <p:ext uri="{BB962C8B-B14F-4D97-AF65-F5344CB8AC3E}">
        <p14:creationId xmlns:p14="http://schemas.microsoft.com/office/powerpoint/2010/main" val="3257040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Sell the vision</a:t>
            </a:r>
          </a:p>
        </p:txBody>
      </p:sp>
      <p:pic>
        <p:nvPicPr>
          <p:cNvPr id="4" name="lp.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547655" y="1662260"/>
            <a:ext cx="4048690" cy="3109394"/>
          </a:xfrm>
        </p:spPr>
      </p:pic>
      <p:sp>
        <p:nvSpPr>
          <p:cNvPr id="5" name="Title 1"/>
          <p:cNvSpPr txBox="1">
            <a:spLocks/>
          </p:cNvSpPr>
          <p:nvPr/>
        </p:nvSpPr>
        <p:spPr>
          <a:xfrm>
            <a:off x="1173667" y="5238649"/>
            <a:ext cx="6796667" cy="4985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AU" sz="3600" dirty="0" smtClean="0">
                <a:solidFill>
                  <a:schemeClr val="bg1"/>
                </a:solidFill>
              </a:rPr>
              <a:t>Lonely Planet Surface</a:t>
            </a:r>
            <a:endParaRPr lang="en-AU" sz="3600" dirty="0">
              <a:solidFill>
                <a:schemeClr val="bg1"/>
              </a:solidFill>
            </a:endParaRPr>
          </a:p>
        </p:txBody>
      </p:sp>
    </p:spTree>
    <p:extLst>
      <p:ext uri="{BB962C8B-B14F-4D97-AF65-F5344CB8AC3E}">
        <p14:creationId xmlns:p14="http://schemas.microsoft.com/office/powerpoint/2010/main" val="3663027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Why Prototype?</a:t>
            </a:r>
            <a:endParaRPr lang="en-AU" dirty="0"/>
          </a:p>
        </p:txBody>
      </p:sp>
      <p:sp>
        <p:nvSpPr>
          <p:cNvPr id="3" name="Text Placeholder 2"/>
          <p:cNvSpPr>
            <a:spLocks noGrp="1"/>
          </p:cNvSpPr>
          <p:nvPr>
            <p:ph type="body" sz="quarter" idx="10"/>
          </p:nvPr>
        </p:nvSpPr>
        <p:spPr>
          <a:xfrm>
            <a:off x="323528" y="1447798"/>
            <a:ext cx="4181969" cy="966418"/>
          </a:xfrm>
        </p:spPr>
        <p:txBody>
          <a:bodyPr wrap="square">
            <a:spAutoFit/>
          </a:bodyPr>
          <a:lstStyle/>
          <a:p>
            <a:r>
              <a:rPr lang="en-AU" dirty="0" smtClean="0"/>
              <a:t>Validate the concept</a:t>
            </a:r>
          </a:p>
          <a:p>
            <a:pPr lvl="1"/>
            <a:r>
              <a:rPr lang="en-AU" dirty="0" smtClean="0"/>
              <a:t>In concrete terms</a:t>
            </a:r>
            <a:endParaRPr lang="en-AU" dirty="0"/>
          </a:p>
        </p:txBody>
      </p:sp>
      <p:pic>
        <p:nvPicPr>
          <p:cNvPr id="4"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484784"/>
            <a:ext cx="423862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2"/>
          <p:cNvSpPr txBox="1">
            <a:spLocks/>
          </p:cNvSpPr>
          <p:nvPr/>
        </p:nvSpPr>
        <p:spPr>
          <a:xfrm>
            <a:off x="323528" y="2483159"/>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Try out ideas </a:t>
            </a:r>
          </a:p>
          <a:p>
            <a:pPr lvl="1"/>
            <a:r>
              <a:rPr lang="en-AU" dirty="0" smtClean="0"/>
              <a:t>At low risk</a:t>
            </a:r>
          </a:p>
        </p:txBody>
      </p:sp>
      <p:sp>
        <p:nvSpPr>
          <p:cNvPr id="6" name="Text Placeholder 2"/>
          <p:cNvSpPr txBox="1">
            <a:spLocks/>
          </p:cNvSpPr>
          <p:nvPr/>
        </p:nvSpPr>
        <p:spPr>
          <a:xfrm>
            <a:off x="323528" y="3518520"/>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Identify issues</a:t>
            </a:r>
          </a:p>
          <a:p>
            <a:pPr lvl="1"/>
            <a:r>
              <a:rPr lang="en-AU" dirty="0" smtClean="0"/>
              <a:t>Before it’s too late</a:t>
            </a:r>
          </a:p>
        </p:txBody>
      </p:sp>
      <p:sp>
        <p:nvSpPr>
          <p:cNvPr id="7" name="Text Placeholder 2"/>
          <p:cNvSpPr txBox="1">
            <a:spLocks/>
          </p:cNvSpPr>
          <p:nvPr/>
        </p:nvSpPr>
        <p:spPr>
          <a:xfrm>
            <a:off x="323528" y="4553881"/>
            <a:ext cx="5112568"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Sell the vision</a:t>
            </a:r>
          </a:p>
          <a:p>
            <a:pPr lvl="1"/>
            <a:r>
              <a:rPr lang="en-AU" dirty="0" smtClean="0"/>
              <a:t>To stakeholders and investors</a:t>
            </a:r>
          </a:p>
        </p:txBody>
      </p:sp>
      <p:sp>
        <p:nvSpPr>
          <p:cNvPr id="8" name="Text Placeholder 2"/>
          <p:cNvSpPr txBox="1">
            <a:spLocks/>
          </p:cNvSpPr>
          <p:nvPr/>
        </p:nvSpPr>
        <p:spPr>
          <a:xfrm>
            <a:off x="323528" y="5589241"/>
            <a:ext cx="6511800"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Bring the team together</a:t>
            </a:r>
          </a:p>
          <a:p>
            <a:pPr lvl="1"/>
            <a:r>
              <a:rPr lang="en-AU" dirty="0" smtClean="0"/>
              <a:t>With a common vision</a:t>
            </a:r>
            <a:endParaRPr lang="en-AU" dirty="0"/>
          </a:p>
        </p:txBody>
      </p:sp>
      <p:sp>
        <p:nvSpPr>
          <p:cNvPr id="9" name="Isosceles Triangle 8"/>
          <p:cNvSpPr/>
          <p:nvPr/>
        </p:nvSpPr>
        <p:spPr>
          <a:xfrm rot="5400000">
            <a:off x="425182" y="1556792"/>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Isosceles Triangle 9"/>
          <p:cNvSpPr/>
          <p:nvPr/>
        </p:nvSpPr>
        <p:spPr>
          <a:xfrm rot="5400000">
            <a:off x="425182" y="2590304"/>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Isosceles Triangle 10"/>
          <p:cNvSpPr/>
          <p:nvPr/>
        </p:nvSpPr>
        <p:spPr>
          <a:xfrm rot="5400000">
            <a:off x="425182" y="3623816"/>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Isosceles Triangle 11"/>
          <p:cNvSpPr/>
          <p:nvPr/>
        </p:nvSpPr>
        <p:spPr>
          <a:xfrm rot="5400000">
            <a:off x="425182" y="465732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Isosceles Triangle 12"/>
          <p:cNvSpPr/>
          <p:nvPr/>
        </p:nvSpPr>
        <p:spPr>
          <a:xfrm rot="5400000">
            <a:off x="425182" y="569083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201003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nodeType="afterEffect">
                                  <p:stCondLst>
                                    <p:cond delay="0"/>
                                  </p:stCondLst>
                                  <p:iterate type="lt">
                                    <p:tmPct val="4000"/>
                                  </p:iterate>
                                  <p:childTnLst>
                                    <p:set>
                                      <p:cBhvr override="childStyle">
                                        <p:cTn id="6" dur="500" fill="hold"/>
                                        <p:tgtEl>
                                          <p:spTgt spid="8">
                                            <p:txEl>
                                              <p:pRg st="0" end="0"/>
                                            </p:txEl>
                                          </p:spTgt>
                                        </p:tgtEl>
                                        <p:attrNameLst>
                                          <p:attrName>style.color</p:attrName>
                                        </p:attrNameLst>
                                      </p:cBhvr>
                                      <p:to>
                                        <p:clrVal>
                                          <a:srgbClr val="03C2F1"/>
                                        </p:clrVal>
                                      </p:to>
                                    </p:set>
                                    <p:set>
                                      <p:cBhvr>
                                        <p:cTn id="7" dur="500" fill="hold"/>
                                        <p:tgtEl>
                                          <p:spTgt spid="8">
                                            <p:txEl>
                                              <p:pRg st="0" end="0"/>
                                            </p:txEl>
                                          </p:spTgt>
                                        </p:tgtEl>
                                        <p:attrNameLst>
                                          <p:attrName>fillcolor</p:attrName>
                                        </p:attrNameLst>
                                      </p:cBhvr>
                                      <p:to>
                                        <p:clrVal>
                                          <a:srgbClr val="03C2F1"/>
                                        </p:clrVal>
                                      </p:to>
                                    </p:set>
                                    <p:set>
                                      <p:cBhvr>
                                        <p:cTn id="8" dur="500" fill="hold"/>
                                        <p:tgtEl>
                                          <p:spTgt spid="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a:t>Bring the team together</a:t>
            </a:r>
          </a:p>
        </p:txBody>
      </p:sp>
      <p:sp>
        <p:nvSpPr>
          <p:cNvPr id="6" name="Content Placeholder 5"/>
          <p:cNvSpPr>
            <a:spLocks noGrp="1"/>
          </p:cNvSpPr>
          <p:nvPr>
            <p:ph idx="1"/>
          </p:nvPr>
        </p:nvSpPr>
        <p:spPr>
          <a:xfrm>
            <a:off x="389436" y="1447799"/>
            <a:ext cx="4758628" cy="2000548"/>
          </a:xfrm>
        </p:spPr>
        <p:txBody>
          <a:bodyPr>
            <a:normAutofit/>
          </a:bodyPr>
          <a:lstStyle/>
          <a:p>
            <a:r>
              <a:rPr lang="en-AU" dirty="0" smtClean="0"/>
              <a:t>Wireframes</a:t>
            </a:r>
          </a:p>
          <a:p>
            <a:pPr lvl="1"/>
            <a:r>
              <a:rPr lang="en-AU" dirty="0" smtClean="0"/>
              <a:t>map out the allocation of content and controls to the pages/screens…</a:t>
            </a:r>
          </a:p>
        </p:txBody>
      </p:sp>
      <p:pic>
        <p:nvPicPr>
          <p:cNvPr id="7" name="Picture 3"/>
          <p:cNvPicPr>
            <a:picLocks noChangeArrowheads="1"/>
          </p:cNvPicPr>
          <p:nvPr/>
        </p:nvPicPr>
        <p:blipFill rotWithShape="1">
          <a:blip r:embed="rId2">
            <a:extLst>
              <a:ext uri="{28A0092B-C50C-407E-A947-70E740481C1C}">
                <a14:useLocalDpi xmlns:a14="http://schemas.microsoft.com/office/drawing/2010/main" val="0"/>
              </a:ext>
            </a:extLst>
          </a:blip>
          <a:srcRect/>
          <a:stretch/>
        </p:blipFill>
        <p:spPr bwMode="auto">
          <a:xfrm rot="1052081">
            <a:off x="5294328" y="2316638"/>
            <a:ext cx="2808915" cy="522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8211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smtClean="0"/>
              <a:t>Bring the team together</a:t>
            </a:r>
            <a:endParaRPr lang="en-AU" dirty="0"/>
          </a:p>
        </p:txBody>
      </p:sp>
      <p:sp>
        <p:nvSpPr>
          <p:cNvPr id="4" name="Text Placeholder 3"/>
          <p:cNvSpPr>
            <a:spLocks noGrp="1"/>
          </p:cNvSpPr>
          <p:nvPr>
            <p:ph type="body" sz="quarter" idx="10"/>
          </p:nvPr>
        </p:nvSpPr>
        <p:spPr>
          <a:xfrm>
            <a:off x="389436" y="1447798"/>
            <a:ext cx="8363938" cy="5077545"/>
          </a:xfrm>
        </p:spPr>
        <p:txBody>
          <a:bodyPr>
            <a:normAutofit/>
          </a:bodyPr>
          <a:lstStyle/>
          <a:p>
            <a:pPr marL="0" indent="0">
              <a:buNone/>
            </a:pPr>
            <a:r>
              <a:rPr lang="en-AU" dirty="0" smtClean="0"/>
              <a:t>Wireframes show:</a:t>
            </a:r>
          </a:p>
          <a:p>
            <a:pPr lvl="1"/>
            <a:r>
              <a:rPr lang="en-AU" dirty="0" smtClean="0"/>
              <a:t>Flow of application</a:t>
            </a:r>
          </a:p>
          <a:p>
            <a:pPr lvl="1"/>
            <a:r>
              <a:rPr lang="en-AU" dirty="0" smtClean="0"/>
              <a:t>Allocation of content and </a:t>
            </a:r>
            <a:br>
              <a:rPr lang="en-AU" dirty="0" smtClean="0"/>
            </a:br>
            <a:r>
              <a:rPr lang="en-AU" dirty="0" smtClean="0"/>
              <a:t>functions to pages/screens</a:t>
            </a:r>
          </a:p>
          <a:p>
            <a:pPr lvl="1"/>
            <a:r>
              <a:rPr lang="en-AU" dirty="0" smtClean="0"/>
              <a:t>Controls and how they work</a:t>
            </a:r>
          </a:p>
          <a:p>
            <a:pPr lvl="1">
              <a:spcAft>
                <a:spcPts val="600"/>
              </a:spcAft>
            </a:pPr>
            <a:r>
              <a:rPr lang="en-AU" dirty="0" smtClean="0"/>
              <a:t>Labels and titles</a:t>
            </a:r>
          </a:p>
          <a:p>
            <a:pPr marL="0" indent="0">
              <a:buNone/>
            </a:pPr>
            <a:r>
              <a:rPr lang="en-AU" dirty="0" smtClean="0"/>
              <a:t>Wireframes do not focus on</a:t>
            </a:r>
          </a:p>
          <a:p>
            <a:pPr lvl="1"/>
            <a:r>
              <a:rPr lang="en-AU" dirty="0" smtClean="0"/>
              <a:t>Actual content</a:t>
            </a:r>
          </a:p>
          <a:p>
            <a:pPr lvl="1"/>
            <a:r>
              <a:rPr lang="en-AU" dirty="0" smtClean="0"/>
              <a:t>Precise sizes</a:t>
            </a:r>
          </a:p>
          <a:p>
            <a:pPr lvl="1"/>
            <a:r>
              <a:rPr lang="en-AU" dirty="0" smtClean="0"/>
              <a:t>Visual design</a:t>
            </a:r>
          </a:p>
          <a:p>
            <a:pPr lvl="1"/>
            <a:r>
              <a:rPr lang="en-AU" dirty="0" smtClean="0"/>
              <a:t>Behaviour and transitions</a:t>
            </a:r>
          </a:p>
          <a:p>
            <a:endParaRPr lang="en-AU" dirty="0"/>
          </a:p>
        </p:txBody>
      </p:sp>
      <p:pic>
        <p:nvPicPr>
          <p:cNvPr id="9" name="Picture 8" descr="Screenshot example nologo.png"/>
          <p:cNvPicPr>
            <a:picLocks noChangeAspect="1"/>
          </p:cNvPicPr>
          <p:nvPr/>
        </p:nvPicPr>
        <p:blipFill>
          <a:blip r:embed="rId3"/>
          <a:stretch>
            <a:fillRect/>
          </a:stretch>
        </p:blipFill>
        <p:spPr>
          <a:xfrm>
            <a:off x="6516216" y="1556792"/>
            <a:ext cx="4811030" cy="3791092"/>
          </a:xfrm>
          <a:prstGeom prst="rect">
            <a:avLst/>
          </a:prstGeom>
          <a:effectLst/>
          <a:scene3d>
            <a:camera prst="perspectiveFront">
              <a:rot lat="0" lon="19499986" rev="0"/>
            </a:camera>
            <a:lightRig rig="threePt" dir="t"/>
          </a:scene3d>
        </p:spPr>
      </p:pic>
      <p:pic>
        <p:nvPicPr>
          <p:cNvPr id="8" name="Picture 7" descr="Wireframe Example nologo.png"/>
          <p:cNvPicPr>
            <a:picLocks noChangeAspect="1"/>
          </p:cNvPicPr>
          <p:nvPr/>
        </p:nvPicPr>
        <p:blipFill>
          <a:blip r:embed="rId4"/>
          <a:stretch>
            <a:fillRect/>
          </a:stretch>
        </p:blipFill>
        <p:spPr>
          <a:xfrm>
            <a:off x="5220072" y="3284984"/>
            <a:ext cx="4872665" cy="3576522"/>
          </a:xfrm>
          <a:prstGeom prst="rect">
            <a:avLst/>
          </a:prstGeom>
          <a:effectLst/>
          <a:scene3d>
            <a:camera prst="perspectiveFront">
              <a:rot lat="0" lon="19199980" rev="0"/>
            </a:camera>
            <a:lightRig rig="threePt" dir="t"/>
          </a:scene3d>
        </p:spPr>
      </p:pic>
    </p:spTree>
    <p:extLst>
      <p:ext uri="{BB962C8B-B14F-4D97-AF65-F5344CB8AC3E}">
        <p14:creationId xmlns:p14="http://schemas.microsoft.com/office/powerpoint/2010/main" val="286809066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Bring the Team Together</a:t>
            </a:r>
            <a:endParaRPr lang="en-AU" dirty="0"/>
          </a:p>
        </p:txBody>
      </p:sp>
      <p:pic>
        <p:nvPicPr>
          <p:cNvPr id="10" name="Picture 5"/>
          <p:cNvPicPr preferRelativeResize="0">
            <a:picLocks noChangeAspect="1" noChangeArrowheads="1"/>
          </p:cNvPicPr>
          <p:nvPr/>
        </p:nvPicPr>
        <p:blipFill>
          <a:blip r:embed="rId3"/>
          <a:stretch>
            <a:fillRect/>
          </a:stretch>
        </p:blipFill>
        <p:spPr bwMode="auto">
          <a:xfrm>
            <a:off x="2196238" y="1844824"/>
            <a:ext cx="6947762" cy="4582044"/>
          </a:xfrm>
          <a:prstGeom prst="rect">
            <a:avLst/>
          </a:prstGeom>
          <a:noFill/>
          <a:ln>
            <a:noFill/>
          </a:ln>
        </p:spPr>
      </p:pic>
    </p:spTree>
    <p:extLst>
      <p:ext uri="{BB962C8B-B14F-4D97-AF65-F5344CB8AC3E}">
        <p14:creationId xmlns:p14="http://schemas.microsoft.com/office/powerpoint/2010/main" val="1612687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Diagonal Stripe 4"/>
          <p:cNvSpPr/>
          <p:nvPr/>
        </p:nvSpPr>
        <p:spPr bwMode="auto">
          <a:xfrm>
            <a:off x="0" y="990600"/>
            <a:ext cx="10620672" cy="6610350"/>
          </a:xfrm>
          <a:prstGeom prst="diagStripe">
            <a:avLst>
              <a:gd name="adj" fmla="val 15586"/>
            </a:avLst>
          </a:prstGeom>
          <a:solidFill>
            <a:srgbClr val="7030A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
        <p:nvSpPr>
          <p:cNvPr id="7" name="Title 6"/>
          <p:cNvSpPr>
            <a:spLocks noGrp="1"/>
          </p:cNvSpPr>
          <p:nvPr>
            <p:ph type="title"/>
          </p:nvPr>
        </p:nvSpPr>
        <p:spPr/>
        <p:txBody>
          <a:bodyPr>
            <a:normAutofit fontScale="90000"/>
          </a:bodyPr>
          <a:lstStyle/>
          <a:p>
            <a:r>
              <a:rPr lang="en-AU" dirty="0" smtClean="0"/>
              <a:t>Why Prototype?</a:t>
            </a:r>
            <a:endParaRPr lang="en-AU" dirty="0"/>
          </a:p>
        </p:txBody>
      </p:sp>
      <p:sp>
        <p:nvSpPr>
          <p:cNvPr id="8" name="Text Placeholder 7"/>
          <p:cNvSpPr>
            <a:spLocks noGrp="1"/>
          </p:cNvSpPr>
          <p:nvPr>
            <p:ph type="body" sz="quarter" idx="10"/>
          </p:nvPr>
        </p:nvSpPr>
        <p:spPr>
          <a:xfrm>
            <a:off x="389436" y="1866899"/>
            <a:ext cx="8363938" cy="2936188"/>
          </a:xfrm>
        </p:spPr>
        <p:txBody>
          <a:bodyPr/>
          <a:lstStyle/>
          <a:p>
            <a:r>
              <a:rPr lang="en-AU" sz="3600" dirty="0" smtClean="0">
                <a:solidFill>
                  <a:schemeClr val="accent1"/>
                </a:solidFill>
              </a:rPr>
              <a:t>Rapidly explore options</a:t>
            </a:r>
          </a:p>
          <a:p>
            <a:r>
              <a:rPr lang="en-AU" sz="3600" dirty="0" smtClean="0"/>
              <a:t>Gather requirements in context</a:t>
            </a:r>
          </a:p>
          <a:p>
            <a:r>
              <a:rPr lang="en-AU" sz="3600" dirty="0" smtClean="0"/>
              <a:t>Communicate vision</a:t>
            </a:r>
          </a:p>
          <a:p>
            <a:r>
              <a:rPr lang="en-AU" sz="3600" dirty="0" smtClean="0"/>
              <a:t>Control scope creep</a:t>
            </a:r>
          </a:p>
          <a:p>
            <a:endParaRPr lang="en-AU" sz="3600" dirty="0"/>
          </a:p>
        </p:txBody>
      </p:sp>
    </p:spTree>
    <p:extLst>
      <p:ext uri="{BB962C8B-B14F-4D97-AF65-F5344CB8AC3E}">
        <p14:creationId xmlns:p14="http://schemas.microsoft.com/office/powerpoint/2010/main" val="126311180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Diagonal Stripe 4"/>
          <p:cNvSpPr/>
          <p:nvPr/>
        </p:nvSpPr>
        <p:spPr bwMode="auto">
          <a:xfrm>
            <a:off x="0" y="990600"/>
            <a:ext cx="10620672" cy="6610350"/>
          </a:xfrm>
          <a:prstGeom prst="diagStripe">
            <a:avLst>
              <a:gd name="adj" fmla="val 15586"/>
            </a:avLst>
          </a:prstGeom>
          <a:solidFill>
            <a:srgbClr val="7030A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
        <p:nvSpPr>
          <p:cNvPr id="7" name="Title 6"/>
          <p:cNvSpPr>
            <a:spLocks noGrp="1"/>
          </p:cNvSpPr>
          <p:nvPr>
            <p:ph type="title"/>
          </p:nvPr>
        </p:nvSpPr>
        <p:spPr/>
        <p:txBody>
          <a:bodyPr>
            <a:normAutofit fontScale="90000"/>
          </a:bodyPr>
          <a:lstStyle/>
          <a:p>
            <a:r>
              <a:rPr lang="en-AU" dirty="0" smtClean="0"/>
              <a:t>Why Prototype?</a:t>
            </a:r>
            <a:endParaRPr lang="en-AU" dirty="0"/>
          </a:p>
        </p:txBody>
      </p:sp>
      <p:sp>
        <p:nvSpPr>
          <p:cNvPr id="8" name="Text Placeholder 7"/>
          <p:cNvSpPr>
            <a:spLocks noGrp="1"/>
          </p:cNvSpPr>
          <p:nvPr>
            <p:ph type="body" sz="quarter" idx="10"/>
          </p:nvPr>
        </p:nvSpPr>
        <p:spPr>
          <a:xfrm>
            <a:off x="389436" y="1866899"/>
            <a:ext cx="8363938" cy="2936188"/>
          </a:xfrm>
        </p:spPr>
        <p:txBody>
          <a:bodyPr/>
          <a:lstStyle/>
          <a:p>
            <a:r>
              <a:rPr lang="en-AU" sz="3600" dirty="0" smtClean="0"/>
              <a:t>Rapidly explore options</a:t>
            </a:r>
          </a:p>
          <a:p>
            <a:r>
              <a:rPr lang="en-AU" sz="3600" dirty="0" smtClean="0">
                <a:solidFill>
                  <a:schemeClr val="accent1"/>
                </a:solidFill>
              </a:rPr>
              <a:t>Gather requirements in context</a:t>
            </a:r>
          </a:p>
          <a:p>
            <a:r>
              <a:rPr lang="en-AU" sz="3600" dirty="0" smtClean="0"/>
              <a:t>Communicate vision</a:t>
            </a:r>
          </a:p>
          <a:p>
            <a:r>
              <a:rPr lang="en-AU" sz="3600" dirty="0" smtClean="0"/>
              <a:t>Control scope creep</a:t>
            </a:r>
          </a:p>
          <a:p>
            <a:endParaRPr lang="en-AU" sz="3600" dirty="0"/>
          </a:p>
        </p:txBody>
      </p:sp>
    </p:spTree>
    <p:extLst>
      <p:ext uri="{BB962C8B-B14F-4D97-AF65-F5344CB8AC3E}">
        <p14:creationId xmlns:p14="http://schemas.microsoft.com/office/powerpoint/2010/main" val="517439743"/>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Diagonal Stripe 4"/>
          <p:cNvSpPr/>
          <p:nvPr/>
        </p:nvSpPr>
        <p:spPr bwMode="auto">
          <a:xfrm>
            <a:off x="0" y="990600"/>
            <a:ext cx="10620672" cy="6610350"/>
          </a:xfrm>
          <a:prstGeom prst="diagStripe">
            <a:avLst>
              <a:gd name="adj" fmla="val 15586"/>
            </a:avLst>
          </a:prstGeom>
          <a:solidFill>
            <a:srgbClr val="7030A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
        <p:nvSpPr>
          <p:cNvPr id="7" name="Title 6"/>
          <p:cNvSpPr>
            <a:spLocks noGrp="1"/>
          </p:cNvSpPr>
          <p:nvPr>
            <p:ph type="title"/>
          </p:nvPr>
        </p:nvSpPr>
        <p:spPr/>
        <p:txBody>
          <a:bodyPr>
            <a:normAutofit fontScale="90000"/>
          </a:bodyPr>
          <a:lstStyle/>
          <a:p>
            <a:r>
              <a:rPr lang="en-AU" dirty="0" smtClean="0"/>
              <a:t>Why Prototype?</a:t>
            </a:r>
            <a:endParaRPr lang="en-AU" dirty="0"/>
          </a:p>
        </p:txBody>
      </p:sp>
      <p:sp>
        <p:nvSpPr>
          <p:cNvPr id="8" name="Text Placeholder 7"/>
          <p:cNvSpPr>
            <a:spLocks noGrp="1"/>
          </p:cNvSpPr>
          <p:nvPr>
            <p:ph type="body" sz="quarter" idx="10"/>
          </p:nvPr>
        </p:nvSpPr>
        <p:spPr>
          <a:xfrm>
            <a:off x="389436" y="1866899"/>
            <a:ext cx="8363938" cy="2936188"/>
          </a:xfrm>
        </p:spPr>
        <p:txBody>
          <a:bodyPr/>
          <a:lstStyle/>
          <a:p>
            <a:r>
              <a:rPr lang="en-AU" sz="3600" dirty="0" smtClean="0"/>
              <a:t>Rapidly explore options</a:t>
            </a:r>
          </a:p>
          <a:p>
            <a:r>
              <a:rPr lang="en-AU" sz="3600" dirty="0" smtClean="0"/>
              <a:t>Gather requirements in context</a:t>
            </a:r>
          </a:p>
          <a:p>
            <a:r>
              <a:rPr lang="en-AU" sz="3600" dirty="0" smtClean="0">
                <a:solidFill>
                  <a:schemeClr val="accent1"/>
                </a:solidFill>
              </a:rPr>
              <a:t>Communicate vision</a:t>
            </a:r>
          </a:p>
          <a:p>
            <a:r>
              <a:rPr lang="en-AU" sz="3600" dirty="0" smtClean="0"/>
              <a:t>Control scope creep</a:t>
            </a:r>
          </a:p>
          <a:p>
            <a:endParaRPr lang="en-AU" sz="3600" dirty="0"/>
          </a:p>
        </p:txBody>
      </p:sp>
    </p:spTree>
    <p:extLst>
      <p:ext uri="{BB962C8B-B14F-4D97-AF65-F5344CB8AC3E}">
        <p14:creationId xmlns:p14="http://schemas.microsoft.com/office/powerpoint/2010/main" val="665492556"/>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Diagonal Stripe 4"/>
          <p:cNvSpPr/>
          <p:nvPr/>
        </p:nvSpPr>
        <p:spPr bwMode="auto">
          <a:xfrm>
            <a:off x="0" y="990600"/>
            <a:ext cx="10620672" cy="6610350"/>
          </a:xfrm>
          <a:prstGeom prst="diagStripe">
            <a:avLst>
              <a:gd name="adj" fmla="val 15586"/>
            </a:avLst>
          </a:prstGeom>
          <a:solidFill>
            <a:srgbClr val="7030A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
        <p:nvSpPr>
          <p:cNvPr id="7" name="Title 6"/>
          <p:cNvSpPr>
            <a:spLocks noGrp="1"/>
          </p:cNvSpPr>
          <p:nvPr>
            <p:ph type="title"/>
          </p:nvPr>
        </p:nvSpPr>
        <p:spPr/>
        <p:txBody>
          <a:bodyPr>
            <a:normAutofit fontScale="90000"/>
          </a:bodyPr>
          <a:lstStyle/>
          <a:p>
            <a:r>
              <a:rPr lang="en-AU" dirty="0" smtClean="0"/>
              <a:t>Why Prototype?</a:t>
            </a:r>
            <a:endParaRPr lang="en-AU" dirty="0"/>
          </a:p>
        </p:txBody>
      </p:sp>
      <p:sp>
        <p:nvSpPr>
          <p:cNvPr id="8" name="Text Placeholder 7"/>
          <p:cNvSpPr>
            <a:spLocks noGrp="1"/>
          </p:cNvSpPr>
          <p:nvPr>
            <p:ph type="body" sz="quarter" idx="10"/>
          </p:nvPr>
        </p:nvSpPr>
        <p:spPr>
          <a:xfrm>
            <a:off x="389436" y="1866899"/>
            <a:ext cx="8363938" cy="2936188"/>
          </a:xfrm>
        </p:spPr>
        <p:txBody>
          <a:bodyPr/>
          <a:lstStyle/>
          <a:p>
            <a:r>
              <a:rPr lang="en-AU" sz="3600" dirty="0" smtClean="0"/>
              <a:t>Rapidly explore options</a:t>
            </a:r>
          </a:p>
          <a:p>
            <a:r>
              <a:rPr lang="en-AU" sz="3600" dirty="0" smtClean="0"/>
              <a:t>Gather requirements in context</a:t>
            </a:r>
          </a:p>
          <a:p>
            <a:r>
              <a:rPr lang="en-AU" sz="3600" dirty="0" smtClean="0"/>
              <a:t>Communicate vision</a:t>
            </a:r>
          </a:p>
          <a:p>
            <a:r>
              <a:rPr lang="en-AU" sz="3600" dirty="0" smtClean="0">
                <a:solidFill>
                  <a:schemeClr val="accent1"/>
                </a:solidFill>
              </a:rPr>
              <a:t>Control scope creep</a:t>
            </a:r>
          </a:p>
          <a:p>
            <a:endParaRPr lang="en-AU" sz="3600" dirty="0"/>
          </a:p>
        </p:txBody>
      </p:sp>
    </p:spTree>
    <p:extLst>
      <p:ext uri="{BB962C8B-B14F-4D97-AF65-F5344CB8AC3E}">
        <p14:creationId xmlns:p14="http://schemas.microsoft.com/office/powerpoint/2010/main" val="199216337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101site.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16404">
            <a:off x="2839360" y="1937776"/>
            <a:ext cx="6562725" cy="676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fontScale="90000"/>
          </a:bodyPr>
          <a:lstStyle/>
          <a:p>
            <a:r>
              <a:rPr lang="en-AU" dirty="0" smtClean="0"/>
              <a:t>Who am I?</a:t>
            </a:r>
            <a:endParaRPr lang="en-AU" dirty="0"/>
          </a:p>
        </p:txBody>
      </p:sp>
      <p:pic>
        <p:nvPicPr>
          <p:cNvPr id="5" name="Picture 2" descr="C:\Users\shanem\Documents\SM Personal Files\My Pictures\Shane\Shane headshot\Kordesy photos 0707\Shane Morris headshot - 300x300.JPG"/>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836712"/>
            <a:ext cx="3456384" cy="34563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quarter" idx="10"/>
          </p:nvPr>
        </p:nvSpPr>
        <p:spPr>
          <a:xfrm>
            <a:off x="4061844" y="764082"/>
            <a:ext cx="8647060" cy="1728814"/>
          </a:xfrm>
        </p:spPr>
        <p:txBody>
          <a:bodyPr>
            <a:normAutofit/>
          </a:bodyPr>
          <a:lstStyle/>
          <a:p>
            <a:pPr marL="0" indent="0">
              <a:buNone/>
            </a:pPr>
            <a:r>
              <a:rPr lang="en-AU" sz="2400" dirty="0" smtClean="0">
                <a:effectLst>
                  <a:outerShdw blurRad="38100" dist="38100" dir="2700000" algn="tl">
                    <a:srgbClr val="000000">
                      <a:alpha val="43137"/>
                    </a:srgbClr>
                  </a:outerShdw>
                </a:effectLst>
              </a:rPr>
              <a:t>101 Things I (Should Have) Learned </a:t>
            </a:r>
            <a:br>
              <a:rPr lang="en-AU" sz="2400" dirty="0" smtClean="0">
                <a:effectLst>
                  <a:outerShdw blurRad="38100" dist="38100" dir="2700000" algn="tl">
                    <a:srgbClr val="000000">
                      <a:alpha val="43137"/>
                    </a:srgbClr>
                  </a:outerShdw>
                </a:effectLst>
              </a:rPr>
            </a:br>
            <a:r>
              <a:rPr lang="en-AU" sz="2400" dirty="0" smtClean="0">
                <a:effectLst>
                  <a:outerShdw blurRad="38100" dist="38100" dir="2700000" algn="tl">
                    <a:srgbClr val="000000">
                      <a:alpha val="43137"/>
                    </a:srgbClr>
                  </a:outerShdw>
                </a:effectLst>
              </a:rPr>
              <a:t>in Interaction Design School</a:t>
            </a:r>
          </a:p>
        </p:txBody>
      </p:sp>
      <p:sp>
        <p:nvSpPr>
          <p:cNvPr id="9" name="Text Placeholder 5"/>
          <p:cNvSpPr txBox="1">
            <a:spLocks/>
          </p:cNvSpPr>
          <p:nvPr/>
        </p:nvSpPr>
        <p:spPr>
          <a:xfrm>
            <a:off x="821484" y="6308698"/>
            <a:ext cx="8647060" cy="1728814"/>
          </a:xfrm>
          <a:prstGeom prst="rect">
            <a:avLst/>
          </a:prstGeom>
        </p:spPr>
        <p:txBody>
          <a:bodyPr vert="horz" lIns="91440" tIns="45720" rIns="91440" bIns="45720" rtlCol="0">
            <a:normAutofit/>
          </a:bodyPr>
          <a:lstStyle>
            <a:lvl1pPr marL="460375" indent="-460375" algn="l" defTabSz="914400" rtl="0" eaLnBrk="1" latinLnBrk="0" hangingPunct="1">
              <a:spcBef>
                <a:spcPct val="20000"/>
              </a:spcBef>
              <a:buClr>
                <a:srgbClr val="03C2F1"/>
              </a:buClr>
              <a:buFontTx/>
              <a:buBlip>
                <a:blip r:embed="rId4"/>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4"/>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4"/>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4"/>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4"/>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AU" sz="2400" dirty="0" smtClean="0">
                <a:effectLst>
                  <a:outerShdw blurRad="38100" dist="38100" dir="2700000" algn="tl">
                    <a:srgbClr val="000000">
                      <a:alpha val="43137"/>
                    </a:srgbClr>
                  </a:outerShdw>
                </a:effectLst>
              </a:rPr>
              <a:t>ixd101.com</a:t>
            </a:r>
          </a:p>
        </p:txBody>
      </p:sp>
    </p:spTree>
    <p:extLst>
      <p:ext uri="{BB962C8B-B14F-4D97-AF65-F5344CB8AC3E}">
        <p14:creationId xmlns:p14="http://schemas.microsoft.com/office/powerpoint/2010/main" val="1691919442"/>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AU" dirty="0" smtClean="0"/>
              <a:t>Observer’s guide to prototypes</a:t>
            </a:r>
            <a:endParaRPr lang="en-AU" dirty="0"/>
          </a:p>
        </p:txBody>
      </p:sp>
      <p:graphicFrame>
        <p:nvGraphicFramePr>
          <p:cNvPr id="7" name="Table 6"/>
          <p:cNvGraphicFramePr>
            <a:graphicFrameLocks noGrp="1"/>
          </p:cNvGraphicFramePr>
          <p:nvPr>
            <p:extLst>
              <p:ext uri="{D42A27DB-BD31-4B8C-83A1-F6EECF244321}">
                <p14:modId xmlns:p14="http://schemas.microsoft.com/office/powerpoint/2010/main" val="838626884"/>
              </p:ext>
            </p:extLst>
          </p:nvPr>
        </p:nvGraphicFramePr>
        <p:xfrm>
          <a:off x="179513" y="1388980"/>
          <a:ext cx="8712968" cy="5280380"/>
        </p:xfrm>
        <a:graphic>
          <a:graphicData uri="http://schemas.openxmlformats.org/drawingml/2006/table">
            <a:tbl>
              <a:tblPr firstRow="1" bandRow="1">
                <a:tableStyleId>{69012ECD-51FC-41F1-AA8D-1B2483CD663E}</a:tableStyleId>
              </a:tblPr>
              <a:tblGrid>
                <a:gridCol w="1296143"/>
                <a:gridCol w="2472275"/>
                <a:gridCol w="2472275"/>
                <a:gridCol w="2472275"/>
              </a:tblGrid>
              <a:tr h="754340">
                <a:tc>
                  <a:txBody>
                    <a:bodyPr/>
                    <a:lstStyle/>
                    <a:p>
                      <a:endParaRPr lang="en-AU" sz="16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noFill/>
                  </a:tcPr>
                </a:tc>
                <a:tc>
                  <a:txBody>
                    <a:bodyPr/>
                    <a:lstStyle/>
                    <a:p>
                      <a:r>
                        <a:rPr lang="en-AU" sz="2000" dirty="0" smtClean="0">
                          <a:solidFill>
                            <a:schemeClr val="bg1"/>
                          </a:solidFill>
                        </a:rPr>
                        <a:t>STATIC</a:t>
                      </a:r>
                      <a:endParaRPr lang="en-AU" sz="2000"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endParaRPr lang="en-AU" sz="2000"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pPr algn="r"/>
                      <a:r>
                        <a:rPr lang="en-AU" sz="2000" dirty="0" smtClean="0">
                          <a:solidFill>
                            <a:schemeClr val="bg1"/>
                          </a:solidFill>
                        </a:rPr>
                        <a:t>INTERACTIVE</a:t>
                      </a:r>
                      <a:endParaRPr lang="en-AU" sz="2000"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r>
              <a:tr h="754340">
                <a:tc>
                  <a:txBody>
                    <a:bodyPr/>
                    <a:lstStyle/>
                    <a:p>
                      <a:r>
                        <a:rPr lang="en-AU" sz="2000" b="1" kern="1200" dirty="0" smtClean="0">
                          <a:solidFill>
                            <a:schemeClr val="bg1"/>
                          </a:solidFill>
                          <a:latin typeface="+mn-lt"/>
                          <a:ea typeface="+mn-ea"/>
                          <a:cs typeface="+mn-cs"/>
                        </a:rPr>
                        <a:t>LOW FIDELITY</a:t>
                      </a:r>
                      <a:endParaRPr lang="en-AU" sz="2000" b="1" kern="1200" dirty="0">
                        <a:solidFill>
                          <a:schemeClr val="bg1"/>
                        </a:solidFill>
                        <a:latin typeface="+mn-lt"/>
                        <a:ea typeface="+mn-ea"/>
                        <a:cs typeface="+mn-cs"/>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Activity Scenarios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kern="1200" dirty="0" smtClean="0">
                          <a:solidFill>
                            <a:schemeClr val="bg1"/>
                          </a:solidFill>
                          <a:latin typeface="+mn-lt"/>
                          <a:ea typeface="+mn-ea"/>
                          <a:cs typeface="+mn-cs"/>
                        </a:rPr>
                        <a:t>Sketches</a:t>
                      </a:r>
                      <a:endParaRPr lang="en-AU" sz="2000" b="1" kern="1200" dirty="0">
                        <a:solidFill>
                          <a:schemeClr val="bg1"/>
                        </a:solidFill>
                        <a:latin typeface="+mn-lt"/>
                        <a:ea typeface="+mn-ea"/>
                        <a:cs typeface="+mn-cs"/>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ctr"/>
                      <a:r>
                        <a:rPr lang="en-AU" sz="2000" b="1" dirty="0" smtClean="0">
                          <a:solidFill>
                            <a:schemeClr val="bg1"/>
                          </a:solidFill>
                        </a:rPr>
                        <a:t>Paper prototypes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r>
                        <a:rPr lang="en-AU" sz="2000" b="1" dirty="0" smtClean="0">
                          <a:solidFill>
                            <a:schemeClr val="bg1"/>
                          </a:solidFill>
                        </a:rPr>
                        <a:t>Wizard of Oz</a:t>
                      </a: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Storyboards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Wireframes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AU" sz="2000" b="1" dirty="0" smtClean="0">
                          <a:solidFill>
                            <a:schemeClr val="bg1"/>
                          </a:solidFill>
                        </a:rPr>
                        <a:t>Clickable wireframes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r>
                        <a:rPr lang="en-AU" sz="2000" b="1" dirty="0" smtClean="0">
                          <a:solidFill>
                            <a:schemeClr val="bg1"/>
                          </a:solidFill>
                        </a:rPr>
                        <a:t>Untreated </a:t>
                      </a:r>
                      <a:br>
                        <a:rPr lang="en-AU" sz="2000" b="1" dirty="0" smtClean="0">
                          <a:solidFill>
                            <a:schemeClr val="bg1"/>
                          </a:solidFill>
                        </a:rPr>
                      </a:br>
                      <a:r>
                        <a:rPr lang="en-AU" sz="2000" b="1" dirty="0" smtClean="0">
                          <a:solidFill>
                            <a:schemeClr val="bg1"/>
                          </a:solidFill>
                        </a:rPr>
                        <a:t>interactive</a:t>
                      </a: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Comps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ct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r>
                        <a:rPr lang="en-AU" sz="2000" b="1" kern="1200" dirty="0" smtClean="0">
                          <a:solidFill>
                            <a:schemeClr val="bg1"/>
                          </a:solidFill>
                          <a:latin typeface="+mn-lt"/>
                          <a:ea typeface="+mn-ea"/>
                          <a:cs typeface="+mn-cs"/>
                        </a:rPr>
                        <a:t>HIGH FIDELITY</a:t>
                      </a:r>
                      <a:endParaRPr lang="en-AU" sz="2000" b="1" kern="1200" dirty="0">
                        <a:solidFill>
                          <a:schemeClr val="bg1"/>
                        </a:solidFill>
                        <a:latin typeface="+mn-lt"/>
                        <a:ea typeface="+mn-ea"/>
                        <a:cs typeface="+mn-cs"/>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ctr"/>
                      <a:r>
                        <a:rPr lang="en-AU" sz="2000" b="1" dirty="0" err="1" smtClean="0">
                          <a:solidFill>
                            <a:schemeClr val="bg1"/>
                          </a:solidFill>
                        </a:rPr>
                        <a:t>Animatics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r>
                        <a:rPr lang="en-AU" sz="2000" b="1" dirty="0" smtClean="0">
                          <a:solidFill>
                            <a:schemeClr val="bg1"/>
                          </a:solidFill>
                        </a:rPr>
                        <a:t>Treated</a:t>
                      </a:r>
                      <a:r>
                        <a:rPr lang="en-AU" sz="2000" b="1" baseline="0" dirty="0" smtClean="0">
                          <a:solidFill>
                            <a:schemeClr val="bg1"/>
                          </a:solidFill>
                        </a:rPr>
                        <a:t> </a:t>
                      </a:r>
                      <a:br>
                        <a:rPr lang="en-AU" sz="2000" b="1" baseline="0" dirty="0" smtClean="0">
                          <a:solidFill>
                            <a:schemeClr val="bg1"/>
                          </a:solidFill>
                        </a:rPr>
                      </a:br>
                      <a:r>
                        <a:rPr lang="en-AU" sz="2000" b="1" dirty="0" smtClean="0">
                          <a:solidFill>
                            <a:schemeClr val="bg1"/>
                          </a:solidFill>
                        </a:rPr>
                        <a:t>interactive</a:t>
                      </a: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bl>
          </a:graphicData>
        </a:graphic>
      </p:graphicFrame>
    </p:spTree>
    <p:extLst>
      <p:ext uri="{BB962C8B-B14F-4D97-AF65-F5344CB8AC3E}">
        <p14:creationId xmlns:p14="http://schemas.microsoft.com/office/powerpoint/2010/main" val="1338145481"/>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AU" dirty="0" smtClean="0"/>
              <a:t>Cochlear </a:t>
            </a:r>
            <a:endParaRPr lang="en-AU" dirty="0"/>
          </a:p>
        </p:txBody>
      </p:sp>
      <p:sp>
        <p:nvSpPr>
          <p:cNvPr id="2" name="Title 1"/>
          <p:cNvSpPr>
            <a:spLocks noGrp="1"/>
          </p:cNvSpPr>
          <p:nvPr>
            <p:ph type="ctrTitle"/>
          </p:nvPr>
        </p:nvSpPr>
        <p:spPr/>
        <p:txBody>
          <a:bodyPr/>
          <a:lstStyle/>
          <a:p>
            <a:pPr>
              <a:defRPr/>
            </a:pPr>
            <a:r>
              <a:rPr lang="en-AU" dirty="0" smtClean="0"/>
              <a:t>A quick case study</a:t>
            </a:r>
            <a:endParaRPr lang="en-AU" dirty="0"/>
          </a:p>
        </p:txBody>
      </p:sp>
      <p:sp>
        <p:nvSpPr>
          <p:cNvPr id="3" name="Subtitle 2"/>
          <p:cNvSpPr>
            <a:spLocks noGrp="1"/>
          </p:cNvSpPr>
          <p:nvPr>
            <p:ph type="subTitle" idx="1"/>
          </p:nvPr>
        </p:nvSpPr>
        <p:spPr/>
        <p:txBody>
          <a:bodyPr/>
          <a:lstStyle/>
          <a:p>
            <a:endParaRPr lang="en-AU"/>
          </a:p>
        </p:txBody>
      </p:sp>
    </p:spTree>
    <p:extLst>
      <p:ext uri="{BB962C8B-B14F-4D97-AF65-F5344CB8AC3E}">
        <p14:creationId xmlns:p14="http://schemas.microsoft.com/office/powerpoint/2010/main" val="30895916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522651" y="2162247"/>
            <a:ext cx="8721729" cy="3890211"/>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
        <p:nvSpPr>
          <p:cNvPr id="6146" name="Rectangle 6"/>
          <p:cNvSpPr>
            <a:spLocks noGrp="1" noChangeArrowheads="1"/>
          </p:cNvSpPr>
          <p:nvPr>
            <p:ph type="title" idx="4294967295"/>
          </p:nvPr>
        </p:nvSpPr>
        <p:spPr>
          <a:xfrm>
            <a:off x="468314" y="438151"/>
            <a:ext cx="8078787" cy="609398"/>
          </a:xfrm>
        </p:spPr>
        <p:txBody>
          <a:bodyPr>
            <a:normAutofit fontScale="90000"/>
          </a:bodyPr>
          <a:lstStyle/>
          <a:p>
            <a:pPr eaLnBrk="1" hangingPunct="1"/>
            <a:r>
              <a:rPr lang="en-US" smtClean="0"/>
              <a:t>Cochlear Implant System</a:t>
            </a:r>
            <a:endParaRPr lang="en-AU" smtClean="0"/>
          </a:p>
        </p:txBody>
      </p:sp>
      <p:pic>
        <p:nvPicPr>
          <p:cNvPr id="6152" name="Picture 9" descr="\\globalmarket-01\gmdata\00 IRD\IRD_42c\01_LR_JPEG\PRO1528_l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689" y="2236489"/>
            <a:ext cx="3684195" cy="364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3" name="Rectangle 5"/>
          <p:cNvSpPr>
            <a:spLocks noChangeArrowheads="1"/>
          </p:cNvSpPr>
          <p:nvPr/>
        </p:nvSpPr>
        <p:spPr bwMode="auto">
          <a:xfrm>
            <a:off x="1250680" y="1571631"/>
            <a:ext cx="2532213" cy="50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000"/>
              </a:spcBef>
              <a:buClr>
                <a:schemeClr val="hlink"/>
              </a:buClr>
            </a:pPr>
            <a:r>
              <a:rPr lang="en-US" sz="2400" dirty="0">
                <a:solidFill>
                  <a:schemeClr val="bg1"/>
                </a:solidFill>
              </a:rPr>
              <a:t>Cochlear Implant</a:t>
            </a:r>
          </a:p>
        </p:txBody>
      </p:sp>
      <p:pic>
        <p:nvPicPr>
          <p:cNvPr id="6150" name="Picture 8" descr="\\globalmarket-01\gmdata\00 IRD\IRD_42a (updated)\01_LR_JPEG\PRO1170_l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8884" y="2245584"/>
            <a:ext cx="3578869" cy="363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Rectangle 6"/>
          <p:cNvSpPr>
            <a:spLocks noChangeArrowheads="1"/>
          </p:cNvSpPr>
          <p:nvPr/>
        </p:nvSpPr>
        <p:spPr bwMode="auto">
          <a:xfrm>
            <a:off x="5429861" y="1571632"/>
            <a:ext cx="2604212" cy="57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000"/>
              </a:spcBef>
              <a:buClr>
                <a:schemeClr val="hlink"/>
              </a:buClr>
            </a:pPr>
            <a:r>
              <a:rPr lang="en-US" sz="2400">
                <a:solidFill>
                  <a:schemeClr val="bg1"/>
                </a:solidFill>
              </a:rPr>
              <a:t>Sound Processor </a:t>
            </a:r>
            <a:br>
              <a:rPr lang="en-US" sz="2400">
                <a:solidFill>
                  <a:schemeClr val="bg1"/>
                </a:solidFill>
              </a:rPr>
            </a:br>
            <a:r>
              <a:rPr lang="en-US" sz="2400">
                <a:solidFill>
                  <a:schemeClr val="bg1"/>
                </a:solidFill>
              </a:rPr>
              <a:t/>
            </a:r>
            <a:br>
              <a:rPr lang="en-US" sz="2400">
                <a:solidFill>
                  <a:schemeClr val="bg1"/>
                </a:solidFill>
              </a:rPr>
            </a:br>
            <a:endParaRPr lang="en-US" sz="2400">
              <a:solidFill>
                <a:schemeClr val="bg1"/>
              </a:solidFill>
            </a:endParaRPr>
          </a:p>
        </p:txBody>
      </p:sp>
    </p:spTree>
    <p:extLst>
      <p:ext uri="{BB962C8B-B14F-4D97-AF65-F5344CB8AC3E}">
        <p14:creationId xmlns:p14="http://schemas.microsoft.com/office/powerpoint/2010/main" val="3566864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522651" y="1412776"/>
            <a:ext cx="8721729" cy="4609192"/>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
        <p:nvSpPr>
          <p:cNvPr id="7170" name="Title 1"/>
          <p:cNvSpPr>
            <a:spLocks noGrp="1"/>
          </p:cNvSpPr>
          <p:nvPr>
            <p:ph type="title"/>
          </p:nvPr>
        </p:nvSpPr>
        <p:spPr/>
        <p:txBody>
          <a:bodyPr/>
          <a:lstStyle/>
          <a:p>
            <a:pPr eaLnBrk="1" hangingPunct="1"/>
            <a:r>
              <a:rPr lang="en-AU" smtClean="0"/>
              <a:t>Where does the software fit?</a:t>
            </a:r>
            <a:endParaRPr lang="en-US" smtClean="0"/>
          </a:p>
        </p:txBody>
      </p:sp>
      <p:sp>
        <p:nvSpPr>
          <p:cNvPr id="4" name="Rectangle 3"/>
          <p:cNvSpPr txBox="1">
            <a:spLocks noChangeArrowheads="1"/>
          </p:cNvSpPr>
          <p:nvPr/>
        </p:nvSpPr>
        <p:spPr bwMode="auto">
          <a:xfrm>
            <a:off x="457200" y="2344738"/>
            <a:ext cx="7772400" cy="914400"/>
          </a:xfrm>
          <a:prstGeom prst="rect">
            <a:avLst/>
          </a:prstGeom>
          <a:noFill/>
          <a:ln w="9525">
            <a:noFill/>
            <a:miter lim="800000"/>
            <a:headEnd/>
            <a:tailEnd/>
          </a:ln>
          <a:effectLst/>
        </p:spPr>
        <p:txBody>
          <a:bodyPr anchor="ctr"/>
          <a:lstStyle/>
          <a:p>
            <a:pPr>
              <a:defRPr/>
            </a:pPr>
            <a:endParaRPr lang="en-US" sz="3200" kern="0" dirty="0">
              <a:solidFill>
                <a:schemeClr val="tx2"/>
              </a:solidFill>
              <a:latin typeface="+mj-lt"/>
              <a:ea typeface="+mj-ea"/>
              <a:cs typeface="+mj-cs"/>
            </a:endParaRPr>
          </a:p>
        </p:txBody>
      </p:sp>
      <p:sp>
        <p:nvSpPr>
          <p:cNvPr id="7172" name="Rectangle 5"/>
          <p:cNvSpPr>
            <a:spLocks noChangeArrowheads="1"/>
          </p:cNvSpPr>
          <p:nvPr/>
        </p:nvSpPr>
        <p:spPr bwMode="auto">
          <a:xfrm>
            <a:off x="1104900" y="3925888"/>
            <a:ext cx="3657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000"/>
              </a:spcBef>
              <a:buClr>
                <a:schemeClr val="hlink"/>
              </a:buClr>
              <a:buFontTx/>
              <a:buChar char="•"/>
            </a:pPr>
            <a:endParaRPr lang="en-US" sz="1700"/>
          </a:p>
        </p:txBody>
      </p:sp>
      <p:sp>
        <p:nvSpPr>
          <p:cNvPr id="7173" name="Rectangle 6"/>
          <p:cNvSpPr>
            <a:spLocks noChangeArrowheads="1"/>
          </p:cNvSpPr>
          <p:nvPr/>
        </p:nvSpPr>
        <p:spPr bwMode="auto">
          <a:xfrm>
            <a:off x="4343400" y="3565525"/>
            <a:ext cx="4419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000"/>
              </a:spcBef>
              <a:buClr>
                <a:schemeClr val="hlink"/>
              </a:buClr>
              <a:buFontTx/>
              <a:buChar char="•"/>
            </a:pPr>
            <a:endParaRPr lang="en-US" sz="1700"/>
          </a:p>
        </p:txBody>
      </p:sp>
      <p:grpSp>
        <p:nvGrpSpPr>
          <p:cNvPr id="7174" name="Group 4"/>
          <p:cNvGrpSpPr>
            <a:grpSpLocks/>
          </p:cNvGrpSpPr>
          <p:nvPr/>
        </p:nvGrpSpPr>
        <p:grpSpPr bwMode="auto">
          <a:xfrm>
            <a:off x="1600617" y="1428751"/>
            <a:ext cx="5052287" cy="4608512"/>
            <a:chOff x="1746" y="1253"/>
            <a:chExt cx="2223" cy="1951"/>
          </a:xfrm>
        </p:grpSpPr>
        <p:grpSp>
          <p:nvGrpSpPr>
            <p:cNvPr id="7178" name="Group 5"/>
            <p:cNvGrpSpPr>
              <a:grpSpLocks/>
            </p:cNvGrpSpPr>
            <p:nvPr/>
          </p:nvGrpSpPr>
          <p:grpSpPr bwMode="auto">
            <a:xfrm>
              <a:off x="1746" y="1253"/>
              <a:ext cx="2223" cy="1951"/>
              <a:chOff x="1837" y="3113"/>
              <a:chExt cx="1513" cy="1324"/>
            </a:xfrm>
          </p:grpSpPr>
          <p:grpSp>
            <p:nvGrpSpPr>
              <p:cNvPr id="7180" name="Group 6"/>
              <p:cNvGrpSpPr>
                <a:grpSpLocks/>
              </p:cNvGrpSpPr>
              <p:nvPr/>
            </p:nvGrpSpPr>
            <p:grpSpPr bwMode="auto">
              <a:xfrm>
                <a:off x="1837" y="3113"/>
                <a:ext cx="1513" cy="1324"/>
                <a:chOff x="1837" y="3113"/>
                <a:chExt cx="1513" cy="1324"/>
              </a:xfrm>
            </p:grpSpPr>
            <p:pic>
              <p:nvPicPr>
                <p:cNvPr id="7182" name="Picture 7" descr="hp latop 2"/>
                <p:cNvPicPr preferRelativeResize="0">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7" y="3113"/>
                  <a:ext cx="1513" cy="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3" name="Rectangle 8"/>
                <p:cNvSpPr>
                  <a:spLocks noChangeArrowheads="1"/>
                </p:cNvSpPr>
                <p:nvPr/>
              </p:nvSpPr>
              <p:spPr bwMode="auto">
                <a:xfrm>
                  <a:off x="2535" y="3881"/>
                  <a:ext cx="59" cy="51"/>
                </a:xfrm>
                <a:prstGeom prst="rect">
                  <a:avLst/>
                </a:prstGeom>
                <a:solidFill>
                  <a:srgbClr val="1C1C1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grpSp>
          <p:pic>
            <p:nvPicPr>
              <p:cNvPr id="7181" name="Picture 9"/>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9" y="3216"/>
                <a:ext cx="967" cy="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179"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9" y="1434"/>
              <a:ext cx="1406" cy="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grpSp>
    </p:spTree>
    <p:extLst>
      <p:ext uri="{BB962C8B-B14F-4D97-AF65-F5344CB8AC3E}">
        <p14:creationId xmlns:p14="http://schemas.microsoft.com/office/powerpoint/2010/main" val="4048483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AU" smtClean="0"/>
              <a:t>In the beginning...</a:t>
            </a:r>
          </a:p>
        </p:txBody>
      </p:sp>
      <p:pic>
        <p:nvPicPr>
          <p:cNvPr id="22531" name="Picture 5"/>
          <p:cNvPicPr>
            <a:picLocks noChangeAspect="1" noChangeArrowheads="1"/>
          </p:cNvPicPr>
          <p:nvPr/>
        </p:nvPicPr>
        <p:blipFill>
          <a:blip r:embed="rId3"/>
          <a:srcRect/>
          <a:stretch>
            <a:fillRect/>
          </a:stretch>
        </p:blipFill>
        <p:spPr bwMode="auto">
          <a:xfrm>
            <a:off x="2232154" y="1785938"/>
            <a:ext cx="3952619" cy="3479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9182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AU" smtClean="0"/>
              <a:t>The Living Spec</a:t>
            </a:r>
          </a:p>
        </p:txBody>
      </p:sp>
      <p:pic>
        <p:nvPicPr>
          <p:cNvPr id="26630" name="Picture 6" descr="C:\Users\shanem\Documents\SM Active Projects\1001 Cochlear\Pictures\IMG_1059.JPG"/>
          <p:cNvPicPr>
            <a:picLocks noChangeAspect="1" noChangeArrowheads="1"/>
          </p:cNvPicPr>
          <p:nvPr/>
        </p:nvPicPr>
        <p:blipFill rotWithShape="1">
          <a:blip r:embed="rId3"/>
          <a:srcRect/>
          <a:stretch/>
        </p:blipFill>
        <p:spPr bwMode="auto">
          <a:xfrm>
            <a:off x="1992605" y="1928814"/>
            <a:ext cx="5066716" cy="3659187"/>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531633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AU" smtClean="0"/>
              <a:t>Prototype + Design</a:t>
            </a:r>
          </a:p>
        </p:txBody>
      </p:sp>
      <p:pic>
        <p:nvPicPr>
          <p:cNvPr id="30723" name="Picture 6"/>
          <p:cNvPicPr>
            <a:picLocks noChangeAspect="1" noChangeArrowheads="1"/>
          </p:cNvPicPr>
          <p:nvPr/>
        </p:nvPicPr>
        <p:blipFill>
          <a:blip r:embed="rId3"/>
          <a:srcRect/>
          <a:stretch>
            <a:fillRect/>
          </a:stretch>
        </p:blipFill>
        <p:spPr bwMode="auto">
          <a:xfrm>
            <a:off x="357188" y="2274888"/>
            <a:ext cx="3467100" cy="2582862"/>
          </a:xfrm>
          <a:prstGeom prst="rect">
            <a:avLst/>
          </a:prstGeom>
          <a:ln>
            <a:noFill/>
          </a:ln>
          <a:effectLst>
            <a:outerShdw blurRad="292100" dist="139700" dir="2700000" algn="tl" rotWithShape="0">
              <a:srgbClr val="333333">
                <a:alpha val="65000"/>
              </a:srgbClr>
            </a:outerShdw>
          </a:effectLst>
        </p:spPr>
      </p:pic>
      <p:pic>
        <p:nvPicPr>
          <p:cNvPr id="6" name="Picture 5" descr="C:\Users\shanem\Documents\SM Active Projects\1001 Cochlear\Pictures\IMG_1101.JPG"/>
          <p:cNvPicPr>
            <a:picLocks noChangeAspect="1" noChangeArrowheads="1"/>
          </p:cNvPicPr>
          <p:nvPr/>
        </p:nvPicPr>
        <p:blipFill>
          <a:blip r:embed="rId4"/>
          <a:srcRect/>
          <a:stretch>
            <a:fillRect/>
          </a:stretch>
        </p:blipFill>
        <p:spPr bwMode="auto">
          <a:xfrm>
            <a:off x="5286376" y="2286002"/>
            <a:ext cx="3429000" cy="2570163"/>
          </a:xfrm>
          <a:prstGeom prst="rect">
            <a:avLst/>
          </a:prstGeom>
          <a:ln>
            <a:noFill/>
          </a:ln>
          <a:effectLst>
            <a:outerShdw blurRad="292100" dist="139700" dir="2700000" algn="tl" rotWithShape="0">
              <a:srgbClr val="333333">
                <a:alpha val="65000"/>
              </a:srgbClr>
            </a:outerShdw>
          </a:effectLst>
          <a:extLst/>
        </p:spPr>
      </p:pic>
      <p:sp>
        <p:nvSpPr>
          <p:cNvPr id="22533" name="TextBox 4"/>
          <p:cNvSpPr txBox="1">
            <a:spLocks noChangeArrowheads="1"/>
          </p:cNvSpPr>
          <p:nvPr/>
        </p:nvSpPr>
        <p:spPr bwMode="auto">
          <a:xfrm>
            <a:off x="571500" y="5072065"/>
            <a:ext cx="2857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AU">
                <a:solidFill>
                  <a:schemeClr val="bg1"/>
                </a:solidFill>
              </a:rPr>
              <a:t>Prototype</a:t>
            </a:r>
          </a:p>
        </p:txBody>
      </p:sp>
      <p:sp>
        <p:nvSpPr>
          <p:cNvPr id="22534" name="TextBox 5"/>
          <p:cNvSpPr txBox="1">
            <a:spLocks noChangeArrowheads="1"/>
          </p:cNvSpPr>
          <p:nvPr/>
        </p:nvSpPr>
        <p:spPr bwMode="auto">
          <a:xfrm>
            <a:off x="5429250" y="5072065"/>
            <a:ext cx="2857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AU">
                <a:solidFill>
                  <a:schemeClr val="bg1"/>
                </a:solidFill>
              </a:rPr>
              <a:t>Design</a:t>
            </a:r>
          </a:p>
        </p:txBody>
      </p:sp>
    </p:spTree>
    <p:extLst>
      <p:ext uri="{BB962C8B-B14F-4D97-AF65-F5344CB8AC3E}">
        <p14:creationId xmlns:p14="http://schemas.microsoft.com/office/powerpoint/2010/main" val="306781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AU" smtClean="0"/>
              <a:t>Prototype Pain</a:t>
            </a:r>
          </a:p>
        </p:txBody>
      </p:sp>
      <p:grpSp>
        <p:nvGrpSpPr>
          <p:cNvPr id="23555" name="Group 7"/>
          <p:cNvGrpSpPr>
            <a:grpSpLocks/>
          </p:cNvGrpSpPr>
          <p:nvPr/>
        </p:nvGrpSpPr>
        <p:grpSpPr bwMode="auto">
          <a:xfrm>
            <a:off x="2214564" y="1628801"/>
            <a:ext cx="4643437" cy="4032447"/>
            <a:chOff x="357188" y="1931811"/>
            <a:chExt cx="3467100" cy="3724410"/>
          </a:xfrm>
        </p:grpSpPr>
        <p:pic>
          <p:nvPicPr>
            <p:cNvPr id="4" name="Picture 6"/>
            <p:cNvPicPr>
              <a:picLocks noChangeArrowheads="1"/>
            </p:cNvPicPr>
            <p:nvPr/>
          </p:nvPicPr>
          <p:blipFill>
            <a:blip r:embed="rId3"/>
            <a:srcRect/>
            <a:stretch>
              <a:fillRect/>
            </a:stretch>
          </p:blipFill>
          <p:spPr bwMode="auto">
            <a:xfrm>
              <a:off x="357188" y="1931811"/>
              <a:ext cx="3467100" cy="3196165"/>
            </a:xfrm>
            <a:prstGeom prst="rect">
              <a:avLst/>
            </a:prstGeom>
            <a:ln>
              <a:noFill/>
            </a:ln>
            <a:effectLst>
              <a:outerShdw blurRad="292100" dist="139700" dir="2700000" algn="tl" rotWithShape="0">
                <a:srgbClr val="333333">
                  <a:alpha val="65000"/>
                </a:srgbClr>
              </a:outerShdw>
            </a:effectLst>
          </p:spPr>
        </p:pic>
        <p:sp>
          <p:nvSpPr>
            <p:cNvPr id="23557" name="TextBox 4"/>
            <p:cNvSpPr txBox="1">
              <a:spLocks noChangeArrowheads="1"/>
            </p:cNvSpPr>
            <p:nvPr/>
          </p:nvSpPr>
          <p:spPr bwMode="auto">
            <a:xfrm>
              <a:off x="661988" y="5315102"/>
              <a:ext cx="2857500" cy="341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AU" dirty="0">
                  <a:solidFill>
                    <a:schemeClr val="bg1"/>
                  </a:solidFill>
                </a:rPr>
                <a:t>Prototype</a:t>
              </a:r>
            </a:p>
          </p:txBody>
        </p:sp>
      </p:grpSp>
    </p:spTree>
    <p:extLst>
      <p:ext uri="{BB962C8B-B14F-4D97-AF65-F5344CB8AC3E}">
        <p14:creationId xmlns:p14="http://schemas.microsoft.com/office/powerpoint/2010/main" val="2367187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normAutofit fontScale="90000"/>
          </a:bodyPr>
          <a:lstStyle/>
          <a:p>
            <a:pPr eaLnBrk="1" hangingPunct="1"/>
            <a:r>
              <a:rPr lang="en-AU" smtClean="0"/>
              <a:t>Prototype Pain</a:t>
            </a:r>
          </a:p>
        </p:txBody>
      </p:sp>
      <p:grpSp>
        <p:nvGrpSpPr>
          <p:cNvPr id="24579" name="Group 7"/>
          <p:cNvGrpSpPr>
            <a:grpSpLocks/>
          </p:cNvGrpSpPr>
          <p:nvPr/>
        </p:nvGrpSpPr>
        <p:grpSpPr bwMode="auto">
          <a:xfrm>
            <a:off x="500062" y="1500189"/>
            <a:ext cx="3143251" cy="2451440"/>
            <a:chOff x="357187" y="2274888"/>
            <a:chExt cx="3547732" cy="3293349"/>
          </a:xfrm>
        </p:grpSpPr>
        <p:pic>
          <p:nvPicPr>
            <p:cNvPr id="4" name="Picture 6"/>
            <p:cNvPicPr>
              <a:picLocks noChangeAspect="1" noChangeArrowheads="1"/>
            </p:cNvPicPr>
            <p:nvPr/>
          </p:nvPicPr>
          <p:blipFill>
            <a:blip r:embed="rId3"/>
            <a:srcRect/>
            <a:stretch>
              <a:fillRect/>
            </a:stretch>
          </p:blipFill>
          <p:spPr bwMode="auto">
            <a:xfrm>
              <a:off x="357187" y="2274888"/>
              <a:ext cx="3547732" cy="2582702"/>
            </a:xfrm>
            <a:prstGeom prst="rect">
              <a:avLst/>
            </a:prstGeom>
            <a:ln>
              <a:noFill/>
            </a:ln>
            <a:effectLst>
              <a:outerShdw blurRad="292100" dist="139700" dir="2700000" algn="tl" rotWithShape="0">
                <a:srgbClr val="333333">
                  <a:alpha val="65000"/>
                </a:srgbClr>
              </a:outerShdw>
            </a:effectLst>
          </p:spPr>
        </p:pic>
        <p:sp>
          <p:nvSpPr>
            <p:cNvPr id="24587" name="TextBox 4"/>
            <p:cNvSpPr txBox="1">
              <a:spLocks noChangeArrowheads="1"/>
            </p:cNvSpPr>
            <p:nvPr/>
          </p:nvSpPr>
          <p:spPr bwMode="auto">
            <a:xfrm>
              <a:off x="702303" y="5072064"/>
              <a:ext cx="2857500" cy="496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AU" dirty="0">
                  <a:solidFill>
                    <a:schemeClr val="bg1"/>
                  </a:solidFill>
                </a:rPr>
                <a:t>Prototype</a:t>
              </a:r>
            </a:p>
          </p:txBody>
        </p:sp>
      </p:grpSp>
      <p:grpSp>
        <p:nvGrpSpPr>
          <p:cNvPr id="3" name="Group 6"/>
          <p:cNvGrpSpPr>
            <a:grpSpLocks/>
          </p:cNvGrpSpPr>
          <p:nvPr/>
        </p:nvGrpSpPr>
        <p:grpSpPr bwMode="auto">
          <a:xfrm>
            <a:off x="5289550" y="2346327"/>
            <a:ext cx="3211513" cy="3095625"/>
            <a:chOff x="5289550" y="2346325"/>
            <a:chExt cx="3211513" cy="3095625"/>
          </a:xfrm>
        </p:grpSpPr>
        <p:pic>
          <p:nvPicPr>
            <p:cNvPr id="28677" name="Picture 5" descr="C:\Users\shanem\Documents\SM Active Projects\1001 Cochlear\Pictures\IMG_1098.JPG"/>
            <p:cNvPicPr>
              <a:picLocks noChangeAspect="1" noChangeArrowheads="1"/>
            </p:cNvPicPr>
            <p:nvPr/>
          </p:nvPicPr>
          <p:blipFill rotWithShape="1">
            <a:blip r:embed="rId4"/>
            <a:srcRect/>
            <a:stretch/>
          </p:blipFill>
          <p:spPr bwMode="auto">
            <a:xfrm>
              <a:off x="5289550" y="2346325"/>
              <a:ext cx="3211513" cy="2511425"/>
            </a:xfrm>
            <a:prstGeom prst="rect">
              <a:avLst/>
            </a:prstGeom>
            <a:ln>
              <a:noFill/>
            </a:ln>
            <a:effectLst>
              <a:outerShdw blurRad="292100" dist="139700" dir="2700000" algn="tl" rotWithShape="0">
                <a:srgbClr val="333333">
                  <a:alpha val="65000"/>
                </a:srgbClr>
              </a:outerShdw>
            </a:effectLst>
            <a:extLst/>
          </p:spPr>
        </p:pic>
        <p:sp>
          <p:nvSpPr>
            <p:cNvPr id="24585" name="TextBox 5"/>
            <p:cNvSpPr txBox="1">
              <a:spLocks noChangeArrowheads="1"/>
            </p:cNvSpPr>
            <p:nvPr/>
          </p:nvSpPr>
          <p:spPr bwMode="auto">
            <a:xfrm>
              <a:off x="5429250" y="5072063"/>
              <a:ext cx="2857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AU">
                  <a:solidFill>
                    <a:schemeClr val="bg1"/>
                  </a:solidFill>
                </a:rPr>
                <a:t>Wireframe Doc</a:t>
              </a:r>
            </a:p>
          </p:txBody>
        </p:sp>
      </p:grpSp>
      <p:grpSp>
        <p:nvGrpSpPr>
          <p:cNvPr id="24581" name="Group 11"/>
          <p:cNvGrpSpPr>
            <a:grpSpLocks/>
          </p:cNvGrpSpPr>
          <p:nvPr/>
        </p:nvGrpSpPr>
        <p:grpSpPr bwMode="auto">
          <a:xfrm>
            <a:off x="500064" y="4071938"/>
            <a:ext cx="3143250" cy="2758428"/>
            <a:chOff x="3071802" y="3143248"/>
            <a:chExt cx="3429000" cy="3134303"/>
          </a:xfrm>
        </p:grpSpPr>
        <p:pic>
          <p:nvPicPr>
            <p:cNvPr id="9" name="Picture 8" descr="C:\Users\shanem\Documents\SM Active Projects\1001 Cochlear\Pictures\IMG_1101.JPG"/>
            <p:cNvPicPr>
              <a:picLocks noChangeAspect="1" noChangeArrowheads="1"/>
            </p:cNvPicPr>
            <p:nvPr/>
          </p:nvPicPr>
          <p:blipFill>
            <a:blip r:embed="rId5"/>
            <a:srcRect/>
            <a:stretch>
              <a:fillRect/>
            </a:stretch>
          </p:blipFill>
          <p:spPr bwMode="auto">
            <a:xfrm>
              <a:off x="3071802" y="3143248"/>
              <a:ext cx="3429000" cy="2570442"/>
            </a:xfrm>
            <a:prstGeom prst="rect">
              <a:avLst/>
            </a:prstGeom>
            <a:ln>
              <a:noFill/>
            </a:ln>
            <a:effectLst>
              <a:outerShdw blurRad="292100" dist="139700" dir="2700000" algn="tl" rotWithShape="0">
                <a:srgbClr val="333333">
                  <a:alpha val="65000"/>
                </a:srgbClr>
              </a:outerShdw>
            </a:effectLst>
            <a:extLst/>
          </p:spPr>
        </p:pic>
        <p:sp>
          <p:nvSpPr>
            <p:cNvPr id="24583" name="TextBox 5"/>
            <p:cNvSpPr txBox="1">
              <a:spLocks noChangeArrowheads="1"/>
            </p:cNvSpPr>
            <p:nvPr/>
          </p:nvSpPr>
          <p:spPr bwMode="auto">
            <a:xfrm>
              <a:off x="3214678" y="5857892"/>
              <a:ext cx="2857500" cy="419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AU" dirty="0" smtClean="0">
                  <a:solidFill>
                    <a:schemeClr val="bg1"/>
                  </a:solidFill>
                </a:rPr>
                <a:t>Design</a:t>
              </a:r>
              <a:endParaRPr lang="en-AU" dirty="0">
                <a:solidFill>
                  <a:schemeClr val="bg1"/>
                </a:solidFill>
              </a:endParaRPr>
            </a:p>
          </p:txBody>
        </p:sp>
      </p:grpSp>
    </p:spTree>
    <p:extLst>
      <p:ext uri="{BB962C8B-B14F-4D97-AF65-F5344CB8AC3E}">
        <p14:creationId xmlns:p14="http://schemas.microsoft.com/office/powerpoint/2010/main" val="234600510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AU" dirty="0" smtClean="0"/>
              <a:t>Good prototypes</a:t>
            </a:r>
            <a:endParaRPr lang="en-AU" dirty="0"/>
          </a:p>
        </p:txBody>
      </p:sp>
      <p:sp>
        <p:nvSpPr>
          <p:cNvPr id="5" name="Subtitle 4"/>
          <p:cNvSpPr>
            <a:spLocks noGrp="1"/>
          </p:cNvSpPr>
          <p:nvPr>
            <p:ph type="subTitle" idx="1"/>
          </p:nvPr>
        </p:nvSpPr>
        <p:spPr/>
        <p:txBody>
          <a:bodyPr/>
          <a:lstStyle/>
          <a:p>
            <a:endParaRPr lang="en-AU"/>
          </a:p>
        </p:txBody>
      </p:sp>
      <p:sp>
        <p:nvSpPr>
          <p:cNvPr id="6" name="Text Placeholder 5"/>
          <p:cNvSpPr>
            <a:spLocks noGrp="1"/>
          </p:cNvSpPr>
          <p:nvPr>
            <p:ph type="body" sz="quarter" idx="10"/>
          </p:nvPr>
        </p:nvSpPr>
        <p:spPr/>
        <p:txBody>
          <a:bodyPr/>
          <a:lstStyle/>
          <a:p>
            <a:endParaRPr lang="en-AU"/>
          </a:p>
        </p:txBody>
      </p:sp>
    </p:spTree>
    <p:extLst>
      <p:ext uri="{BB962C8B-B14F-4D97-AF65-F5344CB8AC3E}">
        <p14:creationId xmlns:p14="http://schemas.microsoft.com/office/powerpoint/2010/main" val="411942184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2313" y="3633043"/>
            <a:ext cx="7772400" cy="1362075"/>
          </a:xfrm>
        </p:spPr>
        <p:txBody>
          <a:bodyPr>
            <a:normAutofit fontScale="90000"/>
          </a:bodyPr>
          <a:lstStyle/>
          <a:p>
            <a:r>
              <a:rPr lang="en-AU" dirty="0" smtClean="0"/>
              <a:t>“An </a:t>
            </a:r>
            <a:r>
              <a:rPr lang="en-AU" dirty="0"/>
              <a:t>architect's most useful tools are an eraser at the drafting board, and a wrecking bar at the site</a:t>
            </a:r>
            <a:r>
              <a:rPr lang="en-AU" dirty="0" smtClean="0"/>
              <a:t>.”</a:t>
            </a:r>
            <a:endParaRPr lang="en-AU" dirty="0"/>
          </a:p>
        </p:txBody>
      </p:sp>
      <p:sp>
        <p:nvSpPr>
          <p:cNvPr id="5" name="Subtitle 4"/>
          <p:cNvSpPr>
            <a:spLocks noGrp="1"/>
          </p:cNvSpPr>
          <p:nvPr>
            <p:ph type="body" idx="1"/>
          </p:nvPr>
        </p:nvSpPr>
        <p:spPr>
          <a:xfrm>
            <a:off x="722313" y="2132856"/>
            <a:ext cx="7772400" cy="1500187"/>
          </a:xfrm>
        </p:spPr>
        <p:txBody>
          <a:bodyPr/>
          <a:lstStyle/>
          <a:p>
            <a:r>
              <a:rPr lang="en-AU" dirty="0" smtClean="0"/>
              <a:t>Frank Lloyd Wright</a:t>
            </a:r>
            <a:endParaRPr lang="en-AU" dirty="0"/>
          </a:p>
        </p:txBody>
      </p:sp>
    </p:spTree>
    <p:extLst>
      <p:ext uri="{BB962C8B-B14F-4D97-AF65-F5344CB8AC3E}">
        <p14:creationId xmlns:p14="http://schemas.microsoft.com/office/powerpoint/2010/main" val="2230187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Attributes of good prototypes…</a:t>
            </a:r>
            <a:endParaRPr lang="en-AU" dirty="0"/>
          </a:p>
        </p:txBody>
      </p:sp>
      <p:sp>
        <p:nvSpPr>
          <p:cNvPr id="3" name="Text Placeholder 2"/>
          <p:cNvSpPr>
            <a:spLocks noGrp="1"/>
          </p:cNvSpPr>
          <p:nvPr>
            <p:ph type="body" sz="quarter" idx="10"/>
          </p:nvPr>
        </p:nvSpPr>
        <p:spPr>
          <a:xfrm>
            <a:off x="389436" y="1447799"/>
            <a:ext cx="8363938" cy="4087273"/>
          </a:xfrm>
        </p:spPr>
        <p:txBody>
          <a:bodyPr/>
          <a:lstStyle/>
          <a:p>
            <a:pPr lvl="0">
              <a:lnSpc>
                <a:spcPct val="150000"/>
              </a:lnSpc>
              <a:buClr>
                <a:srgbClr val="FFC000"/>
              </a:buClr>
              <a:buFont typeface="Webdings" pitchFamily="18" charset="2"/>
              <a:buChar char="a"/>
            </a:pPr>
            <a:r>
              <a:rPr lang="en-US" dirty="0" smtClean="0">
                <a:gradFill>
                  <a:gsLst>
                    <a:gs pos="36000">
                      <a:srgbClr val="FFFFFF"/>
                    </a:gs>
                    <a:gs pos="86000">
                      <a:srgbClr val="FFFFFF"/>
                    </a:gs>
                  </a:gsLst>
                  <a:lin ang="5400000" scaled="0"/>
                </a:gradFill>
              </a:rPr>
              <a:t>Put the reader in the user’s shoes</a:t>
            </a:r>
          </a:p>
          <a:p>
            <a:pPr lvl="0">
              <a:lnSpc>
                <a:spcPct val="150000"/>
              </a:lnSpc>
              <a:buClr>
                <a:srgbClr val="FFC000"/>
              </a:buClr>
              <a:buFont typeface="Webdings" pitchFamily="18" charset="2"/>
              <a:buChar char="a"/>
            </a:pPr>
            <a:r>
              <a:rPr lang="en-US" dirty="0" smtClean="0">
                <a:gradFill>
                  <a:gsLst>
                    <a:gs pos="36000">
                      <a:srgbClr val="FFFFFF"/>
                    </a:gs>
                    <a:gs pos="86000">
                      <a:srgbClr val="FFFFFF"/>
                    </a:gs>
                  </a:gsLst>
                  <a:lin ang="5400000" scaled="0"/>
                </a:gradFill>
              </a:rPr>
              <a:t>Have an appropriate level of investment</a:t>
            </a:r>
          </a:p>
          <a:p>
            <a:pPr lvl="0">
              <a:lnSpc>
                <a:spcPct val="150000"/>
              </a:lnSpc>
              <a:buClr>
                <a:srgbClr val="FFC000"/>
              </a:buClr>
              <a:buFont typeface="Webdings" pitchFamily="18" charset="2"/>
              <a:buChar char="a"/>
            </a:pPr>
            <a:r>
              <a:rPr lang="en-US" dirty="0" smtClean="0">
                <a:gradFill>
                  <a:gsLst>
                    <a:gs pos="36000">
                      <a:srgbClr val="FFFFFF"/>
                    </a:gs>
                    <a:gs pos="86000">
                      <a:srgbClr val="FFFFFF"/>
                    </a:gs>
                  </a:gsLst>
                  <a:lin ang="5400000" scaled="0"/>
                </a:gradFill>
              </a:rPr>
              <a:t>Are changeable and can evolve</a:t>
            </a:r>
          </a:p>
          <a:p>
            <a:pPr lvl="0">
              <a:lnSpc>
                <a:spcPct val="150000"/>
              </a:lnSpc>
              <a:buClr>
                <a:srgbClr val="FFC000"/>
              </a:buClr>
              <a:buFont typeface="Webdings" pitchFamily="18" charset="2"/>
              <a:buChar char="a"/>
            </a:pPr>
            <a:r>
              <a:rPr lang="en-US" dirty="0" smtClean="0">
                <a:gradFill>
                  <a:gsLst>
                    <a:gs pos="36000">
                      <a:srgbClr val="FFFFFF"/>
                    </a:gs>
                    <a:gs pos="86000">
                      <a:srgbClr val="FFFFFF"/>
                    </a:gs>
                  </a:gsLst>
                  <a:lin ang="5400000" scaled="0"/>
                </a:gradFill>
              </a:rPr>
              <a:t>Are accessible</a:t>
            </a:r>
          </a:p>
          <a:p>
            <a:pPr lvl="0">
              <a:lnSpc>
                <a:spcPct val="150000"/>
              </a:lnSpc>
              <a:buClr>
                <a:srgbClr val="FFC000"/>
              </a:buClr>
              <a:buFont typeface="Webdings" pitchFamily="18" charset="2"/>
              <a:buChar char="a"/>
            </a:pPr>
            <a:r>
              <a:rPr lang="en-US" dirty="0" smtClean="0">
                <a:gradFill>
                  <a:gsLst>
                    <a:gs pos="36000">
                      <a:srgbClr val="FFFFFF"/>
                    </a:gs>
                    <a:gs pos="86000">
                      <a:srgbClr val="FFFFFF"/>
                    </a:gs>
                  </a:gsLst>
                  <a:lin ang="5400000" scaled="0"/>
                </a:gradFill>
              </a:rPr>
              <a:t>Communicate the right level of detail</a:t>
            </a:r>
          </a:p>
        </p:txBody>
      </p:sp>
    </p:spTree>
    <p:extLst>
      <p:ext uri="{BB962C8B-B14F-4D97-AF65-F5344CB8AC3E}">
        <p14:creationId xmlns:p14="http://schemas.microsoft.com/office/powerpoint/2010/main" val="2334044715"/>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a:xfrm rot="21417035">
            <a:off x="380826" y="857661"/>
            <a:ext cx="8626744" cy="9756517"/>
          </a:xfrm>
          <a:prstGeom prst="rect">
            <a:avLst/>
          </a:prstGeom>
          <a:solidFill>
            <a:schemeClr val="accent6">
              <a:lumMod val="50000"/>
            </a:schemeClr>
          </a:solidFill>
        </p:spPr>
        <p:txBody>
          <a:bodyPr/>
          <a:lstStyle/>
          <a:p>
            <a:pPr marL="0" marR="0" lvl="0" indent="0" algn="l" defTabSz="912813" rtl="0" eaLnBrk="1" fontAlgn="base" latinLnBrk="0" hangingPunct="1">
              <a:lnSpc>
                <a:spcPct val="90000"/>
              </a:lnSpc>
              <a:spcBef>
                <a:spcPct val="20000"/>
              </a:spcBef>
              <a:spcAft>
                <a:spcPct val="0"/>
              </a:spcAft>
              <a:buClrTx/>
              <a:buSzTx/>
              <a:buFontTx/>
              <a:buNone/>
              <a:tabLst/>
              <a:defRPr/>
            </a:pPr>
            <a:r>
              <a:rPr kumimoji="0" lang="en-AU" sz="2000" b="1"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Matt and Kate in Sydney</a:t>
            </a:r>
          </a:p>
          <a:p>
            <a:pPr marL="0" marR="0" lvl="0" indent="0" algn="l" defTabSz="912813" rtl="0" eaLnBrk="1" fontAlgn="base" latinLnBrk="0" hangingPunct="1">
              <a:lnSpc>
                <a:spcPct val="90000"/>
              </a:lnSpc>
              <a:spcBef>
                <a:spcPct val="20000"/>
              </a:spcBef>
              <a:spcAft>
                <a:spcPct val="0"/>
              </a:spcAft>
              <a:buClrTx/>
              <a:buSzTx/>
              <a:buFontTx/>
              <a:buNone/>
              <a:tabLst/>
              <a:defRPr/>
            </a:pP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Matt and Kate have finally made it through immigration at Sydney airport. They've been planning their South American trip for months - it's finally here!</a:t>
            </a:r>
          </a:p>
          <a:p>
            <a:pPr marL="0" marR="0" lvl="0" indent="0" algn="l" defTabSz="912813" rtl="0" eaLnBrk="1" fontAlgn="base" latinLnBrk="0" hangingPunct="1">
              <a:lnSpc>
                <a:spcPct val="90000"/>
              </a:lnSpc>
              <a:spcBef>
                <a:spcPct val="20000"/>
              </a:spcBef>
              <a:spcAft>
                <a:spcPct val="0"/>
              </a:spcAft>
              <a:buClrTx/>
              <a:buSzTx/>
              <a:buFontTx/>
              <a:buNone/>
              <a:tabLst/>
              <a:defRPr/>
            </a:pP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But first they have to suffer through the usual two hour wait in the airport before departure. Matt thinks quickly - 'let's get a coffee!' They wander around scanning the usual airport shops, looking for a Gloria Jean's. There are sunglasses shops, duty free of course, a newsagent... </a:t>
            </a:r>
          </a:p>
          <a:p>
            <a:pPr marL="0" marR="0" lvl="0" indent="0" algn="l" defTabSz="912813" rtl="0" eaLnBrk="1" fontAlgn="base" latinLnBrk="0" hangingPunct="1">
              <a:lnSpc>
                <a:spcPct val="90000"/>
              </a:lnSpc>
              <a:spcBef>
                <a:spcPct val="20000"/>
              </a:spcBef>
              <a:spcAft>
                <a:spcPct val="0"/>
              </a:spcAft>
              <a:buClrTx/>
              <a:buSzTx/>
              <a:buFontTx/>
              <a:buNone/>
              <a:tabLst/>
              <a:defRPr/>
            </a:pP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Suddenly Kate notices a cool looking store sporting a big blue Lonely Planet logo.</a:t>
            </a:r>
          </a:p>
          <a:p>
            <a:pPr marL="0" marR="0" lvl="0" indent="0" algn="l" defTabSz="912813" rtl="0" eaLnBrk="1" fontAlgn="base" latinLnBrk="0" hangingPunct="1">
              <a:lnSpc>
                <a:spcPct val="90000"/>
              </a:lnSpc>
              <a:spcBef>
                <a:spcPct val="20000"/>
              </a:spcBef>
              <a:spcAft>
                <a:spcPct val="0"/>
              </a:spcAft>
              <a:buClrTx/>
              <a:buSzTx/>
              <a:buFontTx/>
              <a:buNone/>
              <a:tabLst/>
              <a:defRPr/>
            </a:pP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"Oh my God! I didn't know there were Lonely Planet stores! Let's check it out!"</a:t>
            </a:r>
          </a:p>
          <a:p>
            <a:pPr marL="0" marR="0" lvl="0" indent="0" algn="l" defTabSz="912813" rtl="0" eaLnBrk="1" fontAlgn="base" latinLnBrk="0" hangingPunct="1">
              <a:lnSpc>
                <a:spcPct val="90000"/>
              </a:lnSpc>
              <a:spcBef>
                <a:spcPct val="20000"/>
              </a:spcBef>
              <a:spcAft>
                <a:spcPct val="0"/>
              </a:spcAft>
              <a:buClrTx/>
              <a:buSzTx/>
              <a:buFontTx/>
              <a:buNone/>
              <a:tabLst/>
              <a:defRPr/>
            </a:pP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While planning the trip, Kate was a regular visitor to lonelyplanet.com. She has registered a Lonely Planet profile, and the South America guidebook that they've been thumbing through for the last 4 months is in her bag. Kate has even stored her favourite South American destinations on lonelyplanet.com, and has posted a bunch of questions on </a:t>
            </a:r>
            <a:r>
              <a:rPr kumimoji="0" lang="en-AU" sz="2000" b="0" i="0" u="none" strike="noStrike" kern="1200" cap="none" spc="0" normalizeH="0" baseline="0" noProof="0" dirty="0" err="1" smtClean="0">
                <a:ln>
                  <a:noFill/>
                </a:ln>
                <a:solidFill>
                  <a:schemeClr val="bg1"/>
                </a:solidFill>
                <a:effectLst/>
                <a:uLnTx/>
                <a:uFillTx/>
                <a:latin typeface="+mn-lt"/>
                <a:ea typeface="ＭＳ Ｐゴシック" pitchFamily="-108" charset="-128"/>
                <a:cs typeface="+mn-cs"/>
              </a:rPr>
              <a:t>Thorntree</a:t>
            </a: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 about the best romantic spots in Buenos Aires. </a:t>
            </a:r>
          </a:p>
          <a:p>
            <a:pPr marL="0" marR="0" lvl="0" indent="0" algn="l" defTabSz="912813" rtl="0" eaLnBrk="1" fontAlgn="base" latinLnBrk="0" hangingPunct="1">
              <a:lnSpc>
                <a:spcPct val="90000"/>
              </a:lnSpc>
              <a:spcBef>
                <a:spcPct val="20000"/>
              </a:spcBef>
              <a:spcAft>
                <a:spcPct val="0"/>
              </a:spcAft>
              <a:buClrTx/>
              <a:buSzTx/>
              <a:buFontTx/>
              <a:buNone/>
              <a:tabLst/>
              <a:defRPr/>
            </a:pP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Matt has been less involved in the planning. He knows the Lonely Planet brand, but just associates them with guidebooks.</a:t>
            </a:r>
          </a:p>
          <a:p>
            <a:pPr marL="0" marR="0" lvl="0" indent="0" algn="l" defTabSz="912813" rtl="0" eaLnBrk="1" fontAlgn="base" latinLnBrk="0" hangingPunct="1">
              <a:lnSpc>
                <a:spcPct val="90000"/>
              </a:lnSpc>
              <a:spcBef>
                <a:spcPct val="20000"/>
              </a:spcBef>
              <a:spcAft>
                <a:spcPct val="0"/>
              </a:spcAft>
              <a:buClrTx/>
              <a:buSzTx/>
              <a:buFontTx/>
              <a:buNone/>
              <a:tabLst/>
              <a:defRPr/>
            </a:pP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As they walk into the store, they can see not only Lonely Planet products, but also </a:t>
            </a:r>
            <a:r>
              <a:rPr kumimoji="0" lang="en-AU" sz="2000" b="0" i="0" u="none" strike="noStrike" kern="1200" cap="none" spc="0" normalizeH="0" baseline="0" noProof="0" dirty="0" err="1" smtClean="0">
                <a:ln>
                  <a:noFill/>
                </a:ln>
                <a:solidFill>
                  <a:schemeClr val="bg1"/>
                </a:solidFill>
                <a:effectLst/>
                <a:uLnTx/>
                <a:uFillTx/>
                <a:latin typeface="+mn-lt"/>
                <a:ea typeface="ＭＳ Ｐゴシック" pitchFamily="-108" charset="-128"/>
                <a:cs typeface="+mn-cs"/>
              </a:rPr>
              <a:t>Crumpler</a:t>
            </a: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 </a:t>
            </a:r>
            <a:r>
              <a:rPr kumimoji="0" lang="en-AU" sz="2000" b="0" i="0" u="none" strike="noStrike" kern="1200" cap="none" spc="0" normalizeH="0" baseline="0" noProof="0" dirty="0" err="1" smtClean="0">
                <a:ln>
                  <a:noFill/>
                </a:ln>
                <a:solidFill>
                  <a:schemeClr val="bg1"/>
                </a:solidFill>
                <a:effectLst/>
                <a:uLnTx/>
                <a:uFillTx/>
                <a:latin typeface="+mn-lt"/>
                <a:ea typeface="ＭＳ Ｐゴシック" pitchFamily="-108" charset="-128"/>
                <a:cs typeface="+mn-cs"/>
              </a:rPr>
              <a:t>Teva</a:t>
            </a: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 </a:t>
            </a:r>
            <a:r>
              <a:rPr kumimoji="0" lang="en-AU" sz="2000" b="0" i="0" u="none" strike="noStrike" kern="1200" cap="none" spc="0" normalizeH="0" baseline="0" noProof="0" dirty="0" err="1" smtClean="0">
                <a:ln>
                  <a:noFill/>
                </a:ln>
                <a:solidFill>
                  <a:schemeClr val="bg1"/>
                </a:solidFill>
                <a:effectLst/>
                <a:uLnTx/>
                <a:uFillTx/>
                <a:latin typeface="+mn-lt"/>
                <a:ea typeface="ＭＳ Ｐゴシック" pitchFamily="-108" charset="-128"/>
                <a:cs typeface="+mn-cs"/>
              </a:rPr>
              <a:t>Northface</a:t>
            </a: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 and a bunch of other travel related brands. Kate is immediately attracted to the wall of books, while Matt notices a group of people leaning over a display screen in the middle of the store.</a:t>
            </a:r>
          </a:p>
          <a:p>
            <a:pPr marL="0" marR="0" lvl="0" indent="0" algn="l" defTabSz="912813" rtl="0" eaLnBrk="1" fontAlgn="base" latinLnBrk="0" hangingPunct="1">
              <a:lnSpc>
                <a:spcPct val="90000"/>
              </a:lnSpc>
              <a:spcBef>
                <a:spcPct val="20000"/>
              </a:spcBef>
              <a:spcAft>
                <a:spcPct val="0"/>
              </a:spcAft>
              <a:buClrTx/>
              <a:buSzTx/>
              <a:buFontTx/>
              <a:buNone/>
              <a:tabLst/>
              <a:defRPr/>
            </a:pP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Matt watches a young boy flick through images of New Zealand on the tabletop screen using his hands. Behind the photos is a map of the Queenstown area of New Zealand.</a:t>
            </a:r>
          </a:p>
          <a:p>
            <a:pPr marL="0" marR="0" lvl="0" indent="0" algn="l" defTabSz="912813" rtl="0" eaLnBrk="1" fontAlgn="base" latinLnBrk="0" hangingPunct="1">
              <a:lnSpc>
                <a:spcPct val="90000"/>
              </a:lnSpc>
              <a:spcBef>
                <a:spcPct val="20000"/>
              </a:spcBef>
              <a:spcAft>
                <a:spcPct val="0"/>
              </a:spcAft>
              <a:buClrTx/>
              <a:buSzTx/>
              <a:buFontTx/>
              <a:buNone/>
              <a:tabLst/>
              <a:defRPr/>
            </a:pPr>
            <a:r>
              <a:rPr kumimoji="0" lang="en-AU" sz="2000" b="0" i="0" u="none" strike="noStrike" kern="1200" cap="none" spc="0" normalizeH="0" baseline="0" noProof="0" dirty="0" smtClean="0">
                <a:ln>
                  <a:noFill/>
                </a:ln>
                <a:solidFill>
                  <a:schemeClr val="bg1"/>
                </a:solidFill>
                <a:effectLst/>
                <a:uLnTx/>
                <a:uFillTx/>
                <a:latin typeface="+mn-lt"/>
                <a:ea typeface="ＭＳ Ｐゴシック" pitchFamily="-108" charset="-128"/>
                <a:cs typeface="+mn-cs"/>
              </a:rPr>
              <a:t>Over at the book shelf, Kate notices a sticker on the back of the Buenos Aires city guide. The sticker says “Place me on our Microsoft Surface to learn more!” She grabs Argentina, Peru, and Buenos Aires and takes them over to Matt.</a:t>
            </a:r>
          </a:p>
          <a:p>
            <a:pPr marL="0" marR="0" lvl="0" indent="0" algn="l" defTabSz="912813" rtl="0" eaLnBrk="1" fontAlgn="base" latinLnBrk="0" hangingPunct="1">
              <a:lnSpc>
                <a:spcPct val="90000"/>
              </a:lnSpc>
              <a:spcBef>
                <a:spcPct val="20000"/>
              </a:spcBef>
              <a:spcAft>
                <a:spcPct val="0"/>
              </a:spcAft>
              <a:buClrTx/>
              <a:buSzTx/>
              <a:buFontTx/>
              <a:buNone/>
              <a:tabLst/>
              <a:defRPr/>
            </a:pPr>
            <a:endParaRPr kumimoji="0" lang="en-AU" sz="2000" b="0" i="0" u="none" strike="noStrike" kern="1200" cap="none" spc="0" normalizeH="0" baseline="0" noProof="0" dirty="0">
              <a:ln>
                <a:noFill/>
              </a:ln>
              <a:solidFill>
                <a:schemeClr val="bg1"/>
              </a:solidFill>
              <a:effectLst/>
              <a:uLnTx/>
              <a:uFillTx/>
              <a:latin typeface="+mn-lt"/>
              <a:ea typeface="ＭＳ Ｐゴシック" pitchFamily="-108" charset="-128"/>
              <a:cs typeface="+mn-cs"/>
            </a:endParaRPr>
          </a:p>
        </p:txBody>
      </p:sp>
      <p:sp>
        <p:nvSpPr>
          <p:cNvPr id="2" name="Title 1"/>
          <p:cNvSpPr>
            <a:spLocks noGrp="1"/>
          </p:cNvSpPr>
          <p:nvPr>
            <p:ph type="title"/>
          </p:nvPr>
        </p:nvSpPr>
        <p:spPr>
          <a:xfrm>
            <a:off x="457200" y="-171400"/>
            <a:ext cx="8229600" cy="1143000"/>
          </a:xfrm>
        </p:spPr>
        <p:txBody>
          <a:bodyPr/>
          <a:lstStyle/>
          <a:p>
            <a:r>
              <a:rPr lang="en-AU" dirty="0" smtClean="0"/>
              <a:t>Put the Reader in the User’s Shoes</a:t>
            </a:r>
            <a:endParaRPr lang="en-AU" dirty="0"/>
          </a:p>
        </p:txBody>
      </p:sp>
    </p:spTree>
    <p:extLst>
      <p:ext uri="{BB962C8B-B14F-4D97-AF65-F5344CB8AC3E}">
        <p14:creationId xmlns:p14="http://schemas.microsoft.com/office/powerpoint/2010/main" val="700675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Have an appropriate level of investment</a:t>
            </a:r>
            <a:endParaRPr lang="en-AU" dirty="0"/>
          </a:p>
        </p:txBody>
      </p:sp>
      <p:sp>
        <p:nvSpPr>
          <p:cNvPr id="3" name="Text Placeholder 2"/>
          <p:cNvSpPr>
            <a:spLocks noGrp="1"/>
          </p:cNvSpPr>
          <p:nvPr>
            <p:ph type="body" sz="quarter" idx="10"/>
          </p:nvPr>
        </p:nvSpPr>
        <p:spPr>
          <a:xfrm>
            <a:off x="389436" y="1714499"/>
            <a:ext cx="8363938" cy="2000548"/>
          </a:xfrm>
        </p:spPr>
        <p:txBody>
          <a:bodyPr/>
          <a:lstStyle/>
          <a:p>
            <a:endParaRPr lang="en-AU"/>
          </a:p>
        </p:txBody>
      </p:sp>
      <p:pic>
        <p:nvPicPr>
          <p:cNvPr id="4"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980728"/>
            <a:ext cx="7842504" cy="484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6428290" y="6043354"/>
            <a:ext cx="2444990" cy="5539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AU" sz="4000" dirty="0" smtClean="0">
                <a:solidFill>
                  <a:schemeClr val="bg1"/>
                </a:solidFill>
              </a:rPr>
              <a:t>ixd101.com</a:t>
            </a:r>
            <a:endParaRPr lang="en-AU" sz="4000" dirty="0">
              <a:solidFill>
                <a:schemeClr val="bg1"/>
              </a:solidFill>
            </a:endParaRPr>
          </a:p>
        </p:txBody>
      </p:sp>
    </p:spTree>
    <p:extLst>
      <p:ext uri="{BB962C8B-B14F-4D97-AF65-F5344CB8AC3E}">
        <p14:creationId xmlns:p14="http://schemas.microsoft.com/office/powerpoint/2010/main" val="2471977509"/>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Are changeable and can evolve</a:t>
            </a:r>
            <a:endParaRPr lang="en-AU" dirty="0"/>
          </a:p>
        </p:txBody>
      </p:sp>
      <p:sp>
        <p:nvSpPr>
          <p:cNvPr id="3" name="Text Placeholder 2"/>
          <p:cNvSpPr>
            <a:spLocks noGrp="1"/>
          </p:cNvSpPr>
          <p:nvPr>
            <p:ph type="body" sz="quarter" idx="10"/>
          </p:nvPr>
        </p:nvSpPr>
        <p:spPr>
          <a:xfrm>
            <a:off x="389436" y="1447799"/>
            <a:ext cx="8363938" cy="443198"/>
          </a:xfrm>
        </p:spPr>
        <p:txBody>
          <a:bodyPr>
            <a:normAutofit fontScale="92500" lnSpcReduction="20000"/>
          </a:bodyPr>
          <a:lstStyle/>
          <a:p>
            <a:endParaRPr lang="en-AU" dirty="0"/>
          </a:p>
        </p:txBody>
      </p:sp>
      <p:pic>
        <p:nvPicPr>
          <p:cNvPr id="4"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528" y="1567544"/>
            <a:ext cx="9505056" cy="4120194"/>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2976298"/>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Accessible</a:t>
            </a:r>
            <a:endParaRPr lang="en-AU" dirty="0"/>
          </a:p>
        </p:txBody>
      </p:sp>
      <p:sp>
        <p:nvSpPr>
          <p:cNvPr id="3" name="Text Placeholder 2"/>
          <p:cNvSpPr>
            <a:spLocks noGrp="1"/>
          </p:cNvSpPr>
          <p:nvPr>
            <p:ph type="body" sz="quarter" idx="10"/>
          </p:nvPr>
        </p:nvSpPr>
        <p:spPr>
          <a:xfrm>
            <a:off x="389436" y="1447799"/>
            <a:ext cx="8363938" cy="1969770"/>
          </a:xfrm>
        </p:spPr>
        <p:txBody>
          <a:bodyPr>
            <a:normAutofit fontScale="92500" lnSpcReduction="20000"/>
          </a:bodyPr>
          <a:lstStyle/>
          <a:p>
            <a:r>
              <a:rPr lang="en-AU" dirty="0" smtClean="0"/>
              <a:t>Prototyping works well with agile methodologies</a:t>
            </a:r>
          </a:p>
          <a:p>
            <a:endParaRPr lang="en-AU" dirty="0" smtClean="0"/>
          </a:p>
          <a:p>
            <a:r>
              <a:rPr lang="en-US" dirty="0"/>
              <a:t>Heavy UX specs are inefficient, always behind the game, unusable and get the team </a:t>
            </a:r>
            <a:r>
              <a:rPr lang="en-US" dirty="0" smtClean="0"/>
              <a:t>focused </a:t>
            </a:r>
            <a:r>
              <a:rPr lang="en-US" dirty="0"/>
              <a:t>on the wrong </a:t>
            </a:r>
            <a:r>
              <a:rPr lang="en-US" dirty="0" smtClean="0"/>
              <a:t>stuff</a:t>
            </a:r>
            <a:endParaRPr lang="en-US" dirty="0"/>
          </a:p>
        </p:txBody>
      </p:sp>
    </p:spTree>
    <p:extLst>
      <p:ext uri="{BB962C8B-B14F-4D97-AF65-F5344CB8AC3E}">
        <p14:creationId xmlns:p14="http://schemas.microsoft.com/office/powerpoint/2010/main" val="582319770"/>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Accessible</a:t>
            </a:r>
            <a:endParaRPr lang="en-AU" dirty="0"/>
          </a:p>
        </p:txBody>
      </p:sp>
      <p:sp>
        <p:nvSpPr>
          <p:cNvPr id="3" name="Content Placeholder 2"/>
          <p:cNvSpPr>
            <a:spLocks noGrp="1"/>
          </p:cNvSpPr>
          <p:nvPr>
            <p:ph idx="1"/>
          </p:nvPr>
        </p:nvSpPr>
        <p:spPr/>
        <p:txBody>
          <a:bodyPr/>
          <a:lstStyle/>
          <a:p>
            <a:endParaRPr lang="en-AU"/>
          </a:p>
        </p:txBody>
      </p:sp>
      <p:pic>
        <p:nvPicPr>
          <p:cNvPr id="1026" name="Picture 2" descr="C:\Users\shanem\Documents\SM Active Projects\1105 COC04 Cochlear USM\IMG_0854.JPG"/>
          <p:cNvPicPr>
            <a:picLocks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535921" y="1370424"/>
            <a:ext cx="10165080" cy="4434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3000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200077" y="1268760"/>
            <a:ext cx="9460789" cy="5581650"/>
          </a:xfrm>
          <a:prstGeom prst="rect">
            <a:avLst/>
          </a:prstGeom>
          <a:solidFill>
            <a:schemeClr val="bg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
        <p:nvSpPr>
          <p:cNvPr id="2" name="Title 1"/>
          <p:cNvSpPr>
            <a:spLocks noGrp="1"/>
          </p:cNvSpPr>
          <p:nvPr>
            <p:ph type="title"/>
          </p:nvPr>
        </p:nvSpPr>
        <p:spPr/>
        <p:txBody>
          <a:bodyPr/>
          <a:lstStyle/>
          <a:p>
            <a:r>
              <a:rPr lang="en-AU" dirty="0" smtClean="0"/>
              <a:t>Accessible</a:t>
            </a:r>
            <a:endParaRPr lang="en-AU" dirty="0"/>
          </a:p>
        </p:txBody>
      </p:sp>
      <p:pic>
        <p:nvPicPr>
          <p:cNvPr id="5" name="Picture 4"/>
          <p:cNvPicPr>
            <a:picLocks noChangeArrowheads="1"/>
          </p:cNvPicPr>
          <p:nvPr/>
        </p:nvPicPr>
        <p:blipFill>
          <a:blip r:embed="rId3"/>
          <a:srcRect/>
          <a:stretch>
            <a:fillRect/>
          </a:stretch>
        </p:blipFill>
        <p:spPr bwMode="auto">
          <a:xfrm>
            <a:off x="1042989" y="1483073"/>
            <a:ext cx="6624637" cy="5095984"/>
          </a:xfrm>
          <a:prstGeom prst="rect">
            <a:avLst/>
          </a:prstGeom>
          <a:noFill/>
          <a:ln w="9525">
            <a:noFill/>
            <a:miter lim="800000"/>
            <a:headEnd/>
            <a:tailEnd/>
          </a:ln>
        </p:spPr>
      </p:pic>
      <p:sp>
        <p:nvSpPr>
          <p:cNvPr id="6" name="AutoShape 8"/>
          <p:cNvSpPr>
            <a:spLocks noChangeArrowheads="1"/>
          </p:cNvSpPr>
          <p:nvPr/>
        </p:nvSpPr>
        <p:spPr bwMode="auto">
          <a:xfrm>
            <a:off x="3635375" y="2494312"/>
            <a:ext cx="936625" cy="936625"/>
          </a:xfrm>
          <a:custGeom>
            <a:avLst/>
            <a:gdLst>
              <a:gd name="G0" fmla="+- -44948 0 0"/>
              <a:gd name="G1" fmla="+- -5881215 0 0"/>
              <a:gd name="G2" fmla="+- -44948 0 -5881215"/>
              <a:gd name="G3" fmla="+- 10800 0 0"/>
              <a:gd name="G4" fmla="+- 0 0 -44948"/>
              <a:gd name="T0" fmla="*/ 360 256 1"/>
              <a:gd name="T1" fmla="*/ 0 256 1"/>
              <a:gd name="G5" fmla="+- G2 T0 T1"/>
              <a:gd name="G6" fmla="?: G2 G2 G5"/>
              <a:gd name="G7" fmla="+- 0 0 G6"/>
              <a:gd name="G8" fmla="+- 9189 0 0"/>
              <a:gd name="G9" fmla="+- 0 0 -5881215"/>
              <a:gd name="G10" fmla="+- 9189 0 2700"/>
              <a:gd name="G11" fmla="cos G10 -44948"/>
              <a:gd name="G12" fmla="sin G10 -44948"/>
              <a:gd name="G13" fmla="cos 13500 -44948"/>
              <a:gd name="G14" fmla="sin 13500 -44948"/>
              <a:gd name="G15" fmla="+- G11 10800 0"/>
              <a:gd name="G16" fmla="+- G12 10800 0"/>
              <a:gd name="G17" fmla="+- G13 10800 0"/>
              <a:gd name="G18" fmla="+- G14 10800 0"/>
              <a:gd name="G19" fmla="*/ 9189 1 2"/>
              <a:gd name="G20" fmla="+- G19 5400 0"/>
              <a:gd name="G21" fmla="cos G20 -44948"/>
              <a:gd name="G22" fmla="sin G20 -44948"/>
              <a:gd name="G23" fmla="+- G21 10800 0"/>
              <a:gd name="G24" fmla="+- G12 G23 G22"/>
              <a:gd name="G25" fmla="+- G22 G23 G11"/>
              <a:gd name="G26" fmla="cos 10800 -44948"/>
              <a:gd name="G27" fmla="sin 10800 -44948"/>
              <a:gd name="G28" fmla="cos 9189 -44948"/>
              <a:gd name="G29" fmla="sin 9189 -44948"/>
              <a:gd name="G30" fmla="+- G26 10800 0"/>
              <a:gd name="G31" fmla="+- G27 10800 0"/>
              <a:gd name="G32" fmla="+- G28 10800 0"/>
              <a:gd name="G33" fmla="+- G29 10800 0"/>
              <a:gd name="G34" fmla="+- G19 5400 0"/>
              <a:gd name="G35" fmla="cos G34 -5881215"/>
              <a:gd name="G36" fmla="sin G34 -5881215"/>
              <a:gd name="G37" fmla="+/ -5881215 -44948 2"/>
              <a:gd name="T2" fmla="*/ 180 256 1"/>
              <a:gd name="T3" fmla="*/ 0 256 1"/>
              <a:gd name="G38" fmla="+- G37 T2 T3"/>
              <a:gd name="G39" fmla="?: G2 G37 G38"/>
              <a:gd name="G40" fmla="cos 10800 G39"/>
              <a:gd name="G41" fmla="sin 10800 G39"/>
              <a:gd name="G42" fmla="cos 9189 G39"/>
              <a:gd name="G43" fmla="sin 9189 G39"/>
              <a:gd name="G44" fmla="+- G40 10800 0"/>
              <a:gd name="G45" fmla="+- G41 10800 0"/>
              <a:gd name="G46" fmla="+- G42 10800 0"/>
              <a:gd name="G47" fmla="+- G43 10800 0"/>
              <a:gd name="G48" fmla="+- G35 10800 0"/>
              <a:gd name="G49" fmla="+- G36 10800 0"/>
              <a:gd name="T4" fmla="*/ 18408 w 21600"/>
              <a:gd name="T5" fmla="*/ 3134 h 21600"/>
              <a:gd name="T6" fmla="*/ 10845 w 21600"/>
              <a:gd name="T7" fmla="*/ 805 h 21600"/>
              <a:gd name="T8" fmla="*/ 17273 w 21600"/>
              <a:gd name="T9" fmla="*/ 4278 h 21600"/>
              <a:gd name="T10" fmla="*/ 24299 w 21600"/>
              <a:gd name="T11" fmla="*/ 10638 h 21600"/>
              <a:gd name="T12" fmla="*/ 20836 w 21600"/>
              <a:gd name="T13" fmla="*/ 14186 h 21600"/>
              <a:gd name="T14" fmla="*/ 17288 w 21600"/>
              <a:gd name="T15" fmla="*/ 10722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9988" y="10690"/>
                </a:moveTo>
                <a:cubicBezTo>
                  <a:pt x="19928" y="5674"/>
                  <a:pt x="15857" y="1633"/>
                  <a:pt x="10841" y="1611"/>
                </a:cubicBezTo>
                <a:lnTo>
                  <a:pt x="10848" y="0"/>
                </a:lnTo>
                <a:cubicBezTo>
                  <a:pt x="16744" y="26"/>
                  <a:pt x="21528" y="4775"/>
                  <a:pt x="21599" y="10670"/>
                </a:cubicBezTo>
                <a:lnTo>
                  <a:pt x="24299" y="10638"/>
                </a:lnTo>
                <a:lnTo>
                  <a:pt x="20836" y="14186"/>
                </a:lnTo>
                <a:lnTo>
                  <a:pt x="17288" y="10722"/>
                </a:lnTo>
                <a:lnTo>
                  <a:pt x="19988" y="10690"/>
                </a:lnTo>
                <a:close/>
              </a:path>
            </a:pathLst>
          </a:custGeom>
          <a:solidFill>
            <a:srgbClr val="8FCCD1"/>
          </a:solidFill>
          <a:ln w="9525">
            <a:noFill/>
            <a:miter lim="800000"/>
            <a:headEnd/>
            <a:tailEnd/>
          </a:ln>
          <a:effectLst/>
        </p:spPr>
        <p:txBody>
          <a:bodyPr wrap="none" anchor="ctr"/>
          <a:lstStyle/>
          <a:p>
            <a:endParaRPr lang="en-AU"/>
          </a:p>
        </p:txBody>
      </p:sp>
      <p:sp>
        <p:nvSpPr>
          <p:cNvPr id="7" name="Rectangle 9"/>
          <p:cNvSpPr>
            <a:spLocks noChangeArrowheads="1"/>
          </p:cNvSpPr>
          <p:nvPr/>
        </p:nvSpPr>
        <p:spPr bwMode="auto">
          <a:xfrm>
            <a:off x="1331914" y="2494310"/>
            <a:ext cx="2776537" cy="69850"/>
          </a:xfrm>
          <a:prstGeom prst="rect">
            <a:avLst/>
          </a:prstGeom>
          <a:solidFill>
            <a:srgbClr val="8FCCD1"/>
          </a:solidFill>
          <a:ln w="9525">
            <a:noFill/>
            <a:miter lim="800000"/>
            <a:headEnd/>
            <a:tailEnd/>
          </a:ln>
          <a:effectLst/>
        </p:spPr>
        <p:txBody>
          <a:bodyPr wrap="none" anchor="ctr"/>
          <a:lstStyle/>
          <a:p>
            <a:pPr algn="ctr"/>
            <a:endParaRPr lang="en-US">
              <a:solidFill>
                <a:schemeClr val="bg2"/>
              </a:solidFill>
            </a:endParaRPr>
          </a:p>
        </p:txBody>
      </p:sp>
      <p:sp>
        <p:nvSpPr>
          <p:cNvPr id="8" name="Text Box 10"/>
          <p:cNvSpPr txBox="1">
            <a:spLocks noChangeArrowheads="1"/>
          </p:cNvSpPr>
          <p:nvPr/>
        </p:nvSpPr>
        <p:spPr bwMode="auto">
          <a:xfrm>
            <a:off x="1311275" y="1989634"/>
            <a:ext cx="1855764" cy="338554"/>
          </a:xfrm>
          <a:prstGeom prst="rect">
            <a:avLst/>
          </a:prstGeom>
          <a:noFill/>
          <a:ln w="9525">
            <a:noFill/>
            <a:miter lim="800000"/>
            <a:headEnd/>
            <a:tailEnd/>
          </a:ln>
          <a:effectLst/>
        </p:spPr>
        <p:txBody>
          <a:bodyPr wrap="none">
            <a:spAutoFit/>
          </a:bodyPr>
          <a:lstStyle/>
          <a:p>
            <a:r>
              <a:rPr lang="en-AU" sz="1600" dirty="0"/>
              <a:t>High traffic pathway</a:t>
            </a:r>
          </a:p>
        </p:txBody>
      </p:sp>
      <p:sp>
        <p:nvSpPr>
          <p:cNvPr id="9" name="Rectangle 11" descr="Large confetti"/>
          <p:cNvSpPr>
            <a:spLocks noChangeArrowheads="1"/>
          </p:cNvSpPr>
          <p:nvPr/>
        </p:nvSpPr>
        <p:spPr bwMode="auto">
          <a:xfrm>
            <a:off x="4706938" y="2195861"/>
            <a:ext cx="2303462" cy="73025"/>
          </a:xfrm>
          <a:prstGeom prst="rect">
            <a:avLst/>
          </a:prstGeom>
          <a:pattFill prst="lgConfetti">
            <a:fgClr>
              <a:schemeClr val="accent1"/>
            </a:fgClr>
            <a:bgClr>
              <a:schemeClr val="bg1"/>
            </a:bgClr>
          </a:pattFill>
          <a:ln w="9525">
            <a:solidFill>
              <a:schemeClr val="accent1"/>
            </a:solidFill>
            <a:miter lim="800000"/>
            <a:headEnd/>
            <a:tailEnd/>
          </a:ln>
          <a:effectLst/>
        </p:spPr>
        <p:txBody>
          <a:bodyPr wrap="none" anchor="ctr"/>
          <a:lstStyle/>
          <a:p>
            <a:endParaRPr lang="en-AU"/>
          </a:p>
        </p:txBody>
      </p:sp>
    </p:spTree>
    <p:extLst>
      <p:ext uri="{BB962C8B-B14F-4D97-AF65-F5344CB8AC3E}">
        <p14:creationId xmlns:p14="http://schemas.microsoft.com/office/powerpoint/2010/main" val="860785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Communicate the right level of detail</a:t>
            </a:r>
            <a:endParaRPr lang="en-AU" dirty="0"/>
          </a:p>
        </p:txBody>
      </p:sp>
      <p:sp>
        <p:nvSpPr>
          <p:cNvPr id="4" name="Content Placeholder 3"/>
          <p:cNvSpPr>
            <a:spLocks noGrp="1"/>
          </p:cNvSpPr>
          <p:nvPr>
            <p:ph idx="1"/>
          </p:nvPr>
        </p:nvSpPr>
        <p:spPr/>
        <p:txBody>
          <a:bodyPr/>
          <a:lstStyle/>
          <a:p>
            <a:endParaRPr lang="en-AU"/>
          </a:p>
        </p:txBody>
      </p:sp>
      <p:pic>
        <p:nvPicPr>
          <p:cNvPr id="11266"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231" y="1334194"/>
            <a:ext cx="6296025" cy="699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6948264" y="6242770"/>
            <a:ext cx="2444990" cy="4985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AU" sz="3600" dirty="0" smtClean="0">
                <a:solidFill>
                  <a:schemeClr val="bg1"/>
                </a:solidFill>
              </a:rPr>
              <a:t>ixd101.com</a:t>
            </a:r>
            <a:endParaRPr lang="en-AU" sz="3600" dirty="0">
              <a:solidFill>
                <a:schemeClr val="bg1"/>
              </a:solidFill>
            </a:endParaRPr>
          </a:p>
        </p:txBody>
      </p:sp>
    </p:spTree>
    <p:extLst>
      <p:ext uri="{BB962C8B-B14F-4D97-AF65-F5344CB8AC3E}">
        <p14:creationId xmlns:p14="http://schemas.microsoft.com/office/powerpoint/2010/main" val="470262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smtClean="0"/>
              <a:t>Communicate the right level of detail</a:t>
            </a:r>
            <a:br>
              <a:rPr dirty="0" smtClean="0"/>
            </a:br>
            <a:r>
              <a:rPr sz="3600" b="1" dirty="0" smtClean="0">
                <a:solidFill>
                  <a:schemeClr val="accent1"/>
                </a:solidFill>
                <a:effectLst/>
              </a:rPr>
              <a:t>Early</a:t>
            </a:r>
            <a:r>
              <a:rPr sz="3600" dirty="0" smtClean="0">
                <a:solidFill>
                  <a:schemeClr val="accent1"/>
                </a:solidFill>
                <a:effectLst/>
              </a:rPr>
              <a:t> in the design process</a:t>
            </a:r>
            <a:endParaRPr lang="en-US" sz="3600" dirty="0">
              <a:solidFill>
                <a:schemeClr val="accent1"/>
              </a:solidFill>
            </a:endParaRPr>
          </a:p>
        </p:txBody>
      </p:sp>
      <p:sp>
        <p:nvSpPr>
          <p:cNvPr id="4" name="Left-Up Arrow 3"/>
          <p:cNvSpPr/>
          <p:nvPr/>
        </p:nvSpPr>
        <p:spPr bwMode="auto">
          <a:xfrm flipH="1">
            <a:off x="1447800" y="1529042"/>
            <a:ext cx="6705600" cy="4883426"/>
          </a:xfrm>
          <a:prstGeom prst="leftUpArrow">
            <a:avLst>
              <a:gd name="adj1" fmla="val 622"/>
              <a:gd name="adj2" fmla="val 1617"/>
              <a:gd name="adj3" fmla="val 3358"/>
            </a:avLst>
          </a:prstGeom>
          <a:solidFill>
            <a:schemeClr val="bg1"/>
          </a:solidFill>
          <a:ln>
            <a:solidFill>
              <a:schemeClr val="bg1"/>
            </a:solidFill>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10" name="Rectangle 9"/>
          <p:cNvSpPr/>
          <p:nvPr/>
        </p:nvSpPr>
        <p:spPr>
          <a:xfrm>
            <a:off x="3276601" y="6412468"/>
            <a:ext cx="2689326" cy="369332"/>
          </a:xfrm>
          <a:prstGeom prst="rect">
            <a:avLst/>
          </a:prstGeom>
        </p:spPr>
        <p:txBody>
          <a:bodyPr wrap="none">
            <a:spAutoFit/>
          </a:bodyPr>
          <a:lstStyle/>
          <a:p>
            <a:r>
              <a:rPr lang="en-US" dirty="0" smtClean="0">
                <a:solidFill>
                  <a:schemeClr val="bg1"/>
                </a:solidFill>
              </a:rPr>
              <a:t>Fidelity (quality and detail)</a:t>
            </a:r>
            <a:endParaRPr lang="en-US" dirty="0">
              <a:solidFill>
                <a:schemeClr val="bg1"/>
              </a:solidFill>
            </a:endParaRPr>
          </a:p>
        </p:txBody>
      </p:sp>
      <p:sp>
        <p:nvSpPr>
          <p:cNvPr id="11" name="Rectangle 10"/>
          <p:cNvSpPr/>
          <p:nvPr/>
        </p:nvSpPr>
        <p:spPr>
          <a:xfrm>
            <a:off x="609601" y="3505200"/>
            <a:ext cx="704039" cy="369332"/>
          </a:xfrm>
          <a:prstGeom prst="rect">
            <a:avLst/>
          </a:prstGeom>
        </p:spPr>
        <p:txBody>
          <a:bodyPr wrap="none">
            <a:spAutoFit/>
          </a:bodyPr>
          <a:lstStyle/>
          <a:p>
            <a:r>
              <a:rPr lang="en-US" dirty="0" smtClean="0">
                <a:solidFill>
                  <a:schemeClr val="bg1"/>
                </a:solidFill>
              </a:rPr>
              <a:t>Value</a:t>
            </a:r>
            <a:endParaRPr lang="en-US" dirty="0">
              <a:solidFill>
                <a:schemeClr val="bg1"/>
              </a:solidFill>
            </a:endParaRPr>
          </a:p>
        </p:txBody>
      </p:sp>
      <p:sp>
        <p:nvSpPr>
          <p:cNvPr id="16" name="Freeform 15"/>
          <p:cNvSpPr/>
          <p:nvPr/>
        </p:nvSpPr>
        <p:spPr>
          <a:xfrm>
            <a:off x="1841500" y="2222502"/>
            <a:ext cx="5994400" cy="3987800"/>
          </a:xfrm>
          <a:custGeom>
            <a:avLst/>
            <a:gdLst>
              <a:gd name="connsiteX0" fmla="*/ 0 w 5994400"/>
              <a:gd name="connsiteY0" fmla="*/ 0 h 12700"/>
              <a:gd name="connsiteX1" fmla="*/ 5994400 w 5994400"/>
              <a:gd name="connsiteY1" fmla="*/ 12700 h 12700"/>
              <a:gd name="connsiteX0" fmla="*/ 0 w 5994400"/>
              <a:gd name="connsiteY0" fmla="*/ 3810000 h 3822700"/>
              <a:gd name="connsiteX1" fmla="*/ 3098800 w 5994400"/>
              <a:gd name="connsiteY1" fmla="*/ 0 h 3822700"/>
              <a:gd name="connsiteX2" fmla="*/ 5994400 w 5994400"/>
              <a:gd name="connsiteY2" fmla="*/ 3822700 h 3822700"/>
              <a:gd name="connsiteX0" fmla="*/ 0 w 5994400"/>
              <a:gd name="connsiteY0" fmla="*/ 3949700 h 3962400"/>
              <a:gd name="connsiteX1" fmla="*/ 3098800 w 5994400"/>
              <a:gd name="connsiteY1" fmla="*/ 139700 h 3962400"/>
              <a:gd name="connsiteX2" fmla="*/ 5994400 w 5994400"/>
              <a:gd name="connsiteY2" fmla="*/ 3962400 h 3962400"/>
              <a:gd name="connsiteX0" fmla="*/ 0 w 5994400"/>
              <a:gd name="connsiteY0" fmla="*/ 3949700 h 3962400"/>
              <a:gd name="connsiteX1" fmla="*/ 3098800 w 5994400"/>
              <a:gd name="connsiteY1" fmla="*/ 139700 h 3962400"/>
              <a:gd name="connsiteX2" fmla="*/ 5994400 w 5994400"/>
              <a:gd name="connsiteY2" fmla="*/ 3962400 h 3962400"/>
              <a:gd name="connsiteX0" fmla="*/ 0 w 5994400"/>
              <a:gd name="connsiteY0" fmla="*/ 3949700 h 4002617"/>
              <a:gd name="connsiteX1" fmla="*/ 3098800 w 5994400"/>
              <a:gd name="connsiteY1" fmla="*/ 139700 h 4002617"/>
              <a:gd name="connsiteX2" fmla="*/ 4813300 w 5994400"/>
              <a:gd name="connsiteY2" fmla="*/ 3365500 h 4002617"/>
              <a:gd name="connsiteX3" fmla="*/ 5994400 w 5994400"/>
              <a:gd name="connsiteY3" fmla="*/ 3962400 h 4002617"/>
              <a:gd name="connsiteX0" fmla="*/ 0 w 5994400"/>
              <a:gd name="connsiteY0" fmla="*/ 3831167 h 3958167"/>
              <a:gd name="connsiteX1" fmla="*/ 1130300 w 5994400"/>
              <a:gd name="connsiteY1" fmla="*/ 3323167 h 3958167"/>
              <a:gd name="connsiteX2" fmla="*/ 3098800 w 5994400"/>
              <a:gd name="connsiteY2" fmla="*/ 21167 h 3958167"/>
              <a:gd name="connsiteX3" fmla="*/ 4813300 w 5994400"/>
              <a:gd name="connsiteY3" fmla="*/ 3246967 h 3958167"/>
              <a:gd name="connsiteX4" fmla="*/ 5994400 w 5994400"/>
              <a:gd name="connsiteY4" fmla="*/ 3843867 h 3958167"/>
              <a:gd name="connsiteX0" fmla="*/ 0 w 5994400"/>
              <a:gd name="connsiteY0" fmla="*/ 3831167 h 3958167"/>
              <a:gd name="connsiteX1" fmla="*/ 1130300 w 5994400"/>
              <a:gd name="connsiteY1" fmla="*/ 3323167 h 3958167"/>
              <a:gd name="connsiteX2" fmla="*/ 2260600 w 5994400"/>
              <a:gd name="connsiteY2" fmla="*/ 21167 h 3958167"/>
              <a:gd name="connsiteX3" fmla="*/ 4813300 w 5994400"/>
              <a:gd name="connsiteY3" fmla="*/ 3246967 h 3958167"/>
              <a:gd name="connsiteX4" fmla="*/ 5994400 w 5994400"/>
              <a:gd name="connsiteY4" fmla="*/ 3843867 h 3958167"/>
              <a:gd name="connsiteX0" fmla="*/ 0 w 5994400"/>
              <a:gd name="connsiteY0" fmla="*/ 3831167 h 3958167"/>
              <a:gd name="connsiteX1" fmla="*/ 1130300 w 5994400"/>
              <a:gd name="connsiteY1" fmla="*/ 3323167 h 3958167"/>
              <a:gd name="connsiteX2" fmla="*/ 2260600 w 5994400"/>
              <a:gd name="connsiteY2" fmla="*/ 21167 h 3958167"/>
              <a:gd name="connsiteX3" fmla="*/ 4813300 w 5994400"/>
              <a:gd name="connsiteY3" fmla="*/ 3246967 h 3958167"/>
              <a:gd name="connsiteX4" fmla="*/ 5994400 w 5994400"/>
              <a:gd name="connsiteY4" fmla="*/ 3843867 h 3958167"/>
              <a:gd name="connsiteX0" fmla="*/ 0 w 5994400"/>
              <a:gd name="connsiteY0" fmla="*/ 3831167 h 3958167"/>
              <a:gd name="connsiteX1" fmla="*/ 749300 w 5994400"/>
              <a:gd name="connsiteY1" fmla="*/ 3323167 h 3958167"/>
              <a:gd name="connsiteX2" fmla="*/ 2260600 w 5994400"/>
              <a:gd name="connsiteY2" fmla="*/ 21167 h 3958167"/>
              <a:gd name="connsiteX3" fmla="*/ 4813300 w 5994400"/>
              <a:gd name="connsiteY3" fmla="*/ 3246967 h 3958167"/>
              <a:gd name="connsiteX4" fmla="*/ 5994400 w 5994400"/>
              <a:gd name="connsiteY4" fmla="*/ 3843867 h 3958167"/>
              <a:gd name="connsiteX0" fmla="*/ 0 w 5994400"/>
              <a:gd name="connsiteY0" fmla="*/ 3822700 h 3949700"/>
              <a:gd name="connsiteX1" fmla="*/ 749300 w 5994400"/>
              <a:gd name="connsiteY1" fmla="*/ 3314700 h 3949700"/>
              <a:gd name="connsiteX2" fmla="*/ 2260600 w 5994400"/>
              <a:gd name="connsiteY2" fmla="*/ 12700 h 3949700"/>
              <a:gd name="connsiteX3" fmla="*/ 4813300 w 5994400"/>
              <a:gd name="connsiteY3" fmla="*/ 3238500 h 3949700"/>
              <a:gd name="connsiteX4" fmla="*/ 5994400 w 5994400"/>
              <a:gd name="connsiteY4" fmla="*/ 3835400 h 3949700"/>
              <a:gd name="connsiteX0" fmla="*/ 0 w 5994400"/>
              <a:gd name="connsiteY0" fmla="*/ 3810000 h 3937000"/>
              <a:gd name="connsiteX1" fmla="*/ 749300 w 5994400"/>
              <a:gd name="connsiteY1" fmla="*/ 3302000 h 3937000"/>
              <a:gd name="connsiteX2" fmla="*/ 2260600 w 5994400"/>
              <a:gd name="connsiteY2" fmla="*/ 0 h 3937000"/>
              <a:gd name="connsiteX3" fmla="*/ 4813300 w 5994400"/>
              <a:gd name="connsiteY3" fmla="*/ 3225800 h 3937000"/>
              <a:gd name="connsiteX4" fmla="*/ 5994400 w 5994400"/>
              <a:gd name="connsiteY4" fmla="*/ 3822700 h 3937000"/>
              <a:gd name="connsiteX0" fmla="*/ 0 w 5994400"/>
              <a:gd name="connsiteY0" fmla="*/ 3835400 h 3962400"/>
              <a:gd name="connsiteX1" fmla="*/ 749300 w 5994400"/>
              <a:gd name="connsiteY1" fmla="*/ 3327400 h 3962400"/>
              <a:gd name="connsiteX2" fmla="*/ 2260600 w 5994400"/>
              <a:gd name="connsiteY2" fmla="*/ 25400 h 3962400"/>
              <a:gd name="connsiteX3" fmla="*/ 4813300 w 5994400"/>
              <a:gd name="connsiteY3" fmla="*/ 3251200 h 3962400"/>
              <a:gd name="connsiteX4" fmla="*/ 5994400 w 5994400"/>
              <a:gd name="connsiteY4" fmla="*/ 3848100 h 3962400"/>
              <a:gd name="connsiteX0" fmla="*/ 0 w 5994400"/>
              <a:gd name="connsiteY0" fmla="*/ 3835400 h 4267200"/>
              <a:gd name="connsiteX1" fmla="*/ 444500 w 5994400"/>
              <a:gd name="connsiteY1" fmla="*/ 3632200 h 4267200"/>
              <a:gd name="connsiteX2" fmla="*/ 2260600 w 5994400"/>
              <a:gd name="connsiteY2" fmla="*/ 25400 h 4267200"/>
              <a:gd name="connsiteX3" fmla="*/ 4813300 w 5994400"/>
              <a:gd name="connsiteY3" fmla="*/ 3251200 h 4267200"/>
              <a:gd name="connsiteX4" fmla="*/ 5994400 w 5994400"/>
              <a:gd name="connsiteY4" fmla="*/ 3848100 h 4267200"/>
              <a:gd name="connsiteX0" fmla="*/ 0 w 5994400"/>
              <a:gd name="connsiteY0" fmla="*/ 3835400 h 3975100"/>
              <a:gd name="connsiteX1" fmla="*/ 444500 w 5994400"/>
              <a:gd name="connsiteY1" fmla="*/ 3632200 h 3975100"/>
              <a:gd name="connsiteX2" fmla="*/ 2260600 w 5994400"/>
              <a:gd name="connsiteY2" fmla="*/ 25400 h 3975100"/>
              <a:gd name="connsiteX3" fmla="*/ 4813300 w 5994400"/>
              <a:gd name="connsiteY3" fmla="*/ 3251200 h 3975100"/>
              <a:gd name="connsiteX4" fmla="*/ 5994400 w 5994400"/>
              <a:gd name="connsiteY4" fmla="*/ 3848100 h 3975100"/>
              <a:gd name="connsiteX0" fmla="*/ 0 w 5994400"/>
              <a:gd name="connsiteY0" fmla="*/ 3987800 h 3987800"/>
              <a:gd name="connsiteX1" fmla="*/ 444500 w 5994400"/>
              <a:gd name="connsiteY1" fmla="*/ 3632200 h 3987800"/>
              <a:gd name="connsiteX2" fmla="*/ 2260600 w 5994400"/>
              <a:gd name="connsiteY2" fmla="*/ 25400 h 3987800"/>
              <a:gd name="connsiteX3" fmla="*/ 4813300 w 5994400"/>
              <a:gd name="connsiteY3" fmla="*/ 3251200 h 3987800"/>
              <a:gd name="connsiteX4" fmla="*/ 5994400 w 5994400"/>
              <a:gd name="connsiteY4" fmla="*/ 3848100 h 3987800"/>
              <a:gd name="connsiteX0" fmla="*/ 0 w 5994400"/>
              <a:gd name="connsiteY0" fmla="*/ 3987800 h 3987800"/>
              <a:gd name="connsiteX1" fmla="*/ 444500 w 5994400"/>
              <a:gd name="connsiteY1" fmla="*/ 3632200 h 3987800"/>
              <a:gd name="connsiteX2" fmla="*/ 2260600 w 5994400"/>
              <a:gd name="connsiteY2" fmla="*/ 25400 h 3987800"/>
              <a:gd name="connsiteX3" fmla="*/ 4813300 w 5994400"/>
              <a:gd name="connsiteY3" fmla="*/ 3251200 h 3987800"/>
              <a:gd name="connsiteX4" fmla="*/ 5994400 w 5994400"/>
              <a:gd name="connsiteY4" fmla="*/ 3543300 h 3987800"/>
              <a:gd name="connsiteX0" fmla="*/ 0 w 5994400"/>
              <a:gd name="connsiteY0" fmla="*/ 3987800 h 3987800"/>
              <a:gd name="connsiteX1" fmla="*/ 444500 w 5994400"/>
              <a:gd name="connsiteY1" fmla="*/ 3632200 h 3987800"/>
              <a:gd name="connsiteX2" fmla="*/ 2260600 w 5994400"/>
              <a:gd name="connsiteY2" fmla="*/ 25400 h 3987800"/>
              <a:gd name="connsiteX3" fmla="*/ 4660900 w 5994400"/>
              <a:gd name="connsiteY3" fmla="*/ 2870200 h 3987800"/>
              <a:gd name="connsiteX4" fmla="*/ 5994400 w 5994400"/>
              <a:gd name="connsiteY4" fmla="*/ 3543300 h 398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4400" h="3987800">
                <a:moveTo>
                  <a:pt x="0" y="3987800"/>
                </a:moveTo>
                <a:cubicBezTo>
                  <a:pt x="10583" y="3966633"/>
                  <a:pt x="245533" y="3975100"/>
                  <a:pt x="444500" y="3632200"/>
                </a:cubicBezTo>
                <a:cubicBezTo>
                  <a:pt x="821267" y="2997200"/>
                  <a:pt x="1100667" y="38100"/>
                  <a:pt x="2260600" y="25400"/>
                </a:cubicBezTo>
                <a:cubicBezTo>
                  <a:pt x="2747433" y="0"/>
                  <a:pt x="4038600" y="2283883"/>
                  <a:pt x="4660900" y="2870200"/>
                </a:cubicBezTo>
                <a:cubicBezTo>
                  <a:pt x="5283200" y="3456517"/>
                  <a:pt x="5975350" y="3520017"/>
                  <a:pt x="5994400" y="3543300"/>
                </a:cubicBezTo>
              </a:path>
            </a:pathLst>
          </a:custGeom>
          <a:ln w="38100" cmpd="sng">
            <a:solidFill>
              <a:schemeClr val="accent3"/>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bg1"/>
              </a:solidFill>
            </a:endParaRPr>
          </a:p>
        </p:txBody>
      </p:sp>
      <p:sp>
        <p:nvSpPr>
          <p:cNvPr id="21" name="Rectangle 20"/>
          <p:cNvSpPr/>
          <p:nvPr/>
        </p:nvSpPr>
        <p:spPr bwMode="auto">
          <a:xfrm>
            <a:off x="5410200" y="1600200"/>
            <a:ext cx="2451100" cy="4648200"/>
          </a:xfrm>
          <a:prstGeom prst="rect">
            <a:avLst/>
          </a:prstGeom>
          <a:noFill/>
          <a:ln>
            <a:headEnd type="none" w="med" len="med"/>
            <a:tailEnd type="none" w="med" len="med"/>
          </a:ln>
          <a:effectLst/>
          <a:scene3d>
            <a:camera prst="orthographicFront"/>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dirty="0" smtClean="0">
                <a:solidFill>
                  <a:schemeClr val="bg1"/>
                </a:solidFill>
                <a:latin typeface="Segoe" pitchFamily="34" charset="0"/>
              </a:rPr>
              <a:t>Too costly</a:t>
            </a:r>
          </a:p>
          <a:p>
            <a:pPr defTabSz="914099" fontAlgn="base">
              <a:spcBef>
                <a:spcPct val="0"/>
              </a:spcBef>
              <a:spcAft>
                <a:spcPct val="0"/>
              </a:spcAft>
            </a:pPr>
            <a:endParaRPr lang="en-US" dirty="0" smtClean="0">
              <a:solidFill>
                <a:schemeClr val="bg1"/>
              </a:solidFill>
              <a:latin typeface="Segoe" pitchFamily="34" charset="0"/>
            </a:endParaRPr>
          </a:p>
          <a:p>
            <a:pPr defTabSz="914099" fontAlgn="base">
              <a:spcBef>
                <a:spcPct val="0"/>
              </a:spcBef>
              <a:spcAft>
                <a:spcPct val="0"/>
              </a:spcAft>
            </a:pPr>
            <a:r>
              <a:rPr lang="en-US" dirty="0" smtClean="0">
                <a:solidFill>
                  <a:schemeClr val="bg1"/>
                </a:solidFill>
                <a:latin typeface="Segoe" pitchFamily="34" charset="0"/>
              </a:rPr>
              <a:t>People complain about button styles</a:t>
            </a:r>
          </a:p>
          <a:p>
            <a:pPr defTabSz="914099" fontAlgn="base">
              <a:spcBef>
                <a:spcPct val="0"/>
              </a:spcBef>
              <a:spcAft>
                <a:spcPct val="0"/>
              </a:spcAft>
            </a:pPr>
            <a:endParaRPr lang="en-US" dirty="0" smtClean="0">
              <a:solidFill>
                <a:schemeClr val="bg1"/>
              </a:solidFill>
              <a:latin typeface="Segoe" pitchFamily="34" charset="0"/>
            </a:endParaRPr>
          </a:p>
          <a:p>
            <a:pPr defTabSz="914099" fontAlgn="base">
              <a:spcBef>
                <a:spcPct val="0"/>
              </a:spcBef>
              <a:spcAft>
                <a:spcPct val="0"/>
              </a:spcAft>
            </a:pPr>
            <a:r>
              <a:rPr lang="en-US" dirty="0" smtClean="0">
                <a:solidFill>
                  <a:schemeClr val="bg1"/>
                </a:solidFill>
                <a:latin typeface="Segoe" pitchFamily="34" charset="0"/>
              </a:rPr>
              <a:t>Looks too final, people don’t comment</a:t>
            </a:r>
          </a:p>
        </p:txBody>
      </p:sp>
      <p:sp>
        <p:nvSpPr>
          <p:cNvPr id="23" name="Rectangle 22"/>
          <p:cNvSpPr/>
          <p:nvPr/>
        </p:nvSpPr>
        <p:spPr bwMode="auto">
          <a:xfrm>
            <a:off x="1524000" y="1600200"/>
            <a:ext cx="1231900" cy="4648200"/>
          </a:xfrm>
          <a:prstGeom prst="rect">
            <a:avLst/>
          </a:prstGeom>
          <a:noFill/>
          <a:ln>
            <a:headEnd type="none" w="med" len="med"/>
            <a:tailEnd type="none" w="med" len="med"/>
          </a:ln>
          <a:effectLst/>
          <a:scene3d>
            <a:camera prst="orthographicFront"/>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dirty="0" smtClean="0">
                <a:solidFill>
                  <a:schemeClr val="bg1"/>
                </a:solidFill>
                <a:latin typeface="Segoe" pitchFamily="34" charset="0"/>
              </a:rPr>
              <a:t>Leap of faith too great</a:t>
            </a:r>
          </a:p>
        </p:txBody>
      </p:sp>
      <p:sp>
        <p:nvSpPr>
          <p:cNvPr id="25" name="Rectangle 24"/>
          <p:cNvSpPr/>
          <p:nvPr/>
        </p:nvSpPr>
        <p:spPr bwMode="auto">
          <a:xfrm>
            <a:off x="2717800" y="1676400"/>
            <a:ext cx="2616200" cy="4648200"/>
          </a:xfrm>
          <a:prstGeom prst="rect">
            <a:avLst/>
          </a:prstGeom>
          <a:gradFill flip="none" rotWithShape="1">
            <a:gsLst>
              <a:gs pos="0">
                <a:schemeClr val="tx1">
                  <a:alpha val="0"/>
                </a:schemeClr>
              </a:gs>
              <a:gs pos="100000">
                <a:schemeClr val="tx1">
                  <a:alpha val="49000"/>
                </a:schemeClr>
              </a:gs>
            </a:gsLst>
            <a:lin ang="16200000" scaled="0"/>
            <a:tileRect/>
          </a:gradFill>
          <a:ln>
            <a:headEnd type="none" w="med" len="med"/>
            <a:tailEnd type="none" w="med" len="med"/>
          </a:ln>
          <a:effectLst/>
          <a:scene3d>
            <a:camera prst="orthographicFront"/>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dirty="0" smtClean="0">
                <a:solidFill>
                  <a:schemeClr val="bg1"/>
                </a:solidFill>
                <a:latin typeface="Segoe" pitchFamily="34" charset="0"/>
              </a:rPr>
              <a:t>High value</a:t>
            </a:r>
          </a:p>
          <a:p>
            <a:pPr algn="ctr" defTabSz="914099" fontAlgn="base">
              <a:spcBef>
                <a:spcPct val="0"/>
              </a:spcBef>
              <a:spcAft>
                <a:spcPct val="0"/>
              </a:spcAft>
            </a:pPr>
            <a:endParaRPr lang="en-US" dirty="0" smtClean="0">
              <a:solidFill>
                <a:schemeClr val="bg1"/>
              </a:solidFill>
              <a:latin typeface="Segoe" pitchFamily="34" charset="0"/>
            </a:endParaRPr>
          </a:p>
          <a:p>
            <a:pPr algn="ctr" defTabSz="914099" fontAlgn="base">
              <a:spcBef>
                <a:spcPct val="0"/>
              </a:spcBef>
              <a:spcAft>
                <a:spcPct val="0"/>
              </a:spcAft>
            </a:pPr>
            <a:endParaRPr lang="en-US" dirty="0" smtClean="0">
              <a:solidFill>
                <a:schemeClr val="bg1"/>
              </a:solidFill>
              <a:latin typeface="Segoe" pitchFamily="34" charset="0"/>
            </a:endParaRPr>
          </a:p>
          <a:p>
            <a:pPr algn="ctr" defTabSz="914099" fontAlgn="base">
              <a:spcBef>
                <a:spcPct val="0"/>
              </a:spcBef>
              <a:spcAft>
                <a:spcPct val="0"/>
              </a:spcAft>
            </a:pPr>
            <a:r>
              <a:rPr lang="en-US" dirty="0" smtClean="0">
                <a:solidFill>
                  <a:schemeClr val="bg1"/>
                </a:solidFill>
                <a:latin typeface="Segoe" pitchFamily="34" charset="0"/>
              </a:rPr>
              <a:t>Fast</a:t>
            </a:r>
          </a:p>
          <a:p>
            <a:pPr algn="ctr" defTabSz="914099" fontAlgn="base">
              <a:spcBef>
                <a:spcPct val="0"/>
              </a:spcBef>
              <a:spcAft>
                <a:spcPct val="0"/>
              </a:spcAft>
            </a:pPr>
            <a:r>
              <a:rPr lang="en-US" dirty="0" smtClean="0">
                <a:solidFill>
                  <a:schemeClr val="bg1"/>
                </a:solidFill>
                <a:latin typeface="Segoe" pitchFamily="34" charset="0"/>
              </a:rPr>
              <a:t>Iterative</a:t>
            </a:r>
          </a:p>
          <a:p>
            <a:pPr algn="ctr" defTabSz="914099" fontAlgn="base">
              <a:spcBef>
                <a:spcPct val="0"/>
              </a:spcBef>
              <a:spcAft>
                <a:spcPct val="0"/>
              </a:spcAft>
            </a:pPr>
            <a:r>
              <a:rPr lang="en-US" dirty="0" smtClean="0">
                <a:solidFill>
                  <a:schemeClr val="bg1"/>
                </a:solidFill>
                <a:latin typeface="Segoe" pitchFamily="34" charset="0"/>
              </a:rPr>
              <a:t>More strategic</a:t>
            </a:r>
          </a:p>
        </p:txBody>
      </p:sp>
      <p:sp>
        <p:nvSpPr>
          <p:cNvPr id="12" name="Rectangle 11"/>
          <p:cNvSpPr/>
          <p:nvPr/>
        </p:nvSpPr>
        <p:spPr>
          <a:xfrm>
            <a:off x="7452320" y="6412468"/>
            <a:ext cx="1634294" cy="369332"/>
          </a:xfrm>
          <a:prstGeom prst="rect">
            <a:avLst/>
          </a:prstGeom>
        </p:spPr>
        <p:txBody>
          <a:bodyPr wrap="none">
            <a:spAutoFit/>
          </a:bodyPr>
          <a:lstStyle/>
          <a:p>
            <a:r>
              <a:rPr lang="en-US" b="1" dirty="0" smtClean="0">
                <a:solidFill>
                  <a:schemeClr val="bg1"/>
                </a:solidFill>
              </a:rPr>
              <a:t>Matt Morphett</a:t>
            </a:r>
            <a:endParaRPr lang="en-US" b="1" dirty="0">
              <a:solidFill>
                <a:schemeClr val="bg1"/>
              </a:solidFill>
            </a:endParaRPr>
          </a:p>
        </p:txBody>
      </p:sp>
    </p:spTree>
    <p:extLst>
      <p:ext uri="{BB962C8B-B14F-4D97-AF65-F5344CB8AC3E}">
        <p14:creationId xmlns:p14="http://schemas.microsoft.com/office/powerpoint/2010/main" val="39902736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9" presetClass="emph" presetSubtype="0" grpId="0" nodeType="withEffect">
                                  <p:stCondLst>
                                    <p:cond delay="0"/>
                                  </p:stCondLst>
                                  <p:childTnLst>
                                    <p:set>
                                      <p:cBhvr rctx="PPT">
                                        <p:cTn id="9" dur="indefinite"/>
                                        <p:tgtEl>
                                          <p:spTgt spid="21"/>
                                        </p:tgtEl>
                                        <p:attrNameLst>
                                          <p:attrName>style.opacity</p:attrName>
                                        </p:attrNameLst>
                                      </p:cBhvr>
                                      <p:to>
                                        <p:strVal val="0.5"/>
                                      </p:to>
                                    </p:set>
                                    <p:animEffect filter="image" prLst="opacity: 0.5">
                                      <p:cBhvr rctx="IE">
                                        <p:cTn id="10" dur="indefinite"/>
                                        <p:tgtEl>
                                          <p:spTgt spid="21"/>
                                        </p:tgtEl>
                                      </p:cBhvr>
                                    </p:animEffect>
                                  </p:childTnLst>
                                </p:cTn>
                              </p:par>
                              <p:par>
                                <p:cTn id="11" presetID="9" presetClass="emph" presetSubtype="0" grpId="0" nodeType="withEffect">
                                  <p:stCondLst>
                                    <p:cond delay="0"/>
                                  </p:stCondLst>
                                  <p:childTnLst>
                                    <p:set>
                                      <p:cBhvr rctx="PPT">
                                        <p:cTn id="12" dur="indefinite"/>
                                        <p:tgtEl>
                                          <p:spTgt spid="23"/>
                                        </p:tgtEl>
                                        <p:attrNameLst>
                                          <p:attrName>style.opacity</p:attrName>
                                        </p:attrNameLst>
                                      </p:cBhvr>
                                      <p:to>
                                        <p:strVal val="0.5"/>
                                      </p:to>
                                    </p:set>
                                    <p:animEffect filter="image" prLst="opacity: 0.5">
                                      <p:cBhvr rctx="IE">
                                        <p:cTn id="13" dur="indefinite"/>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Communicate the right level of </a:t>
            </a:r>
            <a:r>
              <a:rPr lang="en-AU" dirty="0" smtClean="0"/>
              <a:t>detail</a:t>
            </a:r>
            <a:r>
              <a:rPr dirty="0" smtClean="0"/>
              <a:t/>
            </a:r>
            <a:br>
              <a:rPr dirty="0" smtClean="0"/>
            </a:br>
            <a:r>
              <a:rPr lang="en-US" sz="3600" b="1" dirty="0" smtClean="0">
                <a:solidFill>
                  <a:schemeClr val="accent1"/>
                </a:solidFill>
              </a:rPr>
              <a:t>Later </a:t>
            </a:r>
            <a:r>
              <a:rPr lang="en-US" sz="3600" dirty="0" smtClean="0">
                <a:solidFill>
                  <a:schemeClr val="accent1"/>
                </a:solidFill>
              </a:rPr>
              <a:t>in the design process</a:t>
            </a:r>
            <a:endParaRPr lang="en-US" sz="3600" dirty="0">
              <a:solidFill>
                <a:schemeClr val="accent1"/>
              </a:solidFill>
            </a:endParaRPr>
          </a:p>
        </p:txBody>
      </p:sp>
      <p:sp>
        <p:nvSpPr>
          <p:cNvPr id="4" name="Left-Up Arrow 3"/>
          <p:cNvSpPr/>
          <p:nvPr/>
        </p:nvSpPr>
        <p:spPr bwMode="auto">
          <a:xfrm flipH="1">
            <a:off x="1447800" y="1529042"/>
            <a:ext cx="6705600" cy="4883426"/>
          </a:xfrm>
          <a:prstGeom prst="leftUpArrow">
            <a:avLst>
              <a:gd name="adj1" fmla="val 622"/>
              <a:gd name="adj2" fmla="val 1617"/>
              <a:gd name="adj3" fmla="val 3358"/>
            </a:avLst>
          </a:prstGeom>
          <a:solidFill>
            <a:schemeClr val="bg1"/>
          </a:solidFill>
          <a:ln>
            <a:solidFill>
              <a:schemeClr val="bg1"/>
            </a:solidFill>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chemeClr val="bg1"/>
              </a:solidFill>
              <a:effectLst>
                <a:outerShdw blurRad="38100" dist="38100" dir="2700000" algn="tl">
                  <a:srgbClr val="000000">
                    <a:alpha val="43137"/>
                  </a:srgbClr>
                </a:outerShdw>
              </a:effectLst>
              <a:latin typeface="Segoe" pitchFamily="34" charset="0"/>
            </a:endParaRPr>
          </a:p>
        </p:txBody>
      </p:sp>
      <p:sp>
        <p:nvSpPr>
          <p:cNvPr id="10" name="Rectangle 9"/>
          <p:cNvSpPr/>
          <p:nvPr/>
        </p:nvSpPr>
        <p:spPr>
          <a:xfrm>
            <a:off x="3458424" y="6412468"/>
            <a:ext cx="2689326" cy="369332"/>
          </a:xfrm>
          <a:prstGeom prst="rect">
            <a:avLst/>
          </a:prstGeom>
        </p:spPr>
        <p:txBody>
          <a:bodyPr wrap="none">
            <a:spAutoFit/>
          </a:bodyPr>
          <a:lstStyle/>
          <a:p>
            <a:r>
              <a:rPr lang="en-US" dirty="0" smtClean="0">
                <a:solidFill>
                  <a:schemeClr val="bg1"/>
                </a:solidFill>
              </a:rPr>
              <a:t>Fidelity (quality and detail)</a:t>
            </a:r>
            <a:endParaRPr lang="en-US" dirty="0">
              <a:solidFill>
                <a:schemeClr val="bg1"/>
              </a:solidFill>
            </a:endParaRPr>
          </a:p>
        </p:txBody>
      </p:sp>
      <p:sp>
        <p:nvSpPr>
          <p:cNvPr id="11" name="Rectangle 10"/>
          <p:cNvSpPr/>
          <p:nvPr/>
        </p:nvSpPr>
        <p:spPr>
          <a:xfrm>
            <a:off x="609601" y="3505200"/>
            <a:ext cx="704039" cy="369332"/>
          </a:xfrm>
          <a:prstGeom prst="rect">
            <a:avLst/>
          </a:prstGeom>
        </p:spPr>
        <p:txBody>
          <a:bodyPr wrap="none">
            <a:spAutoFit/>
          </a:bodyPr>
          <a:lstStyle/>
          <a:p>
            <a:r>
              <a:rPr lang="en-US" dirty="0" smtClean="0">
                <a:solidFill>
                  <a:schemeClr val="bg1"/>
                </a:solidFill>
              </a:rPr>
              <a:t>Value</a:t>
            </a:r>
            <a:endParaRPr lang="en-US" dirty="0">
              <a:solidFill>
                <a:schemeClr val="bg1"/>
              </a:solidFill>
            </a:endParaRPr>
          </a:p>
        </p:txBody>
      </p:sp>
      <p:sp>
        <p:nvSpPr>
          <p:cNvPr id="16" name="Freeform 15"/>
          <p:cNvSpPr/>
          <p:nvPr/>
        </p:nvSpPr>
        <p:spPr>
          <a:xfrm>
            <a:off x="1638300" y="1651002"/>
            <a:ext cx="6146800" cy="4559300"/>
          </a:xfrm>
          <a:custGeom>
            <a:avLst/>
            <a:gdLst>
              <a:gd name="connsiteX0" fmla="*/ 0 w 5994400"/>
              <a:gd name="connsiteY0" fmla="*/ 0 h 12700"/>
              <a:gd name="connsiteX1" fmla="*/ 5994400 w 5994400"/>
              <a:gd name="connsiteY1" fmla="*/ 12700 h 12700"/>
              <a:gd name="connsiteX0" fmla="*/ 0 w 5994400"/>
              <a:gd name="connsiteY0" fmla="*/ 3810000 h 3822700"/>
              <a:gd name="connsiteX1" fmla="*/ 3098800 w 5994400"/>
              <a:gd name="connsiteY1" fmla="*/ 0 h 3822700"/>
              <a:gd name="connsiteX2" fmla="*/ 5994400 w 5994400"/>
              <a:gd name="connsiteY2" fmla="*/ 3822700 h 3822700"/>
              <a:gd name="connsiteX0" fmla="*/ 0 w 5994400"/>
              <a:gd name="connsiteY0" fmla="*/ 3949700 h 3962400"/>
              <a:gd name="connsiteX1" fmla="*/ 3098800 w 5994400"/>
              <a:gd name="connsiteY1" fmla="*/ 139700 h 3962400"/>
              <a:gd name="connsiteX2" fmla="*/ 5994400 w 5994400"/>
              <a:gd name="connsiteY2" fmla="*/ 3962400 h 3962400"/>
              <a:gd name="connsiteX0" fmla="*/ 0 w 5994400"/>
              <a:gd name="connsiteY0" fmla="*/ 3949700 h 3962400"/>
              <a:gd name="connsiteX1" fmla="*/ 3098800 w 5994400"/>
              <a:gd name="connsiteY1" fmla="*/ 139700 h 3962400"/>
              <a:gd name="connsiteX2" fmla="*/ 5994400 w 5994400"/>
              <a:gd name="connsiteY2" fmla="*/ 3962400 h 3962400"/>
              <a:gd name="connsiteX0" fmla="*/ 0 w 5994400"/>
              <a:gd name="connsiteY0" fmla="*/ 3949700 h 4002617"/>
              <a:gd name="connsiteX1" fmla="*/ 3098800 w 5994400"/>
              <a:gd name="connsiteY1" fmla="*/ 139700 h 4002617"/>
              <a:gd name="connsiteX2" fmla="*/ 4813300 w 5994400"/>
              <a:gd name="connsiteY2" fmla="*/ 3365500 h 4002617"/>
              <a:gd name="connsiteX3" fmla="*/ 5994400 w 5994400"/>
              <a:gd name="connsiteY3" fmla="*/ 3962400 h 4002617"/>
              <a:gd name="connsiteX0" fmla="*/ 0 w 5994400"/>
              <a:gd name="connsiteY0" fmla="*/ 3831167 h 3958167"/>
              <a:gd name="connsiteX1" fmla="*/ 1130300 w 5994400"/>
              <a:gd name="connsiteY1" fmla="*/ 3323167 h 3958167"/>
              <a:gd name="connsiteX2" fmla="*/ 3098800 w 5994400"/>
              <a:gd name="connsiteY2" fmla="*/ 21167 h 3958167"/>
              <a:gd name="connsiteX3" fmla="*/ 4813300 w 5994400"/>
              <a:gd name="connsiteY3" fmla="*/ 3246967 h 3958167"/>
              <a:gd name="connsiteX4" fmla="*/ 5994400 w 5994400"/>
              <a:gd name="connsiteY4" fmla="*/ 3843867 h 3958167"/>
              <a:gd name="connsiteX0" fmla="*/ 0 w 5994400"/>
              <a:gd name="connsiteY0" fmla="*/ 3831167 h 3958167"/>
              <a:gd name="connsiteX1" fmla="*/ 1130300 w 5994400"/>
              <a:gd name="connsiteY1" fmla="*/ 3323167 h 3958167"/>
              <a:gd name="connsiteX2" fmla="*/ 2260600 w 5994400"/>
              <a:gd name="connsiteY2" fmla="*/ 21167 h 3958167"/>
              <a:gd name="connsiteX3" fmla="*/ 4813300 w 5994400"/>
              <a:gd name="connsiteY3" fmla="*/ 3246967 h 3958167"/>
              <a:gd name="connsiteX4" fmla="*/ 5994400 w 5994400"/>
              <a:gd name="connsiteY4" fmla="*/ 3843867 h 3958167"/>
              <a:gd name="connsiteX0" fmla="*/ 0 w 5994400"/>
              <a:gd name="connsiteY0" fmla="*/ 3831167 h 3958167"/>
              <a:gd name="connsiteX1" fmla="*/ 1130300 w 5994400"/>
              <a:gd name="connsiteY1" fmla="*/ 3323167 h 3958167"/>
              <a:gd name="connsiteX2" fmla="*/ 2260600 w 5994400"/>
              <a:gd name="connsiteY2" fmla="*/ 21167 h 3958167"/>
              <a:gd name="connsiteX3" fmla="*/ 4813300 w 5994400"/>
              <a:gd name="connsiteY3" fmla="*/ 3246967 h 3958167"/>
              <a:gd name="connsiteX4" fmla="*/ 5994400 w 5994400"/>
              <a:gd name="connsiteY4" fmla="*/ 3843867 h 3958167"/>
              <a:gd name="connsiteX0" fmla="*/ 0 w 5994400"/>
              <a:gd name="connsiteY0" fmla="*/ 3831167 h 3958167"/>
              <a:gd name="connsiteX1" fmla="*/ 749300 w 5994400"/>
              <a:gd name="connsiteY1" fmla="*/ 3323167 h 3958167"/>
              <a:gd name="connsiteX2" fmla="*/ 2260600 w 5994400"/>
              <a:gd name="connsiteY2" fmla="*/ 21167 h 3958167"/>
              <a:gd name="connsiteX3" fmla="*/ 4813300 w 5994400"/>
              <a:gd name="connsiteY3" fmla="*/ 3246967 h 3958167"/>
              <a:gd name="connsiteX4" fmla="*/ 5994400 w 5994400"/>
              <a:gd name="connsiteY4" fmla="*/ 3843867 h 3958167"/>
              <a:gd name="connsiteX0" fmla="*/ 0 w 5994400"/>
              <a:gd name="connsiteY0" fmla="*/ 3822700 h 3949700"/>
              <a:gd name="connsiteX1" fmla="*/ 749300 w 5994400"/>
              <a:gd name="connsiteY1" fmla="*/ 3314700 h 3949700"/>
              <a:gd name="connsiteX2" fmla="*/ 2260600 w 5994400"/>
              <a:gd name="connsiteY2" fmla="*/ 12700 h 3949700"/>
              <a:gd name="connsiteX3" fmla="*/ 4813300 w 5994400"/>
              <a:gd name="connsiteY3" fmla="*/ 3238500 h 3949700"/>
              <a:gd name="connsiteX4" fmla="*/ 5994400 w 5994400"/>
              <a:gd name="connsiteY4" fmla="*/ 3835400 h 3949700"/>
              <a:gd name="connsiteX0" fmla="*/ 0 w 5994400"/>
              <a:gd name="connsiteY0" fmla="*/ 3810000 h 3937000"/>
              <a:gd name="connsiteX1" fmla="*/ 749300 w 5994400"/>
              <a:gd name="connsiteY1" fmla="*/ 3302000 h 3937000"/>
              <a:gd name="connsiteX2" fmla="*/ 2260600 w 5994400"/>
              <a:gd name="connsiteY2" fmla="*/ 0 h 3937000"/>
              <a:gd name="connsiteX3" fmla="*/ 4813300 w 5994400"/>
              <a:gd name="connsiteY3" fmla="*/ 3225800 h 3937000"/>
              <a:gd name="connsiteX4" fmla="*/ 5994400 w 5994400"/>
              <a:gd name="connsiteY4" fmla="*/ 3822700 h 3937000"/>
              <a:gd name="connsiteX0" fmla="*/ 0 w 5994400"/>
              <a:gd name="connsiteY0" fmla="*/ 3835400 h 3962400"/>
              <a:gd name="connsiteX1" fmla="*/ 749300 w 5994400"/>
              <a:gd name="connsiteY1" fmla="*/ 3327400 h 3962400"/>
              <a:gd name="connsiteX2" fmla="*/ 2260600 w 5994400"/>
              <a:gd name="connsiteY2" fmla="*/ 25400 h 3962400"/>
              <a:gd name="connsiteX3" fmla="*/ 4813300 w 5994400"/>
              <a:gd name="connsiteY3" fmla="*/ 3251200 h 3962400"/>
              <a:gd name="connsiteX4" fmla="*/ 5994400 w 5994400"/>
              <a:gd name="connsiteY4" fmla="*/ 3848100 h 3962400"/>
              <a:gd name="connsiteX0" fmla="*/ 0 w 5994400"/>
              <a:gd name="connsiteY0" fmla="*/ 3835400 h 4267200"/>
              <a:gd name="connsiteX1" fmla="*/ 444500 w 5994400"/>
              <a:gd name="connsiteY1" fmla="*/ 3632200 h 4267200"/>
              <a:gd name="connsiteX2" fmla="*/ 2260600 w 5994400"/>
              <a:gd name="connsiteY2" fmla="*/ 25400 h 4267200"/>
              <a:gd name="connsiteX3" fmla="*/ 4813300 w 5994400"/>
              <a:gd name="connsiteY3" fmla="*/ 3251200 h 4267200"/>
              <a:gd name="connsiteX4" fmla="*/ 5994400 w 5994400"/>
              <a:gd name="connsiteY4" fmla="*/ 3848100 h 4267200"/>
              <a:gd name="connsiteX0" fmla="*/ 0 w 5994400"/>
              <a:gd name="connsiteY0" fmla="*/ 3835400 h 3975100"/>
              <a:gd name="connsiteX1" fmla="*/ 444500 w 5994400"/>
              <a:gd name="connsiteY1" fmla="*/ 3632200 h 3975100"/>
              <a:gd name="connsiteX2" fmla="*/ 2260600 w 5994400"/>
              <a:gd name="connsiteY2" fmla="*/ 25400 h 3975100"/>
              <a:gd name="connsiteX3" fmla="*/ 4813300 w 5994400"/>
              <a:gd name="connsiteY3" fmla="*/ 3251200 h 3975100"/>
              <a:gd name="connsiteX4" fmla="*/ 5994400 w 5994400"/>
              <a:gd name="connsiteY4" fmla="*/ 3848100 h 3975100"/>
              <a:gd name="connsiteX0" fmla="*/ 0 w 5994400"/>
              <a:gd name="connsiteY0" fmla="*/ 3987800 h 3987800"/>
              <a:gd name="connsiteX1" fmla="*/ 444500 w 5994400"/>
              <a:gd name="connsiteY1" fmla="*/ 3632200 h 3987800"/>
              <a:gd name="connsiteX2" fmla="*/ 2260600 w 5994400"/>
              <a:gd name="connsiteY2" fmla="*/ 25400 h 3987800"/>
              <a:gd name="connsiteX3" fmla="*/ 4813300 w 5994400"/>
              <a:gd name="connsiteY3" fmla="*/ 3251200 h 3987800"/>
              <a:gd name="connsiteX4" fmla="*/ 5994400 w 5994400"/>
              <a:gd name="connsiteY4" fmla="*/ 3848100 h 3987800"/>
              <a:gd name="connsiteX0" fmla="*/ 0 w 5994400"/>
              <a:gd name="connsiteY0" fmla="*/ 3987800 h 3987800"/>
              <a:gd name="connsiteX1" fmla="*/ 444500 w 5994400"/>
              <a:gd name="connsiteY1" fmla="*/ 3632200 h 3987800"/>
              <a:gd name="connsiteX2" fmla="*/ 2260600 w 5994400"/>
              <a:gd name="connsiteY2" fmla="*/ 25400 h 3987800"/>
              <a:gd name="connsiteX3" fmla="*/ 4813300 w 5994400"/>
              <a:gd name="connsiteY3" fmla="*/ 3251200 h 3987800"/>
              <a:gd name="connsiteX4" fmla="*/ 5994400 w 5994400"/>
              <a:gd name="connsiteY4" fmla="*/ 3543300 h 3987800"/>
              <a:gd name="connsiteX0" fmla="*/ 0 w 5994400"/>
              <a:gd name="connsiteY0" fmla="*/ 3987800 h 3987800"/>
              <a:gd name="connsiteX1" fmla="*/ 444500 w 5994400"/>
              <a:gd name="connsiteY1" fmla="*/ 3632200 h 3987800"/>
              <a:gd name="connsiteX2" fmla="*/ 2260600 w 5994400"/>
              <a:gd name="connsiteY2" fmla="*/ 25400 h 3987800"/>
              <a:gd name="connsiteX3" fmla="*/ 4660900 w 5994400"/>
              <a:gd name="connsiteY3" fmla="*/ 2870200 h 3987800"/>
              <a:gd name="connsiteX4" fmla="*/ 5994400 w 5994400"/>
              <a:gd name="connsiteY4" fmla="*/ 3543300 h 3987800"/>
              <a:gd name="connsiteX0" fmla="*/ 0 w 5994400"/>
              <a:gd name="connsiteY0" fmla="*/ 4148667 h 4148667"/>
              <a:gd name="connsiteX1" fmla="*/ 2260600 w 5994400"/>
              <a:gd name="connsiteY1" fmla="*/ 186267 h 4148667"/>
              <a:gd name="connsiteX2" fmla="*/ 4660900 w 5994400"/>
              <a:gd name="connsiteY2" fmla="*/ 3031067 h 4148667"/>
              <a:gd name="connsiteX3" fmla="*/ 5994400 w 5994400"/>
              <a:gd name="connsiteY3" fmla="*/ 3704167 h 4148667"/>
              <a:gd name="connsiteX0" fmla="*/ 0 w 5994400"/>
              <a:gd name="connsiteY0" fmla="*/ 1117600 h 1117600"/>
              <a:gd name="connsiteX1" fmla="*/ 4660900 w 5994400"/>
              <a:gd name="connsiteY1" fmla="*/ 0 h 1117600"/>
              <a:gd name="connsiteX2" fmla="*/ 5994400 w 5994400"/>
              <a:gd name="connsiteY2" fmla="*/ 673100 h 1117600"/>
              <a:gd name="connsiteX0" fmla="*/ 0 w 5994400"/>
              <a:gd name="connsiteY0" fmla="*/ 444500 h 444500"/>
              <a:gd name="connsiteX1" fmla="*/ 5994400 w 5994400"/>
              <a:gd name="connsiteY1" fmla="*/ 0 h 444500"/>
              <a:gd name="connsiteX0" fmla="*/ 0 w 5689600"/>
              <a:gd name="connsiteY0" fmla="*/ 4406900 h 4406900"/>
              <a:gd name="connsiteX1" fmla="*/ 5689600 w 5689600"/>
              <a:gd name="connsiteY1" fmla="*/ 0 h 4406900"/>
              <a:gd name="connsiteX0" fmla="*/ 0 w 6146800"/>
              <a:gd name="connsiteY0" fmla="*/ 4559300 h 4559300"/>
              <a:gd name="connsiteX1" fmla="*/ 6146800 w 6146800"/>
              <a:gd name="connsiteY1" fmla="*/ 0 h 4559300"/>
            </a:gdLst>
            <a:ahLst/>
            <a:cxnLst>
              <a:cxn ang="0">
                <a:pos x="connsiteX0" y="connsiteY0"/>
              </a:cxn>
              <a:cxn ang="0">
                <a:pos x="connsiteX1" y="connsiteY1"/>
              </a:cxn>
            </a:cxnLst>
            <a:rect l="l" t="t" r="r" b="b"/>
            <a:pathLst>
              <a:path w="6146800" h="4559300">
                <a:moveTo>
                  <a:pt x="0" y="4559300"/>
                </a:moveTo>
                <a:lnTo>
                  <a:pt x="6146800" y="0"/>
                </a:lnTo>
              </a:path>
            </a:pathLst>
          </a:custGeom>
          <a:ln w="38100" cmpd="sng">
            <a:solidFill>
              <a:schemeClr val="accent3"/>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chemeClr val="bg1"/>
              </a:solidFill>
            </a:endParaRPr>
          </a:p>
        </p:txBody>
      </p:sp>
      <p:sp>
        <p:nvSpPr>
          <p:cNvPr id="14" name="Rectangle 13"/>
          <p:cNvSpPr/>
          <p:nvPr/>
        </p:nvSpPr>
        <p:spPr bwMode="auto">
          <a:xfrm>
            <a:off x="1511300" y="1371600"/>
            <a:ext cx="3289300" cy="4953000"/>
          </a:xfrm>
          <a:prstGeom prst="rect">
            <a:avLst/>
          </a:prstGeom>
          <a:noFill/>
          <a:ln>
            <a:headEnd type="none" w="med" len="med"/>
            <a:tailEnd type="none" w="med" len="med"/>
          </a:ln>
          <a:effectLst/>
          <a:scene3d>
            <a:camera prst="orthographicFront"/>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dirty="0" smtClean="0">
                <a:solidFill>
                  <a:schemeClr val="bg1"/>
                </a:solidFill>
                <a:latin typeface="Segoe" pitchFamily="34" charset="0"/>
              </a:rPr>
              <a:t>Too much left “</a:t>
            </a:r>
            <a:r>
              <a:rPr lang="en-US" dirty="0" err="1" smtClean="0">
                <a:solidFill>
                  <a:schemeClr val="bg1"/>
                </a:solidFill>
                <a:latin typeface="Segoe" pitchFamily="34" charset="0"/>
              </a:rPr>
              <a:t>undesigned</a:t>
            </a:r>
            <a:r>
              <a:rPr lang="en-US" dirty="0" smtClean="0">
                <a:solidFill>
                  <a:schemeClr val="bg1"/>
                </a:solidFill>
                <a:latin typeface="Segoe" pitchFamily="34" charset="0"/>
              </a:rPr>
              <a:t>”</a:t>
            </a:r>
          </a:p>
          <a:p>
            <a:pPr defTabSz="914099" fontAlgn="base">
              <a:spcBef>
                <a:spcPct val="0"/>
              </a:spcBef>
              <a:spcAft>
                <a:spcPct val="0"/>
              </a:spcAft>
            </a:pPr>
            <a:endParaRPr lang="en-US" dirty="0" smtClean="0">
              <a:solidFill>
                <a:schemeClr val="bg1"/>
              </a:solidFill>
              <a:latin typeface="Segoe" pitchFamily="34" charset="0"/>
            </a:endParaRPr>
          </a:p>
          <a:p>
            <a:pPr defTabSz="914099" fontAlgn="base">
              <a:spcBef>
                <a:spcPct val="0"/>
              </a:spcBef>
              <a:spcAft>
                <a:spcPct val="0"/>
              </a:spcAft>
            </a:pPr>
            <a:r>
              <a:rPr lang="en-US" dirty="0" smtClean="0">
                <a:solidFill>
                  <a:schemeClr val="bg1"/>
                </a:solidFill>
                <a:latin typeface="Segoe" pitchFamily="34" charset="0"/>
              </a:rPr>
              <a:t>Big gap between signoff and finished product</a:t>
            </a:r>
          </a:p>
          <a:p>
            <a:pPr defTabSz="914099" fontAlgn="base">
              <a:spcBef>
                <a:spcPct val="0"/>
              </a:spcBef>
              <a:spcAft>
                <a:spcPct val="0"/>
              </a:spcAft>
            </a:pPr>
            <a:endParaRPr lang="en-US" dirty="0" smtClean="0">
              <a:solidFill>
                <a:schemeClr val="bg1"/>
              </a:solidFill>
              <a:latin typeface="Segoe" pitchFamily="34" charset="0"/>
            </a:endParaRPr>
          </a:p>
          <a:p>
            <a:pPr defTabSz="914099" fontAlgn="base">
              <a:spcBef>
                <a:spcPct val="0"/>
              </a:spcBef>
              <a:spcAft>
                <a:spcPct val="0"/>
              </a:spcAft>
            </a:pPr>
            <a:r>
              <a:rPr lang="en-US" dirty="0" smtClean="0">
                <a:solidFill>
                  <a:schemeClr val="bg1"/>
                </a:solidFill>
                <a:latin typeface="Segoe" pitchFamily="34" charset="0"/>
              </a:rPr>
              <a:t>“Devil is in the detail”</a:t>
            </a:r>
          </a:p>
          <a:p>
            <a:pPr defTabSz="914099" fontAlgn="base">
              <a:spcBef>
                <a:spcPct val="0"/>
              </a:spcBef>
              <a:spcAft>
                <a:spcPct val="0"/>
              </a:spcAft>
            </a:pPr>
            <a:endParaRPr lang="en-US" dirty="0" smtClean="0">
              <a:solidFill>
                <a:schemeClr val="bg1"/>
              </a:solidFill>
              <a:latin typeface="Segoe" pitchFamily="34" charset="0"/>
            </a:endParaRPr>
          </a:p>
        </p:txBody>
      </p:sp>
      <p:sp>
        <p:nvSpPr>
          <p:cNvPr id="17" name="Rectangle 16"/>
          <p:cNvSpPr/>
          <p:nvPr/>
        </p:nvSpPr>
        <p:spPr bwMode="auto">
          <a:xfrm>
            <a:off x="4546601" y="1600200"/>
            <a:ext cx="3289300" cy="4648200"/>
          </a:xfrm>
          <a:prstGeom prst="rect">
            <a:avLst/>
          </a:prstGeom>
          <a:gradFill flip="none" rotWithShape="1">
            <a:gsLst>
              <a:gs pos="0">
                <a:schemeClr val="tx1">
                  <a:alpha val="0"/>
                </a:schemeClr>
              </a:gs>
              <a:gs pos="100000">
                <a:schemeClr val="tx1">
                  <a:alpha val="49000"/>
                </a:schemeClr>
              </a:gs>
            </a:gsLst>
            <a:lin ang="16200000" scaled="0"/>
            <a:tileRect/>
          </a:gradFill>
          <a:ln>
            <a:headEnd type="none" w="med" len="med"/>
            <a:tailEnd type="none" w="med" len="med"/>
          </a:ln>
          <a:effectLst/>
          <a:scene3d>
            <a:camera prst="orthographicFront"/>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dirty="0" smtClean="0">
                <a:solidFill>
                  <a:schemeClr val="bg1"/>
                </a:solidFill>
                <a:latin typeface="Segoe" pitchFamily="34" charset="0"/>
              </a:rPr>
              <a:t>High Value</a:t>
            </a:r>
          </a:p>
          <a:p>
            <a:pPr algn="ctr" defTabSz="914099" fontAlgn="base">
              <a:spcBef>
                <a:spcPct val="0"/>
              </a:spcBef>
              <a:spcAft>
                <a:spcPct val="0"/>
              </a:spcAft>
            </a:pPr>
            <a:endParaRPr lang="en-US" dirty="0" smtClean="0">
              <a:solidFill>
                <a:schemeClr val="bg1"/>
              </a:solidFill>
              <a:latin typeface="Segoe" pitchFamily="34" charset="0"/>
            </a:endParaRPr>
          </a:p>
          <a:p>
            <a:pPr algn="ctr" defTabSz="914099" fontAlgn="base">
              <a:spcBef>
                <a:spcPct val="0"/>
              </a:spcBef>
              <a:spcAft>
                <a:spcPct val="0"/>
              </a:spcAft>
            </a:pPr>
            <a:endParaRPr lang="en-US" dirty="0" smtClean="0">
              <a:solidFill>
                <a:schemeClr val="bg1"/>
              </a:solidFill>
              <a:latin typeface="Segoe" pitchFamily="34" charset="0"/>
            </a:endParaRPr>
          </a:p>
          <a:p>
            <a:pPr algn="ctr" defTabSz="914099" fontAlgn="base">
              <a:spcBef>
                <a:spcPct val="0"/>
              </a:spcBef>
              <a:spcAft>
                <a:spcPct val="0"/>
              </a:spcAft>
            </a:pPr>
            <a:endParaRPr lang="en-US" dirty="0" smtClean="0">
              <a:solidFill>
                <a:schemeClr val="bg1"/>
              </a:solidFill>
              <a:latin typeface="Segoe" pitchFamily="34" charset="0"/>
            </a:endParaRPr>
          </a:p>
          <a:p>
            <a:pPr algn="ctr" defTabSz="914099" fontAlgn="base">
              <a:spcBef>
                <a:spcPct val="0"/>
              </a:spcBef>
              <a:spcAft>
                <a:spcPct val="0"/>
              </a:spcAft>
            </a:pPr>
            <a:endParaRPr lang="en-US" dirty="0" smtClean="0">
              <a:solidFill>
                <a:schemeClr val="bg1"/>
              </a:solidFill>
              <a:latin typeface="Segoe" pitchFamily="34" charset="0"/>
            </a:endParaRPr>
          </a:p>
          <a:p>
            <a:pPr algn="ctr" defTabSz="914099" fontAlgn="base">
              <a:spcBef>
                <a:spcPct val="0"/>
              </a:spcBef>
              <a:spcAft>
                <a:spcPct val="0"/>
              </a:spcAft>
            </a:pPr>
            <a:endParaRPr lang="en-US" dirty="0" smtClean="0">
              <a:solidFill>
                <a:schemeClr val="bg1"/>
              </a:solidFill>
              <a:latin typeface="Segoe" pitchFamily="34" charset="0"/>
            </a:endParaRPr>
          </a:p>
          <a:p>
            <a:pPr algn="ctr" defTabSz="914099" fontAlgn="base">
              <a:spcBef>
                <a:spcPct val="0"/>
              </a:spcBef>
              <a:spcAft>
                <a:spcPct val="0"/>
              </a:spcAft>
            </a:pPr>
            <a:endParaRPr lang="en-US" dirty="0" smtClean="0">
              <a:solidFill>
                <a:schemeClr val="bg1"/>
              </a:solidFill>
              <a:latin typeface="Segoe" pitchFamily="34" charset="0"/>
            </a:endParaRPr>
          </a:p>
          <a:p>
            <a:pPr algn="ctr" defTabSz="914099" fontAlgn="base">
              <a:spcBef>
                <a:spcPct val="0"/>
              </a:spcBef>
              <a:spcAft>
                <a:spcPct val="0"/>
              </a:spcAft>
            </a:pPr>
            <a:endParaRPr lang="en-US" dirty="0" smtClean="0">
              <a:solidFill>
                <a:schemeClr val="bg1"/>
              </a:solidFill>
              <a:latin typeface="Segoe" pitchFamily="34" charset="0"/>
            </a:endParaRPr>
          </a:p>
          <a:p>
            <a:pPr algn="ctr" defTabSz="914099" fontAlgn="base">
              <a:spcBef>
                <a:spcPct val="0"/>
              </a:spcBef>
              <a:spcAft>
                <a:spcPct val="0"/>
              </a:spcAft>
            </a:pPr>
            <a:r>
              <a:rPr lang="en-US" dirty="0" smtClean="0">
                <a:solidFill>
                  <a:schemeClr val="bg1"/>
                </a:solidFill>
                <a:latin typeface="Segoe" pitchFamily="34" charset="0"/>
              </a:rPr>
              <a:t>Business and technical feasibility tested</a:t>
            </a:r>
          </a:p>
          <a:p>
            <a:pPr algn="ctr" defTabSz="914099" fontAlgn="base">
              <a:spcBef>
                <a:spcPct val="0"/>
              </a:spcBef>
              <a:spcAft>
                <a:spcPct val="0"/>
              </a:spcAft>
            </a:pPr>
            <a:endParaRPr lang="en-US" dirty="0" smtClean="0">
              <a:solidFill>
                <a:schemeClr val="bg1"/>
              </a:solidFill>
              <a:latin typeface="Segoe" pitchFamily="34" charset="0"/>
            </a:endParaRPr>
          </a:p>
          <a:p>
            <a:pPr algn="ctr" defTabSz="914099" fontAlgn="base">
              <a:spcBef>
                <a:spcPct val="0"/>
              </a:spcBef>
              <a:spcAft>
                <a:spcPct val="0"/>
              </a:spcAft>
            </a:pPr>
            <a:r>
              <a:rPr lang="en-US" dirty="0" smtClean="0">
                <a:solidFill>
                  <a:schemeClr val="bg1"/>
                </a:solidFill>
                <a:latin typeface="Segoe" pitchFamily="34" charset="0"/>
              </a:rPr>
              <a:t>Richer spec to develop from</a:t>
            </a:r>
          </a:p>
          <a:p>
            <a:pPr algn="ctr" defTabSz="914099" fontAlgn="base">
              <a:spcBef>
                <a:spcPct val="0"/>
              </a:spcBef>
              <a:spcAft>
                <a:spcPct val="0"/>
              </a:spcAft>
            </a:pPr>
            <a:endParaRPr lang="en-US" dirty="0" smtClean="0">
              <a:solidFill>
                <a:schemeClr val="bg1"/>
              </a:solidFill>
              <a:latin typeface="Segoe" pitchFamily="34" charset="0"/>
            </a:endParaRPr>
          </a:p>
          <a:p>
            <a:pPr algn="ctr" defTabSz="914099" fontAlgn="base">
              <a:spcBef>
                <a:spcPct val="0"/>
              </a:spcBef>
              <a:spcAft>
                <a:spcPct val="0"/>
              </a:spcAft>
            </a:pPr>
            <a:r>
              <a:rPr lang="en-US" dirty="0" smtClean="0">
                <a:solidFill>
                  <a:schemeClr val="bg1"/>
                </a:solidFill>
                <a:latin typeface="Segoe" pitchFamily="34" charset="0"/>
              </a:rPr>
              <a:t>Deeper engagement between design and development</a:t>
            </a:r>
          </a:p>
        </p:txBody>
      </p:sp>
    </p:spTree>
    <p:extLst>
      <p:ext uri="{BB962C8B-B14F-4D97-AF65-F5344CB8AC3E}">
        <p14:creationId xmlns:p14="http://schemas.microsoft.com/office/powerpoint/2010/main" val="19968893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9" presetClass="emph" presetSubtype="0" grpId="0" nodeType="withEffect">
                                  <p:stCondLst>
                                    <p:cond delay="0"/>
                                  </p:stCondLst>
                                  <p:childTnLst>
                                    <p:set>
                                      <p:cBhvr rctx="PPT">
                                        <p:cTn id="9" dur="indefinite"/>
                                        <p:tgtEl>
                                          <p:spTgt spid="14"/>
                                        </p:tgtEl>
                                        <p:attrNameLst>
                                          <p:attrName>style.opacity</p:attrName>
                                        </p:attrNameLst>
                                      </p:cBhvr>
                                      <p:to>
                                        <p:strVal val="0.5"/>
                                      </p:to>
                                    </p:set>
                                    <p:animEffect filter="image" prLst="opacity: 0.5">
                                      <p:cBhvr rctx="IE">
                                        <p:cTn id="10" dur="indefinite"/>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Mistakes will happen</a:t>
            </a:r>
            <a:endParaRPr lang="en-AU" dirty="0"/>
          </a:p>
        </p:txBody>
      </p:sp>
      <p:pic>
        <p:nvPicPr>
          <p:cNvPr id="1026" name="Picture 2" descr="exavtor stirs"/>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412776"/>
            <a:ext cx="3051990" cy="406932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49053" y="5455055"/>
            <a:ext cx="4062907" cy="400110"/>
          </a:xfrm>
          <a:prstGeom prst="rect">
            <a:avLst/>
          </a:prstGeom>
        </p:spPr>
        <p:txBody>
          <a:bodyPr wrap="none">
            <a:spAutoFit/>
          </a:bodyPr>
          <a:lstStyle/>
          <a:p>
            <a:r>
              <a:rPr lang="en-AU" sz="2000" dirty="0">
                <a:solidFill>
                  <a:schemeClr val="bg1"/>
                </a:solidFill>
                <a:effectLst>
                  <a:outerShdw blurRad="38100" dist="38100" dir="2700000" algn="tl">
                    <a:srgbClr val="000000">
                      <a:alpha val="43137"/>
                    </a:srgbClr>
                  </a:outerShdw>
                </a:effectLst>
              </a:rPr>
              <a:t>http</a:t>
            </a:r>
            <a:r>
              <a:rPr lang="en-AU" sz="2000" dirty="0" smtClean="0">
                <a:solidFill>
                  <a:schemeClr val="bg1"/>
                </a:solidFill>
                <a:effectLst>
                  <a:outerShdw blurRad="38100" dist="38100" dir="2700000" algn="tl">
                    <a:srgbClr val="000000">
                      <a:alpha val="43137"/>
                    </a:srgbClr>
                  </a:outerShdw>
                </a:effectLst>
              </a:rPr>
              <a:t>://all-funny.info/architecture-faill</a:t>
            </a:r>
            <a:endParaRPr lang="en-AU" sz="2000" dirty="0">
              <a:solidFill>
                <a:schemeClr val="bg1"/>
              </a:solidFill>
              <a:effectLst>
                <a:outerShdw blurRad="38100" dist="38100" dir="2700000" algn="tl">
                  <a:srgbClr val="000000">
                    <a:alpha val="43137"/>
                  </a:srgbClr>
                </a:outerShdw>
              </a:effectLst>
            </a:endParaRPr>
          </a:p>
        </p:txBody>
      </p:sp>
      <p:pic>
        <p:nvPicPr>
          <p:cNvPr id="1028" name="Picture 4" descr="epic fail pictures"/>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0237" y="1412776"/>
            <a:ext cx="5484259" cy="4069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6732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Attributes of good prototypes…</a:t>
            </a:r>
            <a:endParaRPr lang="en-AU" dirty="0"/>
          </a:p>
        </p:txBody>
      </p:sp>
      <p:sp>
        <p:nvSpPr>
          <p:cNvPr id="3" name="Text Placeholder 2"/>
          <p:cNvSpPr>
            <a:spLocks noGrp="1"/>
          </p:cNvSpPr>
          <p:nvPr>
            <p:ph type="body" sz="quarter" idx="10"/>
          </p:nvPr>
        </p:nvSpPr>
        <p:spPr>
          <a:xfrm>
            <a:off x="389436" y="1447799"/>
            <a:ext cx="8363938" cy="4087273"/>
          </a:xfrm>
        </p:spPr>
        <p:txBody>
          <a:bodyPr/>
          <a:lstStyle/>
          <a:p>
            <a:pPr lvl="0">
              <a:lnSpc>
                <a:spcPct val="150000"/>
              </a:lnSpc>
              <a:buClr>
                <a:srgbClr val="FFC000"/>
              </a:buClr>
              <a:buFont typeface="Webdings" pitchFamily="18" charset="2"/>
              <a:buChar char="a"/>
            </a:pPr>
            <a:r>
              <a:rPr lang="en-US" dirty="0" smtClean="0">
                <a:gradFill>
                  <a:gsLst>
                    <a:gs pos="36000">
                      <a:srgbClr val="FFFFFF"/>
                    </a:gs>
                    <a:gs pos="86000">
                      <a:srgbClr val="FFFFFF"/>
                    </a:gs>
                  </a:gsLst>
                  <a:lin ang="5400000" scaled="0"/>
                </a:gradFill>
              </a:rPr>
              <a:t>Put the reader in the user’s shoes</a:t>
            </a:r>
          </a:p>
          <a:p>
            <a:pPr lvl="0">
              <a:lnSpc>
                <a:spcPct val="150000"/>
              </a:lnSpc>
              <a:buClr>
                <a:srgbClr val="FFC000"/>
              </a:buClr>
              <a:buFont typeface="Webdings" pitchFamily="18" charset="2"/>
              <a:buChar char="a"/>
            </a:pPr>
            <a:r>
              <a:rPr lang="en-US" dirty="0" smtClean="0">
                <a:gradFill>
                  <a:gsLst>
                    <a:gs pos="36000">
                      <a:srgbClr val="FFFFFF"/>
                    </a:gs>
                    <a:gs pos="86000">
                      <a:srgbClr val="FFFFFF"/>
                    </a:gs>
                  </a:gsLst>
                  <a:lin ang="5400000" scaled="0"/>
                </a:gradFill>
              </a:rPr>
              <a:t>Have an appropriate level of investment</a:t>
            </a:r>
          </a:p>
          <a:p>
            <a:pPr lvl="0">
              <a:lnSpc>
                <a:spcPct val="150000"/>
              </a:lnSpc>
              <a:buClr>
                <a:srgbClr val="FFC000"/>
              </a:buClr>
              <a:buFont typeface="Webdings" pitchFamily="18" charset="2"/>
              <a:buChar char="a"/>
            </a:pPr>
            <a:r>
              <a:rPr lang="en-US" dirty="0" smtClean="0">
                <a:gradFill>
                  <a:gsLst>
                    <a:gs pos="36000">
                      <a:srgbClr val="FFFFFF"/>
                    </a:gs>
                    <a:gs pos="86000">
                      <a:srgbClr val="FFFFFF"/>
                    </a:gs>
                  </a:gsLst>
                  <a:lin ang="5400000" scaled="0"/>
                </a:gradFill>
              </a:rPr>
              <a:t>Are changeable and can evolve</a:t>
            </a:r>
          </a:p>
          <a:p>
            <a:pPr lvl="0">
              <a:lnSpc>
                <a:spcPct val="150000"/>
              </a:lnSpc>
              <a:buClr>
                <a:srgbClr val="FFC000"/>
              </a:buClr>
              <a:buFont typeface="Webdings" pitchFamily="18" charset="2"/>
              <a:buChar char="a"/>
            </a:pPr>
            <a:r>
              <a:rPr lang="en-US" dirty="0" smtClean="0">
                <a:gradFill>
                  <a:gsLst>
                    <a:gs pos="36000">
                      <a:srgbClr val="FFFFFF"/>
                    </a:gs>
                    <a:gs pos="86000">
                      <a:srgbClr val="FFFFFF"/>
                    </a:gs>
                  </a:gsLst>
                  <a:lin ang="5400000" scaled="0"/>
                </a:gradFill>
              </a:rPr>
              <a:t>Are accessible</a:t>
            </a:r>
          </a:p>
          <a:p>
            <a:pPr lvl="0">
              <a:lnSpc>
                <a:spcPct val="150000"/>
              </a:lnSpc>
              <a:buClr>
                <a:srgbClr val="FFC000"/>
              </a:buClr>
              <a:buFont typeface="Webdings" pitchFamily="18" charset="2"/>
              <a:buChar char="a"/>
            </a:pPr>
            <a:r>
              <a:rPr lang="en-US" dirty="0" smtClean="0">
                <a:gradFill>
                  <a:gsLst>
                    <a:gs pos="36000">
                      <a:srgbClr val="FFFFFF"/>
                    </a:gs>
                    <a:gs pos="86000">
                      <a:srgbClr val="FFFFFF"/>
                    </a:gs>
                  </a:gsLst>
                  <a:lin ang="5400000" scaled="0"/>
                </a:gradFill>
              </a:rPr>
              <a:t>Communicate the right level of detail</a:t>
            </a:r>
          </a:p>
        </p:txBody>
      </p:sp>
    </p:spTree>
    <p:extLst>
      <p:ext uri="{BB962C8B-B14F-4D97-AF65-F5344CB8AC3E}">
        <p14:creationId xmlns:p14="http://schemas.microsoft.com/office/powerpoint/2010/main" val="2092160624"/>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AU" dirty="0" smtClean="0"/>
              <a:t>Observer’s guide to prototypes</a:t>
            </a:r>
            <a:endParaRPr lang="en-AU" dirty="0"/>
          </a:p>
        </p:txBody>
      </p:sp>
      <p:graphicFrame>
        <p:nvGraphicFramePr>
          <p:cNvPr id="7" name="Table 6"/>
          <p:cNvGraphicFramePr>
            <a:graphicFrameLocks noGrp="1"/>
          </p:cNvGraphicFramePr>
          <p:nvPr>
            <p:extLst>
              <p:ext uri="{D42A27DB-BD31-4B8C-83A1-F6EECF244321}">
                <p14:modId xmlns:p14="http://schemas.microsoft.com/office/powerpoint/2010/main" val="838626884"/>
              </p:ext>
            </p:extLst>
          </p:nvPr>
        </p:nvGraphicFramePr>
        <p:xfrm>
          <a:off x="179513" y="1388980"/>
          <a:ext cx="8712968" cy="5280380"/>
        </p:xfrm>
        <a:graphic>
          <a:graphicData uri="http://schemas.openxmlformats.org/drawingml/2006/table">
            <a:tbl>
              <a:tblPr firstRow="1" bandRow="1">
                <a:tableStyleId>{69012ECD-51FC-41F1-AA8D-1B2483CD663E}</a:tableStyleId>
              </a:tblPr>
              <a:tblGrid>
                <a:gridCol w="1296143"/>
                <a:gridCol w="2472275"/>
                <a:gridCol w="2472275"/>
                <a:gridCol w="2472275"/>
              </a:tblGrid>
              <a:tr h="754340">
                <a:tc>
                  <a:txBody>
                    <a:bodyPr/>
                    <a:lstStyle/>
                    <a:p>
                      <a:endParaRPr lang="en-AU" sz="16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noFill/>
                  </a:tcPr>
                </a:tc>
                <a:tc>
                  <a:txBody>
                    <a:bodyPr/>
                    <a:lstStyle/>
                    <a:p>
                      <a:r>
                        <a:rPr lang="en-AU" sz="2000" dirty="0" smtClean="0">
                          <a:solidFill>
                            <a:schemeClr val="bg1"/>
                          </a:solidFill>
                        </a:rPr>
                        <a:t>STATIC</a:t>
                      </a:r>
                      <a:endParaRPr lang="en-AU" sz="2000"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endParaRPr lang="en-AU" sz="2000"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pPr algn="r"/>
                      <a:r>
                        <a:rPr lang="en-AU" sz="2000" dirty="0" smtClean="0">
                          <a:solidFill>
                            <a:schemeClr val="bg1"/>
                          </a:solidFill>
                        </a:rPr>
                        <a:t>INTERACTIVE</a:t>
                      </a:r>
                      <a:endParaRPr lang="en-AU" sz="2000"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r>
              <a:tr h="754340">
                <a:tc>
                  <a:txBody>
                    <a:bodyPr/>
                    <a:lstStyle/>
                    <a:p>
                      <a:r>
                        <a:rPr lang="en-AU" sz="2000" b="1" kern="1200" dirty="0" smtClean="0">
                          <a:solidFill>
                            <a:schemeClr val="bg1"/>
                          </a:solidFill>
                          <a:latin typeface="+mn-lt"/>
                          <a:ea typeface="+mn-ea"/>
                          <a:cs typeface="+mn-cs"/>
                        </a:rPr>
                        <a:t>LOW FIDELITY</a:t>
                      </a:r>
                      <a:endParaRPr lang="en-AU" sz="2000" b="1" kern="1200" dirty="0">
                        <a:solidFill>
                          <a:schemeClr val="bg1"/>
                        </a:solidFill>
                        <a:latin typeface="+mn-lt"/>
                        <a:ea typeface="+mn-ea"/>
                        <a:cs typeface="+mn-cs"/>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Activity Scenarios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kern="1200" dirty="0" smtClean="0">
                          <a:solidFill>
                            <a:schemeClr val="bg1"/>
                          </a:solidFill>
                          <a:latin typeface="+mn-lt"/>
                          <a:ea typeface="+mn-ea"/>
                          <a:cs typeface="+mn-cs"/>
                        </a:rPr>
                        <a:t>Sketches</a:t>
                      </a:r>
                      <a:endParaRPr lang="en-AU" sz="2000" b="1" kern="1200" dirty="0">
                        <a:solidFill>
                          <a:schemeClr val="bg1"/>
                        </a:solidFill>
                        <a:latin typeface="+mn-lt"/>
                        <a:ea typeface="+mn-ea"/>
                        <a:cs typeface="+mn-cs"/>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ctr"/>
                      <a:r>
                        <a:rPr lang="en-AU" sz="2000" b="1" dirty="0" smtClean="0">
                          <a:solidFill>
                            <a:schemeClr val="bg1"/>
                          </a:solidFill>
                        </a:rPr>
                        <a:t>Paper prototypes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r>
                        <a:rPr lang="en-AU" sz="2000" b="1" dirty="0" smtClean="0">
                          <a:solidFill>
                            <a:schemeClr val="bg1"/>
                          </a:solidFill>
                        </a:rPr>
                        <a:t>Wizard of Oz</a:t>
                      </a: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Storyboards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Wireframes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AU" sz="2000" b="1" dirty="0" smtClean="0">
                          <a:solidFill>
                            <a:schemeClr val="bg1"/>
                          </a:solidFill>
                        </a:rPr>
                        <a:t>Clickable wireframes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r>
                        <a:rPr lang="en-AU" sz="2000" b="1" dirty="0" smtClean="0">
                          <a:solidFill>
                            <a:schemeClr val="bg1"/>
                          </a:solidFill>
                        </a:rPr>
                        <a:t>Untreated </a:t>
                      </a:r>
                      <a:br>
                        <a:rPr lang="en-AU" sz="2000" b="1" dirty="0" smtClean="0">
                          <a:solidFill>
                            <a:schemeClr val="bg1"/>
                          </a:solidFill>
                        </a:rPr>
                      </a:br>
                      <a:r>
                        <a:rPr lang="en-AU" sz="2000" b="1" dirty="0" smtClean="0">
                          <a:solidFill>
                            <a:schemeClr val="bg1"/>
                          </a:solidFill>
                        </a:rPr>
                        <a:t>interactive</a:t>
                      </a: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endParaRPr lang="en-AU" sz="1400" dirty="0">
                        <a:solidFill>
                          <a:schemeClr val="bg1"/>
                        </a:solidFill>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r>
                        <a:rPr lang="en-AU" sz="2000" b="1" dirty="0" smtClean="0">
                          <a:solidFill>
                            <a:schemeClr val="bg1"/>
                          </a:solidFill>
                        </a:rPr>
                        <a:t>Comps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ct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r h="754340">
                <a:tc>
                  <a:txBody>
                    <a:bodyPr/>
                    <a:lstStyle/>
                    <a:p>
                      <a:r>
                        <a:rPr lang="en-AU" sz="2000" b="1" kern="1200" dirty="0" smtClean="0">
                          <a:solidFill>
                            <a:schemeClr val="bg1"/>
                          </a:solidFill>
                          <a:latin typeface="+mn-lt"/>
                          <a:ea typeface="+mn-ea"/>
                          <a:cs typeface="+mn-cs"/>
                        </a:rPr>
                        <a:t>HIGH FIDELITY</a:t>
                      </a:r>
                      <a:endParaRPr lang="en-AU" sz="2000" b="1" kern="1200" dirty="0">
                        <a:solidFill>
                          <a:schemeClr val="bg1"/>
                        </a:solidFill>
                        <a:latin typeface="+mn-lt"/>
                        <a:ea typeface="+mn-ea"/>
                        <a:cs typeface="+mn-cs"/>
                      </a:endParaRPr>
                    </a:p>
                  </a:txBody>
                  <a:tcPr marL="68598" marR="68598" anchor="ct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chemeClr val="accent6"/>
                    </a:solidFill>
                  </a:tcPr>
                </a:tc>
                <a:tc>
                  <a:txBody>
                    <a:bodyPr/>
                    <a:lstStyle/>
                    <a:p>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ctr"/>
                      <a:r>
                        <a:rPr lang="en-AU" sz="2000" b="1" dirty="0" err="1" smtClean="0">
                          <a:solidFill>
                            <a:schemeClr val="bg1"/>
                          </a:solidFill>
                        </a:rPr>
                        <a:t>Animatics</a:t>
                      </a:r>
                      <a:endParaRPr lang="en-AU" sz="2000" b="1" dirty="0">
                        <a:solidFill>
                          <a:schemeClr val="bg1"/>
                        </a:solidFill>
                      </a:endParaRPr>
                    </a:p>
                  </a:txBody>
                  <a:tcPr marL="68598" marR="68598" anchor="ct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c>
                  <a:txBody>
                    <a:bodyPr/>
                    <a:lstStyle/>
                    <a:p>
                      <a:pPr algn="r"/>
                      <a:r>
                        <a:rPr lang="en-AU" sz="2000" b="1" dirty="0" smtClean="0">
                          <a:solidFill>
                            <a:schemeClr val="bg1"/>
                          </a:solidFill>
                        </a:rPr>
                        <a:t>Treated</a:t>
                      </a:r>
                      <a:r>
                        <a:rPr lang="en-AU" sz="2000" b="1" baseline="0" dirty="0" smtClean="0">
                          <a:solidFill>
                            <a:schemeClr val="bg1"/>
                          </a:solidFill>
                        </a:rPr>
                        <a:t> </a:t>
                      </a:r>
                      <a:br>
                        <a:rPr lang="en-AU" sz="2000" b="1" baseline="0" dirty="0" smtClean="0">
                          <a:solidFill>
                            <a:schemeClr val="bg1"/>
                          </a:solidFill>
                        </a:rPr>
                      </a:br>
                      <a:r>
                        <a:rPr lang="en-AU" sz="2000" b="1" dirty="0" smtClean="0">
                          <a:solidFill>
                            <a:schemeClr val="bg1"/>
                          </a:solidFill>
                        </a:rPr>
                        <a:t>interactive</a:t>
                      </a:r>
                      <a:endParaRPr lang="en-AU" sz="2000" b="1" dirty="0">
                        <a:solidFill>
                          <a:schemeClr val="bg1"/>
                        </a:solidFill>
                      </a:endParaRPr>
                    </a:p>
                  </a:txBody>
                  <a:tcPr marL="68598" marR="68598" anchor="ct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3C2F1">
                        <a:alpha val="60000"/>
                      </a:srgbClr>
                    </a:solidFill>
                  </a:tcPr>
                </a:tc>
              </a:tr>
            </a:tbl>
          </a:graphicData>
        </a:graphic>
      </p:graphicFrame>
    </p:spTree>
    <p:extLst>
      <p:ext uri="{BB962C8B-B14F-4D97-AF65-F5344CB8AC3E}">
        <p14:creationId xmlns:p14="http://schemas.microsoft.com/office/powerpoint/2010/main" val="1338145481"/>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t>Prototyping payoff</a:t>
            </a:r>
            <a:endParaRPr lang="en-AU" dirty="0"/>
          </a:p>
        </p:txBody>
      </p:sp>
      <p:sp>
        <p:nvSpPr>
          <p:cNvPr id="4" name="Text Placeholder 3"/>
          <p:cNvSpPr>
            <a:spLocks noGrp="1"/>
          </p:cNvSpPr>
          <p:nvPr>
            <p:ph type="body" sz="quarter" idx="10"/>
          </p:nvPr>
        </p:nvSpPr>
        <p:spPr>
          <a:xfrm>
            <a:off x="389436" y="1447799"/>
            <a:ext cx="8363938" cy="3151632"/>
          </a:xfrm>
        </p:spPr>
        <p:txBody>
          <a:bodyPr>
            <a:normAutofit fontScale="92500" lnSpcReduction="10000"/>
          </a:bodyPr>
          <a:lstStyle/>
          <a:p>
            <a:r>
              <a:rPr lang="en-AU" dirty="0" smtClean="0"/>
              <a:t>Explore the </a:t>
            </a:r>
            <a:r>
              <a:rPr lang="en-AU" i="1" dirty="0" smtClean="0"/>
              <a:t>experience</a:t>
            </a:r>
            <a:endParaRPr lang="en-AU" dirty="0" smtClean="0"/>
          </a:p>
          <a:p>
            <a:r>
              <a:rPr lang="en-AU" dirty="0" smtClean="0"/>
              <a:t>Identify potential problems early</a:t>
            </a:r>
          </a:p>
          <a:p>
            <a:r>
              <a:rPr lang="en-AU" dirty="0" smtClean="0"/>
              <a:t>Establish common vision</a:t>
            </a:r>
          </a:p>
          <a:p>
            <a:r>
              <a:rPr lang="en-AU" dirty="0" smtClean="0"/>
              <a:t>Provide a common language for team communication</a:t>
            </a:r>
          </a:p>
          <a:p>
            <a:r>
              <a:rPr lang="en-AU" dirty="0" smtClean="0"/>
              <a:t>Help control scope creep</a:t>
            </a:r>
          </a:p>
          <a:p>
            <a:r>
              <a:rPr lang="en-AU" dirty="0" smtClean="0"/>
              <a:t>Communicate vision to stakeholders</a:t>
            </a:r>
          </a:p>
        </p:txBody>
      </p:sp>
    </p:spTree>
    <p:extLst>
      <p:ext uri="{BB962C8B-B14F-4D97-AF65-F5344CB8AC3E}">
        <p14:creationId xmlns:p14="http://schemas.microsoft.com/office/powerpoint/2010/main" val="3723979957"/>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Prototypes</a:t>
            </a:r>
            <a:endParaRPr lang="en-AU" dirty="0"/>
          </a:p>
        </p:txBody>
      </p:sp>
      <p:sp>
        <p:nvSpPr>
          <p:cNvPr id="3" name="Text Placeholder 2"/>
          <p:cNvSpPr>
            <a:spLocks noGrp="1"/>
          </p:cNvSpPr>
          <p:nvPr>
            <p:ph type="body" sz="quarter" idx="10"/>
          </p:nvPr>
        </p:nvSpPr>
        <p:spPr>
          <a:xfrm>
            <a:off x="323528" y="1447798"/>
            <a:ext cx="4181969" cy="966418"/>
          </a:xfrm>
        </p:spPr>
        <p:txBody>
          <a:bodyPr wrap="square">
            <a:spAutoFit/>
          </a:bodyPr>
          <a:lstStyle/>
          <a:p>
            <a:r>
              <a:rPr lang="en-AU" dirty="0" smtClean="0"/>
              <a:t>Validate the concept</a:t>
            </a:r>
          </a:p>
          <a:p>
            <a:pPr lvl="1"/>
            <a:r>
              <a:rPr lang="en-AU" dirty="0" smtClean="0"/>
              <a:t>In concrete terms</a:t>
            </a:r>
            <a:endParaRPr lang="en-AU" dirty="0"/>
          </a:p>
        </p:txBody>
      </p:sp>
      <p:pic>
        <p:nvPicPr>
          <p:cNvPr id="4"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484784"/>
            <a:ext cx="423862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2"/>
          <p:cNvSpPr txBox="1">
            <a:spLocks/>
          </p:cNvSpPr>
          <p:nvPr/>
        </p:nvSpPr>
        <p:spPr>
          <a:xfrm>
            <a:off x="323528" y="2483159"/>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Try out ideas </a:t>
            </a:r>
          </a:p>
          <a:p>
            <a:pPr lvl="1"/>
            <a:r>
              <a:rPr lang="en-AU" dirty="0" smtClean="0"/>
              <a:t>At low risk</a:t>
            </a:r>
          </a:p>
        </p:txBody>
      </p:sp>
      <p:sp>
        <p:nvSpPr>
          <p:cNvPr id="6" name="Text Placeholder 2"/>
          <p:cNvSpPr txBox="1">
            <a:spLocks/>
          </p:cNvSpPr>
          <p:nvPr/>
        </p:nvSpPr>
        <p:spPr>
          <a:xfrm>
            <a:off x="323528" y="3518520"/>
            <a:ext cx="4181969"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Identify issues</a:t>
            </a:r>
          </a:p>
          <a:p>
            <a:pPr lvl="1"/>
            <a:r>
              <a:rPr lang="en-AU" dirty="0" smtClean="0"/>
              <a:t>Before it’s too late</a:t>
            </a:r>
          </a:p>
        </p:txBody>
      </p:sp>
      <p:sp>
        <p:nvSpPr>
          <p:cNvPr id="7" name="Text Placeholder 2"/>
          <p:cNvSpPr txBox="1">
            <a:spLocks/>
          </p:cNvSpPr>
          <p:nvPr/>
        </p:nvSpPr>
        <p:spPr>
          <a:xfrm>
            <a:off x="323528" y="4553881"/>
            <a:ext cx="5112568"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Sell the vision</a:t>
            </a:r>
          </a:p>
          <a:p>
            <a:pPr lvl="1"/>
            <a:r>
              <a:rPr lang="en-AU" dirty="0" smtClean="0"/>
              <a:t>To stakeholders and investors</a:t>
            </a:r>
          </a:p>
        </p:txBody>
      </p:sp>
      <p:sp>
        <p:nvSpPr>
          <p:cNvPr id="8" name="Text Placeholder 2"/>
          <p:cNvSpPr txBox="1">
            <a:spLocks/>
          </p:cNvSpPr>
          <p:nvPr/>
        </p:nvSpPr>
        <p:spPr>
          <a:xfrm>
            <a:off x="323528" y="5589241"/>
            <a:ext cx="6511800" cy="966418"/>
          </a:xfrm>
          <a:prstGeom prst="rect">
            <a:avLst/>
          </a:prstGeom>
        </p:spPr>
        <p:txBody>
          <a:bodyPr vert="horz" wrap="square" lIns="91440" tIns="45720" rIns="91440" bIns="45720" rtlCol="0">
            <a:spAutoFit/>
          </a:bodyPr>
          <a:lstStyle>
            <a:lvl1pPr marL="460375" indent="-460375" algn="l" defTabSz="914400" rtl="0" eaLnBrk="1" latinLnBrk="0" hangingPunct="1">
              <a:spcBef>
                <a:spcPct val="20000"/>
              </a:spcBef>
              <a:buClr>
                <a:srgbClr val="03C2F1"/>
              </a:buClr>
              <a:buFontTx/>
              <a:buBlip>
                <a:blip r:embed="rId3"/>
              </a:buBlip>
              <a:defRPr sz="2800" kern="1200">
                <a:solidFill>
                  <a:schemeClr val="bg1"/>
                </a:solidFill>
                <a:latin typeface="Segoe UI" pitchFamily="34" charset="0"/>
                <a:ea typeface="Segoe UI" pitchFamily="34" charset="0"/>
                <a:cs typeface="Segoe UI" pitchFamily="34" charset="0"/>
              </a:defRPr>
            </a:lvl1pPr>
            <a:lvl2pPr marL="855663" indent="-395288" algn="l" defTabSz="914400" rtl="0" eaLnBrk="1" latinLnBrk="0" hangingPunct="1">
              <a:spcBef>
                <a:spcPct val="20000"/>
              </a:spcBef>
              <a:buClr>
                <a:srgbClr val="03C2F1"/>
              </a:buClr>
              <a:buFontTx/>
              <a:buBlip>
                <a:blip r:embed="rId3"/>
              </a:buBlip>
              <a:defRPr sz="2400" kern="1200">
                <a:solidFill>
                  <a:schemeClr val="bg1"/>
                </a:solidFill>
                <a:latin typeface="Segoe UI" pitchFamily="34" charset="0"/>
                <a:ea typeface="Segoe UI" pitchFamily="34" charset="0"/>
                <a:cs typeface="Segoe UI" pitchFamily="34" charset="0"/>
              </a:defRPr>
            </a:lvl2pPr>
            <a:lvl3pPr marL="1258888" indent="-403225" algn="l" defTabSz="914400" rtl="0" eaLnBrk="1" latinLnBrk="0" hangingPunct="1">
              <a:spcBef>
                <a:spcPct val="20000"/>
              </a:spcBef>
              <a:buClr>
                <a:srgbClr val="03C2F1"/>
              </a:buClr>
              <a:buFontTx/>
              <a:buBlip>
                <a:blip r:embed="rId3"/>
              </a:buBlip>
              <a:defRPr sz="2000" kern="1200">
                <a:solidFill>
                  <a:schemeClr val="bg1"/>
                </a:solidFill>
                <a:latin typeface="Segoe UI" pitchFamily="34" charset="0"/>
                <a:ea typeface="Segoe UI" pitchFamily="34" charset="0"/>
                <a:cs typeface="Segoe UI" pitchFamily="34" charset="0"/>
              </a:defRPr>
            </a:lvl3pPr>
            <a:lvl4pPr marL="1604963" indent="-346075"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4pPr>
            <a:lvl5pPr marL="1941513" indent="-336550" algn="l" defTabSz="914400" rtl="0" eaLnBrk="1" latinLnBrk="0" hangingPunct="1">
              <a:spcBef>
                <a:spcPct val="20000"/>
              </a:spcBef>
              <a:buClr>
                <a:srgbClr val="03C2F1"/>
              </a:buClr>
              <a:buFontTx/>
              <a:buBlip>
                <a:blip r:embed="rId3"/>
              </a:buBlip>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AU" dirty="0" smtClean="0"/>
              <a:t>Bring the team together</a:t>
            </a:r>
          </a:p>
          <a:p>
            <a:pPr lvl="1"/>
            <a:r>
              <a:rPr lang="en-AU" dirty="0" smtClean="0"/>
              <a:t>With a common vision</a:t>
            </a:r>
            <a:endParaRPr lang="en-AU" dirty="0"/>
          </a:p>
        </p:txBody>
      </p:sp>
      <p:sp>
        <p:nvSpPr>
          <p:cNvPr id="9" name="Isosceles Triangle 8"/>
          <p:cNvSpPr/>
          <p:nvPr/>
        </p:nvSpPr>
        <p:spPr>
          <a:xfrm rot="5400000">
            <a:off x="425182" y="1556792"/>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Isosceles Triangle 9"/>
          <p:cNvSpPr/>
          <p:nvPr/>
        </p:nvSpPr>
        <p:spPr>
          <a:xfrm rot="5400000">
            <a:off x="425182" y="2590304"/>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Isosceles Triangle 10"/>
          <p:cNvSpPr/>
          <p:nvPr/>
        </p:nvSpPr>
        <p:spPr>
          <a:xfrm rot="5400000">
            <a:off x="425182" y="3623816"/>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Isosceles Triangle 11"/>
          <p:cNvSpPr/>
          <p:nvPr/>
        </p:nvSpPr>
        <p:spPr>
          <a:xfrm rot="5400000">
            <a:off x="425182" y="465732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Isosceles Triangle 12"/>
          <p:cNvSpPr/>
          <p:nvPr/>
        </p:nvSpPr>
        <p:spPr>
          <a:xfrm rot="5400000">
            <a:off x="425182" y="5690838"/>
            <a:ext cx="252000" cy="252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334372556"/>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673335933"/>
              </p:ext>
            </p:extLst>
          </p:nvPr>
        </p:nvGraphicFramePr>
        <p:xfrm>
          <a:off x="131954" y="1"/>
          <a:ext cx="9012045" cy="5791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AU" dirty="0" smtClean="0"/>
              <a:t>Design Thinking</a:t>
            </a:r>
            <a:endParaRPr lang="en-AU" dirty="0"/>
          </a:p>
        </p:txBody>
      </p:sp>
      <p:sp>
        <p:nvSpPr>
          <p:cNvPr id="3" name="Text Placeholder 2"/>
          <p:cNvSpPr>
            <a:spLocks noGrp="1"/>
          </p:cNvSpPr>
          <p:nvPr>
            <p:ph type="body" idx="4294967295"/>
          </p:nvPr>
        </p:nvSpPr>
        <p:spPr>
          <a:xfrm>
            <a:off x="5364088" y="5949280"/>
            <a:ext cx="3745136" cy="908720"/>
          </a:xfrm>
        </p:spPr>
        <p:txBody>
          <a:bodyPr>
            <a:normAutofit/>
          </a:bodyPr>
          <a:lstStyle/>
          <a:p>
            <a:r>
              <a:rPr lang="en-AU" dirty="0" smtClean="0"/>
              <a:t>Tim Brown, IDEO</a:t>
            </a:r>
            <a:endParaRPr lang="en-AU" dirty="0"/>
          </a:p>
        </p:txBody>
      </p:sp>
    </p:spTree>
    <p:extLst>
      <p:ext uri="{BB962C8B-B14F-4D97-AF65-F5344CB8AC3E}">
        <p14:creationId xmlns:p14="http://schemas.microsoft.com/office/powerpoint/2010/main" val="3610218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87FFA440-E53A-4917-BB46-6FB5F198A8A1}"/>
                                            </p:graphicEl>
                                          </p:spTgt>
                                        </p:tgtEl>
                                        <p:attrNameLst>
                                          <p:attrName>style.visibility</p:attrName>
                                        </p:attrNameLst>
                                      </p:cBhvr>
                                      <p:to>
                                        <p:strVal val="visible"/>
                                      </p:to>
                                    </p:set>
                                    <p:animEffect transition="in" filter="fade">
                                      <p:cBhvr>
                                        <p:cTn id="7" dur="2000"/>
                                        <p:tgtEl>
                                          <p:spTgt spid="4">
                                            <p:graphicEl>
                                              <a:dgm id="{87FFA440-E53A-4917-BB46-6FB5F198A8A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13F189F3-77ED-49F7-B333-5F5F53649419}"/>
                                            </p:graphicEl>
                                          </p:spTgt>
                                        </p:tgtEl>
                                        <p:attrNameLst>
                                          <p:attrName>style.visibility</p:attrName>
                                        </p:attrNameLst>
                                      </p:cBhvr>
                                      <p:to>
                                        <p:strVal val="visible"/>
                                      </p:to>
                                    </p:set>
                                    <p:animEffect transition="in" filter="fade">
                                      <p:cBhvr>
                                        <p:cTn id="12" dur="2000"/>
                                        <p:tgtEl>
                                          <p:spTgt spid="4">
                                            <p:graphicEl>
                                              <a:dgm id="{13F189F3-77ED-49F7-B333-5F5F53649419}"/>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21AD0774-46AD-4584-B71E-58E91199D3F8}"/>
                                            </p:graphicEl>
                                          </p:spTgt>
                                        </p:tgtEl>
                                        <p:attrNameLst>
                                          <p:attrName>style.visibility</p:attrName>
                                        </p:attrNameLst>
                                      </p:cBhvr>
                                      <p:to>
                                        <p:strVal val="visible"/>
                                      </p:to>
                                    </p:set>
                                    <p:animEffect transition="in" filter="fade">
                                      <p:cBhvr>
                                        <p:cTn id="17" dur="2000"/>
                                        <p:tgtEl>
                                          <p:spTgt spid="4">
                                            <p:graphicEl>
                                              <a:dgm id="{21AD0774-46AD-4584-B71E-58E91199D3F8}"/>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FD6CAAF8-293F-43A3-99EE-86BCA6B79974}"/>
                                            </p:graphicEl>
                                          </p:spTgt>
                                        </p:tgtEl>
                                        <p:attrNameLst>
                                          <p:attrName>style.visibility</p:attrName>
                                        </p:attrNameLst>
                                      </p:cBhvr>
                                      <p:to>
                                        <p:strVal val="visible"/>
                                      </p:to>
                                    </p:set>
                                    <p:animEffect transition="in" filter="fade">
                                      <p:cBhvr>
                                        <p:cTn id="22" dur="2000"/>
                                        <p:tgtEl>
                                          <p:spTgt spid="4">
                                            <p:graphicEl>
                                              <a:dgm id="{FD6CAAF8-293F-43A3-99EE-86BCA6B79974}"/>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49176374-A07E-4CB5-889B-35EB96A9D414}"/>
                                            </p:graphicEl>
                                          </p:spTgt>
                                        </p:tgtEl>
                                        <p:attrNameLst>
                                          <p:attrName>style.visibility</p:attrName>
                                        </p:attrNameLst>
                                      </p:cBhvr>
                                      <p:to>
                                        <p:strVal val="visible"/>
                                      </p:to>
                                    </p:set>
                                    <p:animEffect transition="in" filter="fade">
                                      <p:cBhvr>
                                        <p:cTn id="27" dur="2000"/>
                                        <p:tgtEl>
                                          <p:spTgt spid="4">
                                            <p:graphicEl>
                                              <a:dgm id="{49176374-A07E-4CB5-889B-35EB96A9D414}"/>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F5975269-37D6-46AF-95A8-78A0E8C49224}"/>
                                            </p:graphicEl>
                                          </p:spTgt>
                                        </p:tgtEl>
                                        <p:attrNameLst>
                                          <p:attrName>style.visibility</p:attrName>
                                        </p:attrNameLst>
                                      </p:cBhvr>
                                      <p:to>
                                        <p:strVal val="visible"/>
                                      </p:to>
                                    </p:set>
                                    <p:animEffect transition="in" filter="fade">
                                      <p:cBhvr>
                                        <p:cTn id="32" dur="2000"/>
                                        <p:tgtEl>
                                          <p:spTgt spid="4">
                                            <p:graphicEl>
                                              <a:dgm id="{F5975269-37D6-46AF-95A8-78A0E8C4922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27622" y="2156425"/>
            <a:ext cx="5974922" cy="1523494"/>
          </a:xfrm>
        </p:spPr>
        <p:txBody>
          <a:bodyPr/>
          <a:lstStyle/>
          <a:p>
            <a:r>
              <a:rPr lang="en-AU" dirty="0"/>
              <a:t>The only thing more expensive than writing software is writing bad software</a:t>
            </a:r>
          </a:p>
        </p:txBody>
      </p:sp>
      <p:sp>
        <p:nvSpPr>
          <p:cNvPr id="5" name="Subtitle 4"/>
          <p:cNvSpPr>
            <a:spLocks noGrp="1"/>
          </p:cNvSpPr>
          <p:nvPr>
            <p:ph type="subTitle" idx="1"/>
          </p:nvPr>
        </p:nvSpPr>
        <p:spPr>
          <a:xfrm>
            <a:off x="627623" y="4335487"/>
            <a:ext cx="6994363" cy="461665"/>
          </a:xfrm>
        </p:spPr>
        <p:txBody>
          <a:bodyPr/>
          <a:lstStyle/>
          <a:p>
            <a:r>
              <a:rPr lang="en-AU" dirty="0">
                <a:solidFill>
                  <a:schemeClr val="bg1"/>
                </a:solidFill>
              </a:rPr>
              <a:t>Alan Cooper</a:t>
            </a:r>
          </a:p>
        </p:txBody>
      </p:sp>
      <p:sp>
        <p:nvSpPr>
          <p:cNvPr id="6" name="Text Placeholder 5"/>
          <p:cNvSpPr>
            <a:spLocks noGrp="1"/>
          </p:cNvSpPr>
          <p:nvPr>
            <p:ph type="body" sz="quarter" idx="10"/>
          </p:nvPr>
        </p:nvSpPr>
        <p:spPr/>
        <p:txBody>
          <a:bodyPr/>
          <a:lstStyle/>
          <a:p>
            <a:endParaRPr lang="en-AU"/>
          </a:p>
        </p:txBody>
      </p:sp>
      <p:sp>
        <p:nvSpPr>
          <p:cNvPr id="7" name="Rectangle 6"/>
          <p:cNvSpPr/>
          <p:nvPr/>
        </p:nvSpPr>
        <p:spPr>
          <a:xfrm>
            <a:off x="628814" y="6488668"/>
            <a:ext cx="5973731" cy="646331"/>
          </a:xfrm>
          <a:prstGeom prst="rect">
            <a:avLst/>
          </a:prstGeom>
        </p:spPr>
        <p:txBody>
          <a:bodyPr wrap="square">
            <a:spAutoFit/>
          </a:bodyPr>
          <a:lstStyle/>
          <a:p>
            <a:r>
              <a:rPr lang="en-AU" dirty="0"/>
              <a:t>http://www.uxquotes.com/author/alan-cooper/prototype-before-you-code/</a:t>
            </a:r>
          </a:p>
        </p:txBody>
      </p:sp>
    </p:spTree>
    <p:extLst>
      <p:ext uri="{BB962C8B-B14F-4D97-AF65-F5344CB8AC3E}">
        <p14:creationId xmlns:p14="http://schemas.microsoft.com/office/powerpoint/2010/main" val="1965229850"/>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27623" y="2213575"/>
            <a:ext cx="6994362" cy="1523494"/>
          </a:xfrm>
        </p:spPr>
        <p:txBody>
          <a:bodyPr/>
          <a:lstStyle/>
          <a:p>
            <a:r>
              <a:rPr lang="en-AU" dirty="0" smtClean="0"/>
              <a:t>Shane Morris </a:t>
            </a:r>
            <a:endParaRPr lang="en-AU" dirty="0"/>
          </a:p>
        </p:txBody>
      </p:sp>
      <p:sp>
        <p:nvSpPr>
          <p:cNvPr id="4" name="Subtitle 3"/>
          <p:cNvSpPr>
            <a:spLocks noGrp="1"/>
          </p:cNvSpPr>
          <p:nvPr>
            <p:ph type="subTitle" idx="1"/>
          </p:nvPr>
        </p:nvSpPr>
        <p:spPr>
          <a:xfrm>
            <a:off x="627623" y="3448051"/>
            <a:ext cx="6994363" cy="461665"/>
          </a:xfrm>
        </p:spPr>
        <p:txBody>
          <a:bodyPr/>
          <a:lstStyle/>
          <a:p>
            <a:pPr>
              <a:lnSpc>
                <a:spcPct val="150000"/>
              </a:lnSpc>
            </a:pPr>
            <a:r>
              <a:rPr lang="en-AU" dirty="0" smtClean="0">
                <a:solidFill>
                  <a:schemeClr val="bg1"/>
                </a:solidFill>
              </a:rPr>
              <a:t>shane@automaticstudio.com.au</a:t>
            </a:r>
          </a:p>
          <a:p>
            <a:pPr>
              <a:lnSpc>
                <a:spcPct val="150000"/>
              </a:lnSpc>
            </a:pPr>
            <a:r>
              <a:rPr lang="en-AU" dirty="0" smtClean="0">
                <a:solidFill>
                  <a:schemeClr val="bg1"/>
                </a:solidFill>
              </a:rPr>
              <a:t>@shanemo</a:t>
            </a:r>
            <a:endParaRPr lang="en-AU" dirty="0">
              <a:solidFill>
                <a:schemeClr val="bg1"/>
              </a:solidFill>
            </a:endParaRPr>
          </a:p>
        </p:txBody>
      </p:sp>
      <p:sp>
        <p:nvSpPr>
          <p:cNvPr id="5" name="Text Placeholder 4"/>
          <p:cNvSpPr>
            <a:spLocks noGrp="1"/>
          </p:cNvSpPr>
          <p:nvPr>
            <p:ph type="body" sz="quarter" idx="10"/>
          </p:nvPr>
        </p:nvSpPr>
        <p:spPr/>
        <p:txBody>
          <a:bodyPr/>
          <a:lstStyle/>
          <a:p>
            <a:r>
              <a:rPr lang="en-AU" dirty="0" smtClean="0"/>
              <a:t>Thank you</a:t>
            </a:r>
            <a:endParaRPr lang="en-AU" dirty="0"/>
          </a:p>
        </p:txBody>
      </p:sp>
    </p:spTree>
    <p:extLst>
      <p:ext uri="{BB962C8B-B14F-4D97-AF65-F5344CB8AC3E}">
        <p14:creationId xmlns:p14="http://schemas.microsoft.com/office/powerpoint/2010/main" val="3566919821"/>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7053" y="228600"/>
            <a:ext cx="8412459" cy="775597"/>
          </a:xfrm>
        </p:spPr>
        <p:txBody>
          <a:bodyPr>
            <a:normAutofit fontScale="90000"/>
          </a:bodyPr>
          <a:lstStyle/>
          <a:p>
            <a:r>
              <a:rPr dirty="0" smtClean="0"/>
              <a:t>Speaker Notes</a:t>
            </a:r>
            <a:r>
              <a:rPr sz="2000" dirty="0" smtClean="0"/>
              <a:t> </a:t>
            </a:r>
            <a:br>
              <a:rPr sz="2000" dirty="0" smtClean="0"/>
            </a:br>
            <a:r>
              <a:rPr sz="1400" i="1" dirty="0" smtClean="0">
                <a:solidFill>
                  <a:schemeClr val="bg1"/>
                </a:solidFill>
              </a:rPr>
              <a:t>*N</a:t>
            </a:r>
            <a:r>
              <a:rPr sz="1200" i="1" dirty="0" smtClean="0">
                <a:solidFill>
                  <a:schemeClr val="bg1"/>
                </a:solidFill>
              </a:rPr>
              <a:t>ot for presentation purposes </a:t>
            </a:r>
            <a:r>
              <a:rPr lang="en-AU" sz="1200" i="1" dirty="0" smtClean="0">
                <a:solidFill>
                  <a:schemeClr val="bg1"/>
                </a:solidFill>
              </a:rPr>
              <a:t>–</a:t>
            </a:r>
            <a:r>
              <a:rPr sz="1200" i="1" dirty="0" smtClean="0">
                <a:solidFill>
                  <a:schemeClr val="bg1"/>
                </a:solidFill>
              </a:rPr>
              <a:t> information slide only</a:t>
            </a:r>
            <a:endParaRPr lang="en-US" sz="2800" i="1" dirty="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68836698"/>
              </p:ext>
            </p:extLst>
          </p:nvPr>
        </p:nvGraphicFramePr>
        <p:xfrm>
          <a:off x="387053" y="1588972"/>
          <a:ext cx="8382000" cy="2931688"/>
        </p:xfrm>
        <a:graphic>
          <a:graphicData uri="http://schemas.openxmlformats.org/drawingml/2006/table">
            <a:tbl>
              <a:tblPr firstRow="1" bandRow="1">
                <a:tableStyleId>{5C22544A-7EE6-4342-B048-85BDC9FD1C3A}</a:tableStyleId>
              </a:tblPr>
              <a:tblGrid>
                <a:gridCol w="1676400"/>
                <a:gridCol w="6705600"/>
              </a:tblGrid>
              <a:tr h="263525">
                <a:tc gridSpan="2">
                  <a:txBody>
                    <a:bodyPr/>
                    <a:lstStyle/>
                    <a:p>
                      <a:pPr marL="0" algn="ctr" defTabSz="914099" rtl="0" eaLnBrk="1" fontAlgn="base" latinLnBrk="0" hangingPunct="1">
                        <a:spcBef>
                          <a:spcPct val="0"/>
                        </a:spcBef>
                        <a:spcAft>
                          <a:spcPct val="0"/>
                        </a:spcAft>
                      </a:pPr>
                      <a:r>
                        <a:rPr lang="en-US" sz="2400" kern="1200" dirty="0" smtClean="0">
                          <a:effectLst/>
                        </a:rPr>
                        <a:t>Deadlines &amp; Resources</a:t>
                      </a:r>
                      <a:endParaRPr lang="en-US" sz="2400" kern="1200" dirty="0" smtClean="0">
                        <a:solidFill>
                          <a:schemeClr val="bg1"/>
                        </a:solidFill>
                        <a:effectLst/>
                        <a:latin typeface="Calibri" pitchFamily="34" charset="0"/>
                        <a:ea typeface="+mn-ea"/>
                        <a:cs typeface="+mn-cs"/>
                      </a:endParaRPr>
                    </a:p>
                  </a:txBody>
                  <a:tcPr anchor="ct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324485">
                <a:tc gridSpan="2">
                  <a:txBody>
                    <a:bodyPr/>
                    <a:lstStyle/>
                    <a:p>
                      <a:pPr marL="0" algn="l" defTabSz="914099" rtl="0" eaLnBrk="1" fontAlgn="base" latinLnBrk="0" hangingPunct="1">
                        <a:spcBef>
                          <a:spcPct val="0"/>
                        </a:spcBef>
                        <a:spcAft>
                          <a:spcPct val="0"/>
                        </a:spcAft>
                        <a:defRPr/>
                      </a:pPr>
                      <a:r>
                        <a:rPr lang="en-US" sz="1600" kern="1200" dirty="0" smtClean="0">
                          <a:effectLst/>
                        </a:rPr>
                        <a:t>Important Content Deadlines – submit at the Speaker Portal: http://australia.msteched.com/signin</a:t>
                      </a:r>
                      <a:endParaRPr lang="en-US" sz="1600" b="1" kern="1200" dirty="0" smtClean="0">
                        <a:solidFill>
                          <a:schemeClr val="bg1"/>
                        </a:solidFill>
                        <a:effectLst/>
                        <a:latin typeface="+mn-lt"/>
                        <a:ea typeface="+mn-ea"/>
                        <a:cs typeface="+mn-cs"/>
                      </a:endParaRPr>
                    </a:p>
                  </a:txBody>
                  <a:tcPr anchor="ctr"/>
                </a:tc>
                <a:tc hMerge="1">
                  <a:txBody>
                    <a:bodyPr/>
                    <a:lstStyle/>
                    <a:p>
                      <a:pPr marL="0" algn="ctr" defTabSz="914099" rtl="0" eaLnBrk="1" fontAlgn="base" latinLnBrk="0" hangingPunct="1">
                        <a:spcBef>
                          <a:spcPct val="0"/>
                        </a:spcBef>
                        <a:spcAft>
                          <a:spcPct val="0"/>
                        </a:spcAft>
                        <a:defRPr/>
                      </a:pPr>
                      <a:endParaRPr lang="en-US" sz="1800" kern="1200" dirty="0" smtClean="0">
                        <a:solidFill>
                          <a:srgbClr val="FFFFFF"/>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462808">
                <a:tc>
                  <a:txBody>
                    <a:bodyPr/>
                    <a:lstStyle/>
                    <a:p>
                      <a:pPr marL="0" algn="ctr" defTabSz="914099" rtl="0" eaLnBrk="1" fontAlgn="base" latinLnBrk="0" hangingPunct="1">
                        <a:spcBef>
                          <a:spcPct val="0"/>
                        </a:spcBef>
                        <a:spcAft>
                          <a:spcPct val="0"/>
                        </a:spcAft>
                        <a:defRPr/>
                      </a:pPr>
                      <a:r>
                        <a:rPr lang="en-US" sz="1400" kern="1200" dirty="0" smtClean="0">
                          <a:effectLst/>
                        </a:rPr>
                        <a:t>1</a:t>
                      </a:r>
                      <a:r>
                        <a:rPr lang="en-US" sz="1400" kern="1200" baseline="30000" dirty="0" smtClean="0">
                          <a:effectLst/>
                        </a:rPr>
                        <a:t> </a:t>
                      </a:r>
                      <a:r>
                        <a:rPr lang="en-US" sz="1400" kern="1200" dirty="0" smtClean="0">
                          <a:effectLst/>
                        </a:rPr>
                        <a:t>Aug 2011</a:t>
                      </a:r>
                      <a:endParaRPr lang="en-US" sz="1400" kern="1200" dirty="0" smtClean="0">
                        <a:solidFill>
                          <a:schemeClr val="bg1"/>
                        </a:solidFill>
                        <a:effectLst/>
                        <a:latin typeface="+mn-lt"/>
                        <a:ea typeface="+mn-ea"/>
                        <a:cs typeface="+mn-cs"/>
                      </a:endParaRPr>
                    </a:p>
                  </a:txBody>
                  <a:tcPr anchor="ctr"/>
                </a:tc>
                <a:tc>
                  <a:txBody>
                    <a:bodyPr/>
                    <a:lstStyle/>
                    <a:p>
                      <a:pPr marL="0" algn="l" defTabSz="914099" rtl="0" eaLnBrk="1" fontAlgn="base" latinLnBrk="0" hangingPunct="1">
                        <a:spcBef>
                          <a:spcPct val="0"/>
                        </a:spcBef>
                        <a:spcAft>
                          <a:spcPct val="0"/>
                        </a:spcAft>
                        <a:defRPr/>
                      </a:pPr>
                      <a:r>
                        <a:rPr lang="en-US" sz="1400" kern="1200" dirty="0" smtClean="0">
                          <a:effectLst/>
                        </a:rPr>
                        <a:t>Upload draft of PPT presentation at the Speaker Portal (you must be registered as a Speaker to access it) </a:t>
                      </a:r>
                      <a:r>
                        <a:rPr lang="en-US" sz="1400" kern="1200" dirty="0" smtClean="0">
                          <a:effectLst/>
                          <a:sym typeface="Wingdings" pitchFamily="2" charset="2"/>
                        </a:rPr>
                        <a:t> Your Session Schedule  Manage Slides, follow instructions for Deck Management</a:t>
                      </a:r>
                      <a:endParaRPr lang="en-US" sz="1400" kern="1200" dirty="0" smtClean="0">
                        <a:solidFill>
                          <a:schemeClr val="bg1"/>
                        </a:solidFill>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r>
                        <a:rPr lang="en-US" sz="1400" kern="1200" smtClean="0">
                          <a:effectLst/>
                        </a:rPr>
                        <a:t>2 – 13 </a:t>
                      </a:r>
                      <a:r>
                        <a:rPr lang="en-US" sz="1400" kern="1200" dirty="0" smtClean="0">
                          <a:effectLst/>
                        </a:rPr>
                        <a:t>Aug 2011</a:t>
                      </a:r>
                      <a:endParaRPr lang="en-US" sz="1400" kern="1200" dirty="0" smtClean="0">
                        <a:solidFill>
                          <a:schemeClr val="bg1"/>
                        </a:solidFill>
                        <a:effectLst/>
                        <a:latin typeface="+mn-lt"/>
                        <a:ea typeface="+mn-ea"/>
                        <a:cs typeface="+mn-cs"/>
                      </a:endParaRPr>
                    </a:p>
                  </a:txBody>
                  <a:tcPr anchor="ctr"/>
                </a:tc>
                <a:tc>
                  <a:txBody>
                    <a:bodyPr/>
                    <a:lstStyle/>
                    <a:p>
                      <a:pPr marL="0" algn="l" defTabSz="914099" rtl="0" eaLnBrk="1" fontAlgn="base" latinLnBrk="0" hangingPunct="1">
                        <a:spcBef>
                          <a:spcPct val="0"/>
                        </a:spcBef>
                        <a:spcAft>
                          <a:spcPct val="0"/>
                        </a:spcAft>
                        <a:defRPr/>
                      </a:pPr>
                      <a:r>
                        <a:rPr lang="en-US" sz="1400" kern="1200" dirty="0" smtClean="0">
                          <a:effectLst/>
                        </a:rPr>
                        <a:t>Content Review Process (Track Owner comments, dry</a:t>
                      </a:r>
                      <a:r>
                        <a:rPr lang="en-US" sz="1400" kern="1200" baseline="0" dirty="0" smtClean="0">
                          <a:effectLst/>
                        </a:rPr>
                        <a:t> run, speaker training)</a:t>
                      </a:r>
                      <a:endParaRPr lang="en-US" sz="1400" kern="1200" dirty="0" smtClean="0">
                        <a:solidFill>
                          <a:schemeClr val="bg1"/>
                        </a:solidFill>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r>
                        <a:rPr lang="en-US" sz="1400" kern="1200" dirty="0" smtClean="0">
                          <a:effectLst/>
                        </a:rPr>
                        <a:t>15</a:t>
                      </a:r>
                      <a:r>
                        <a:rPr lang="en-US" sz="1400" kern="1200" baseline="30000" dirty="0" smtClean="0">
                          <a:effectLst/>
                        </a:rPr>
                        <a:t>th</a:t>
                      </a:r>
                      <a:r>
                        <a:rPr lang="en-US" sz="1400" kern="1200" dirty="0" smtClean="0">
                          <a:effectLst/>
                        </a:rPr>
                        <a:t> Aug</a:t>
                      </a:r>
                      <a:r>
                        <a:rPr lang="en-US" sz="1400" kern="1200" baseline="0" dirty="0" smtClean="0">
                          <a:effectLst/>
                        </a:rPr>
                        <a:t> 2011</a:t>
                      </a:r>
                      <a:endParaRPr lang="en-US" sz="1400" kern="1200" dirty="0" smtClean="0">
                        <a:solidFill>
                          <a:schemeClr val="bg1"/>
                        </a:solidFill>
                        <a:effectLst/>
                        <a:latin typeface="+mn-lt"/>
                        <a:ea typeface="+mn-ea"/>
                        <a:cs typeface="+mn-cs"/>
                      </a:endParaRPr>
                    </a:p>
                  </a:txBody>
                  <a:tcPr anchor="ctr"/>
                </a:tc>
                <a:tc>
                  <a:txBody>
                    <a:bodyPr/>
                    <a:lstStyle/>
                    <a:p>
                      <a:pPr marL="0" marR="0" indent="0" algn="l" defTabSz="914099" rtl="0" eaLnBrk="1" fontAlgn="base" latinLnBrk="0" hangingPunct="1">
                        <a:lnSpc>
                          <a:spcPct val="100000"/>
                        </a:lnSpc>
                        <a:spcBef>
                          <a:spcPct val="0"/>
                        </a:spcBef>
                        <a:spcAft>
                          <a:spcPct val="0"/>
                        </a:spcAft>
                        <a:buClrTx/>
                        <a:buSzTx/>
                        <a:buFontTx/>
                        <a:buNone/>
                        <a:tabLst/>
                        <a:defRPr/>
                      </a:pPr>
                      <a:r>
                        <a:rPr lang="en-US" sz="1400" kern="1200" dirty="0" smtClean="0">
                          <a:effectLst/>
                        </a:rPr>
                        <a:t>Submit</a:t>
                      </a:r>
                      <a:r>
                        <a:rPr lang="en-US" sz="1400" kern="1200" baseline="0" dirty="0" smtClean="0">
                          <a:effectLst/>
                        </a:rPr>
                        <a:t> final PPT at the Speaker Portal. Additional changes must be brought onsite to the Speaker Ready Room. The final version will be made available for attendees to download.</a:t>
                      </a:r>
                    </a:p>
                    <a:p>
                      <a:pPr marL="0" marR="0" indent="0" algn="l" defTabSz="914099" rtl="0" eaLnBrk="1" fontAlgn="base" latinLnBrk="0" hangingPunct="1">
                        <a:lnSpc>
                          <a:spcPct val="100000"/>
                        </a:lnSpc>
                        <a:spcBef>
                          <a:spcPct val="0"/>
                        </a:spcBef>
                        <a:spcAft>
                          <a:spcPct val="0"/>
                        </a:spcAft>
                        <a:buClrTx/>
                        <a:buSzTx/>
                        <a:buFontTx/>
                        <a:buNone/>
                        <a:tabLst/>
                        <a:defRPr/>
                      </a:pPr>
                      <a:r>
                        <a:rPr lang="en-US" sz="1400" kern="1200" baseline="0" dirty="0" smtClean="0">
                          <a:effectLst/>
                        </a:rPr>
                        <a:t>YOUR PROMPT FINAL PPT SUBMISSION IS APPRECIATED</a:t>
                      </a:r>
                      <a:endParaRPr lang="en-US" sz="1400" kern="1200" dirty="0" smtClean="0">
                        <a:effectLst/>
                      </a:endParaRPr>
                    </a:p>
                    <a:p>
                      <a:pPr marL="0" algn="l" defTabSz="914099" rtl="0" eaLnBrk="1" fontAlgn="base" latinLnBrk="0" hangingPunct="1">
                        <a:spcBef>
                          <a:spcPct val="0"/>
                        </a:spcBef>
                        <a:spcAft>
                          <a:spcPct val="0"/>
                        </a:spcAft>
                        <a:defRPr/>
                      </a:pPr>
                      <a:endParaRPr lang="en-US" sz="1400" kern="1200" baseline="0" dirty="0" smtClean="0">
                        <a:solidFill>
                          <a:schemeClr val="bg1"/>
                        </a:solidFill>
                        <a:effectLst/>
                        <a:latin typeface="+mn-lt"/>
                        <a:ea typeface="+mn-ea"/>
                        <a:cs typeface="+mn-cs"/>
                      </a:endParaRPr>
                    </a:p>
                  </a:txBody>
                  <a:tcPr anchor="ctr"/>
                </a:tc>
              </a:tr>
            </a:tbl>
          </a:graphicData>
        </a:graphic>
      </p:graphicFrame>
      <p:sp>
        <p:nvSpPr>
          <p:cNvPr id="5" name="TextBox 4"/>
          <p:cNvSpPr txBox="1"/>
          <p:nvPr/>
        </p:nvSpPr>
        <p:spPr>
          <a:xfrm>
            <a:off x="381000" y="1004197"/>
            <a:ext cx="8382000" cy="584775"/>
          </a:xfrm>
          <a:prstGeom prst="rect">
            <a:avLst/>
          </a:prstGeom>
          <a:noFill/>
        </p:spPr>
        <p:txBody>
          <a:bodyPr wrap="square" rtlCol="0">
            <a:spAutoFit/>
          </a:bodyPr>
          <a:lstStyle/>
          <a:p>
            <a:r>
              <a:rPr lang="en-AU" sz="1600" dirty="0" smtClean="0">
                <a:solidFill>
                  <a:schemeClr val="bg1"/>
                </a:solidFill>
              </a:rPr>
              <a:t>Thank you for committing to speak at </a:t>
            </a:r>
            <a:r>
              <a:rPr lang="en-AU" sz="1600" dirty="0" err="1" smtClean="0">
                <a:solidFill>
                  <a:schemeClr val="bg1"/>
                </a:solidFill>
              </a:rPr>
              <a:t>Tech</a:t>
            </a:r>
            <a:r>
              <a:rPr lang="en-AU" sz="1100" dirty="0" err="1" smtClean="0">
                <a:solidFill>
                  <a:schemeClr val="bg1"/>
                </a:solidFill>
              </a:rPr>
              <a:t>•</a:t>
            </a:r>
            <a:r>
              <a:rPr lang="en-AU" sz="1600" dirty="0" err="1" smtClean="0">
                <a:solidFill>
                  <a:schemeClr val="bg1"/>
                </a:solidFill>
              </a:rPr>
              <a:t>Ed</a:t>
            </a:r>
            <a:r>
              <a:rPr lang="en-AU" sz="1600" dirty="0" smtClean="0">
                <a:solidFill>
                  <a:schemeClr val="bg1"/>
                </a:solidFill>
              </a:rPr>
              <a:t> 2011 Australia, Microsoft’s premier event for IT Professionals and Developers. Below is important information regarding your participation:</a:t>
            </a:r>
            <a:endParaRPr lang="en-AU" sz="1600" dirty="0">
              <a:solidFill>
                <a:schemeClr val="bg1"/>
              </a:solidFill>
            </a:endParaRPr>
          </a:p>
        </p:txBody>
      </p:sp>
      <p:graphicFrame>
        <p:nvGraphicFramePr>
          <p:cNvPr id="7" name="Content Placeholder 3"/>
          <p:cNvGraphicFramePr>
            <a:graphicFrameLocks/>
          </p:cNvGraphicFramePr>
          <p:nvPr>
            <p:extLst>
              <p:ext uri="{D42A27DB-BD31-4B8C-83A1-F6EECF244321}">
                <p14:modId xmlns:p14="http://schemas.microsoft.com/office/powerpoint/2010/main" val="1758206299"/>
              </p:ext>
            </p:extLst>
          </p:nvPr>
        </p:nvGraphicFramePr>
        <p:xfrm>
          <a:off x="388637" y="4368260"/>
          <a:ext cx="8382000" cy="1840016"/>
        </p:xfrm>
        <a:graphic>
          <a:graphicData uri="http://schemas.openxmlformats.org/drawingml/2006/table">
            <a:tbl>
              <a:tblPr firstRow="1" bandRow="1">
                <a:tableStyleId>{5C22544A-7EE6-4342-B048-85BDC9FD1C3A}</a:tableStyleId>
              </a:tblPr>
              <a:tblGrid>
                <a:gridCol w="1676400"/>
                <a:gridCol w="6705600"/>
              </a:tblGrid>
              <a:tr h="324485">
                <a:tc gridSpan="2">
                  <a:txBody>
                    <a:bodyPr/>
                    <a:lstStyle/>
                    <a:p>
                      <a:pPr marL="0" algn="l" defTabSz="914099" rtl="0" eaLnBrk="1" fontAlgn="base" latinLnBrk="0" hangingPunct="1">
                        <a:spcBef>
                          <a:spcPct val="0"/>
                        </a:spcBef>
                        <a:spcAft>
                          <a:spcPct val="0"/>
                        </a:spcAft>
                        <a:defRPr/>
                      </a:pPr>
                      <a:r>
                        <a:rPr lang="en-US" sz="1600" kern="1200" dirty="0" smtClean="0">
                          <a:effectLst/>
                        </a:rPr>
                        <a:t>Points of Contact</a:t>
                      </a:r>
                      <a:endParaRPr lang="en-US" sz="1600" kern="1200" dirty="0" smtClean="0">
                        <a:solidFill>
                          <a:schemeClr val="bg1"/>
                        </a:solidFill>
                        <a:effectLst/>
                        <a:latin typeface="+mn-lt"/>
                        <a:ea typeface="+mn-ea"/>
                        <a:cs typeface="+mn-cs"/>
                      </a:endParaRPr>
                    </a:p>
                  </a:txBody>
                  <a:tcPr anchor="ctr"/>
                </a:tc>
                <a:tc hMerge="1">
                  <a:txBody>
                    <a:bodyPr/>
                    <a:lstStyle/>
                    <a:p>
                      <a:pPr marL="0" algn="ctr" defTabSz="914099" rtl="0" eaLnBrk="1" fontAlgn="base" latinLnBrk="0" hangingPunct="1">
                        <a:spcBef>
                          <a:spcPct val="0"/>
                        </a:spcBef>
                        <a:spcAft>
                          <a:spcPct val="0"/>
                        </a:spcAft>
                        <a:defRPr/>
                      </a:pPr>
                      <a:endParaRPr lang="en-US" sz="1800" kern="1200" dirty="0" smtClean="0">
                        <a:solidFill>
                          <a:srgbClr val="FFFFFF"/>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462808">
                <a:tc>
                  <a:txBody>
                    <a:bodyPr/>
                    <a:lstStyle/>
                    <a:p>
                      <a:pPr marL="0" algn="ctr" defTabSz="914099" rtl="0" eaLnBrk="1" fontAlgn="base" latinLnBrk="0" hangingPunct="1">
                        <a:spcBef>
                          <a:spcPct val="0"/>
                        </a:spcBef>
                        <a:spcAft>
                          <a:spcPct val="0"/>
                        </a:spcAft>
                        <a:defRPr/>
                      </a:pPr>
                      <a:endParaRPr lang="en-US" sz="1400" kern="1200" dirty="0" smtClean="0">
                        <a:solidFill>
                          <a:schemeClr val="bg1"/>
                        </a:solidFill>
                        <a:effectLst/>
                        <a:latin typeface="+mn-lt"/>
                        <a:ea typeface="+mn-ea"/>
                        <a:cs typeface="+mn-cs"/>
                      </a:endParaRPr>
                    </a:p>
                  </a:txBody>
                  <a:tcPr anchor="ctr"/>
                </a:tc>
                <a:tc>
                  <a:txBody>
                    <a:bodyPr/>
                    <a:lstStyle/>
                    <a:p>
                      <a:pPr marL="0" algn="l" defTabSz="914099" rtl="0" eaLnBrk="1" fontAlgn="base" latinLnBrk="0" hangingPunct="1">
                        <a:spcBef>
                          <a:spcPct val="0"/>
                        </a:spcBef>
                        <a:spcAft>
                          <a:spcPct val="0"/>
                        </a:spcAft>
                        <a:defRPr/>
                      </a:pPr>
                      <a:r>
                        <a:rPr lang="en-US" sz="1400" kern="1200" dirty="0" smtClean="0">
                          <a:effectLst/>
                        </a:rPr>
                        <a:t>Direct any presentation questions to </a:t>
                      </a:r>
                      <a:r>
                        <a:rPr lang="en-US" sz="1400" kern="1200" dirty="0" smtClean="0">
                          <a:effectLst/>
                          <a:hlinkClick r:id="rId3"/>
                        </a:rPr>
                        <a:t>kate.noller@jackmorton.com.au</a:t>
                      </a:r>
                      <a:r>
                        <a:rPr lang="en-US" sz="1400" kern="1200" dirty="0" smtClean="0">
                          <a:effectLst/>
                        </a:rPr>
                        <a:t> </a:t>
                      </a:r>
                      <a:endParaRPr lang="en-US" sz="1400" kern="1200" dirty="0" smtClean="0">
                        <a:solidFill>
                          <a:schemeClr val="bg1"/>
                        </a:solidFill>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endParaRPr lang="en-US" sz="1400" kern="1200" dirty="0" smtClean="0">
                        <a:solidFill>
                          <a:schemeClr val="bg1"/>
                        </a:solidFill>
                        <a:effectLst/>
                        <a:latin typeface="+mn-lt"/>
                        <a:ea typeface="+mn-ea"/>
                        <a:cs typeface="+mn-cs"/>
                      </a:endParaRPr>
                    </a:p>
                  </a:txBody>
                  <a:tcPr anchor="ctr"/>
                </a:tc>
                <a:tc>
                  <a:txBody>
                    <a:bodyPr/>
                    <a:lstStyle/>
                    <a:p>
                      <a:pPr marL="0" algn="l" defTabSz="914099" rtl="0" eaLnBrk="1" fontAlgn="base" latinLnBrk="0" hangingPunct="1">
                        <a:spcBef>
                          <a:spcPct val="0"/>
                        </a:spcBef>
                        <a:spcAft>
                          <a:spcPct val="0"/>
                        </a:spcAft>
                        <a:defRPr/>
                      </a:pPr>
                      <a:r>
                        <a:rPr lang="en-US" sz="1400" kern="1200" dirty="0" smtClean="0">
                          <a:effectLst/>
                        </a:rPr>
                        <a:t>Direct any content questions to your Track Owner (contact info is at the Speaker Portal)</a:t>
                      </a:r>
                      <a:endParaRPr lang="en-US" sz="1400" kern="1200" dirty="0" smtClean="0">
                        <a:solidFill>
                          <a:schemeClr val="bg1"/>
                        </a:solidFill>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endParaRPr lang="en-US" sz="1400" kern="1200" dirty="0" smtClean="0">
                        <a:solidFill>
                          <a:schemeClr val="bg1"/>
                        </a:solidFill>
                        <a:effectLst/>
                        <a:latin typeface="+mn-lt"/>
                        <a:ea typeface="+mn-ea"/>
                        <a:cs typeface="+mn-cs"/>
                      </a:endParaRPr>
                    </a:p>
                  </a:txBody>
                  <a:tcPr anchor="ctr"/>
                </a:tc>
                <a:tc>
                  <a:txBody>
                    <a:bodyPr/>
                    <a:lstStyle/>
                    <a:p>
                      <a:pPr marL="0" algn="l" defTabSz="914099" rtl="0" eaLnBrk="1" fontAlgn="base" latinLnBrk="0" hangingPunct="1">
                        <a:spcBef>
                          <a:spcPct val="0"/>
                        </a:spcBef>
                        <a:spcAft>
                          <a:spcPct val="0"/>
                        </a:spcAft>
                        <a:defRPr/>
                      </a:pPr>
                      <a:r>
                        <a:rPr lang="en-US" sz="2000" kern="1200" cap="none" spc="-100" baseline="0" dirty="0" smtClean="0">
                          <a:ln w="3175">
                            <a:noFill/>
                          </a:ln>
                          <a:effectLst/>
                        </a:rPr>
                        <a:t>This template is designed for use with Office PowerPoint 2010</a:t>
                      </a:r>
                    </a:p>
                    <a:p>
                      <a:pPr marL="0" marR="0" lvl="2" indent="0" algn="l" defTabSz="914099" rtl="0" eaLnBrk="1" fontAlgn="base" latinLnBrk="0" hangingPunct="1">
                        <a:lnSpc>
                          <a:spcPct val="100000"/>
                        </a:lnSpc>
                        <a:spcBef>
                          <a:spcPct val="0"/>
                        </a:spcBef>
                        <a:spcAft>
                          <a:spcPct val="0"/>
                        </a:spcAft>
                        <a:buClrTx/>
                        <a:buSzTx/>
                        <a:buFontTx/>
                        <a:buNone/>
                        <a:tabLst/>
                        <a:defRPr/>
                      </a:pPr>
                      <a:r>
                        <a:rPr lang="en-US" sz="1200" dirty="0" smtClean="0">
                          <a:effectLst/>
                        </a:rPr>
                        <a:t>PRINTING: This template is set to print in color or grayscale, not black and white. </a:t>
                      </a:r>
                      <a:endParaRPr lang="en-US" sz="1200" dirty="0" smtClean="0">
                        <a:solidFill>
                          <a:schemeClr val="bg1"/>
                        </a:solidFill>
                        <a:effectLst/>
                      </a:endParaRPr>
                    </a:p>
                  </a:txBody>
                  <a:tcPr anchor="ctr"/>
                </a:tc>
              </a:tr>
            </a:tbl>
          </a:graphicData>
        </a:graphic>
      </p:graphicFrame>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7053" y="228600"/>
            <a:ext cx="8412459" cy="775597"/>
          </a:xfrm>
        </p:spPr>
        <p:txBody>
          <a:bodyPr>
            <a:normAutofit fontScale="90000"/>
          </a:bodyPr>
          <a:lstStyle/>
          <a:p>
            <a:r>
              <a:rPr dirty="0" smtClean="0"/>
              <a:t>Speaker Notes</a:t>
            </a:r>
            <a:r>
              <a:rPr sz="2000" dirty="0" smtClean="0"/>
              <a:t> </a:t>
            </a:r>
            <a:br>
              <a:rPr sz="2000" dirty="0" smtClean="0"/>
            </a:br>
            <a:r>
              <a:rPr sz="1400" i="1" dirty="0" smtClean="0">
                <a:solidFill>
                  <a:schemeClr val="bg1"/>
                </a:solidFill>
              </a:rPr>
              <a:t>*N</a:t>
            </a:r>
            <a:r>
              <a:rPr sz="1200" i="1" dirty="0" smtClean="0">
                <a:solidFill>
                  <a:schemeClr val="bg1"/>
                </a:solidFill>
              </a:rPr>
              <a:t>ot for presentation purposes </a:t>
            </a:r>
            <a:r>
              <a:rPr lang="en-AU" sz="1200" i="1" dirty="0" smtClean="0">
                <a:solidFill>
                  <a:schemeClr val="bg1"/>
                </a:solidFill>
              </a:rPr>
              <a:t>–</a:t>
            </a:r>
            <a:r>
              <a:rPr sz="1200" i="1" dirty="0" smtClean="0">
                <a:solidFill>
                  <a:schemeClr val="bg1"/>
                </a:solidFill>
              </a:rPr>
              <a:t> information slide only</a:t>
            </a:r>
            <a:endParaRPr lang="en-US" sz="2800" i="1" dirty="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29408227"/>
              </p:ext>
            </p:extLst>
          </p:nvPr>
        </p:nvGraphicFramePr>
        <p:xfrm>
          <a:off x="387053" y="1129322"/>
          <a:ext cx="8382000" cy="3466672"/>
        </p:xfrm>
        <a:graphic>
          <a:graphicData uri="http://schemas.openxmlformats.org/drawingml/2006/table">
            <a:tbl>
              <a:tblPr firstRow="1" bandRow="1">
                <a:tableStyleId>{5C22544A-7EE6-4342-B048-85BDC9FD1C3A}</a:tableStyleId>
              </a:tblPr>
              <a:tblGrid>
                <a:gridCol w="1676400"/>
                <a:gridCol w="6705600"/>
              </a:tblGrid>
              <a:tr h="263525">
                <a:tc gridSpan="2">
                  <a:txBody>
                    <a:bodyPr/>
                    <a:lstStyle/>
                    <a:p>
                      <a:pPr marL="0" algn="ctr" defTabSz="914099" rtl="0" eaLnBrk="1" fontAlgn="base" latinLnBrk="0" hangingPunct="1">
                        <a:spcBef>
                          <a:spcPct val="0"/>
                        </a:spcBef>
                        <a:spcAft>
                          <a:spcPct val="0"/>
                        </a:spcAft>
                      </a:pPr>
                      <a:r>
                        <a:rPr lang="en-US" sz="2800" kern="1200" dirty="0" smtClean="0">
                          <a:effectLst/>
                        </a:rPr>
                        <a:t>Speaker</a:t>
                      </a:r>
                      <a:r>
                        <a:rPr lang="en-US" sz="2800" kern="1200" baseline="0" dirty="0" smtClean="0">
                          <a:effectLst/>
                        </a:rPr>
                        <a:t> Coaching Schedule</a:t>
                      </a:r>
                      <a:endParaRPr lang="en-US" sz="2800" kern="1200" dirty="0" smtClean="0">
                        <a:solidFill>
                          <a:srgbClr val="FFFFFF"/>
                        </a:solidFill>
                        <a:effectLst/>
                        <a:latin typeface="Calibri" pitchFamily="34" charset="0"/>
                        <a:ea typeface="+mn-ea"/>
                        <a:cs typeface="+mn-cs"/>
                      </a:endParaRPr>
                    </a:p>
                  </a:txBody>
                  <a:tcPr anchor="ct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324485">
                <a:tc gridSpan="2">
                  <a:txBody>
                    <a:bodyPr/>
                    <a:lstStyle/>
                    <a:p>
                      <a:pPr marL="0" algn="l" defTabSz="914099" rtl="0" eaLnBrk="1" fontAlgn="base" latinLnBrk="0" hangingPunct="1">
                        <a:spcBef>
                          <a:spcPct val="0"/>
                        </a:spcBef>
                        <a:spcAft>
                          <a:spcPct val="0"/>
                        </a:spcAft>
                        <a:defRPr/>
                      </a:pPr>
                      <a:r>
                        <a:rPr lang="en-US" sz="1600" kern="1200" dirty="0" smtClean="0">
                          <a:effectLst/>
                        </a:rPr>
                        <a:t>To maximise</a:t>
                      </a:r>
                      <a:r>
                        <a:rPr lang="en-US" sz="1600" kern="1200" baseline="0" dirty="0" smtClean="0">
                          <a:effectLst/>
                        </a:rPr>
                        <a:t> your impact at Tech</a:t>
                      </a:r>
                      <a:r>
                        <a:rPr lang="en-US" sz="1200" kern="1200" baseline="0" dirty="0" smtClean="0">
                          <a:effectLst/>
                        </a:rPr>
                        <a:t>•</a:t>
                      </a:r>
                      <a:r>
                        <a:rPr lang="en-US" sz="1600" kern="1200" baseline="0" dirty="0" smtClean="0">
                          <a:effectLst/>
                        </a:rPr>
                        <a:t>Ed, we have a speaker coaching program. Last year, speakers who took advantage of this opportunity scored an average 10% higher than speakers who didn’t.</a:t>
                      </a:r>
                      <a:endParaRPr lang="en-US" sz="1600" kern="1200" dirty="0" smtClean="0">
                        <a:solidFill>
                          <a:srgbClr val="FFFFFF"/>
                        </a:solidFill>
                        <a:effectLst/>
                        <a:latin typeface="+mn-lt"/>
                        <a:ea typeface="+mn-ea"/>
                        <a:cs typeface="+mn-cs"/>
                      </a:endParaRPr>
                    </a:p>
                  </a:txBody>
                  <a:tcPr anchor="ctr"/>
                </a:tc>
                <a:tc hMerge="1">
                  <a:txBody>
                    <a:bodyPr/>
                    <a:lstStyle/>
                    <a:p>
                      <a:pPr marL="0" algn="ctr" defTabSz="914099" rtl="0" eaLnBrk="1" fontAlgn="base" latinLnBrk="0" hangingPunct="1">
                        <a:spcBef>
                          <a:spcPct val="0"/>
                        </a:spcBef>
                        <a:spcAft>
                          <a:spcPct val="0"/>
                        </a:spcAft>
                        <a:defRPr/>
                      </a:pPr>
                      <a:endParaRPr lang="en-US" sz="1800" kern="1200" dirty="0" smtClean="0">
                        <a:solidFill>
                          <a:srgbClr val="FFFFFF"/>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462808">
                <a:tc>
                  <a:txBody>
                    <a:bodyPr/>
                    <a:lstStyle/>
                    <a:p>
                      <a:pPr marL="0" algn="ctr" defTabSz="914099" rtl="0" eaLnBrk="1" fontAlgn="base" latinLnBrk="0" hangingPunct="1">
                        <a:spcBef>
                          <a:spcPct val="0"/>
                        </a:spcBef>
                        <a:spcAft>
                          <a:spcPct val="0"/>
                        </a:spcAft>
                        <a:defRPr/>
                      </a:pPr>
                      <a:r>
                        <a:rPr lang="en-US" sz="1400" kern="1200" dirty="0" smtClean="0">
                          <a:effectLst/>
                        </a:rPr>
                        <a:t>28</a:t>
                      </a:r>
                      <a:r>
                        <a:rPr lang="en-US" sz="1400" kern="1200" baseline="30000" dirty="0" smtClean="0">
                          <a:effectLst/>
                        </a:rPr>
                        <a:t>th</a:t>
                      </a:r>
                      <a:r>
                        <a:rPr lang="en-US" sz="1400" kern="1200" dirty="0" smtClean="0">
                          <a:effectLst/>
                        </a:rPr>
                        <a:t> July 2011</a:t>
                      </a:r>
                      <a:endParaRPr lang="en-US" sz="1400" kern="1200" dirty="0" smtClean="0">
                        <a:solidFill>
                          <a:schemeClr val="bg1"/>
                        </a:solidFill>
                        <a:effectLst/>
                        <a:latin typeface="+mn-lt"/>
                        <a:ea typeface="+mn-ea"/>
                        <a:cs typeface="+mn-cs"/>
                      </a:endParaRPr>
                    </a:p>
                  </a:txBody>
                  <a:tcPr anchor="ctr"/>
                </a:tc>
                <a:tc>
                  <a:txBody>
                    <a:bodyPr/>
                    <a:lstStyle/>
                    <a:p>
                      <a:pPr marL="0" algn="l" defTabSz="914099" rtl="0" eaLnBrk="1" fontAlgn="base" latinLnBrk="0" hangingPunct="1">
                        <a:spcBef>
                          <a:spcPct val="0"/>
                        </a:spcBef>
                        <a:spcAft>
                          <a:spcPct val="0"/>
                        </a:spcAft>
                        <a:defRPr/>
                      </a:pPr>
                      <a:r>
                        <a:rPr lang="en-US" sz="1400" kern="1200" dirty="0" smtClean="0">
                          <a:effectLst/>
                        </a:rPr>
                        <a:t>90 minute Speaker Coaching online</a:t>
                      </a:r>
                      <a:r>
                        <a:rPr lang="en-US" sz="1400" kern="1200" baseline="0" dirty="0" smtClean="0">
                          <a:effectLst/>
                        </a:rPr>
                        <a:t> seminar with speaker coach Steve Herzberg from </a:t>
                      </a:r>
                      <a:r>
                        <a:rPr lang="en-US" sz="1400" kern="1200" baseline="0" dirty="0" err="1" smtClean="0">
                          <a:effectLst/>
                        </a:rPr>
                        <a:t>nrG</a:t>
                      </a:r>
                      <a:r>
                        <a:rPr lang="en-US" sz="1400" kern="1200" baseline="0" dirty="0" smtClean="0">
                          <a:effectLst/>
                        </a:rPr>
                        <a:t> Solutions. Block this date and we will provide dial in details via the Speaker Portal.</a:t>
                      </a:r>
                      <a:endParaRPr lang="en-US" sz="1400" kern="1200" dirty="0" smtClean="0">
                        <a:solidFill>
                          <a:schemeClr val="bg1"/>
                        </a:solidFill>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r>
                        <a:rPr lang="en-US" sz="1400" kern="1200" dirty="0" smtClean="0">
                          <a:effectLst/>
                        </a:rPr>
                        <a:t>9</a:t>
                      </a:r>
                      <a:r>
                        <a:rPr lang="en-US" sz="1400" kern="1200" baseline="30000" dirty="0" smtClean="0">
                          <a:effectLst/>
                        </a:rPr>
                        <a:t>th</a:t>
                      </a:r>
                      <a:r>
                        <a:rPr lang="en-US" sz="1400" kern="1200" dirty="0" smtClean="0">
                          <a:effectLst/>
                        </a:rPr>
                        <a:t> Aug</a:t>
                      </a:r>
                      <a:r>
                        <a:rPr lang="en-US" sz="1400" kern="1200" baseline="0" dirty="0" smtClean="0">
                          <a:effectLst/>
                        </a:rPr>
                        <a:t> 2011</a:t>
                      </a:r>
                      <a:endParaRPr lang="en-US" sz="1400" kern="1200" dirty="0" smtClean="0">
                        <a:solidFill>
                          <a:schemeClr val="bg1"/>
                        </a:solidFill>
                        <a:effectLst/>
                        <a:latin typeface="+mn-lt"/>
                        <a:ea typeface="+mn-ea"/>
                        <a:cs typeface="+mn-cs"/>
                      </a:endParaRPr>
                    </a:p>
                  </a:txBody>
                  <a:tcPr anchor="ctr"/>
                </a:tc>
                <a:tc>
                  <a:txBody>
                    <a:bodyPr/>
                    <a:lstStyle/>
                    <a:p>
                      <a:pPr marL="0" algn="l" defTabSz="914099" rtl="0" eaLnBrk="1" fontAlgn="base" latinLnBrk="0" hangingPunct="1">
                        <a:spcBef>
                          <a:spcPct val="0"/>
                        </a:spcBef>
                        <a:spcAft>
                          <a:spcPct val="0"/>
                        </a:spcAft>
                        <a:defRPr/>
                      </a:pPr>
                      <a:r>
                        <a:rPr lang="en-US" sz="1400" kern="1200" dirty="0" smtClean="0">
                          <a:effectLst/>
                        </a:rPr>
                        <a:t>Brisbane Group Sessions</a:t>
                      </a:r>
                      <a:endParaRPr lang="en-US" sz="1400" kern="1200" dirty="0" smtClean="0">
                        <a:solidFill>
                          <a:schemeClr val="bg1"/>
                        </a:solidFill>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r>
                        <a:rPr lang="en-US" sz="1400" kern="1200" dirty="0" smtClean="0">
                          <a:effectLst/>
                        </a:rPr>
                        <a:t>11</a:t>
                      </a:r>
                      <a:r>
                        <a:rPr lang="en-US" sz="1400" kern="1200" baseline="30000" dirty="0" smtClean="0">
                          <a:effectLst/>
                        </a:rPr>
                        <a:t>th</a:t>
                      </a:r>
                      <a:r>
                        <a:rPr lang="en-US" sz="1400" kern="1200" dirty="0" smtClean="0">
                          <a:effectLst/>
                        </a:rPr>
                        <a:t> Aug 2011</a:t>
                      </a:r>
                      <a:endParaRPr lang="en-US" sz="1400" kern="1200" dirty="0" smtClean="0">
                        <a:solidFill>
                          <a:schemeClr val="bg1"/>
                        </a:solidFill>
                        <a:effectLst/>
                        <a:latin typeface="+mn-lt"/>
                        <a:ea typeface="+mn-ea"/>
                        <a:cs typeface="+mn-cs"/>
                      </a:endParaRPr>
                    </a:p>
                  </a:txBody>
                  <a:tcPr anchor="ctr"/>
                </a:tc>
                <a:tc>
                  <a:txBody>
                    <a:bodyPr/>
                    <a:lstStyle/>
                    <a:p>
                      <a:pPr marL="0" marR="0" indent="0" algn="l" defTabSz="914099" rtl="0" eaLnBrk="1" fontAlgn="base" latinLnBrk="0" hangingPunct="1">
                        <a:lnSpc>
                          <a:spcPct val="100000"/>
                        </a:lnSpc>
                        <a:spcBef>
                          <a:spcPct val="0"/>
                        </a:spcBef>
                        <a:spcAft>
                          <a:spcPct val="0"/>
                        </a:spcAft>
                        <a:buClrTx/>
                        <a:buSzTx/>
                        <a:buFontTx/>
                        <a:buNone/>
                        <a:tabLst/>
                        <a:defRPr/>
                      </a:pPr>
                      <a:r>
                        <a:rPr lang="en-US" sz="1400" kern="1200" dirty="0" smtClean="0">
                          <a:effectLst/>
                        </a:rPr>
                        <a:t>Melbourne Group Sessions</a:t>
                      </a:r>
                      <a:endParaRPr lang="en-US" sz="1400" kern="1200" dirty="0" smtClean="0">
                        <a:solidFill>
                          <a:schemeClr val="bg1"/>
                        </a:solidFill>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r>
                        <a:rPr lang="en-US" sz="1400" kern="1200" dirty="0" smtClean="0">
                          <a:effectLst/>
                        </a:rPr>
                        <a:t>12</a:t>
                      </a:r>
                      <a:r>
                        <a:rPr lang="en-US" sz="1400" kern="1200" baseline="30000" dirty="0" smtClean="0">
                          <a:effectLst/>
                        </a:rPr>
                        <a:t>th</a:t>
                      </a:r>
                      <a:r>
                        <a:rPr lang="en-US" sz="1400" kern="1200" dirty="0" smtClean="0">
                          <a:effectLst/>
                        </a:rPr>
                        <a:t> Aug 2011</a:t>
                      </a:r>
                      <a:endParaRPr lang="en-US" sz="1400" kern="1200" dirty="0" smtClean="0">
                        <a:solidFill>
                          <a:schemeClr val="bg1"/>
                        </a:solidFill>
                        <a:effectLst/>
                        <a:latin typeface="+mn-lt"/>
                        <a:ea typeface="+mn-ea"/>
                        <a:cs typeface="+mn-cs"/>
                      </a:endParaRPr>
                    </a:p>
                  </a:txBody>
                  <a:tcPr anchor="ctr"/>
                </a:tc>
                <a:tc>
                  <a:txBody>
                    <a:bodyPr/>
                    <a:lstStyle/>
                    <a:p>
                      <a:pPr marL="0" algn="l" defTabSz="914099" rtl="0" eaLnBrk="1" fontAlgn="base" latinLnBrk="0" hangingPunct="1">
                        <a:spcBef>
                          <a:spcPct val="0"/>
                        </a:spcBef>
                        <a:spcAft>
                          <a:spcPct val="0"/>
                        </a:spcAft>
                        <a:defRPr/>
                      </a:pPr>
                      <a:r>
                        <a:rPr lang="en-US" sz="1400" kern="1200" baseline="0" dirty="0" smtClean="0">
                          <a:effectLst/>
                        </a:rPr>
                        <a:t>Sydney Group Sessions</a:t>
                      </a:r>
                      <a:endParaRPr lang="en-US" sz="1400" kern="1200" baseline="0" dirty="0" smtClean="0">
                        <a:solidFill>
                          <a:schemeClr val="bg1"/>
                        </a:solidFill>
                        <a:effectLst/>
                        <a:latin typeface="+mn-lt"/>
                        <a:ea typeface="+mn-ea"/>
                        <a:cs typeface="+mn-cs"/>
                      </a:endParaRPr>
                    </a:p>
                  </a:txBody>
                  <a:tcPr anchor="ctr"/>
                </a:tc>
              </a:tr>
              <a:tr h="462808">
                <a:tc>
                  <a:txBody>
                    <a:bodyPr/>
                    <a:lstStyle/>
                    <a:p>
                      <a:pPr marL="0" algn="ctr" defTabSz="914099" rtl="0" eaLnBrk="1" fontAlgn="base" latinLnBrk="0" hangingPunct="1">
                        <a:spcBef>
                          <a:spcPct val="0"/>
                        </a:spcBef>
                        <a:spcAft>
                          <a:spcPct val="0"/>
                        </a:spcAft>
                        <a:defRPr/>
                      </a:pPr>
                      <a:endParaRPr lang="en-US" sz="1400" kern="1200" dirty="0" smtClean="0">
                        <a:solidFill>
                          <a:schemeClr val="bg1"/>
                        </a:solidFill>
                        <a:effectLst/>
                        <a:latin typeface="+mn-lt"/>
                        <a:ea typeface="+mn-ea"/>
                        <a:cs typeface="+mn-cs"/>
                      </a:endParaRPr>
                    </a:p>
                  </a:txBody>
                  <a:tcPr anchor="ctr"/>
                </a:tc>
                <a:tc>
                  <a:txBody>
                    <a:bodyPr/>
                    <a:lstStyle/>
                    <a:p>
                      <a:pPr marL="0" marR="0" indent="0" algn="l" defTabSz="914099" rtl="0" eaLnBrk="1" fontAlgn="base" latinLnBrk="0" hangingPunct="1">
                        <a:lnSpc>
                          <a:spcPct val="100000"/>
                        </a:lnSpc>
                        <a:spcBef>
                          <a:spcPct val="0"/>
                        </a:spcBef>
                        <a:spcAft>
                          <a:spcPct val="0"/>
                        </a:spcAft>
                        <a:buClrTx/>
                        <a:buSzTx/>
                        <a:buFontTx/>
                        <a:buNone/>
                        <a:tabLst/>
                        <a:defRPr/>
                      </a:pPr>
                      <a:r>
                        <a:rPr lang="en-US" sz="1400" kern="1200" baseline="0" dirty="0" smtClean="0">
                          <a:effectLst/>
                        </a:rPr>
                        <a:t>PLEASE EMAIL </a:t>
                      </a:r>
                      <a:r>
                        <a:rPr lang="en-US" sz="1400" kern="1200" baseline="0" dirty="0" smtClean="0">
                          <a:effectLst/>
                          <a:hlinkClick r:id="rId3"/>
                        </a:rPr>
                        <a:t>JEFFREY.ALEXANDER@MICROSOFT.COM</a:t>
                      </a:r>
                      <a:r>
                        <a:rPr lang="en-US" sz="1400" kern="1200" baseline="0" dirty="0" smtClean="0">
                          <a:effectLst/>
                        </a:rPr>
                        <a:t> WITH ANY QUESTIONS</a:t>
                      </a:r>
                      <a:endParaRPr lang="en-US" sz="1400" kern="1200" baseline="0" dirty="0" smtClean="0">
                        <a:solidFill>
                          <a:schemeClr val="bg1"/>
                        </a:solidFill>
                        <a:effectLst/>
                        <a:latin typeface="+mn-lt"/>
                        <a:ea typeface="+mn-ea"/>
                        <a:cs typeface="+mn-cs"/>
                      </a:endParaRPr>
                    </a:p>
                  </a:txBody>
                  <a:tcPr anchor="ctr"/>
                </a:tc>
              </a:tr>
            </a:tbl>
          </a:graphicData>
        </a:graphic>
      </p:graphicFrame>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Title of Presentation</a:t>
            </a:r>
            <a:endParaRPr lang="en-AU" dirty="0"/>
          </a:p>
        </p:txBody>
      </p:sp>
      <p:sp>
        <p:nvSpPr>
          <p:cNvPr id="3" name="Text Placeholder 2"/>
          <p:cNvSpPr>
            <a:spLocks noGrp="1"/>
          </p:cNvSpPr>
          <p:nvPr>
            <p:ph type="body" idx="1"/>
          </p:nvPr>
        </p:nvSpPr>
        <p:spPr/>
        <p:txBody>
          <a:bodyPr/>
          <a:lstStyle/>
          <a:p>
            <a:pPr lvl="0">
              <a:defRPr/>
            </a:pPr>
            <a:r>
              <a:rPr lang="en-US" dirty="0" smtClean="0"/>
              <a:t>Name</a:t>
            </a:r>
          </a:p>
          <a:p>
            <a:pPr lvl="0">
              <a:defRPr/>
            </a:pPr>
            <a:r>
              <a:rPr lang="en-US" dirty="0" smtClean="0"/>
              <a:t>Title</a:t>
            </a:r>
          </a:p>
          <a:p>
            <a:pPr lvl="0">
              <a:defRPr/>
            </a:pPr>
            <a:r>
              <a:rPr lang="en-US" dirty="0" smtClean="0"/>
              <a:t>Company</a:t>
            </a:r>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143000"/>
          </a:xfrm>
        </p:spPr>
        <p:txBody>
          <a:bodyPr>
            <a:normAutofit fontScale="90000"/>
          </a:bodyPr>
          <a:lstStyle/>
          <a:p>
            <a:pPr algn="l"/>
            <a:r>
              <a:rPr lang="en-AU" dirty="0"/>
              <a:t>Like buildings, </a:t>
            </a:r>
            <a:r>
              <a:rPr lang="en-AU" dirty="0" smtClean="0"/>
              <a:t>applications </a:t>
            </a:r>
            <a:r>
              <a:rPr lang="en-AU" dirty="0"/>
              <a:t>break at the joins </a:t>
            </a:r>
          </a:p>
        </p:txBody>
      </p:sp>
      <p:sp>
        <p:nvSpPr>
          <p:cNvPr id="4" name="Content Placeholder 3"/>
          <p:cNvSpPr>
            <a:spLocks noGrp="1"/>
          </p:cNvSpPr>
          <p:nvPr>
            <p:ph idx="4294967295"/>
          </p:nvPr>
        </p:nvSpPr>
        <p:spPr>
          <a:xfrm>
            <a:off x="4572000" y="1927373"/>
            <a:ext cx="4191000" cy="4525963"/>
          </a:xfrm>
          <a:prstGeom prst="rect">
            <a:avLst/>
          </a:prstGeom>
        </p:spPr>
        <p:txBody>
          <a:bodyPr>
            <a:normAutofit/>
          </a:bodyPr>
          <a:lstStyle/>
          <a:p>
            <a:pPr marL="0" indent="0">
              <a:spcBef>
                <a:spcPts val="1200"/>
              </a:spcBef>
              <a:buNone/>
            </a:pPr>
            <a:r>
              <a:rPr lang="en-AU" sz="2400" dirty="0" smtClean="0">
                <a:solidFill>
                  <a:schemeClr val="accent6">
                    <a:lumMod val="50000"/>
                  </a:schemeClr>
                </a:solidFill>
              </a:rPr>
              <a:t>It’s </a:t>
            </a:r>
            <a:r>
              <a:rPr lang="en-AU" sz="2400" dirty="0">
                <a:solidFill>
                  <a:schemeClr val="accent6">
                    <a:lumMod val="50000"/>
                  </a:schemeClr>
                </a:solidFill>
              </a:rPr>
              <a:t>the journey </a:t>
            </a:r>
            <a:r>
              <a:rPr lang="en-AU" sz="2400" i="1" dirty="0">
                <a:solidFill>
                  <a:schemeClr val="accent6">
                    <a:lumMod val="50000"/>
                  </a:schemeClr>
                </a:solidFill>
              </a:rPr>
              <a:t>between </a:t>
            </a:r>
            <a:r>
              <a:rPr lang="en-AU" sz="2400" dirty="0">
                <a:solidFill>
                  <a:schemeClr val="accent6">
                    <a:lumMod val="50000"/>
                  </a:schemeClr>
                </a:solidFill>
              </a:rPr>
              <a:t>pages or screens, not the pages and screens themselves, that can cause the most problems for users. </a:t>
            </a:r>
            <a:endParaRPr lang="en-AU" sz="2400" dirty="0" smtClean="0">
              <a:solidFill>
                <a:schemeClr val="accent6">
                  <a:lumMod val="50000"/>
                </a:schemeClr>
              </a:solidFill>
            </a:endParaRPr>
          </a:p>
          <a:p>
            <a:pPr marL="0" indent="0">
              <a:spcBef>
                <a:spcPts val="1200"/>
              </a:spcBef>
              <a:buNone/>
            </a:pPr>
            <a:r>
              <a:rPr lang="en-AU" sz="2400" dirty="0" smtClean="0">
                <a:solidFill>
                  <a:schemeClr val="accent6">
                    <a:lumMod val="50000"/>
                  </a:schemeClr>
                </a:solidFill>
              </a:rPr>
              <a:t>Plus </a:t>
            </a:r>
            <a:r>
              <a:rPr lang="en-AU" sz="2400" dirty="0">
                <a:solidFill>
                  <a:schemeClr val="accent6">
                    <a:lumMod val="50000"/>
                  </a:schemeClr>
                </a:solidFill>
              </a:rPr>
              <a:t>- problems with the journey are the most expensive problems to fix.</a:t>
            </a:r>
          </a:p>
          <a:p>
            <a:pPr marL="0" indent="0">
              <a:spcBef>
                <a:spcPts val="1200"/>
              </a:spcBef>
              <a:buNone/>
            </a:pPr>
            <a:r>
              <a:rPr lang="en-AU" sz="2400" dirty="0">
                <a:solidFill>
                  <a:schemeClr val="accent6">
                    <a:lumMod val="50000"/>
                  </a:schemeClr>
                </a:solidFill>
              </a:rPr>
              <a:t>Design the journey between states first, before designing the states. </a:t>
            </a:r>
          </a:p>
          <a:p>
            <a:pPr>
              <a:spcBef>
                <a:spcPts val="1200"/>
              </a:spcBef>
            </a:pPr>
            <a:endParaRPr lang="en-AU" sz="2000" dirty="0">
              <a:solidFill>
                <a:schemeClr val="accent6">
                  <a:lumMod val="50000"/>
                </a:schemeClr>
              </a:solidFill>
            </a:endParaRPr>
          </a:p>
        </p:txBody>
      </p:sp>
      <p:pic>
        <p:nvPicPr>
          <p:cNvPr id="2050" name="Picture 2" descr="[walls[5].png]"/>
          <p:cNvPicPr>
            <a:picLocks noChangeArrowheads="1"/>
          </p:cNvPicPr>
          <p:nvPr/>
        </p:nvPicPr>
        <p:blipFill rotWithShape="1">
          <a:blip r:embed="rId3" cstate="print">
            <a:extLst>
              <a:ext uri="{28A0092B-C50C-407E-A947-70E740481C1C}">
                <a14:useLocalDpi xmlns:a14="http://schemas.microsoft.com/office/drawing/2010/main" val="0"/>
              </a:ext>
            </a:extLst>
          </a:blip>
          <a:srcRect r="-1489"/>
          <a:stretch/>
        </p:blipFill>
        <p:spPr bwMode="auto">
          <a:xfrm>
            <a:off x="328688" y="1685925"/>
            <a:ext cx="4116301" cy="346789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107504" y="6132890"/>
            <a:ext cx="3851921" cy="4985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AU" sz="3600" dirty="0" smtClean="0">
                <a:solidFill>
                  <a:schemeClr val="accent6">
                    <a:lumMod val="50000"/>
                  </a:schemeClr>
                </a:solidFill>
              </a:rPr>
              <a:t>ixd101.com</a:t>
            </a:r>
            <a:endParaRPr lang="en-AU" sz="3600" dirty="0">
              <a:solidFill>
                <a:schemeClr val="accent6">
                  <a:lumMod val="50000"/>
                </a:schemeClr>
              </a:solidFill>
            </a:endParaRPr>
          </a:p>
        </p:txBody>
      </p:sp>
    </p:spTree>
    <p:extLst>
      <p:ext uri="{BB962C8B-B14F-4D97-AF65-F5344CB8AC3E}">
        <p14:creationId xmlns:p14="http://schemas.microsoft.com/office/powerpoint/2010/main" val="16490115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Agenda</a:t>
            </a:r>
            <a:br>
              <a:rPr lang="en-US" dirty="0" smtClean="0"/>
            </a:br>
            <a:r>
              <a:rPr sz="3600" dirty="0" smtClean="0">
                <a:solidFill>
                  <a:schemeClr val="accent2"/>
                </a:solidFill>
              </a:rPr>
              <a:t>Agenda Subtitle</a:t>
            </a:r>
            <a:endParaRPr lang="en-US" dirty="0">
              <a:solidFill>
                <a:schemeClr val="accent2"/>
              </a:solidFill>
            </a:endParaRPr>
          </a:p>
        </p:txBody>
      </p:sp>
      <p:sp>
        <p:nvSpPr>
          <p:cNvPr id="3" name="Text Placeholder 2"/>
          <p:cNvSpPr>
            <a:spLocks noGrp="1"/>
          </p:cNvSpPr>
          <p:nvPr>
            <p:ph idx="1"/>
          </p:nvPr>
        </p:nvSpPr>
        <p:spPr/>
        <p:txBody>
          <a:bodyPr/>
          <a:lstStyle/>
          <a:p>
            <a:r>
              <a:rPr lang="en-US" dirty="0" smtClean="0"/>
              <a:t>Agenda item 1</a:t>
            </a:r>
          </a:p>
          <a:p>
            <a:pPr lvl="1"/>
            <a:r>
              <a:rPr lang="en-US" dirty="0" smtClean="0"/>
              <a:t>Agenda subheading</a:t>
            </a:r>
          </a:p>
          <a:p>
            <a:r>
              <a:rPr lang="en-US" dirty="0" smtClean="0"/>
              <a:t>Agenda Item 2</a:t>
            </a:r>
          </a:p>
          <a:p>
            <a:pPr lvl="1"/>
            <a:r>
              <a:rPr lang="en-US" dirty="0" smtClean="0"/>
              <a:t>Agenda subheading</a:t>
            </a:r>
          </a:p>
          <a:p>
            <a:r>
              <a:rPr lang="en-US" dirty="0" smtClean="0"/>
              <a:t>Agenda item 3</a:t>
            </a:r>
          </a:p>
          <a:p>
            <a:pPr lvl="1"/>
            <a:r>
              <a:rPr lang="en-US" dirty="0" smtClean="0"/>
              <a:t>Agenda subheading</a:t>
            </a:r>
          </a:p>
          <a:p>
            <a:r>
              <a:rPr lang="en-US" dirty="0" smtClean="0"/>
              <a:t>Etc…</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PowerPoint Template</a:t>
            </a:r>
            <a:br>
              <a:rPr lang="en-US" dirty="0" smtClean="0"/>
            </a:br>
            <a:r>
              <a:rPr sz="3600" dirty="0" smtClean="0">
                <a:solidFill>
                  <a:schemeClr val="accent2"/>
                </a:solidFill>
              </a:rPr>
              <a:t>Subtitle color</a:t>
            </a:r>
            <a:endParaRPr sz="3600" dirty="0">
              <a:solidFill>
                <a:schemeClr val="accent2"/>
              </a:solidFill>
            </a:endParaRPr>
          </a:p>
        </p:txBody>
      </p:sp>
      <p:sp>
        <p:nvSpPr>
          <p:cNvPr id="3" name="Text Placeholder 2"/>
          <p:cNvSpPr>
            <a:spLocks noGrp="1"/>
          </p:cNvSpPr>
          <p:nvPr>
            <p:ph idx="1"/>
          </p:nvPr>
        </p:nvSpPr>
        <p:spPr/>
        <p:txBody>
          <a:bodyPr>
            <a:normAutofit lnSpcReduction="10000"/>
          </a:bodyPr>
          <a:lstStyle/>
          <a:p>
            <a:endParaRPr lang="en-US" dirty="0" smtClean="0"/>
          </a:p>
          <a:p>
            <a:r>
              <a:rPr lang="en-US" dirty="0" smtClean="0"/>
              <a:t>Example of a slide with a subhead</a:t>
            </a:r>
          </a:p>
          <a:p>
            <a:pPr lvl="1"/>
            <a:r>
              <a:rPr lang="en-US" dirty="0" smtClean="0"/>
              <a:t>Set the slide header to “Title Case”</a:t>
            </a:r>
          </a:p>
          <a:p>
            <a:pPr lvl="1"/>
            <a:r>
              <a:rPr lang="en-US" dirty="0" smtClean="0"/>
              <a:t>Set subheads in “sentence case”</a:t>
            </a:r>
          </a:p>
          <a:p>
            <a:pPr lvl="1"/>
            <a:r>
              <a:rPr lang="en-US" dirty="0" smtClean="0"/>
              <a:t>Generally set subhead to 36pt or smaller so it will fit on a single line</a:t>
            </a:r>
          </a:p>
          <a:p>
            <a:pPr lvl="1"/>
            <a:r>
              <a:rPr lang="en-US" dirty="0" smtClean="0"/>
              <a:t>The subhead color is defined for this template but must be selected; In PowerPoint 2010, it is the fifth font color from the left</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PowerPoint Guidelines</a:t>
            </a:r>
            <a:endParaRPr lang="en-US" dirty="0"/>
          </a:p>
        </p:txBody>
      </p:sp>
      <p:sp>
        <p:nvSpPr>
          <p:cNvPr id="3" name="Text Placeholder 2"/>
          <p:cNvSpPr>
            <a:spLocks noGrp="1"/>
          </p:cNvSpPr>
          <p:nvPr>
            <p:ph idx="1"/>
          </p:nvPr>
        </p:nvSpPr>
        <p:spPr/>
        <p:txBody>
          <a:bodyPr/>
          <a:lstStyle/>
          <a:p>
            <a:r>
              <a:rPr lang="en-US" dirty="0" smtClean="0"/>
              <a:t>Font, size, and color for text have been formatted for you in the Slide Master</a:t>
            </a:r>
          </a:p>
          <a:p>
            <a:r>
              <a:rPr lang="en-US" dirty="0" smtClean="0"/>
              <a:t>Use the color palette shown below</a:t>
            </a:r>
          </a:p>
          <a:p>
            <a:r>
              <a:rPr lang="en-US" dirty="0" smtClean="0"/>
              <a:t>Hyperlink color: </a:t>
            </a:r>
            <a:r>
              <a:rPr lang="en-US" dirty="0" smtClean="0">
                <a:hlinkClick r:id="rId3"/>
              </a:rPr>
              <a:t>www.microsoft.com</a:t>
            </a:r>
            <a:r>
              <a:rPr lang="en-US" dirty="0" smtClean="0"/>
              <a:t> </a:t>
            </a:r>
          </a:p>
        </p:txBody>
      </p:sp>
      <p:sp>
        <p:nvSpPr>
          <p:cNvPr id="16" name="Rounded Rectangle 15"/>
          <p:cNvSpPr/>
          <p:nvPr/>
        </p:nvSpPr>
        <p:spPr bwMode="auto">
          <a:xfrm>
            <a:off x="929422" y="4457871"/>
            <a:ext cx="996914" cy="1419401"/>
          </a:xfrm>
          <a:prstGeom prst="roundRect">
            <a:avLst>
              <a:gd name="adj" fmla="val 903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rgbClr val="FFFFFF"/>
                </a:solidFill>
                <a:latin typeface="Calibri" pitchFamily="34" charset="0"/>
              </a:rPr>
              <a:t>Sample Fill</a:t>
            </a:r>
          </a:p>
        </p:txBody>
      </p:sp>
      <p:sp>
        <p:nvSpPr>
          <p:cNvPr id="25" name="Rounded Rectangle 24"/>
          <p:cNvSpPr/>
          <p:nvPr/>
        </p:nvSpPr>
        <p:spPr bwMode="auto">
          <a:xfrm>
            <a:off x="7183918" y="4457871"/>
            <a:ext cx="996914" cy="1419401"/>
          </a:xfrm>
          <a:prstGeom prst="roundRect">
            <a:avLst>
              <a:gd name="adj" fmla="val 9033"/>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chemeClr val="bg1"/>
                </a:solidFill>
                <a:latin typeface="Calibri" pitchFamily="34" charset="0"/>
              </a:rPr>
              <a:t>Sample Fill</a:t>
            </a:r>
          </a:p>
        </p:txBody>
      </p:sp>
      <p:sp>
        <p:nvSpPr>
          <p:cNvPr id="9" name="Rounded Rectangle 8"/>
          <p:cNvSpPr/>
          <p:nvPr/>
        </p:nvSpPr>
        <p:spPr bwMode="auto">
          <a:xfrm>
            <a:off x="3431220" y="4457871"/>
            <a:ext cx="996914" cy="1419401"/>
          </a:xfrm>
          <a:prstGeom prst="roundRect">
            <a:avLst>
              <a:gd name="adj" fmla="val 9033"/>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rgbClr val="FFFFFF"/>
                </a:solidFill>
                <a:latin typeface="Calibri" pitchFamily="34" charset="0"/>
              </a:rPr>
              <a:t>Sample Fill</a:t>
            </a:r>
          </a:p>
        </p:txBody>
      </p:sp>
      <p:sp>
        <p:nvSpPr>
          <p:cNvPr id="14" name="Rounded Rectangle 13"/>
          <p:cNvSpPr/>
          <p:nvPr/>
        </p:nvSpPr>
        <p:spPr bwMode="auto">
          <a:xfrm>
            <a:off x="2180321" y="4457871"/>
            <a:ext cx="996914" cy="1419401"/>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rgbClr val="FFFFFF"/>
                </a:solidFill>
                <a:latin typeface="Calibri" pitchFamily="34" charset="0"/>
              </a:rPr>
              <a:t>Sample Fill</a:t>
            </a:r>
          </a:p>
        </p:txBody>
      </p:sp>
      <p:sp>
        <p:nvSpPr>
          <p:cNvPr id="17" name="Rounded Rectangle 16"/>
          <p:cNvSpPr/>
          <p:nvPr/>
        </p:nvSpPr>
        <p:spPr bwMode="auto">
          <a:xfrm>
            <a:off x="4682119" y="4457871"/>
            <a:ext cx="996914" cy="1419401"/>
          </a:xfrm>
          <a:prstGeom prst="roundRect">
            <a:avLst>
              <a:gd name="adj" fmla="val 9033"/>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a:r>
              <a:rPr lang="en-US" sz="2000" dirty="0" smtClean="0">
                <a:solidFill>
                  <a:srgbClr val="FFFFFF"/>
                </a:solidFill>
                <a:latin typeface="Calibri" pitchFamily="34" charset="0"/>
              </a:rPr>
              <a:t>Sample Fill</a:t>
            </a:r>
          </a:p>
        </p:txBody>
      </p:sp>
      <p:sp>
        <p:nvSpPr>
          <p:cNvPr id="24" name="Rounded Rectangle 23"/>
          <p:cNvSpPr/>
          <p:nvPr/>
        </p:nvSpPr>
        <p:spPr bwMode="auto">
          <a:xfrm>
            <a:off x="5933018" y="4457871"/>
            <a:ext cx="996914" cy="1419401"/>
          </a:xfrm>
          <a:prstGeom prst="roundRect">
            <a:avLst>
              <a:gd name="adj" fmla="val 9033"/>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72000" tIns="45718" rIns="72000"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000000"/>
                </a:solidFill>
                <a:latin typeface="Calibri" pitchFamily="34" charset="0"/>
              </a:rPr>
              <a:t>Sample Fill</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Slide for Showing Software Code</a:t>
            </a:r>
            <a:endParaRPr lang="en-AU" dirty="0"/>
          </a:p>
        </p:txBody>
      </p:sp>
      <p:sp>
        <p:nvSpPr>
          <p:cNvPr id="3" name="Content Placeholder 2"/>
          <p:cNvSpPr>
            <a:spLocks noGrp="1"/>
          </p:cNvSpPr>
          <p:nvPr>
            <p:ph idx="1"/>
          </p:nvPr>
        </p:nvSpPr>
        <p:spPr/>
        <p:txBody>
          <a:bodyPr>
            <a:normAutofit fontScale="92500" lnSpcReduction="20000"/>
          </a:bodyPr>
          <a:lstStyle/>
          <a:p>
            <a:r>
              <a:rPr lang="en-US" sz="2400" dirty="0" smtClean="0">
                <a:latin typeface="Consolas" pitchFamily="49" charset="0"/>
                <a:cs typeface="Consolas" pitchFamily="49" charset="0"/>
              </a:rPr>
              <a:t>Use this layout to show software code</a:t>
            </a:r>
          </a:p>
          <a:p>
            <a:pPr lvl="1"/>
            <a:r>
              <a:rPr lang="en-US" sz="2000" dirty="0" smtClean="0">
                <a:latin typeface="Consolas" pitchFamily="49" charset="0"/>
                <a:cs typeface="Consolas" pitchFamily="49" charset="0"/>
              </a:rPr>
              <a:t>The font is Consolas, a </a:t>
            </a:r>
            <a:r>
              <a:rPr lang="en-US" sz="2000" dirty="0" err="1" smtClean="0">
                <a:latin typeface="Consolas" pitchFamily="49" charset="0"/>
                <a:cs typeface="Consolas" pitchFamily="49" charset="0"/>
              </a:rPr>
              <a:t>monospace</a:t>
            </a:r>
            <a:r>
              <a:rPr lang="en-US" sz="2000" dirty="0" smtClean="0">
                <a:latin typeface="Consolas" pitchFamily="49" charset="0"/>
                <a:cs typeface="Consolas" pitchFamily="49" charset="0"/>
              </a:rPr>
              <a:t> font</a:t>
            </a:r>
          </a:p>
          <a:p>
            <a:pPr lvl="1"/>
            <a:r>
              <a:rPr lang="en-US" sz="2000" dirty="0" smtClean="0">
                <a:latin typeface="Consolas" pitchFamily="49" charset="0"/>
                <a:cs typeface="Consolas" pitchFamily="49" charset="0"/>
              </a:rPr>
              <a:t>The slide doesn’t use bullets but levels can be indented using the “Increase List Level” icon on the Home menu</a:t>
            </a:r>
          </a:p>
          <a:p>
            <a:pPr lvl="1"/>
            <a:r>
              <a:rPr lang="en-US" sz="2000" dirty="0" smtClean="0">
                <a:latin typeface="Consolas" pitchFamily="49" charset="0"/>
                <a:cs typeface="Consolas" pitchFamily="49" charset="0"/>
              </a:rPr>
              <a:t>To use straight quotes " instead of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smart quotes ”, do this:</a:t>
            </a:r>
          </a:p>
          <a:p>
            <a:pPr lvl="1">
              <a:buFont typeface="+mj-lt"/>
              <a:buAutoNum type="arabicPeriod"/>
            </a:pPr>
            <a:r>
              <a:rPr lang="en-US" sz="2000" dirty="0" smtClean="0">
                <a:latin typeface="Consolas" pitchFamily="49" charset="0"/>
                <a:cs typeface="Consolas" pitchFamily="49" charset="0"/>
              </a:rPr>
              <a:t>Click on the Office Button in the upper left corner</a:t>
            </a:r>
          </a:p>
          <a:p>
            <a:pPr lvl="1">
              <a:buFont typeface="+mj-lt"/>
              <a:buAutoNum type="arabicPeriod"/>
            </a:pPr>
            <a:r>
              <a:rPr lang="en-US" sz="2000" dirty="0" smtClean="0">
                <a:latin typeface="Consolas" pitchFamily="49" charset="0"/>
                <a:cs typeface="Consolas" pitchFamily="49" charset="0"/>
              </a:rPr>
              <a:t>At the bottom of the menu, choose PowerPoint Options</a:t>
            </a:r>
          </a:p>
          <a:p>
            <a:pPr lvl="1">
              <a:buFont typeface="+mj-lt"/>
              <a:buAutoNum type="arabicPeriod"/>
            </a:pPr>
            <a:r>
              <a:rPr lang="en-US" sz="2000" dirty="0" smtClean="0">
                <a:latin typeface="Consolas" pitchFamily="49" charset="0"/>
                <a:cs typeface="Consolas" pitchFamily="49" charset="0"/>
              </a:rPr>
              <a:t>From the left pane, select Proofing</a:t>
            </a:r>
          </a:p>
          <a:p>
            <a:pPr lvl="1">
              <a:buFont typeface="+mj-lt"/>
              <a:buAutoNum type="arabicPeriod"/>
            </a:pPr>
            <a:r>
              <a:rPr lang="en-US" sz="2000" dirty="0" smtClean="0">
                <a:latin typeface="Consolas" pitchFamily="49" charset="0"/>
                <a:cs typeface="Consolas" pitchFamily="49" charset="0"/>
              </a:rPr>
              <a:t>Click on the AutoCorrect Options button</a:t>
            </a:r>
          </a:p>
          <a:p>
            <a:pPr lvl="1">
              <a:buFont typeface="+mj-lt"/>
              <a:buAutoNum type="arabicPeriod"/>
            </a:pPr>
            <a:r>
              <a:rPr lang="en-US" sz="2000" dirty="0" smtClean="0">
                <a:latin typeface="Consolas" pitchFamily="49" charset="0"/>
                <a:cs typeface="Consolas" pitchFamily="49" charset="0"/>
              </a:rPr>
              <a:t>Select the AutoFormat As You Type tab,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and deselect “Straight quotes” with “smart </a:t>
            </a:r>
            <a:br>
              <a:rPr lang="en-US" sz="2000" dirty="0" smtClean="0">
                <a:latin typeface="Consolas" pitchFamily="49" charset="0"/>
                <a:cs typeface="Consolas" pitchFamily="49" charset="0"/>
              </a:rPr>
            </a:br>
            <a:r>
              <a:rPr lang="en-US" sz="2000" dirty="0" smtClean="0">
                <a:latin typeface="Consolas" pitchFamily="49" charset="0"/>
                <a:cs typeface="Consolas" pitchFamily="49" charset="0"/>
              </a:rPr>
              <a:t>quotes”. Then Click OK.</a:t>
            </a:r>
            <a:endParaRPr lang="en-AU" dirty="0">
              <a:latin typeface="Consolas" pitchFamily="49" charset="0"/>
              <a:cs typeface="Consolas" pitchFamily="49" charset="0"/>
            </a:endParaRP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smtClean="0"/>
              <a:t>Table Format</a:t>
            </a:r>
            <a:endParaRPr lang="en-US" dirty="0"/>
          </a:p>
        </p:txBody>
      </p:sp>
      <p:graphicFrame>
        <p:nvGraphicFramePr>
          <p:cNvPr id="4" name="Content Placeholder 3"/>
          <p:cNvGraphicFramePr>
            <a:graphicFrameLocks noGrp="1"/>
          </p:cNvGraphicFramePr>
          <p:nvPr>
            <p:ph idx="1"/>
          </p:nvPr>
        </p:nvGraphicFramePr>
        <p:xfrm>
          <a:off x="457200" y="1600200"/>
          <a:ext cx="8229600" cy="3660768"/>
        </p:xfrm>
        <a:graphic>
          <a:graphicData uri="http://schemas.openxmlformats.org/drawingml/2006/table">
            <a:tbl>
              <a:tblPr firstRow="1" bandRow="1">
                <a:tableStyleId>{B301B821-A1FF-4177-AEE7-76D212191A09}</a:tableStyleId>
              </a:tblPr>
              <a:tblGrid>
                <a:gridCol w="1645920"/>
                <a:gridCol w="1645920"/>
                <a:gridCol w="1645920"/>
                <a:gridCol w="1645920"/>
                <a:gridCol w="1645920"/>
              </a:tblGrid>
              <a:tr h="263525">
                <a:tc gridSpan="5">
                  <a:txBody>
                    <a:bodyPr/>
                    <a:lstStyle/>
                    <a:p>
                      <a:pPr marL="0" algn="ctr" defTabSz="914099" rtl="0" eaLnBrk="1" fontAlgn="base" latinLnBrk="0" hangingPunct="1">
                        <a:spcBef>
                          <a:spcPct val="0"/>
                        </a:spcBef>
                        <a:spcAft>
                          <a:spcPct val="0"/>
                        </a:spcAft>
                      </a:pPr>
                      <a:r>
                        <a:rPr lang="en-US" sz="2800" kern="1200" dirty="0" smtClean="0">
                          <a:effectLst/>
                        </a:rPr>
                        <a:t>Table Title</a:t>
                      </a:r>
                      <a:endParaRPr lang="en-US" sz="2800" kern="1200" dirty="0" smtClean="0">
                        <a:solidFill>
                          <a:srgbClr val="FFFFFF"/>
                        </a:solidFill>
                        <a:effectLst/>
                        <a:latin typeface="Calibri" pitchFamily="34" charset="0"/>
                        <a:ea typeface="+mn-ea"/>
                        <a:cs typeface="+mn-cs"/>
                      </a:endParaRPr>
                    </a:p>
                  </a:txBody>
                  <a:tcPr marL="89777" marR="89777" anchor="ct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324485">
                <a:tc>
                  <a:txBody>
                    <a:bodyPr/>
                    <a:lstStyle/>
                    <a:p>
                      <a:pPr marL="0" algn="ctr" defTabSz="914099" rtl="0" eaLnBrk="1" fontAlgn="base" latinLnBrk="0" hangingPunct="1">
                        <a:spcBef>
                          <a:spcPct val="0"/>
                        </a:spcBef>
                        <a:spcAft>
                          <a:spcPct val="0"/>
                        </a:spcAft>
                        <a:defRPr/>
                      </a:pPr>
                      <a:r>
                        <a:rPr lang="en-US" sz="1800" kern="1200" dirty="0" smtClean="0">
                          <a:effectLst/>
                        </a:rPr>
                        <a:t>Column 1</a:t>
                      </a:r>
                      <a:endParaRPr lang="en-US" sz="1800" kern="1200" dirty="0" smtClean="0">
                        <a:solidFill>
                          <a:srgbClr val="FFFFFF"/>
                        </a:solidFill>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r>
                        <a:rPr lang="en-US" sz="1800" kern="1200" dirty="0" smtClean="0">
                          <a:effectLst/>
                        </a:rPr>
                        <a:t>Column 2</a:t>
                      </a:r>
                      <a:endParaRPr lang="en-US" sz="1800" kern="1200" dirty="0" smtClean="0">
                        <a:solidFill>
                          <a:srgbClr val="FFFFFF"/>
                        </a:solidFill>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r>
                        <a:rPr lang="en-US" sz="1800" kern="1200" dirty="0" smtClean="0">
                          <a:effectLst/>
                        </a:rPr>
                        <a:t>Column 3</a:t>
                      </a:r>
                      <a:endParaRPr lang="en-US" sz="1800" kern="1200" dirty="0" smtClean="0">
                        <a:solidFill>
                          <a:srgbClr val="FFFFFF"/>
                        </a:solidFill>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r>
                        <a:rPr lang="en-US" sz="1800" kern="1200" dirty="0" smtClean="0">
                          <a:effectLst/>
                        </a:rPr>
                        <a:t>Column 4</a:t>
                      </a:r>
                      <a:endParaRPr lang="en-US" sz="1800" kern="1200" dirty="0" smtClean="0">
                        <a:solidFill>
                          <a:srgbClr val="FFFFFF"/>
                        </a:solidFill>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r>
                        <a:rPr lang="en-US" sz="1800" kern="1200" dirty="0" smtClean="0">
                          <a:effectLst/>
                        </a:rPr>
                        <a:t>Column 5</a:t>
                      </a:r>
                      <a:endParaRPr lang="en-US" sz="1800" kern="1200" dirty="0" smtClean="0">
                        <a:solidFill>
                          <a:srgbClr val="FFFFFF"/>
                        </a:solidFill>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ln>
                          <a:solidFill>
                            <a:schemeClr val="accent1"/>
                          </a:solidFill>
                        </a:ln>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r>
              <a:tr h="462808">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kern="1200" dirty="0" smtClean="0">
                        <a:solidFill>
                          <a:schemeClr val="bg1"/>
                        </a:solidFill>
                        <a:effectLst>
                          <a:outerShdw blurRad="38100" dist="38100" dir="2700000" algn="tl">
                            <a:srgbClr val="000000">
                              <a:alpha val="43137"/>
                            </a:srgbClr>
                          </a:outerShdw>
                        </a:effectLst>
                        <a:latin typeface="+mn-lt"/>
                        <a:ea typeface="+mn-ea"/>
                        <a:cs typeface="+mn-cs"/>
                      </a:endParaRPr>
                    </a:p>
                  </a:txBody>
                  <a:tcPr marL="89777" marR="89777" anchor="ctr"/>
                </a:tc>
              </a:tr>
            </a:tbl>
          </a:graphicData>
        </a:graphic>
      </p:graphicFrame>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Bar Chart Example</a:t>
            </a:r>
            <a:endParaRPr lang="en-US" dirty="0"/>
          </a:p>
        </p:txBody>
      </p:sp>
      <p:graphicFrame>
        <p:nvGraphicFramePr>
          <p:cNvPr id="5" name="Chart 4"/>
          <p:cNvGraphicFramePr/>
          <p:nvPr/>
        </p:nvGraphicFramePr>
        <p:xfrm>
          <a:off x="679450" y="878773"/>
          <a:ext cx="7789863" cy="4940135"/>
        </p:xfrm>
        <a:graphic>
          <a:graphicData uri="http://schemas.openxmlformats.org/drawingml/2006/chart">
            <c:chart xmlns:c="http://schemas.openxmlformats.org/drawingml/2006/chart" xmlns:r="http://schemas.openxmlformats.org/officeDocument/2006/relationships" r:id="rId3"/>
          </a:graphicData>
        </a:graphic>
      </p:graphicFrame>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Pie Chart Example</a:t>
            </a:r>
            <a:endParaRPr lang="en-US" dirty="0"/>
          </a:p>
        </p:txBody>
      </p:sp>
      <p:graphicFrame>
        <p:nvGraphicFramePr>
          <p:cNvPr id="3" name="Chart 2"/>
          <p:cNvGraphicFramePr/>
          <p:nvPr/>
        </p:nvGraphicFramePr>
        <p:xfrm>
          <a:off x="683568" y="1340768"/>
          <a:ext cx="7789863" cy="4603585"/>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chemeClr val="bg1"/>
                </a:solidFill>
                <a:latin typeface="Segoe UI" pitchFamily="34" charset="0"/>
                <a:cs typeface="Segoe UI" pitchFamily="34" charset="0"/>
              </a:rPr>
              <a:t>Why Enroll, other than it being free?</a:t>
            </a:r>
          </a:p>
          <a:p>
            <a:r>
              <a:rPr lang="en-US" sz="1600" dirty="0" smtClean="0">
                <a:solidFill>
                  <a:schemeClr val="bg1"/>
                </a:solidFill>
                <a:latin typeface="Segoe UI" pitchFamily="34" charset="0"/>
                <a:cs typeface="Segoe UI" pitchFamily="34" charset="0"/>
              </a:rPr>
              <a:t>The MVA helps improve </a:t>
            </a:r>
            <a:r>
              <a:rPr lang="en-US" sz="1600" dirty="0">
                <a:solidFill>
                  <a:schemeClr val="bg1"/>
                </a:solidFill>
                <a:latin typeface="Segoe UI" pitchFamily="34" charset="0"/>
                <a:cs typeface="Segoe UI" pitchFamily="34" charset="0"/>
              </a:rPr>
              <a:t>your IT skill set and advance your career with </a:t>
            </a:r>
            <a:r>
              <a:rPr lang="en-US" sz="1600" dirty="0" smtClean="0">
                <a:solidFill>
                  <a:schemeClr val="bg1"/>
                </a:solidFill>
                <a:latin typeface="Segoe UI" pitchFamily="34" charset="0"/>
                <a:cs typeface="Segoe UI" pitchFamily="34" charset="0"/>
              </a:rPr>
              <a:t>a </a:t>
            </a:r>
            <a:r>
              <a:rPr lang="en-US" sz="1600" dirty="0">
                <a:solidFill>
                  <a:schemeClr val="bg1"/>
                </a:solidFill>
                <a:latin typeface="Segoe UI" pitchFamily="34" charset="0"/>
                <a:cs typeface="Segoe UI" pitchFamily="34" charset="0"/>
              </a:rPr>
              <a:t>free, easy to access training portal that allows you to learn at your own pace, focusing on Microsoft </a:t>
            </a:r>
            <a:r>
              <a:rPr lang="en-US" sz="1600" dirty="0" smtClean="0">
                <a:solidFill>
                  <a:schemeClr val="bg1"/>
                </a:solidFill>
                <a:latin typeface="Segoe UI" pitchFamily="34" charset="0"/>
                <a:cs typeface="Segoe UI" pitchFamily="34" charset="0"/>
              </a:rPr>
              <a:t>technologies.</a:t>
            </a:r>
            <a:endParaRPr lang="en-GB" sz="1600" dirty="0">
              <a:solidFill>
                <a:schemeClr val="bg1"/>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What Do I </a:t>
            </a:r>
            <a:r>
              <a:rPr lang="en-GB" sz="2000" b="1" dirty="0" smtClean="0">
                <a:solidFill>
                  <a:schemeClr val="bg1"/>
                </a:solidFill>
                <a:latin typeface="Segoe UI" pitchFamily="34" charset="0"/>
                <a:cs typeface="Segoe UI" pitchFamily="34" charset="0"/>
              </a:rPr>
              <a:t>get for enrolment?</a:t>
            </a:r>
            <a:r>
              <a:rPr lang="en-GB" sz="2000" b="1" dirty="0">
                <a:solidFill>
                  <a:schemeClr val="bg1"/>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1600" b="1" dirty="0">
              <a:solidFill>
                <a:schemeClr val="bg1"/>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Then tell us what you </a:t>
            </a:r>
            <a:r>
              <a:rPr lang="en-GB" sz="2000" b="1" dirty="0" smtClean="0">
                <a:solidFill>
                  <a:schemeClr val="bg1"/>
                </a:solidFill>
                <a:latin typeface="Segoe UI" pitchFamily="34" charset="0"/>
                <a:cs typeface="Segoe UI" pitchFamily="34" charset="0"/>
              </a:rPr>
              <a:t>think. </a:t>
            </a:r>
            <a:r>
              <a:rPr lang="en-GB" sz="1600" dirty="0" smtClean="0">
                <a:solidFill>
                  <a:schemeClr val="bg1"/>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54209098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chemeClr val="bg2"/>
                </a:solidFill>
                <a:latin typeface="Calibri" pitchFamily="34" charset="0"/>
                <a:hlinkClick r:id="rId4"/>
              </a:rPr>
              <a:t>www.msteched.com/Australia</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pPr marL="0" lvl="1" indent="0"/>
            <a:r>
              <a:rPr lang="en-US"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chemeClr val="bg2"/>
                </a:solidFill>
                <a:latin typeface="Calibri" pitchFamily="34" charset="0"/>
                <a:hlinkClick r:id="rId5"/>
              </a:rPr>
              <a:t>http</a:t>
            </a:r>
            <a:r>
              <a:rPr lang="en-US" sz="2000" dirty="0" smtClean="0">
                <a:solidFill>
                  <a:schemeClr val="bg2"/>
                </a:solidFill>
                <a:latin typeface="Calibri" pitchFamily="34" charset="0"/>
                <a:hlinkClick r:id="rId5"/>
              </a:rPr>
              <a:t>://</a:t>
            </a:r>
            <a:r>
              <a:rPr lang="en-AU" sz="2000" dirty="0" smtClean="0">
                <a:solidFill>
                  <a:schemeClr val="bg2"/>
                </a:solidFill>
                <a:hlinkClick r:id="rId5"/>
              </a:rPr>
              <a:t> technet.microsoft.com/en-au</a:t>
            </a:r>
            <a:r>
              <a:rPr lang="en-US" sz="2400" b="1" dirty="0" smtClean="0">
                <a:solidFill>
                  <a:schemeClr val="bg2"/>
                </a:solidFill>
                <a:latin typeface="Calibri" pitchFamily="34" charset="0"/>
                <a:hlinkClick r:id="rId5"/>
              </a:rPr>
              <a:t>  </a:t>
            </a:r>
            <a:endParaRPr lang="en-US" sz="2400" dirty="0">
              <a:solidFill>
                <a:schemeClr val="bg2"/>
              </a:solidFill>
              <a:latin typeface="Calibri" pitchFamily="34" charset="0"/>
            </a:endParaRPr>
          </a:p>
          <a:p>
            <a:pPr marL="0" lvl="1" indent="0">
              <a:tabLst>
                <a:tab pos="1828800" algn="l"/>
              </a:tabLst>
            </a:pP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chemeClr val="bg2"/>
                </a:solidFill>
                <a:latin typeface="Calibri" pitchFamily="34" charset="0"/>
                <a:hlinkClick r:id="rId8"/>
              </a:rPr>
              <a:t>http</a:t>
            </a:r>
            <a:r>
              <a:rPr lang="en-US" sz="2000" dirty="0" smtClean="0">
                <a:solidFill>
                  <a:schemeClr val="bg2"/>
                </a:solidFill>
                <a:latin typeface="Calibri" pitchFamily="34" charset="0"/>
                <a:hlinkClick r:id="rId8"/>
              </a:rPr>
              <a:t>://</a:t>
            </a:r>
            <a:r>
              <a:rPr lang="en-AU" sz="2000" dirty="0" smtClean="0">
                <a:solidFill>
                  <a:schemeClr val="bg2"/>
                </a:solidFill>
                <a:hlinkClick r:id="rId8"/>
              </a:rPr>
              <a:t>msdn.microsoft.com/en-au</a:t>
            </a:r>
            <a:endParaRPr lang="en-AU" sz="2000" dirty="0" smtClean="0">
              <a:solidFill>
                <a:schemeClr val="bg2"/>
              </a:solidFill>
            </a:endParaRPr>
          </a:p>
          <a:p>
            <a:pPr>
              <a:spcBef>
                <a:spcPts val="600"/>
              </a:spcBef>
              <a:tabLst>
                <a:tab pos="1828800" algn="l"/>
              </a:tabLst>
            </a:pPr>
            <a:r>
              <a:rPr lang="en-US" sz="2400" b="1" dirty="0" smtClean="0">
                <a:solidFill>
                  <a:schemeClr val="bg2"/>
                </a:solidFill>
                <a:latin typeface="Calibri" pitchFamily="34" charset="0"/>
              </a:rPr>
              <a:t> </a:t>
            </a: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chemeClr val="bg2"/>
                </a:solidFill>
                <a:hlinkClick r:id="rId9"/>
              </a:rPr>
              <a:t>www.microsoft.com/australia/learning</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r>
              <a:rPr lang="en-US"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smtClean="0"/>
              <a:t>What we need to do is…</a:t>
            </a:r>
            <a:endParaRPr lang="en-AU" dirty="0"/>
          </a:p>
        </p:txBody>
      </p:sp>
      <p:sp>
        <p:nvSpPr>
          <p:cNvPr id="4" name="Text Placeholder 3"/>
          <p:cNvSpPr>
            <a:spLocks noGrp="1"/>
          </p:cNvSpPr>
          <p:nvPr>
            <p:ph type="body" sz="quarter" idx="10"/>
          </p:nvPr>
        </p:nvSpPr>
        <p:spPr>
          <a:xfrm>
            <a:off x="389436" y="1124744"/>
            <a:ext cx="8363938" cy="4136517"/>
          </a:xfrm>
        </p:spPr>
        <p:txBody>
          <a:bodyPr>
            <a:normAutofit lnSpcReduction="10000"/>
          </a:bodyPr>
          <a:lstStyle/>
          <a:p>
            <a:r>
              <a:rPr lang="en-AU" dirty="0" smtClean="0"/>
              <a:t>Identify potential problems early</a:t>
            </a:r>
          </a:p>
          <a:p>
            <a:r>
              <a:rPr lang="en-AU" dirty="0" smtClean="0"/>
              <a:t>Troubleshoot risky areas in advance</a:t>
            </a:r>
          </a:p>
          <a:p>
            <a:r>
              <a:rPr lang="en-AU" dirty="0" smtClean="0"/>
              <a:t>Get everyone headed in the same direction</a:t>
            </a:r>
          </a:p>
          <a:p>
            <a:r>
              <a:rPr lang="en-AU" dirty="0" smtClean="0"/>
              <a:t>Understand how new features relate to existing features</a:t>
            </a:r>
          </a:p>
          <a:p>
            <a:r>
              <a:rPr lang="en-AU" dirty="0" smtClean="0"/>
              <a:t>Reassure stakeholders about what they are getting for their money</a:t>
            </a:r>
          </a:p>
          <a:p>
            <a:r>
              <a:rPr lang="en-AU" dirty="0" smtClean="0"/>
              <a:t>Clearly communicate what needs to be built</a:t>
            </a:r>
          </a:p>
          <a:p>
            <a:r>
              <a:rPr lang="en-AU" dirty="0" smtClean="0"/>
              <a:t>Clearly communicate </a:t>
            </a:r>
            <a:r>
              <a:rPr lang="en-AU" i="1" dirty="0" smtClean="0"/>
              <a:t>what it will be like to use</a:t>
            </a:r>
            <a:endParaRPr lang="en-AU" i="1" dirty="0"/>
          </a:p>
        </p:txBody>
      </p:sp>
      <p:sp>
        <p:nvSpPr>
          <p:cNvPr id="5" name="Rectangle 4"/>
          <p:cNvSpPr/>
          <p:nvPr/>
        </p:nvSpPr>
        <p:spPr>
          <a:xfrm>
            <a:off x="1715899" y="5438834"/>
            <a:ext cx="5712205" cy="1446550"/>
          </a:xfrm>
          <a:prstGeom prst="rect">
            <a:avLst/>
          </a:prstGeom>
          <a:noFill/>
          <a:effectLst/>
        </p:spPr>
        <p:txBody>
          <a:bodyPr wrap="none" lIns="91440" tIns="45720" rIns="91440" bIns="45720">
            <a:spAutoFit/>
          </a:bodyPr>
          <a:lstStyle/>
          <a:p>
            <a:pPr algn="ctr"/>
            <a:r>
              <a:rPr lang="en-US" sz="8800" b="1" cap="none" spc="0" dirty="0" smtClean="0">
                <a:ln w="12700">
                  <a:solidFill>
                    <a:schemeClr val="bg2"/>
                  </a:solidFill>
                  <a:prstDash val="solid"/>
                </a:ln>
                <a:solidFill>
                  <a:schemeClr val="bg1"/>
                </a:solidFill>
              </a:rPr>
              <a:t>PROTOTYPE</a:t>
            </a:r>
            <a:endParaRPr lang="en-US" sz="8800" b="1" cap="none" spc="0" dirty="0">
              <a:ln w="12700">
                <a:solidFill>
                  <a:schemeClr val="bg2"/>
                </a:solidFill>
                <a:prstDash val="solid"/>
              </a:ln>
              <a:solidFill>
                <a:schemeClr val="bg1"/>
              </a:solidFill>
            </a:endParaRPr>
          </a:p>
        </p:txBody>
      </p:sp>
    </p:spTree>
    <p:extLst>
      <p:ext uri="{BB962C8B-B14F-4D97-AF65-F5344CB8AC3E}">
        <p14:creationId xmlns:p14="http://schemas.microsoft.com/office/powerpoint/2010/main" val="16974012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ppt_x"/>
                                          </p:val>
                                        </p:tav>
                                        <p:tav tm="100000">
                                          <p:val>
                                            <p:strVal val="#ppt_x"/>
                                          </p:val>
                                        </p:tav>
                                      </p:tavLst>
                                    </p:anim>
                                    <p:anim calcmode="lin" valueType="num">
                                      <p:cBhvr additive="base">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3247</Words>
  <Application>Microsoft Office PowerPoint</Application>
  <PresentationFormat>On-screen Show (4:3)</PresentationFormat>
  <Paragraphs>654</Paragraphs>
  <Slides>89</Slides>
  <Notes>49</Notes>
  <HiddenSlides>12</HiddenSlides>
  <MMClips>2</MMClips>
  <ScaleCrop>false</ScaleCrop>
  <HeadingPairs>
    <vt:vector size="4" baseType="variant">
      <vt:variant>
        <vt:lpstr>Theme</vt:lpstr>
      </vt:variant>
      <vt:variant>
        <vt:i4>1</vt:i4>
      </vt:variant>
      <vt:variant>
        <vt:lpstr>Slide Titles</vt:lpstr>
      </vt:variant>
      <vt:variant>
        <vt:i4>89</vt:i4>
      </vt:variant>
    </vt:vector>
  </HeadingPairs>
  <TitlesOfParts>
    <vt:vector size="90" baseType="lpstr">
      <vt:lpstr>Office Theme</vt:lpstr>
      <vt:lpstr>PowerPoint Presentation</vt:lpstr>
      <vt:lpstr>Prototypes, prototypes and prototypes</vt:lpstr>
      <vt:lpstr>Prototypes</vt:lpstr>
      <vt:lpstr>Prototypes</vt:lpstr>
      <vt:lpstr>Who am I?</vt:lpstr>
      <vt:lpstr>“An architect's most useful tools are an eraser at the drafting board, and a wrecking bar at the site.”</vt:lpstr>
      <vt:lpstr>Mistakes will happen</vt:lpstr>
      <vt:lpstr>Like buildings, applications break at the joins </vt:lpstr>
      <vt:lpstr>What we need to do is…</vt:lpstr>
      <vt:lpstr>Design with models</vt:lpstr>
      <vt:lpstr>In User Experience,  Prototyping is a way of life</vt:lpstr>
      <vt:lpstr>UX prototypes started as static mockups</vt:lpstr>
      <vt:lpstr>…then along came Rich Internet Applications</vt:lpstr>
      <vt:lpstr>Architectural plans express the function, but not the experience</vt:lpstr>
      <vt:lpstr>The Evolution of "Design"</vt:lpstr>
      <vt:lpstr>Dynamic UI’s – the Challenge</vt:lpstr>
      <vt:lpstr>Applications Break At The Joins</vt:lpstr>
      <vt:lpstr>Documenting Transitions - Options</vt:lpstr>
      <vt:lpstr>Documenting Transitions - Options</vt:lpstr>
      <vt:lpstr>The return of prototyping</vt:lpstr>
      <vt:lpstr>Prototyping Problems – olden days</vt:lpstr>
      <vt:lpstr>User Experience (UX) Challenges</vt:lpstr>
      <vt:lpstr>Prototypes I have known…</vt:lpstr>
      <vt:lpstr>Observer’s guide to prototypes</vt:lpstr>
      <vt:lpstr>Why prototype?</vt:lpstr>
      <vt:lpstr>Why Prototype?</vt:lpstr>
      <vt:lpstr>Why Prototype?</vt:lpstr>
      <vt:lpstr>Validate the Concept</vt:lpstr>
      <vt:lpstr>Validate the Concept</vt:lpstr>
      <vt:lpstr>Why Prototype?</vt:lpstr>
      <vt:lpstr>Try Out Ideas</vt:lpstr>
      <vt:lpstr>Try Out Ideas</vt:lpstr>
      <vt:lpstr>Try Out Ideas</vt:lpstr>
      <vt:lpstr>Try Out Ideas</vt:lpstr>
      <vt:lpstr>Why Prototype?</vt:lpstr>
      <vt:lpstr>Identify issues</vt:lpstr>
      <vt:lpstr>Why Prototype?</vt:lpstr>
      <vt:lpstr>Sell the vision</vt:lpstr>
      <vt:lpstr>Sell the vision</vt:lpstr>
      <vt:lpstr>Sell the vision</vt:lpstr>
      <vt:lpstr>Sell the vision</vt:lpstr>
      <vt:lpstr>Why Prototype?</vt:lpstr>
      <vt:lpstr>Bring the team together</vt:lpstr>
      <vt:lpstr>Bring the team together</vt:lpstr>
      <vt:lpstr>Bring the Team Together</vt:lpstr>
      <vt:lpstr>Why Prototype?</vt:lpstr>
      <vt:lpstr>Why Prototype?</vt:lpstr>
      <vt:lpstr>Why Prototype?</vt:lpstr>
      <vt:lpstr>Why Prototype?</vt:lpstr>
      <vt:lpstr>Observer’s guide to prototypes</vt:lpstr>
      <vt:lpstr>A quick case study</vt:lpstr>
      <vt:lpstr>Cochlear Implant System</vt:lpstr>
      <vt:lpstr>Where does the software fit?</vt:lpstr>
      <vt:lpstr>In the beginning...</vt:lpstr>
      <vt:lpstr>The Living Spec</vt:lpstr>
      <vt:lpstr>Prototype + Design</vt:lpstr>
      <vt:lpstr>Prototype Pain</vt:lpstr>
      <vt:lpstr>Prototype Pain</vt:lpstr>
      <vt:lpstr>Good prototypes</vt:lpstr>
      <vt:lpstr>Attributes of good prototypes…</vt:lpstr>
      <vt:lpstr>Put the Reader in the User’s Shoes</vt:lpstr>
      <vt:lpstr>Have an appropriate level of investment</vt:lpstr>
      <vt:lpstr>Are changeable and can evolve</vt:lpstr>
      <vt:lpstr>Accessible</vt:lpstr>
      <vt:lpstr>Accessible</vt:lpstr>
      <vt:lpstr>Accessible</vt:lpstr>
      <vt:lpstr>Communicate the right level of detail</vt:lpstr>
      <vt:lpstr>Communicate the right level of detail Early in the design process</vt:lpstr>
      <vt:lpstr>Communicate the right level of detail Later in the design process</vt:lpstr>
      <vt:lpstr>Attributes of good prototypes…</vt:lpstr>
      <vt:lpstr>Observer’s guide to prototypes</vt:lpstr>
      <vt:lpstr>Prototyping payoff</vt:lpstr>
      <vt:lpstr>Prototypes</vt:lpstr>
      <vt:lpstr>Design Thinking</vt:lpstr>
      <vt:lpstr>The only thing more expensive than writing software is writing bad software</vt:lpstr>
      <vt:lpstr>Shane Morris </vt:lpstr>
      <vt:lpstr>Speaker Notes  *Not for presentation purposes – information slide only</vt:lpstr>
      <vt:lpstr>Speaker Notes  *Not for presentation purposes – information slide only</vt:lpstr>
      <vt:lpstr>Title of Presentation</vt:lpstr>
      <vt:lpstr>Agenda Agenda Subtitle</vt:lpstr>
      <vt:lpstr>PowerPoint Template Subtitle color</vt:lpstr>
      <vt:lpstr>PowerPoint Guidelines</vt:lpstr>
      <vt:lpstr>Slide for Showing Software Code</vt:lpstr>
      <vt:lpstr>Table Format</vt:lpstr>
      <vt:lpstr>Bar Chart Example</vt:lpstr>
      <vt:lpstr>Pie Chart Example</vt:lpstr>
      <vt:lpstr>Enrol in Microsoft Virtual Academy Today</vt:lpstr>
      <vt:lpstr>PowerPoint Presentation</vt:lpstr>
      <vt:lpstr>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2011-08-31T06:03:10Z</dcterms:created>
  <dcterms:modified xsi:type="dcterms:W3CDTF">2011-08-31T06:03:31Z</dcterms:modified>
</cp:coreProperties>
</file>