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6"/>
  </p:notesMasterIdLst>
  <p:handoutMasterIdLst>
    <p:handoutMasterId r:id="rId47"/>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6" r:id="rId44"/>
    <p:sldId id="295"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BFF0BE4-3DE5-464B-9E34-9EF3EBEBE676}">
          <p14:sldIdLst>
            <p14:sldId id="256"/>
            <p14:sldId id="257"/>
            <p14:sldId id="258"/>
            <p14:sldId id="259"/>
          </p14:sldIdLst>
        </p14:section>
        <p14:section name="Common problems" id="{D480A283-F949-4FAA-A724-0EA97D8D9545}">
          <p14:sldIdLst>
            <p14:sldId id="260"/>
            <p14:sldId id="261"/>
            <p14:sldId id="262"/>
            <p14:sldId id="263"/>
            <p14:sldId id="264"/>
            <p14:sldId id="265"/>
            <p14:sldId id="266"/>
            <p14:sldId id="267"/>
            <p14:sldId id="268"/>
            <p14:sldId id="269"/>
            <p14:sldId id="270"/>
            <p14:sldId id="271"/>
          </p14:sldIdLst>
        </p14:section>
        <p14:section name="How to get rid of these problems" id="{0D137775-C1AE-49B6-A3D8-C650C62330A2}">
          <p14:sldIdLst>
            <p14:sldId id="272"/>
            <p14:sldId id="273"/>
          </p14:sldIdLst>
        </p14:section>
        <p14:section name="Introducing ShareCoffee" id="{9EBBB89D-5FFA-4E4F-B913-29DC7C564FEB}">
          <p14:sldIdLst>
            <p14:sldId id="274"/>
            <p14:sldId id="275"/>
            <p14:sldId id="276"/>
            <p14:sldId id="277"/>
            <p14:sldId id="278"/>
            <p14:sldId id="279"/>
          </p14:sldIdLst>
        </p14:section>
        <p14:section name="Hands on ShareCoffee" id="{3CB68DCD-5DF9-4DB4-B31A-1F76DB7173EF}">
          <p14:sldIdLst>
            <p14:sldId id="280"/>
            <p14:sldId id="281"/>
            <p14:sldId id="282"/>
            <p14:sldId id="283"/>
            <p14:sldId id="284"/>
            <p14:sldId id="285"/>
            <p14:sldId id="286"/>
            <p14:sldId id="287"/>
            <p14:sldId id="288"/>
          </p14:sldIdLst>
        </p14:section>
        <p14:section name="ShareCoffee AddOns" id="{693FBCF6-1352-490F-A1B6-687D14C0105A}">
          <p14:sldIdLst>
            <p14:sldId id="289"/>
            <p14:sldId id="290"/>
            <p14:sldId id="291"/>
            <p14:sldId id="292"/>
          </p14:sldIdLst>
        </p14:section>
        <p14:section name="Outro" id="{3D8F9228-6210-46F9-B272-FD50603DA42E}">
          <p14:sldIdLst>
            <p14:sldId id="293"/>
            <p14:sldId id="294"/>
            <p14:sldId id="296"/>
            <p14:sldId id="29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56"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18398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4063632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080706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611337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789344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311808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136626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714686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651504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0EE05E5-D1C6-44BD-BCE0-C8BED768B14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
        <p:nvSpPr>
          <p:cNvPr id="10" name="Footer Placeholder 9"/>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30440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350298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959102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
        <p:nvSpPr>
          <p:cNvPr id="10" name="Footer Placeholder 9"/>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9079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DC87056A-E8F5-428F-AC0C-A0612B013C53}" type="datetime1">
              <a:rPr lang="en-US" smtClean="0"/>
              <a:t>3/4/2014</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pPr/>
              <a:t>21</a:t>
            </a:fld>
            <a:endParaRPr lang="en-US" dirty="0"/>
          </a:p>
        </p:txBody>
      </p:sp>
      <p:sp>
        <p:nvSpPr>
          <p:cNvPr id="7" name="Footer Placeholder 6"/>
          <p:cNvSpPr>
            <a:spLocks noGrp="1"/>
          </p:cNvSpPr>
          <p:nvPr>
            <p:ph type="ftr" sz="quarter" idx="12"/>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3740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504500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795541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392875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506284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9367188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3639768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838799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643511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
        <p:nvSpPr>
          <p:cNvPr id="10" name="Footer Placeholder 9"/>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7958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602880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8041975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4529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41750448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423823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565124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
        <p:nvSpPr>
          <p:cNvPr id="10" name="Date Placeholder 9"/>
          <p:cNvSpPr>
            <a:spLocks noGrp="1"/>
          </p:cNvSpPr>
          <p:nvPr>
            <p:ph type="dt" idx="13"/>
          </p:nvPr>
        </p:nvSpPr>
        <p:spPr/>
        <p:txBody>
          <a:bodyPr/>
          <a:lstStyle/>
          <a:p>
            <a:fld id="{6B7CAF79-FCAC-4DA6-AA64-626B24F32BAD}" type="datetime1">
              <a:rPr lang="en-US" smtClean="0"/>
              <a:t>3/4/2014</a:t>
            </a:fld>
            <a:endParaRPr lang="en-US" dirty="0"/>
          </a:p>
        </p:txBody>
      </p:sp>
      <p:sp>
        <p:nvSpPr>
          <p:cNvPr id="7" name="Footer Placeholder 6"/>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177440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318034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
        <p:nvSpPr>
          <p:cNvPr id="10" name="Footer Placeholder 9"/>
          <p:cNvSpPr>
            <a:spLocks noGrp="1"/>
          </p:cNvSpPr>
          <p:nvPr>
            <p:ph type="ftr" sz="quarter" idx="14"/>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818828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720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41072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5269462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02462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698500"/>
            <a:ext cx="6205537" cy="3490913"/>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463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28315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721515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35293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086303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026802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463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201564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7168889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9677604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25.emf"/><Relationship Id="rId7" Type="http://schemas.openxmlformats.org/officeDocument/2006/relationships/image" Target="../media/image29.png"/><Relationship Id="rId12" Type="http://schemas.openxmlformats.org/officeDocument/2006/relationships/hyperlink" Target="http://aka.ms/officedevtoolsforvs2013" TargetMode="External"/><Relationship Id="rId2" Type="http://schemas.openxmlformats.org/officeDocument/2006/relationships/notesSlide" Target="../notesSlides/notesSlide39.xml"/><Relationship Id="rId1" Type="http://schemas.openxmlformats.org/officeDocument/2006/relationships/slideLayout" Target="../slideLayouts/slideLayout25.xml"/><Relationship Id="rId6" Type="http://schemas.openxmlformats.org/officeDocument/2006/relationships/image" Target="../media/image28.png"/><Relationship Id="rId11" Type="http://schemas.openxmlformats.org/officeDocument/2006/relationships/hyperlink" Target="http://aka.ms/asksharepoint" TargetMode="External"/><Relationship Id="rId5" Type="http://schemas.openxmlformats.org/officeDocument/2006/relationships/image" Target="../media/image27.png"/><Relationship Id="rId10" Type="http://schemas.openxmlformats.org/officeDocument/2006/relationships/hyperlink" Target="http://aka.ms/askoffice" TargetMode="External"/><Relationship Id="rId4" Type="http://schemas.openxmlformats.org/officeDocument/2006/relationships/image" Target="../media/image26.png"/><Relationship Id="rId9" Type="http://schemas.openxmlformats.org/officeDocument/2006/relationships/hyperlink" Target="http://aka.ms/officesuggestion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269524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530471"/>
          </a:xfrm>
        </p:spPr>
        <p:txBody>
          <a:bodyPr/>
          <a:lstStyle/>
          <a:p>
            <a:r>
              <a:rPr lang="en-US" dirty="0" err="1" smtClean="0"/>
              <a:t>AppWebUrl</a:t>
            </a:r>
            <a:endParaRPr lang="en-US" dirty="0" smtClean="0"/>
          </a:p>
          <a:p>
            <a:pPr lvl="1"/>
            <a:r>
              <a:rPr lang="en-US" dirty="0" smtClean="0"/>
              <a:t>Existing in _</a:t>
            </a:r>
            <a:r>
              <a:rPr lang="en-US" dirty="0" err="1" smtClean="0"/>
              <a:t>spPageContextInfo</a:t>
            </a:r>
            <a:r>
              <a:rPr lang="en-US" dirty="0" smtClean="0"/>
              <a:t> (SP-Hosted)</a:t>
            </a:r>
          </a:p>
          <a:p>
            <a:pPr lvl="1"/>
            <a:r>
              <a:rPr lang="en-US" dirty="0" smtClean="0"/>
              <a:t>Existing in the URL (if there is an AppWeb)</a:t>
            </a:r>
          </a:p>
          <a:p>
            <a:r>
              <a:rPr lang="en-US" dirty="0" err="1" smtClean="0"/>
              <a:t>HostWebUrl</a:t>
            </a:r>
            <a:endParaRPr lang="en-US" dirty="0" smtClean="0"/>
          </a:p>
          <a:p>
            <a:pPr lvl="1"/>
            <a:r>
              <a:rPr lang="en-US" dirty="0" smtClean="0"/>
              <a:t>Existing in the URL</a:t>
            </a:r>
          </a:p>
          <a:p>
            <a:r>
              <a:rPr lang="en-US" dirty="0" err="1" smtClean="0"/>
              <a:t>FormDigest</a:t>
            </a:r>
            <a:r>
              <a:rPr lang="en-US" dirty="0" smtClean="0"/>
              <a:t> Value</a:t>
            </a:r>
          </a:p>
          <a:p>
            <a:pPr lvl="1"/>
            <a:r>
              <a:rPr lang="en-US" dirty="0" smtClean="0"/>
              <a:t>Sitting in __REQUESTDIGEST (SP-Hosted w/ </a:t>
            </a:r>
            <a:r>
              <a:rPr lang="en-US" dirty="0" err="1" smtClean="0"/>
              <a:t>AppMaster</a:t>
            </a:r>
            <a:r>
              <a:rPr lang="en-US" dirty="0" smtClean="0"/>
              <a:t>)</a:t>
            </a:r>
          </a:p>
          <a:p>
            <a:pPr lvl="1"/>
            <a:r>
              <a:rPr lang="en-US" dirty="0" smtClean="0"/>
              <a:t>Ask for it using REST call</a:t>
            </a:r>
          </a:p>
          <a:p>
            <a:pPr lvl="1"/>
            <a:r>
              <a:rPr lang="en-US" dirty="0" smtClean="0"/>
              <a:t>Samples and Templates are using </a:t>
            </a:r>
            <a:r>
              <a:rPr lang="en-US" dirty="0" err="1" smtClean="0"/>
              <a:t>jQuery</a:t>
            </a:r>
            <a:r>
              <a:rPr lang="en-US" dirty="0" smtClean="0"/>
              <a:t> to pull it from the DOM</a:t>
            </a:r>
            <a:endParaRPr lang="en-US" dirty="0"/>
          </a:p>
        </p:txBody>
      </p:sp>
      <p:sp>
        <p:nvSpPr>
          <p:cNvPr id="3" name="Title 2"/>
          <p:cNvSpPr>
            <a:spLocks noGrp="1"/>
          </p:cNvSpPr>
          <p:nvPr>
            <p:ph type="title"/>
          </p:nvPr>
        </p:nvSpPr>
        <p:spPr/>
        <p:txBody>
          <a:bodyPr/>
          <a:lstStyle/>
          <a:p>
            <a:r>
              <a:rPr lang="en-US" dirty="0" smtClean="0"/>
              <a:t>Gathering contextual information</a:t>
            </a:r>
            <a:endParaRPr lang="en-US" dirty="0"/>
          </a:p>
        </p:txBody>
      </p:sp>
    </p:spTree>
    <p:extLst>
      <p:ext uri="{BB962C8B-B14F-4D97-AF65-F5344CB8AC3E}">
        <p14:creationId xmlns:p14="http://schemas.microsoft.com/office/powerpoint/2010/main" val="4087746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fade">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fade">
                                      <p:cBhvr>
                                        <p:cTn id="15" dur="500"/>
                                        <p:tgtEl>
                                          <p:spTgt spid="2">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fade">
                                      <p:cBhvr>
                                        <p:cTn id="18" dur="500"/>
                                        <p:tgtEl>
                                          <p:spTgt spid="2">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Effect transition="in" filter="fade">
                                      <p:cBhvr>
                                        <p:cTn id="21" dur="500"/>
                                        <p:tgtEl>
                                          <p:spTgt spid="2">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8" end="8"/>
                                            </p:txEl>
                                          </p:spTgt>
                                        </p:tgtEl>
                                        <p:attrNameLst>
                                          <p:attrName>style.visibility</p:attrName>
                                        </p:attrNameLst>
                                      </p:cBhvr>
                                      <p:to>
                                        <p:strVal val="visible"/>
                                      </p:to>
                                    </p:set>
                                    <p:animEffect transition="in" filter="fade">
                                      <p:cBhvr>
                                        <p:cTn id="2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5524"/>
          <a:stretch/>
        </p:blipFill>
        <p:spPr>
          <a:xfrm>
            <a:off x="4581050" y="-32257"/>
            <a:ext cx="7855425" cy="7231063"/>
          </a:xfrm>
          <a:prstGeom prst="rect">
            <a:avLst/>
          </a:prstGeom>
        </p:spPr>
      </p:pic>
      <p:sp>
        <p:nvSpPr>
          <p:cNvPr id="2" name="Title 1"/>
          <p:cNvSpPr>
            <a:spLocks noGrp="1"/>
          </p:cNvSpPr>
          <p:nvPr>
            <p:ph type="title" idx="4294967295"/>
          </p:nvPr>
        </p:nvSpPr>
        <p:spPr>
          <a:xfrm>
            <a:off x="547688" y="1263650"/>
            <a:ext cx="11888787" cy="917575"/>
          </a:xfrm>
        </p:spPr>
        <p:txBody>
          <a:bodyPr/>
          <a:lstStyle/>
          <a:p>
            <a:r>
              <a:rPr lang="en-US" sz="7200" dirty="0"/>
              <a:t>App</a:t>
            </a:r>
            <a:r>
              <a:rPr lang="en-US" sz="7200" dirty="0" smtClean="0">
                <a:solidFill>
                  <a:schemeClr val="bg1"/>
                </a:solidFill>
              </a:rPr>
              <a:t/>
            </a:r>
            <a:br>
              <a:rPr lang="en-US" sz="7200" dirty="0" smtClean="0">
                <a:solidFill>
                  <a:schemeClr val="bg1"/>
                </a:solidFill>
              </a:rPr>
            </a:br>
            <a:r>
              <a:rPr lang="en-US" sz="7200" dirty="0"/>
              <a:t>Theming</a:t>
            </a:r>
          </a:p>
        </p:txBody>
      </p:sp>
    </p:spTree>
    <p:extLst>
      <p:ext uri="{BB962C8B-B14F-4D97-AF65-F5344CB8AC3E}">
        <p14:creationId xmlns:p14="http://schemas.microsoft.com/office/powerpoint/2010/main" val="199500428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pPr>
              <a:lnSpc>
                <a:spcPct val="200000"/>
              </a:lnSpc>
            </a:pPr>
            <a:r>
              <a:rPr lang="en-US" dirty="0" smtClean="0"/>
              <a:t>Common task for Cloud-Hosted Apps</a:t>
            </a:r>
          </a:p>
          <a:p>
            <a:pPr>
              <a:lnSpc>
                <a:spcPct val="200000"/>
              </a:lnSpc>
            </a:pPr>
            <a:r>
              <a:rPr lang="en-US" dirty="0" smtClean="0"/>
              <a:t>Hooray! There is a sample on MSDN!</a:t>
            </a:r>
          </a:p>
          <a:p>
            <a:pPr marL="0" indent="0">
              <a:buNone/>
            </a:pPr>
            <a:endParaRPr lang="en-US" dirty="0"/>
          </a:p>
        </p:txBody>
      </p:sp>
      <p:sp>
        <p:nvSpPr>
          <p:cNvPr id="3" name="Title 2"/>
          <p:cNvSpPr>
            <a:spLocks noGrp="1"/>
          </p:cNvSpPr>
          <p:nvPr>
            <p:ph type="title"/>
          </p:nvPr>
        </p:nvSpPr>
        <p:spPr/>
        <p:txBody>
          <a:bodyPr/>
          <a:lstStyle/>
          <a:p>
            <a:r>
              <a:rPr lang="en-US" dirty="0" smtClean="0"/>
              <a:t>Loading the App </a:t>
            </a:r>
            <a:r>
              <a:rPr lang="en-US" dirty="0" err="1" smtClean="0"/>
              <a:t>ChromeBar</a:t>
            </a:r>
            <a:endParaRPr lang="en-US" dirty="0"/>
          </a:p>
        </p:txBody>
      </p:sp>
    </p:spTree>
    <p:extLst>
      <p:ext uri="{BB962C8B-B14F-4D97-AF65-F5344CB8AC3E}">
        <p14:creationId xmlns:p14="http://schemas.microsoft.com/office/powerpoint/2010/main" val="12303800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1263650"/>
            <a:ext cx="11888787" cy="917575"/>
          </a:xfrm>
        </p:spPr>
        <p:txBody>
          <a:bodyPr/>
          <a:lstStyle/>
          <a:p>
            <a:pPr algn="r">
              <a:lnSpc>
                <a:spcPct val="150000"/>
              </a:lnSpc>
            </a:pPr>
            <a:r>
              <a:rPr lang="en-US" sz="4800" dirty="0" smtClean="0"/>
              <a:t>~ 50 lines of code</a:t>
            </a:r>
            <a:br>
              <a:rPr lang="en-US" sz="4800" dirty="0" smtClean="0"/>
            </a:br>
            <a:r>
              <a:rPr lang="en-US" sz="4800" dirty="0" err="1" smtClean="0"/>
              <a:t>jQuery</a:t>
            </a:r>
            <a:r>
              <a:rPr lang="en-US" sz="4800" dirty="0" smtClean="0"/>
              <a:t> dependency </a:t>
            </a:r>
            <a:endParaRPr lang="en-US" sz="4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1" y="-7938"/>
            <a:ext cx="11612151" cy="7772400"/>
          </a:xfrm>
          <a:prstGeom prst="rect">
            <a:avLst/>
          </a:prstGeom>
        </p:spPr>
      </p:pic>
    </p:spTree>
    <p:extLst>
      <p:ext uri="{BB962C8B-B14F-4D97-AF65-F5344CB8AC3E}">
        <p14:creationId xmlns:p14="http://schemas.microsoft.com/office/powerpoint/2010/main" val="193568883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1211263"/>
            <a:ext cx="11888787" cy="917575"/>
          </a:xfrm>
        </p:spPr>
        <p:txBody>
          <a:bodyPr/>
          <a:lstStyle/>
          <a:p>
            <a:r>
              <a:rPr lang="en-US" sz="7200" dirty="0" smtClean="0"/>
              <a:t>Querying</a:t>
            </a:r>
            <a:br>
              <a:rPr lang="en-US" sz="7200" dirty="0" smtClean="0"/>
            </a:br>
            <a:r>
              <a:rPr lang="en-US" sz="7200" dirty="0" smtClean="0"/>
              <a:t>Search</a:t>
            </a:r>
            <a:endParaRPr lang="en-US" sz="72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837" y="-7369494"/>
            <a:ext cx="12222905" cy="18334356"/>
          </a:xfrm>
          <a:prstGeom prst="rect">
            <a:avLst/>
          </a:prstGeom>
        </p:spPr>
      </p:pic>
    </p:spTree>
    <p:extLst>
      <p:ext uri="{BB962C8B-B14F-4D97-AF65-F5344CB8AC3E}">
        <p14:creationId xmlns:p14="http://schemas.microsoft.com/office/powerpoint/2010/main" val="36073899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578398"/>
          </a:xfrm>
        </p:spPr>
        <p:txBody>
          <a:bodyPr/>
          <a:lstStyle/>
          <a:p>
            <a:pPr>
              <a:lnSpc>
                <a:spcPct val="200000"/>
              </a:lnSpc>
            </a:pPr>
            <a:r>
              <a:rPr lang="en-US" dirty="0" smtClean="0"/>
              <a:t>Is used when your query hits URL length limitation</a:t>
            </a:r>
          </a:p>
          <a:p>
            <a:pPr>
              <a:lnSpc>
                <a:spcPct val="200000"/>
              </a:lnSpc>
            </a:pPr>
            <a:r>
              <a:rPr lang="en-US" dirty="0" smtClean="0"/>
              <a:t>Pass properties as payload</a:t>
            </a:r>
          </a:p>
        </p:txBody>
      </p:sp>
      <p:sp>
        <p:nvSpPr>
          <p:cNvPr id="3" name="Title 2"/>
          <p:cNvSpPr>
            <a:spLocks noGrp="1"/>
          </p:cNvSpPr>
          <p:nvPr>
            <p:ph type="title"/>
          </p:nvPr>
        </p:nvSpPr>
        <p:spPr/>
        <p:txBody>
          <a:bodyPr/>
          <a:lstStyle/>
          <a:p>
            <a:r>
              <a:rPr lang="en-US" dirty="0" err="1" smtClean="0"/>
              <a:t>PostQueries</a:t>
            </a:r>
            <a:r>
              <a:rPr lang="en-US" dirty="0" smtClean="0"/>
              <a:t> using REST</a:t>
            </a:r>
            <a:endParaRPr lang="en-US" dirty="0"/>
          </a:p>
        </p:txBody>
      </p:sp>
    </p:spTree>
    <p:extLst>
      <p:ext uri="{BB962C8B-B14F-4D97-AF65-F5344CB8AC3E}">
        <p14:creationId xmlns:p14="http://schemas.microsoft.com/office/powerpoint/2010/main" val="40757256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1263650"/>
            <a:ext cx="11888787" cy="917575"/>
          </a:xfrm>
        </p:spPr>
        <p:txBody>
          <a:bodyPr/>
          <a:lstStyle/>
          <a:p>
            <a:pPr algn="r">
              <a:lnSpc>
                <a:spcPct val="150000"/>
              </a:lnSpc>
            </a:pPr>
            <a:r>
              <a:rPr lang="en-US" sz="4800" dirty="0" smtClean="0"/>
              <a:t>Case Sensitive Properties</a:t>
            </a:r>
            <a:r>
              <a:rPr lang="en-US" sz="4800" dirty="0"/>
              <a:t/>
            </a:r>
            <a:br>
              <a:rPr lang="en-US" sz="4800" dirty="0"/>
            </a:br>
            <a:r>
              <a:rPr lang="en-US" sz="4800" dirty="0" smtClean="0"/>
              <a:t>It’s </a:t>
            </a:r>
            <a:r>
              <a:rPr lang="en-US" sz="4800" dirty="0" err="1" smtClean="0"/>
              <a:t>Querytext</a:t>
            </a:r>
            <a:r>
              <a:rPr lang="en-US" sz="4800" dirty="0" smtClean="0"/>
              <a:t> not </a:t>
            </a:r>
            <a:r>
              <a:rPr lang="en-US" sz="4800" dirty="0" err="1" smtClean="0"/>
              <a:t>QueryText</a:t>
            </a:r>
            <a:endParaRPr lang="en-US" sz="4800" dirty="0"/>
          </a:p>
        </p:txBody>
      </p:sp>
      <p:pic>
        <p:nvPicPr>
          <p:cNvPr id="5" name="Picture 2" descr="C:\Users\cg\Pictures\Fotolia\dog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6828" y="-846138"/>
            <a:ext cx="9289032" cy="9289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8559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rid of these decisions</a:t>
            </a:r>
            <a:endParaRPr lang="en-US" dirty="0"/>
          </a:p>
        </p:txBody>
      </p:sp>
    </p:spTree>
    <p:extLst>
      <p:ext uri="{BB962C8B-B14F-4D97-AF65-F5344CB8AC3E}">
        <p14:creationId xmlns:p14="http://schemas.microsoft.com/office/powerpoint/2010/main" val="173844795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74640" y="3038493"/>
            <a:ext cx="36118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 having an API which is easy to remember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274638" y="2122514"/>
            <a:ext cx="36118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 having a unified API layer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274640" y="3954471"/>
            <a:ext cx="36118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 minimizing the dependencies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74638" y="4870450"/>
            <a:ext cx="36118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 writing less code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Get rid of these decisions by…</a:t>
            </a:r>
            <a:endParaRPr lang="en-US" dirty="0"/>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57656" y="2122514"/>
            <a:ext cx="8229596" cy="3616616"/>
          </a:xfrm>
          <a:prstGeom prst="rect">
            <a:avLst/>
          </a:prstGeom>
        </p:spPr>
      </p:pic>
    </p:spTree>
    <p:extLst>
      <p:ext uri="{BB962C8B-B14F-4D97-AF65-F5344CB8AC3E}">
        <p14:creationId xmlns:p14="http://schemas.microsoft.com/office/powerpoint/2010/main" val="409851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ShareCoffee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37974">
            <a:off x="8580437" y="3344862"/>
            <a:ext cx="3505200" cy="3505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747210">
            <a:off x="-445899" y="3344859"/>
            <a:ext cx="3505200" cy="3505200"/>
          </a:xfrm>
          <a:prstGeom prst="rect">
            <a:avLst/>
          </a:prstGeom>
        </p:spPr>
      </p:pic>
    </p:spTree>
    <p:extLst>
      <p:ext uri="{BB962C8B-B14F-4D97-AF65-F5344CB8AC3E}">
        <p14:creationId xmlns:p14="http://schemas.microsoft.com/office/powerpoint/2010/main" val="125305632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chemeClr val="bg1"/>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chemeClr val="tx1">
                  <a:lumMod val="65000"/>
                  <a:lumOff val="35000"/>
                </a:scheme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29618043"/>
      </p:ext>
    </p:extLst>
  </p:cSld>
  <p:clrMapOvr>
    <a:masterClrMapping/>
  </p:clrMapOvr>
  <p:transition>
    <p:fade/>
  </p:transition>
  <p:timing>
    <p:tnLst>
      <p:par>
        <p:cTn id="1" dur="indefinite" restart="never" nodeType="tmRoot">
          <p:childTnLst>
            <p:par>
              <p:cTn id="2"/>
            </p:par>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is this ShareCoffee thing?</a:t>
            </a:r>
            <a:endParaRPr lang="en-US" dirty="0"/>
          </a:p>
        </p:txBody>
      </p:sp>
      <p:sp>
        <p:nvSpPr>
          <p:cNvPr id="6" name="Text Placeholder 5"/>
          <p:cNvSpPr>
            <a:spLocks noGrp="1"/>
          </p:cNvSpPr>
          <p:nvPr>
            <p:ph type="body" sz="quarter" idx="11"/>
          </p:nvPr>
        </p:nvSpPr>
        <p:spPr>
          <a:xfrm>
            <a:off x="274639" y="1212849"/>
            <a:ext cx="11889564" cy="4124206"/>
          </a:xfrm>
        </p:spPr>
        <p:txBody>
          <a:bodyPr/>
          <a:lstStyle/>
          <a:p>
            <a:r>
              <a:rPr lang="en-US" dirty="0" smtClean="0"/>
              <a:t>Open-Source Project</a:t>
            </a:r>
          </a:p>
          <a:p>
            <a:pPr lvl="1"/>
            <a:r>
              <a:rPr lang="en-US" dirty="0" smtClean="0"/>
              <a:t>Hosted on github.com </a:t>
            </a:r>
          </a:p>
          <a:p>
            <a:pPr lvl="1"/>
            <a:r>
              <a:rPr lang="en-US" dirty="0" smtClean="0"/>
              <a:t>http://sharecoffee.github.io </a:t>
            </a:r>
          </a:p>
          <a:p>
            <a:r>
              <a:rPr lang="en-US" dirty="0" smtClean="0"/>
              <a:t>JavaScript library</a:t>
            </a:r>
          </a:p>
          <a:p>
            <a:pPr lvl="1"/>
            <a:r>
              <a:rPr lang="en-US" dirty="0" smtClean="0"/>
              <a:t>Written in CoffeeScript</a:t>
            </a:r>
          </a:p>
          <a:p>
            <a:pPr lvl="1"/>
            <a:r>
              <a:rPr lang="en-US" dirty="0" smtClean="0"/>
              <a:t>Use it in Type-, Coffee- or plain old JavaScript</a:t>
            </a:r>
          </a:p>
          <a:p>
            <a:r>
              <a:rPr lang="en-US" dirty="0" smtClean="0"/>
              <a:t>ShareCoffee is pure</a:t>
            </a:r>
          </a:p>
          <a:p>
            <a:pPr lvl="1"/>
            <a:r>
              <a:rPr lang="en-US" dirty="0" smtClean="0"/>
              <a:t>ShareCoffee has no dependencies</a:t>
            </a:r>
          </a:p>
          <a:p>
            <a:pPr lvl="1"/>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4589" y="1204911"/>
            <a:ext cx="5789614" cy="5789614"/>
          </a:xfrm>
          <a:prstGeom prst="rect">
            <a:avLst/>
          </a:prstGeom>
        </p:spPr>
      </p:pic>
    </p:spTree>
    <p:extLst>
      <p:ext uri="{BB962C8B-B14F-4D97-AF65-F5344CB8AC3E}">
        <p14:creationId xmlns:p14="http://schemas.microsoft.com/office/powerpoint/2010/main" val="26251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5" end="5"/>
                                            </p:txEl>
                                          </p:spTgt>
                                        </p:tgtEl>
                                        <p:attrNameLst>
                                          <p:attrName>style.visibility</p:attrName>
                                        </p:attrNameLst>
                                      </p:cBhvr>
                                      <p:to>
                                        <p:strVal val="visible"/>
                                      </p:to>
                                    </p:set>
                                    <p:animEffect transition="in" filter="fade">
                                      <p:cBhvr>
                                        <p:cTn id="18" dur="500"/>
                                        <p:tgtEl>
                                          <p:spTgt spid="6">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500"/>
                                        <p:tgtEl>
                                          <p:spTgt spid="6">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7" end="7"/>
                                            </p:txEl>
                                          </p:spTgt>
                                        </p:tgtEl>
                                        <p:attrNameLst>
                                          <p:attrName>style.visibility</p:attrName>
                                        </p:attrNameLst>
                                      </p:cBhvr>
                                      <p:to>
                                        <p:strVal val="visible"/>
                                      </p:to>
                                    </p:set>
                                    <p:animEffect transition="in" filter="fade">
                                      <p:cBhvr>
                                        <p:cTn id="2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3931920"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393192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Unified API across all types of Apps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4313237" y="2125663"/>
            <a:ext cx="393192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Integration into most popular JS libraries</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8357465" y="2125662"/>
            <a:ext cx="393192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It reduces the amount of code you’ve to write dramatically</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What are the benefits</a:t>
            </a:r>
            <a:endParaRPr lang="en-US" dirty="0"/>
          </a:p>
        </p:txBody>
      </p:sp>
      <p:sp>
        <p:nvSpPr>
          <p:cNvPr id="4" name="Text Placeholder 3"/>
          <p:cNvSpPr>
            <a:spLocks noGrp="1"/>
          </p:cNvSpPr>
          <p:nvPr>
            <p:ph type="body" sz="quarter" idx="11"/>
          </p:nvPr>
        </p:nvSpPr>
        <p:spPr>
          <a:xfrm>
            <a:off x="274639" y="1212849"/>
            <a:ext cx="11889564" cy="849463"/>
          </a:xfrm>
        </p:spPr>
        <p:txBody>
          <a:bodyPr vert="horz" wrap="square" lIns="182880" tIns="146304" rIns="182880" bIns="146304" rtlCol="0">
            <a:spAutoFit/>
          </a:bodyPr>
          <a:lstStyle/>
          <a:p>
            <a:r>
              <a:rPr lang="en-US" dirty="0" smtClean="0">
                <a:gradFill>
                  <a:gsLst>
                    <a:gs pos="0">
                      <a:schemeClr val="tx2"/>
                    </a:gs>
                    <a:gs pos="86000">
                      <a:schemeClr val="tx2"/>
                    </a:gs>
                  </a:gsLst>
                  <a:lin ang="5400000" scaled="0"/>
                </a:gradFill>
              </a:rPr>
              <a:t>When using ShareCoffee</a:t>
            </a:r>
            <a:endParaRPr lang="en-US" dirty="0">
              <a:gradFill>
                <a:gsLst>
                  <a:gs pos="0">
                    <a:schemeClr val="tx2"/>
                  </a:gs>
                  <a:gs pos="86000">
                    <a:schemeClr val="tx2"/>
                  </a:gs>
                </a:gsLst>
                <a:lin ang="5400000" scaled="0"/>
              </a:gradFill>
            </a:endParaRPr>
          </a:p>
        </p:txBody>
      </p:sp>
    </p:spTree>
    <p:extLst>
      <p:ext uri="{BB962C8B-B14F-4D97-AF65-F5344CB8AC3E}">
        <p14:creationId xmlns:p14="http://schemas.microsoft.com/office/powerpoint/2010/main" val="264757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ShareCoffee covering?</a:t>
            </a:r>
            <a:endParaRPr lang="en-US" dirty="0"/>
          </a:p>
        </p:txBody>
      </p:sp>
      <p:sp>
        <p:nvSpPr>
          <p:cNvPr id="4" name="TextBox 3"/>
          <p:cNvSpPr txBox="1"/>
          <p:nvPr/>
        </p:nvSpPr>
        <p:spPr>
          <a:xfrm>
            <a:off x="698625" y="4737830"/>
            <a:ext cx="4044695" cy="1209562"/>
          </a:xfrm>
          <a:prstGeom prst="rect">
            <a:avLst/>
          </a:prstGeom>
          <a:noFill/>
        </p:spPr>
        <p:txBody>
          <a:bodyPr wrap="square" lIns="182880" tIns="146304" rIns="182880" bIns="146304" rtlCol="0">
            <a:spAutoFit/>
          </a:bodyPr>
          <a:lstStyle/>
          <a:p>
            <a:pPr>
              <a:lnSpc>
                <a:spcPct val="90000"/>
              </a:lnSpc>
              <a:spcAft>
                <a:spcPts val="600"/>
              </a:spcAft>
            </a:pPr>
            <a:r>
              <a:rPr lang="en-US" sz="6600" dirty="0">
                <a:gradFill>
                  <a:gsLst>
                    <a:gs pos="13869">
                      <a:schemeClr val="tx2"/>
                    </a:gs>
                    <a:gs pos="42000">
                      <a:schemeClr val="tx2"/>
                    </a:gs>
                  </a:gsLst>
                  <a:lin ang="5400000" scaled="0"/>
                </a:gradFill>
                <a:latin typeface="+mj-lt"/>
              </a:rPr>
              <a:t>Commons</a:t>
            </a:r>
          </a:p>
        </p:txBody>
      </p:sp>
      <p:sp>
        <p:nvSpPr>
          <p:cNvPr id="5" name="TextBox 4"/>
          <p:cNvSpPr txBox="1"/>
          <p:nvPr/>
        </p:nvSpPr>
        <p:spPr>
          <a:xfrm>
            <a:off x="9494837" y="2245125"/>
            <a:ext cx="1066800" cy="1043363"/>
          </a:xfrm>
          <a:prstGeom prst="rect">
            <a:avLst/>
          </a:prstGeom>
          <a:noFill/>
        </p:spPr>
        <p:txBody>
          <a:bodyPr wrap="square" lIns="182880" tIns="146304" rIns="182880" bIns="146304" rtlCol="0">
            <a:spAutoFit/>
          </a:bodyPr>
          <a:lstStyle/>
          <a:p>
            <a:pPr>
              <a:lnSpc>
                <a:spcPct val="90000"/>
              </a:lnSpc>
              <a:spcAft>
                <a:spcPts val="600"/>
              </a:spcAft>
            </a:pPr>
            <a:r>
              <a:rPr lang="en-US" sz="5400" b="1" dirty="0" smtClean="0">
                <a:gradFill>
                  <a:gsLst>
                    <a:gs pos="13869">
                      <a:schemeClr val="tx2"/>
                    </a:gs>
                    <a:gs pos="42000">
                      <a:schemeClr val="tx2"/>
                    </a:gs>
                  </a:gsLst>
                  <a:lin ang="5400000" scaled="0"/>
                </a:gradFill>
                <a:latin typeface="+mj-lt"/>
              </a:rPr>
              <a:t>UI</a:t>
            </a:r>
            <a:endParaRPr lang="en-US" sz="5400" b="1" dirty="0">
              <a:gradFill>
                <a:gsLst>
                  <a:gs pos="13869">
                    <a:schemeClr val="tx2"/>
                  </a:gs>
                  <a:gs pos="42000">
                    <a:schemeClr val="tx2"/>
                  </a:gs>
                </a:gsLst>
                <a:lin ang="5400000" scaled="0"/>
              </a:gradFill>
              <a:latin typeface="+mj-lt"/>
            </a:endParaRPr>
          </a:p>
        </p:txBody>
      </p:sp>
      <p:sp>
        <p:nvSpPr>
          <p:cNvPr id="6" name="TextBox 5"/>
          <p:cNvSpPr txBox="1"/>
          <p:nvPr/>
        </p:nvSpPr>
        <p:spPr>
          <a:xfrm>
            <a:off x="4743321" y="3205388"/>
            <a:ext cx="2998915" cy="1514261"/>
          </a:xfrm>
          <a:prstGeom prst="rect">
            <a:avLst/>
          </a:prstGeom>
          <a:noFill/>
        </p:spPr>
        <p:txBody>
          <a:bodyPr wrap="square" lIns="182880" tIns="146304" rIns="182880" bIns="146304" rtlCol="0">
            <a:spAutoFit/>
          </a:bodyPr>
          <a:lstStyle/>
          <a:p>
            <a:pPr>
              <a:lnSpc>
                <a:spcPct val="90000"/>
              </a:lnSpc>
              <a:spcAft>
                <a:spcPts val="600"/>
              </a:spcAft>
            </a:pPr>
            <a:r>
              <a:rPr lang="en-US" sz="8800" b="1" dirty="0" smtClean="0">
                <a:gradFill>
                  <a:gsLst>
                    <a:gs pos="13869">
                      <a:schemeClr val="tx2"/>
                    </a:gs>
                    <a:gs pos="42000">
                      <a:schemeClr val="tx2"/>
                    </a:gs>
                  </a:gsLst>
                  <a:lin ang="5400000" scaled="0"/>
                </a:gradFill>
                <a:latin typeface="+mj-lt"/>
              </a:rPr>
              <a:t>REST</a:t>
            </a:r>
            <a:endParaRPr lang="en-US" sz="8000" b="1" dirty="0">
              <a:gradFill>
                <a:gsLst>
                  <a:gs pos="13869">
                    <a:schemeClr val="tx2"/>
                  </a:gs>
                  <a:gs pos="42000">
                    <a:schemeClr val="tx2"/>
                  </a:gs>
                </a:gsLst>
                <a:lin ang="5400000" scaled="0"/>
              </a:gradFill>
              <a:latin typeface="+mj-lt"/>
            </a:endParaRPr>
          </a:p>
        </p:txBody>
      </p:sp>
      <p:sp>
        <p:nvSpPr>
          <p:cNvPr id="7" name="TextBox 6"/>
          <p:cNvSpPr txBox="1"/>
          <p:nvPr/>
        </p:nvSpPr>
        <p:spPr>
          <a:xfrm>
            <a:off x="731837" y="1808961"/>
            <a:ext cx="4876800" cy="1126462"/>
          </a:xfrm>
          <a:prstGeom prst="rect">
            <a:avLst/>
          </a:prstGeom>
          <a:noFill/>
        </p:spPr>
        <p:txBody>
          <a:bodyPr wrap="square" lIns="182880" tIns="146304" rIns="182880" bIns="146304" rtlCol="0">
            <a:spAutoFit/>
          </a:bodyPr>
          <a:lstStyle/>
          <a:p>
            <a:pPr>
              <a:lnSpc>
                <a:spcPct val="90000"/>
              </a:lnSpc>
              <a:spcAft>
                <a:spcPts val="600"/>
              </a:spcAft>
            </a:pPr>
            <a:r>
              <a:rPr lang="en-US" sz="6000" b="1" dirty="0" err="1" smtClean="0">
                <a:gradFill>
                  <a:gsLst>
                    <a:gs pos="13869">
                      <a:schemeClr val="tx2"/>
                    </a:gs>
                    <a:gs pos="42000">
                      <a:schemeClr val="tx2"/>
                    </a:gs>
                  </a:gsLst>
                  <a:lin ang="5400000" scaled="0"/>
                </a:gradFill>
                <a:latin typeface="+mj-lt"/>
              </a:rPr>
              <a:t>CrossDomain</a:t>
            </a:r>
            <a:endParaRPr lang="en-US" sz="6000" b="1" dirty="0">
              <a:gradFill>
                <a:gsLst>
                  <a:gs pos="13869">
                    <a:schemeClr val="tx2"/>
                  </a:gs>
                  <a:gs pos="42000">
                    <a:schemeClr val="tx2"/>
                  </a:gs>
                </a:gsLst>
                <a:lin ang="5400000" scaled="0"/>
              </a:gradFill>
              <a:latin typeface="+mj-lt"/>
            </a:endParaRPr>
          </a:p>
        </p:txBody>
      </p:sp>
      <p:sp>
        <p:nvSpPr>
          <p:cNvPr id="8" name="TextBox 7"/>
          <p:cNvSpPr txBox="1"/>
          <p:nvPr/>
        </p:nvSpPr>
        <p:spPr>
          <a:xfrm>
            <a:off x="8245475" y="4548833"/>
            <a:ext cx="4191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gradFill>
                  <a:gsLst>
                    <a:gs pos="13869">
                      <a:schemeClr val="tx2"/>
                    </a:gs>
                    <a:gs pos="42000">
                      <a:schemeClr val="tx2"/>
                    </a:gs>
                  </a:gsLst>
                  <a:lin ang="5400000" scaled="0"/>
                </a:gradFill>
                <a:latin typeface="+mj-lt"/>
              </a:rPr>
              <a:t>CSOM</a:t>
            </a:r>
            <a:endParaRPr lang="en-US" sz="4400" dirty="0">
              <a:gradFill>
                <a:gsLst>
                  <a:gs pos="13869">
                    <a:schemeClr val="tx2"/>
                  </a:gs>
                  <a:gs pos="42000">
                    <a:schemeClr val="tx2"/>
                  </a:gs>
                </a:gsLst>
                <a:lin ang="5400000" scaled="0"/>
              </a:gradFill>
              <a:latin typeface="+mj-lt"/>
            </a:endParaRPr>
          </a:p>
        </p:txBody>
      </p:sp>
    </p:spTree>
    <p:extLst>
      <p:ext uri="{BB962C8B-B14F-4D97-AF65-F5344CB8AC3E}">
        <p14:creationId xmlns:p14="http://schemas.microsoft.com/office/powerpoint/2010/main" val="168344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760534"/>
          </a:xfrm>
        </p:spPr>
        <p:txBody>
          <a:bodyPr/>
          <a:lstStyle/>
          <a:p>
            <a:pPr>
              <a:lnSpc>
                <a:spcPct val="150000"/>
              </a:lnSpc>
            </a:pPr>
            <a:r>
              <a:rPr lang="en-US" dirty="0" err="1" smtClean="0"/>
              <a:t>ShareCoffee.Search</a:t>
            </a:r>
            <a:endParaRPr lang="en-US" dirty="0" smtClean="0"/>
          </a:p>
          <a:p>
            <a:pPr>
              <a:lnSpc>
                <a:spcPct val="150000"/>
              </a:lnSpc>
            </a:pPr>
            <a:r>
              <a:rPr lang="en-US" dirty="0" err="1" smtClean="0"/>
              <a:t>ShareCoffee.UserProfiles</a:t>
            </a:r>
          </a:p>
          <a:p>
            <a:pPr>
              <a:lnSpc>
                <a:spcPct val="150000"/>
              </a:lnSpc>
            </a:pPr>
            <a:r>
              <a:rPr lang="en-US" dirty="0" err="1" smtClean="0"/>
              <a:t>ShareCoffee.Project</a:t>
            </a:r>
            <a:r>
              <a:rPr lang="en-US" dirty="0" smtClean="0"/>
              <a:t> </a:t>
            </a:r>
            <a:endParaRPr lang="en-US" dirty="0"/>
          </a:p>
          <a:p>
            <a:pPr lvl="1">
              <a:lnSpc>
                <a:spcPct val="150000"/>
              </a:lnSpc>
            </a:pPr>
            <a:r>
              <a:rPr lang="en-US" dirty="0" smtClean="0"/>
              <a:t>Currently under development</a:t>
            </a:r>
          </a:p>
          <a:p>
            <a:pPr marL="0" indent="0">
              <a:lnSpc>
                <a:spcPct val="150000"/>
              </a:lnSpc>
              <a:buNone/>
            </a:pPr>
            <a:endParaRPr lang="en-US" dirty="0"/>
          </a:p>
        </p:txBody>
      </p:sp>
      <p:sp>
        <p:nvSpPr>
          <p:cNvPr id="3" name="Title 2"/>
          <p:cNvSpPr>
            <a:spLocks noGrp="1"/>
          </p:cNvSpPr>
          <p:nvPr>
            <p:ph type="title"/>
          </p:nvPr>
        </p:nvSpPr>
        <p:spPr/>
        <p:txBody>
          <a:bodyPr/>
          <a:lstStyle/>
          <a:p>
            <a:r>
              <a:rPr lang="en-US" dirty="0" smtClean="0"/>
              <a:t>ShareCoffee </a:t>
            </a:r>
            <a:r>
              <a:rPr lang="en-US" dirty="0" err="1" smtClean="0"/>
              <a:t>AddOns</a:t>
            </a:r>
            <a:endParaRPr lang="en-US" dirty="0"/>
          </a:p>
        </p:txBody>
      </p:sp>
    </p:spTree>
    <p:extLst>
      <p:ext uri="{BB962C8B-B14F-4D97-AF65-F5344CB8AC3E}">
        <p14:creationId xmlns:p14="http://schemas.microsoft.com/office/powerpoint/2010/main" val="1326795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0" y="1212850"/>
            <a:ext cx="11887200" cy="5084469"/>
          </a:xfrm>
        </p:spPr>
        <p:txBody>
          <a:bodyPr/>
          <a:lstStyle/>
          <a:p>
            <a:pPr>
              <a:lnSpc>
                <a:spcPct val="150000"/>
              </a:lnSpc>
            </a:pPr>
            <a:r>
              <a:rPr lang="en-US" dirty="0" smtClean="0"/>
              <a:t>Clone source from </a:t>
            </a:r>
            <a:r>
              <a:rPr lang="en-US" b="1" dirty="0" smtClean="0"/>
              <a:t>github</a:t>
            </a:r>
          </a:p>
          <a:p>
            <a:pPr lvl="1">
              <a:lnSpc>
                <a:spcPct val="150000"/>
              </a:lnSpc>
            </a:pPr>
            <a:r>
              <a:rPr lang="en-US" dirty="0"/>
              <a:t>s</a:t>
            </a:r>
            <a:r>
              <a:rPr lang="en-US" dirty="0" smtClean="0"/>
              <a:t>harecoffee.github.io</a:t>
            </a:r>
            <a:endParaRPr lang="en-US" dirty="0"/>
          </a:p>
          <a:p>
            <a:pPr>
              <a:lnSpc>
                <a:spcPct val="150000"/>
              </a:lnSpc>
            </a:pPr>
            <a:r>
              <a:rPr lang="en-US" dirty="0" smtClean="0"/>
              <a:t>Install it using </a:t>
            </a:r>
            <a:r>
              <a:rPr lang="en-US" b="1" dirty="0" err="1" smtClean="0"/>
              <a:t>NuGet</a:t>
            </a:r>
            <a:endParaRPr lang="en-US" b="1" dirty="0" smtClean="0"/>
          </a:p>
          <a:p>
            <a:pPr lvl="1">
              <a:lnSpc>
                <a:spcPct val="150000"/>
              </a:lnSpc>
            </a:pPr>
            <a:r>
              <a:rPr lang="en-US" dirty="0" smtClean="0"/>
              <a:t>Install-Package ShareCoffee</a:t>
            </a:r>
          </a:p>
          <a:p>
            <a:pPr>
              <a:lnSpc>
                <a:spcPct val="150000"/>
              </a:lnSpc>
            </a:pPr>
            <a:r>
              <a:rPr lang="en-US" dirty="0" smtClean="0"/>
              <a:t>Install it using </a:t>
            </a:r>
            <a:r>
              <a:rPr lang="en-US" b="1" dirty="0" smtClean="0"/>
              <a:t>bower.io</a:t>
            </a:r>
          </a:p>
          <a:p>
            <a:pPr lvl="1">
              <a:lnSpc>
                <a:spcPct val="150000"/>
              </a:lnSpc>
            </a:pPr>
            <a:r>
              <a:rPr lang="en-US" dirty="0"/>
              <a:t>b</a:t>
            </a:r>
            <a:r>
              <a:rPr lang="en-US" dirty="0" smtClean="0"/>
              <a:t>ower install ShareCoffee</a:t>
            </a:r>
            <a:endParaRPr lang="en-US" dirty="0"/>
          </a:p>
        </p:txBody>
      </p:sp>
      <p:sp>
        <p:nvSpPr>
          <p:cNvPr id="3" name="Title 2"/>
          <p:cNvSpPr>
            <a:spLocks noGrp="1"/>
          </p:cNvSpPr>
          <p:nvPr>
            <p:ph type="title" idx="4294967295"/>
          </p:nvPr>
        </p:nvSpPr>
        <p:spPr>
          <a:xfrm>
            <a:off x="547688" y="295275"/>
            <a:ext cx="11888787" cy="917575"/>
          </a:xfrm>
        </p:spPr>
        <p:txBody>
          <a:bodyPr/>
          <a:lstStyle/>
          <a:p>
            <a:r>
              <a:rPr lang="en-US" dirty="0" smtClean="0"/>
              <a:t>Get ShareCoffee</a:t>
            </a:r>
            <a:endParaRPr lang="en-US" dirty="0"/>
          </a:p>
        </p:txBody>
      </p:sp>
      <p:pic>
        <p:nvPicPr>
          <p:cNvPr id="4" name="Picture 3" descr="C:\Users\cg\Pictures\Fotolia\crazy_woma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86067" y="0"/>
            <a:ext cx="6878350" cy="9492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3087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Hands on ShareCoffee</a:t>
            </a:r>
            <a:endParaRPr lang="en-US" dirty="0"/>
          </a:p>
        </p:txBody>
      </p:sp>
    </p:spTree>
    <p:extLst>
      <p:ext uri="{BB962C8B-B14F-4D97-AF65-F5344CB8AC3E}">
        <p14:creationId xmlns:p14="http://schemas.microsoft.com/office/powerpoint/2010/main" val="266301493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15668"/>
          </a:xfrm>
        </p:spPr>
        <p:txBody>
          <a:bodyPr/>
          <a:lstStyle/>
          <a:p>
            <a:pPr>
              <a:lnSpc>
                <a:spcPct val="150000"/>
              </a:lnSpc>
            </a:pPr>
            <a:r>
              <a:rPr lang="en-US" dirty="0" smtClean="0"/>
              <a:t>App </a:t>
            </a:r>
            <a:r>
              <a:rPr lang="en-US" dirty="0" err="1" smtClean="0"/>
              <a:t>ChromeBar</a:t>
            </a:r>
            <a:endParaRPr lang="en-US" dirty="0" smtClean="0"/>
          </a:p>
          <a:p>
            <a:pPr lvl="1">
              <a:lnSpc>
                <a:spcPct val="150000"/>
              </a:lnSpc>
            </a:pPr>
            <a:r>
              <a:rPr lang="en-US" dirty="0" smtClean="0"/>
              <a:t>Load the App </a:t>
            </a:r>
            <a:r>
              <a:rPr lang="en-US" dirty="0" err="1" smtClean="0"/>
              <a:t>ChromeBar</a:t>
            </a:r>
            <a:r>
              <a:rPr lang="en-US" dirty="0" smtClean="0"/>
              <a:t> by simply calling </a:t>
            </a:r>
            <a:r>
              <a:rPr lang="en-US" dirty="0" err="1" smtClean="0"/>
              <a:t>loadAppChrome</a:t>
            </a:r>
            <a:endParaRPr lang="en-US" dirty="0" smtClean="0"/>
          </a:p>
          <a:p>
            <a:pPr>
              <a:lnSpc>
                <a:spcPct val="150000"/>
              </a:lnSpc>
            </a:pPr>
            <a:r>
              <a:rPr lang="en-US" dirty="0" smtClean="0"/>
              <a:t>Notifications</a:t>
            </a:r>
          </a:p>
          <a:p>
            <a:pPr lvl="1">
              <a:lnSpc>
                <a:spcPct val="150000"/>
              </a:lnSpc>
            </a:pPr>
            <a:r>
              <a:rPr lang="en-US" dirty="0" smtClean="0"/>
              <a:t>Deal with SharePoint notifications safely</a:t>
            </a:r>
          </a:p>
          <a:p>
            <a:pPr>
              <a:lnSpc>
                <a:spcPct val="150000"/>
              </a:lnSpc>
            </a:pPr>
            <a:r>
              <a:rPr lang="en-US" dirty="0" smtClean="0"/>
              <a:t>Status Messages</a:t>
            </a:r>
          </a:p>
          <a:p>
            <a:pPr lvl="1">
              <a:lnSpc>
                <a:spcPct val="150000"/>
              </a:lnSpc>
            </a:pPr>
            <a:r>
              <a:rPr lang="en-US" dirty="0" smtClean="0"/>
              <a:t>Deal with SharePoint status messages safely</a:t>
            </a:r>
            <a:endParaRPr lang="en-US" dirty="0"/>
          </a:p>
        </p:txBody>
      </p:sp>
      <p:sp>
        <p:nvSpPr>
          <p:cNvPr id="3" name="Title 2"/>
          <p:cNvSpPr>
            <a:spLocks noGrp="1"/>
          </p:cNvSpPr>
          <p:nvPr>
            <p:ph type="title"/>
          </p:nvPr>
        </p:nvSpPr>
        <p:spPr/>
        <p:txBody>
          <a:bodyPr/>
          <a:lstStyle/>
          <a:p>
            <a:r>
              <a:rPr lang="en-US" dirty="0" err="1" smtClean="0"/>
              <a:t>ShareCoffee.UI</a:t>
            </a:r>
            <a:endParaRPr lang="en-US" dirty="0"/>
          </a:p>
        </p:txBody>
      </p:sp>
    </p:spTree>
    <p:extLst>
      <p:ext uri="{BB962C8B-B14F-4D97-AF65-F5344CB8AC3E}">
        <p14:creationId xmlns:p14="http://schemas.microsoft.com/office/powerpoint/2010/main" val="6098276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get started with ShareCoffee</a:t>
            </a:r>
            <a:endParaRPr lang="en-US" dirty="0"/>
          </a:p>
        </p:txBody>
      </p:sp>
      <p:sp>
        <p:nvSpPr>
          <p:cNvPr id="3" name="Text Placeholder 2"/>
          <p:cNvSpPr>
            <a:spLocks noGrp="1"/>
          </p:cNvSpPr>
          <p:nvPr>
            <p:ph type="body" sz="quarter" idx="12"/>
          </p:nvPr>
        </p:nvSpPr>
        <p:spPr/>
        <p:txBody>
          <a:bodyPr/>
          <a:lstStyle/>
          <a:p>
            <a:r>
              <a:rPr lang="en-US" dirty="0" smtClean="0"/>
              <a:t>Thorsten Hans</a:t>
            </a:r>
            <a:endParaRPr lang="en-US" dirty="0"/>
          </a:p>
        </p:txBody>
      </p:sp>
    </p:spTree>
    <p:extLst>
      <p:ext uri="{BB962C8B-B14F-4D97-AF65-F5344CB8AC3E}">
        <p14:creationId xmlns:p14="http://schemas.microsoft.com/office/powerpoint/2010/main" val="2529258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15668"/>
          </a:xfrm>
        </p:spPr>
        <p:txBody>
          <a:bodyPr/>
          <a:lstStyle/>
          <a:p>
            <a:pPr>
              <a:lnSpc>
                <a:spcPct val="150000"/>
              </a:lnSpc>
            </a:pPr>
            <a:r>
              <a:rPr lang="en-US" dirty="0" smtClean="0"/>
              <a:t>Query SharePoint</a:t>
            </a:r>
          </a:p>
          <a:p>
            <a:pPr lvl="1">
              <a:lnSpc>
                <a:spcPct val="150000"/>
              </a:lnSpc>
            </a:pPr>
            <a:r>
              <a:rPr lang="en-US" dirty="0" smtClean="0"/>
              <a:t>Support for all CRUD operations</a:t>
            </a:r>
          </a:p>
          <a:p>
            <a:pPr>
              <a:lnSpc>
                <a:spcPct val="150000"/>
              </a:lnSpc>
            </a:pPr>
            <a:r>
              <a:rPr lang="en-US" dirty="0" smtClean="0"/>
              <a:t>Data Sources</a:t>
            </a:r>
          </a:p>
          <a:p>
            <a:pPr lvl="1">
              <a:lnSpc>
                <a:spcPct val="150000"/>
              </a:lnSpc>
            </a:pPr>
            <a:r>
              <a:rPr lang="en-US" dirty="0" smtClean="0"/>
              <a:t>AppWeb and HostWeb</a:t>
            </a:r>
          </a:p>
          <a:p>
            <a:pPr>
              <a:lnSpc>
                <a:spcPct val="150000"/>
              </a:lnSpc>
            </a:pPr>
            <a:r>
              <a:rPr lang="en-US" dirty="0" smtClean="0"/>
              <a:t>Integration</a:t>
            </a:r>
          </a:p>
          <a:p>
            <a:pPr lvl="1">
              <a:lnSpc>
                <a:spcPct val="150000"/>
              </a:lnSpc>
            </a:pPr>
            <a:r>
              <a:rPr lang="en-US" dirty="0" smtClean="0"/>
              <a:t>AngularJS / </a:t>
            </a:r>
            <a:r>
              <a:rPr lang="en-US" dirty="0" err="1" smtClean="0"/>
              <a:t>jQuery</a:t>
            </a:r>
            <a:r>
              <a:rPr lang="en-US" dirty="0" smtClean="0"/>
              <a:t> / </a:t>
            </a:r>
            <a:r>
              <a:rPr lang="en-US" dirty="0" err="1" smtClean="0"/>
              <a:t>reqwest</a:t>
            </a:r>
            <a:endParaRPr lang="en-US" dirty="0"/>
          </a:p>
        </p:txBody>
      </p:sp>
      <p:sp>
        <p:nvSpPr>
          <p:cNvPr id="3" name="Title 2"/>
          <p:cNvSpPr>
            <a:spLocks noGrp="1"/>
          </p:cNvSpPr>
          <p:nvPr>
            <p:ph type="title"/>
          </p:nvPr>
        </p:nvSpPr>
        <p:spPr/>
        <p:txBody>
          <a:bodyPr/>
          <a:lstStyle/>
          <a:p>
            <a:r>
              <a:rPr lang="en-US" dirty="0" err="1" smtClean="0"/>
              <a:t>ShareCoffee.REST</a:t>
            </a:r>
            <a:endParaRPr lang="en-US" dirty="0"/>
          </a:p>
        </p:txBody>
      </p:sp>
    </p:spTree>
    <p:extLst>
      <p:ext uri="{BB962C8B-B14F-4D97-AF65-F5344CB8AC3E}">
        <p14:creationId xmlns:p14="http://schemas.microsoft.com/office/powerpoint/2010/main" val="137405793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with REST in ShareCoffee</a:t>
            </a:r>
            <a:endParaRPr lang="en-US" dirty="0"/>
          </a:p>
        </p:txBody>
      </p:sp>
      <p:sp>
        <p:nvSpPr>
          <p:cNvPr id="3" name="Text Placeholder 2"/>
          <p:cNvSpPr>
            <a:spLocks noGrp="1"/>
          </p:cNvSpPr>
          <p:nvPr>
            <p:ph type="body" sz="quarter" idx="12"/>
          </p:nvPr>
        </p:nvSpPr>
        <p:spPr/>
        <p:txBody>
          <a:bodyPr/>
          <a:lstStyle/>
          <a:p>
            <a:r>
              <a:rPr lang="en-US" dirty="0" smtClean="0"/>
              <a:t>Thorsten Hans</a:t>
            </a:r>
            <a:endParaRPr lang="en-US" dirty="0"/>
          </a:p>
        </p:txBody>
      </p:sp>
    </p:spTree>
    <p:extLst>
      <p:ext uri="{BB962C8B-B14F-4D97-AF65-F5344CB8AC3E}">
        <p14:creationId xmlns:p14="http://schemas.microsoft.com/office/powerpoint/2010/main" val="9795953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Speed up your App Development skills with API abstraction #SPC417</a:t>
            </a:r>
            <a:endParaRPr lang="en-US" dirty="0"/>
          </a:p>
        </p:txBody>
      </p:sp>
      <p:sp>
        <p:nvSpPr>
          <p:cNvPr id="5" name="Text Placeholder 4"/>
          <p:cNvSpPr>
            <a:spLocks noGrp="1"/>
          </p:cNvSpPr>
          <p:nvPr>
            <p:ph type="body" sz="quarter" idx="14"/>
          </p:nvPr>
        </p:nvSpPr>
        <p:spPr/>
        <p:txBody>
          <a:bodyPr/>
          <a:lstStyle/>
          <a:p>
            <a:r>
              <a:rPr lang="en-US" dirty="0" smtClean="0"/>
              <a:t>Thorsten Hans</a:t>
            </a:r>
          </a:p>
          <a:p>
            <a:r>
              <a:rPr lang="en-US" dirty="0" smtClean="0"/>
              <a:t>SharePoint MVP</a:t>
            </a:r>
          </a:p>
          <a:p>
            <a:r>
              <a:rPr lang="en-US" dirty="0" smtClean="0"/>
              <a:t>Experts Inside</a:t>
            </a:r>
            <a:endParaRPr lang="en-US" dirty="0"/>
          </a:p>
        </p:txBody>
      </p:sp>
      <p:sp>
        <p:nvSpPr>
          <p:cNvPr id="2" name="Text Placeholder 1"/>
          <p:cNvSpPr>
            <a:spLocks noGrp="1"/>
          </p:cNvSpPr>
          <p:nvPr>
            <p:ph type="body" sz="quarter" idx="15"/>
          </p:nvPr>
        </p:nvSpPr>
        <p:spPr/>
        <p:txBody>
          <a:bodyPr/>
          <a:lstStyle/>
          <a:p>
            <a:r>
              <a:rPr lang="en-US" dirty="0" smtClean="0"/>
              <a:t>SPC417</a:t>
            </a:r>
            <a:endParaRPr lang="en-US" dirty="0"/>
          </a:p>
        </p:txBody>
      </p:sp>
    </p:spTree>
    <p:extLst>
      <p:ext uri="{BB962C8B-B14F-4D97-AF65-F5344CB8AC3E}">
        <p14:creationId xmlns:p14="http://schemas.microsoft.com/office/powerpoint/2010/main" val="23531084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789003"/>
          </a:xfrm>
        </p:spPr>
        <p:txBody>
          <a:bodyPr/>
          <a:lstStyle/>
          <a:p>
            <a:pPr>
              <a:lnSpc>
                <a:spcPct val="100000"/>
              </a:lnSpc>
            </a:pPr>
            <a:r>
              <a:rPr lang="en-US" dirty="0" smtClean="0"/>
              <a:t>Load all </a:t>
            </a:r>
            <a:r>
              <a:rPr lang="en-US" dirty="0" err="1" smtClean="0"/>
              <a:t>CrossDomain</a:t>
            </a:r>
            <a:r>
              <a:rPr lang="en-US" dirty="0" smtClean="0"/>
              <a:t> libraries</a:t>
            </a:r>
          </a:p>
          <a:p>
            <a:pPr lvl="1">
              <a:lnSpc>
                <a:spcPct val="100000"/>
              </a:lnSpc>
            </a:pPr>
            <a:r>
              <a:rPr lang="en-US" dirty="0" smtClean="0"/>
              <a:t>By calling a single method</a:t>
            </a:r>
          </a:p>
          <a:p>
            <a:pPr>
              <a:lnSpc>
                <a:spcPct val="100000"/>
              </a:lnSpc>
            </a:pPr>
            <a:r>
              <a:rPr lang="en-US" dirty="0" smtClean="0"/>
              <a:t>Query SharePoint</a:t>
            </a:r>
          </a:p>
          <a:p>
            <a:pPr lvl="1">
              <a:lnSpc>
                <a:spcPct val="100000"/>
              </a:lnSpc>
            </a:pPr>
            <a:r>
              <a:rPr lang="en-US" dirty="0" smtClean="0"/>
              <a:t>Support for all CRUD operations</a:t>
            </a:r>
          </a:p>
          <a:p>
            <a:pPr>
              <a:lnSpc>
                <a:spcPct val="100000"/>
              </a:lnSpc>
            </a:pPr>
            <a:r>
              <a:rPr lang="en-US" dirty="0" smtClean="0"/>
              <a:t>Data Sources</a:t>
            </a:r>
          </a:p>
          <a:p>
            <a:pPr lvl="1">
              <a:lnSpc>
                <a:spcPct val="100000"/>
              </a:lnSpc>
            </a:pPr>
            <a:r>
              <a:rPr lang="en-US" dirty="0" smtClean="0"/>
              <a:t>AppWeb and HostWeb</a:t>
            </a:r>
          </a:p>
          <a:p>
            <a:pPr>
              <a:lnSpc>
                <a:spcPct val="100000"/>
              </a:lnSpc>
            </a:pPr>
            <a:r>
              <a:rPr lang="en-US" dirty="0" smtClean="0"/>
              <a:t>Integration</a:t>
            </a:r>
          </a:p>
          <a:p>
            <a:pPr lvl="1">
              <a:lnSpc>
                <a:spcPct val="100000"/>
              </a:lnSpc>
            </a:pPr>
            <a:r>
              <a:rPr lang="en-US" dirty="0" err="1" smtClean="0"/>
              <a:t>SP.RequestExecutor</a:t>
            </a:r>
            <a:endParaRPr lang="en-US" dirty="0"/>
          </a:p>
        </p:txBody>
      </p:sp>
      <p:sp>
        <p:nvSpPr>
          <p:cNvPr id="3" name="Title 2"/>
          <p:cNvSpPr>
            <a:spLocks noGrp="1"/>
          </p:cNvSpPr>
          <p:nvPr>
            <p:ph type="title"/>
          </p:nvPr>
        </p:nvSpPr>
        <p:spPr/>
        <p:txBody>
          <a:bodyPr/>
          <a:lstStyle/>
          <a:p>
            <a:r>
              <a:rPr lang="en-US" dirty="0" err="1" smtClean="0"/>
              <a:t>ShareCoffee.CrossDomain</a:t>
            </a:r>
            <a:endParaRPr lang="en-US" dirty="0"/>
          </a:p>
        </p:txBody>
      </p:sp>
    </p:spTree>
    <p:extLst>
      <p:ext uri="{BB962C8B-B14F-4D97-AF65-F5344CB8AC3E}">
        <p14:creationId xmlns:p14="http://schemas.microsoft.com/office/powerpoint/2010/main" val="390807591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CrossDomain</a:t>
            </a:r>
            <a:r>
              <a:rPr lang="en-US" dirty="0" smtClean="0"/>
              <a:t> queries with ShareCoffee</a:t>
            </a:r>
            <a:endParaRPr lang="en-US" dirty="0"/>
          </a:p>
        </p:txBody>
      </p:sp>
      <p:sp>
        <p:nvSpPr>
          <p:cNvPr id="3" name="Text Placeholder 2"/>
          <p:cNvSpPr>
            <a:spLocks noGrp="1"/>
          </p:cNvSpPr>
          <p:nvPr>
            <p:ph type="body" sz="quarter" idx="12"/>
          </p:nvPr>
        </p:nvSpPr>
        <p:spPr/>
        <p:txBody>
          <a:bodyPr/>
          <a:lstStyle/>
          <a:p>
            <a:r>
              <a:rPr lang="en-US" dirty="0" smtClean="0"/>
              <a:t>Thorsten Hans</a:t>
            </a:r>
            <a:endParaRPr lang="en-US" dirty="0"/>
          </a:p>
        </p:txBody>
      </p:sp>
    </p:spTree>
    <p:extLst>
      <p:ext uri="{BB962C8B-B14F-4D97-AF65-F5344CB8AC3E}">
        <p14:creationId xmlns:p14="http://schemas.microsoft.com/office/powerpoint/2010/main" val="4202153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643533"/>
          </a:xfrm>
        </p:spPr>
        <p:txBody>
          <a:bodyPr/>
          <a:lstStyle/>
          <a:p>
            <a:pPr>
              <a:lnSpc>
                <a:spcPct val="150000"/>
              </a:lnSpc>
            </a:pPr>
            <a:r>
              <a:rPr lang="en-US" dirty="0" smtClean="0"/>
              <a:t>Provide wrappers for REST ops</a:t>
            </a:r>
          </a:p>
          <a:p>
            <a:pPr lvl="1">
              <a:lnSpc>
                <a:spcPct val="150000"/>
              </a:lnSpc>
            </a:pPr>
            <a:r>
              <a:rPr lang="en-US" dirty="0" smtClean="0"/>
              <a:t>Safe even more keystrokes and time</a:t>
            </a:r>
          </a:p>
          <a:p>
            <a:pPr>
              <a:lnSpc>
                <a:spcPct val="150000"/>
              </a:lnSpc>
            </a:pPr>
            <a:r>
              <a:rPr lang="en-US" dirty="0" smtClean="0"/>
              <a:t>Provide properties</a:t>
            </a:r>
          </a:p>
          <a:p>
            <a:pPr lvl="1">
              <a:lnSpc>
                <a:spcPct val="150000"/>
              </a:lnSpc>
            </a:pPr>
            <a:r>
              <a:rPr lang="en-US" dirty="0" smtClean="0"/>
              <a:t>So I don’t have to remember all the casing and naming stuff</a:t>
            </a:r>
          </a:p>
          <a:p>
            <a:pPr>
              <a:lnSpc>
                <a:spcPct val="150000"/>
              </a:lnSpc>
            </a:pPr>
            <a:r>
              <a:rPr lang="en-US" dirty="0" smtClean="0"/>
              <a:t>Use familiar API</a:t>
            </a:r>
          </a:p>
          <a:p>
            <a:pPr lvl="1">
              <a:lnSpc>
                <a:spcPct val="150000"/>
              </a:lnSpc>
            </a:pPr>
            <a:r>
              <a:rPr lang="en-US" dirty="0" err="1" smtClean="0"/>
              <a:t>ShareCoffee.REST.build.read.for.angularJS</a:t>
            </a:r>
            <a:r>
              <a:rPr lang="en-US" dirty="0" smtClean="0"/>
              <a:t>({url: </a:t>
            </a:r>
            <a:r>
              <a:rPr lang="en-US" dirty="0" err="1" smtClean="0"/>
              <a:t>ShareCoffee.Url.query</a:t>
            </a:r>
            <a:r>
              <a:rPr lang="en-US" dirty="0" smtClean="0"/>
              <a:t>})</a:t>
            </a:r>
          </a:p>
          <a:p>
            <a:pPr lvl="1">
              <a:lnSpc>
                <a:spcPct val="150000"/>
              </a:lnSpc>
            </a:pPr>
            <a:r>
              <a:rPr lang="en-US" dirty="0" err="1" smtClean="0"/>
              <a:t>ShareCoffee.REST.build.create.for.jQuery</a:t>
            </a:r>
            <a:r>
              <a:rPr lang="en-US" dirty="0" smtClean="0"/>
              <a:t>({</a:t>
            </a:r>
            <a:r>
              <a:rPr lang="en-US" dirty="0"/>
              <a:t>url: </a:t>
            </a:r>
            <a:r>
              <a:rPr lang="en-US" dirty="0" err="1" smtClean="0"/>
              <a:t>ShareCoffee.Url.setMyProfilePicture</a:t>
            </a:r>
            <a:r>
              <a:rPr lang="en-US" dirty="0" smtClean="0"/>
              <a:t>})</a:t>
            </a:r>
            <a:endParaRPr lang="en-US" dirty="0"/>
          </a:p>
        </p:txBody>
      </p:sp>
      <p:sp>
        <p:nvSpPr>
          <p:cNvPr id="3" name="Title 2"/>
          <p:cNvSpPr>
            <a:spLocks noGrp="1"/>
          </p:cNvSpPr>
          <p:nvPr>
            <p:ph type="title"/>
          </p:nvPr>
        </p:nvSpPr>
        <p:spPr/>
        <p:txBody>
          <a:bodyPr/>
          <a:lstStyle/>
          <a:p>
            <a:r>
              <a:rPr lang="en-US" dirty="0" smtClean="0"/>
              <a:t>ShareCoffee Add-Ons</a:t>
            </a:r>
            <a:endParaRPr lang="en-US" dirty="0"/>
          </a:p>
        </p:txBody>
      </p:sp>
    </p:spTree>
    <p:extLst>
      <p:ext uri="{BB962C8B-B14F-4D97-AF65-F5344CB8AC3E}">
        <p14:creationId xmlns:p14="http://schemas.microsoft.com/office/powerpoint/2010/main" val="199548489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ShareCoffee Add-Ons </a:t>
            </a:r>
            <a:br>
              <a:rPr lang="en-US" dirty="0" smtClean="0"/>
            </a:br>
            <a:r>
              <a:rPr lang="en-US" dirty="0" smtClean="0"/>
              <a:t>(Search / </a:t>
            </a:r>
            <a:r>
              <a:rPr lang="en-US" dirty="0" err="1" smtClean="0"/>
              <a:t>UserProfiles</a:t>
            </a:r>
            <a:r>
              <a:rPr lang="en-US" dirty="0" smtClean="0"/>
              <a:t>)</a:t>
            </a:r>
            <a:endParaRPr lang="en-US" dirty="0"/>
          </a:p>
        </p:txBody>
      </p:sp>
      <p:sp>
        <p:nvSpPr>
          <p:cNvPr id="3" name="Text Placeholder 2"/>
          <p:cNvSpPr>
            <a:spLocks noGrp="1"/>
          </p:cNvSpPr>
          <p:nvPr>
            <p:ph type="body" sz="quarter" idx="12"/>
          </p:nvPr>
        </p:nvSpPr>
        <p:spPr/>
        <p:txBody>
          <a:bodyPr/>
          <a:lstStyle/>
          <a:p>
            <a:r>
              <a:rPr lang="en-US" dirty="0" smtClean="0"/>
              <a:t>Thorsten Hans</a:t>
            </a:r>
            <a:endParaRPr lang="en-US" dirty="0"/>
          </a:p>
        </p:txBody>
      </p:sp>
    </p:spTree>
    <p:extLst>
      <p:ext uri="{BB962C8B-B14F-4D97-AF65-F5344CB8AC3E}">
        <p14:creationId xmlns:p14="http://schemas.microsoft.com/office/powerpoint/2010/main" val="811571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ShareCoffee </a:t>
            </a:r>
            <a:r>
              <a:rPr lang="en-US" dirty="0" err="1" smtClean="0"/>
              <a:t>AddOn’s</a:t>
            </a:r>
            <a:r>
              <a:rPr lang="en-US" dirty="0"/>
              <a:t/>
            </a:r>
            <a:br>
              <a:rPr lang="en-US" dirty="0"/>
            </a:br>
            <a:endParaRPr lang="en-US" dirty="0"/>
          </a:p>
        </p:txBody>
      </p:sp>
    </p:spTree>
    <p:extLst>
      <p:ext uri="{BB962C8B-B14F-4D97-AF65-F5344CB8AC3E}">
        <p14:creationId xmlns:p14="http://schemas.microsoft.com/office/powerpoint/2010/main" val="77385865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ShareCoffee Dev Stack</a:t>
            </a:r>
            <a:endParaRPr lang="en-US" dirty="0"/>
          </a:p>
        </p:txBody>
      </p:sp>
      <p:sp>
        <p:nvSpPr>
          <p:cNvPr id="3" name="Text Placeholder 2"/>
          <p:cNvSpPr>
            <a:spLocks noGrp="1"/>
          </p:cNvSpPr>
          <p:nvPr>
            <p:ph type="body" sz="quarter" idx="10"/>
          </p:nvPr>
        </p:nvSpPr>
        <p:spPr>
          <a:xfrm>
            <a:off x="274639" y="1212849"/>
            <a:ext cx="5486399" cy="6777240"/>
          </a:xfrm>
        </p:spPr>
        <p:txBody>
          <a:bodyPr/>
          <a:lstStyle/>
          <a:p>
            <a:pPr>
              <a:lnSpc>
                <a:spcPct val="150000"/>
              </a:lnSpc>
            </a:pPr>
            <a:r>
              <a:rPr lang="en-US" sz="4400" dirty="0" smtClean="0"/>
              <a:t>Cross </a:t>
            </a:r>
            <a:r>
              <a:rPr lang="en-US" sz="4400" dirty="0"/>
              <a:t>Platform</a:t>
            </a:r>
          </a:p>
          <a:p>
            <a:pPr lvl="1">
              <a:lnSpc>
                <a:spcPct val="150000"/>
              </a:lnSpc>
            </a:pPr>
            <a:r>
              <a:rPr lang="en-US" sz="3200" dirty="0" smtClean="0"/>
              <a:t>NodeJS</a:t>
            </a:r>
          </a:p>
          <a:p>
            <a:pPr lvl="1">
              <a:lnSpc>
                <a:spcPct val="150000"/>
              </a:lnSpc>
            </a:pPr>
            <a:r>
              <a:rPr lang="en-US" sz="3200" dirty="0" smtClean="0"/>
              <a:t>CoffeeScript</a:t>
            </a:r>
          </a:p>
          <a:p>
            <a:pPr lvl="1">
              <a:lnSpc>
                <a:spcPct val="150000"/>
              </a:lnSpc>
            </a:pPr>
            <a:r>
              <a:rPr lang="en-US" sz="3200" dirty="0" smtClean="0"/>
              <a:t>GruntJS</a:t>
            </a:r>
          </a:p>
          <a:p>
            <a:pPr>
              <a:lnSpc>
                <a:spcPct val="150000"/>
              </a:lnSpc>
            </a:pPr>
            <a:r>
              <a:rPr lang="en-US" sz="4400" dirty="0"/>
              <a:t>Full TDD Stack</a:t>
            </a:r>
          </a:p>
          <a:p>
            <a:pPr lvl="1">
              <a:lnSpc>
                <a:spcPct val="150000"/>
              </a:lnSpc>
            </a:pPr>
            <a:r>
              <a:rPr lang="en-US" sz="3200" dirty="0" err="1" smtClean="0"/>
              <a:t>ChaiJS</a:t>
            </a:r>
            <a:r>
              <a:rPr lang="en-US" sz="3200" dirty="0"/>
              <a:t> </a:t>
            </a:r>
            <a:r>
              <a:rPr lang="en-US" sz="3200" dirty="0" smtClean="0"/>
              <a:t>/ </a:t>
            </a:r>
            <a:r>
              <a:rPr lang="en-US" sz="3200" dirty="0" err="1" smtClean="0"/>
              <a:t>SinonJS</a:t>
            </a:r>
            <a:endParaRPr lang="en-US" sz="3200" dirty="0"/>
          </a:p>
          <a:p>
            <a:pPr marL="0" indent="0">
              <a:buNone/>
            </a:pPr>
            <a:endParaRPr lang="en-US" dirty="0" smtClean="0"/>
          </a:p>
          <a:p>
            <a:pPr marL="297971" lvl="1" indent="0">
              <a:buNone/>
            </a:pPr>
            <a:endParaRPr lang="en-US" dirty="0"/>
          </a:p>
        </p:txBody>
      </p:sp>
    </p:spTree>
    <p:extLst>
      <p:ext uri="{BB962C8B-B14F-4D97-AF65-F5344CB8AC3E}">
        <p14:creationId xmlns:p14="http://schemas.microsoft.com/office/powerpoint/2010/main" val="320167196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Add-Ons</a:t>
            </a:r>
            <a:endParaRPr lang="en-US" dirty="0"/>
          </a:p>
        </p:txBody>
      </p:sp>
      <p:sp>
        <p:nvSpPr>
          <p:cNvPr id="3" name="Text Placeholder 2"/>
          <p:cNvSpPr>
            <a:spLocks noGrp="1"/>
          </p:cNvSpPr>
          <p:nvPr>
            <p:ph type="body" sz="quarter" idx="11"/>
          </p:nvPr>
        </p:nvSpPr>
        <p:spPr>
          <a:xfrm>
            <a:off x="274639" y="1212849"/>
            <a:ext cx="11889564" cy="5139869"/>
          </a:xfrm>
        </p:spPr>
        <p:txBody>
          <a:bodyPr/>
          <a:lstStyle/>
          <a:p>
            <a:r>
              <a:rPr lang="en-US" dirty="0" smtClean="0"/>
              <a:t>Use yeoman generator</a:t>
            </a:r>
          </a:p>
          <a:p>
            <a:pPr lvl="1"/>
            <a:r>
              <a:rPr lang="en-US" dirty="0" smtClean="0"/>
              <a:t>Uses yeoman.io web developers workflow</a:t>
            </a:r>
          </a:p>
          <a:p>
            <a:pPr lvl="1"/>
            <a:r>
              <a:rPr lang="en-US" dirty="0" smtClean="0"/>
              <a:t>Available on NPM (</a:t>
            </a:r>
            <a:r>
              <a:rPr lang="en-US" b="1" dirty="0" smtClean="0"/>
              <a:t>generator-</a:t>
            </a:r>
            <a:r>
              <a:rPr lang="en-US" b="1" dirty="0" err="1" smtClean="0"/>
              <a:t>sharecoffee</a:t>
            </a:r>
            <a:r>
              <a:rPr lang="en-US" b="1" dirty="0" smtClean="0"/>
              <a:t>-</a:t>
            </a:r>
            <a:r>
              <a:rPr lang="en-US" b="1" dirty="0" err="1" smtClean="0"/>
              <a:t>addon</a:t>
            </a:r>
            <a:r>
              <a:rPr lang="en-US" dirty="0" smtClean="0"/>
              <a:t>)</a:t>
            </a:r>
          </a:p>
          <a:p>
            <a:pPr lvl="1"/>
            <a:r>
              <a:rPr lang="en-US" dirty="0" smtClean="0"/>
              <a:t>Everything will be configured automatically</a:t>
            </a:r>
          </a:p>
          <a:p>
            <a:r>
              <a:rPr lang="en-US" dirty="0" smtClean="0"/>
              <a:t>Start from scratch</a:t>
            </a:r>
          </a:p>
          <a:p>
            <a:pPr lvl="1"/>
            <a:r>
              <a:rPr lang="en-US" dirty="0" smtClean="0"/>
              <a:t>Use the technologies / tools you’re familiar with</a:t>
            </a:r>
          </a:p>
          <a:p>
            <a:r>
              <a:rPr lang="en-US" dirty="0" smtClean="0"/>
              <a:t>Clone an existing Add-On</a:t>
            </a:r>
          </a:p>
          <a:p>
            <a:pPr lvl="1"/>
            <a:r>
              <a:rPr lang="en-US" dirty="0" smtClean="0"/>
              <a:t>Start from existing Add-Ons</a:t>
            </a:r>
            <a:endParaRPr lang="en-US" dirty="0"/>
          </a:p>
          <a:p>
            <a:r>
              <a:rPr lang="en-US" dirty="0" smtClean="0"/>
              <a:t>Publishing</a:t>
            </a:r>
            <a:endParaRPr lang="en-US" dirty="0"/>
          </a:p>
          <a:p>
            <a:pPr lvl="1"/>
            <a:r>
              <a:rPr lang="en-US" dirty="0" smtClean="0"/>
              <a:t>Publish it ShareCoffee. </a:t>
            </a:r>
            <a:r>
              <a:rPr lang="en-US" dirty="0" err="1" smtClean="0"/>
              <a:t>prefex</a:t>
            </a:r>
            <a:r>
              <a:rPr lang="en-US" dirty="0" smtClean="0"/>
              <a:t> on </a:t>
            </a:r>
            <a:r>
              <a:rPr lang="en-US" dirty="0" err="1" smtClean="0"/>
              <a:t>NuGet</a:t>
            </a:r>
            <a:r>
              <a:rPr lang="en-US" dirty="0" smtClean="0"/>
              <a:t> and Bower.IO</a:t>
            </a:r>
            <a:endParaRPr lang="en-US" dirty="0"/>
          </a:p>
          <a:p>
            <a:pPr lvl="1"/>
            <a:endParaRPr lang="en-US"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6504" r="-1"/>
          <a:stretch/>
        </p:blipFill>
        <p:spPr>
          <a:xfrm>
            <a:off x="6827837" y="0"/>
            <a:ext cx="7395714" cy="6994525"/>
          </a:xfrm>
          <a:prstGeom prst="rect">
            <a:avLst/>
          </a:prstGeom>
        </p:spPr>
      </p:pic>
    </p:spTree>
    <p:extLst>
      <p:ext uri="{BB962C8B-B14F-4D97-AF65-F5344CB8AC3E}">
        <p14:creationId xmlns:p14="http://schemas.microsoft.com/office/powerpoint/2010/main" val="316313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fade">
                                      <p:cBhvr>
                                        <p:cTn id="18" dur="500"/>
                                        <p:tgtEl>
                                          <p:spTgt spid="3">
                                            <p:txEl>
                                              <p:pRg st="7"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500"/>
                                        <p:tgtEl>
                                          <p:spTgt spid="3">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fade">
                                      <p:cBhvr>
                                        <p:cTn id="2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Add-Ons for ShareCoffee</a:t>
            </a:r>
            <a:endParaRPr lang="en-US" dirty="0"/>
          </a:p>
        </p:txBody>
      </p:sp>
      <p:sp>
        <p:nvSpPr>
          <p:cNvPr id="3" name="Text Placeholder 2"/>
          <p:cNvSpPr>
            <a:spLocks noGrp="1"/>
          </p:cNvSpPr>
          <p:nvPr>
            <p:ph type="body" sz="quarter" idx="12"/>
          </p:nvPr>
        </p:nvSpPr>
        <p:spPr/>
        <p:txBody>
          <a:bodyPr/>
          <a:lstStyle/>
          <a:p>
            <a:r>
              <a:rPr lang="en-US" dirty="0" smtClean="0"/>
              <a:t>Thorsten Hans</a:t>
            </a:r>
            <a:endParaRPr lang="en-US" dirty="0"/>
          </a:p>
        </p:txBody>
      </p:sp>
    </p:spTree>
    <p:extLst>
      <p:ext uri="{BB962C8B-B14F-4D97-AF65-F5344CB8AC3E}">
        <p14:creationId xmlns:p14="http://schemas.microsoft.com/office/powerpoint/2010/main" val="34731380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225" y="906462"/>
            <a:ext cx="8219813" cy="1828800"/>
          </a:xfrm>
        </p:spPr>
        <p:txBody>
          <a:bodyPr/>
          <a:lstStyle/>
          <a:p>
            <a:pPr algn="ctr">
              <a:lnSpc>
                <a:spcPct val="150000"/>
              </a:lnSpc>
            </a:pPr>
            <a:r>
              <a:rPr lang="en-US" dirty="0" smtClean="0"/>
              <a:t>Thank you for attending </a:t>
            </a:r>
            <a:r>
              <a:rPr lang="en-US" b="1" dirty="0" smtClean="0">
                <a:latin typeface="+mn-lt"/>
              </a:rPr>
              <a:t>#SPC417 </a:t>
            </a:r>
            <a:br>
              <a:rPr lang="en-US" b="1" dirty="0" smtClean="0">
                <a:latin typeface="+mn-lt"/>
              </a:rPr>
            </a:br>
            <a:r>
              <a:rPr lang="en-US" dirty="0" smtClean="0"/>
              <a:t>@</a:t>
            </a:r>
            <a:r>
              <a:rPr lang="en-US" dirty="0" err="1" smtClean="0"/>
              <a:t>ThorstenHans</a:t>
            </a:r>
            <a:r>
              <a:rPr lang="en-US" dirty="0" smtClean="0"/>
              <a:t/>
            </a:r>
            <a:br>
              <a:rPr lang="en-US" dirty="0" smtClean="0"/>
            </a:br>
            <a:r>
              <a:rPr lang="en-US" sz="4000" b="1" dirty="0" smtClean="0"/>
              <a:t>github.com/</a:t>
            </a:r>
            <a:r>
              <a:rPr lang="en-US" sz="4000" b="1" dirty="0" err="1" smtClean="0"/>
              <a:t>ThorstenHans</a:t>
            </a:r>
            <a:r>
              <a:rPr lang="en-US" sz="4000" b="1" dirty="0" smtClean="0"/>
              <a:t>/SPC417</a:t>
            </a:r>
            <a:endParaRPr lang="en-US" b="1" dirty="0"/>
          </a:p>
        </p:txBody>
      </p:sp>
    </p:spTree>
    <p:extLst>
      <p:ext uri="{BB962C8B-B14F-4D97-AF65-F5344CB8AC3E}">
        <p14:creationId xmlns:p14="http://schemas.microsoft.com/office/powerpoint/2010/main" val="414060416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latin typeface="Segoe UI" panose="020B0502040204020203" pitchFamily="34" charset="0"/>
                <a:cs typeface="Segoe UI" panose="020B0502040204020203" pitchFamily="34" charset="0"/>
              </a:rPr>
              <a:t>StackOverflow</a:t>
            </a:r>
            <a:endParaRPr lang="en-US" sz="2040" dirty="0">
              <a:latin typeface="Segoe UI" panose="020B0502040204020203" pitchFamily="34" charset="0"/>
              <a:cs typeface="Segoe UI" panose="020B0502040204020203" pitchFamily="34" charset="0"/>
            </a:endParaRPr>
          </a:p>
          <a:p>
            <a:pPr lvl="1" defTabSz="577881"/>
            <a:r>
              <a:rPr lang="en-US" sz="2040" dirty="0">
                <a:latin typeface="Segoe UI" panose="020B0502040204020203" pitchFamily="34" charset="0"/>
                <a:cs typeface="Segoe UI" panose="020B0502040204020203" pitchFamily="34" charset="0"/>
              </a:rPr>
              <a:t>		</a:t>
            </a:r>
            <a:r>
              <a:rPr lang="en-US" sz="2040" dirty="0">
                <a:latin typeface="Segoe UI" panose="020B0502040204020203" pitchFamily="34" charset="0"/>
                <a:cs typeface="Segoe UI" panose="020B0502040204020203" pitchFamily="34" charset="0"/>
                <a:hlinkClick r:id="rId10"/>
              </a:rPr>
              <a:t>[Office]</a:t>
            </a:r>
            <a:r>
              <a:rPr lang="en-US" sz="2040" dirty="0">
                <a:latin typeface="Segoe UI" panose="020B0502040204020203" pitchFamily="34" charset="0"/>
                <a:cs typeface="Segoe UI" panose="020B0502040204020203" pitchFamily="34" charset="0"/>
              </a:rPr>
              <a:t> and </a:t>
            </a:r>
            <a:r>
              <a:rPr lang="en-US" sz="2040" dirty="0">
                <a:latin typeface="Segoe UI" panose="020B0502040204020203" pitchFamily="34" charset="0"/>
                <a:cs typeface="Segoe UI" panose="020B0502040204020203" pitchFamily="34" charset="0"/>
                <a:hlinkClick r:id="rId11"/>
              </a:rPr>
              <a:t>[SharePoint]</a:t>
            </a:r>
            <a:endParaRPr lang="en-US" sz="2040" dirty="0">
              <a:latin typeface="Segoe UI" panose="020B0502040204020203" pitchFamily="34" charset="0"/>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Build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latin typeface="Segoe UI" panose="020B0502040204020203" pitchFamily="34" charset="0"/>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latin typeface="Segoe UI" panose="020B0502040204020203" pitchFamily="34" charset="0"/>
                <a:cs typeface="Segoe UI" panose="020B0502040204020203" pitchFamily="34" charset="0"/>
              </a:rPr>
              <a:t>and </a:t>
            </a:r>
            <a:r>
              <a:rPr lang="en-US" sz="2040" dirty="0">
                <a:latin typeface="Segoe UI" panose="020B0502040204020203" pitchFamily="34" charset="0"/>
                <a:cs typeface="Segoe UI" panose="020B0502040204020203" pitchFamily="34" charset="0"/>
                <a:hlinkClick r:id="rId13"/>
              </a:rPr>
              <a:t>Office 365 API Tools for Visual Studio 2013</a:t>
            </a:r>
            <a:endParaRPr lang="en-US" sz="2040" dirty="0">
              <a:latin typeface="Segoe UI" panose="020B0502040204020203" pitchFamily="34" charset="0"/>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569054961"/>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smtClean="0"/>
              <a:t>Common decisions when building Apps</a:t>
            </a:r>
          </a:p>
          <a:p>
            <a:r>
              <a:rPr lang="en-US" dirty="0" smtClean="0"/>
              <a:t>How to get rid of these decisions</a:t>
            </a:r>
          </a:p>
          <a:p>
            <a:r>
              <a:rPr lang="en-US" dirty="0" smtClean="0"/>
              <a:t>Introducing ShareCoffee</a:t>
            </a:r>
          </a:p>
          <a:p>
            <a:r>
              <a:rPr lang="en-US" dirty="0" smtClean="0"/>
              <a:t>Hands on ShareCoffee</a:t>
            </a:r>
          </a:p>
          <a:p>
            <a:r>
              <a:rPr lang="en-US" dirty="0" smtClean="0"/>
              <a:t>Add-Ons for ShareCoffee</a:t>
            </a:r>
            <a:endParaRPr lang="en-US" dirty="0"/>
          </a:p>
        </p:txBody>
      </p:sp>
      <p:sp>
        <p:nvSpPr>
          <p:cNvPr id="3" name="Title 2"/>
          <p:cNvSpPr>
            <a:spLocks noGrp="1"/>
          </p:cNvSpPr>
          <p:nvPr>
            <p:ph type="title"/>
          </p:nvPr>
        </p:nvSpPr>
        <p:spPr/>
        <p:txBody>
          <a:bodyPr/>
          <a:lstStyle/>
          <a:p>
            <a:r>
              <a:rPr lang="en-US" dirty="0" smtClean="0"/>
              <a:t>Roadmap</a:t>
            </a:r>
            <a:endParaRPr lang="en-US" dirty="0"/>
          </a:p>
        </p:txBody>
      </p:sp>
    </p:spTree>
    <p:extLst>
      <p:ext uri="{BB962C8B-B14F-4D97-AF65-F5344CB8AC3E}">
        <p14:creationId xmlns:p14="http://schemas.microsoft.com/office/powerpoint/2010/main" val="66463266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46981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0116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decisions when building Apps</a:t>
            </a:r>
            <a:endParaRPr lang="en-US" dirty="0"/>
          </a:p>
        </p:txBody>
      </p:sp>
    </p:spTree>
    <p:extLst>
      <p:ext uri="{BB962C8B-B14F-4D97-AF65-F5344CB8AC3E}">
        <p14:creationId xmlns:p14="http://schemas.microsoft.com/office/powerpoint/2010/main" val="306896451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1211263"/>
            <a:ext cx="11888787" cy="917575"/>
          </a:xfrm>
        </p:spPr>
        <p:txBody>
          <a:bodyPr/>
          <a:lstStyle/>
          <a:p>
            <a:r>
              <a:rPr lang="en-US" sz="7200" dirty="0" smtClean="0"/>
              <a:t>Data</a:t>
            </a:r>
            <a:br>
              <a:rPr lang="en-US" sz="7200" dirty="0" smtClean="0"/>
            </a:br>
            <a:r>
              <a:rPr lang="en-US" sz="7200" dirty="0" smtClean="0"/>
              <a:t>Access</a:t>
            </a:r>
            <a:endParaRPr lang="en-US" sz="7200" dirty="0">
              <a:solidFill>
                <a:schemeClr val="tx2"/>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838" y="-7938"/>
            <a:ext cx="10515600" cy="7038441"/>
          </a:xfrm>
          <a:prstGeom prst="rect">
            <a:avLst/>
          </a:prstGeom>
        </p:spPr>
      </p:pic>
    </p:spTree>
    <p:extLst>
      <p:ext uri="{BB962C8B-B14F-4D97-AF65-F5344CB8AC3E}">
        <p14:creationId xmlns:p14="http://schemas.microsoft.com/office/powerpoint/2010/main" val="209058025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Access in SP-Apps</a:t>
            </a:r>
            <a:endParaRPr lang="en-US" dirty="0"/>
          </a:p>
        </p:txBody>
      </p:sp>
      <p:sp>
        <p:nvSpPr>
          <p:cNvPr id="3" name="Rectangle 2"/>
          <p:cNvSpPr/>
          <p:nvPr/>
        </p:nvSpPr>
        <p:spPr bwMode="auto">
          <a:xfrm>
            <a:off x="503237" y="2811462"/>
            <a:ext cx="4191000" cy="16764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SharePoint Hosted Apps</a:t>
            </a:r>
            <a:endParaRPr lang="en-US" sz="2800" dirty="0">
              <a:gradFill>
                <a:gsLst>
                  <a:gs pos="0">
                    <a:srgbClr val="FFFFFF"/>
                  </a:gs>
                  <a:gs pos="100000">
                    <a:srgbClr val="FFFFFF"/>
                  </a:gs>
                </a:gsLst>
                <a:lin ang="5400000" scaled="0"/>
              </a:gradFill>
            </a:endParaRPr>
          </a:p>
        </p:txBody>
      </p:sp>
      <p:sp>
        <p:nvSpPr>
          <p:cNvPr id="4" name="Rounded Rectangle 3"/>
          <p:cNvSpPr/>
          <p:nvPr/>
        </p:nvSpPr>
        <p:spPr bwMode="auto">
          <a:xfrm>
            <a:off x="7666037" y="1650205"/>
            <a:ext cx="4343400" cy="1600200"/>
          </a:xfrm>
          <a:prstGeom prst="round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AppWeb</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(Plain AJAX)</a:t>
            </a:r>
            <a:endParaRPr lang="en-US" sz="2800" dirty="0">
              <a:gradFill>
                <a:gsLst>
                  <a:gs pos="0">
                    <a:srgbClr val="FFFFFF"/>
                  </a:gs>
                  <a:gs pos="100000">
                    <a:srgbClr val="FFFFFF"/>
                  </a:gs>
                </a:gsLst>
                <a:lin ang="5400000" scaled="0"/>
              </a:gradFill>
            </a:endParaRPr>
          </a:p>
        </p:txBody>
      </p:sp>
      <p:sp>
        <p:nvSpPr>
          <p:cNvPr id="5" name="Rounded Rectangle 4"/>
          <p:cNvSpPr/>
          <p:nvPr/>
        </p:nvSpPr>
        <p:spPr bwMode="auto">
          <a:xfrm>
            <a:off x="7666037" y="4259262"/>
            <a:ext cx="4343400" cy="1600200"/>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HostWeb</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t>
            </a:r>
            <a:r>
              <a:rPr lang="en-US" sz="2800" dirty="0" err="1" smtClean="0">
                <a:gradFill>
                  <a:gsLst>
                    <a:gs pos="0">
                      <a:srgbClr val="FFFFFF"/>
                    </a:gs>
                    <a:gs pos="100000">
                      <a:srgbClr val="FFFFFF"/>
                    </a:gs>
                  </a:gsLst>
                  <a:lin ang="5400000" scaled="0"/>
                </a:gradFill>
              </a:rPr>
              <a:t>SP.AppSiteContext</a:t>
            </a:r>
            <a:r>
              <a:rPr lang="en-US"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cxnSp>
        <p:nvCxnSpPr>
          <p:cNvPr id="7" name="Elbow Connector 6"/>
          <p:cNvCxnSpPr>
            <a:stCxn id="3" idx="3"/>
            <a:endCxn id="4" idx="1"/>
          </p:cNvCxnSpPr>
          <p:nvPr/>
        </p:nvCxnSpPr>
        <p:spPr>
          <a:xfrm flipV="1">
            <a:off x="4694237" y="2450305"/>
            <a:ext cx="2971800" cy="1199357"/>
          </a:xfrm>
          <a:prstGeom prst="bentConnector3">
            <a:avLst/>
          </a:prstGeom>
          <a:ln>
            <a:headEnd type="none"/>
            <a:tailEnd type="triangle"/>
          </a:ln>
        </p:spPr>
        <p:style>
          <a:lnRef idx="3">
            <a:schemeClr val="dk1"/>
          </a:lnRef>
          <a:fillRef idx="0">
            <a:schemeClr val="dk1"/>
          </a:fillRef>
          <a:effectRef idx="2">
            <a:schemeClr val="dk1"/>
          </a:effectRef>
          <a:fontRef idx="minor">
            <a:schemeClr val="tx1"/>
          </a:fontRef>
        </p:style>
      </p:cxnSp>
      <p:cxnSp>
        <p:nvCxnSpPr>
          <p:cNvPr id="12" name="Elbow Connector 11"/>
          <p:cNvCxnSpPr>
            <a:stCxn id="3" idx="3"/>
            <a:endCxn id="5" idx="1"/>
          </p:cNvCxnSpPr>
          <p:nvPr/>
        </p:nvCxnSpPr>
        <p:spPr>
          <a:xfrm>
            <a:off x="4694237" y="3649662"/>
            <a:ext cx="2971800" cy="1409700"/>
          </a:xfrm>
          <a:prstGeom prst="bentConnector3">
            <a:avLst/>
          </a:prstGeom>
          <a:ln>
            <a:headEnd type="none"/>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378656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Access in SP-Apps</a:t>
            </a:r>
            <a:endParaRPr lang="en-US" dirty="0"/>
          </a:p>
        </p:txBody>
      </p:sp>
      <p:sp>
        <p:nvSpPr>
          <p:cNvPr id="3" name="Rectangle 2"/>
          <p:cNvSpPr/>
          <p:nvPr/>
        </p:nvSpPr>
        <p:spPr bwMode="auto">
          <a:xfrm>
            <a:off x="503237" y="2811462"/>
            <a:ext cx="4191000" cy="16764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Cloud Hosted Apps</a:t>
            </a:r>
            <a:endParaRPr lang="en-US" sz="2800" dirty="0">
              <a:gradFill>
                <a:gsLst>
                  <a:gs pos="0">
                    <a:srgbClr val="FFFFFF"/>
                  </a:gs>
                  <a:gs pos="100000">
                    <a:srgbClr val="FFFFFF"/>
                  </a:gs>
                </a:gsLst>
                <a:lin ang="5400000" scaled="0"/>
              </a:gradFill>
            </a:endParaRPr>
          </a:p>
        </p:txBody>
      </p:sp>
      <p:sp>
        <p:nvSpPr>
          <p:cNvPr id="4" name="Rounded Rectangle 3"/>
          <p:cNvSpPr/>
          <p:nvPr/>
        </p:nvSpPr>
        <p:spPr bwMode="auto">
          <a:xfrm>
            <a:off x="7666037" y="1650205"/>
            <a:ext cx="4343400" cy="1600200"/>
          </a:xfrm>
          <a:prstGeom prst="round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AppWeb</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t>
            </a:r>
            <a:r>
              <a:rPr lang="en-US" sz="2800" dirty="0" err="1" smtClean="0">
                <a:gradFill>
                  <a:gsLst>
                    <a:gs pos="0">
                      <a:srgbClr val="FFFFFF"/>
                    </a:gs>
                    <a:gs pos="100000">
                      <a:srgbClr val="FFFFFF"/>
                    </a:gs>
                  </a:gsLst>
                  <a:lin ang="5400000" scaled="0"/>
                </a:gradFill>
              </a:rPr>
              <a:t>SP.RequestExecutor</a:t>
            </a:r>
            <a:r>
              <a:rPr lang="en-US"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sp>
        <p:nvSpPr>
          <p:cNvPr id="5" name="Rounded Rectangle 4"/>
          <p:cNvSpPr/>
          <p:nvPr/>
        </p:nvSpPr>
        <p:spPr bwMode="auto">
          <a:xfrm>
            <a:off x="7666037" y="4259262"/>
            <a:ext cx="4343400" cy="1600200"/>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HostWeb</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t>
            </a:r>
            <a:r>
              <a:rPr lang="en-US" sz="2800" dirty="0" err="1" smtClean="0">
                <a:gradFill>
                  <a:gsLst>
                    <a:gs pos="0">
                      <a:srgbClr val="FFFFFF"/>
                    </a:gs>
                    <a:gs pos="100000">
                      <a:srgbClr val="FFFFFF"/>
                    </a:gs>
                  </a:gsLst>
                  <a:lin ang="5400000" scaled="0"/>
                </a:gradFill>
              </a:rPr>
              <a:t>SP.RequestExecutor</a:t>
            </a:r>
            <a:r>
              <a:rPr lang="en-US" sz="2800" dirty="0" smtClean="0">
                <a:gradFill>
                  <a:gsLst>
                    <a:gs pos="0">
                      <a:srgbClr val="FFFFFF"/>
                    </a:gs>
                    <a:gs pos="100000">
                      <a:srgbClr val="FFFFFF"/>
                    </a:gs>
                  </a:gsLst>
                  <a:lin ang="5400000" scaled="0"/>
                </a:gradFill>
              </a:rPr>
              <a:t>)</a:t>
            </a:r>
            <a:endParaRPr lang="en-US" sz="2800" dirty="0">
              <a:gradFill>
                <a:gsLst>
                  <a:gs pos="0">
                    <a:srgbClr val="FFFFFF"/>
                  </a:gs>
                  <a:gs pos="100000">
                    <a:srgbClr val="FFFFFF"/>
                  </a:gs>
                </a:gsLst>
                <a:lin ang="5400000" scaled="0"/>
              </a:gradFill>
            </a:endParaRPr>
          </a:p>
        </p:txBody>
      </p:sp>
      <p:cxnSp>
        <p:nvCxnSpPr>
          <p:cNvPr id="7" name="Elbow Connector 6"/>
          <p:cNvCxnSpPr>
            <a:stCxn id="3" idx="3"/>
            <a:endCxn id="4" idx="1"/>
          </p:cNvCxnSpPr>
          <p:nvPr/>
        </p:nvCxnSpPr>
        <p:spPr>
          <a:xfrm flipV="1">
            <a:off x="4694237" y="2450305"/>
            <a:ext cx="2971800" cy="1199357"/>
          </a:xfrm>
          <a:prstGeom prst="bentConnector3">
            <a:avLst/>
          </a:prstGeom>
          <a:ln>
            <a:headEnd type="none"/>
            <a:tailEnd type="triangle"/>
          </a:ln>
        </p:spPr>
        <p:style>
          <a:lnRef idx="3">
            <a:schemeClr val="dk1"/>
          </a:lnRef>
          <a:fillRef idx="0">
            <a:schemeClr val="dk1"/>
          </a:fillRef>
          <a:effectRef idx="2">
            <a:schemeClr val="dk1"/>
          </a:effectRef>
          <a:fontRef idx="minor">
            <a:schemeClr val="tx1"/>
          </a:fontRef>
        </p:style>
      </p:cxnSp>
      <p:cxnSp>
        <p:nvCxnSpPr>
          <p:cNvPr id="12" name="Elbow Connector 11"/>
          <p:cNvCxnSpPr>
            <a:stCxn id="3" idx="3"/>
            <a:endCxn id="5" idx="1"/>
          </p:cNvCxnSpPr>
          <p:nvPr/>
        </p:nvCxnSpPr>
        <p:spPr>
          <a:xfrm>
            <a:off x="4694237" y="3649662"/>
            <a:ext cx="2971800" cy="1409700"/>
          </a:xfrm>
          <a:prstGeom prst="bentConnector3">
            <a:avLst/>
          </a:prstGeom>
          <a:ln>
            <a:headEnd type="none"/>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988182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1211263"/>
            <a:ext cx="11888787" cy="917575"/>
          </a:xfrm>
        </p:spPr>
        <p:txBody>
          <a:bodyPr/>
          <a:lstStyle/>
          <a:p>
            <a:r>
              <a:rPr lang="en-US" sz="6000" dirty="0" smtClean="0"/>
              <a:t>Contextual</a:t>
            </a:r>
            <a:br>
              <a:rPr lang="en-US" sz="6000" dirty="0" smtClean="0"/>
            </a:br>
            <a:r>
              <a:rPr lang="en-US" sz="6000" dirty="0" smtClean="0"/>
              <a:t>Information</a:t>
            </a:r>
            <a:endParaRPr lang="en-US" sz="6000"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181"/>
          <a:stretch/>
        </p:blipFill>
        <p:spPr>
          <a:xfrm>
            <a:off x="4541837" y="0"/>
            <a:ext cx="9652509" cy="6994525"/>
          </a:xfrm>
          <a:prstGeom prst="rect">
            <a:avLst/>
          </a:prstGeom>
        </p:spPr>
      </p:pic>
    </p:spTree>
    <p:extLst>
      <p:ext uri="{BB962C8B-B14F-4D97-AF65-F5344CB8AC3E}">
        <p14:creationId xmlns:p14="http://schemas.microsoft.com/office/powerpoint/2010/main" val="294767732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35D249-3D8C-48CB-9C88-BE019D0CDD5B}"/>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25</TotalTime>
  <Words>5481</Words>
  <Application>Microsoft Office PowerPoint</Application>
  <PresentationFormat>Custom</PresentationFormat>
  <Paragraphs>297</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PMingLiU-ExtB</vt:lpstr>
      <vt:lpstr>Arial</vt:lpstr>
      <vt:lpstr>Calibri</vt:lpstr>
      <vt:lpstr>Segoe UI</vt:lpstr>
      <vt:lpstr>Segoe UI Light</vt:lpstr>
      <vt:lpstr>Wingdings</vt:lpstr>
      <vt:lpstr>5-30499_SPC_2014_Dev_Template_16x9</vt:lpstr>
      <vt:lpstr>PowerPoint Presentation</vt:lpstr>
      <vt:lpstr>Office 365 Platform </vt:lpstr>
      <vt:lpstr>Speed up your App Development skills with API abstraction #SPC417</vt:lpstr>
      <vt:lpstr>Roadmap</vt:lpstr>
      <vt:lpstr>Common decisions when building Apps</vt:lpstr>
      <vt:lpstr>Data Access</vt:lpstr>
      <vt:lpstr>Data Access in SP-Apps</vt:lpstr>
      <vt:lpstr>Data Access in SP-Apps</vt:lpstr>
      <vt:lpstr>Contextual Information</vt:lpstr>
      <vt:lpstr>Gathering contextual information</vt:lpstr>
      <vt:lpstr>App Theming</vt:lpstr>
      <vt:lpstr>Loading the App ChromeBar</vt:lpstr>
      <vt:lpstr>~ 50 lines of code jQuery dependency </vt:lpstr>
      <vt:lpstr>Querying Search</vt:lpstr>
      <vt:lpstr>PostQueries using REST</vt:lpstr>
      <vt:lpstr>Case Sensitive Properties It’s Querytext not QueryText</vt:lpstr>
      <vt:lpstr>How to get rid of these decisions</vt:lpstr>
      <vt:lpstr>Get rid of these decisions by…</vt:lpstr>
      <vt:lpstr>Introducing ShareCoffee</vt:lpstr>
      <vt:lpstr>What is this ShareCoffee thing?</vt:lpstr>
      <vt:lpstr>What are the benefits</vt:lpstr>
      <vt:lpstr>What is ShareCoffee covering?</vt:lpstr>
      <vt:lpstr>ShareCoffee AddOns</vt:lpstr>
      <vt:lpstr>Get ShareCoffee</vt:lpstr>
      <vt:lpstr>Hands on ShareCoffee</vt:lpstr>
      <vt:lpstr>ShareCoffee.UI</vt:lpstr>
      <vt:lpstr>Let’s get started with ShareCoffee</vt:lpstr>
      <vt:lpstr>ShareCoffee.REST</vt:lpstr>
      <vt:lpstr>Getting started with REST in ShareCoffee</vt:lpstr>
      <vt:lpstr>ShareCoffee.CrossDomain</vt:lpstr>
      <vt:lpstr>CrossDomain queries with ShareCoffee</vt:lpstr>
      <vt:lpstr>ShareCoffee Add-Ons</vt:lpstr>
      <vt:lpstr>ShareCoffee Add-Ons  (Search / UserProfiles)</vt:lpstr>
      <vt:lpstr>ShareCoffee AddOn’s </vt:lpstr>
      <vt:lpstr>ShareCoffee Dev Stack</vt:lpstr>
      <vt:lpstr>Creating Add-Ons</vt:lpstr>
      <vt:lpstr>Writing Add-Ons for ShareCoffee</vt:lpstr>
      <vt:lpstr>Thank you for attending #SPC417  @ThorstenHans github.com/ThorstenHans/SPC417</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Speed up your app development skills with API abstraction</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2014-03-03T00:15:26Z</dcterms:created>
  <dcterms:modified xsi:type="dcterms:W3CDTF">2014-03-05T01:22:24Z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