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xml" ContentType="application/vnd.openxmlformats-officedocument.presentationml.tags+xml"/>
  <Override PartName="/ppt/notesSlides/notesSlide2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30.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3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3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3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35.xml" ContentType="application/vnd.openxmlformats-officedocument.presentationml.notesSlide+xml"/>
  <Override PartName="/ppt/tags/tag14.xml" ContentType="application/vnd.openxmlformats-officedocument.presentationml.tags+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82"/>
  </p:notesMasterIdLst>
  <p:handoutMasterIdLst>
    <p:handoutMasterId r:id="rId83"/>
  </p:handoutMasterIdLst>
  <p:sldIdLst>
    <p:sldId id="1236" r:id="rId5"/>
    <p:sldId id="1124" r:id="rId6"/>
    <p:sldId id="1273" r:id="rId7"/>
    <p:sldId id="1274" r:id="rId8"/>
    <p:sldId id="1352" r:id="rId9"/>
    <p:sldId id="1281" r:id="rId10"/>
    <p:sldId id="1282" r:id="rId11"/>
    <p:sldId id="1284" r:id="rId12"/>
    <p:sldId id="1283" r:id="rId13"/>
    <p:sldId id="1285" r:id="rId14"/>
    <p:sldId id="1286" r:id="rId15"/>
    <p:sldId id="1287" r:id="rId16"/>
    <p:sldId id="1288" r:id="rId17"/>
    <p:sldId id="1300" r:id="rId18"/>
    <p:sldId id="1289" r:id="rId19"/>
    <p:sldId id="1290" r:id="rId20"/>
    <p:sldId id="1291" r:id="rId21"/>
    <p:sldId id="1292" r:id="rId22"/>
    <p:sldId id="1293" r:id="rId23"/>
    <p:sldId id="1301" r:id="rId24"/>
    <p:sldId id="1294" r:id="rId25"/>
    <p:sldId id="1295" r:id="rId26"/>
    <p:sldId id="1296" r:id="rId27"/>
    <p:sldId id="1297" r:id="rId28"/>
    <p:sldId id="1298" r:id="rId29"/>
    <p:sldId id="1368" r:id="rId30"/>
    <p:sldId id="1369" r:id="rId31"/>
    <p:sldId id="1370" r:id="rId32"/>
    <p:sldId id="1302" r:id="rId33"/>
    <p:sldId id="1303" r:id="rId34"/>
    <p:sldId id="1304" r:id="rId35"/>
    <p:sldId id="1306" r:id="rId36"/>
    <p:sldId id="1307" r:id="rId37"/>
    <p:sldId id="1354" r:id="rId38"/>
    <p:sldId id="1367" r:id="rId39"/>
    <p:sldId id="1364" r:id="rId40"/>
    <p:sldId id="1308" r:id="rId41"/>
    <p:sldId id="1310" r:id="rId42"/>
    <p:sldId id="1311" r:id="rId43"/>
    <p:sldId id="1312" r:id="rId44"/>
    <p:sldId id="1313" r:id="rId45"/>
    <p:sldId id="1314" r:id="rId46"/>
    <p:sldId id="1315" r:id="rId47"/>
    <p:sldId id="1319" r:id="rId48"/>
    <p:sldId id="1320" r:id="rId49"/>
    <p:sldId id="1321" r:id="rId50"/>
    <p:sldId id="1322" r:id="rId51"/>
    <p:sldId id="1323" r:id="rId52"/>
    <p:sldId id="1341" r:id="rId53"/>
    <p:sldId id="1325" r:id="rId54"/>
    <p:sldId id="1326" r:id="rId55"/>
    <p:sldId id="1342" r:id="rId56"/>
    <p:sldId id="1327" r:id="rId57"/>
    <p:sldId id="1328" r:id="rId58"/>
    <p:sldId id="1343" r:id="rId59"/>
    <p:sldId id="1329" r:id="rId60"/>
    <p:sldId id="1330" r:id="rId61"/>
    <p:sldId id="1344" r:id="rId62"/>
    <p:sldId id="1331" r:id="rId63"/>
    <p:sldId id="1332" r:id="rId64"/>
    <p:sldId id="1345" r:id="rId65"/>
    <p:sldId id="1333" r:id="rId66"/>
    <p:sldId id="1334" r:id="rId67"/>
    <p:sldId id="1346" r:id="rId68"/>
    <p:sldId id="1335" r:id="rId69"/>
    <p:sldId id="1336" r:id="rId70"/>
    <p:sldId id="1347" r:id="rId71"/>
    <p:sldId id="1337" r:id="rId72"/>
    <p:sldId id="1365" r:id="rId73"/>
    <p:sldId id="1366" r:id="rId74"/>
    <p:sldId id="1338" r:id="rId75"/>
    <p:sldId id="1339" r:id="rId76"/>
    <p:sldId id="1340" r:id="rId77"/>
    <p:sldId id="1278" r:id="rId78"/>
    <p:sldId id="1279" r:id="rId79"/>
    <p:sldId id="1277" r:id="rId80"/>
    <p:sldId id="1132" r:id="rId8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32" autoAdjust="0"/>
    <p:restoredTop sz="96866"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commentAuthors" Target="commentAuthor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handoutMaster" Target="handoutMasters/handoutMaster1.xml"/><Relationship Id="rId88"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theme" Target="theme/theme1.xml"/><Relationship Id="rId61" Type="http://schemas.openxmlformats.org/officeDocument/2006/relationships/slide" Target="slides/slide57.xml"/><Relationship Id="rId8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slide" Target="../slides/slide49.xml"/><Relationship Id="rId2" Type="http://schemas.openxmlformats.org/officeDocument/2006/relationships/notesMaster" Target="../notesMasters/notesMaster1.xml"/><Relationship Id="rId1" Type="http://schemas.openxmlformats.org/officeDocument/2006/relationships/tags" Target="../tags/tag2.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slide" Target="../slides/slide52.xml"/><Relationship Id="rId2" Type="http://schemas.openxmlformats.org/officeDocument/2006/relationships/notesMaster" Target="../notesMasters/notesMaster1.xml"/><Relationship Id="rId1" Type="http://schemas.openxmlformats.org/officeDocument/2006/relationships/tags" Target="../tags/tag4.xml"/></Relationships>
</file>

<file path=ppt/notesSlides/_rels/notesSlide31.xml.rels><?xml version="1.0" encoding="UTF-8" standalone="yes"?>
<Relationships xmlns="http://schemas.openxmlformats.org/package/2006/relationships"><Relationship Id="rId3" Type="http://schemas.openxmlformats.org/officeDocument/2006/relationships/slide" Target="../slides/slide55.xml"/><Relationship Id="rId2" Type="http://schemas.openxmlformats.org/officeDocument/2006/relationships/notesMaster" Target="../notesMasters/notesMaster1.xml"/><Relationship Id="rId1" Type="http://schemas.openxmlformats.org/officeDocument/2006/relationships/tags" Target="../tags/tag6.xml"/></Relationships>
</file>

<file path=ppt/notesSlides/_rels/notesSlide32.xml.rels><?xml version="1.0" encoding="UTF-8" standalone="yes"?>
<Relationships xmlns="http://schemas.openxmlformats.org/package/2006/relationships"><Relationship Id="rId3" Type="http://schemas.openxmlformats.org/officeDocument/2006/relationships/slide" Target="../slides/slide58.xml"/><Relationship Id="rId2" Type="http://schemas.openxmlformats.org/officeDocument/2006/relationships/notesMaster" Target="../notesMasters/notesMaster1.xml"/><Relationship Id="rId1" Type="http://schemas.openxmlformats.org/officeDocument/2006/relationships/tags" Target="../tags/tag8.xml"/></Relationships>
</file>

<file path=ppt/notesSlides/_rels/notesSlide33.xml.rels><?xml version="1.0" encoding="UTF-8" standalone="yes"?>
<Relationships xmlns="http://schemas.openxmlformats.org/package/2006/relationships"><Relationship Id="rId3" Type="http://schemas.openxmlformats.org/officeDocument/2006/relationships/slide" Target="../slides/slide61.xml"/><Relationship Id="rId2" Type="http://schemas.openxmlformats.org/officeDocument/2006/relationships/notesMaster" Target="../notesMasters/notesMaster1.xml"/><Relationship Id="rId1" Type="http://schemas.openxmlformats.org/officeDocument/2006/relationships/tags" Target="../tags/tag10.xml"/></Relationships>
</file>

<file path=ppt/notesSlides/_rels/notesSlide34.xml.rels><?xml version="1.0" encoding="UTF-8" standalone="yes"?>
<Relationships xmlns="http://schemas.openxmlformats.org/package/2006/relationships"><Relationship Id="rId3" Type="http://schemas.openxmlformats.org/officeDocument/2006/relationships/slide" Target="../slides/slide64.xml"/><Relationship Id="rId2" Type="http://schemas.openxmlformats.org/officeDocument/2006/relationships/notesMaster" Target="../notesMasters/notesMaster1.xml"/><Relationship Id="rId1" Type="http://schemas.openxmlformats.org/officeDocument/2006/relationships/tags" Target="../tags/tag12.xml"/></Relationships>
</file>

<file path=ppt/notesSlides/_rels/notesSlide35.xml.rels><?xml version="1.0" encoding="UTF-8" standalone="yes"?>
<Relationships xmlns="http://schemas.openxmlformats.org/package/2006/relationships"><Relationship Id="rId3" Type="http://schemas.openxmlformats.org/officeDocument/2006/relationships/slide" Target="../slides/slide67.xml"/><Relationship Id="rId2" Type="http://schemas.openxmlformats.org/officeDocument/2006/relationships/notesMaster" Target="../notesMasters/notesMaster1.xml"/><Relationship Id="rId1" Type="http://schemas.openxmlformats.org/officeDocument/2006/relationships/tags" Target="../tags/tag14.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772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070474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81623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93993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776678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05272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559955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714004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801034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04870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87815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40870340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386212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64C4C6-3FCA-497A-BB44-A5A31BFEA4AE}" type="slidenum">
              <a:rPr lang="en-US"/>
              <a:pPr fontAlgn="base">
                <a:spcBef>
                  <a:spcPct val="0"/>
                </a:spcBef>
                <a:spcAft>
                  <a:spcPct val="0"/>
                </a:spcAft>
                <a:defRPr/>
              </a:pPr>
              <a:t>34</a:t>
            </a:fld>
            <a:endParaRPr lang="en-US"/>
          </a:p>
        </p:txBody>
      </p:sp>
    </p:spTree>
    <p:extLst>
      <p:ext uri="{BB962C8B-B14F-4D97-AF65-F5344CB8AC3E}">
        <p14:creationId xmlns:p14="http://schemas.microsoft.com/office/powerpoint/2010/main" val="24159506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64C4C6-3FCA-497A-BB44-A5A31BFEA4AE}" type="slidenum">
              <a:rPr lang="en-US"/>
              <a:pPr fontAlgn="base">
                <a:spcBef>
                  <a:spcPct val="0"/>
                </a:spcBef>
                <a:spcAft>
                  <a:spcPct val="0"/>
                </a:spcAft>
                <a:defRPr/>
              </a:pPr>
              <a:t>35</a:t>
            </a:fld>
            <a:endParaRPr lang="en-US"/>
          </a:p>
        </p:txBody>
      </p:sp>
    </p:spTree>
    <p:extLst>
      <p:ext uri="{BB962C8B-B14F-4D97-AF65-F5344CB8AC3E}">
        <p14:creationId xmlns:p14="http://schemas.microsoft.com/office/powerpoint/2010/main" val="31874500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36</a:t>
            </a:fld>
            <a:endParaRPr lang="en-US" dirty="0"/>
          </a:p>
        </p:txBody>
      </p:sp>
    </p:spTree>
    <p:extLst>
      <p:ext uri="{BB962C8B-B14F-4D97-AF65-F5344CB8AC3E}">
        <p14:creationId xmlns:p14="http://schemas.microsoft.com/office/powerpoint/2010/main" val="3114528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138311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978595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00635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49</a:t>
            </a:fld>
            <a:endParaRPr lang="en-US" dirty="0"/>
          </a:p>
        </p:txBody>
      </p:sp>
      <p:sp>
        <p:nvSpPr>
          <p:cNvPr id="7" name="TextBox 6"/>
          <p:cNvSpPr txBox="1"/>
          <p:nvPr>
            <p:custDataLst>
              <p:tags r:id="rId1"/>
            </p:custDataLst>
          </p:nvPr>
        </p:nvSpPr>
        <p:spPr>
          <a:xfrm>
            <a:off x="0" y="0"/>
            <a:ext cx="3810000" cy="1477328"/>
          </a:xfrm>
          <a:prstGeom prst="rect">
            <a:avLst/>
          </a:prstGeom>
          <a:noFill/>
        </p:spPr>
        <p:txBody>
          <a:bodyPr vert="horz" rtlCol="0">
            <a:spAutoFit/>
          </a:bodyPr>
          <a:lstStyle/>
          <a:p>
            <a:r>
              <a:rPr lang="en-US" smtClean="0"/>
              <a:t>
Poll Title: Can you disable shredded storage?
http://www.polleverywhere.com/multiple_choice_polls/BjZUdfcQHGUeyng</a:t>
            </a:r>
            <a:endParaRPr lang="en-US"/>
          </a:p>
        </p:txBody>
      </p:sp>
    </p:spTree>
    <p:extLst>
      <p:ext uri="{BB962C8B-B14F-4D97-AF65-F5344CB8AC3E}">
        <p14:creationId xmlns:p14="http://schemas.microsoft.com/office/powerpoint/2010/main" val="2888658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008EB6-D09E-4580-8CD6-DDB14511944F}" type="slidenum">
              <a:rPr lang="en-US" smtClean="0"/>
              <a:t>3</a:t>
            </a:fld>
            <a:endParaRPr lang="en-US" dirty="0"/>
          </a:p>
        </p:txBody>
      </p:sp>
      <p:sp>
        <p:nvSpPr>
          <p:cNvPr id="5" name="Header Placeholder 4"/>
          <p:cNvSpPr>
            <a:spLocks noGrp="1"/>
          </p:cNvSpPr>
          <p:nvPr>
            <p:ph type="hdr" sz="quarter" idx="11"/>
          </p:nvPr>
        </p:nvSpPr>
        <p:spPr/>
        <p:txBody>
          <a:bodyPr/>
          <a:lstStyle/>
          <a:p>
            <a:r>
              <a:rPr lang="en-US" smtClean="0"/>
              <a:t>Microsoft SharePoint Server 2013</a:t>
            </a:r>
            <a:endParaRPr lang="en-US" dirty="0"/>
          </a:p>
        </p:txBody>
      </p:sp>
      <p:sp>
        <p:nvSpPr>
          <p:cNvPr id="6" name="Footer Placeholder 5"/>
          <p:cNvSpPr>
            <a:spLocks noGrp="1"/>
          </p:cNvSpPr>
          <p:nvPr>
            <p:ph type="ftr" sz="quarter" idx="12"/>
          </p:nvPr>
        </p:nvSpPr>
        <p:spPr/>
        <p:txBody>
          <a:bodyPr/>
          <a:lstStyle/>
          <a:p>
            <a:pPr marL="231775" defTabSz="914099" eaLnBrk="0" hangingPunct="0"/>
            <a:r>
              <a:rPr lang="en-US" sz="5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674239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52</a:t>
            </a:fld>
            <a:endParaRPr lang="en-US" dirty="0"/>
          </a:p>
        </p:txBody>
      </p:sp>
      <p:sp>
        <p:nvSpPr>
          <p:cNvPr id="7" name="TextBox 6"/>
          <p:cNvSpPr txBox="1"/>
          <p:nvPr>
            <p:custDataLst>
              <p:tags r:id="rId1"/>
            </p:custDataLst>
          </p:nvPr>
        </p:nvSpPr>
        <p:spPr>
          <a:xfrm>
            <a:off x="0" y="0"/>
            <a:ext cx="3810000" cy="2031325"/>
          </a:xfrm>
          <a:prstGeom prst="rect">
            <a:avLst/>
          </a:prstGeom>
          <a:noFill/>
        </p:spPr>
        <p:txBody>
          <a:bodyPr vert="horz" rtlCol="0">
            <a:spAutoFit/>
          </a:bodyPr>
          <a:lstStyle/>
          <a:p>
            <a:r>
              <a:rPr lang="en-US" smtClean="0"/>
              <a:t>
Poll Title: TRUE or FALSE: If you set the File Write size to 128K, will the size of all the shreds be 128K except for the last?
http://www.polleverywhere.com/multiple_choice_polls/I7eEst2ZifKeSaO</a:t>
            </a:r>
            <a:endParaRPr lang="en-US"/>
          </a:p>
        </p:txBody>
      </p:sp>
    </p:spTree>
    <p:extLst>
      <p:ext uri="{BB962C8B-B14F-4D97-AF65-F5344CB8AC3E}">
        <p14:creationId xmlns:p14="http://schemas.microsoft.com/office/powerpoint/2010/main" val="2381665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55</a:t>
            </a:fld>
            <a:endParaRPr lang="en-US" dirty="0"/>
          </a:p>
        </p:txBody>
      </p:sp>
      <p:sp>
        <p:nvSpPr>
          <p:cNvPr id="7" name="TextBox 6"/>
          <p:cNvSpPr txBox="1"/>
          <p:nvPr>
            <p:custDataLst>
              <p:tags r:id="rId1"/>
            </p:custDataLst>
          </p:nvPr>
        </p:nvSpPr>
        <p:spPr>
          <a:xfrm>
            <a:off x="0" y="0"/>
            <a:ext cx="3810000" cy="2031325"/>
          </a:xfrm>
          <a:prstGeom prst="rect">
            <a:avLst/>
          </a:prstGeom>
          <a:noFill/>
        </p:spPr>
        <p:txBody>
          <a:bodyPr vert="horz" rtlCol="0">
            <a:spAutoFit/>
          </a:bodyPr>
          <a:lstStyle/>
          <a:p>
            <a:r>
              <a:rPr lang="en-US" smtClean="0"/>
              <a:t>
Poll Title: TRUE or FALSE: If you set the File Write size to X, will the size of all the shreds be less than X?
http://www.polleverywhere.com/multiple_choice_polls/hs91rD1dERgDk4n</a:t>
            </a:r>
            <a:endParaRPr lang="en-US"/>
          </a:p>
        </p:txBody>
      </p:sp>
    </p:spTree>
    <p:extLst>
      <p:ext uri="{BB962C8B-B14F-4D97-AF65-F5344CB8AC3E}">
        <p14:creationId xmlns:p14="http://schemas.microsoft.com/office/powerpoint/2010/main" val="2001288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58</a:t>
            </a:fld>
            <a:endParaRPr lang="en-US" dirty="0"/>
          </a:p>
        </p:txBody>
      </p:sp>
      <p:sp>
        <p:nvSpPr>
          <p:cNvPr id="7" name="TextBox 6"/>
          <p:cNvSpPr txBox="1"/>
          <p:nvPr>
            <p:custDataLst>
              <p:tags r:id="rId1"/>
            </p:custDataLst>
          </p:nvPr>
        </p:nvSpPr>
        <p:spPr>
          <a:xfrm>
            <a:off x="0" y="0"/>
            <a:ext cx="3810000" cy="1754326"/>
          </a:xfrm>
          <a:prstGeom prst="rect">
            <a:avLst/>
          </a:prstGeom>
          <a:noFill/>
        </p:spPr>
        <p:txBody>
          <a:bodyPr vert="horz" rtlCol="0">
            <a:spAutoFit/>
          </a:bodyPr>
          <a:lstStyle/>
          <a:p>
            <a:r>
              <a:rPr lang="en-US" smtClean="0"/>
              <a:t>
Poll Title: Is a lower or higher FileReadChunkSize better for download speeds?
http://www.polleverywhere.com/multiple_choice_polls/PmywvaupHz8rWYf</a:t>
            </a:r>
            <a:endParaRPr lang="en-US"/>
          </a:p>
        </p:txBody>
      </p:sp>
    </p:spTree>
    <p:extLst>
      <p:ext uri="{BB962C8B-B14F-4D97-AF65-F5344CB8AC3E}">
        <p14:creationId xmlns:p14="http://schemas.microsoft.com/office/powerpoint/2010/main" val="13247195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61</a:t>
            </a:fld>
            <a:endParaRPr lang="en-US" dirty="0"/>
          </a:p>
        </p:txBody>
      </p:sp>
      <p:sp>
        <p:nvSpPr>
          <p:cNvPr id="7" name="TextBox 6"/>
          <p:cNvSpPr txBox="1"/>
          <p:nvPr>
            <p:custDataLst>
              <p:tags r:id="rId1"/>
            </p:custDataLst>
          </p:nvPr>
        </p:nvSpPr>
        <p:spPr>
          <a:xfrm>
            <a:off x="0" y="0"/>
            <a:ext cx="3810000" cy="1754326"/>
          </a:xfrm>
          <a:prstGeom prst="rect">
            <a:avLst/>
          </a:prstGeom>
          <a:noFill/>
        </p:spPr>
        <p:txBody>
          <a:bodyPr vert="horz" rtlCol="0">
            <a:spAutoFit/>
          </a:bodyPr>
          <a:lstStyle/>
          <a:p>
            <a:r>
              <a:rPr lang="en-US" smtClean="0"/>
              <a:t>
Poll Title: TRUE or FALSE: Images in Word and PowerPoint files are broken into their own shreds
http://www.polleverywhere.com/multiple_choice_polls/QjuvmUJ4ojfMcCf</a:t>
            </a:r>
            <a:endParaRPr lang="en-US"/>
          </a:p>
        </p:txBody>
      </p:sp>
    </p:spTree>
    <p:extLst>
      <p:ext uri="{BB962C8B-B14F-4D97-AF65-F5344CB8AC3E}">
        <p14:creationId xmlns:p14="http://schemas.microsoft.com/office/powerpoint/2010/main" val="20422954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64</a:t>
            </a:fld>
            <a:endParaRPr lang="en-US" dirty="0"/>
          </a:p>
        </p:txBody>
      </p:sp>
      <p:sp>
        <p:nvSpPr>
          <p:cNvPr id="7" name="TextBox 6"/>
          <p:cNvSpPr txBox="1"/>
          <p:nvPr>
            <p:custDataLst>
              <p:tags r:id="rId1"/>
            </p:custDataLst>
          </p:nvPr>
        </p:nvSpPr>
        <p:spPr>
          <a:xfrm>
            <a:off x="0" y="0"/>
            <a:ext cx="3810000" cy="2031325"/>
          </a:xfrm>
          <a:prstGeom prst="rect">
            <a:avLst/>
          </a:prstGeom>
          <a:noFill/>
        </p:spPr>
        <p:txBody>
          <a:bodyPr vert="horz" rtlCol="0">
            <a:spAutoFit/>
          </a:bodyPr>
          <a:lstStyle/>
          <a:p>
            <a:r>
              <a:rPr lang="en-US" smtClean="0"/>
              <a:t>
Poll Title: TRUE or FALSE: Shredded Storage will apply to all instances of the same file binary (ie, same file binary uploaded to multiple libraries)
http://www.polleverywhere.com/multiple_choice_polls/XygZhFAJM4sRU6f</a:t>
            </a:r>
            <a:endParaRPr lang="en-US"/>
          </a:p>
        </p:txBody>
      </p:sp>
    </p:spTree>
    <p:extLst>
      <p:ext uri="{BB962C8B-B14F-4D97-AF65-F5344CB8AC3E}">
        <p14:creationId xmlns:p14="http://schemas.microsoft.com/office/powerpoint/2010/main" val="38653658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67</a:t>
            </a:fld>
            <a:endParaRPr lang="en-US" dirty="0"/>
          </a:p>
        </p:txBody>
      </p:sp>
      <p:sp>
        <p:nvSpPr>
          <p:cNvPr id="7" name="TextBox 6"/>
          <p:cNvSpPr txBox="1"/>
          <p:nvPr>
            <p:custDataLst>
              <p:tags r:id="rId1"/>
            </p:custDataLst>
          </p:nvPr>
        </p:nvSpPr>
        <p:spPr>
          <a:xfrm>
            <a:off x="0" y="0"/>
            <a:ext cx="3810000" cy="2031325"/>
          </a:xfrm>
          <a:prstGeom prst="rect">
            <a:avLst/>
          </a:prstGeom>
          <a:noFill/>
        </p:spPr>
        <p:txBody>
          <a:bodyPr vert="horz" rtlCol="0">
            <a:spAutoFit/>
          </a:bodyPr>
          <a:lstStyle/>
          <a:p>
            <a:r>
              <a:rPr lang="en-US" smtClean="0"/>
              <a:t>
Poll Title: TRUE or FALSE: Changing the TITLE property of a versioned document will cause new shreds to get created
http://www.polleverywhere.com/multiple_choice_polls/g6weB5ZrzR6L25l</a:t>
            </a:r>
            <a:endParaRPr lang="en-US"/>
          </a:p>
        </p:txBody>
      </p:sp>
    </p:spTree>
    <p:extLst>
      <p:ext uri="{BB962C8B-B14F-4D97-AF65-F5344CB8AC3E}">
        <p14:creationId xmlns:p14="http://schemas.microsoft.com/office/powerpoint/2010/main" val="15834927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77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75452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868F663D-3148-4196-889F-3AF3481999F2}" type="datetime1">
              <a:rPr lang="en-US" smtClean="0"/>
              <a:t>3/4/2014</a:t>
            </a:fld>
            <a:endParaRPr lang="en-US"/>
          </a:p>
        </p:txBody>
      </p:sp>
      <p:sp>
        <p:nvSpPr>
          <p:cNvPr id="5" name="Slide Number Placeholder 4"/>
          <p:cNvSpPr>
            <a:spLocks noGrp="1"/>
          </p:cNvSpPr>
          <p:nvPr>
            <p:ph type="sldNum" sz="quarter" idx="11"/>
          </p:nvPr>
        </p:nvSpPr>
        <p:spPr/>
        <p:txBody>
          <a:bodyPr/>
          <a:lstStyle/>
          <a:p>
            <a:fld id="{B4008EB6-D09E-4580-8CD6-DDB14511944F}" type="slidenum">
              <a:rPr lang="en-US" smtClean="0"/>
              <a:t>5</a:t>
            </a:fld>
            <a:endParaRPr lang="en-US" dirty="0"/>
          </a:p>
        </p:txBody>
      </p:sp>
      <p:sp>
        <p:nvSpPr>
          <p:cNvPr id="6" name="Header Placeholder 5"/>
          <p:cNvSpPr>
            <a:spLocks noGrp="1"/>
          </p:cNvSpPr>
          <p:nvPr>
            <p:ph type="hdr" sz="quarter" idx="12"/>
          </p:nvPr>
        </p:nvSpPr>
        <p:spPr/>
        <p:txBody>
          <a:bodyPr/>
          <a:lstStyle/>
          <a:p>
            <a:r>
              <a:rPr lang="en-US" smtClean="0"/>
              <a:t>Microsoft SharePoint</a:t>
            </a:r>
            <a:endParaRPr lang="en-US" dirty="0"/>
          </a:p>
        </p:txBody>
      </p:sp>
      <p:sp>
        <p:nvSpPr>
          <p:cNvPr id="7" name="Footer Placeholder 6"/>
          <p:cNvSpPr>
            <a:spLocks noGrp="1"/>
          </p:cNvSpPr>
          <p:nvPr>
            <p:ph type="ftr" sz="quarter" idx="13"/>
          </p:nvPr>
        </p:nvSpPr>
        <p:spPr/>
        <p:txBody>
          <a:bodyPr/>
          <a:lstStyle/>
          <a:p>
            <a:pPr marL="231775" defTabSz="914099" eaLnBrk="0" hangingPunct="0"/>
            <a:r>
              <a:rPr lang="en-US" sz="5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84072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69231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B192D058-1985-4467-845A-1C29607F2B73}"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27386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86457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16237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734846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334609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0" y="1476621"/>
            <a:ext cx="11375536" cy="2130904"/>
          </a:xfrm>
          <a:prstGeom prst="rect">
            <a:avLst/>
          </a:prstGeom>
        </p:spPr>
        <p:txBody>
          <a:bodyPr/>
          <a:lstStyle>
            <a:lvl1pPr marL="0" indent="0">
              <a:spcBef>
                <a:spcPts val="2448"/>
              </a:spcBef>
              <a:buNone/>
              <a:defRPr sz="4080">
                <a:gradFill>
                  <a:gsLst>
                    <a:gs pos="100000">
                      <a:schemeClr val="tx2"/>
                    </a:gs>
                    <a:gs pos="0">
                      <a:schemeClr val="tx2"/>
                    </a:gs>
                  </a:gsLst>
                  <a:lin ang="5400000" scaled="0"/>
                </a:gradFill>
                <a:latin typeface="+mj-lt"/>
              </a:defRPr>
            </a:lvl1pPr>
            <a:lvl2pPr marL="0" indent="0">
              <a:buNone/>
              <a:defRPr sz="2040">
                <a:gradFill>
                  <a:gsLst>
                    <a:gs pos="100000">
                      <a:schemeClr val="bg2"/>
                    </a:gs>
                    <a:gs pos="6000">
                      <a:schemeClr val="bg2"/>
                    </a:gs>
                  </a:gsLst>
                  <a:lin ang="5400000" scaled="0"/>
                </a:gradFill>
              </a:defRPr>
            </a:lvl2pPr>
            <a:lvl3pPr marL="236387" indent="0">
              <a:buNone/>
              <a:defRPr sz="2040">
                <a:gradFill>
                  <a:gsLst>
                    <a:gs pos="100000">
                      <a:schemeClr val="bg2"/>
                    </a:gs>
                    <a:gs pos="6000">
                      <a:schemeClr val="bg2"/>
                    </a:gs>
                  </a:gsLst>
                  <a:lin ang="5400000" scaled="0"/>
                </a:gradFill>
              </a:defRPr>
            </a:lvl3pPr>
            <a:lvl4pPr marL="466298" indent="0">
              <a:buNone/>
              <a:defRPr sz="2040">
                <a:gradFill>
                  <a:gsLst>
                    <a:gs pos="100000">
                      <a:schemeClr val="bg2"/>
                    </a:gs>
                    <a:gs pos="6000">
                      <a:schemeClr val="bg2"/>
                    </a:gs>
                  </a:gsLst>
                  <a:lin ang="5400000" scaled="0"/>
                </a:gradFill>
              </a:defRPr>
            </a:lvl4pPr>
            <a:lvl5pPr marL="707543" indent="0">
              <a:buNone/>
              <a:defRPr sz="2040">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fld id="{727B4C2D-45E2-4621-8491-2995EB46A674}" type="slidenum">
              <a:rPr lang="en-US" smtClean="0"/>
              <a:pPr/>
              <a:t>‹#›</a:t>
            </a:fld>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442" y="6345145"/>
            <a:ext cx="1901322" cy="587445"/>
          </a:xfrm>
          <a:prstGeom prst="rect">
            <a:avLst/>
          </a:prstGeom>
        </p:spPr>
      </p:pic>
    </p:spTree>
    <p:extLst>
      <p:ext uri="{BB962C8B-B14F-4D97-AF65-F5344CB8AC3E}">
        <p14:creationId xmlns:p14="http://schemas.microsoft.com/office/powerpoint/2010/main" val="868526950"/>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amp; 2-Content, 2-color, 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31279" y="1476623"/>
            <a:ext cx="5504574" cy="2695994"/>
          </a:xfrm>
        </p:spPr>
        <p:txBody>
          <a:bodyPr/>
          <a:lstStyle>
            <a:lvl1pPr marL="0" indent="0">
              <a:spcBef>
                <a:spcPts val="1224"/>
              </a:spcBef>
              <a:buNone/>
              <a:defRPr sz="4080">
                <a:gradFill>
                  <a:gsLst>
                    <a:gs pos="100000">
                      <a:schemeClr val="tx2"/>
                    </a:gs>
                    <a:gs pos="0">
                      <a:schemeClr val="tx2"/>
                    </a:gs>
                  </a:gsLst>
                  <a:lin ang="5400000" scaled="0"/>
                </a:gradFill>
                <a:latin typeface="+mj-lt"/>
              </a:defRPr>
            </a:lvl1pPr>
            <a:lvl2pPr marL="0" indent="0">
              <a:buNone/>
              <a:defRPr sz="2040"/>
            </a:lvl2pPr>
            <a:lvl3pPr marL="238007" indent="0">
              <a:buNone/>
              <a:defRPr sz="2040"/>
            </a:lvl3pPr>
            <a:lvl4pPr marL="466298" indent="0">
              <a:buNone/>
              <a:defRPr sz="2040"/>
            </a:lvl4pPr>
            <a:lvl5pPr marL="707543" indent="0">
              <a:buNone/>
              <a:defRPr sz="204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405481" y="1476622"/>
            <a:ext cx="5504574" cy="2749664"/>
          </a:xfrm>
        </p:spPr>
        <p:txBody>
          <a:bodyPr/>
          <a:lstStyle>
            <a:lvl1pPr marL="0" indent="0">
              <a:spcBef>
                <a:spcPts val="1224"/>
              </a:spcBef>
              <a:buNone/>
              <a:defRPr lang="en-US" sz="4080" kern="1200" spc="-71" baseline="0" dirty="0" smtClean="0">
                <a:gradFill>
                  <a:gsLst>
                    <a:gs pos="100000">
                      <a:schemeClr val="tx2"/>
                    </a:gs>
                    <a:gs pos="0">
                      <a:schemeClr val="tx2"/>
                    </a:gs>
                  </a:gsLst>
                  <a:lin ang="5400000" scaled="0"/>
                </a:gradFill>
                <a:latin typeface="+mj-lt"/>
                <a:ea typeface="+mn-ea"/>
                <a:cs typeface="+mn-cs"/>
              </a:defRPr>
            </a:lvl1pPr>
            <a:lvl2pPr marL="3238"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2pPr>
            <a:lvl3pPr marL="23800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3pPr>
            <a:lvl4pPr marL="469536"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4pPr>
            <a:lvl5pPr marL="70106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a:gradFill>
                  <a:gsLst>
                    <a:gs pos="1250">
                      <a:schemeClr val="bg2"/>
                    </a:gs>
                    <a:gs pos="100000">
                      <a:schemeClr val="bg2"/>
                    </a:gs>
                  </a:gsLst>
                  <a:lin ang="5400000" scaled="0"/>
                </a:gradFill>
                <a:latin typeface="+mn-lt"/>
                <a:ea typeface="+mn-ea"/>
                <a:cs typeface="+mn-cs"/>
              </a:defRPr>
            </a:lvl5pPr>
          </a:lstStyle>
          <a:p>
            <a:pPr marL="0" marR="0" lvl="0"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
        <p:nvSpPr>
          <p:cNvPr id="7" name="Slide Number Placeholder 9"/>
          <p:cNvSpPr>
            <a:spLocks noGrp="1"/>
          </p:cNvSpPr>
          <p:nvPr>
            <p:ph type="sldNum" sz="quarter" idx="13"/>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fld id="{727B4C2D-45E2-4621-8491-2995EB46A674}" type="slidenum">
              <a:rPr lang="en-US" smtClean="0"/>
              <a:pPr/>
              <a:t>‹#›</a:t>
            </a:fld>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442" y="6345145"/>
            <a:ext cx="1901322" cy="587445"/>
          </a:xfrm>
          <a:prstGeom prst="rect">
            <a:avLst/>
          </a:prstGeom>
        </p:spPr>
      </p:pic>
    </p:spTree>
    <p:extLst>
      <p:ext uri="{BB962C8B-B14F-4D97-AF65-F5344CB8AC3E}">
        <p14:creationId xmlns:p14="http://schemas.microsoft.com/office/powerpoint/2010/main" val="10849416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 id="2147484218" r:id="rId30"/>
    <p:sldLayoutId id="2147484219" r:id="rId3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13" Type="http://schemas.microsoft.com/office/2007/relationships/hdphoto" Target="../media/hdphoto2.wdp"/><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1.xml"/><Relationship Id="rId6" Type="http://schemas.openxmlformats.org/officeDocument/2006/relationships/image" Target="../media/image23.png"/><Relationship Id="rId11" Type="http://schemas.openxmlformats.org/officeDocument/2006/relationships/image" Target="../media/image27.png"/><Relationship Id="rId5" Type="http://schemas.openxmlformats.org/officeDocument/2006/relationships/image" Target="../media/image22.png"/><Relationship Id="rId15" Type="http://schemas.microsoft.com/office/2007/relationships/hdphoto" Target="../media/hdphoto3.wdp"/><Relationship Id="rId10" Type="http://schemas.microsoft.com/office/2007/relationships/hdphoto" Target="../media/hdphoto1.wdp"/><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2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jpg"/><Relationship Id="rId4" Type="http://schemas.openxmlformats.org/officeDocument/2006/relationships/image" Target="../media/image9.png"/><Relationship Id="rId9" Type="http://schemas.openxmlformats.org/officeDocument/2006/relationships/image" Target="../media/image1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audio" Target="file:///C:\temp\ErikC\AUDIO\2008-02-01.SapphireTechT259.wav" TargetMode="Externa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audio" Target="file:///C:\temp\ErikC\AUDIO\2008-02-01.SapphireTechT259.wav" TargetMode="External"/><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9.xml"/><Relationship Id="rId1" Type="http://schemas.openxmlformats.org/officeDocument/2006/relationships/tags" Target="../tags/tag1.xml"/><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9.xml"/><Relationship Id="rId1" Type="http://schemas.openxmlformats.org/officeDocument/2006/relationships/tags" Target="../tags/tag3.xml"/><Relationship Id="rId4" Type="http://schemas.openxmlformats.org/officeDocument/2006/relationships/image" Target="../media/image31.png"/></Relationships>
</file>

<file path=ppt/slides/_rels/slide5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9.xml"/><Relationship Id="rId1" Type="http://schemas.openxmlformats.org/officeDocument/2006/relationships/tags" Target="../tags/tag5.xml"/><Relationship Id="rId4" Type="http://schemas.openxmlformats.org/officeDocument/2006/relationships/image" Target="../media/image3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9.xml"/><Relationship Id="rId1" Type="http://schemas.openxmlformats.org/officeDocument/2006/relationships/tags" Target="../tags/tag7.xml"/><Relationship Id="rId4" Type="http://schemas.openxmlformats.org/officeDocument/2006/relationships/image" Target="../media/image3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9.xml"/><Relationship Id="rId1" Type="http://schemas.openxmlformats.org/officeDocument/2006/relationships/tags" Target="../tags/tag9.xml"/><Relationship Id="rId4" Type="http://schemas.openxmlformats.org/officeDocument/2006/relationships/image" Target="../media/image3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9.xml"/><Relationship Id="rId1" Type="http://schemas.openxmlformats.org/officeDocument/2006/relationships/tags" Target="../tags/tag11.xml"/><Relationship Id="rId4" Type="http://schemas.openxmlformats.org/officeDocument/2006/relationships/image" Target="../media/image31.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9.xml"/><Relationship Id="rId1" Type="http://schemas.openxmlformats.org/officeDocument/2006/relationships/tags" Target="../tags/tag13.xml"/><Relationship Id="rId4" Type="http://schemas.openxmlformats.org/officeDocument/2006/relationships/image" Target="../media/image31.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11.xml"/><Relationship Id="rId4" Type="http://schemas.openxmlformats.org/officeDocument/2006/relationships/image" Target="../media/image36.jpeg"/></Relationships>
</file>

<file path=ppt/slides/_rels/slide7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3" Type="http://schemas.openxmlformats.org/officeDocument/2006/relationships/hyperlink" Target="mailto:chris@architectingconnectedsystems.com" TargetMode="External"/><Relationship Id="rId2" Type="http://schemas.openxmlformats.org/officeDocument/2006/relationships/hyperlink" Target="mailto:William.baer@microsoft.com" TargetMode="External"/><Relationship Id="rId1" Type="http://schemas.openxmlformats.org/officeDocument/2006/relationships/slideLayout" Target="../slideLayouts/slideLayout10.xml"/><Relationship Id="rId6" Type="http://schemas.openxmlformats.org/officeDocument/2006/relationships/image" Target="../media/image38.jpeg"/><Relationship Id="rId5" Type="http://schemas.openxmlformats.org/officeDocument/2006/relationships/image" Target="../media/image15.jpg"/><Relationship Id="rId4" Type="http://schemas.openxmlformats.org/officeDocument/2006/relationships/image" Target="../media/image37.jpeg"/></Relationships>
</file>

<file path=ppt/slides/_rels/slide7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6.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S</a:t>
            </a:r>
            <a:r>
              <a:rPr lang="en-US" dirty="0" smtClean="0"/>
              <a:t>tructured Data</a:t>
            </a:r>
            <a:endParaRPr lang="en-US" dirty="0"/>
          </a:p>
        </p:txBody>
      </p:sp>
      <p:sp>
        <p:nvSpPr>
          <p:cNvPr id="6" name="Text Placeholder 5"/>
          <p:cNvSpPr>
            <a:spLocks noGrp="1"/>
          </p:cNvSpPr>
          <p:nvPr>
            <p:ph type="body" sz="quarter" idx="11"/>
          </p:nvPr>
        </p:nvSpPr>
        <p:spPr/>
        <p:txBody>
          <a:bodyPr/>
          <a:lstStyle/>
          <a:p>
            <a:r>
              <a:rPr lang="en-US" dirty="0"/>
              <a:t>Organized in semantic chunks (entities)</a:t>
            </a:r>
          </a:p>
          <a:p>
            <a:r>
              <a:rPr lang="en-US" dirty="0"/>
              <a:t>Tied to relationships and has attributes</a:t>
            </a:r>
          </a:p>
          <a:p>
            <a:r>
              <a:rPr lang="en-US" dirty="0"/>
              <a:t>Associated with a defined </a:t>
            </a:r>
            <a:r>
              <a:rPr lang="en-US" dirty="0" smtClean="0"/>
              <a:t>schema</a:t>
            </a:r>
            <a:endParaRPr lang="en-US" dirty="0"/>
          </a:p>
          <a:p>
            <a:pPr lvl="1"/>
            <a:r>
              <a:rPr lang="en-US" dirty="0"/>
              <a:t>All entities have the defined format</a:t>
            </a:r>
          </a:p>
          <a:p>
            <a:pPr lvl="1"/>
            <a:r>
              <a:rPr lang="en-US" dirty="0"/>
              <a:t>Have a predefined length</a:t>
            </a:r>
          </a:p>
          <a:p>
            <a:r>
              <a:rPr lang="en-US" dirty="0"/>
              <a:t>Example</a:t>
            </a:r>
          </a:p>
          <a:p>
            <a:pPr lvl="1"/>
            <a:r>
              <a:rPr lang="en-US" dirty="0"/>
              <a:t>EDI</a:t>
            </a:r>
          </a:p>
          <a:p>
            <a:endParaRPr lang="en-US" dirty="0"/>
          </a:p>
        </p:txBody>
      </p:sp>
    </p:spTree>
    <p:extLst>
      <p:ext uri="{BB962C8B-B14F-4D97-AF65-F5344CB8AC3E}">
        <p14:creationId xmlns:p14="http://schemas.microsoft.com/office/powerpoint/2010/main" val="3172331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Data in SharePoint</a:t>
            </a:r>
            <a:endParaRPr lang="en-US" dirty="0"/>
          </a:p>
        </p:txBody>
      </p:sp>
      <p:sp>
        <p:nvSpPr>
          <p:cNvPr id="6" name="Text Placeholder 5"/>
          <p:cNvSpPr>
            <a:spLocks noGrp="1"/>
          </p:cNvSpPr>
          <p:nvPr>
            <p:ph type="body" sz="quarter" idx="11"/>
          </p:nvPr>
        </p:nvSpPr>
        <p:spPr/>
        <p:txBody>
          <a:bodyPr/>
          <a:lstStyle/>
          <a:p>
            <a:r>
              <a:rPr lang="en-US" dirty="0"/>
              <a:t>BLOB = Binary Large Object</a:t>
            </a:r>
          </a:p>
          <a:p>
            <a:r>
              <a:rPr lang="en-US" dirty="0"/>
              <a:t>BLOB is the data stream associated with a file</a:t>
            </a:r>
          </a:p>
          <a:p>
            <a:pPr lvl="1"/>
            <a:r>
              <a:rPr lang="en-US" dirty="0"/>
              <a:t>SharePoint file metadata and BLOBs are stored in SQL databases</a:t>
            </a:r>
          </a:p>
          <a:p>
            <a:pPr lvl="1"/>
            <a:r>
              <a:rPr lang="en-US" dirty="0"/>
              <a:t>BLOBs do not participate in query operations</a:t>
            </a:r>
          </a:p>
          <a:p>
            <a:pPr lvl="1"/>
            <a:r>
              <a:rPr lang="en-US" dirty="0"/>
              <a:t>Sample BLOB operations: Get, Put, Read range, etc.</a:t>
            </a:r>
          </a:p>
          <a:p>
            <a:r>
              <a:rPr lang="en-US" dirty="0"/>
              <a:t>SharePoint is built around the file</a:t>
            </a:r>
          </a:p>
          <a:p>
            <a:pPr lvl="1"/>
            <a:r>
              <a:rPr lang="en-US" dirty="0"/>
              <a:t>Document libraries, Record Centers</a:t>
            </a:r>
          </a:p>
          <a:p>
            <a:r>
              <a:rPr lang="en-US" dirty="0"/>
              <a:t>BLOBs generally represent 80% of total content</a:t>
            </a:r>
          </a:p>
          <a:p>
            <a:endParaRPr lang="en-US" dirty="0"/>
          </a:p>
        </p:txBody>
      </p:sp>
    </p:spTree>
    <p:extLst>
      <p:ext uri="{BB962C8B-B14F-4D97-AF65-F5344CB8AC3E}">
        <p14:creationId xmlns:p14="http://schemas.microsoft.com/office/powerpoint/2010/main" val="3428084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SQL BLOBS</a:t>
            </a:r>
            <a:endParaRPr lang="en-US" dirty="0"/>
          </a:p>
        </p:txBody>
      </p:sp>
      <p:sp>
        <p:nvSpPr>
          <p:cNvPr id="6" name="Text Placeholder 5"/>
          <p:cNvSpPr>
            <a:spLocks noGrp="1"/>
          </p:cNvSpPr>
          <p:nvPr>
            <p:ph type="body" sz="quarter" idx="11"/>
          </p:nvPr>
        </p:nvSpPr>
        <p:spPr>
          <a:xfrm>
            <a:off x="274639" y="1212849"/>
            <a:ext cx="11889564" cy="3877985"/>
          </a:xfrm>
        </p:spPr>
        <p:txBody>
          <a:bodyPr/>
          <a:lstStyle/>
          <a:p>
            <a:r>
              <a:rPr lang="en-US" dirty="0"/>
              <a:t>Binary large objects stored in data tables (</a:t>
            </a:r>
            <a:r>
              <a:rPr lang="en-US" dirty="0" err="1"/>
              <a:t>varbinary</a:t>
            </a:r>
            <a:r>
              <a:rPr lang="en-US" dirty="0"/>
              <a:t>(MAX) – 2010 and 2013, image in 2007)</a:t>
            </a:r>
          </a:p>
          <a:p>
            <a:pPr lvl="1"/>
            <a:r>
              <a:rPr lang="en-US" dirty="0"/>
              <a:t>Image was limited to 2GB</a:t>
            </a:r>
          </a:p>
          <a:p>
            <a:pPr lvl="1"/>
            <a:r>
              <a:rPr lang="en-US" dirty="0" err="1"/>
              <a:t>Varbinary</a:t>
            </a:r>
            <a:r>
              <a:rPr lang="en-US" dirty="0"/>
              <a:t> virtually unlimited, but SharePoint still has limit of 2GB in </a:t>
            </a:r>
            <a:r>
              <a:rPr lang="en-US" dirty="0" smtClean="0"/>
              <a:t>code</a:t>
            </a:r>
          </a:p>
          <a:p>
            <a:r>
              <a:rPr lang="en-US" dirty="0" smtClean="0"/>
              <a:t>SQL BLOBS are traditional </a:t>
            </a:r>
            <a:r>
              <a:rPr lang="en-US" dirty="0"/>
              <a:t>method of storing and retrieving binary large objects with </a:t>
            </a:r>
            <a:r>
              <a:rPr lang="en-US" dirty="0" smtClean="0"/>
              <a:t>SharePoint</a:t>
            </a:r>
            <a:endParaRPr lang="en-US" dirty="0"/>
          </a:p>
          <a:p>
            <a:endParaRPr lang="en-US" dirty="0"/>
          </a:p>
        </p:txBody>
      </p:sp>
    </p:spTree>
    <p:extLst>
      <p:ext uri="{BB962C8B-B14F-4D97-AF65-F5344CB8AC3E}">
        <p14:creationId xmlns:p14="http://schemas.microsoft.com/office/powerpoint/2010/main" val="2635033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BLOB Storage Challenges</a:t>
            </a:r>
            <a:endParaRPr lang="en-US" dirty="0"/>
          </a:p>
        </p:txBody>
      </p:sp>
      <p:sp>
        <p:nvSpPr>
          <p:cNvPr id="6" name="Text Placeholder 5"/>
          <p:cNvSpPr>
            <a:spLocks noGrp="1"/>
          </p:cNvSpPr>
          <p:nvPr>
            <p:ph type="body" sz="quarter" idx="11"/>
          </p:nvPr>
        </p:nvSpPr>
        <p:spPr/>
        <p:txBody>
          <a:bodyPr/>
          <a:lstStyle/>
          <a:p>
            <a:r>
              <a:rPr lang="en-US" dirty="0"/>
              <a:t>Storage</a:t>
            </a:r>
          </a:p>
          <a:p>
            <a:pPr lvl="1"/>
            <a:r>
              <a:rPr lang="en-US" dirty="0"/>
              <a:t>SQL storage is usually more expensive</a:t>
            </a:r>
          </a:p>
          <a:p>
            <a:pPr lvl="1"/>
            <a:r>
              <a:rPr lang="en-US" dirty="0"/>
              <a:t>SAN versus CAS stores</a:t>
            </a:r>
          </a:p>
          <a:p>
            <a:r>
              <a:rPr lang="en-US" dirty="0"/>
              <a:t>Performance</a:t>
            </a:r>
          </a:p>
          <a:p>
            <a:pPr lvl="1"/>
            <a:r>
              <a:rPr lang="en-US" dirty="0"/>
              <a:t>Impacts load on SQL Server box</a:t>
            </a:r>
          </a:p>
          <a:p>
            <a:r>
              <a:rPr lang="en-US" dirty="0"/>
              <a:t>Policy requirements</a:t>
            </a:r>
          </a:p>
          <a:p>
            <a:pPr lvl="1"/>
            <a:r>
              <a:rPr lang="en-US" dirty="0"/>
              <a:t>Expunge, BLOB immutability</a:t>
            </a:r>
          </a:p>
          <a:p>
            <a:endParaRPr lang="en-US" dirty="0"/>
          </a:p>
        </p:txBody>
      </p:sp>
    </p:spTree>
    <p:extLst>
      <p:ext uri="{BB962C8B-B14F-4D97-AF65-F5344CB8AC3E}">
        <p14:creationId xmlns:p14="http://schemas.microsoft.com/office/powerpoint/2010/main" val="2443521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Evolution</a:t>
            </a:r>
            <a:endParaRPr lang="en-US" dirty="0"/>
          </a:p>
        </p:txBody>
      </p:sp>
    </p:spTree>
    <p:extLst>
      <p:ext uri="{BB962C8B-B14F-4D97-AF65-F5344CB8AC3E}">
        <p14:creationId xmlns:p14="http://schemas.microsoft.com/office/powerpoint/2010/main" val="226277186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SharePoint Storage History</a:t>
            </a:r>
            <a:endParaRPr lang="en-US" dirty="0"/>
          </a:p>
        </p:txBody>
      </p:sp>
      <p:sp>
        <p:nvSpPr>
          <p:cNvPr id="6" name="Text Placeholder 5"/>
          <p:cNvSpPr>
            <a:spLocks noGrp="1"/>
          </p:cNvSpPr>
          <p:nvPr>
            <p:ph type="body" sz="quarter" idx="11"/>
          </p:nvPr>
        </p:nvSpPr>
        <p:spPr/>
        <p:txBody>
          <a:bodyPr/>
          <a:lstStyle/>
          <a:p>
            <a:r>
              <a:rPr lang="en-US" dirty="0"/>
              <a:t>SharePoint Portal Server 2001 (10.145.3941)</a:t>
            </a:r>
          </a:p>
          <a:p>
            <a:pPr lvl="1"/>
            <a:r>
              <a:rPr lang="en-US" dirty="0"/>
              <a:t>Web Storage System</a:t>
            </a:r>
          </a:p>
          <a:p>
            <a:r>
              <a:rPr lang="en-US" dirty="0"/>
              <a:t>SharePoint Portal Server 2003 (11.0.5704.0)</a:t>
            </a:r>
          </a:p>
          <a:p>
            <a:pPr lvl="1"/>
            <a:r>
              <a:rPr lang="en-US" dirty="0"/>
              <a:t>Relational Database Storage</a:t>
            </a:r>
          </a:p>
          <a:p>
            <a:r>
              <a:rPr lang="en-US" dirty="0"/>
              <a:t>SharePoint Server 2007</a:t>
            </a:r>
          </a:p>
          <a:p>
            <a:pPr lvl="1"/>
            <a:r>
              <a:rPr lang="en-US" dirty="0"/>
              <a:t>External BLOB </a:t>
            </a:r>
            <a:r>
              <a:rPr lang="en-US" dirty="0" smtClean="0"/>
              <a:t>Storage (EBS)</a:t>
            </a:r>
            <a:endParaRPr lang="en-US" dirty="0"/>
          </a:p>
          <a:p>
            <a:r>
              <a:rPr lang="en-US" dirty="0"/>
              <a:t>SharePoint Server 2010</a:t>
            </a:r>
          </a:p>
          <a:p>
            <a:pPr lvl="1"/>
            <a:r>
              <a:rPr lang="en-US" dirty="0"/>
              <a:t>Remote Blob </a:t>
            </a:r>
            <a:r>
              <a:rPr lang="en-US" dirty="0" smtClean="0"/>
              <a:t>Storage (RBS)</a:t>
            </a:r>
            <a:endParaRPr lang="en-US" dirty="0"/>
          </a:p>
          <a:p>
            <a:r>
              <a:rPr lang="en-US" dirty="0"/>
              <a:t>SharePoint Server 2013</a:t>
            </a:r>
          </a:p>
          <a:p>
            <a:pPr lvl="1"/>
            <a:r>
              <a:rPr lang="en-US" dirty="0"/>
              <a:t>Shredded </a:t>
            </a:r>
            <a:r>
              <a:rPr lang="en-US" dirty="0" smtClean="0"/>
              <a:t>Storage (Awesome sauce)</a:t>
            </a:r>
            <a:endParaRPr lang="en-US" dirty="0"/>
          </a:p>
          <a:p>
            <a:endParaRPr lang="en-US" dirty="0"/>
          </a:p>
        </p:txBody>
      </p:sp>
    </p:spTree>
    <p:extLst>
      <p:ext uri="{BB962C8B-B14F-4D97-AF65-F5344CB8AC3E}">
        <p14:creationId xmlns:p14="http://schemas.microsoft.com/office/powerpoint/2010/main" val="284574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External Blob Storage (EBS)</a:t>
            </a:r>
            <a:endParaRPr lang="en-US" dirty="0"/>
          </a:p>
        </p:txBody>
      </p:sp>
      <p:sp>
        <p:nvSpPr>
          <p:cNvPr id="6" name="Text Placeholder 5"/>
          <p:cNvSpPr>
            <a:spLocks noGrp="1"/>
          </p:cNvSpPr>
          <p:nvPr>
            <p:ph type="body" sz="quarter" idx="11"/>
          </p:nvPr>
        </p:nvSpPr>
        <p:spPr/>
        <p:txBody>
          <a:bodyPr/>
          <a:lstStyle/>
          <a:p>
            <a:r>
              <a:rPr lang="en-US" dirty="0"/>
              <a:t>Introduced in SharePoint 2007</a:t>
            </a:r>
          </a:p>
          <a:p>
            <a:r>
              <a:rPr lang="en-US" dirty="0"/>
              <a:t>Runs parallel to the content database</a:t>
            </a:r>
          </a:p>
          <a:p>
            <a:r>
              <a:rPr lang="en-US" dirty="0"/>
              <a:t>Requires COM interface (</a:t>
            </a:r>
            <a:r>
              <a:rPr lang="en-US" dirty="0" err="1"/>
              <a:t>ISPExternalBinaryProvider</a:t>
            </a:r>
            <a:r>
              <a:rPr lang="en-US" dirty="0"/>
              <a:t>) to coordinate data stores</a:t>
            </a:r>
          </a:p>
          <a:p>
            <a:r>
              <a:rPr lang="en-US" dirty="0"/>
              <a:t>Uses simple semantics to recognize file Save and Open commands and invokes redirection calls to the BLOB store when it recognizes BLOB data streams. </a:t>
            </a:r>
          </a:p>
          <a:p>
            <a:endParaRPr lang="en-US" dirty="0"/>
          </a:p>
        </p:txBody>
      </p:sp>
    </p:spTree>
    <p:extLst>
      <p:ext uri="{BB962C8B-B14F-4D97-AF65-F5344CB8AC3E}">
        <p14:creationId xmlns:p14="http://schemas.microsoft.com/office/powerpoint/2010/main" val="4008964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Remote Blob Storage (RBS)</a:t>
            </a:r>
            <a:endParaRPr lang="en-US" dirty="0"/>
          </a:p>
        </p:txBody>
      </p:sp>
      <p:sp>
        <p:nvSpPr>
          <p:cNvPr id="6" name="Text Placeholder 5"/>
          <p:cNvSpPr>
            <a:spLocks noGrp="1"/>
          </p:cNvSpPr>
          <p:nvPr>
            <p:ph type="body" sz="quarter" idx="11"/>
          </p:nvPr>
        </p:nvSpPr>
        <p:spPr/>
        <p:txBody>
          <a:bodyPr/>
          <a:lstStyle/>
          <a:p>
            <a:r>
              <a:rPr lang="en-US" dirty="0"/>
              <a:t>RBS is the technology that allowed the file blobs to be saved outside of the database</a:t>
            </a:r>
          </a:p>
          <a:p>
            <a:pPr lvl="1"/>
            <a:r>
              <a:rPr lang="en-US" dirty="0"/>
              <a:t>Feature of SQL Server</a:t>
            </a:r>
          </a:p>
          <a:p>
            <a:r>
              <a:rPr lang="en-US" dirty="0"/>
              <a:t>Designed to delineate structured (metadata) and unstructured (BLOB data) data</a:t>
            </a:r>
          </a:p>
          <a:p>
            <a:r>
              <a:rPr lang="en-US" dirty="0"/>
              <a:t>Allows for more optimized data </a:t>
            </a:r>
            <a:r>
              <a:rPr lang="en-US" dirty="0" err="1" smtClean="0"/>
              <a:t>tiering</a:t>
            </a:r>
            <a:r>
              <a:rPr lang="en-US" dirty="0" smtClean="0"/>
              <a:t> </a:t>
            </a:r>
            <a:r>
              <a:rPr lang="en-US" dirty="0"/>
              <a:t>with solutions such as </a:t>
            </a:r>
            <a:r>
              <a:rPr lang="en-US" dirty="0" err="1"/>
              <a:t>StorSimple</a:t>
            </a:r>
            <a:r>
              <a:rPr lang="en-US" dirty="0"/>
              <a:t> (Microsoft owned company)</a:t>
            </a:r>
          </a:p>
          <a:p>
            <a:pPr lvl="1"/>
            <a:r>
              <a:rPr lang="en-US" dirty="0"/>
              <a:t>Commonly used files reside in memory\SSD</a:t>
            </a:r>
          </a:p>
          <a:p>
            <a:pPr lvl="1"/>
            <a:r>
              <a:rPr lang="en-US" dirty="0"/>
              <a:t>Rules push the data down to less expensive and less </a:t>
            </a:r>
            <a:r>
              <a:rPr lang="en-US" dirty="0" err="1"/>
              <a:t>performant</a:t>
            </a:r>
            <a:r>
              <a:rPr lang="en-US" dirty="0"/>
              <a:t> storage based on usage</a:t>
            </a:r>
          </a:p>
          <a:p>
            <a:endParaRPr lang="en-US" dirty="0"/>
          </a:p>
        </p:txBody>
      </p:sp>
    </p:spTree>
    <p:extLst>
      <p:ext uri="{BB962C8B-B14F-4D97-AF65-F5344CB8AC3E}">
        <p14:creationId xmlns:p14="http://schemas.microsoft.com/office/powerpoint/2010/main" val="1719876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Shredded Storage</a:t>
            </a:r>
            <a:endParaRPr lang="en-US" dirty="0"/>
          </a:p>
        </p:txBody>
      </p:sp>
      <p:sp>
        <p:nvSpPr>
          <p:cNvPr id="6" name="Text Placeholder 5"/>
          <p:cNvSpPr>
            <a:spLocks noGrp="1"/>
          </p:cNvSpPr>
          <p:nvPr>
            <p:ph type="body" sz="quarter" idx="11"/>
          </p:nvPr>
        </p:nvSpPr>
        <p:spPr>
          <a:xfrm>
            <a:off x="274639" y="1212849"/>
            <a:ext cx="11889564" cy="3785652"/>
          </a:xfrm>
        </p:spPr>
        <p:txBody>
          <a:bodyPr/>
          <a:lstStyle/>
          <a:p>
            <a:r>
              <a:rPr lang="en-US" dirty="0" smtClean="0"/>
              <a:t>Question?</a:t>
            </a:r>
          </a:p>
          <a:p>
            <a:pPr lvl="1"/>
            <a:r>
              <a:rPr lang="en-US" dirty="0" smtClean="0"/>
              <a:t>What </a:t>
            </a:r>
            <a:r>
              <a:rPr lang="en-US" dirty="0"/>
              <a:t>is Shredded Storage?</a:t>
            </a:r>
          </a:p>
          <a:p>
            <a:r>
              <a:rPr lang="en-US" dirty="0" smtClean="0"/>
              <a:t>Simple Answer</a:t>
            </a:r>
          </a:p>
          <a:p>
            <a:pPr lvl="1"/>
            <a:r>
              <a:rPr lang="en-US" dirty="0" smtClean="0"/>
              <a:t>A </a:t>
            </a:r>
            <a:r>
              <a:rPr lang="en-US" dirty="0"/>
              <a:t>technology that break apart files into smaller chunks</a:t>
            </a:r>
          </a:p>
          <a:p>
            <a:r>
              <a:rPr lang="en-US" dirty="0" smtClean="0"/>
              <a:t>Advanced Answer</a:t>
            </a:r>
          </a:p>
          <a:p>
            <a:pPr lvl="1"/>
            <a:r>
              <a:rPr lang="en-US" dirty="0" smtClean="0"/>
              <a:t>A </a:t>
            </a:r>
            <a:r>
              <a:rPr lang="en-US" dirty="0"/>
              <a:t>platform for other higher level applications to take advantage of</a:t>
            </a:r>
          </a:p>
          <a:p>
            <a:endParaRPr lang="en-US" dirty="0"/>
          </a:p>
        </p:txBody>
      </p:sp>
    </p:spTree>
    <p:extLst>
      <p:ext uri="{BB962C8B-B14F-4D97-AF65-F5344CB8AC3E}">
        <p14:creationId xmlns:p14="http://schemas.microsoft.com/office/powerpoint/2010/main" val="282585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smtClean="0"/>
              <a:t>Logic Behind The Technology</a:t>
            </a:r>
            <a:endParaRPr lang="en-US" dirty="0"/>
          </a:p>
        </p:txBody>
      </p:sp>
      <p:sp>
        <p:nvSpPr>
          <p:cNvPr id="6" name="Text Placeholder 5"/>
          <p:cNvSpPr>
            <a:spLocks noGrp="1"/>
          </p:cNvSpPr>
          <p:nvPr>
            <p:ph type="body" sz="quarter" idx="11"/>
          </p:nvPr>
        </p:nvSpPr>
        <p:spPr>
          <a:xfrm>
            <a:off x="274639" y="1212849"/>
            <a:ext cx="11889564" cy="2985433"/>
          </a:xfrm>
        </p:spPr>
        <p:txBody>
          <a:bodyPr/>
          <a:lstStyle/>
          <a:p>
            <a:r>
              <a:rPr lang="en-US" dirty="0" smtClean="0"/>
              <a:t>Departure from storage of files as a monolithic stream or independently addressable BLOBs</a:t>
            </a:r>
          </a:p>
          <a:p>
            <a:r>
              <a:rPr lang="en-US" dirty="0" smtClean="0"/>
              <a:t>Distributes monolithic unstructured data into chunks</a:t>
            </a:r>
          </a:p>
          <a:p>
            <a:pPr lvl="1"/>
            <a:r>
              <a:rPr lang="en-US" dirty="0" smtClean="0"/>
              <a:t>Chunks are uniquely identified for recompiling data in monolithic stream to service user requests</a:t>
            </a:r>
          </a:p>
          <a:p>
            <a:endParaRPr lang="en-US" dirty="0"/>
          </a:p>
        </p:txBody>
      </p:sp>
    </p:spTree>
    <p:extLst>
      <p:ext uri="{BB962C8B-B14F-4D97-AF65-F5344CB8AC3E}">
        <p14:creationId xmlns:p14="http://schemas.microsoft.com/office/powerpoint/2010/main" val="3248033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Deep Dive Into Shredded Storage</a:t>
            </a:r>
            <a:endParaRPr lang="en-US" dirty="0"/>
          </a:p>
        </p:txBody>
      </p:sp>
      <p:sp>
        <p:nvSpPr>
          <p:cNvPr id="5" name="Text Placeholder 4"/>
          <p:cNvSpPr>
            <a:spLocks noGrp="1"/>
          </p:cNvSpPr>
          <p:nvPr>
            <p:ph type="body" sz="quarter" idx="14"/>
          </p:nvPr>
        </p:nvSpPr>
        <p:spPr/>
        <p:txBody>
          <a:bodyPr/>
          <a:lstStyle/>
          <a:p>
            <a:r>
              <a:rPr lang="en-US" dirty="0" smtClean="0"/>
              <a:t>Bill Baer, Microsoft</a:t>
            </a:r>
          </a:p>
          <a:p>
            <a:r>
              <a:rPr lang="en-US" dirty="0" smtClean="0"/>
              <a:t>Chris Givens, Architecting Connected Systems</a:t>
            </a:r>
          </a:p>
        </p:txBody>
      </p:sp>
      <p:sp>
        <p:nvSpPr>
          <p:cNvPr id="2" name="TextBox 1"/>
          <p:cNvSpPr txBox="1"/>
          <p:nvPr/>
        </p:nvSpPr>
        <p:spPr>
          <a:xfrm>
            <a:off x="8656637" y="1592262"/>
            <a:ext cx="1641875"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SPC416</a:t>
            </a:r>
            <a:endParaRPr lang="en-US" sz="2400" dirty="0"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Tree>
    <p:extLst>
      <p:ext uri="{BB962C8B-B14F-4D97-AF65-F5344CB8AC3E}">
        <p14:creationId xmlns:p14="http://schemas.microsoft.com/office/powerpoint/2010/main" val="182064743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Shredded Storage Goals</a:t>
            </a:r>
            <a:endParaRPr lang="en-US" dirty="0"/>
          </a:p>
        </p:txBody>
      </p:sp>
      <p:sp>
        <p:nvSpPr>
          <p:cNvPr id="6" name="Text Placeholder 5"/>
          <p:cNvSpPr>
            <a:spLocks noGrp="1"/>
          </p:cNvSpPr>
          <p:nvPr>
            <p:ph type="body" sz="quarter" idx="11"/>
          </p:nvPr>
        </p:nvSpPr>
        <p:spPr/>
        <p:txBody>
          <a:bodyPr/>
          <a:lstStyle/>
          <a:p>
            <a:r>
              <a:rPr lang="en-US" dirty="0" smtClean="0"/>
              <a:t>Reduce </a:t>
            </a:r>
            <a:r>
              <a:rPr lang="en-US" dirty="0"/>
              <a:t>Storage</a:t>
            </a:r>
          </a:p>
          <a:p>
            <a:r>
              <a:rPr lang="en-US" dirty="0"/>
              <a:t>Optimize Bandwidth</a:t>
            </a:r>
          </a:p>
          <a:p>
            <a:r>
              <a:rPr lang="en-US" dirty="0"/>
              <a:t>Optimize File I/O</a:t>
            </a:r>
          </a:p>
          <a:p>
            <a:r>
              <a:rPr lang="en-US" dirty="0" smtClean="0"/>
              <a:t>Security</a:t>
            </a:r>
            <a:endParaRPr lang="en-US" dirty="0"/>
          </a:p>
          <a:p>
            <a:endParaRPr lang="en-US" dirty="0"/>
          </a:p>
        </p:txBody>
      </p:sp>
    </p:spTree>
    <p:extLst>
      <p:ext uri="{BB962C8B-B14F-4D97-AF65-F5344CB8AC3E}">
        <p14:creationId xmlns:p14="http://schemas.microsoft.com/office/powerpoint/2010/main" val="1108077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Reduce Storage</a:t>
            </a:r>
            <a:endParaRPr lang="en-US" dirty="0"/>
          </a:p>
        </p:txBody>
      </p:sp>
      <p:sp>
        <p:nvSpPr>
          <p:cNvPr id="6" name="Text Placeholder 5"/>
          <p:cNvSpPr>
            <a:spLocks noGrp="1"/>
          </p:cNvSpPr>
          <p:nvPr>
            <p:ph type="body" sz="quarter" idx="11"/>
          </p:nvPr>
        </p:nvSpPr>
        <p:spPr/>
        <p:txBody>
          <a:bodyPr/>
          <a:lstStyle/>
          <a:p>
            <a:r>
              <a:rPr lang="en-US" dirty="0"/>
              <a:t>Shredded storage will reduce storage requirements by only saving the parts of a file that have changed</a:t>
            </a:r>
          </a:p>
          <a:p>
            <a:pPr lvl="1"/>
            <a:r>
              <a:rPr lang="en-US" dirty="0"/>
              <a:t>This prevents the entire file from being saved over and over again when versioning is enabled</a:t>
            </a:r>
          </a:p>
          <a:p>
            <a:r>
              <a:rPr lang="en-US" dirty="0"/>
              <a:t>In heavily collaborative and versioned environments, this storage saving is significant</a:t>
            </a:r>
          </a:p>
          <a:p>
            <a:endParaRPr lang="en-US" dirty="0"/>
          </a:p>
        </p:txBody>
      </p:sp>
    </p:spTree>
    <p:extLst>
      <p:ext uri="{BB962C8B-B14F-4D97-AF65-F5344CB8AC3E}">
        <p14:creationId xmlns:p14="http://schemas.microsoft.com/office/powerpoint/2010/main" val="4005575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Optimize Bandwidth</a:t>
            </a:r>
            <a:endParaRPr lang="en-US" dirty="0"/>
          </a:p>
        </p:txBody>
      </p:sp>
      <p:sp>
        <p:nvSpPr>
          <p:cNvPr id="6" name="Text Placeholder 5"/>
          <p:cNvSpPr>
            <a:spLocks noGrp="1"/>
          </p:cNvSpPr>
          <p:nvPr>
            <p:ph type="body" sz="quarter" idx="11"/>
          </p:nvPr>
        </p:nvSpPr>
        <p:spPr/>
        <p:txBody>
          <a:bodyPr/>
          <a:lstStyle/>
          <a:p>
            <a:r>
              <a:rPr lang="en-US" dirty="0"/>
              <a:t>Higher level applications </a:t>
            </a:r>
            <a:r>
              <a:rPr lang="en-US" dirty="0" smtClean="0"/>
              <a:t>(Office </a:t>
            </a:r>
            <a:r>
              <a:rPr lang="en-US" dirty="0"/>
              <a:t>Client and Office Web </a:t>
            </a:r>
            <a:r>
              <a:rPr lang="en-US" dirty="0" smtClean="0"/>
              <a:t>Apps) </a:t>
            </a:r>
            <a:r>
              <a:rPr lang="en-US" dirty="0"/>
              <a:t>take advantage of Shredded Storage and </a:t>
            </a:r>
            <a:r>
              <a:rPr lang="en-US" dirty="0" smtClean="0"/>
              <a:t>Cobalt’s </a:t>
            </a:r>
            <a:r>
              <a:rPr lang="en-US" dirty="0"/>
              <a:t>bandwidth optimization</a:t>
            </a:r>
          </a:p>
          <a:p>
            <a:r>
              <a:rPr lang="en-US" dirty="0"/>
              <a:t>Office clients will only save back the parts that have been </a:t>
            </a:r>
            <a:r>
              <a:rPr lang="en-US" dirty="0" smtClean="0"/>
              <a:t>changed, </a:t>
            </a:r>
            <a:r>
              <a:rPr lang="en-US" dirty="0"/>
              <a:t>not the entire file</a:t>
            </a:r>
          </a:p>
          <a:p>
            <a:r>
              <a:rPr lang="en-US" dirty="0"/>
              <a:t>Office Web Apps will request updates from multi-user sessions where parts of the file are locked and being editing</a:t>
            </a:r>
          </a:p>
          <a:p>
            <a:endParaRPr lang="en-US" dirty="0"/>
          </a:p>
        </p:txBody>
      </p:sp>
    </p:spTree>
    <p:extLst>
      <p:ext uri="{BB962C8B-B14F-4D97-AF65-F5344CB8AC3E}">
        <p14:creationId xmlns:p14="http://schemas.microsoft.com/office/powerpoint/2010/main" val="1803948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Optimize File I/O</a:t>
            </a:r>
            <a:endParaRPr lang="en-US" dirty="0"/>
          </a:p>
        </p:txBody>
      </p:sp>
      <p:sp>
        <p:nvSpPr>
          <p:cNvPr id="6" name="Text Placeholder 5"/>
          <p:cNvSpPr>
            <a:spLocks noGrp="1"/>
          </p:cNvSpPr>
          <p:nvPr>
            <p:ph type="body" sz="quarter" idx="11"/>
          </p:nvPr>
        </p:nvSpPr>
        <p:spPr/>
        <p:txBody>
          <a:bodyPr/>
          <a:lstStyle/>
          <a:p>
            <a:r>
              <a:rPr lang="en-US" dirty="0"/>
              <a:t>Reduce performance penalties related to partial file updates</a:t>
            </a:r>
          </a:p>
          <a:p>
            <a:pPr lvl="1"/>
            <a:r>
              <a:rPr lang="en-US" dirty="0"/>
              <a:t>Smoother IO Patterns</a:t>
            </a:r>
          </a:p>
          <a:p>
            <a:pPr lvl="1"/>
            <a:r>
              <a:rPr lang="en-US" dirty="0"/>
              <a:t>Ensure write costs are proportional to size of change</a:t>
            </a:r>
          </a:p>
          <a:p>
            <a:r>
              <a:rPr lang="en-US" dirty="0" smtClean="0"/>
              <a:t>Two </a:t>
            </a:r>
            <a:r>
              <a:rPr lang="en-US" dirty="0"/>
              <a:t>communication paths</a:t>
            </a:r>
          </a:p>
          <a:p>
            <a:pPr lvl="1"/>
            <a:r>
              <a:rPr lang="en-US" dirty="0"/>
              <a:t>Client to WFE</a:t>
            </a:r>
          </a:p>
          <a:p>
            <a:pPr lvl="1"/>
            <a:r>
              <a:rPr lang="en-US" dirty="0"/>
              <a:t>WFE to Database</a:t>
            </a:r>
          </a:p>
          <a:p>
            <a:r>
              <a:rPr lang="en-US" dirty="0"/>
              <a:t>WFE to Database</a:t>
            </a:r>
          </a:p>
          <a:p>
            <a:pPr lvl="1"/>
            <a:r>
              <a:rPr lang="en-US" dirty="0"/>
              <a:t>Rather than send the entire file back to save, only the shreds that have changed are sent back for persistence</a:t>
            </a:r>
          </a:p>
          <a:p>
            <a:pPr lvl="1"/>
            <a:r>
              <a:rPr lang="en-US" dirty="0"/>
              <a:t>This in turn generates smaller transaction log files on your database server (think disaster recovery)</a:t>
            </a:r>
          </a:p>
          <a:p>
            <a:endParaRPr lang="en-US" dirty="0"/>
          </a:p>
        </p:txBody>
      </p:sp>
    </p:spTree>
    <p:extLst>
      <p:ext uri="{BB962C8B-B14F-4D97-AF65-F5344CB8AC3E}">
        <p14:creationId xmlns:p14="http://schemas.microsoft.com/office/powerpoint/2010/main" val="1394850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Security</a:t>
            </a:r>
            <a:endParaRPr lang="en-US" dirty="0"/>
          </a:p>
        </p:txBody>
      </p:sp>
      <p:sp>
        <p:nvSpPr>
          <p:cNvPr id="2" name="Text Placeholder 1"/>
          <p:cNvSpPr>
            <a:spLocks noGrp="1"/>
          </p:cNvSpPr>
          <p:nvPr>
            <p:ph type="body" sz="quarter" idx="11"/>
          </p:nvPr>
        </p:nvSpPr>
        <p:spPr>
          <a:xfrm>
            <a:off x="274639" y="1212849"/>
            <a:ext cx="11889564" cy="3877985"/>
          </a:xfrm>
        </p:spPr>
        <p:txBody>
          <a:bodyPr/>
          <a:lstStyle/>
          <a:p>
            <a:r>
              <a:rPr lang="en-US" dirty="0"/>
              <a:t>Previous vulnerabilities to data leak are prevented using shredded storage!</a:t>
            </a:r>
          </a:p>
          <a:p>
            <a:r>
              <a:rPr lang="en-US" dirty="0" smtClean="0"/>
              <a:t>It </a:t>
            </a:r>
            <a:r>
              <a:rPr lang="en-US" dirty="0"/>
              <a:t>is much more difficult to get a file out of the database using simple PowerShell </a:t>
            </a:r>
            <a:r>
              <a:rPr lang="en-US" dirty="0" smtClean="0"/>
              <a:t>scripts</a:t>
            </a:r>
          </a:p>
          <a:p>
            <a:endParaRPr lang="en-US" dirty="0"/>
          </a:p>
          <a:p>
            <a:r>
              <a:rPr lang="en-US" dirty="0" smtClean="0"/>
              <a:t>And now….”Fort Knox”</a:t>
            </a:r>
          </a:p>
        </p:txBody>
      </p:sp>
    </p:spTree>
    <p:extLst>
      <p:ext uri="{BB962C8B-B14F-4D97-AF65-F5344CB8AC3E}">
        <p14:creationId xmlns:p14="http://schemas.microsoft.com/office/powerpoint/2010/main" val="32540587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additive="base">
                                        <p:cTn id="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Left-Right Arrow 33"/>
          <p:cNvSpPr/>
          <p:nvPr/>
        </p:nvSpPr>
        <p:spPr bwMode="auto">
          <a:xfrm>
            <a:off x="655637" y="6227216"/>
            <a:ext cx="11125200" cy="537927"/>
          </a:xfrm>
          <a:prstGeom prst="leftRightArrow">
            <a:avLst/>
          </a:prstGeom>
          <a:solidFill>
            <a:schemeClr val="bg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chemeClr val="tx1"/>
                </a:solidFill>
              </a:rPr>
              <a:t>SSL</a:t>
            </a:r>
            <a:endParaRPr lang="en-US" sz="2000" dirty="0">
              <a:solidFill>
                <a:schemeClr val="tx1"/>
              </a:solidFill>
            </a:endParaRPr>
          </a:p>
        </p:txBody>
      </p:sp>
      <p:sp>
        <p:nvSpPr>
          <p:cNvPr id="3" name="Title 2"/>
          <p:cNvSpPr>
            <a:spLocks noGrp="1"/>
          </p:cNvSpPr>
          <p:nvPr>
            <p:ph type="title"/>
          </p:nvPr>
        </p:nvSpPr>
        <p:spPr/>
        <p:txBody>
          <a:bodyPr/>
          <a:lstStyle/>
          <a:p>
            <a:r>
              <a:rPr lang="en-US" dirty="0" smtClean="0"/>
              <a:t>Secure Shredded Store</a:t>
            </a:r>
            <a:endParaRPr lang="en-US" dirty="0"/>
          </a:p>
        </p:txBody>
      </p:sp>
      <p:grpSp>
        <p:nvGrpSpPr>
          <p:cNvPr id="12" name="Group 11"/>
          <p:cNvGrpSpPr/>
          <p:nvPr/>
        </p:nvGrpSpPr>
        <p:grpSpPr>
          <a:xfrm>
            <a:off x="333374" y="2460624"/>
            <a:ext cx="2960106" cy="2167023"/>
            <a:chOff x="333374" y="2460624"/>
            <a:chExt cx="2960106" cy="2167023"/>
          </a:xfrm>
        </p:grpSpPr>
        <p:pic>
          <p:nvPicPr>
            <p:cNvPr id="4" name="Picture 3" descr="\\MAGNUM\Projects\Microsoft\Cloud Power FY12\Design\ICONS_PNG\Document.png"/>
            <p:cNvPicPr>
              <a:picLocks noChangeAspect="1" noChangeArrowheads="1"/>
            </p:cNvPicPr>
            <p:nvPr/>
          </p:nvPicPr>
          <p:blipFill>
            <a:blip r:embed="rId3" cstate="print">
              <a:lum/>
            </a:blip>
            <a:stretch>
              <a:fillRect/>
            </a:stretch>
          </p:blipFill>
          <p:spPr bwMode="auto">
            <a:xfrm>
              <a:off x="899027" y="2460624"/>
              <a:ext cx="1828800" cy="1828800"/>
            </a:xfrm>
            <a:prstGeom prst="rect">
              <a:avLst/>
            </a:prstGeom>
            <a:noFill/>
          </p:spPr>
        </p:pic>
        <p:sp>
          <p:nvSpPr>
            <p:cNvPr id="11" name="TextBox 10"/>
            <p:cNvSpPr txBox="1"/>
            <p:nvPr/>
          </p:nvSpPr>
          <p:spPr>
            <a:xfrm>
              <a:off x="333374" y="3999783"/>
              <a:ext cx="2960106"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Contoso Sales.pptx</a:t>
              </a:r>
            </a:p>
          </p:txBody>
        </p:sp>
      </p:grpSp>
      <p:pic>
        <p:nvPicPr>
          <p:cNvPr id="17" name="Picture 2" descr="C:\Users\mitchellg\AppData\Local\Microsoft\Windows\Temporary Internet Files\Content.Outlook\DRES7FCJ\Storage_white (2).png"/>
          <p:cNvPicPr>
            <a:picLocks noChangeAspect="1" noChangeArrowheads="1"/>
          </p:cNvPicPr>
          <p:nvPr/>
        </p:nvPicPr>
        <p:blipFill>
          <a:blip r:embed="rId4" cstate="print"/>
          <a:srcRect/>
          <a:stretch>
            <a:fillRect/>
          </a:stretch>
        </p:blipFill>
        <p:spPr bwMode="auto">
          <a:xfrm>
            <a:off x="8402052" y="812843"/>
            <a:ext cx="1828800" cy="1828800"/>
          </a:xfrm>
          <a:prstGeom prst="rect">
            <a:avLst/>
          </a:prstGeom>
          <a:noFill/>
        </p:spPr>
      </p:pic>
      <p:pic>
        <p:nvPicPr>
          <p:cNvPr id="18" name="Picture 2" descr="C:\Users\mitchellg\AppData\Local\Microsoft\Windows\Temporary Internet Files\Content.Outlook\DRES7FCJ\Storage_white (2).png"/>
          <p:cNvPicPr>
            <a:picLocks noChangeAspect="1" noChangeArrowheads="1"/>
          </p:cNvPicPr>
          <p:nvPr/>
        </p:nvPicPr>
        <p:blipFill>
          <a:blip r:embed="rId4" cstate="print"/>
          <a:srcRect/>
          <a:stretch>
            <a:fillRect/>
          </a:stretch>
        </p:blipFill>
        <p:spPr bwMode="auto">
          <a:xfrm>
            <a:off x="8402052" y="2460372"/>
            <a:ext cx="1828800" cy="1828800"/>
          </a:xfrm>
          <a:prstGeom prst="rect">
            <a:avLst/>
          </a:prstGeom>
          <a:noFill/>
        </p:spPr>
      </p:pic>
      <p:pic>
        <p:nvPicPr>
          <p:cNvPr id="19" name="Picture 2" descr="C:\Users\mitchellg\AppData\Local\Microsoft\Windows\Temporary Internet Files\Content.Outlook\DRES7FCJ\Storage_white (2).png"/>
          <p:cNvPicPr>
            <a:picLocks noChangeAspect="1" noChangeArrowheads="1"/>
          </p:cNvPicPr>
          <p:nvPr/>
        </p:nvPicPr>
        <p:blipFill>
          <a:blip r:embed="rId4" cstate="print"/>
          <a:srcRect/>
          <a:stretch>
            <a:fillRect/>
          </a:stretch>
        </p:blipFill>
        <p:spPr bwMode="auto">
          <a:xfrm>
            <a:off x="8402052" y="4179678"/>
            <a:ext cx="1828800" cy="1828800"/>
          </a:xfrm>
          <a:prstGeom prst="rect">
            <a:avLst/>
          </a:prstGeom>
          <a:noFill/>
        </p:spPr>
      </p:pic>
      <p:pic>
        <p:nvPicPr>
          <p:cNvPr id="20" name="Picture 4" descr="\\MAGNUM\Projects\Microsoft\Cloud Power FY12\Design\ICONS_PNG\Document_Secure.png"/>
          <p:cNvPicPr>
            <a:picLocks noChangeAspect="1" noChangeArrowheads="1"/>
          </p:cNvPicPr>
          <p:nvPr/>
        </p:nvPicPr>
        <p:blipFill>
          <a:blip r:embed="rId5" cstate="print">
            <a:lum/>
          </a:blip>
          <a:srcRect/>
          <a:stretch>
            <a:fillRect/>
          </a:stretch>
        </p:blipFill>
        <p:spPr bwMode="auto">
          <a:xfrm>
            <a:off x="10500225" y="2460624"/>
            <a:ext cx="1828800" cy="1828800"/>
          </a:xfrm>
          <a:prstGeom prst="rect">
            <a:avLst/>
          </a:prstGeom>
          <a:noFill/>
        </p:spPr>
      </p:pic>
      <p:sp>
        <p:nvSpPr>
          <p:cNvPr id="26" name="TextBox 25"/>
          <p:cNvSpPr txBox="1"/>
          <p:nvPr/>
        </p:nvSpPr>
        <p:spPr>
          <a:xfrm>
            <a:off x="7333665" y="5694546"/>
            <a:ext cx="3965573"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AES256 Encrypted Storage</a:t>
            </a:r>
          </a:p>
        </p:txBody>
      </p:sp>
      <p:grpSp>
        <p:nvGrpSpPr>
          <p:cNvPr id="2" name="Group 1"/>
          <p:cNvGrpSpPr/>
          <p:nvPr/>
        </p:nvGrpSpPr>
        <p:grpSpPr>
          <a:xfrm>
            <a:off x="3485064" y="1973554"/>
            <a:ext cx="1447925" cy="1260558"/>
            <a:chOff x="3485064" y="1973554"/>
            <a:chExt cx="1447925" cy="1260558"/>
          </a:xfrm>
        </p:grpSpPr>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85064" y="1973554"/>
              <a:ext cx="1447925" cy="548688"/>
            </a:xfrm>
            <a:prstGeom prst="rect">
              <a:avLst/>
            </a:prstGeom>
          </p:spPr>
        </p:pic>
        <p:sp>
          <p:nvSpPr>
            <p:cNvPr id="27" name="TextBox 26"/>
            <p:cNvSpPr txBox="1"/>
            <p:nvPr/>
          </p:nvSpPr>
          <p:spPr>
            <a:xfrm>
              <a:off x="3693215" y="2606248"/>
              <a:ext cx="1057021"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64KB</a:t>
              </a:r>
            </a:p>
          </p:txBody>
        </p:sp>
      </p:grpSp>
      <p:grpSp>
        <p:nvGrpSpPr>
          <p:cNvPr id="5" name="Group 4"/>
          <p:cNvGrpSpPr/>
          <p:nvPr/>
        </p:nvGrpSpPr>
        <p:grpSpPr>
          <a:xfrm>
            <a:off x="3489827" y="3328986"/>
            <a:ext cx="1447925" cy="1073274"/>
            <a:chOff x="3489827" y="3328986"/>
            <a:chExt cx="1447925" cy="1073274"/>
          </a:xfrm>
        </p:grpSpPr>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89827" y="3328986"/>
              <a:ext cx="1447925" cy="365792"/>
            </a:xfrm>
            <a:prstGeom prst="rect">
              <a:avLst/>
            </a:prstGeom>
          </p:spPr>
        </p:pic>
        <p:sp>
          <p:nvSpPr>
            <p:cNvPr id="28" name="TextBox 27"/>
            <p:cNvSpPr txBox="1"/>
            <p:nvPr/>
          </p:nvSpPr>
          <p:spPr>
            <a:xfrm>
              <a:off x="3685278" y="3774396"/>
              <a:ext cx="1057021"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64KB</a:t>
              </a:r>
            </a:p>
          </p:txBody>
        </p:sp>
      </p:grpSp>
      <p:grpSp>
        <p:nvGrpSpPr>
          <p:cNvPr id="6" name="Group 5"/>
          <p:cNvGrpSpPr/>
          <p:nvPr/>
        </p:nvGrpSpPr>
        <p:grpSpPr>
          <a:xfrm>
            <a:off x="3497764" y="4406648"/>
            <a:ext cx="1447925" cy="940173"/>
            <a:chOff x="3497764" y="4406648"/>
            <a:chExt cx="1447925" cy="940173"/>
          </a:xfrm>
        </p:grpSpPr>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497764" y="4406648"/>
              <a:ext cx="1447925" cy="441998"/>
            </a:xfrm>
            <a:prstGeom prst="rect">
              <a:avLst/>
            </a:prstGeom>
          </p:spPr>
        </p:pic>
        <p:sp>
          <p:nvSpPr>
            <p:cNvPr id="29" name="TextBox 28"/>
            <p:cNvSpPr txBox="1"/>
            <p:nvPr/>
          </p:nvSpPr>
          <p:spPr>
            <a:xfrm>
              <a:off x="3679786" y="4718957"/>
              <a:ext cx="1057021"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64KB</a:t>
              </a:r>
            </a:p>
          </p:txBody>
        </p:sp>
      </p:grpSp>
      <p:grpSp>
        <p:nvGrpSpPr>
          <p:cNvPr id="7" name="Group 6"/>
          <p:cNvGrpSpPr/>
          <p:nvPr/>
        </p:nvGrpSpPr>
        <p:grpSpPr>
          <a:xfrm>
            <a:off x="5395715" y="1781174"/>
            <a:ext cx="2145972" cy="1451643"/>
            <a:chOff x="5395715" y="1781174"/>
            <a:chExt cx="2145972" cy="1451643"/>
          </a:xfrm>
        </p:grpSpPr>
        <p:pic>
          <p:nvPicPr>
            <p:cNvPr id="13" name="Picture 12"/>
            <p:cNvPicPr>
              <a:picLocks noChangeAspect="1"/>
            </p:cNvPicPr>
            <p:nvPr/>
          </p:nvPicPr>
          <p:blipFill>
            <a:blip r:embed="rId9">
              <a:extLst>
                <a:ext uri="{BEBA8EAE-BF5A-486C-A8C5-ECC9F3942E4B}">
                  <a14:imgProps xmlns:a14="http://schemas.microsoft.com/office/drawing/2010/main">
                    <a14:imgLayer r:embed="rId10">
                      <a14:imgEffect>
                        <a14:artisticPastelsSmooth/>
                      </a14:imgEffect>
                    </a14:imgLayer>
                  </a14:imgProps>
                </a:ext>
                <a:ext uri="{28A0092B-C50C-407E-A947-70E740481C1C}">
                  <a14:useLocalDpi xmlns:a14="http://schemas.microsoft.com/office/drawing/2010/main" val="0"/>
                </a:ext>
              </a:extLst>
            </a:blip>
            <a:stretch>
              <a:fillRect/>
            </a:stretch>
          </p:blipFill>
          <p:spPr>
            <a:xfrm>
              <a:off x="5603874" y="1973554"/>
              <a:ext cx="1447925" cy="548688"/>
            </a:xfrm>
            <a:prstGeom prst="rect">
              <a:avLst/>
            </a:prstGeom>
          </p:spPr>
        </p:pic>
        <p:pic>
          <p:nvPicPr>
            <p:cNvPr id="21" name="Picture 5" descr="\\MAGNUM\Projects\Microsoft\Cloud Power FY12\Design\ICONS_PNG\Consistent_Development_and_Deployment_Platform.png"/>
            <p:cNvPicPr>
              <a:picLocks noChangeAspect="1" noChangeArrowheads="1"/>
            </p:cNvPicPr>
            <p:nvPr/>
          </p:nvPicPr>
          <p:blipFill>
            <a:blip r:embed="rId11" cstate="print">
              <a:lum/>
            </a:blip>
            <a:stretch>
              <a:fillRect/>
            </a:stretch>
          </p:blipFill>
          <p:spPr bwMode="auto">
            <a:xfrm>
              <a:off x="6407274" y="1781174"/>
              <a:ext cx="657225" cy="657225"/>
            </a:xfrm>
            <a:prstGeom prst="rect">
              <a:avLst/>
            </a:prstGeom>
            <a:noFill/>
          </p:spPr>
        </p:pic>
        <p:sp>
          <p:nvSpPr>
            <p:cNvPr id="30" name="TextBox 29"/>
            <p:cNvSpPr txBox="1"/>
            <p:nvPr/>
          </p:nvSpPr>
          <p:spPr>
            <a:xfrm>
              <a:off x="5395715" y="2604953"/>
              <a:ext cx="2145972"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Enc. Partition</a:t>
              </a:r>
            </a:p>
          </p:txBody>
        </p:sp>
      </p:grpSp>
      <p:grpSp>
        <p:nvGrpSpPr>
          <p:cNvPr id="16" name="Group 15"/>
          <p:cNvGrpSpPr/>
          <p:nvPr/>
        </p:nvGrpSpPr>
        <p:grpSpPr>
          <a:xfrm>
            <a:off x="5395715" y="2852485"/>
            <a:ext cx="2145972" cy="1549775"/>
            <a:chOff x="5395715" y="2852485"/>
            <a:chExt cx="2145972" cy="1549775"/>
          </a:xfrm>
        </p:grpSpPr>
        <p:pic>
          <p:nvPicPr>
            <p:cNvPr id="15" name="Picture 14"/>
            <p:cNvPicPr>
              <a:picLocks noChangeAspect="1"/>
            </p:cNvPicPr>
            <p:nvPr/>
          </p:nvPicPr>
          <p:blipFill>
            <a:blip r:embed="rId12">
              <a:extLst>
                <a:ext uri="{BEBA8EAE-BF5A-486C-A8C5-ECC9F3942E4B}">
                  <a14:imgProps xmlns:a14="http://schemas.microsoft.com/office/drawing/2010/main">
                    <a14:imgLayer r:embed="rId13">
                      <a14:imgEffect>
                        <a14:artisticPastelsSmooth/>
                      </a14:imgEffect>
                    </a14:imgLayer>
                  </a14:imgProps>
                </a:ext>
                <a:ext uri="{28A0092B-C50C-407E-A947-70E740481C1C}">
                  <a14:useLocalDpi xmlns:a14="http://schemas.microsoft.com/office/drawing/2010/main" val="0"/>
                </a:ext>
              </a:extLst>
            </a:blip>
            <a:stretch>
              <a:fillRect/>
            </a:stretch>
          </p:blipFill>
          <p:spPr>
            <a:xfrm>
              <a:off x="5608637" y="3328986"/>
              <a:ext cx="1447925" cy="365792"/>
            </a:xfrm>
            <a:prstGeom prst="rect">
              <a:avLst/>
            </a:prstGeom>
          </p:spPr>
        </p:pic>
        <p:pic>
          <p:nvPicPr>
            <p:cNvPr id="23" name="Picture 5" descr="\\MAGNUM\Projects\Microsoft\Cloud Power FY12\Design\ICONS_PNG\Consistent_Development_and_Deployment_Platform.png"/>
            <p:cNvPicPr>
              <a:picLocks noChangeAspect="1" noChangeArrowheads="1"/>
            </p:cNvPicPr>
            <p:nvPr/>
          </p:nvPicPr>
          <p:blipFill>
            <a:blip r:embed="rId11" cstate="print">
              <a:lum/>
            </a:blip>
            <a:stretch>
              <a:fillRect/>
            </a:stretch>
          </p:blipFill>
          <p:spPr bwMode="auto">
            <a:xfrm>
              <a:off x="6407274" y="2852485"/>
              <a:ext cx="657225" cy="657225"/>
            </a:xfrm>
            <a:prstGeom prst="rect">
              <a:avLst/>
            </a:prstGeom>
            <a:noFill/>
          </p:spPr>
        </p:pic>
        <p:sp>
          <p:nvSpPr>
            <p:cNvPr id="31" name="TextBox 30"/>
            <p:cNvSpPr txBox="1"/>
            <p:nvPr/>
          </p:nvSpPr>
          <p:spPr>
            <a:xfrm>
              <a:off x="5395715" y="3774396"/>
              <a:ext cx="2145972"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Enc. Partition</a:t>
              </a:r>
            </a:p>
          </p:txBody>
        </p:sp>
      </p:grpSp>
      <p:grpSp>
        <p:nvGrpSpPr>
          <p:cNvPr id="22" name="Group 21"/>
          <p:cNvGrpSpPr/>
          <p:nvPr/>
        </p:nvGrpSpPr>
        <p:grpSpPr>
          <a:xfrm>
            <a:off x="5395715" y="3943889"/>
            <a:ext cx="2145972" cy="1399504"/>
            <a:chOff x="5395715" y="3943889"/>
            <a:chExt cx="2145972" cy="1399504"/>
          </a:xfrm>
        </p:grpSpPr>
        <p:pic>
          <p:nvPicPr>
            <p:cNvPr id="14" name="Picture 13"/>
            <p:cNvPicPr>
              <a:picLocks noChangeAspect="1"/>
            </p:cNvPicPr>
            <p:nvPr/>
          </p:nvPicPr>
          <p:blipFill>
            <a:blip r:embed="rId14">
              <a:extLst>
                <a:ext uri="{BEBA8EAE-BF5A-486C-A8C5-ECC9F3942E4B}">
                  <a14:imgProps xmlns:a14="http://schemas.microsoft.com/office/drawing/2010/main">
                    <a14:imgLayer r:embed="rId15">
                      <a14:imgEffect>
                        <a14:artisticPastelsSmooth/>
                      </a14:imgEffect>
                    </a14:imgLayer>
                  </a14:imgProps>
                </a:ext>
                <a:ext uri="{28A0092B-C50C-407E-A947-70E740481C1C}">
                  <a14:useLocalDpi xmlns:a14="http://schemas.microsoft.com/office/drawing/2010/main" val="0"/>
                </a:ext>
              </a:extLst>
            </a:blip>
            <a:stretch>
              <a:fillRect/>
            </a:stretch>
          </p:blipFill>
          <p:spPr>
            <a:xfrm>
              <a:off x="5616574" y="4406648"/>
              <a:ext cx="1447925" cy="441998"/>
            </a:xfrm>
            <a:prstGeom prst="rect">
              <a:avLst/>
            </a:prstGeom>
          </p:spPr>
        </p:pic>
        <p:pic>
          <p:nvPicPr>
            <p:cNvPr id="24" name="Picture 5" descr="\\MAGNUM\Projects\Microsoft\Cloud Power FY12\Design\ICONS_PNG\Consistent_Development_and_Deployment_Platform.png"/>
            <p:cNvPicPr>
              <a:picLocks noChangeAspect="1" noChangeArrowheads="1"/>
            </p:cNvPicPr>
            <p:nvPr/>
          </p:nvPicPr>
          <p:blipFill>
            <a:blip r:embed="rId11" cstate="print">
              <a:lum/>
            </a:blip>
            <a:stretch>
              <a:fillRect/>
            </a:stretch>
          </p:blipFill>
          <p:spPr bwMode="auto">
            <a:xfrm>
              <a:off x="6407274" y="3943889"/>
              <a:ext cx="657225" cy="657225"/>
            </a:xfrm>
            <a:prstGeom prst="rect">
              <a:avLst/>
            </a:prstGeom>
            <a:noFill/>
          </p:spPr>
        </p:pic>
        <p:sp>
          <p:nvSpPr>
            <p:cNvPr id="32" name="TextBox 31"/>
            <p:cNvSpPr txBox="1"/>
            <p:nvPr/>
          </p:nvSpPr>
          <p:spPr>
            <a:xfrm>
              <a:off x="5395715" y="4715529"/>
              <a:ext cx="2145972"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Enc. Partition</a:t>
              </a:r>
            </a:p>
          </p:txBody>
        </p:sp>
      </p:grpSp>
      <p:cxnSp>
        <p:nvCxnSpPr>
          <p:cNvPr id="33" name="Straight Arrow Connector 32"/>
          <p:cNvCxnSpPr>
            <a:stCxn id="30" idx="3"/>
            <a:endCxn id="17" idx="1"/>
          </p:cNvCxnSpPr>
          <p:nvPr/>
        </p:nvCxnSpPr>
        <p:spPr>
          <a:xfrm flipV="1">
            <a:off x="7541687" y="1727243"/>
            <a:ext cx="860365" cy="119164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31" idx="3"/>
            <a:endCxn id="18" idx="1"/>
          </p:cNvCxnSpPr>
          <p:nvPr/>
        </p:nvCxnSpPr>
        <p:spPr>
          <a:xfrm flipV="1">
            <a:off x="7541687" y="3374772"/>
            <a:ext cx="860365" cy="71355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2" idx="3"/>
            <a:endCxn id="19" idx="1"/>
          </p:cNvCxnSpPr>
          <p:nvPr/>
        </p:nvCxnSpPr>
        <p:spPr>
          <a:xfrm>
            <a:off x="7541687" y="5029461"/>
            <a:ext cx="860365" cy="64617"/>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763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ppt_x</p:attrName>
                                        </p:attrNameLst>
                                      </p:cBhvr>
                                      <p:tavLst>
                                        <p:tav tm="0">
                                          <p:val>
                                            <p:strVal val="#ppt_x-#ppt_w*1.125000"/>
                                          </p:val>
                                        </p:tav>
                                        <p:tav tm="100000">
                                          <p:val>
                                            <p:strVal val="#ppt_x"/>
                                          </p:val>
                                        </p:tav>
                                      </p:tavLst>
                                    </p:anim>
                                    <p:animEffect transition="in" filter="wipe(right)">
                                      <p:cBhvr>
                                        <p:cTn id="13" dur="500"/>
                                        <p:tgtEl>
                                          <p:spTgt spid="5"/>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p:tgtEl>
                                          <p:spTgt spid="6"/>
                                        </p:tgtEl>
                                        <p:attrNameLst>
                                          <p:attrName>ppt_x</p:attrName>
                                        </p:attrNameLst>
                                      </p:cBhvr>
                                      <p:tavLst>
                                        <p:tav tm="0">
                                          <p:val>
                                            <p:strVal val="#ppt_x-#ppt_w*1.125000"/>
                                          </p:val>
                                        </p:tav>
                                        <p:tav tm="100000">
                                          <p:val>
                                            <p:strVal val="#ppt_x"/>
                                          </p:val>
                                        </p:tav>
                                      </p:tavLst>
                                    </p:anim>
                                    <p:animEffect transition="in" filter="wipe(right)">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8"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p:tgtEl>
                                          <p:spTgt spid="7"/>
                                        </p:tgtEl>
                                        <p:attrNameLst>
                                          <p:attrName>ppt_x</p:attrName>
                                        </p:attrNameLst>
                                      </p:cBhvr>
                                      <p:tavLst>
                                        <p:tav tm="0">
                                          <p:val>
                                            <p:strVal val="#ppt_x-#ppt_w*1.125000"/>
                                          </p:val>
                                        </p:tav>
                                        <p:tav tm="100000">
                                          <p:val>
                                            <p:strVal val="#ppt_x"/>
                                          </p:val>
                                        </p:tav>
                                      </p:tavLst>
                                    </p:anim>
                                    <p:animEffect transition="in" filter="wipe(right)">
                                      <p:cBhvr>
                                        <p:cTn id="24" dur="500"/>
                                        <p:tgtEl>
                                          <p:spTgt spid="7"/>
                                        </p:tgtEl>
                                      </p:cBhvr>
                                    </p:animEffect>
                                  </p:childTnLst>
                                </p:cTn>
                              </p:par>
                            </p:childTnLst>
                          </p:cTn>
                        </p:par>
                        <p:par>
                          <p:cTn id="25" fill="hold">
                            <p:stCondLst>
                              <p:cond delay="500"/>
                            </p:stCondLst>
                            <p:childTnLst>
                              <p:par>
                                <p:cTn id="26" presetID="12" presetClass="entr" presetSubtype="8"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p:tgtEl>
                                          <p:spTgt spid="16"/>
                                        </p:tgtEl>
                                        <p:attrNameLst>
                                          <p:attrName>ppt_x</p:attrName>
                                        </p:attrNameLst>
                                      </p:cBhvr>
                                      <p:tavLst>
                                        <p:tav tm="0">
                                          <p:val>
                                            <p:strVal val="#ppt_x-#ppt_w*1.125000"/>
                                          </p:val>
                                        </p:tav>
                                        <p:tav tm="100000">
                                          <p:val>
                                            <p:strVal val="#ppt_x"/>
                                          </p:val>
                                        </p:tav>
                                      </p:tavLst>
                                    </p:anim>
                                    <p:animEffect transition="in" filter="wipe(right)">
                                      <p:cBhvr>
                                        <p:cTn id="29" dur="500"/>
                                        <p:tgtEl>
                                          <p:spTgt spid="16"/>
                                        </p:tgtEl>
                                      </p:cBhvr>
                                    </p:animEffect>
                                  </p:childTnLst>
                                </p:cTn>
                              </p:par>
                            </p:childTnLst>
                          </p:cTn>
                        </p:par>
                        <p:par>
                          <p:cTn id="30" fill="hold">
                            <p:stCondLst>
                              <p:cond delay="1000"/>
                            </p:stCondLst>
                            <p:childTnLst>
                              <p:par>
                                <p:cTn id="31" presetID="12" presetClass="entr" presetSubtype="8"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p:tgtEl>
                                          <p:spTgt spid="22"/>
                                        </p:tgtEl>
                                        <p:attrNameLst>
                                          <p:attrName>ppt_x</p:attrName>
                                        </p:attrNameLst>
                                      </p:cBhvr>
                                      <p:tavLst>
                                        <p:tav tm="0">
                                          <p:val>
                                            <p:strVal val="#ppt_x-#ppt_w*1.125000"/>
                                          </p:val>
                                        </p:tav>
                                        <p:tav tm="100000">
                                          <p:val>
                                            <p:strVal val="#ppt_x"/>
                                          </p:val>
                                        </p:tav>
                                      </p:tavLst>
                                    </p:anim>
                                    <p:animEffect transition="in" filter="wipe(right)">
                                      <p:cBhvr>
                                        <p:cTn id="34" dur="500"/>
                                        <p:tgtEl>
                                          <p:spTgt spid="22"/>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1000"/>
                                        <p:tgtEl>
                                          <p:spTgt spid="20"/>
                                        </p:tgtEl>
                                      </p:cBhvr>
                                    </p:animEffect>
                                    <p:anim calcmode="lin" valueType="num">
                                      <p:cBhvr>
                                        <p:cTn id="40" dur="1000" fill="hold"/>
                                        <p:tgtEl>
                                          <p:spTgt spid="20"/>
                                        </p:tgtEl>
                                        <p:attrNameLst>
                                          <p:attrName>ppt_x</p:attrName>
                                        </p:attrNameLst>
                                      </p:cBhvr>
                                      <p:tavLst>
                                        <p:tav tm="0">
                                          <p:val>
                                            <p:strVal val="#ppt_x"/>
                                          </p:val>
                                        </p:tav>
                                        <p:tav tm="100000">
                                          <p:val>
                                            <p:strVal val="#ppt_x"/>
                                          </p:val>
                                        </p:tav>
                                      </p:tavLst>
                                    </p:anim>
                                    <p:anim calcmode="lin" valueType="num">
                                      <p:cBhvr>
                                        <p:cTn id="4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down)">
                                      <p:cBhvr>
                                        <p:cTn id="46" dur="500"/>
                                        <p:tgtEl>
                                          <p:spTgt spid="33"/>
                                        </p:tgtEl>
                                      </p:cBhvr>
                                    </p:animEffect>
                                  </p:childTnLst>
                                </p:cTn>
                              </p:par>
                              <p:par>
                                <p:cTn id="47" presetID="22" presetClass="entr" presetSubtype="4" fill="hold"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down)">
                                      <p:cBhvr>
                                        <p:cTn id="49" dur="500"/>
                                        <p:tgtEl>
                                          <p:spTgt spid="36"/>
                                        </p:tgtEl>
                                      </p:cBhvr>
                                    </p:animEffect>
                                  </p:childTnLst>
                                </p:cTn>
                              </p:par>
                              <p:par>
                                <p:cTn id="50" presetID="22" presetClass="entr" presetSubtype="4" fill="hold"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wipe(down)">
                                      <p:cBhvr>
                                        <p:cTn id="5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Customer Impact</a:t>
            </a:r>
            <a:endParaRPr lang="en-US" dirty="0"/>
          </a:p>
        </p:txBody>
      </p:sp>
      <p:sp>
        <p:nvSpPr>
          <p:cNvPr id="2" name="Text Placeholder 1"/>
          <p:cNvSpPr>
            <a:spLocks noGrp="1"/>
          </p:cNvSpPr>
          <p:nvPr>
            <p:ph type="body" sz="quarter" idx="10"/>
          </p:nvPr>
        </p:nvSpPr>
        <p:spPr/>
        <p:txBody>
          <a:bodyPr/>
          <a:lstStyle/>
          <a:p>
            <a:r>
              <a:rPr lang="en-US" dirty="0" smtClean="0"/>
              <a:t>Existing customers</a:t>
            </a:r>
          </a:p>
          <a:p>
            <a:pPr lvl="1"/>
            <a:r>
              <a:rPr lang="en-US" dirty="0" smtClean="0"/>
              <a:t>No downtime</a:t>
            </a:r>
          </a:p>
          <a:p>
            <a:pPr lvl="1"/>
            <a:r>
              <a:rPr lang="en-US" dirty="0" smtClean="0"/>
              <a:t>New and/or modified content pushed at runtime</a:t>
            </a:r>
          </a:p>
          <a:p>
            <a:pPr lvl="1"/>
            <a:r>
              <a:rPr lang="en-US" dirty="0" smtClean="0"/>
              <a:t>Asynchronous jobs update existing content</a:t>
            </a:r>
          </a:p>
          <a:p>
            <a:pPr lvl="1"/>
            <a:endParaRPr lang="en-US" dirty="0"/>
          </a:p>
        </p:txBody>
      </p:sp>
      <p:sp>
        <p:nvSpPr>
          <p:cNvPr id="5" name="Text Placeholder 4"/>
          <p:cNvSpPr>
            <a:spLocks noGrp="1"/>
          </p:cNvSpPr>
          <p:nvPr>
            <p:ph type="body" sz="quarter" idx="11"/>
          </p:nvPr>
        </p:nvSpPr>
        <p:spPr>
          <a:xfrm>
            <a:off x="6675439" y="1212849"/>
            <a:ext cx="5486399" cy="4074962"/>
          </a:xfrm>
        </p:spPr>
        <p:txBody>
          <a:bodyPr/>
          <a:lstStyle/>
          <a:p>
            <a:r>
              <a:rPr lang="en-US" dirty="0" smtClean="0"/>
              <a:t>Securing content</a:t>
            </a:r>
          </a:p>
          <a:p>
            <a:pPr lvl="1"/>
            <a:r>
              <a:rPr lang="en-US" dirty="0"/>
              <a:t>Data is chunked and encrypted uniquely on every chunk.</a:t>
            </a:r>
          </a:p>
          <a:p>
            <a:pPr lvl="1"/>
            <a:r>
              <a:rPr lang="en-US" dirty="0"/>
              <a:t>Keys to chunks stored locally on ‘dedicated hardware’ </a:t>
            </a:r>
          </a:p>
          <a:p>
            <a:pPr lvl="1"/>
            <a:r>
              <a:rPr lang="en-US" dirty="0"/>
              <a:t>Access keys per customer/account refreshed regularly</a:t>
            </a:r>
          </a:p>
          <a:p>
            <a:pPr lvl="1"/>
            <a:r>
              <a:rPr lang="en-US" dirty="0"/>
              <a:t>Certs and access data are stored separately of the data and require domain accounts specific to the customer</a:t>
            </a:r>
          </a:p>
          <a:p>
            <a:endParaRPr lang="en-US" dirty="0"/>
          </a:p>
        </p:txBody>
      </p:sp>
    </p:spTree>
    <p:extLst>
      <p:ext uri="{BB962C8B-B14F-4D97-AF65-F5344CB8AC3E}">
        <p14:creationId xmlns:p14="http://schemas.microsoft.com/office/powerpoint/2010/main" val="1164085181"/>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&lt;&gt; End Security</a:t>
            </a:r>
            <a:endParaRPr lang="en-US" dirty="0"/>
          </a:p>
        </p:txBody>
      </p:sp>
      <p:sp>
        <p:nvSpPr>
          <p:cNvPr id="3" name="Content Placeholder 2"/>
          <p:cNvSpPr>
            <a:spLocks noGrp="1"/>
          </p:cNvSpPr>
          <p:nvPr>
            <p:ph type="body" sz="quarter" idx="11"/>
          </p:nvPr>
        </p:nvSpPr>
        <p:spPr>
          <a:xfrm>
            <a:off x="274639" y="1212849"/>
            <a:ext cx="11889564" cy="5232202"/>
          </a:xfrm>
        </p:spPr>
        <p:txBody>
          <a:bodyPr/>
          <a:lstStyle/>
          <a:p>
            <a:r>
              <a:rPr lang="en-US" sz="3600" dirty="0" smtClean="0"/>
              <a:t>Moving Data</a:t>
            </a:r>
          </a:p>
          <a:p>
            <a:pPr lvl="1"/>
            <a:r>
              <a:rPr lang="en-US" sz="1800" dirty="0" smtClean="0"/>
              <a:t>Strong SSL encryption for all Server/Client and Service/Service communications.</a:t>
            </a:r>
            <a:br>
              <a:rPr lang="en-US" sz="1800" dirty="0" smtClean="0"/>
            </a:br>
            <a:endParaRPr lang="en-US" sz="1800" dirty="0" smtClean="0"/>
          </a:p>
          <a:p>
            <a:r>
              <a:rPr lang="en-US" sz="3600" dirty="0" smtClean="0"/>
              <a:t>@ REST</a:t>
            </a:r>
          </a:p>
          <a:p>
            <a:pPr lvl="1"/>
            <a:r>
              <a:rPr lang="en-US" sz="1800" dirty="0" smtClean="0"/>
              <a:t>Network and domain isolation limits access to your environment</a:t>
            </a:r>
          </a:p>
          <a:p>
            <a:pPr lvl="1"/>
            <a:r>
              <a:rPr lang="en-US" sz="1800" dirty="0" smtClean="0"/>
              <a:t>BitLocker encryption guards against physical theft</a:t>
            </a:r>
          </a:p>
          <a:p>
            <a:pPr lvl="1"/>
            <a:r>
              <a:rPr lang="en-US" sz="1800" dirty="0" smtClean="0"/>
              <a:t>Secure Shredded Store guards against logical theft, encrypts individual blobs to limit the scope of access</a:t>
            </a:r>
          </a:p>
          <a:p>
            <a:pPr lvl="1"/>
            <a:r>
              <a:rPr lang="en-US" sz="1800" dirty="0" smtClean="0"/>
              <a:t>Secrets (the keys to the keys) are also encrypted-at-rest, held in a secure store, and updated frequently.</a:t>
            </a:r>
          </a:p>
          <a:p>
            <a:pPr lvl="1"/>
            <a:r>
              <a:rPr lang="en-US" sz="1800" dirty="0" smtClean="0"/>
              <a:t>MFA</a:t>
            </a:r>
          </a:p>
          <a:p>
            <a:pPr lvl="1"/>
            <a:endParaRPr lang="en-US" sz="1800" dirty="0" smtClean="0"/>
          </a:p>
          <a:p>
            <a:r>
              <a:rPr lang="en-US" sz="3600" dirty="0" smtClean="0"/>
              <a:t>Operational Access</a:t>
            </a:r>
          </a:p>
          <a:p>
            <a:pPr lvl="1"/>
            <a:r>
              <a:rPr lang="en-US" sz="1800" dirty="0" smtClean="0"/>
              <a:t>Time-bound approval to perform specific actions and access to customer data.</a:t>
            </a:r>
          </a:p>
          <a:p>
            <a:pPr lvl="1"/>
            <a:r>
              <a:rPr lang="en-US" sz="1800" dirty="0" smtClean="0"/>
              <a:t>Scoped access to only the minimal set of actions necessary for the task.</a:t>
            </a:r>
          </a:p>
          <a:p>
            <a:pPr lvl="1"/>
            <a:r>
              <a:rPr lang="en-US" sz="1800" dirty="0" smtClean="0"/>
              <a:t>Today, 10 engineers have standing access – we are driving this to Zero. </a:t>
            </a:r>
            <a:endParaRPr lang="en-US" sz="1800" dirty="0"/>
          </a:p>
        </p:txBody>
      </p:sp>
    </p:spTree>
    <p:extLst>
      <p:ext uri="{BB962C8B-B14F-4D97-AF65-F5344CB8AC3E}">
        <p14:creationId xmlns:p14="http://schemas.microsoft.com/office/powerpoint/2010/main" val="247836789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Database Changes</a:t>
            </a:r>
            <a:endParaRPr lang="en-US" dirty="0"/>
          </a:p>
        </p:txBody>
      </p:sp>
    </p:spTree>
    <p:extLst>
      <p:ext uri="{BB962C8B-B14F-4D97-AF65-F5344CB8AC3E}">
        <p14:creationId xmlns:p14="http://schemas.microsoft.com/office/powerpoint/2010/main" val="355410625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83380" y="1472230"/>
            <a:ext cx="1948777" cy="1559021"/>
          </a:xfrm>
          <a:prstGeom prst="rect">
            <a:avLst/>
          </a:prstGeom>
        </p:spPr>
      </p:pic>
      <p:sp>
        <p:nvSpPr>
          <p:cNvPr id="4" name="Title 3"/>
          <p:cNvSpPr>
            <a:spLocks noGrp="1"/>
          </p:cNvSpPr>
          <p:nvPr>
            <p:ph type="title" idx="4294967295"/>
          </p:nvPr>
        </p:nvSpPr>
        <p:spPr>
          <a:xfrm>
            <a:off x="1781633" y="1003391"/>
            <a:ext cx="8528221" cy="571948"/>
          </a:xfrm>
        </p:spPr>
        <p:txBody>
          <a:bodyPr>
            <a:normAutofit fontScale="90000"/>
          </a:bodyPr>
          <a:lstStyle/>
          <a:p>
            <a:r>
              <a:rPr lang="en-US" dirty="0" smtClean="0"/>
              <a:t>Chris Givens, CEO ACS</a:t>
            </a:r>
            <a:endParaRPr lang="en-US" dirty="0"/>
          </a:p>
        </p:txBody>
      </p:sp>
      <p:grpSp>
        <p:nvGrpSpPr>
          <p:cNvPr id="35" name="Group 34"/>
          <p:cNvGrpSpPr/>
          <p:nvPr/>
        </p:nvGrpSpPr>
        <p:grpSpPr>
          <a:xfrm>
            <a:off x="2064029" y="5728954"/>
            <a:ext cx="8408944" cy="296639"/>
            <a:chOff x="556171" y="6237714"/>
            <a:chExt cx="10993081" cy="387798"/>
          </a:xfrm>
        </p:grpSpPr>
        <p:sp>
          <p:nvSpPr>
            <p:cNvPr id="12" name="Title 12"/>
            <p:cNvSpPr txBox="1">
              <a:spLocks/>
            </p:cNvSpPr>
            <p:nvPr/>
          </p:nvSpPr>
          <p:spPr>
            <a:xfrm>
              <a:off x="556171" y="6237714"/>
              <a:ext cx="10993081" cy="3877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a:lstStyle>
            <a:p>
              <a:pPr>
                <a:tabLst>
                  <a:tab pos="2180806" algn="l"/>
                  <a:tab pos="8316110" algn="r"/>
                </a:tabLst>
              </a:pPr>
              <a:r>
                <a:rPr lang="en-US" sz="2100" dirty="0">
                  <a:ea typeface="Segoe UI" pitchFamily="34" charset="0"/>
                  <a:cs typeface="Segoe UI" pitchFamily="34" charset="0"/>
                </a:rPr>
                <a:t>@</a:t>
              </a:r>
              <a:r>
                <a:rPr lang="en-US" sz="2100" dirty="0" err="1">
                  <a:ea typeface="Segoe UI" pitchFamily="34" charset="0"/>
                  <a:cs typeface="Segoe UI" pitchFamily="34" charset="0"/>
                </a:rPr>
                <a:t>givenscj</a:t>
              </a:r>
              <a:r>
                <a:rPr lang="en-US" sz="2100" dirty="0">
                  <a:ea typeface="Segoe UI" pitchFamily="34" charset="0"/>
                  <a:cs typeface="Segoe UI" pitchFamily="34" charset="0"/>
                </a:rPr>
                <a:t>		chris@architectingconnectedsystems.com</a:t>
              </a:r>
            </a:p>
          </p:txBody>
        </p:sp>
        <p:grpSp>
          <p:nvGrpSpPr>
            <p:cNvPr id="22" name="Group 21"/>
            <p:cNvGrpSpPr/>
            <p:nvPr/>
          </p:nvGrpSpPr>
          <p:grpSpPr>
            <a:xfrm>
              <a:off x="2318873" y="6285681"/>
              <a:ext cx="864348" cy="281734"/>
              <a:chOff x="-157769" y="-22967"/>
              <a:chExt cx="541563" cy="161925"/>
            </a:xfrm>
          </p:grpSpPr>
          <p:pic>
            <p:nvPicPr>
              <p:cNvPr id="23" name="Picture 8" descr="Description: Description: Description: Description: Description: Description: Description: cid:image009.png@01CBDFCF.D289C66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769" y="-22967"/>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3" descr="Description: Description: Description: Description: Description: Description: Description: cid:image010.png@01CBDFCF.D289C6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50" y="-22967"/>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4" descr="Description: Description: Description: Description: Description: Description: Description: cid:image011.png@01CBDFCF.D289C6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1869" y="-22967"/>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11216" y="1981024"/>
            <a:ext cx="4832236" cy="3523505"/>
          </a:xfrm>
          <a:prstGeom prst="rect">
            <a:avLst/>
          </a:prstGeom>
        </p:spPr>
      </p:pic>
      <p:pic>
        <p:nvPicPr>
          <p:cNvPr id="39" name="Picture 38"/>
          <p:cNvPicPr>
            <a:picLocks noChangeAspect="1"/>
          </p:cNvPicPr>
          <p:nvPr/>
        </p:nvPicPr>
        <p:blipFill>
          <a:blip r:embed="rId8"/>
          <a:stretch>
            <a:fillRect/>
          </a:stretch>
        </p:blipFill>
        <p:spPr>
          <a:xfrm>
            <a:off x="2013363" y="3764356"/>
            <a:ext cx="1365643" cy="1647158"/>
          </a:xfrm>
          <a:prstGeom prst="rect">
            <a:avLst/>
          </a:prstGeom>
        </p:spPr>
      </p:pic>
      <p:pic>
        <p:nvPicPr>
          <p:cNvPr id="2" name="Pictur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001826" y="1981024"/>
            <a:ext cx="1328646" cy="1649718"/>
          </a:xfrm>
          <a:prstGeom prst="rect">
            <a:avLst/>
          </a:prstGeom>
        </p:spPr>
      </p:pic>
      <p:pic>
        <p:nvPicPr>
          <p:cNvPr id="30" name="Picture 2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524196" y="2858541"/>
            <a:ext cx="2164217" cy="683437"/>
          </a:xfrm>
          <a:prstGeom prst="rect">
            <a:avLst/>
          </a:prstGeom>
        </p:spPr>
      </p:pic>
      <p:pic>
        <p:nvPicPr>
          <p:cNvPr id="7" name="Picture 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996640" y="3630742"/>
            <a:ext cx="1122255" cy="1761752"/>
          </a:xfrm>
          <a:prstGeom prst="rect">
            <a:avLst/>
          </a:prstGeom>
        </p:spPr>
      </p:pic>
      <p:sp>
        <p:nvSpPr>
          <p:cNvPr id="6" name="TextBox 5"/>
          <p:cNvSpPr txBox="1"/>
          <p:nvPr/>
        </p:nvSpPr>
        <p:spPr>
          <a:xfrm>
            <a:off x="4073540" y="6244261"/>
            <a:ext cx="4010380" cy="382308"/>
          </a:xfrm>
          <a:prstGeom prst="rect">
            <a:avLst/>
          </a:prstGeom>
          <a:noFill/>
        </p:spPr>
        <p:txBody>
          <a:bodyPr wrap="none" rtlCol="0">
            <a:spAutoFit/>
          </a:bodyPr>
          <a:lstStyle/>
          <a:p>
            <a:r>
              <a:rPr lang="en-US" sz="1836" dirty="0"/>
              <a:t>San Diego SPUG - www.sanspug.org</a:t>
            </a:r>
          </a:p>
        </p:txBody>
      </p:sp>
    </p:spTree>
    <p:extLst>
      <p:ext uri="{BB962C8B-B14F-4D97-AF65-F5344CB8AC3E}">
        <p14:creationId xmlns:p14="http://schemas.microsoft.com/office/powerpoint/2010/main" val="33259430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Content Database Changes</a:t>
            </a:r>
            <a:endParaRPr lang="en-US" dirty="0"/>
          </a:p>
        </p:txBody>
      </p:sp>
      <p:sp>
        <p:nvSpPr>
          <p:cNvPr id="2" name="Text Placeholder 1"/>
          <p:cNvSpPr>
            <a:spLocks noGrp="1"/>
          </p:cNvSpPr>
          <p:nvPr>
            <p:ph type="body" sz="quarter" idx="11"/>
          </p:nvPr>
        </p:nvSpPr>
        <p:spPr/>
        <p:txBody>
          <a:bodyPr/>
          <a:lstStyle/>
          <a:p>
            <a:r>
              <a:rPr lang="en-US" dirty="0" smtClean="0"/>
              <a:t>Changes </a:t>
            </a:r>
            <a:r>
              <a:rPr lang="en-US" dirty="0"/>
              <a:t>were needed to support Shredded Storage</a:t>
            </a:r>
          </a:p>
          <a:p>
            <a:pPr lvl="1"/>
            <a:r>
              <a:rPr lang="en-US" dirty="0" err="1"/>
              <a:t>AllDocStreams</a:t>
            </a:r>
            <a:r>
              <a:rPr lang="en-US" dirty="0"/>
              <a:t> -&gt; </a:t>
            </a:r>
            <a:r>
              <a:rPr lang="en-US" dirty="0" err="1"/>
              <a:t>DocStreams</a:t>
            </a:r>
            <a:endParaRPr lang="en-US" dirty="0"/>
          </a:p>
          <a:p>
            <a:pPr lvl="1"/>
            <a:r>
              <a:rPr lang="en-US" dirty="0" err="1"/>
              <a:t>DocsToStream</a:t>
            </a:r>
            <a:r>
              <a:rPr lang="en-US" dirty="0"/>
              <a:t> (NEW)</a:t>
            </a:r>
          </a:p>
          <a:p>
            <a:pPr lvl="1"/>
            <a:r>
              <a:rPr lang="en-US" dirty="0" err="1"/>
              <a:t>AllDocs</a:t>
            </a:r>
            <a:endParaRPr lang="en-US" dirty="0"/>
          </a:p>
          <a:p>
            <a:pPr lvl="1"/>
            <a:r>
              <a:rPr lang="en-US" dirty="0" err="1"/>
              <a:t>AllDocVersions</a:t>
            </a:r>
            <a:endParaRPr lang="en-US" dirty="0"/>
          </a:p>
          <a:p>
            <a:r>
              <a:rPr lang="en-US" dirty="0"/>
              <a:t>Non-relational binary large objects stored in </a:t>
            </a:r>
            <a:r>
              <a:rPr lang="en-US" dirty="0" err="1"/>
              <a:t>dbo.DocStreams</a:t>
            </a:r>
            <a:endParaRPr lang="en-US" dirty="0"/>
          </a:p>
          <a:p>
            <a:pPr lvl="1"/>
            <a:r>
              <a:rPr lang="en-US" dirty="0"/>
              <a:t>Enables logical transactional consistency between relational data and the associated non-relational file contents</a:t>
            </a:r>
          </a:p>
          <a:p>
            <a:pPr lvl="1"/>
            <a:r>
              <a:rPr lang="en-US" dirty="0"/>
              <a:t>Smaller exaggerated storage utilization until T-log is purged</a:t>
            </a:r>
          </a:p>
          <a:p>
            <a:endParaRPr lang="en-US" dirty="0"/>
          </a:p>
        </p:txBody>
      </p:sp>
    </p:spTree>
    <p:extLst>
      <p:ext uri="{BB962C8B-B14F-4D97-AF65-F5344CB8AC3E}">
        <p14:creationId xmlns:p14="http://schemas.microsoft.com/office/powerpoint/2010/main" val="2567903682"/>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BLOB Sequence Numbers (BSN)</a:t>
            </a:r>
            <a:endParaRPr lang="en-US" dirty="0"/>
          </a:p>
        </p:txBody>
      </p:sp>
      <p:sp>
        <p:nvSpPr>
          <p:cNvPr id="2" name="Text Placeholder 1"/>
          <p:cNvSpPr>
            <a:spLocks noGrp="1"/>
          </p:cNvSpPr>
          <p:nvPr>
            <p:ph type="body" sz="quarter" idx="11"/>
          </p:nvPr>
        </p:nvSpPr>
        <p:spPr/>
        <p:txBody>
          <a:bodyPr/>
          <a:lstStyle/>
          <a:p>
            <a:pPr lvl="0"/>
            <a:r>
              <a:rPr lang="en-US" dirty="0">
                <a:latin typeface="Segoe UI Light" pitchFamily="34" charset="0"/>
              </a:rPr>
              <a:t>BSNs are used to keep track the sequence of each blob.  </a:t>
            </a:r>
          </a:p>
          <a:p>
            <a:pPr lvl="0"/>
            <a:r>
              <a:rPr lang="en-US" dirty="0">
                <a:latin typeface="Segoe UI Light" pitchFamily="34" charset="0"/>
              </a:rPr>
              <a:t>BSN field (</a:t>
            </a:r>
            <a:r>
              <a:rPr lang="en-US" dirty="0" err="1">
                <a:latin typeface="Segoe UI Light" pitchFamily="34" charset="0"/>
              </a:rPr>
              <a:t>bigint</a:t>
            </a:r>
            <a:r>
              <a:rPr lang="en-US" dirty="0">
                <a:latin typeface="Segoe UI Light" pitchFamily="34" charset="0"/>
              </a:rPr>
              <a:t>) added to </a:t>
            </a:r>
            <a:r>
              <a:rPr lang="en-US" dirty="0" err="1">
                <a:latin typeface="Segoe UI Light" pitchFamily="34" charset="0"/>
              </a:rPr>
              <a:t>AllDocVersions</a:t>
            </a:r>
            <a:r>
              <a:rPr lang="en-US" dirty="0">
                <a:latin typeface="Segoe UI Light" pitchFamily="34" charset="0"/>
              </a:rPr>
              <a:t>, </a:t>
            </a:r>
            <a:r>
              <a:rPr lang="en-US" dirty="0" err="1">
                <a:latin typeface="Segoe UI Light" pitchFamily="34" charset="0"/>
              </a:rPr>
              <a:t>DocsToStreams</a:t>
            </a:r>
            <a:r>
              <a:rPr lang="en-US" dirty="0">
                <a:latin typeface="Segoe UI Light" pitchFamily="34" charset="0"/>
              </a:rPr>
              <a:t> and </a:t>
            </a:r>
            <a:r>
              <a:rPr lang="en-US" dirty="0" err="1">
                <a:latin typeface="Segoe UI Light" pitchFamily="34" charset="0"/>
              </a:rPr>
              <a:t>DocStreams</a:t>
            </a:r>
            <a:r>
              <a:rPr lang="en-US" dirty="0">
                <a:latin typeface="Segoe UI Light" pitchFamily="34" charset="0"/>
              </a:rPr>
              <a:t> tables.</a:t>
            </a:r>
          </a:p>
          <a:p>
            <a:pPr lvl="1"/>
            <a:r>
              <a:rPr lang="en-US" dirty="0" err="1">
                <a:latin typeface="Segoe UI Light" pitchFamily="34" charset="0"/>
              </a:rPr>
              <a:t>NextBSN</a:t>
            </a:r>
            <a:r>
              <a:rPr lang="en-US" dirty="0">
                <a:latin typeface="Segoe UI Light" pitchFamily="34" charset="0"/>
              </a:rPr>
              <a:t> stores the last BSN for each file.</a:t>
            </a:r>
          </a:p>
          <a:p>
            <a:pPr lvl="0"/>
            <a:r>
              <a:rPr lang="en-US" dirty="0">
                <a:latin typeface="Segoe UI Light" pitchFamily="34" charset="0"/>
              </a:rPr>
              <a:t>Streams will be accessed from </a:t>
            </a:r>
            <a:r>
              <a:rPr lang="en-US" dirty="0" err="1">
                <a:latin typeface="Segoe UI Light" pitchFamily="34" charset="0"/>
              </a:rPr>
              <a:t>AllDocs</a:t>
            </a:r>
            <a:r>
              <a:rPr lang="en-US" dirty="0">
                <a:latin typeface="Segoe UI Light" pitchFamily="34" charset="0"/>
              </a:rPr>
              <a:t>/</a:t>
            </a:r>
            <a:r>
              <a:rPr lang="en-US" dirty="0" err="1">
                <a:latin typeface="Segoe UI Light" pitchFamily="34" charset="0"/>
              </a:rPr>
              <a:t>AllDocVersions</a:t>
            </a:r>
            <a:r>
              <a:rPr lang="en-US" dirty="0">
                <a:latin typeface="Segoe UI Light" pitchFamily="34" charset="0"/>
              </a:rPr>
              <a:t> </a:t>
            </a:r>
            <a:r>
              <a:rPr lang="en-US" dirty="0">
                <a:latin typeface="Segoe UI Light" pitchFamily="34" charset="0"/>
                <a:sym typeface="Wingdings" panose="05000000000000000000" pitchFamily="2" charset="2"/>
              </a:rPr>
              <a:t></a:t>
            </a:r>
            <a:r>
              <a:rPr lang="en-US" dirty="0">
                <a:latin typeface="Segoe UI Light" pitchFamily="34" charset="0"/>
              </a:rPr>
              <a:t> </a:t>
            </a:r>
            <a:r>
              <a:rPr lang="en-US" dirty="0" err="1">
                <a:latin typeface="Segoe UI Light" pitchFamily="34" charset="0"/>
              </a:rPr>
              <a:t>DocsToStreams</a:t>
            </a:r>
            <a:r>
              <a:rPr lang="en-US" dirty="0">
                <a:latin typeface="Segoe UI Light" pitchFamily="34" charset="0"/>
              </a:rPr>
              <a:t> </a:t>
            </a:r>
            <a:r>
              <a:rPr lang="en-US" dirty="0">
                <a:latin typeface="Segoe UI Light" pitchFamily="34" charset="0"/>
                <a:sym typeface="Wingdings" panose="05000000000000000000" pitchFamily="2" charset="2"/>
              </a:rPr>
              <a:t></a:t>
            </a:r>
            <a:r>
              <a:rPr lang="en-US" dirty="0">
                <a:latin typeface="Segoe UI Light" pitchFamily="34" charset="0"/>
              </a:rPr>
              <a:t> </a:t>
            </a:r>
            <a:r>
              <a:rPr lang="en-US" dirty="0" err="1">
                <a:latin typeface="Segoe UI Light" pitchFamily="34" charset="0"/>
              </a:rPr>
              <a:t>DocStreams</a:t>
            </a:r>
            <a:r>
              <a:rPr lang="en-US" dirty="0">
                <a:latin typeface="Segoe UI Light" pitchFamily="34" charset="0"/>
              </a:rPr>
              <a:t>.</a:t>
            </a:r>
          </a:p>
          <a:p>
            <a:endParaRPr lang="en-US" dirty="0"/>
          </a:p>
        </p:txBody>
      </p:sp>
    </p:spTree>
    <p:extLst>
      <p:ext uri="{BB962C8B-B14F-4D97-AF65-F5344CB8AC3E}">
        <p14:creationId xmlns:p14="http://schemas.microsoft.com/office/powerpoint/2010/main" val="2851470646"/>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Content Database Changes</a:t>
            </a:r>
            <a:endParaRPr lang="en-US" dirty="0"/>
          </a:p>
        </p:txBody>
      </p:sp>
    </p:spTree>
    <p:extLst>
      <p:ext uri="{BB962C8B-B14F-4D97-AF65-F5344CB8AC3E}">
        <p14:creationId xmlns:p14="http://schemas.microsoft.com/office/powerpoint/2010/main" val="3349491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Applications</a:t>
            </a:r>
            <a:br>
              <a:rPr lang="en-US" dirty="0" smtClean="0"/>
            </a:br>
            <a:r>
              <a:rPr lang="en-US" sz="4000" dirty="0" smtClean="0"/>
              <a:t>Protocols, Impacts, Considerations</a:t>
            </a:r>
            <a:endParaRPr lang="en-US" sz="4000" dirty="0"/>
          </a:p>
        </p:txBody>
      </p:sp>
    </p:spTree>
    <p:extLst>
      <p:ext uri="{BB962C8B-B14F-4D97-AF65-F5344CB8AC3E}">
        <p14:creationId xmlns:p14="http://schemas.microsoft.com/office/powerpoint/2010/main" val="1815036429"/>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t>Overview </a:t>
            </a:r>
            <a:r>
              <a:rPr lang="en-US" sz="3200" dirty="0" smtClean="0"/>
              <a:t>(Windows Native SOAP Stack)</a:t>
            </a:r>
          </a:p>
        </p:txBody>
      </p:sp>
      <p:sp>
        <p:nvSpPr>
          <p:cNvPr id="3075" name="Content Placeholder 2"/>
          <p:cNvSpPr>
            <a:spLocks noGrp="1"/>
          </p:cNvSpPr>
          <p:nvPr>
            <p:ph type="body" sz="quarter" idx="11"/>
          </p:nvPr>
        </p:nvSpPr>
        <p:spPr>
          <a:xfrm>
            <a:off x="274639" y="1212849"/>
            <a:ext cx="11889564" cy="6383286"/>
          </a:xfrm>
        </p:spPr>
        <p:txBody>
          <a:bodyPr/>
          <a:lstStyle/>
          <a:p>
            <a:r>
              <a:rPr lang="en-US" sz="3200" dirty="0" smtClean="0"/>
              <a:t>Windows Native SOAP Stack</a:t>
            </a:r>
          </a:p>
          <a:p>
            <a:pPr lvl="1"/>
            <a:r>
              <a:rPr lang="en-US" sz="1600" dirty="0" smtClean="0"/>
              <a:t>Design pattern based on wire contracts and loosely coupled systems</a:t>
            </a:r>
          </a:p>
          <a:p>
            <a:pPr lvl="1"/>
            <a:r>
              <a:rPr lang="en-US" sz="1600" dirty="0" smtClean="0"/>
              <a:t>Standards-based and interoperable</a:t>
            </a:r>
          </a:p>
          <a:p>
            <a:r>
              <a:rPr lang="en-US" sz="3200" dirty="0" smtClean="0"/>
              <a:t>Consolidation of existing stacks</a:t>
            </a:r>
          </a:p>
          <a:p>
            <a:pPr lvl="1"/>
            <a:r>
              <a:rPr lang="en-US" sz="1600" dirty="0" smtClean="0"/>
              <a:t>MIG, WDPG (Windows)</a:t>
            </a:r>
          </a:p>
          <a:p>
            <a:pPr lvl="1"/>
            <a:r>
              <a:rPr lang="en-US" sz="1600" dirty="0" smtClean="0"/>
              <a:t>ATL Server (VC++)</a:t>
            </a:r>
          </a:p>
          <a:p>
            <a:pPr lvl="1"/>
            <a:r>
              <a:rPr lang="en-US" sz="1600" dirty="0" smtClean="0"/>
              <a:t>SOAP Toolkit (Office)</a:t>
            </a:r>
          </a:p>
          <a:p>
            <a:pPr lvl="1"/>
            <a:r>
              <a:rPr lang="en-US" sz="1600" dirty="0" smtClean="0"/>
              <a:t>SQL Server</a:t>
            </a:r>
          </a:p>
          <a:p>
            <a:r>
              <a:rPr lang="en-US" sz="3200" dirty="0" smtClean="0"/>
              <a:t>WCF ‘light’</a:t>
            </a:r>
          </a:p>
          <a:p>
            <a:pPr lvl="1"/>
            <a:r>
              <a:rPr lang="en-US" sz="1600" dirty="0"/>
              <a:t>Peer to WCF, not a </a:t>
            </a:r>
            <a:r>
              <a:rPr lang="en-US" sz="1600" dirty="0" smtClean="0"/>
              <a:t>replacement</a:t>
            </a:r>
          </a:p>
          <a:p>
            <a:pPr lvl="1"/>
            <a:r>
              <a:rPr lang="en-US" sz="1600" dirty="0"/>
              <a:t>WCF does not layer on the Windows Native SOAP Stack</a:t>
            </a:r>
          </a:p>
          <a:p>
            <a:pPr lvl="1"/>
            <a:r>
              <a:rPr lang="en-US" sz="1600" dirty="0" smtClean="0"/>
              <a:t>Small, fast, minimal dependencies</a:t>
            </a:r>
          </a:p>
          <a:p>
            <a:pPr lvl="1"/>
            <a:r>
              <a:rPr lang="en-US" sz="1600" dirty="0" smtClean="0"/>
              <a:t>Windows layer 20</a:t>
            </a:r>
          </a:p>
          <a:p>
            <a:r>
              <a:rPr lang="en-US" sz="3200" dirty="0" smtClean="0"/>
              <a:t>Win32 Developer APIs</a:t>
            </a:r>
          </a:p>
          <a:p>
            <a:pPr lvl="1"/>
            <a:r>
              <a:rPr lang="en-US" sz="1600" dirty="0" smtClean="0"/>
              <a:t>Public “Flat” C API</a:t>
            </a:r>
          </a:p>
          <a:p>
            <a:pPr lvl="1"/>
            <a:r>
              <a:rPr lang="en-US" sz="1600" dirty="0" smtClean="0"/>
              <a:t>No MFC, ATL, COM, C++</a:t>
            </a:r>
          </a:p>
          <a:p>
            <a:pPr lvl="1"/>
            <a:endParaRPr lang="en-US" dirty="0"/>
          </a:p>
          <a:p>
            <a:pPr lvl="1"/>
            <a:endParaRPr lang="en-US" sz="1600" dirty="0" smtClean="0"/>
          </a:p>
          <a:p>
            <a:pPr lvl="1"/>
            <a:endParaRPr lang="en-US" sz="1600" dirty="0"/>
          </a:p>
        </p:txBody>
      </p:sp>
      <p:pic>
        <p:nvPicPr>
          <p:cNvPr id="5" name="2008-02-01.SapphireTechT259.wav">
            <a:hlinkClick r:id="" action="ppaction://media"/>
          </p:cNvPr>
          <p:cNvPicPr>
            <a:picLocks noRot="1" noChangeAspect="1"/>
          </p:cNvPicPr>
          <p:nvPr>
            <a:audioFile r:link="rId1"/>
          </p:nvPr>
        </p:nvPicPr>
        <p:blipFill>
          <a:blip r:embed="rId4"/>
          <a:srcRect/>
          <a:stretch>
            <a:fillRect/>
          </a:stretch>
        </p:blipFill>
        <p:spPr bwMode="auto">
          <a:xfrm>
            <a:off x="10453810" y="6567081"/>
            <a:ext cx="310868" cy="310868"/>
          </a:xfrm>
          <a:prstGeom prst="rect">
            <a:avLst/>
          </a:prstGeom>
          <a:noFill/>
          <a:ln w="9525">
            <a:noFill/>
            <a:miter lim="800000"/>
            <a:headEnd/>
            <a:tailEnd/>
          </a:ln>
        </p:spPr>
      </p:pic>
    </p:spTree>
    <p:extLst>
      <p:ext uri="{BB962C8B-B14F-4D97-AF65-F5344CB8AC3E}">
        <p14:creationId xmlns:p14="http://schemas.microsoft.com/office/powerpoint/2010/main" val="861168329"/>
      </p:ext>
    </p:extLst>
  </p:cSld>
  <p:clrMapOvr>
    <a:masterClrMapping/>
  </p:clrMapOvr>
  <p:transition advTm="1554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mtClean="0"/>
              <a:t>Why is Sapphire important?</a:t>
            </a:r>
            <a:endParaRPr lang="en-US" dirty="0" smtClean="0"/>
          </a:p>
        </p:txBody>
      </p:sp>
      <p:sp>
        <p:nvSpPr>
          <p:cNvPr id="3075" name="Content Placeholder 2"/>
          <p:cNvSpPr>
            <a:spLocks noGrp="1"/>
          </p:cNvSpPr>
          <p:nvPr>
            <p:ph type="body" sz="quarter" idx="11"/>
          </p:nvPr>
        </p:nvSpPr>
        <p:spPr>
          <a:xfrm>
            <a:off x="274639" y="1212849"/>
            <a:ext cx="11889564" cy="2769989"/>
          </a:xfrm>
        </p:spPr>
        <p:txBody>
          <a:bodyPr/>
          <a:lstStyle/>
          <a:p>
            <a:r>
              <a:rPr lang="en-US" dirty="0" smtClean="0"/>
              <a:t>Client operations</a:t>
            </a:r>
          </a:p>
          <a:p>
            <a:pPr lvl="1"/>
            <a:r>
              <a:rPr lang="en-US" dirty="0" smtClean="0"/>
              <a:t>Office Backstage</a:t>
            </a:r>
          </a:p>
          <a:p>
            <a:pPr lvl="1"/>
            <a:r>
              <a:rPr lang="en-US" dirty="0" smtClean="0"/>
              <a:t>Store, Share, Sync</a:t>
            </a:r>
          </a:p>
          <a:p>
            <a:r>
              <a:rPr lang="en-US" dirty="0" err="1" smtClean="0"/>
              <a:t>FileWriteChunkSize</a:t>
            </a:r>
            <a:r>
              <a:rPr lang="en-US" dirty="0" smtClean="0"/>
              <a:t> versus </a:t>
            </a:r>
            <a:r>
              <a:rPr lang="en-US" dirty="0" err="1" smtClean="0"/>
              <a:t>FileReadChunkSize</a:t>
            </a:r>
            <a:endParaRPr lang="en-US" dirty="0" smtClean="0"/>
          </a:p>
          <a:p>
            <a:pPr lvl="1"/>
            <a:r>
              <a:rPr lang="en-US" dirty="0" smtClean="0"/>
              <a:t>Download size versus partition size</a:t>
            </a:r>
          </a:p>
          <a:p>
            <a:pPr lvl="1"/>
            <a:endParaRPr lang="en-US" dirty="0" smtClean="0"/>
          </a:p>
        </p:txBody>
      </p:sp>
      <p:pic>
        <p:nvPicPr>
          <p:cNvPr id="5" name="2008-02-01.SapphireTechT259.wav">
            <a:hlinkClick r:id="" action="ppaction://media"/>
          </p:cNvPr>
          <p:cNvPicPr>
            <a:picLocks noRot="1" noChangeAspect="1"/>
          </p:cNvPicPr>
          <p:nvPr>
            <a:audioFile r:link="rId1"/>
          </p:nvPr>
        </p:nvPicPr>
        <p:blipFill>
          <a:blip r:embed="rId4"/>
          <a:srcRect/>
          <a:stretch>
            <a:fillRect/>
          </a:stretch>
        </p:blipFill>
        <p:spPr bwMode="auto">
          <a:xfrm>
            <a:off x="10453810" y="6567081"/>
            <a:ext cx="310868" cy="310868"/>
          </a:xfrm>
          <a:prstGeom prst="rect">
            <a:avLst/>
          </a:prstGeom>
          <a:noFill/>
          <a:ln w="9525">
            <a:noFill/>
            <a:miter lim="800000"/>
            <a:headEnd/>
            <a:tailEnd/>
          </a:ln>
        </p:spPr>
      </p:pic>
    </p:spTree>
    <p:extLst>
      <p:ext uri="{BB962C8B-B14F-4D97-AF65-F5344CB8AC3E}">
        <p14:creationId xmlns:p14="http://schemas.microsoft.com/office/powerpoint/2010/main" val="2341977226"/>
      </p:ext>
    </p:extLst>
  </p:cSld>
  <p:clrMapOvr>
    <a:masterClrMapping/>
  </p:clrMapOvr>
  <p:transition advTm="1554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CellStorage.svc</a:t>
            </a:r>
            <a:endParaRPr lang="en-US" dirty="0"/>
          </a:p>
        </p:txBody>
      </p:sp>
      <p:sp>
        <p:nvSpPr>
          <p:cNvPr id="2" name="Text Placeholder 1"/>
          <p:cNvSpPr>
            <a:spLocks noGrp="1"/>
          </p:cNvSpPr>
          <p:nvPr>
            <p:ph type="body" sz="quarter" idx="11"/>
          </p:nvPr>
        </p:nvSpPr>
        <p:spPr>
          <a:xfrm>
            <a:off x="274639" y="1212849"/>
            <a:ext cx="11889564" cy="3877985"/>
          </a:xfrm>
        </p:spPr>
        <p:txBody>
          <a:bodyPr/>
          <a:lstStyle/>
          <a:p>
            <a:r>
              <a:rPr lang="en-US" dirty="0" smtClean="0"/>
              <a:t>WCF endpoint that manages download and upload of files to SharePoint</a:t>
            </a:r>
          </a:p>
          <a:p>
            <a:r>
              <a:rPr lang="en-US" dirty="0" smtClean="0"/>
              <a:t>Used by Office clients and OneDrive for Business</a:t>
            </a:r>
          </a:p>
          <a:p>
            <a:r>
              <a:rPr lang="en-US" dirty="0" smtClean="0"/>
              <a:t>API Layer that implements locking and </a:t>
            </a:r>
            <a:r>
              <a:rPr lang="en-US" dirty="0" err="1" smtClean="0"/>
              <a:t>coauth</a:t>
            </a:r>
            <a:r>
              <a:rPr lang="en-US" dirty="0" smtClean="0"/>
              <a:t> of documents</a:t>
            </a:r>
            <a:endParaRPr lang="en-US" dirty="0"/>
          </a:p>
          <a:p>
            <a:endParaRPr lang="en-US" dirty="0"/>
          </a:p>
        </p:txBody>
      </p:sp>
    </p:spTree>
    <p:extLst>
      <p:ext uri="{BB962C8B-B14F-4D97-AF65-F5344CB8AC3E}">
        <p14:creationId xmlns:p14="http://schemas.microsoft.com/office/powerpoint/2010/main" val="881843938"/>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err="1" smtClean="0"/>
              <a:t>CellStorage.svc</a:t>
            </a:r>
            <a:endParaRPr lang="en-US" dirty="0"/>
          </a:p>
        </p:txBody>
      </p:sp>
    </p:spTree>
    <p:extLst>
      <p:ext uri="{BB962C8B-B14F-4D97-AF65-F5344CB8AC3E}">
        <p14:creationId xmlns:p14="http://schemas.microsoft.com/office/powerpoint/2010/main" val="4269638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Office Web Apps</a:t>
            </a:r>
            <a:endParaRPr lang="en-US" dirty="0"/>
          </a:p>
        </p:txBody>
      </p:sp>
      <p:sp>
        <p:nvSpPr>
          <p:cNvPr id="2" name="Text Placeholder 1"/>
          <p:cNvSpPr>
            <a:spLocks noGrp="1"/>
          </p:cNvSpPr>
          <p:nvPr>
            <p:ph type="body" sz="quarter" idx="11"/>
          </p:nvPr>
        </p:nvSpPr>
        <p:spPr/>
        <p:txBody>
          <a:bodyPr/>
          <a:lstStyle/>
          <a:p>
            <a:r>
              <a:rPr lang="en-US" dirty="0"/>
              <a:t>Onenote.ashx</a:t>
            </a:r>
          </a:p>
          <a:p>
            <a:r>
              <a:rPr lang="en-US" dirty="0"/>
              <a:t>Office documents are transformed into JSON arrays</a:t>
            </a:r>
          </a:p>
          <a:p>
            <a:r>
              <a:rPr lang="en-US" dirty="0"/>
              <a:t>Each section of the document is distinguished and tracked separately</a:t>
            </a:r>
          </a:p>
          <a:p>
            <a:pPr lvl="1"/>
            <a:r>
              <a:rPr lang="en-US" dirty="0"/>
              <a:t>This allows for the multi-user editing of OWA</a:t>
            </a:r>
          </a:p>
          <a:p>
            <a:r>
              <a:rPr lang="en-US" dirty="0"/>
              <a:t>Shredded Storage will </a:t>
            </a:r>
            <a:r>
              <a:rPr lang="en-US" dirty="0" smtClean="0"/>
              <a:t>create </a:t>
            </a:r>
            <a:r>
              <a:rPr lang="en-US" dirty="0"/>
              <a:t>new partitions and shreds based on the users editing </a:t>
            </a:r>
            <a:r>
              <a:rPr lang="en-US" dirty="0" smtClean="0"/>
              <a:t>document </a:t>
            </a:r>
            <a:r>
              <a:rPr lang="en-US" dirty="0"/>
              <a:t>sections</a:t>
            </a:r>
          </a:p>
          <a:p>
            <a:endParaRPr lang="en-US" dirty="0"/>
          </a:p>
        </p:txBody>
      </p:sp>
    </p:spTree>
    <p:extLst>
      <p:ext uri="{BB962C8B-B14F-4D97-AF65-F5344CB8AC3E}">
        <p14:creationId xmlns:p14="http://schemas.microsoft.com/office/powerpoint/2010/main" val="1337141205"/>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OneNote.ashx</a:t>
            </a:r>
            <a:endParaRPr lang="en-US" dirty="0"/>
          </a:p>
        </p:txBody>
      </p:sp>
    </p:spTree>
    <p:extLst>
      <p:ext uri="{BB962C8B-B14F-4D97-AF65-F5344CB8AC3E}">
        <p14:creationId xmlns:p14="http://schemas.microsoft.com/office/powerpoint/2010/main" val="2013374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Chris’s Background</a:t>
            </a:r>
            <a:endParaRPr lang="en-US" dirty="0"/>
          </a:p>
        </p:txBody>
      </p:sp>
      <p:sp>
        <p:nvSpPr>
          <p:cNvPr id="3" name="Content Placeholder 2"/>
          <p:cNvSpPr>
            <a:spLocks noGrp="1"/>
          </p:cNvSpPr>
          <p:nvPr>
            <p:ph type="body" sz="quarter" idx="11"/>
          </p:nvPr>
        </p:nvSpPr>
        <p:spPr/>
        <p:txBody>
          <a:bodyPr/>
          <a:lstStyle/>
          <a:p>
            <a:r>
              <a:rPr lang="en-US" dirty="0" smtClean="0"/>
              <a:t>BS Computer Science, Math, Business</a:t>
            </a:r>
          </a:p>
          <a:p>
            <a:pPr lvl="1"/>
            <a:r>
              <a:rPr lang="en-US" dirty="0" smtClean="0"/>
              <a:t>5 years at IBM</a:t>
            </a:r>
          </a:p>
          <a:p>
            <a:r>
              <a:rPr lang="en-US" dirty="0" smtClean="0"/>
              <a:t>Microsoft Certified Trainer (MCT) since 2007</a:t>
            </a:r>
          </a:p>
          <a:p>
            <a:pPr lvl="1"/>
            <a:r>
              <a:rPr lang="en-US" dirty="0" smtClean="0"/>
              <a:t>CISSP, CCNP, JAVA, MCSD, SharePoint 4x</a:t>
            </a:r>
          </a:p>
          <a:p>
            <a:r>
              <a:rPr lang="en-US" dirty="0" smtClean="0"/>
              <a:t>CEO ACS, leading SharePoint courseware provider to Microsoft Certified Training centers</a:t>
            </a:r>
          </a:p>
          <a:p>
            <a:pPr lvl="1"/>
            <a:r>
              <a:rPr lang="en-US" dirty="0" smtClean="0"/>
              <a:t>Top selling titles in Development, BI and Search</a:t>
            </a:r>
          </a:p>
          <a:p>
            <a:r>
              <a:rPr lang="en-US" dirty="0" smtClean="0"/>
              <a:t>SharePoint Sr. Architect </a:t>
            </a:r>
          </a:p>
          <a:p>
            <a:pPr lvl="1"/>
            <a:r>
              <a:rPr lang="en-US" dirty="0" smtClean="0"/>
              <a:t>eBay</a:t>
            </a:r>
          </a:p>
          <a:p>
            <a:pPr lvl="1"/>
            <a:r>
              <a:rPr lang="en-US" dirty="0" smtClean="0"/>
              <a:t>General Atomics</a:t>
            </a:r>
          </a:p>
          <a:p>
            <a:endParaRPr lang="en-US" dirty="0" smtClean="0"/>
          </a:p>
          <a:p>
            <a:pPr lvl="1"/>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66237" y="5402262"/>
            <a:ext cx="2082012" cy="119172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47237" y="1434922"/>
            <a:ext cx="1985995" cy="1088037"/>
          </a:xfrm>
          <a:prstGeom prst="rect">
            <a:avLst/>
          </a:prstGeom>
        </p:spPr>
      </p:pic>
    </p:spTree>
    <p:extLst>
      <p:ext uri="{BB962C8B-B14F-4D97-AF65-F5344CB8AC3E}">
        <p14:creationId xmlns:p14="http://schemas.microsoft.com/office/powerpoint/2010/main" val="4121294753"/>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a:t>
            </a:r>
            <a:endParaRPr lang="en-US" dirty="0"/>
          </a:p>
        </p:txBody>
      </p:sp>
    </p:spTree>
    <p:extLst>
      <p:ext uri="{BB962C8B-B14F-4D97-AF65-F5344CB8AC3E}">
        <p14:creationId xmlns:p14="http://schemas.microsoft.com/office/powerpoint/2010/main" val="4134329456"/>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Configuration Parameters</a:t>
            </a:r>
            <a:endParaRPr lang="en-US" dirty="0"/>
          </a:p>
        </p:txBody>
      </p:sp>
      <p:sp>
        <p:nvSpPr>
          <p:cNvPr id="2" name="Text Placeholder 1"/>
          <p:cNvSpPr>
            <a:spLocks noGrp="1"/>
          </p:cNvSpPr>
          <p:nvPr>
            <p:ph type="body" sz="quarter" idx="11"/>
          </p:nvPr>
        </p:nvSpPr>
        <p:spPr/>
        <p:txBody>
          <a:bodyPr/>
          <a:lstStyle/>
          <a:p>
            <a:r>
              <a:rPr lang="en-US" dirty="0" err="1"/>
              <a:t>FileWriteChunkSize</a:t>
            </a:r>
            <a:endParaRPr lang="en-US" dirty="0"/>
          </a:p>
          <a:p>
            <a:pPr lvl="1"/>
            <a:r>
              <a:rPr lang="en-US" dirty="0"/>
              <a:t>The target size of the shreds of a file binary</a:t>
            </a:r>
          </a:p>
          <a:p>
            <a:r>
              <a:rPr lang="en-US" dirty="0" err="1"/>
              <a:t>FileReadChunkSize</a:t>
            </a:r>
            <a:endParaRPr lang="en-US" dirty="0"/>
          </a:p>
          <a:p>
            <a:pPr lvl="1"/>
            <a:r>
              <a:rPr lang="en-US" dirty="0"/>
              <a:t>The size of the data returned from each Stored Procedure call to a file binary</a:t>
            </a:r>
          </a:p>
          <a:p>
            <a:endParaRPr lang="en-US" dirty="0"/>
          </a:p>
        </p:txBody>
      </p:sp>
    </p:spTree>
    <p:extLst>
      <p:ext uri="{BB962C8B-B14F-4D97-AF65-F5344CB8AC3E}">
        <p14:creationId xmlns:p14="http://schemas.microsoft.com/office/powerpoint/2010/main" val="479405667"/>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FileWriteChunkSize</a:t>
            </a:r>
            <a:endParaRPr lang="en-US" dirty="0"/>
          </a:p>
        </p:txBody>
      </p:sp>
      <p:sp>
        <p:nvSpPr>
          <p:cNvPr id="2" name="Text Placeholder 1"/>
          <p:cNvSpPr>
            <a:spLocks noGrp="1"/>
          </p:cNvSpPr>
          <p:nvPr>
            <p:ph type="body" sz="quarter" idx="11"/>
          </p:nvPr>
        </p:nvSpPr>
        <p:spPr>
          <a:xfrm>
            <a:off x="274639" y="1212849"/>
            <a:ext cx="11889564" cy="3108543"/>
          </a:xfrm>
        </p:spPr>
        <p:txBody>
          <a:bodyPr/>
          <a:lstStyle/>
          <a:p>
            <a:r>
              <a:rPr lang="en-US" dirty="0"/>
              <a:t>This value should not exceed 4MB</a:t>
            </a:r>
          </a:p>
          <a:p>
            <a:pPr lvl="1"/>
            <a:r>
              <a:rPr lang="en-US" dirty="0"/>
              <a:t>Significant hit on I/O will </a:t>
            </a:r>
            <a:r>
              <a:rPr lang="en-US" dirty="0" smtClean="0"/>
              <a:t>occur</a:t>
            </a:r>
          </a:p>
          <a:p>
            <a:r>
              <a:rPr lang="en-US" dirty="0" smtClean="0"/>
              <a:t>The </a:t>
            </a:r>
            <a:r>
              <a:rPr lang="en-US" dirty="0"/>
              <a:t>value should not be set lower than 64K</a:t>
            </a:r>
          </a:p>
          <a:p>
            <a:r>
              <a:rPr lang="en-US" dirty="0" smtClean="0"/>
              <a:t>Optimal setting will be based on workload</a:t>
            </a:r>
          </a:p>
          <a:p>
            <a:pPr marL="0" lvl="1"/>
            <a:r>
              <a:rPr lang="en-US" dirty="0" smtClean="0"/>
              <a:t>1-4MB (Depending on performance testing, RBS, </a:t>
            </a:r>
            <a:r>
              <a:rPr lang="en-US" dirty="0" err="1" smtClean="0"/>
              <a:t>Dedup</a:t>
            </a:r>
            <a:r>
              <a:rPr lang="en-US" dirty="0" smtClean="0"/>
              <a:t>)</a:t>
            </a:r>
          </a:p>
          <a:p>
            <a:pPr marL="0" lvl="1"/>
            <a:r>
              <a:rPr lang="en-US" dirty="0" smtClean="0"/>
              <a:t>OneDrive is set to 2MB</a:t>
            </a:r>
          </a:p>
        </p:txBody>
      </p:sp>
    </p:spTree>
    <p:extLst>
      <p:ext uri="{BB962C8B-B14F-4D97-AF65-F5344CB8AC3E}">
        <p14:creationId xmlns:p14="http://schemas.microsoft.com/office/powerpoint/2010/main" val="1103262185"/>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FileReadChunkSize</a:t>
            </a:r>
            <a:endParaRPr lang="en-US" dirty="0"/>
          </a:p>
        </p:txBody>
      </p:sp>
      <p:sp>
        <p:nvSpPr>
          <p:cNvPr id="2" name="Text Placeholder 1"/>
          <p:cNvSpPr>
            <a:spLocks noGrp="1"/>
          </p:cNvSpPr>
          <p:nvPr>
            <p:ph type="body" sz="quarter" idx="11"/>
          </p:nvPr>
        </p:nvSpPr>
        <p:spPr>
          <a:xfrm>
            <a:off x="274639" y="1212849"/>
            <a:ext cx="11889564" cy="5484813"/>
          </a:xfrm>
        </p:spPr>
        <p:txBody>
          <a:bodyPr>
            <a:normAutofit fontScale="92500"/>
          </a:bodyPr>
          <a:lstStyle/>
          <a:p>
            <a:r>
              <a:rPr lang="en-US" dirty="0" smtClean="0"/>
              <a:t>Recommendations:</a:t>
            </a:r>
          </a:p>
          <a:p>
            <a:pPr lvl="1"/>
            <a:r>
              <a:rPr lang="en-US" dirty="0" smtClean="0"/>
              <a:t>&gt;12.5% of average file size = normal operation</a:t>
            </a:r>
          </a:p>
          <a:p>
            <a:pPr lvl="1"/>
            <a:r>
              <a:rPr lang="en-US" dirty="0" smtClean="0"/>
              <a:t>6%&lt;x&gt;12.5% = 10% hit on read operations</a:t>
            </a:r>
          </a:p>
          <a:p>
            <a:pPr lvl="1"/>
            <a:r>
              <a:rPr lang="en-US" dirty="0" smtClean="0"/>
              <a:t>3%&lt;x&gt;6% = 20% hit on read operations</a:t>
            </a:r>
          </a:p>
          <a:p>
            <a:pPr lvl="1"/>
            <a:r>
              <a:rPr lang="en-US" dirty="0" smtClean="0"/>
              <a:t>X&lt;3% = 50% hit on read operations</a:t>
            </a:r>
          </a:p>
          <a:p>
            <a:r>
              <a:rPr lang="en-US" dirty="0" smtClean="0"/>
              <a:t>Average size of out of box content database files is &lt;64K</a:t>
            </a:r>
          </a:p>
          <a:p>
            <a:r>
              <a:rPr lang="en-US" dirty="0" smtClean="0"/>
              <a:t>Beware Too high of a setting </a:t>
            </a:r>
          </a:p>
          <a:p>
            <a:pPr lvl="1"/>
            <a:r>
              <a:rPr lang="en-US" dirty="0" smtClean="0"/>
              <a:t>OneDrive for Business will stop working</a:t>
            </a:r>
          </a:p>
          <a:p>
            <a:pPr lvl="1"/>
            <a:r>
              <a:rPr lang="en-US" dirty="0" err="1" smtClean="0"/>
              <a:t>ICsiError</a:t>
            </a:r>
            <a:r>
              <a:rPr lang="en-US" dirty="0" smtClean="0"/>
              <a:t>: </a:t>
            </a:r>
            <a:r>
              <a:rPr lang="en-US" dirty="0" err="1" smtClean="0"/>
              <a:t>csierrWebService_QuotaExceeded</a:t>
            </a:r>
            <a:r>
              <a:rPr lang="en-US" dirty="0" smtClean="0"/>
              <a:t> (0x662)</a:t>
            </a:r>
          </a:p>
          <a:p>
            <a:r>
              <a:rPr lang="en-US" dirty="0" smtClean="0"/>
              <a:t>What is your average file size in your content databases?</a:t>
            </a:r>
          </a:p>
          <a:p>
            <a:pPr lvl="1"/>
            <a:r>
              <a:rPr lang="en-US" dirty="0" smtClean="0"/>
              <a:t>This average will drive your setting of </a:t>
            </a:r>
            <a:r>
              <a:rPr lang="en-US" dirty="0" err="1" smtClean="0"/>
              <a:t>FileReadChunkSize</a:t>
            </a:r>
            <a:endParaRPr lang="en-US" dirty="0" smtClean="0"/>
          </a:p>
          <a:p>
            <a:endParaRPr lang="en-US" dirty="0"/>
          </a:p>
        </p:txBody>
      </p:sp>
    </p:spTree>
    <p:extLst>
      <p:ext uri="{BB962C8B-B14F-4D97-AF65-F5344CB8AC3E}">
        <p14:creationId xmlns:p14="http://schemas.microsoft.com/office/powerpoint/2010/main" val="2928896642"/>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Shredded Storage Testing Framework</a:t>
            </a:r>
            <a:endParaRPr lang="en-US" dirty="0"/>
          </a:p>
        </p:txBody>
      </p:sp>
    </p:spTree>
    <p:extLst>
      <p:ext uri="{BB962C8B-B14F-4D97-AF65-F5344CB8AC3E}">
        <p14:creationId xmlns:p14="http://schemas.microsoft.com/office/powerpoint/2010/main" val="422522892"/>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Shredded Storage Testing Framework</a:t>
            </a:r>
            <a:endParaRPr lang="en-US" dirty="0"/>
          </a:p>
        </p:txBody>
      </p:sp>
      <p:sp>
        <p:nvSpPr>
          <p:cNvPr id="2" name="Text Placeholder 1"/>
          <p:cNvSpPr>
            <a:spLocks noGrp="1"/>
          </p:cNvSpPr>
          <p:nvPr>
            <p:ph type="body" sz="quarter" idx="11"/>
          </p:nvPr>
        </p:nvSpPr>
        <p:spPr>
          <a:xfrm>
            <a:off x="274639" y="1212849"/>
            <a:ext cx="11889564" cy="6370975"/>
          </a:xfrm>
        </p:spPr>
        <p:txBody>
          <a:bodyPr/>
          <a:lstStyle/>
          <a:p>
            <a:r>
              <a:rPr lang="en-US" dirty="0" smtClean="0"/>
              <a:t>Tool developed by Chris Givens with support from SharePoint ISVs</a:t>
            </a:r>
          </a:p>
          <a:p>
            <a:pPr lvl="1"/>
            <a:r>
              <a:rPr lang="en-US" dirty="0" smtClean="0"/>
              <a:t>http://shreddedstorage.codeplex.com/</a:t>
            </a:r>
          </a:p>
          <a:p>
            <a:r>
              <a:rPr lang="en-US" dirty="0" smtClean="0"/>
              <a:t>Monitoring features include:</a:t>
            </a:r>
          </a:p>
          <a:p>
            <a:pPr lvl="1"/>
            <a:r>
              <a:rPr lang="en-US" dirty="0" smtClean="0"/>
              <a:t>Office Client to WFE</a:t>
            </a:r>
          </a:p>
          <a:p>
            <a:pPr lvl="1"/>
            <a:r>
              <a:rPr lang="en-US" dirty="0" smtClean="0"/>
              <a:t>WFE to SQL traffic</a:t>
            </a:r>
          </a:p>
          <a:p>
            <a:pPr lvl="1"/>
            <a:r>
              <a:rPr lang="en-US" dirty="0" smtClean="0"/>
              <a:t>SQL activities</a:t>
            </a:r>
          </a:p>
          <a:p>
            <a:r>
              <a:rPr lang="en-US" dirty="0" smtClean="0"/>
              <a:t>Achieved with</a:t>
            </a:r>
          </a:p>
          <a:p>
            <a:pPr lvl="1"/>
            <a:r>
              <a:rPr lang="en-US" dirty="0" smtClean="0"/>
              <a:t>Fiddler integration</a:t>
            </a:r>
          </a:p>
          <a:p>
            <a:pPr lvl="1"/>
            <a:r>
              <a:rPr lang="en-US" dirty="0" smtClean="0"/>
              <a:t>SQL Profiler integration</a:t>
            </a:r>
          </a:p>
          <a:p>
            <a:pPr lvl="1"/>
            <a:r>
              <a:rPr lang="en-US" dirty="0" smtClean="0"/>
              <a:t>Supporting result tracking database</a:t>
            </a:r>
          </a:p>
          <a:p>
            <a:endParaRPr lang="en-US" dirty="0" smtClean="0"/>
          </a:p>
          <a:p>
            <a:endParaRPr lang="en-US" dirty="0"/>
          </a:p>
        </p:txBody>
      </p:sp>
    </p:spTree>
    <p:extLst>
      <p:ext uri="{BB962C8B-B14F-4D97-AF65-F5344CB8AC3E}">
        <p14:creationId xmlns:p14="http://schemas.microsoft.com/office/powerpoint/2010/main" val="3283647584"/>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Shredded Storage Testing Framework</a:t>
            </a:r>
            <a:endParaRPr lang="en-US" dirty="0"/>
          </a:p>
        </p:txBody>
      </p:sp>
    </p:spTree>
    <p:extLst>
      <p:ext uri="{BB962C8B-B14F-4D97-AF65-F5344CB8AC3E}">
        <p14:creationId xmlns:p14="http://schemas.microsoft.com/office/powerpoint/2010/main" val="4070492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Knowledge Check</a:t>
            </a:r>
            <a:endParaRPr lang="en-US" dirty="0"/>
          </a:p>
        </p:txBody>
      </p:sp>
    </p:spTree>
    <p:extLst>
      <p:ext uri="{BB962C8B-B14F-4D97-AF65-F5344CB8AC3E}">
        <p14:creationId xmlns:p14="http://schemas.microsoft.com/office/powerpoint/2010/main" val="3187072306"/>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 #1</a:t>
            </a:r>
            <a:endParaRPr lang="en-US" dirty="0"/>
          </a:p>
        </p:txBody>
      </p:sp>
      <p:sp>
        <p:nvSpPr>
          <p:cNvPr id="2" name="Text Placeholder 1"/>
          <p:cNvSpPr>
            <a:spLocks noGrp="1"/>
          </p:cNvSpPr>
          <p:nvPr>
            <p:ph type="body" sz="quarter" idx="11"/>
          </p:nvPr>
        </p:nvSpPr>
        <p:spPr/>
        <p:txBody>
          <a:bodyPr/>
          <a:lstStyle/>
          <a:p>
            <a:r>
              <a:rPr lang="en-US" dirty="0" smtClean="0"/>
              <a:t>Can You Disable Shredded Storage?</a:t>
            </a:r>
            <a:endParaRPr lang="en-US" dirty="0"/>
          </a:p>
          <a:p>
            <a:endParaRPr lang="en-US" dirty="0"/>
          </a:p>
          <a:p>
            <a:endParaRPr lang="en-US" dirty="0"/>
          </a:p>
        </p:txBody>
      </p:sp>
    </p:spTree>
    <p:extLst>
      <p:ext uri="{BB962C8B-B14F-4D97-AF65-F5344CB8AC3E}">
        <p14:creationId xmlns:p14="http://schemas.microsoft.com/office/powerpoint/2010/main" val="3795087197"/>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254000" y="254000"/>
            <a:ext cx="11928475" cy="6486525"/>
          </a:xfrm>
          <a:prstGeom prst="rect">
            <a:avLst/>
          </a:prstGeom>
        </p:spPr>
      </p:pic>
    </p:spTree>
    <p:extLst>
      <p:ext uri="{BB962C8B-B14F-4D97-AF65-F5344CB8AC3E}">
        <p14:creationId xmlns:p14="http://schemas.microsoft.com/office/powerpoint/2010/main" val="240271170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556061" y="1423459"/>
            <a:ext cx="6877914" cy="5571066"/>
          </a:xfrm>
          <a:prstGeom prst="rect">
            <a:avLst/>
          </a:prstGeom>
          <a:solidFill>
            <a:schemeClr val="accent5"/>
          </a:solidFill>
        </p:spPr>
        <p:txBody>
          <a:bodyPr wrap="square" lIns="186521" tIns="186521" rIns="186521" bIns="186521" rtlCol="0">
            <a:noAutofit/>
          </a:bodyPr>
          <a:lstStyle/>
          <a:p>
            <a:r>
              <a:rPr lang="en-US" sz="2448" dirty="0">
                <a:solidFill>
                  <a:schemeClr val="bg1">
                    <a:alpha val="99000"/>
                  </a:schemeClr>
                </a:solidFill>
                <a:latin typeface="+mj-lt"/>
              </a:rPr>
              <a:t>Bill Baer is a Senior </a:t>
            </a:r>
            <a:r>
              <a:rPr lang="en-US" sz="2448" dirty="0" smtClean="0">
                <a:solidFill>
                  <a:schemeClr val="bg1">
                    <a:alpha val="99000"/>
                  </a:schemeClr>
                </a:solidFill>
                <a:latin typeface="+mj-lt"/>
              </a:rPr>
              <a:t>Technical Product </a:t>
            </a:r>
            <a:r>
              <a:rPr lang="en-US" sz="2448" dirty="0">
                <a:solidFill>
                  <a:schemeClr val="bg1">
                    <a:alpha val="99000"/>
                  </a:schemeClr>
                </a:solidFill>
                <a:latin typeface="+mj-lt"/>
              </a:rPr>
              <a:t>Manager </a:t>
            </a:r>
            <a:br>
              <a:rPr lang="en-US" sz="2448" dirty="0">
                <a:solidFill>
                  <a:schemeClr val="bg1">
                    <a:alpha val="99000"/>
                  </a:schemeClr>
                </a:solidFill>
                <a:latin typeface="+mj-lt"/>
              </a:rPr>
            </a:br>
            <a:r>
              <a:rPr lang="en-US" sz="2448" dirty="0">
                <a:solidFill>
                  <a:schemeClr val="bg1">
                    <a:alpha val="99000"/>
                  </a:schemeClr>
                </a:solidFill>
                <a:latin typeface="+mj-lt"/>
              </a:rPr>
              <a:t>and Microsoft Certified Master for SharePoint </a:t>
            </a:r>
            <a:br>
              <a:rPr lang="en-US" sz="2448" dirty="0">
                <a:solidFill>
                  <a:schemeClr val="bg1">
                    <a:alpha val="99000"/>
                  </a:schemeClr>
                </a:solidFill>
                <a:latin typeface="+mj-lt"/>
              </a:rPr>
            </a:br>
            <a:r>
              <a:rPr lang="en-US" sz="2448" dirty="0">
                <a:solidFill>
                  <a:schemeClr val="bg1">
                    <a:alpha val="99000"/>
                  </a:schemeClr>
                </a:solidFill>
                <a:latin typeface="+mj-lt"/>
              </a:rPr>
              <a:t>in the SharePoint product group in Redmond, Washington; having previously worked at </a:t>
            </a:r>
            <a:br>
              <a:rPr lang="en-US" sz="2448" dirty="0">
                <a:solidFill>
                  <a:schemeClr val="bg1">
                    <a:alpha val="99000"/>
                  </a:schemeClr>
                </a:solidFill>
                <a:latin typeface="+mj-lt"/>
              </a:rPr>
            </a:br>
            <a:r>
              <a:rPr lang="en-US" sz="2448" dirty="0">
                <a:solidFill>
                  <a:schemeClr val="bg1">
                    <a:alpha val="99000"/>
                  </a:schemeClr>
                </a:solidFill>
                <a:latin typeface="+mj-lt"/>
              </a:rPr>
              <a:t>Hewlett-Packard Bill Baer has a proven background in infrastructure engineering and enterprise deployments of SharePoint Products and Technologies. While at Hewlett-Packard </a:t>
            </a:r>
            <a:br>
              <a:rPr lang="en-US" sz="2448" dirty="0">
                <a:solidFill>
                  <a:schemeClr val="bg1">
                    <a:alpha val="99000"/>
                  </a:schemeClr>
                </a:solidFill>
                <a:latin typeface="+mj-lt"/>
              </a:rPr>
            </a:br>
            <a:r>
              <a:rPr lang="en-US" sz="2448" dirty="0">
                <a:solidFill>
                  <a:schemeClr val="bg1">
                    <a:alpha val="99000"/>
                  </a:schemeClr>
                </a:solidFill>
                <a:latin typeface="+mj-lt"/>
              </a:rPr>
              <a:t>Bill Baer was awarded the MVP award for his contributions in the Technology Solutions Group, now known as HP Enterprise Business, which encompasses server and storage hardware, technology consulting, and software sales. </a:t>
            </a:r>
          </a:p>
        </p:txBody>
      </p:sp>
      <p:sp>
        <p:nvSpPr>
          <p:cNvPr id="8" name="TextBox 7"/>
          <p:cNvSpPr txBox="1"/>
          <p:nvPr/>
        </p:nvSpPr>
        <p:spPr>
          <a:xfrm>
            <a:off x="2501" y="2846918"/>
            <a:ext cx="5460366" cy="4147606"/>
          </a:xfrm>
          <a:prstGeom prst="rect">
            <a:avLst/>
          </a:prstGeom>
          <a:solidFill>
            <a:schemeClr val="bg1"/>
          </a:solidFill>
        </p:spPr>
        <p:txBody>
          <a:bodyPr wrap="none" lIns="186521" tIns="186521" rIns="186521" bIns="186521" rtlCol="0">
            <a:noAutofit/>
          </a:bodyPr>
          <a:lstStyle/>
          <a:p>
            <a:pPr algn="r">
              <a:spcAft>
                <a:spcPts val="1224"/>
              </a:spcAft>
            </a:pPr>
            <a:r>
              <a:rPr lang="en-US" sz="2040" dirty="0">
                <a:solidFill>
                  <a:schemeClr val="tx2">
                    <a:alpha val="99000"/>
                  </a:schemeClr>
                </a:solidFill>
                <a:latin typeface="Segoe UI" pitchFamily="34" charset="0"/>
                <a:ea typeface="Segoe UI" pitchFamily="34" charset="0"/>
                <a:cs typeface="Segoe UI" pitchFamily="34" charset="0"/>
              </a:rPr>
              <a:t>Twitter</a:t>
            </a:r>
            <a:r>
              <a:rPr lang="en-US" sz="2040" dirty="0">
                <a:solidFill>
                  <a:schemeClr val="tx2">
                    <a:alpha val="99000"/>
                  </a:schemeClr>
                </a:solidFill>
                <a:latin typeface="Segoe UI Light" pitchFamily="34" charset="0"/>
              </a:rPr>
              <a:t> </a:t>
            </a:r>
            <a:br>
              <a:rPr lang="en-US" sz="2040" dirty="0">
                <a:solidFill>
                  <a:schemeClr val="tx2">
                    <a:alpha val="99000"/>
                  </a:schemeClr>
                </a:solidFill>
                <a:latin typeface="Segoe UI Light" pitchFamily="34" charset="0"/>
              </a:rPr>
            </a:br>
            <a:r>
              <a:rPr lang="en-US" sz="2040" dirty="0">
                <a:solidFill>
                  <a:schemeClr val="tx2">
                    <a:alpha val="99000"/>
                  </a:schemeClr>
                </a:solidFill>
                <a:latin typeface="Segoe UI Light" pitchFamily="34" charset="0"/>
              </a:rPr>
              <a:t>@</a:t>
            </a:r>
            <a:r>
              <a:rPr lang="en-US" sz="2040" dirty="0" err="1">
                <a:solidFill>
                  <a:schemeClr val="tx2">
                    <a:alpha val="99000"/>
                  </a:schemeClr>
                </a:solidFill>
                <a:latin typeface="Segoe UI Light" pitchFamily="34" charset="0"/>
              </a:rPr>
              <a:t>williambaer</a:t>
            </a:r>
            <a:endParaRPr lang="en-US" sz="2040" dirty="0">
              <a:solidFill>
                <a:schemeClr val="tx2">
                  <a:alpha val="99000"/>
                </a:schemeClr>
              </a:solidFill>
              <a:latin typeface="Segoe UI Light" pitchFamily="34" charset="0"/>
            </a:endParaRPr>
          </a:p>
          <a:p>
            <a:pPr algn="r">
              <a:spcAft>
                <a:spcPts val="1224"/>
              </a:spcAft>
            </a:pPr>
            <a:r>
              <a:rPr lang="en-US" sz="2040" dirty="0">
                <a:solidFill>
                  <a:schemeClr val="tx2">
                    <a:alpha val="99000"/>
                  </a:schemeClr>
                </a:solidFill>
                <a:latin typeface="Segoe UI" pitchFamily="34" charset="0"/>
                <a:ea typeface="Segoe UI" pitchFamily="34" charset="0"/>
                <a:cs typeface="Segoe UI" pitchFamily="34" charset="0"/>
              </a:rPr>
              <a:t>LinkedIn</a:t>
            </a:r>
            <a:r>
              <a:rPr lang="en-US" sz="2040" dirty="0">
                <a:solidFill>
                  <a:schemeClr val="tx2">
                    <a:alpha val="99000"/>
                  </a:schemeClr>
                </a:solidFill>
                <a:latin typeface="Segoe UI Light" pitchFamily="34" charset="0"/>
              </a:rPr>
              <a:t> </a:t>
            </a:r>
            <a:br>
              <a:rPr lang="en-US" sz="2040" dirty="0">
                <a:solidFill>
                  <a:schemeClr val="tx2">
                    <a:alpha val="99000"/>
                  </a:schemeClr>
                </a:solidFill>
                <a:latin typeface="Segoe UI Light" pitchFamily="34" charset="0"/>
              </a:rPr>
            </a:br>
            <a:r>
              <a:rPr lang="en-US" sz="2040" dirty="0">
                <a:solidFill>
                  <a:schemeClr val="tx2">
                    <a:alpha val="99000"/>
                  </a:schemeClr>
                </a:solidFill>
                <a:latin typeface="Segoe UI Light" pitchFamily="34" charset="0"/>
              </a:rPr>
              <a:t>/</a:t>
            </a:r>
            <a:r>
              <a:rPr lang="en-US" sz="2040" dirty="0" err="1">
                <a:solidFill>
                  <a:schemeClr val="tx2">
                    <a:alpha val="99000"/>
                  </a:schemeClr>
                </a:solidFill>
                <a:latin typeface="Segoe UI Light" pitchFamily="34" charset="0"/>
              </a:rPr>
              <a:t>billbaer</a:t>
            </a:r>
            <a:endParaRPr lang="en-US" sz="2040" dirty="0">
              <a:solidFill>
                <a:schemeClr val="tx2">
                  <a:alpha val="99000"/>
                </a:schemeClr>
              </a:solidFill>
              <a:latin typeface="Segoe UI Light" pitchFamily="34" charset="0"/>
            </a:endParaRPr>
          </a:p>
          <a:p>
            <a:pPr algn="r">
              <a:spcAft>
                <a:spcPts val="1224"/>
              </a:spcAft>
            </a:pPr>
            <a:r>
              <a:rPr lang="en-US" sz="2040" dirty="0">
                <a:solidFill>
                  <a:schemeClr val="tx2">
                    <a:alpha val="99000"/>
                  </a:schemeClr>
                </a:solidFill>
                <a:latin typeface="Segoe UI" pitchFamily="34" charset="0"/>
                <a:ea typeface="Segoe UI" pitchFamily="34" charset="0"/>
                <a:cs typeface="Segoe UI" pitchFamily="34" charset="0"/>
              </a:rPr>
              <a:t>TechNet</a:t>
            </a:r>
            <a:r>
              <a:rPr lang="en-US" sz="2040" dirty="0">
                <a:solidFill>
                  <a:schemeClr val="tx2">
                    <a:alpha val="99000"/>
                  </a:schemeClr>
                </a:solidFill>
                <a:latin typeface="Segoe UI Light" pitchFamily="34" charset="0"/>
              </a:rPr>
              <a:t> </a:t>
            </a:r>
            <a:br>
              <a:rPr lang="en-US" sz="2040" dirty="0">
                <a:solidFill>
                  <a:schemeClr val="tx2">
                    <a:alpha val="99000"/>
                  </a:schemeClr>
                </a:solidFill>
                <a:latin typeface="Segoe UI Light" pitchFamily="34" charset="0"/>
              </a:rPr>
            </a:br>
            <a:r>
              <a:rPr lang="en-US" sz="2040" dirty="0">
                <a:solidFill>
                  <a:schemeClr val="tx2">
                    <a:alpha val="99000"/>
                  </a:schemeClr>
                </a:solidFill>
                <a:latin typeface="Segoe UI Light" pitchFamily="34" charset="0"/>
              </a:rPr>
              <a:t>/b/</a:t>
            </a:r>
            <a:r>
              <a:rPr lang="en-US" sz="2040" dirty="0" err="1">
                <a:solidFill>
                  <a:schemeClr val="tx2">
                    <a:alpha val="99000"/>
                  </a:schemeClr>
                </a:solidFill>
                <a:latin typeface="Segoe UI Light" pitchFamily="34" charset="0"/>
              </a:rPr>
              <a:t>wbaer</a:t>
            </a:r>
            <a:endParaRPr lang="en-US" sz="2040" dirty="0">
              <a:solidFill>
                <a:schemeClr val="tx2">
                  <a:alpha val="99000"/>
                </a:schemeClr>
              </a:solidFill>
              <a:latin typeface="Segoe UI Light" pitchFamily="34" charset="0"/>
            </a:endParaRPr>
          </a:p>
        </p:txBody>
      </p:sp>
      <p:sp>
        <p:nvSpPr>
          <p:cNvPr id="60" name="Rectangle 59"/>
          <p:cNvSpPr/>
          <p:nvPr/>
        </p:nvSpPr>
        <p:spPr bwMode="auto">
          <a:xfrm>
            <a:off x="2501" y="1423459"/>
            <a:ext cx="5460366" cy="1324297"/>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186521" tIns="62152" rIns="124303" bIns="93260" anchor="b"/>
          <a:lstStyle/>
          <a:p>
            <a:pPr algn="r" defTabSz="1243039">
              <a:lnSpc>
                <a:spcPct val="90000"/>
              </a:lnSpc>
              <a:spcAft>
                <a:spcPts val="816"/>
              </a:spcAft>
              <a:defRPr/>
            </a:pPr>
            <a:r>
              <a:rPr lang="en-US" sz="3264">
                <a:solidFill>
                  <a:srgbClr val="FFFFFF">
                    <a:alpha val="99000"/>
                  </a:srgbClr>
                </a:solidFill>
                <a:latin typeface="Segoe UI Light"/>
                <a:ea typeface="Segoe UI" pitchFamily="34" charset="0"/>
                <a:cs typeface="Zegoe UI SemiLight" charset="0"/>
              </a:rPr>
              <a:t>Bill Baer (ˈbɛər)</a:t>
            </a:r>
          </a:p>
          <a:p>
            <a:pPr algn="r" defTabSz="1243039">
              <a:lnSpc>
                <a:spcPct val="90000"/>
              </a:lnSpc>
              <a:spcAft>
                <a:spcPts val="816"/>
              </a:spcAft>
              <a:defRPr/>
            </a:pPr>
            <a:r>
              <a:rPr lang="en-US" sz="1632">
                <a:solidFill>
                  <a:srgbClr val="FFFFFF">
                    <a:alpha val="99000"/>
                  </a:srgbClr>
                </a:solidFill>
                <a:ea typeface="Segoe UI" pitchFamily="34" charset="0"/>
                <a:cs typeface="Zegoe UI SemiLight" charset="0"/>
              </a:rPr>
              <a:t>Senior Product Marketing Manager</a:t>
            </a:r>
            <a:br>
              <a:rPr lang="en-US" sz="1632">
                <a:solidFill>
                  <a:srgbClr val="FFFFFF">
                    <a:alpha val="99000"/>
                  </a:srgbClr>
                </a:solidFill>
                <a:ea typeface="Segoe UI" pitchFamily="34" charset="0"/>
                <a:cs typeface="Zegoe UI SemiLight" charset="0"/>
              </a:rPr>
            </a:br>
            <a:r>
              <a:rPr lang="en-US" sz="1632">
                <a:solidFill>
                  <a:srgbClr val="FFFFFF">
                    <a:alpha val="99000"/>
                  </a:srgbClr>
                </a:solidFill>
                <a:ea typeface="Segoe UI" pitchFamily="34" charset="0"/>
                <a:cs typeface="Zegoe UI SemiLight" charset="0"/>
              </a:rPr>
              <a:t>SharePoint Microsoft Corporation</a:t>
            </a:r>
          </a:p>
        </p:txBody>
      </p:sp>
      <p:sp>
        <p:nvSpPr>
          <p:cNvPr id="2" name="TextBox 1"/>
          <p:cNvSpPr txBox="1"/>
          <p:nvPr/>
        </p:nvSpPr>
        <p:spPr>
          <a:xfrm>
            <a:off x="4244764" y="2755457"/>
            <a:ext cx="3640875" cy="2907068"/>
          </a:xfrm>
          <a:prstGeom prst="rect">
            <a:avLst/>
          </a:prstGeom>
          <a:solidFill>
            <a:schemeClr val="bg1"/>
          </a:solidFill>
          <a:ln>
            <a:solidFill>
              <a:schemeClr val="accent1"/>
            </a:solidFill>
          </a:ln>
        </p:spPr>
        <p:txBody>
          <a:bodyPr wrap="square" lIns="0" tIns="0" rIns="0" bIns="0" rtlCol="0" anchor="ctr">
            <a:noAutofit/>
          </a:bodyPr>
          <a:lstStyle/>
          <a:p>
            <a:pPr algn="ctr"/>
            <a:r>
              <a:rPr lang="en-US" sz="4080" spc="-71" dirty="0">
                <a:solidFill>
                  <a:schemeClr val="tx2"/>
                </a:solidFill>
              </a:rPr>
              <a:t>www.wbaer.net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639" y="5783262"/>
            <a:ext cx="952500" cy="952500"/>
          </a:xfrm>
          <a:prstGeom prst="rect">
            <a:avLst/>
          </a:prstGeom>
        </p:spPr>
      </p:pic>
    </p:spTree>
    <p:extLst>
      <p:ext uri="{BB962C8B-B14F-4D97-AF65-F5344CB8AC3E}">
        <p14:creationId xmlns:p14="http://schemas.microsoft.com/office/powerpoint/2010/main" val="305815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Answer #1</a:t>
            </a:r>
            <a:endParaRPr lang="en-US" dirty="0"/>
          </a:p>
        </p:txBody>
      </p:sp>
      <p:sp>
        <p:nvSpPr>
          <p:cNvPr id="2" name="Text Placeholder 1"/>
          <p:cNvSpPr>
            <a:spLocks noGrp="1"/>
          </p:cNvSpPr>
          <p:nvPr>
            <p:ph type="body" sz="quarter" idx="11"/>
          </p:nvPr>
        </p:nvSpPr>
        <p:spPr/>
        <p:txBody>
          <a:bodyPr/>
          <a:lstStyle/>
          <a:p>
            <a:r>
              <a:rPr lang="en-US" dirty="0"/>
              <a:t>No, it cannot be disabled</a:t>
            </a:r>
          </a:p>
          <a:p>
            <a:pPr lvl="1"/>
            <a:r>
              <a:rPr lang="en-US" dirty="0"/>
              <a:t>Setting the Write Chunk Size to 2GB will not disable it and will only cause performance </a:t>
            </a:r>
            <a:r>
              <a:rPr lang="en-US" dirty="0" smtClean="0"/>
              <a:t>issues</a:t>
            </a:r>
          </a:p>
          <a:p>
            <a:pPr lvl="1"/>
            <a:r>
              <a:rPr lang="en-US" dirty="0" smtClean="0"/>
              <a:t>Any other “unknown” means will destroy your farm</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2371853223"/>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 #2</a:t>
            </a:r>
            <a:endParaRPr lang="en-US" dirty="0"/>
          </a:p>
        </p:txBody>
      </p:sp>
      <p:sp>
        <p:nvSpPr>
          <p:cNvPr id="2" name="Text Placeholder 1"/>
          <p:cNvSpPr>
            <a:spLocks noGrp="1"/>
          </p:cNvSpPr>
          <p:nvPr>
            <p:ph type="body" sz="quarter" idx="11"/>
          </p:nvPr>
        </p:nvSpPr>
        <p:spPr/>
        <p:txBody>
          <a:bodyPr/>
          <a:lstStyle/>
          <a:p>
            <a:r>
              <a:rPr lang="en-US" dirty="0"/>
              <a:t>TRUE or </a:t>
            </a:r>
            <a:r>
              <a:rPr lang="en-US" dirty="0" smtClean="0"/>
              <a:t>FALSE</a:t>
            </a:r>
          </a:p>
          <a:p>
            <a:pPr lvl="1"/>
            <a:r>
              <a:rPr lang="en-US" dirty="0" smtClean="0"/>
              <a:t>If </a:t>
            </a:r>
            <a:r>
              <a:rPr lang="en-US" dirty="0"/>
              <a:t>you set the File Write size to 128K, will the size of all the shreds be 128K except for the last?</a:t>
            </a:r>
          </a:p>
          <a:p>
            <a:endParaRPr lang="en-US" dirty="0"/>
          </a:p>
          <a:p>
            <a:endParaRPr lang="en-US" dirty="0"/>
          </a:p>
        </p:txBody>
      </p:sp>
    </p:spTree>
    <p:extLst>
      <p:ext uri="{BB962C8B-B14F-4D97-AF65-F5344CB8AC3E}">
        <p14:creationId xmlns:p14="http://schemas.microsoft.com/office/powerpoint/2010/main" val="4145882085"/>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254000" y="254000"/>
            <a:ext cx="11928475" cy="6486525"/>
          </a:xfrm>
          <a:prstGeom prst="rect">
            <a:avLst/>
          </a:prstGeom>
        </p:spPr>
      </p:pic>
    </p:spTree>
    <p:extLst>
      <p:ext uri="{BB962C8B-B14F-4D97-AF65-F5344CB8AC3E}">
        <p14:creationId xmlns:p14="http://schemas.microsoft.com/office/powerpoint/2010/main" val="2169911343"/>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Answer #2</a:t>
            </a:r>
            <a:endParaRPr lang="en-US" dirty="0"/>
          </a:p>
        </p:txBody>
      </p:sp>
      <p:sp>
        <p:nvSpPr>
          <p:cNvPr id="2" name="Text Placeholder 1"/>
          <p:cNvSpPr>
            <a:spLocks noGrp="1"/>
          </p:cNvSpPr>
          <p:nvPr>
            <p:ph type="body" sz="quarter" idx="11"/>
          </p:nvPr>
        </p:nvSpPr>
        <p:spPr>
          <a:xfrm>
            <a:off x="274639" y="1212849"/>
            <a:ext cx="11889564" cy="3447098"/>
          </a:xfrm>
        </p:spPr>
        <p:txBody>
          <a:bodyPr/>
          <a:lstStyle/>
          <a:p>
            <a:r>
              <a:rPr lang="en-US" dirty="0"/>
              <a:t>FALSE</a:t>
            </a:r>
          </a:p>
          <a:p>
            <a:pPr lvl="1"/>
            <a:r>
              <a:rPr lang="en-US" dirty="0"/>
              <a:t>The algorithms do not </a:t>
            </a:r>
            <a:r>
              <a:rPr lang="en-US" dirty="0" smtClean="0"/>
              <a:t>break </a:t>
            </a:r>
            <a:r>
              <a:rPr lang="en-US" dirty="0"/>
              <a:t>up the shreds based solely on the File Write Chunk size</a:t>
            </a:r>
          </a:p>
          <a:p>
            <a:pPr lvl="1"/>
            <a:r>
              <a:rPr lang="en-US" dirty="0"/>
              <a:t>In some cases the header and footer of the shred will be of varying size</a:t>
            </a:r>
          </a:p>
          <a:p>
            <a:endParaRPr lang="en-US" dirty="0"/>
          </a:p>
          <a:p>
            <a:endParaRPr lang="en-US" dirty="0"/>
          </a:p>
          <a:p>
            <a:endParaRPr lang="en-US" dirty="0"/>
          </a:p>
        </p:txBody>
      </p:sp>
      <p:pic>
        <p:nvPicPr>
          <p:cNvPr id="4" name="Picture 3"/>
          <p:cNvPicPr>
            <a:picLocks noChangeAspect="1"/>
          </p:cNvPicPr>
          <p:nvPr/>
        </p:nvPicPr>
        <p:blipFill>
          <a:blip r:embed="rId2"/>
          <a:stretch>
            <a:fillRect/>
          </a:stretch>
        </p:blipFill>
        <p:spPr>
          <a:xfrm>
            <a:off x="2179637" y="2811461"/>
            <a:ext cx="6936845" cy="3568281"/>
          </a:xfrm>
          <a:prstGeom prst="rect">
            <a:avLst/>
          </a:prstGeom>
        </p:spPr>
      </p:pic>
    </p:spTree>
    <p:extLst>
      <p:ext uri="{BB962C8B-B14F-4D97-AF65-F5344CB8AC3E}">
        <p14:creationId xmlns:p14="http://schemas.microsoft.com/office/powerpoint/2010/main" val="3907695623"/>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 #3</a:t>
            </a:r>
            <a:endParaRPr lang="en-US" dirty="0"/>
          </a:p>
        </p:txBody>
      </p:sp>
      <p:sp>
        <p:nvSpPr>
          <p:cNvPr id="2" name="Text Placeholder 1"/>
          <p:cNvSpPr>
            <a:spLocks noGrp="1"/>
          </p:cNvSpPr>
          <p:nvPr>
            <p:ph type="body" sz="quarter" idx="11"/>
          </p:nvPr>
        </p:nvSpPr>
        <p:spPr/>
        <p:txBody>
          <a:bodyPr/>
          <a:lstStyle/>
          <a:p>
            <a:r>
              <a:rPr lang="en-US" dirty="0"/>
              <a:t>TRUE or </a:t>
            </a:r>
            <a:r>
              <a:rPr lang="en-US" dirty="0" smtClean="0"/>
              <a:t>FALSE</a:t>
            </a:r>
          </a:p>
          <a:p>
            <a:pPr lvl="1"/>
            <a:r>
              <a:rPr lang="en-US" dirty="0" smtClean="0"/>
              <a:t>If </a:t>
            </a:r>
            <a:r>
              <a:rPr lang="en-US" dirty="0"/>
              <a:t>you set the File Write size to X, will the size of all the shreds be less than X?</a:t>
            </a:r>
          </a:p>
          <a:p>
            <a:endParaRPr lang="en-US" dirty="0"/>
          </a:p>
          <a:p>
            <a:endParaRPr lang="en-US" dirty="0"/>
          </a:p>
        </p:txBody>
      </p:sp>
    </p:spTree>
    <p:extLst>
      <p:ext uri="{BB962C8B-B14F-4D97-AF65-F5344CB8AC3E}">
        <p14:creationId xmlns:p14="http://schemas.microsoft.com/office/powerpoint/2010/main" val="1879729136"/>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254000" y="254000"/>
            <a:ext cx="11928475" cy="6486525"/>
          </a:xfrm>
          <a:prstGeom prst="rect">
            <a:avLst/>
          </a:prstGeom>
        </p:spPr>
      </p:pic>
    </p:spTree>
    <p:extLst>
      <p:ext uri="{BB962C8B-B14F-4D97-AF65-F5344CB8AC3E}">
        <p14:creationId xmlns:p14="http://schemas.microsoft.com/office/powerpoint/2010/main" val="732859679"/>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Answer #3</a:t>
            </a:r>
            <a:endParaRPr lang="en-US" dirty="0"/>
          </a:p>
        </p:txBody>
      </p:sp>
      <p:sp>
        <p:nvSpPr>
          <p:cNvPr id="2" name="Text Placeholder 1"/>
          <p:cNvSpPr>
            <a:spLocks noGrp="1"/>
          </p:cNvSpPr>
          <p:nvPr>
            <p:ph type="body" sz="quarter" idx="11"/>
          </p:nvPr>
        </p:nvSpPr>
        <p:spPr/>
        <p:txBody>
          <a:bodyPr/>
          <a:lstStyle/>
          <a:p>
            <a:r>
              <a:rPr lang="en-US" dirty="0"/>
              <a:t>FALSE</a:t>
            </a:r>
          </a:p>
          <a:p>
            <a:pPr lvl="1"/>
            <a:r>
              <a:rPr lang="en-US" dirty="0"/>
              <a:t>Similarly, the algorithms do not break up the shreds based solely on the File Write Chunk size</a:t>
            </a:r>
          </a:p>
          <a:p>
            <a:pPr lvl="1"/>
            <a:r>
              <a:rPr lang="en-US" dirty="0"/>
              <a:t>The header and footer of the shred will be of varying size.  This metadata does not count towards the File Write Chunk size</a:t>
            </a:r>
          </a:p>
          <a:p>
            <a:endParaRPr lang="en-US" dirty="0"/>
          </a:p>
          <a:p>
            <a:endParaRPr lang="en-US" dirty="0"/>
          </a:p>
          <a:p>
            <a:endParaRPr lang="en-US" dirty="0"/>
          </a:p>
        </p:txBody>
      </p:sp>
    </p:spTree>
    <p:extLst>
      <p:ext uri="{BB962C8B-B14F-4D97-AF65-F5344CB8AC3E}">
        <p14:creationId xmlns:p14="http://schemas.microsoft.com/office/powerpoint/2010/main" val="1992955204"/>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 #4</a:t>
            </a:r>
            <a:endParaRPr lang="en-US" dirty="0"/>
          </a:p>
        </p:txBody>
      </p:sp>
      <p:sp>
        <p:nvSpPr>
          <p:cNvPr id="2" name="Text Placeholder 1"/>
          <p:cNvSpPr>
            <a:spLocks noGrp="1"/>
          </p:cNvSpPr>
          <p:nvPr>
            <p:ph type="body" sz="quarter" idx="11"/>
          </p:nvPr>
        </p:nvSpPr>
        <p:spPr/>
        <p:txBody>
          <a:bodyPr/>
          <a:lstStyle/>
          <a:p>
            <a:r>
              <a:rPr lang="en-US" dirty="0"/>
              <a:t>Is a lower or higher </a:t>
            </a:r>
            <a:r>
              <a:rPr lang="en-US" dirty="0" err="1"/>
              <a:t>FileReadChunkSize</a:t>
            </a:r>
            <a:r>
              <a:rPr lang="en-US" dirty="0"/>
              <a:t> better for download speeds?</a:t>
            </a:r>
          </a:p>
          <a:p>
            <a:endParaRPr lang="en-US" dirty="0"/>
          </a:p>
          <a:p>
            <a:endParaRPr lang="en-US" dirty="0"/>
          </a:p>
        </p:txBody>
      </p:sp>
    </p:spTree>
    <p:extLst>
      <p:ext uri="{BB962C8B-B14F-4D97-AF65-F5344CB8AC3E}">
        <p14:creationId xmlns:p14="http://schemas.microsoft.com/office/powerpoint/2010/main" val="1548469902"/>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254000" y="254000"/>
            <a:ext cx="11928475" cy="6486525"/>
          </a:xfrm>
          <a:prstGeom prst="rect">
            <a:avLst/>
          </a:prstGeom>
        </p:spPr>
      </p:pic>
    </p:spTree>
    <p:extLst>
      <p:ext uri="{BB962C8B-B14F-4D97-AF65-F5344CB8AC3E}">
        <p14:creationId xmlns:p14="http://schemas.microsoft.com/office/powerpoint/2010/main" val="378127618"/>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Answer #4</a:t>
            </a:r>
            <a:endParaRPr lang="en-US" dirty="0"/>
          </a:p>
        </p:txBody>
      </p:sp>
      <p:sp>
        <p:nvSpPr>
          <p:cNvPr id="2" name="Text Placeholder 1"/>
          <p:cNvSpPr>
            <a:spLocks noGrp="1"/>
          </p:cNvSpPr>
          <p:nvPr>
            <p:ph type="body" sz="quarter" idx="11"/>
          </p:nvPr>
        </p:nvSpPr>
        <p:spPr>
          <a:xfrm>
            <a:off x="274639" y="1212849"/>
            <a:ext cx="11889564" cy="4062651"/>
          </a:xfrm>
        </p:spPr>
        <p:txBody>
          <a:bodyPr/>
          <a:lstStyle/>
          <a:p>
            <a:r>
              <a:rPr lang="en-US" dirty="0"/>
              <a:t>Higher</a:t>
            </a:r>
          </a:p>
          <a:p>
            <a:pPr lvl="1"/>
            <a:r>
              <a:rPr lang="en-US" dirty="0"/>
              <a:t>Each chunk must be executed via a Stored Procedure call, the more calls you make, the more CPU and network activities will be </a:t>
            </a:r>
            <a:r>
              <a:rPr lang="en-US" dirty="0" smtClean="0"/>
              <a:t>generated</a:t>
            </a:r>
          </a:p>
          <a:p>
            <a:pPr lvl="1"/>
            <a:endParaRPr lang="en-US" dirty="0"/>
          </a:p>
          <a:p>
            <a:pPr lvl="1"/>
            <a:r>
              <a:rPr lang="en-US" dirty="0" smtClean="0"/>
              <a:t>But not TOO high</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108840768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smtClean="0"/>
              <a:t>Agenda</a:t>
            </a:r>
            <a:endParaRPr lang="en-US" dirty="0"/>
          </a:p>
        </p:txBody>
      </p:sp>
      <p:sp>
        <p:nvSpPr>
          <p:cNvPr id="6" name="Text Placeholder 5"/>
          <p:cNvSpPr>
            <a:spLocks noGrp="1"/>
          </p:cNvSpPr>
          <p:nvPr>
            <p:ph type="body" sz="quarter" idx="11"/>
          </p:nvPr>
        </p:nvSpPr>
        <p:spPr/>
        <p:txBody>
          <a:bodyPr/>
          <a:lstStyle/>
          <a:p>
            <a:r>
              <a:rPr lang="en-US" smtClean="0"/>
              <a:t>Structured and Unstructured data</a:t>
            </a:r>
          </a:p>
          <a:p>
            <a:r>
              <a:rPr lang="en-US" smtClean="0"/>
              <a:t>SharePoint Storage Architecture history</a:t>
            </a:r>
          </a:p>
          <a:p>
            <a:r>
              <a:rPr lang="en-US" smtClean="0"/>
              <a:t>Shredded Storage Overview</a:t>
            </a:r>
          </a:p>
          <a:p>
            <a:r>
              <a:rPr lang="en-US" smtClean="0"/>
              <a:t>Shredded Storage Components</a:t>
            </a:r>
          </a:p>
          <a:p>
            <a:r>
              <a:rPr lang="en-US" smtClean="0"/>
              <a:t>Testing your knowledge (be ready to vote!)</a:t>
            </a:r>
          </a:p>
          <a:p>
            <a:r>
              <a:rPr lang="en-US" smtClean="0"/>
              <a:t>Recommendations</a:t>
            </a:r>
            <a:endParaRPr lang="en-US" dirty="0"/>
          </a:p>
        </p:txBody>
      </p:sp>
    </p:spTree>
    <p:extLst>
      <p:ext uri="{BB962C8B-B14F-4D97-AF65-F5344CB8AC3E}">
        <p14:creationId xmlns:p14="http://schemas.microsoft.com/office/powerpoint/2010/main" val="3517360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 #5</a:t>
            </a:r>
            <a:endParaRPr lang="en-US" dirty="0"/>
          </a:p>
        </p:txBody>
      </p:sp>
      <p:sp>
        <p:nvSpPr>
          <p:cNvPr id="2" name="Text Placeholder 1"/>
          <p:cNvSpPr>
            <a:spLocks noGrp="1"/>
          </p:cNvSpPr>
          <p:nvPr>
            <p:ph type="body" sz="quarter" idx="11"/>
          </p:nvPr>
        </p:nvSpPr>
        <p:spPr/>
        <p:txBody>
          <a:bodyPr/>
          <a:lstStyle/>
          <a:p>
            <a:r>
              <a:rPr lang="en-US" dirty="0"/>
              <a:t>TRUE OR </a:t>
            </a:r>
            <a:r>
              <a:rPr lang="en-US" dirty="0" smtClean="0"/>
              <a:t>FALSE</a:t>
            </a:r>
          </a:p>
          <a:p>
            <a:pPr lvl="1"/>
            <a:r>
              <a:rPr lang="en-US" dirty="0" smtClean="0"/>
              <a:t>Images </a:t>
            </a:r>
            <a:r>
              <a:rPr lang="en-US" dirty="0"/>
              <a:t>in </a:t>
            </a:r>
            <a:r>
              <a:rPr lang="en-US" dirty="0" smtClean="0"/>
              <a:t>Word </a:t>
            </a:r>
            <a:r>
              <a:rPr lang="en-US" dirty="0"/>
              <a:t>and </a:t>
            </a:r>
            <a:r>
              <a:rPr lang="en-US" dirty="0" smtClean="0"/>
              <a:t>PowerPoint </a:t>
            </a:r>
            <a:r>
              <a:rPr lang="en-US" dirty="0"/>
              <a:t>files are broken into their own shreds</a:t>
            </a:r>
          </a:p>
          <a:p>
            <a:endParaRPr lang="en-US" dirty="0"/>
          </a:p>
          <a:p>
            <a:endParaRPr lang="en-US" dirty="0"/>
          </a:p>
        </p:txBody>
      </p:sp>
    </p:spTree>
    <p:extLst>
      <p:ext uri="{BB962C8B-B14F-4D97-AF65-F5344CB8AC3E}">
        <p14:creationId xmlns:p14="http://schemas.microsoft.com/office/powerpoint/2010/main" val="1889763735"/>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254000" y="254000"/>
            <a:ext cx="11928475" cy="6486525"/>
          </a:xfrm>
          <a:prstGeom prst="rect">
            <a:avLst/>
          </a:prstGeom>
        </p:spPr>
      </p:pic>
    </p:spTree>
    <p:extLst>
      <p:ext uri="{BB962C8B-B14F-4D97-AF65-F5344CB8AC3E}">
        <p14:creationId xmlns:p14="http://schemas.microsoft.com/office/powerpoint/2010/main" val="2797615128"/>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Answer #5</a:t>
            </a:r>
            <a:endParaRPr lang="en-US" dirty="0"/>
          </a:p>
        </p:txBody>
      </p:sp>
      <p:sp>
        <p:nvSpPr>
          <p:cNvPr id="2" name="Text Placeholder 1"/>
          <p:cNvSpPr>
            <a:spLocks noGrp="1"/>
          </p:cNvSpPr>
          <p:nvPr>
            <p:ph type="body" sz="quarter" idx="11"/>
          </p:nvPr>
        </p:nvSpPr>
        <p:spPr/>
        <p:txBody>
          <a:bodyPr/>
          <a:lstStyle/>
          <a:p>
            <a:r>
              <a:rPr lang="en-US" dirty="0"/>
              <a:t>FALSE</a:t>
            </a:r>
          </a:p>
          <a:p>
            <a:pPr lvl="1"/>
            <a:r>
              <a:rPr lang="en-US" dirty="0"/>
              <a:t>Images are not distinguished from other entities inside the office file XML, therefore they are not shredded </a:t>
            </a:r>
            <a:r>
              <a:rPr lang="en-US" dirty="0" smtClean="0"/>
              <a:t>separately</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2031913263"/>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 #6</a:t>
            </a:r>
            <a:endParaRPr lang="en-US" dirty="0"/>
          </a:p>
        </p:txBody>
      </p:sp>
      <p:sp>
        <p:nvSpPr>
          <p:cNvPr id="2" name="Text Placeholder 1"/>
          <p:cNvSpPr>
            <a:spLocks noGrp="1"/>
          </p:cNvSpPr>
          <p:nvPr>
            <p:ph type="body" sz="quarter" idx="11"/>
          </p:nvPr>
        </p:nvSpPr>
        <p:spPr/>
        <p:txBody>
          <a:bodyPr/>
          <a:lstStyle/>
          <a:p>
            <a:r>
              <a:rPr lang="en-US" dirty="0"/>
              <a:t>TRUE OR </a:t>
            </a:r>
            <a:r>
              <a:rPr lang="en-US" dirty="0" smtClean="0"/>
              <a:t>FALSE</a:t>
            </a:r>
          </a:p>
          <a:p>
            <a:pPr lvl="1"/>
            <a:r>
              <a:rPr lang="en-US" dirty="0" smtClean="0"/>
              <a:t>Shredded </a:t>
            </a:r>
            <a:r>
              <a:rPr lang="en-US" dirty="0"/>
              <a:t>Storage will apply to all instances of the same file binary (</a:t>
            </a:r>
            <a:r>
              <a:rPr lang="en-US" dirty="0" err="1"/>
              <a:t>ie</a:t>
            </a:r>
            <a:r>
              <a:rPr lang="en-US" dirty="0"/>
              <a:t>, same file binary uploaded to multiple libraries)</a:t>
            </a:r>
          </a:p>
          <a:p>
            <a:endParaRPr lang="en-US" dirty="0"/>
          </a:p>
          <a:p>
            <a:endParaRPr lang="en-US" dirty="0"/>
          </a:p>
        </p:txBody>
      </p:sp>
    </p:spTree>
    <p:extLst>
      <p:ext uri="{BB962C8B-B14F-4D97-AF65-F5344CB8AC3E}">
        <p14:creationId xmlns:p14="http://schemas.microsoft.com/office/powerpoint/2010/main" val="92044348"/>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254000" y="254000"/>
            <a:ext cx="11928475" cy="6486525"/>
          </a:xfrm>
          <a:prstGeom prst="rect">
            <a:avLst/>
          </a:prstGeom>
        </p:spPr>
      </p:pic>
    </p:spTree>
    <p:extLst>
      <p:ext uri="{BB962C8B-B14F-4D97-AF65-F5344CB8AC3E}">
        <p14:creationId xmlns:p14="http://schemas.microsoft.com/office/powerpoint/2010/main" val="1315697254"/>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Answer #6</a:t>
            </a:r>
            <a:endParaRPr lang="en-US" dirty="0"/>
          </a:p>
        </p:txBody>
      </p:sp>
      <p:sp>
        <p:nvSpPr>
          <p:cNvPr id="2" name="Text Placeholder 1"/>
          <p:cNvSpPr>
            <a:spLocks noGrp="1"/>
          </p:cNvSpPr>
          <p:nvPr>
            <p:ph type="body" sz="quarter" idx="11"/>
          </p:nvPr>
        </p:nvSpPr>
        <p:spPr/>
        <p:txBody>
          <a:bodyPr/>
          <a:lstStyle/>
          <a:p>
            <a:r>
              <a:rPr lang="en-US" dirty="0"/>
              <a:t>FALSE</a:t>
            </a:r>
          </a:p>
          <a:p>
            <a:pPr lvl="1"/>
            <a:r>
              <a:rPr lang="en-US" dirty="0"/>
              <a:t>Shredded storage works at an </a:t>
            </a:r>
            <a:r>
              <a:rPr lang="en-US" dirty="0" err="1"/>
              <a:t>SPListItem</a:t>
            </a:r>
            <a:r>
              <a:rPr lang="en-US" dirty="0"/>
              <a:t> level.  Each time you upload a file to a document library, a new </a:t>
            </a:r>
            <a:r>
              <a:rPr lang="en-US" dirty="0" err="1"/>
              <a:t>SPListItem</a:t>
            </a:r>
            <a:r>
              <a:rPr lang="en-US" dirty="0"/>
              <a:t> is generated, therefore, no </a:t>
            </a:r>
            <a:r>
              <a:rPr lang="en-US" dirty="0" err="1"/>
              <a:t>dedup</a:t>
            </a:r>
            <a:r>
              <a:rPr lang="en-US" dirty="0"/>
              <a:t> across libraries</a:t>
            </a:r>
          </a:p>
          <a:p>
            <a:endParaRPr lang="en-US" dirty="0"/>
          </a:p>
          <a:p>
            <a:endParaRPr lang="en-US" dirty="0"/>
          </a:p>
          <a:p>
            <a:endParaRPr lang="en-US" dirty="0"/>
          </a:p>
        </p:txBody>
      </p:sp>
    </p:spTree>
    <p:extLst>
      <p:ext uri="{BB962C8B-B14F-4D97-AF65-F5344CB8AC3E}">
        <p14:creationId xmlns:p14="http://schemas.microsoft.com/office/powerpoint/2010/main" val="4291787077"/>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 #7</a:t>
            </a:r>
            <a:endParaRPr lang="en-US" dirty="0"/>
          </a:p>
        </p:txBody>
      </p:sp>
      <p:sp>
        <p:nvSpPr>
          <p:cNvPr id="2" name="Text Placeholder 1"/>
          <p:cNvSpPr>
            <a:spLocks noGrp="1"/>
          </p:cNvSpPr>
          <p:nvPr>
            <p:ph type="body" sz="quarter" idx="11"/>
          </p:nvPr>
        </p:nvSpPr>
        <p:spPr/>
        <p:txBody>
          <a:bodyPr/>
          <a:lstStyle/>
          <a:p>
            <a:r>
              <a:rPr lang="en-US" dirty="0"/>
              <a:t>TRUE OR </a:t>
            </a:r>
            <a:r>
              <a:rPr lang="en-US" dirty="0" smtClean="0"/>
              <a:t>FALSE</a:t>
            </a:r>
          </a:p>
          <a:p>
            <a:pPr lvl="1"/>
            <a:r>
              <a:rPr lang="en-US" dirty="0" smtClean="0"/>
              <a:t>Changing </a:t>
            </a:r>
            <a:r>
              <a:rPr lang="en-US" dirty="0"/>
              <a:t>the TITLE property of a versioned document will cause new shreds to get created</a:t>
            </a:r>
          </a:p>
          <a:p>
            <a:endParaRPr lang="en-US" dirty="0"/>
          </a:p>
          <a:p>
            <a:endParaRPr lang="en-US" dirty="0"/>
          </a:p>
        </p:txBody>
      </p:sp>
    </p:spTree>
    <p:extLst>
      <p:ext uri="{BB962C8B-B14F-4D97-AF65-F5344CB8AC3E}">
        <p14:creationId xmlns:p14="http://schemas.microsoft.com/office/powerpoint/2010/main" val="3877095560"/>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254000" y="254000"/>
            <a:ext cx="11928475" cy="6486525"/>
          </a:xfrm>
          <a:prstGeom prst="rect">
            <a:avLst/>
          </a:prstGeom>
        </p:spPr>
      </p:pic>
    </p:spTree>
    <p:extLst>
      <p:ext uri="{BB962C8B-B14F-4D97-AF65-F5344CB8AC3E}">
        <p14:creationId xmlns:p14="http://schemas.microsoft.com/office/powerpoint/2010/main" val="3998622472"/>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Answer #7</a:t>
            </a:r>
            <a:endParaRPr lang="en-US" dirty="0"/>
          </a:p>
        </p:txBody>
      </p:sp>
      <p:sp>
        <p:nvSpPr>
          <p:cNvPr id="2" name="Text Placeholder 1"/>
          <p:cNvSpPr>
            <a:spLocks noGrp="1"/>
          </p:cNvSpPr>
          <p:nvPr>
            <p:ph type="body" sz="quarter" idx="11"/>
          </p:nvPr>
        </p:nvSpPr>
        <p:spPr/>
        <p:txBody>
          <a:bodyPr/>
          <a:lstStyle/>
          <a:p>
            <a:r>
              <a:rPr lang="en-US" dirty="0"/>
              <a:t>TRUE</a:t>
            </a:r>
          </a:p>
          <a:p>
            <a:pPr lvl="1"/>
            <a:r>
              <a:rPr lang="en-US" dirty="0"/>
              <a:t>Even though the file does not change, a new set of shreds are created for the new file version!</a:t>
            </a:r>
          </a:p>
          <a:p>
            <a:pPr lvl="1"/>
            <a:r>
              <a:rPr lang="en-US" dirty="0"/>
              <a:t>This is a side effect of the SharePoint platform and not a bug in shredded storage</a:t>
            </a:r>
          </a:p>
          <a:p>
            <a:pPr lvl="1"/>
            <a:r>
              <a:rPr lang="en-US" dirty="0"/>
              <a:t>Title property is special and SharePoint set the property in the binary of the Office file upon modification (you didn’t change the file, but SharePoint did)</a:t>
            </a:r>
          </a:p>
          <a:p>
            <a:endParaRPr lang="en-US" dirty="0"/>
          </a:p>
          <a:p>
            <a:endParaRPr lang="en-US" dirty="0"/>
          </a:p>
          <a:p>
            <a:endParaRPr lang="en-US" dirty="0"/>
          </a:p>
        </p:txBody>
      </p:sp>
    </p:spTree>
    <p:extLst>
      <p:ext uri="{BB962C8B-B14F-4D97-AF65-F5344CB8AC3E}">
        <p14:creationId xmlns:p14="http://schemas.microsoft.com/office/powerpoint/2010/main" val="729630718"/>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 #8</a:t>
            </a:r>
            <a:endParaRPr lang="en-US" dirty="0"/>
          </a:p>
        </p:txBody>
      </p:sp>
      <p:sp>
        <p:nvSpPr>
          <p:cNvPr id="2" name="Text Placeholder 1"/>
          <p:cNvSpPr>
            <a:spLocks noGrp="1"/>
          </p:cNvSpPr>
          <p:nvPr>
            <p:ph type="body" sz="quarter" idx="11"/>
          </p:nvPr>
        </p:nvSpPr>
        <p:spPr>
          <a:xfrm>
            <a:off x="274639" y="1212849"/>
            <a:ext cx="11889564" cy="2646878"/>
          </a:xfrm>
        </p:spPr>
        <p:txBody>
          <a:bodyPr/>
          <a:lstStyle/>
          <a:p>
            <a:r>
              <a:rPr lang="en-US" dirty="0" smtClean="0"/>
              <a:t>What is the max </a:t>
            </a:r>
            <a:r>
              <a:rPr lang="en-US" dirty="0" err="1" smtClean="0"/>
              <a:t>FileWriteChunkSize</a:t>
            </a:r>
            <a:r>
              <a:rPr lang="en-US" dirty="0" smtClean="0"/>
              <a:t> and everything works?</a:t>
            </a:r>
            <a:endParaRPr lang="en-US" dirty="0"/>
          </a:p>
          <a:p>
            <a:endParaRPr lang="en-US" dirty="0"/>
          </a:p>
          <a:p>
            <a:endParaRPr lang="en-US" dirty="0"/>
          </a:p>
        </p:txBody>
      </p:sp>
    </p:spTree>
    <p:extLst>
      <p:ext uri="{BB962C8B-B14F-4D97-AF65-F5344CB8AC3E}">
        <p14:creationId xmlns:p14="http://schemas.microsoft.com/office/powerpoint/2010/main" val="330879596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a:t>
            </a:r>
            <a:br>
              <a:rPr lang="en-US" dirty="0" smtClean="0"/>
            </a:br>
            <a:r>
              <a:rPr lang="en-US" dirty="0" smtClean="0"/>
              <a:t>Structured, Unstructured</a:t>
            </a:r>
            <a:endParaRPr lang="en-US" dirty="0"/>
          </a:p>
        </p:txBody>
      </p:sp>
    </p:spTree>
    <p:extLst>
      <p:ext uri="{BB962C8B-B14F-4D97-AF65-F5344CB8AC3E}">
        <p14:creationId xmlns:p14="http://schemas.microsoft.com/office/powerpoint/2010/main" val="1376873040"/>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Answer #8</a:t>
            </a:r>
            <a:endParaRPr lang="en-US" dirty="0"/>
          </a:p>
        </p:txBody>
      </p:sp>
      <p:sp>
        <p:nvSpPr>
          <p:cNvPr id="2" name="Text Placeholder 1"/>
          <p:cNvSpPr>
            <a:spLocks noGrp="1"/>
          </p:cNvSpPr>
          <p:nvPr>
            <p:ph type="body" sz="quarter" idx="11"/>
          </p:nvPr>
        </p:nvSpPr>
        <p:spPr>
          <a:xfrm>
            <a:off x="274639" y="1212849"/>
            <a:ext cx="11889564" cy="3447098"/>
          </a:xfrm>
        </p:spPr>
        <p:txBody>
          <a:bodyPr/>
          <a:lstStyle/>
          <a:p>
            <a:r>
              <a:rPr lang="en-US" dirty="0" smtClean="0"/>
              <a:t>8.25MB</a:t>
            </a:r>
            <a:endParaRPr lang="en-US" dirty="0"/>
          </a:p>
          <a:p>
            <a:pPr lvl="1"/>
            <a:r>
              <a:rPr lang="en-US" dirty="0" smtClean="0"/>
              <a:t>If you pass this value, OneDrive for Business will error out with the following:</a:t>
            </a:r>
          </a:p>
          <a:p>
            <a:pPr lvl="1"/>
            <a:r>
              <a:rPr lang="en-US" dirty="0" err="1"/>
              <a:t>ICsiError</a:t>
            </a:r>
            <a:r>
              <a:rPr lang="en-US" dirty="0"/>
              <a:t>: </a:t>
            </a:r>
            <a:r>
              <a:rPr lang="en-US" dirty="0" err="1"/>
              <a:t>csierrWebService_QuotaExceeded</a:t>
            </a:r>
            <a:r>
              <a:rPr lang="en-US" dirty="0"/>
              <a:t> (0x662)</a:t>
            </a:r>
          </a:p>
          <a:p>
            <a:endParaRPr lang="en-US" dirty="0"/>
          </a:p>
          <a:p>
            <a:endParaRPr lang="en-US" dirty="0"/>
          </a:p>
          <a:p>
            <a:endParaRPr lang="en-US" dirty="0"/>
          </a:p>
        </p:txBody>
      </p:sp>
      <p:pic>
        <p:nvPicPr>
          <p:cNvPr id="5" name="Picture 4"/>
          <p:cNvPicPr>
            <a:picLocks noChangeAspect="1"/>
          </p:cNvPicPr>
          <p:nvPr/>
        </p:nvPicPr>
        <p:blipFill>
          <a:blip r:embed="rId2"/>
          <a:stretch>
            <a:fillRect/>
          </a:stretch>
        </p:blipFill>
        <p:spPr>
          <a:xfrm>
            <a:off x="503237" y="3464559"/>
            <a:ext cx="10956483" cy="2105025"/>
          </a:xfrm>
          <a:prstGeom prst="rect">
            <a:avLst/>
          </a:prstGeom>
        </p:spPr>
      </p:pic>
    </p:spTree>
    <p:extLst>
      <p:ext uri="{BB962C8B-B14F-4D97-AF65-F5344CB8AC3E}">
        <p14:creationId xmlns:p14="http://schemas.microsoft.com/office/powerpoint/2010/main" val="4155461060"/>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Recommendations</a:t>
            </a:r>
            <a:endParaRPr lang="en-US" dirty="0"/>
          </a:p>
        </p:txBody>
      </p:sp>
      <p:sp>
        <p:nvSpPr>
          <p:cNvPr id="2" name="Text Placeholder 1"/>
          <p:cNvSpPr>
            <a:spLocks noGrp="1"/>
          </p:cNvSpPr>
          <p:nvPr>
            <p:ph type="body" sz="quarter" idx="11"/>
          </p:nvPr>
        </p:nvSpPr>
        <p:spPr/>
        <p:txBody>
          <a:bodyPr/>
          <a:lstStyle/>
          <a:p>
            <a:r>
              <a:rPr lang="en-US" dirty="0"/>
              <a:t>Don’t modify </a:t>
            </a:r>
            <a:r>
              <a:rPr lang="en-US" dirty="0" err="1"/>
              <a:t>FileWriteChunkSize</a:t>
            </a:r>
            <a:r>
              <a:rPr lang="en-US" dirty="0"/>
              <a:t> without justification (keep less than 4MB)</a:t>
            </a:r>
          </a:p>
          <a:p>
            <a:r>
              <a:rPr lang="en-US" dirty="0" err="1"/>
              <a:t>FileReadChuckSize</a:t>
            </a:r>
            <a:r>
              <a:rPr lang="en-US" dirty="0"/>
              <a:t> should be proportional to your average file size (dependent on your workload)</a:t>
            </a:r>
          </a:p>
          <a:p>
            <a:r>
              <a:rPr lang="en-US" dirty="0"/>
              <a:t>Test your RBS and Storage vendors hardware and software for acceptable performance</a:t>
            </a:r>
          </a:p>
          <a:p>
            <a:endParaRPr lang="en-US" dirty="0"/>
          </a:p>
          <a:p>
            <a:endParaRPr lang="en-US" dirty="0"/>
          </a:p>
          <a:p>
            <a:endParaRPr lang="en-US" dirty="0"/>
          </a:p>
        </p:txBody>
      </p:sp>
    </p:spTree>
    <p:extLst>
      <p:ext uri="{BB962C8B-B14F-4D97-AF65-F5344CB8AC3E}">
        <p14:creationId xmlns:p14="http://schemas.microsoft.com/office/powerpoint/2010/main" val="3344156593"/>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Summary</a:t>
            </a:r>
            <a:endParaRPr lang="en-US" dirty="0"/>
          </a:p>
        </p:txBody>
      </p:sp>
      <p:sp>
        <p:nvSpPr>
          <p:cNvPr id="2" name="Text Placeholder 1"/>
          <p:cNvSpPr>
            <a:spLocks noGrp="1"/>
          </p:cNvSpPr>
          <p:nvPr>
            <p:ph type="body" sz="quarter" idx="11"/>
          </p:nvPr>
        </p:nvSpPr>
        <p:spPr>
          <a:xfrm>
            <a:off x="274639" y="1212849"/>
            <a:ext cx="11889564" cy="6924973"/>
          </a:xfrm>
        </p:spPr>
        <p:txBody>
          <a:bodyPr/>
          <a:lstStyle/>
          <a:p>
            <a:r>
              <a:rPr lang="en-US" dirty="0"/>
              <a:t>Shredded Storage is AWESOME!</a:t>
            </a:r>
          </a:p>
          <a:p>
            <a:r>
              <a:rPr lang="en-US" dirty="0"/>
              <a:t>Shredded Storage adds security to </a:t>
            </a:r>
            <a:r>
              <a:rPr lang="en-US" dirty="0" smtClean="0"/>
              <a:t>SharePoint</a:t>
            </a:r>
          </a:p>
          <a:p>
            <a:pPr lvl="1"/>
            <a:r>
              <a:rPr lang="en-US" dirty="0" smtClean="0"/>
              <a:t>Fort Knox</a:t>
            </a:r>
          </a:p>
          <a:p>
            <a:r>
              <a:rPr lang="en-US" dirty="0" smtClean="0"/>
              <a:t>Read </a:t>
            </a:r>
            <a:r>
              <a:rPr lang="en-US" dirty="0"/>
              <a:t>and Write chunk sizes will be different for </a:t>
            </a:r>
            <a:r>
              <a:rPr lang="en-US" dirty="0" smtClean="0"/>
              <a:t>workloads</a:t>
            </a:r>
            <a:endParaRPr lang="en-US" dirty="0"/>
          </a:p>
          <a:p>
            <a:r>
              <a:rPr lang="en-US" dirty="0"/>
              <a:t>You cannot disable Shredded Storage</a:t>
            </a:r>
          </a:p>
          <a:p>
            <a:r>
              <a:rPr lang="en-US" dirty="0"/>
              <a:t>Shredded Storage with the combination of RBS and File </a:t>
            </a:r>
            <a:r>
              <a:rPr lang="en-US" dirty="0" err="1"/>
              <a:t>DeDup</a:t>
            </a:r>
            <a:r>
              <a:rPr lang="en-US" dirty="0"/>
              <a:t> should </a:t>
            </a:r>
            <a:r>
              <a:rPr lang="en-US" dirty="0" smtClean="0"/>
              <a:t>always be tested for performance</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3987653084"/>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Questions?</a:t>
            </a:r>
            <a:endParaRPr lang="en-US" dirty="0"/>
          </a:p>
        </p:txBody>
      </p:sp>
      <p:sp>
        <p:nvSpPr>
          <p:cNvPr id="2" name="Text Placeholder 1"/>
          <p:cNvSpPr>
            <a:spLocks noGrp="1"/>
          </p:cNvSpPr>
          <p:nvPr>
            <p:ph type="body" sz="quarter" idx="11"/>
          </p:nvPr>
        </p:nvSpPr>
        <p:spPr/>
        <p:txBody>
          <a:bodyPr/>
          <a:lstStyle/>
          <a:p>
            <a:r>
              <a:rPr lang="en-US" dirty="0" smtClean="0"/>
              <a:t>What do you want to know about Shredded Storage?</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3534255244"/>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a:t>
            </a:r>
            <a:endParaRPr lang="en-US" dirty="0"/>
          </a:p>
        </p:txBody>
      </p:sp>
      <p:sp>
        <p:nvSpPr>
          <p:cNvPr id="3" name="Content Placeholder 2"/>
          <p:cNvSpPr>
            <a:spLocks noGrp="1"/>
          </p:cNvSpPr>
          <p:nvPr>
            <p:ph sz="quarter" idx="10"/>
          </p:nvPr>
        </p:nvSpPr>
        <p:spPr>
          <a:xfrm>
            <a:off x="274638" y="1214438"/>
            <a:ext cx="11887200" cy="738664"/>
          </a:xfrm>
        </p:spPr>
        <p:txBody>
          <a:bodyPr/>
          <a:lstStyle/>
          <a:p>
            <a:r>
              <a:rPr lang="en-US" dirty="0" smtClean="0"/>
              <a:t>Evening Event – 7pm</a:t>
            </a:r>
            <a:endParaRPr lang="en-US" dirty="0"/>
          </a:p>
        </p:txBody>
      </p:sp>
      <p:pic>
        <p:nvPicPr>
          <p:cNvPr id="3076" name="Picture 4" descr="http://www.sharepointconference.com/PublishingImages/Sponsors/logo_Neudesi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799" y="2811462"/>
            <a:ext cx="422275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sharepointconference.com/PublishingImages/LVMS%20Photo%203.jpg?RenditionID=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0637" y="1020761"/>
            <a:ext cx="4457700" cy="209550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sharepointconference.com/PublishingImages/Las-Vegas.jpg?RenditionID=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6837" y="3916362"/>
            <a:ext cx="4457700" cy="2095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7900690"/>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a:t>
            </a:r>
            <a:endParaRPr lang="en-US" dirty="0"/>
          </a:p>
        </p:txBody>
      </p:sp>
      <p:sp>
        <p:nvSpPr>
          <p:cNvPr id="3" name="Content Placeholder 2"/>
          <p:cNvSpPr>
            <a:spLocks noGrp="1"/>
          </p:cNvSpPr>
          <p:nvPr>
            <p:ph type="body" sz="quarter" idx="11"/>
          </p:nvPr>
        </p:nvSpPr>
        <p:spPr/>
        <p:txBody>
          <a:bodyPr/>
          <a:lstStyle/>
          <a:p>
            <a:r>
              <a:rPr lang="en-US" dirty="0" smtClean="0"/>
              <a:t>Don’t forget to fill out your survey!</a:t>
            </a:r>
          </a:p>
          <a:p>
            <a:pPr lvl="1"/>
            <a:r>
              <a:rPr lang="en-US" dirty="0" smtClean="0"/>
              <a:t>Session SPC416</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6037" y="3611562"/>
            <a:ext cx="3619497" cy="1143000"/>
          </a:xfrm>
          <a:prstGeom prst="rect">
            <a:avLst/>
          </a:prstGeom>
        </p:spPr>
      </p:pic>
    </p:spTree>
    <p:extLst>
      <p:ext uri="{BB962C8B-B14F-4D97-AF65-F5344CB8AC3E}">
        <p14:creationId xmlns:p14="http://schemas.microsoft.com/office/powerpoint/2010/main" val="625619696"/>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Contact</a:t>
            </a:r>
            <a:endParaRPr lang="en-US" dirty="0"/>
          </a:p>
        </p:txBody>
      </p:sp>
      <p:sp>
        <p:nvSpPr>
          <p:cNvPr id="2" name="Text Placeholder 1"/>
          <p:cNvSpPr>
            <a:spLocks noGrp="1"/>
          </p:cNvSpPr>
          <p:nvPr>
            <p:ph type="body" sz="quarter" idx="11"/>
          </p:nvPr>
        </p:nvSpPr>
        <p:spPr/>
        <p:txBody>
          <a:bodyPr/>
          <a:lstStyle/>
          <a:p>
            <a:r>
              <a:rPr lang="en-US" dirty="0"/>
              <a:t>Bill Baer</a:t>
            </a:r>
          </a:p>
          <a:p>
            <a:pPr lvl="1"/>
            <a:r>
              <a:rPr lang="en-US" dirty="0"/>
              <a:t>Twitter: @</a:t>
            </a:r>
            <a:r>
              <a:rPr lang="en-US" dirty="0" err="1"/>
              <a:t>williambaer</a:t>
            </a:r>
            <a:endParaRPr lang="en-US" dirty="0"/>
          </a:p>
          <a:p>
            <a:pPr lvl="1"/>
            <a:r>
              <a:rPr lang="en-US" dirty="0"/>
              <a:t>Email:  </a:t>
            </a:r>
            <a:r>
              <a:rPr lang="en-US" dirty="0">
                <a:hlinkClick r:id="rId2"/>
              </a:rPr>
              <a:t>William.baer@microsoft.com</a:t>
            </a:r>
            <a:endParaRPr lang="en-US" dirty="0"/>
          </a:p>
          <a:p>
            <a:r>
              <a:rPr lang="en-US" dirty="0" smtClean="0"/>
              <a:t>Chris </a:t>
            </a:r>
            <a:r>
              <a:rPr lang="en-US" dirty="0"/>
              <a:t>Givens</a:t>
            </a:r>
          </a:p>
          <a:p>
            <a:pPr lvl="1"/>
            <a:r>
              <a:rPr lang="en-US" dirty="0"/>
              <a:t>Twitter: @</a:t>
            </a:r>
            <a:r>
              <a:rPr lang="en-US" dirty="0" err="1"/>
              <a:t>givenscj</a:t>
            </a:r>
            <a:endParaRPr lang="en-US" dirty="0"/>
          </a:p>
          <a:p>
            <a:pPr lvl="1"/>
            <a:r>
              <a:rPr lang="en-US" dirty="0"/>
              <a:t>Email:  </a:t>
            </a:r>
            <a:r>
              <a:rPr lang="en-US" dirty="0">
                <a:hlinkClick r:id="rId3"/>
              </a:rPr>
              <a:t>chris@architectingconnectedsystems.com</a:t>
            </a:r>
            <a:endParaRPr lang="en-US" dirty="0"/>
          </a:p>
          <a:p>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18437" y="2885790"/>
            <a:ext cx="3477575" cy="2608181"/>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54050" y="1341932"/>
            <a:ext cx="2907099" cy="918032"/>
          </a:xfrm>
          <a:prstGeom prst="rect">
            <a:avLst/>
          </a:prstGeom>
        </p:spPr>
      </p:pic>
      <p:pic>
        <p:nvPicPr>
          <p:cNvPr id="6" name="Picture 2" descr="https://aragonresearch.com/wp-content/uploads/2013/09/new-microsoft-logo-square-larg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4237" y="4868862"/>
            <a:ext cx="5105400" cy="1188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3570688"/>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5731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“on </a:t>
            </a:r>
            <a:r>
              <a:rPr lang="en-US" i="1" dirty="0"/>
              <a:t>average 20% of data is </a:t>
            </a:r>
            <a:r>
              <a:rPr lang="en-US" i="1" dirty="0" smtClean="0"/>
              <a:t>structured</a:t>
            </a:r>
            <a:r>
              <a:rPr lang="en-US" i="1" dirty="0"/>
              <a:t>, 80% is unstructured or </a:t>
            </a:r>
            <a:r>
              <a:rPr lang="en-US" i="1" dirty="0" smtClean="0"/>
              <a:t>semi-structured”</a:t>
            </a:r>
            <a:endParaRPr lang="en-US" i="1" dirty="0"/>
          </a:p>
        </p:txBody>
      </p:sp>
      <p:sp>
        <p:nvSpPr>
          <p:cNvPr id="3" name="Text Placeholder 2"/>
          <p:cNvSpPr>
            <a:spLocks noGrp="1"/>
          </p:cNvSpPr>
          <p:nvPr>
            <p:ph type="body" sz="quarter" idx="10"/>
          </p:nvPr>
        </p:nvSpPr>
        <p:spPr>
          <a:xfrm>
            <a:off x="5761038" y="4868847"/>
            <a:ext cx="5486400" cy="627864"/>
          </a:xfrm>
        </p:spPr>
        <p:txBody>
          <a:bodyPr/>
          <a:lstStyle/>
          <a:p>
            <a:endParaRPr lang="en-US" dirty="0"/>
          </a:p>
        </p:txBody>
      </p:sp>
    </p:spTree>
    <p:extLst>
      <p:ext uri="{BB962C8B-B14F-4D97-AF65-F5344CB8AC3E}">
        <p14:creationId xmlns:p14="http://schemas.microsoft.com/office/powerpoint/2010/main" val="239326311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smtClean="0"/>
              <a:t>Unstructured Data</a:t>
            </a:r>
            <a:endParaRPr lang="en-US" dirty="0"/>
          </a:p>
        </p:txBody>
      </p:sp>
      <p:sp>
        <p:nvSpPr>
          <p:cNvPr id="6" name="Text Placeholder 5"/>
          <p:cNvSpPr>
            <a:spLocks noGrp="1"/>
          </p:cNvSpPr>
          <p:nvPr>
            <p:ph type="body" sz="quarter" idx="11"/>
          </p:nvPr>
        </p:nvSpPr>
        <p:spPr/>
        <p:txBody>
          <a:bodyPr/>
          <a:lstStyle/>
          <a:p>
            <a:r>
              <a:rPr lang="en-US" smtClean="0"/>
              <a:t>No specific format or sequence</a:t>
            </a:r>
          </a:p>
          <a:p>
            <a:r>
              <a:rPr lang="en-US" smtClean="0"/>
              <a:t>Not tied to rules</a:t>
            </a:r>
          </a:p>
          <a:p>
            <a:r>
              <a:rPr lang="en-US" smtClean="0"/>
              <a:t>Unpredictable</a:t>
            </a:r>
          </a:p>
          <a:p>
            <a:r>
              <a:rPr lang="en-US" smtClean="0"/>
              <a:t>Examples:</a:t>
            </a:r>
          </a:p>
          <a:p>
            <a:pPr lvl="1"/>
            <a:r>
              <a:rPr lang="en-US" smtClean="0"/>
              <a:t>Text, Video, Audio, Images, Word, PowerPoint</a:t>
            </a:r>
          </a:p>
          <a:p>
            <a:endParaRPr lang="en-US" dirty="0"/>
          </a:p>
        </p:txBody>
      </p:sp>
    </p:spTree>
    <p:extLst>
      <p:ext uri="{BB962C8B-B14F-4D97-AF65-F5344CB8AC3E}">
        <p14:creationId xmlns:p14="http://schemas.microsoft.com/office/powerpoint/2010/main" val="1328334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_PE_POLL_EMBED_ID" val="84a6cff1-6c77-4f7b-9aab-aa5073dcd085"/>
  <p:tag name="__PE_ORIG_SIZE" val="510.75"/>
</p:tagLst>
</file>

<file path=ppt/tags/tag1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1.xml><?xml version="1.0" encoding="utf-8"?>
<p:tagLst xmlns:a="http://schemas.openxmlformats.org/drawingml/2006/main" xmlns:r="http://schemas.openxmlformats.org/officeDocument/2006/relationships" xmlns:p="http://schemas.openxmlformats.org/presentationml/2006/main">
  <p:tag name="__PE_POLL_EMBED_ID" val="b18b4015-6b8c-4592-8308-69cc6de2e7a2"/>
</p:tagLst>
</file>

<file path=ppt/tags/tag12.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3.xml><?xml version="1.0" encoding="utf-8"?>
<p:tagLst xmlns:a="http://schemas.openxmlformats.org/drawingml/2006/main" xmlns:r="http://schemas.openxmlformats.org/officeDocument/2006/relationships" xmlns:p="http://schemas.openxmlformats.org/presentationml/2006/main">
  <p:tag name="__PE_POLL_EMBED_ID" val="cc840173-80cf-4a18-9406-0904ee1e6f17"/>
</p:tagLst>
</file>

<file path=ppt/tags/tag1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3.xml><?xml version="1.0" encoding="utf-8"?>
<p:tagLst xmlns:a="http://schemas.openxmlformats.org/drawingml/2006/main" xmlns:r="http://schemas.openxmlformats.org/officeDocument/2006/relationships" xmlns:p="http://schemas.openxmlformats.org/presentationml/2006/main">
  <p:tag name="__PE_POLL_EMBED_ID" val="678339fd-42bc-408a-b8f6-737dd6bcb3c1"/>
</p:tagLst>
</file>

<file path=ppt/tags/tag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5.xml><?xml version="1.0" encoding="utf-8"?>
<p:tagLst xmlns:a="http://schemas.openxmlformats.org/drawingml/2006/main" xmlns:r="http://schemas.openxmlformats.org/officeDocument/2006/relationships" xmlns:p="http://schemas.openxmlformats.org/presentationml/2006/main">
  <p:tag name="__PE_POLL_EMBED_ID" val="06a48588-070f-4ba4-a4f7-f76bf590f36f"/>
</p:tagLst>
</file>

<file path=ppt/tags/tag6.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7.xml><?xml version="1.0" encoding="utf-8"?>
<p:tagLst xmlns:a="http://schemas.openxmlformats.org/drawingml/2006/main" xmlns:r="http://schemas.openxmlformats.org/officeDocument/2006/relationships" xmlns:p="http://schemas.openxmlformats.org/presentationml/2006/main">
  <p:tag name="__PE_POLL_EMBED_ID" val="47d318a1-7381-4be4-8409-9827bd3f0a60"/>
</p:tagLst>
</file>

<file path=ppt/tags/tag8.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9.xml><?xml version="1.0" encoding="utf-8"?>
<p:tagLst xmlns:a="http://schemas.openxmlformats.org/drawingml/2006/main" xmlns:r="http://schemas.openxmlformats.org/officeDocument/2006/relationships" xmlns:p="http://schemas.openxmlformats.org/presentationml/2006/main">
  <p:tag name="__PE_POLL_EMBED_ID" val="0ff6248f-694a-4ff0-9f7e-799c030fda03"/>
</p:tagLst>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F0152B36-995B-4176-A6CF-7C563ACB7965}"/>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SPC416 - Baer, Givens - Deep Dive into Shredded Storage</Template>
  <TotalTime>807</TotalTime>
  <Words>6219</Words>
  <Application>Microsoft Office PowerPoint</Application>
  <PresentationFormat>Custom</PresentationFormat>
  <Paragraphs>468</Paragraphs>
  <Slides>77</Slides>
  <Notes>36</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77</vt:i4>
      </vt:variant>
    </vt:vector>
  </HeadingPairs>
  <TitlesOfParts>
    <vt:vector size="84" baseType="lpstr">
      <vt:lpstr>Arial</vt:lpstr>
      <vt:lpstr>Calibri</vt:lpstr>
      <vt:lpstr>Segoe UI</vt:lpstr>
      <vt:lpstr>Segoe UI Light</vt:lpstr>
      <vt:lpstr>Wingdings</vt:lpstr>
      <vt:lpstr>Zegoe UI SemiLight</vt:lpstr>
      <vt:lpstr>5-30499_SPC_2014_ITPro_Template_16x9</vt:lpstr>
      <vt:lpstr>PowerPoint Presentation</vt:lpstr>
      <vt:lpstr>Deep Dive Into Shredded Storage</vt:lpstr>
      <vt:lpstr>Chris Givens, CEO ACS</vt:lpstr>
      <vt:lpstr>Chris’s Background</vt:lpstr>
      <vt:lpstr>PowerPoint Presentation</vt:lpstr>
      <vt:lpstr>Agenda</vt:lpstr>
      <vt:lpstr>Data Structured, Unstructured</vt:lpstr>
      <vt:lpstr>“on average 20% of data is structured, 80% is unstructured or semi-structured”</vt:lpstr>
      <vt:lpstr>Unstructured Data</vt:lpstr>
      <vt:lpstr>Structured Data</vt:lpstr>
      <vt:lpstr>Data in SharePoint</vt:lpstr>
      <vt:lpstr>SQL BLOBS</vt:lpstr>
      <vt:lpstr>BLOB Storage Challenges</vt:lpstr>
      <vt:lpstr>Storage Evolution</vt:lpstr>
      <vt:lpstr>SharePoint Storage History</vt:lpstr>
      <vt:lpstr>External Blob Storage (EBS)</vt:lpstr>
      <vt:lpstr>Remote Blob Storage (RBS)</vt:lpstr>
      <vt:lpstr>Shredded Storage</vt:lpstr>
      <vt:lpstr>Logic Behind The Technology</vt:lpstr>
      <vt:lpstr>Goals</vt:lpstr>
      <vt:lpstr>Shredded Storage Goals</vt:lpstr>
      <vt:lpstr>Reduce Storage</vt:lpstr>
      <vt:lpstr>Optimize Bandwidth</vt:lpstr>
      <vt:lpstr>Optimize File I/O</vt:lpstr>
      <vt:lpstr>Security</vt:lpstr>
      <vt:lpstr>Secure Shredded Store</vt:lpstr>
      <vt:lpstr>Customer Impact</vt:lpstr>
      <vt:lpstr>End &lt;&gt; End Security</vt:lpstr>
      <vt:lpstr>Content Database Changes</vt:lpstr>
      <vt:lpstr>Content Database Changes</vt:lpstr>
      <vt:lpstr>BLOB Sequence Numbers (BSN)</vt:lpstr>
      <vt:lpstr>Demo</vt:lpstr>
      <vt:lpstr>Client Applications Protocols, Impacts, Considerations</vt:lpstr>
      <vt:lpstr>Overview (Windows Native SOAP Stack)</vt:lpstr>
      <vt:lpstr>Why is Sapphire important?</vt:lpstr>
      <vt:lpstr>CellStorage.svc</vt:lpstr>
      <vt:lpstr>Demo</vt:lpstr>
      <vt:lpstr>Office Web Apps</vt:lpstr>
      <vt:lpstr>Demo</vt:lpstr>
      <vt:lpstr>Configuration</vt:lpstr>
      <vt:lpstr>Configuration Parameters</vt:lpstr>
      <vt:lpstr>FileWriteChunkSize</vt:lpstr>
      <vt:lpstr>FileReadChunkSize</vt:lpstr>
      <vt:lpstr>Shredded Storage Testing Framework</vt:lpstr>
      <vt:lpstr>Shredded Storage Testing Framework</vt:lpstr>
      <vt:lpstr>Demo</vt:lpstr>
      <vt:lpstr>Knowledge Check</vt:lpstr>
      <vt:lpstr>Question #1</vt:lpstr>
      <vt:lpstr>PowerPoint Presentation</vt:lpstr>
      <vt:lpstr>Answer #1</vt:lpstr>
      <vt:lpstr>Question #2</vt:lpstr>
      <vt:lpstr>PowerPoint Presentation</vt:lpstr>
      <vt:lpstr>Answer #2</vt:lpstr>
      <vt:lpstr>Question #3</vt:lpstr>
      <vt:lpstr>PowerPoint Presentation</vt:lpstr>
      <vt:lpstr>Answer #3</vt:lpstr>
      <vt:lpstr>Question #4</vt:lpstr>
      <vt:lpstr>PowerPoint Presentation</vt:lpstr>
      <vt:lpstr>Answer #4</vt:lpstr>
      <vt:lpstr>Question #5</vt:lpstr>
      <vt:lpstr>PowerPoint Presentation</vt:lpstr>
      <vt:lpstr>Answer #5</vt:lpstr>
      <vt:lpstr>Question #6</vt:lpstr>
      <vt:lpstr>PowerPoint Presentation</vt:lpstr>
      <vt:lpstr>Answer #6</vt:lpstr>
      <vt:lpstr>Question #7</vt:lpstr>
      <vt:lpstr>PowerPoint Presentation</vt:lpstr>
      <vt:lpstr>Answer #7</vt:lpstr>
      <vt:lpstr>Question #8</vt:lpstr>
      <vt:lpstr>Answer #8</vt:lpstr>
      <vt:lpstr>Recommendations</vt:lpstr>
      <vt:lpstr>Summary</vt:lpstr>
      <vt:lpstr>Questions?</vt:lpstr>
      <vt:lpstr>Events</vt:lpstr>
      <vt:lpstr>Survey</vt:lpstr>
      <vt:lpstr>Contact</vt:lpstr>
      <vt:lpstr>PowerPoint Presentation</vt:lpstr>
    </vt:vector>
  </TitlesOfParts>
  <Manager>&lt;Speech writer name goes here&gt;</Manager>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SharePoint Conference 2014 Executive</dc:subject>
  <dc:creator>Christopher Givens</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87</cp:revision>
  <dcterms:created xsi:type="dcterms:W3CDTF">2014-01-30T00:25:09Z</dcterms:created>
  <dcterms:modified xsi:type="dcterms:W3CDTF">2014-03-05T01:23:40Z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_x0020_Name">
    <vt:lpwstr>91;#Microsoft SharePoint Conference|a629e079-6b4e-41d1-9641-98de5e4410b7</vt:lpwstr>
  </property>
  <property fmtid="{D5CDD505-2E9C-101B-9397-08002B2CF9AE}" pid="15" name="Event_x0020_Venue">
    <vt:lpwstr>92;#Venetian|bd55f5f3-c228-4542-b738-d5b5edd79abd</vt:lpwstr>
  </property>
  <property fmtid="{D5CDD505-2E9C-101B-9397-08002B2CF9AE}" pid="16" name="Event Name">
    <vt:lpwstr>91</vt:lpwstr>
  </property>
  <property fmtid="{D5CDD505-2E9C-101B-9397-08002B2CF9AE}" pid="17" name="Event Venue">
    <vt:lpwstr>92</vt:lpwstr>
  </property>
  <property fmtid="{D5CDD505-2E9C-101B-9397-08002B2CF9AE}" pid="18" name="TaxKeywordTaxHTField">
    <vt:lpwstr>SharePoint Conference 2014 Executive|c7618099-af1d-412d-92b3-b97338d93c70</vt:lpwstr>
  </property>
  <property fmtid="{D5CDD505-2E9C-101B-9397-08002B2CF9AE}" pid="19" name="TaxCatchAll">
    <vt:lpwstr>10;#SharePoint Conference 2014 Executive;#90;#SharePoint Conference 2014 Executive|c7618099-af1d-412d-92b3-b97338d93c70</vt:lpwstr>
  </property>
</Properties>
</file>