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tags/tag1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48"/>
  </p:notesMasterIdLst>
  <p:handoutMasterIdLst>
    <p:handoutMasterId r:id="rId49"/>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7" r:id="rId46"/>
    <p:sldId id="296" r:id="rId4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Sreedhar Mallangi" initials="SM" lastIdx="11" clrIdx="2">
    <p:extLst>
      <p:ext uri="{19B8F6BF-5375-455C-9EA6-DF929625EA0E}">
        <p15:presenceInfo xmlns:p15="http://schemas.microsoft.com/office/powerpoint/2012/main" userId="S-1-5-21-124525095-708259637-1543119021-8047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202" autoAdjust="0"/>
  </p:normalViewPr>
  <p:slideViewPr>
    <p:cSldViewPr snapToObjects="1">
      <p:cViewPr varScale="1">
        <p:scale>
          <a:sx n="97" d="100"/>
          <a:sy n="97" d="100"/>
        </p:scale>
        <p:origin x="78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15853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4B51743-8AAD-4DC0-89A2-0213253C144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864220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FDA880-10F8-4394-9E31-6B6A644DB6E5}"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37411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9DDAECE-A7ED-4AFC-B25B-330DBDD3410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7946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656F1B-725F-48DC-8CCB-3B6B04E150DE}"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80772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63AF8D-0E3F-4350-AA1E-7FFDFD6CCD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739358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D50657F-480F-4737-B6FA-EE0453E60E0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1898089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4ADFF8-EED1-496B-B742-DE0918BDC7F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2286941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395240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C6518C-4650-4583-9705-4D421B321050}"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49101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83BE6A-FEB2-49DD-9C5A-1132D696348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199906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60221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A5070C-115D-41A4-A80E-FA7596D4764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649771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38D372C-E34B-40D3-B7AA-5A792FAC35B0}"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358138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671A656-E94F-405D-9B75-408826BB72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324492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2BB66C5-1090-4C61-89B0-65E93A4CE25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170635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CDF2D8-4825-4FB1-BEBC-AF0CA3E91C9E}"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920382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A5070C-115D-41A4-A80E-FA7596D4764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058805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F93957-251D-44A1-A681-81A69BC6862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9806921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6171F0D-1C39-4CF8-9AD3-389156EEF8A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296125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A5070C-115D-41A4-A80E-FA7596D4764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0221661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9D42CA-A3E1-4BA0-8AF8-84D59DF042E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246151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3/5/2014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7857748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DAD8D08-9D1D-4A52-9007-AAEA1FDD398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3963258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B8E317-4C05-4836-997D-770A6D0315D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943563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3/5/2014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321127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446278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6286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A5070C-115D-41A4-A80E-FA7596D4764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505566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611110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345733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
              <a:spcAft>
                <a:spcPts val="400"/>
              </a:spcAft>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660806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BFA93A-FFF3-4D5E-B53F-3BD1492E508D}"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477409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A5070C-115D-41A4-A80E-FA7596D4764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393562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38311110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8622233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6318605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798592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630932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870719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768029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0212866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826302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657897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7338961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531247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87695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919567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742446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780390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067317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0751753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22698622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24841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97262300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1100078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6434708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17027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6824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6301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64063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611663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2"/>
            <a:ext cx="11375537"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7"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297464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5837456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6" r:id="rId28"/>
    <p:sldLayoutId id="214748424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8.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8.xml"/><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8.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8.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8.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8.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8.xml"/><Relationship Id="rId1" Type="http://schemas.openxmlformats.org/officeDocument/2006/relationships/tags" Target="../tags/tag10.xml"/><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8.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8.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38.xml"/><Relationship Id="rId1" Type="http://schemas.openxmlformats.org/officeDocument/2006/relationships/tags" Target="../tags/tag1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8.xml"/><Relationship Id="rId1" Type="http://schemas.openxmlformats.org/officeDocument/2006/relationships/tags" Target="../tags/tag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8.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8" Type="http://schemas.openxmlformats.org/officeDocument/2006/relationships/hyperlink" Target="http://myspc.sharepointconference.com/cfc/Papers/Details/12931?mySessions=True" TargetMode="External"/><Relationship Id="rId13" Type="http://schemas.openxmlformats.org/officeDocument/2006/relationships/hyperlink" Target="http://myspc.sharepointconference.com/cfc/Papers/Details/12871?mySessions=True" TargetMode="External"/><Relationship Id="rId3" Type="http://schemas.openxmlformats.org/officeDocument/2006/relationships/hyperlink" Target="http://myspc.sharepointconference.com/cfc/Papers/Details/12852?mySessions=True" TargetMode="External"/><Relationship Id="rId7" Type="http://schemas.openxmlformats.org/officeDocument/2006/relationships/hyperlink" Target="http://myspc.sharepointconference.com/cfc/Papers/Details/12853?mySessions=True" TargetMode="External"/><Relationship Id="rId12" Type="http://schemas.openxmlformats.org/officeDocument/2006/relationships/hyperlink" Target="http://myspc.sharepointconference.com/cfc/Papers/Details/12882?mySessions=True" TargetMode="External"/><Relationship Id="rId2" Type="http://schemas.openxmlformats.org/officeDocument/2006/relationships/hyperlink" Target="http://myspc.sharepointconference.com/cfc/Papers/Details/12850?mySessions=True" TargetMode="External"/><Relationship Id="rId1" Type="http://schemas.openxmlformats.org/officeDocument/2006/relationships/slideLayout" Target="../slideLayouts/slideLayout45.xml"/><Relationship Id="rId6" Type="http://schemas.openxmlformats.org/officeDocument/2006/relationships/hyperlink" Target="http://myspc.sharepointconference.com/cfc/Papers/Details/12890?mySessions=True" TargetMode="External"/><Relationship Id="rId11" Type="http://schemas.openxmlformats.org/officeDocument/2006/relationships/hyperlink" Target="http://myspc.sharepointconference.com/cfc/Papers/Details/12930?mySessions=True" TargetMode="External"/><Relationship Id="rId5" Type="http://schemas.openxmlformats.org/officeDocument/2006/relationships/hyperlink" Target="http://myspc.sharepointconference.com/cfc/Papers/Details/12897?mySessions=True" TargetMode="External"/><Relationship Id="rId10" Type="http://schemas.openxmlformats.org/officeDocument/2006/relationships/hyperlink" Target="http://myspc.sharepointconference.com/cfc/Papers/Details/12860?mySessions=True" TargetMode="External"/><Relationship Id="rId4" Type="http://schemas.openxmlformats.org/officeDocument/2006/relationships/hyperlink" Target="http://myspc.sharepointconference.com/cfc/Papers/Details/12936?mySessions=True" TargetMode="External"/><Relationship Id="rId9" Type="http://schemas.openxmlformats.org/officeDocument/2006/relationships/hyperlink" Target="http://myspc.sharepointconference.com/cfc/Papers/Details/12870?mySessions=True" TargetMode="External"/><Relationship Id="rId14" Type="http://schemas.openxmlformats.org/officeDocument/2006/relationships/hyperlink" Target="http://myspc.sharepointconference.com/cfc/Papers/Details/12908?mySessions=True"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3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5.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93855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442373" y="3497262"/>
            <a:ext cx="4608512" cy="309634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17" name="Title 16"/>
          <p:cNvSpPr>
            <a:spLocks noGrp="1"/>
          </p:cNvSpPr>
          <p:nvPr>
            <p:ph type="title"/>
          </p:nvPr>
        </p:nvSpPr>
        <p:spPr/>
        <p:txBody>
          <a:bodyPr/>
          <a:lstStyle/>
          <a:p>
            <a:r>
              <a:rPr lang="en-US" dirty="0" smtClean="0"/>
              <a:t>Why?</a:t>
            </a:r>
            <a:endParaRPr lang="en-US" dirty="0"/>
          </a:p>
        </p:txBody>
      </p:sp>
      <p:sp>
        <p:nvSpPr>
          <p:cNvPr id="6" name="Text Placeholder 5"/>
          <p:cNvSpPr>
            <a:spLocks noGrp="1"/>
          </p:cNvSpPr>
          <p:nvPr>
            <p:ph type="body" sz="quarter" idx="4294967295"/>
          </p:nvPr>
        </p:nvSpPr>
        <p:spPr>
          <a:xfrm>
            <a:off x="274638" y="1212850"/>
            <a:ext cx="11887200" cy="3527119"/>
          </a:xfrm>
          <a:prstGeom prst="rect">
            <a:avLst/>
          </a:prstGeom>
        </p:spPr>
        <p:txBody>
          <a:bodyPr/>
          <a:lstStyle/>
          <a:p>
            <a:r>
              <a:rPr lang="en-US" sz="3600" dirty="0">
                <a:gradFill>
                  <a:gsLst>
                    <a:gs pos="13869">
                      <a:schemeClr val="tx2"/>
                    </a:gs>
                    <a:gs pos="42000">
                      <a:schemeClr val="tx2"/>
                    </a:gs>
                  </a:gsLst>
                  <a:lin ang="5400000" scaled="0"/>
                </a:gradFill>
              </a:rPr>
              <a:t>Enterprises have many different data sources</a:t>
            </a:r>
          </a:p>
          <a:p>
            <a:r>
              <a:rPr lang="en-US" sz="3600" dirty="0">
                <a:gradFill>
                  <a:gsLst>
                    <a:gs pos="13869">
                      <a:schemeClr val="tx2"/>
                    </a:gs>
                    <a:gs pos="42000">
                      <a:schemeClr val="tx2"/>
                    </a:gs>
                  </a:gsLst>
                  <a:lin ang="5400000" scaled="0"/>
                </a:gradFill>
              </a:rPr>
              <a:t>We are building Enterprise Search Platforms</a:t>
            </a:r>
          </a:p>
          <a:p>
            <a:pPr lvl="1"/>
            <a:r>
              <a:rPr lang="en-US" dirty="0" smtClean="0"/>
              <a:t>Allow </a:t>
            </a:r>
            <a:r>
              <a:rPr lang="en-US" dirty="0"/>
              <a:t>users to find the content they are looking for </a:t>
            </a:r>
            <a:r>
              <a:rPr lang="en-US" dirty="0" smtClean="0"/>
              <a:t>- all </a:t>
            </a:r>
            <a:r>
              <a:rPr lang="en-US" dirty="0"/>
              <a:t>sources </a:t>
            </a:r>
            <a:r>
              <a:rPr lang="en-US" dirty="0" smtClean="0"/>
              <a:t>in </a:t>
            </a:r>
            <a:r>
              <a:rPr lang="en-US" dirty="0"/>
              <a:t>one </a:t>
            </a:r>
            <a:r>
              <a:rPr lang="en-US" dirty="0" smtClean="0"/>
              <a:t>place</a:t>
            </a:r>
            <a:endParaRPr lang="en-US" dirty="0"/>
          </a:p>
          <a:p>
            <a:pPr lvl="1"/>
            <a:r>
              <a:rPr lang="en-US" dirty="0"/>
              <a:t>Increase productivity</a:t>
            </a:r>
          </a:p>
          <a:p>
            <a:pPr lvl="1"/>
            <a:endParaRPr lang="en-US" dirty="0" smtClean="0"/>
          </a:p>
          <a:p>
            <a:r>
              <a:rPr lang="en-US" sz="3600" dirty="0">
                <a:gradFill>
                  <a:gsLst>
                    <a:gs pos="13869">
                      <a:schemeClr val="tx2"/>
                    </a:gs>
                    <a:gs pos="42000">
                      <a:schemeClr val="tx2"/>
                    </a:gs>
                  </a:gsLst>
                  <a:lin ang="5400000" scaled="0"/>
                </a:gradFill>
              </a:rPr>
              <a:t>No Search Content API anymore</a:t>
            </a:r>
          </a:p>
          <a:p>
            <a:pPr lvl="1"/>
            <a:r>
              <a:rPr lang="en-US" dirty="0" smtClean="0"/>
              <a:t>FAST ESP had a push based content API</a:t>
            </a:r>
          </a:p>
        </p:txBody>
      </p:sp>
      <p:pic>
        <p:nvPicPr>
          <p:cNvPr id="4" name="Picture 3"/>
          <p:cNvPicPr>
            <a:picLocks noChangeAspect="1"/>
          </p:cNvPicPr>
          <p:nvPr/>
        </p:nvPicPr>
        <p:blipFill>
          <a:blip r:embed="rId3"/>
          <a:stretch>
            <a:fillRect/>
          </a:stretch>
        </p:blipFill>
        <p:spPr>
          <a:xfrm>
            <a:off x="7514381" y="3569270"/>
            <a:ext cx="4428493" cy="2952328"/>
          </a:xfrm>
          <a:prstGeom prst="rect">
            <a:avLst/>
          </a:prstGeom>
        </p:spPr>
      </p:pic>
    </p:spTree>
    <p:extLst>
      <p:ext uri="{BB962C8B-B14F-4D97-AF65-F5344CB8AC3E}">
        <p14:creationId xmlns:p14="http://schemas.microsoft.com/office/powerpoint/2010/main" val="326973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9353" y="295274"/>
            <a:ext cx="11889564" cy="917575"/>
          </a:xfrm>
        </p:spPr>
        <p:txBody>
          <a:bodyPr/>
          <a:lstStyle/>
          <a:p>
            <a:r>
              <a:rPr lang="en-US" dirty="0" smtClean="0"/>
              <a:t>OK! What do we have?</a:t>
            </a:r>
            <a:endParaRPr lang="en-US" dirty="0"/>
          </a:p>
        </p:txBody>
      </p:sp>
      <p:sp>
        <p:nvSpPr>
          <p:cNvPr id="2" name="Rectangle 1"/>
          <p:cNvSpPr/>
          <p:nvPr/>
        </p:nvSpPr>
        <p:spPr bwMode="auto">
          <a:xfrm>
            <a:off x="613110" y="1406996"/>
            <a:ext cx="3334210" cy="681273"/>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a:gradFill>
                  <a:gsLst>
                    <a:gs pos="0">
                      <a:srgbClr val="FFFFFF"/>
                    </a:gs>
                    <a:gs pos="100000">
                      <a:srgbClr val="FFFFFF"/>
                    </a:gs>
                  </a:gsLst>
                  <a:lin ang="5400000" scaled="0"/>
                </a:gradFill>
              </a:rPr>
              <a:t>Connector</a:t>
            </a:r>
          </a:p>
        </p:txBody>
      </p:sp>
      <p:sp>
        <p:nvSpPr>
          <p:cNvPr id="4" name="Rectangle 3"/>
          <p:cNvSpPr/>
          <p:nvPr/>
        </p:nvSpPr>
        <p:spPr bwMode="auto">
          <a:xfrm>
            <a:off x="613110" y="2514911"/>
            <a:ext cx="3349308" cy="170243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a:gradFill>
                  <a:gsLst>
                    <a:gs pos="0">
                      <a:srgbClr val="FFFFFF"/>
                    </a:gs>
                    <a:gs pos="100000">
                      <a:srgbClr val="FFFFFF"/>
                    </a:gs>
                  </a:gsLst>
                  <a:lin ang="5400000" scaled="0"/>
                </a:gradFill>
              </a:rPr>
              <a:t>Protocol Handlers</a:t>
            </a:r>
          </a:p>
        </p:txBody>
      </p:sp>
      <p:sp>
        <p:nvSpPr>
          <p:cNvPr id="7" name="Rectangle 6"/>
          <p:cNvSpPr/>
          <p:nvPr/>
        </p:nvSpPr>
        <p:spPr bwMode="auto">
          <a:xfrm>
            <a:off x="4424367" y="1406996"/>
            <a:ext cx="3286702" cy="681273"/>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Default Solutions</a:t>
            </a:r>
            <a:endParaRPr lang="nb-NO" sz="2000" dirty="0">
              <a:gradFill>
                <a:gsLst>
                  <a:gs pos="0">
                    <a:srgbClr val="FFFFFF"/>
                  </a:gs>
                  <a:gs pos="100000">
                    <a:srgbClr val="FFFFFF"/>
                  </a:gs>
                </a:gsLst>
                <a:lin ang="5400000" scaled="0"/>
              </a:gradFill>
            </a:endParaRPr>
          </a:p>
        </p:txBody>
      </p:sp>
      <p:sp>
        <p:nvSpPr>
          <p:cNvPr id="8" name="Rectangle 7"/>
          <p:cNvSpPr/>
          <p:nvPr/>
        </p:nvSpPr>
        <p:spPr bwMode="auto">
          <a:xfrm>
            <a:off x="613110" y="4629620"/>
            <a:ext cx="3334210" cy="172209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a:gradFill>
                  <a:gsLst>
                    <a:gs pos="0">
                      <a:srgbClr val="FFFFFF"/>
                    </a:gs>
                    <a:gs pos="100000">
                      <a:srgbClr val="FFFFFF"/>
                    </a:gs>
                  </a:gsLst>
                  <a:lin ang="5400000" scaled="0"/>
                </a:gradFill>
              </a:rPr>
              <a:t>BCS Connector Framework</a:t>
            </a:r>
          </a:p>
        </p:txBody>
      </p:sp>
      <p:sp>
        <p:nvSpPr>
          <p:cNvPr id="9" name="Rectangle 8"/>
          <p:cNvSpPr/>
          <p:nvPr/>
        </p:nvSpPr>
        <p:spPr bwMode="auto">
          <a:xfrm>
            <a:off x="4424367" y="4629620"/>
            <a:ext cx="3286703" cy="172209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Lotus Notes</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Exchange</a:t>
            </a:r>
            <a:r>
              <a:rPr lang="nb-NO" sz="2000" dirty="0">
                <a:gradFill>
                  <a:gsLst>
                    <a:gs pos="0">
                      <a:srgbClr val="FFFFFF"/>
                    </a:gs>
                    <a:gs pos="100000">
                      <a:srgbClr val="FFFFFF"/>
                    </a:gs>
                  </a:gsLst>
                  <a:lin ang="5400000" scaled="0"/>
                </a:gradFill>
              </a:rPr>
              <a:t> </a:t>
            </a:r>
            <a:r>
              <a:rPr lang="nb-NO" sz="2000" dirty="0" smtClean="0">
                <a:gradFill>
                  <a:gsLst>
                    <a:gs pos="0">
                      <a:srgbClr val="FFFFFF"/>
                    </a:gs>
                    <a:gs pos="100000">
                      <a:srgbClr val="FFFFFF"/>
                    </a:gs>
                  </a:gsLst>
                  <a:lin ang="5400000" scaled="0"/>
                </a:gradFill>
              </a:rPr>
              <a:t>public folder</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Documentum</a:t>
            </a:r>
          </a:p>
        </p:txBody>
      </p:sp>
      <p:sp>
        <p:nvSpPr>
          <p:cNvPr id="10" name="Rectangle 9"/>
          <p:cNvSpPr/>
          <p:nvPr/>
        </p:nvSpPr>
        <p:spPr bwMode="auto">
          <a:xfrm>
            <a:off x="4424367" y="2514911"/>
            <a:ext cx="3286703" cy="170243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File share</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SharePoint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Website</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People Profile</a:t>
            </a:r>
            <a:endParaRPr lang="nb-NO" sz="2000" dirty="0">
              <a:gradFill>
                <a:gsLst>
                  <a:gs pos="0">
                    <a:srgbClr val="FFFFFF"/>
                  </a:gs>
                  <a:gs pos="100000">
                    <a:srgbClr val="FFFFFF"/>
                  </a:gs>
                </a:gsLst>
                <a:lin ang="5400000" scaled="0"/>
              </a:gradFill>
            </a:endParaRPr>
          </a:p>
        </p:txBody>
      </p:sp>
      <p:sp>
        <p:nvSpPr>
          <p:cNvPr id="11" name="Rectangle 10"/>
          <p:cNvSpPr/>
          <p:nvPr/>
        </p:nvSpPr>
        <p:spPr bwMode="auto">
          <a:xfrm>
            <a:off x="8188117" y="4629620"/>
            <a:ext cx="3286704" cy="172209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BCS</a:t>
            </a:r>
          </a:p>
        </p:txBody>
      </p:sp>
      <p:sp>
        <p:nvSpPr>
          <p:cNvPr id="12" name="Rectangle 11"/>
          <p:cNvSpPr/>
          <p:nvPr/>
        </p:nvSpPr>
        <p:spPr bwMode="auto">
          <a:xfrm>
            <a:off x="8188117" y="1406996"/>
            <a:ext cx="3286704" cy="681273"/>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Custom solutions</a:t>
            </a:r>
            <a:endParaRPr lang="nb-NO"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37820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animBg="1"/>
      <p:bldP spid="8" grpId="0" animBg="1"/>
      <p:bldP spid="9" grpId="0" animBg="1"/>
      <p:bldP spid="10" grpId="0" animBg="1"/>
      <p:bldP spid="11" grpId="0" build="p"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Business Connectivity Services?</a:t>
            </a:r>
          </a:p>
        </p:txBody>
      </p:sp>
      <p:sp>
        <p:nvSpPr>
          <p:cNvPr id="3" name="Text Placeholder 2"/>
          <p:cNvSpPr>
            <a:spLocks noGrp="1"/>
          </p:cNvSpPr>
          <p:nvPr>
            <p:ph type="body" sz="quarter" idx="4294967295"/>
          </p:nvPr>
        </p:nvSpPr>
        <p:spPr>
          <a:xfrm>
            <a:off x="274638" y="1212850"/>
            <a:ext cx="11887200" cy="2092881"/>
          </a:xfrm>
          <a:prstGeom prst="rect">
            <a:avLst/>
          </a:prstGeom>
        </p:spPr>
        <p:txBody>
          <a:bodyPr/>
          <a:lstStyle/>
          <a:p>
            <a:pPr>
              <a:buClr>
                <a:schemeClr val="tx2"/>
              </a:buClr>
            </a:pPr>
            <a:r>
              <a:rPr lang="en-US" dirty="0">
                <a:gradFill>
                  <a:gsLst>
                    <a:gs pos="13869">
                      <a:schemeClr val="tx2"/>
                    </a:gs>
                    <a:gs pos="42000">
                      <a:schemeClr val="tx2"/>
                    </a:gs>
                  </a:gsLst>
                  <a:lin ang="5400000" scaled="0"/>
                </a:gradFill>
              </a:rPr>
              <a:t>Connects external data sources to SharePoint</a:t>
            </a:r>
          </a:p>
          <a:p>
            <a:pPr>
              <a:buClr>
                <a:schemeClr val="tx2"/>
              </a:buClr>
            </a:pPr>
            <a:r>
              <a:rPr lang="en-US" dirty="0">
                <a:gradFill>
                  <a:gsLst>
                    <a:gs pos="13869">
                      <a:schemeClr val="tx2"/>
                    </a:gs>
                    <a:gs pos="42000">
                      <a:schemeClr val="tx2"/>
                    </a:gs>
                  </a:gsLst>
                  <a:lin ang="5400000" scaled="0"/>
                </a:gradFill>
              </a:rPr>
              <a:t>Can be used as a search source</a:t>
            </a:r>
          </a:p>
          <a:p>
            <a:pPr>
              <a:buClr>
                <a:schemeClr val="tx2"/>
              </a:buClr>
            </a:pPr>
            <a:r>
              <a:rPr lang="en-US" dirty="0">
                <a:gradFill>
                  <a:gsLst>
                    <a:gs pos="13869">
                      <a:schemeClr val="tx2"/>
                    </a:gs>
                    <a:gs pos="42000">
                      <a:schemeClr val="tx2"/>
                    </a:gs>
                  </a:gsLst>
                  <a:lin ang="5400000" scaled="0"/>
                </a:gradFill>
              </a:rPr>
              <a:t>Has several flavors</a:t>
            </a:r>
          </a:p>
        </p:txBody>
      </p:sp>
      <p:sp>
        <p:nvSpPr>
          <p:cNvPr id="4" name="TextBox 3"/>
          <p:cNvSpPr txBox="1"/>
          <p:nvPr/>
        </p:nvSpPr>
        <p:spPr>
          <a:xfrm>
            <a:off x="6309676" y="4411652"/>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graphicFrame>
        <p:nvGraphicFramePr>
          <p:cNvPr id="6" name="Table 5"/>
          <p:cNvGraphicFramePr>
            <a:graphicFrameLocks noGrp="1"/>
          </p:cNvGraphicFramePr>
          <p:nvPr>
            <p:extLst/>
          </p:nvPr>
        </p:nvGraphicFramePr>
        <p:xfrm>
          <a:off x="3409925" y="3324543"/>
          <a:ext cx="5551512" cy="1483360"/>
        </p:xfrm>
        <a:graphic>
          <a:graphicData uri="http://schemas.openxmlformats.org/drawingml/2006/table">
            <a:tbl>
              <a:tblPr bandRow="1">
                <a:tableStyleId>{5C22544A-7EE6-4342-B048-85BDC9FD1C3A}</a:tableStyleId>
              </a:tblPr>
              <a:tblGrid>
                <a:gridCol w="2217009"/>
                <a:gridCol w="3334503"/>
              </a:tblGrid>
              <a:tr h="370840">
                <a:tc rowSpan="2">
                  <a:txBody>
                    <a:bodyPr/>
                    <a:lstStyle/>
                    <a:p>
                      <a:r>
                        <a:rPr lang="en-US" dirty="0" smtClean="0"/>
                        <a:t>No-Code</a:t>
                      </a:r>
                      <a:endParaRPr lang="en-US" dirty="0"/>
                    </a:p>
                  </a:txBody>
                  <a:tcPr/>
                </a:tc>
                <a:tc>
                  <a:txBody>
                    <a:bodyPr/>
                    <a:lstStyle/>
                    <a:p>
                      <a:r>
                        <a:rPr lang="en-US" dirty="0" err="1" smtClean="0"/>
                        <a:t>OData</a:t>
                      </a:r>
                      <a:endParaRPr lang="en-US" dirty="0"/>
                    </a:p>
                  </a:txBody>
                  <a:tcPr/>
                </a:tc>
              </a:tr>
              <a:tr h="370840">
                <a:tc vMerge="1">
                  <a:txBody>
                    <a:bodyPr/>
                    <a:lstStyle/>
                    <a:p>
                      <a:endParaRPr lang="en-US" dirty="0"/>
                    </a:p>
                  </a:txBody>
                  <a:tcPr/>
                </a:tc>
                <a:tc>
                  <a:txBody>
                    <a:bodyPr/>
                    <a:lstStyle/>
                    <a:p>
                      <a:r>
                        <a:rPr lang="en-US" dirty="0" smtClean="0"/>
                        <a:t>SQL</a:t>
                      </a:r>
                      <a:endParaRPr lang="en-US" dirty="0"/>
                    </a:p>
                  </a:txBody>
                  <a:tcPr/>
                </a:tc>
              </a:tr>
              <a:tr h="370840">
                <a:tc rowSpan="2">
                  <a:txBody>
                    <a:bodyPr/>
                    <a:lstStyle/>
                    <a:p>
                      <a:r>
                        <a:rPr lang="en-US" dirty="0" smtClean="0"/>
                        <a:t>Code</a:t>
                      </a:r>
                      <a:endParaRPr lang="en-US" dirty="0"/>
                    </a:p>
                  </a:txBody>
                  <a:tcPr/>
                </a:tc>
                <a:tc>
                  <a:txBody>
                    <a:bodyPr/>
                    <a:lstStyle/>
                    <a:p>
                      <a:r>
                        <a:rPr lang="en-US" dirty="0" smtClean="0"/>
                        <a:t>WCF</a:t>
                      </a:r>
                      <a:endParaRPr lang="en-US" dirty="0"/>
                    </a:p>
                  </a:txBody>
                  <a:tcPr/>
                </a:tc>
              </a:tr>
              <a:tr h="370840">
                <a:tc vMerge="1">
                  <a:txBody>
                    <a:bodyPr/>
                    <a:lstStyle/>
                    <a:p>
                      <a:endParaRPr lang="en-US" dirty="0"/>
                    </a:p>
                  </a:txBody>
                  <a:tcPr/>
                </a:tc>
                <a:tc>
                  <a:txBody>
                    <a:bodyPr/>
                    <a:lstStyle/>
                    <a:p>
                      <a:r>
                        <a:rPr lang="en-US" dirty="0" smtClean="0"/>
                        <a:t>.NET Assembly</a:t>
                      </a:r>
                      <a:endParaRPr lang="en-US" dirty="0"/>
                    </a:p>
                  </a:txBody>
                  <a:tcPr/>
                </a:tc>
              </a:tr>
            </a:tbl>
          </a:graphicData>
        </a:graphic>
      </p:graphicFrame>
      <p:sp>
        <p:nvSpPr>
          <p:cNvPr id="5" name="Rectangle 4"/>
          <p:cNvSpPr/>
          <p:nvPr/>
        </p:nvSpPr>
        <p:spPr bwMode="auto">
          <a:xfrm>
            <a:off x="6679073" y="4076759"/>
            <a:ext cx="2311075" cy="33489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rgbClr val="FFFFFF"/>
                </a:solidFill>
              </a:rPr>
              <a:t>B311</a:t>
            </a:r>
            <a:r>
              <a:rPr lang="nb-NO" sz="2000" dirty="0" smtClean="0">
                <a:gradFill>
                  <a:gsLst>
                    <a:gs pos="0">
                      <a:srgbClr val="FFFFFF"/>
                    </a:gs>
                    <a:gs pos="100000">
                      <a:srgbClr val="FFFFFF"/>
                    </a:gs>
                  </a:gsLst>
                  <a:lin ang="5400000" scaled="0"/>
                </a:gradFill>
              </a:rPr>
              <a:t>@TechEd 2013</a:t>
            </a:r>
            <a:endParaRPr lang="nb-NO"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22680724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Search Indexing Toolkit - SIT</a:t>
            </a:r>
          </a:p>
        </p:txBody>
      </p:sp>
      <p:sp>
        <p:nvSpPr>
          <p:cNvPr id="6" name="Text Placeholder 5"/>
          <p:cNvSpPr>
            <a:spLocks noGrp="1"/>
          </p:cNvSpPr>
          <p:nvPr>
            <p:ph type="body" sz="quarter" idx="4294967295"/>
          </p:nvPr>
        </p:nvSpPr>
        <p:spPr>
          <a:xfrm>
            <a:off x="274638" y="1212850"/>
            <a:ext cx="11887200" cy="5490734"/>
          </a:xfrm>
          <a:prstGeom prst="rect">
            <a:avLst/>
          </a:prstGeom>
        </p:spPr>
        <p:txBody>
          <a:bodyPr/>
          <a:lstStyle/>
          <a:p>
            <a:pPr>
              <a:buClr>
                <a:schemeClr val="tx2"/>
              </a:buClr>
            </a:pPr>
            <a:r>
              <a:rPr lang="en-US" dirty="0">
                <a:gradFill>
                  <a:gsLst>
                    <a:gs pos="13869">
                      <a:schemeClr val="tx2"/>
                    </a:gs>
                    <a:gs pos="42000">
                      <a:schemeClr val="tx2"/>
                    </a:gs>
                  </a:gsLst>
                  <a:lin ang="5400000" scaled="0"/>
                </a:gradFill>
              </a:rPr>
              <a:t>A generic implementation of a Custom </a:t>
            </a:r>
            <a:r>
              <a:rPr lang="en-US" dirty="0" smtClean="0">
                <a:gradFill>
                  <a:gsLst>
                    <a:gs pos="13869">
                      <a:schemeClr val="tx2"/>
                    </a:gs>
                    <a:gs pos="42000">
                      <a:schemeClr val="tx2"/>
                    </a:gs>
                  </a:gsLst>
                  <a:lin ang="5400000" scaled="0"/>
                </a:gradFill>
              </a:rPr>
              <a:t>SharePoint Indexing </a:t>
            </a:r>
            <a:r>
              <a:rPr lang="en-US" dirty="0">
                <a:gradFill>
                  <a:gsLst>
                    <a:gs pos="13869">
                      <a:schemeClr val="tx2"/>
                    </a:gs>
                    <a:gs pos="42000">
                      <a:schemeClr val="tx2"/>
                    </a:gs>
                  </a:gsLst>
                  <a:lin ang="5400000" scaled="0"/>
                </a:gradFill>
              </a:rPr>
              <a:t>Connector</a:t>
            </a:r>
          </a:p>
          <a:p>
            <a:pPr>
              <a:buClr>
                <a:schemeClr val="tx2"/>
              </a:buClr>
            </a:pPr>
            <a:r>
              <a:rPr lang="en-US" dirty="0">
                <a:gradFill>
                  <a:gsLst>
                    <a:gs pos="13869">
                      <a:schemeClr val="tx2"/>
                    </a:gs>
                    <a:gs pos="42000">
                      <a:schemeClr val="tx2"/>
                    </a:gs>
                  </a:gsLst>
                  <a:lin ang="5400000" scaled="0"/>
                </a:gradFill>
              </a:rPr>
              <a:t>Generic Data Model File</a:t>
            </a:r>
          </a:p>
          <a:p>
            <a:pPr>
              <a:buClr>
                <a:schemeClr val="tx2"/>
              </a:buClr>
            </a:pPr>
            <a:r>
              <a:rPr lang="en-US" dirty="0">
                <a:gradFill>
                  <a:gsLst>
                    <a:gs pos="13869">
                      <a:schemeClr val="tx2"/>
                    </a:gs>
                    <a:gs pos="42000">
                      <a:schemeClr val="tx2"/>
                    </a:gs>
                  </a:gsLst>
                  <a:lin ang="5400000" scaled="0"/>
                </a:gradFill>
              </a:rPr>
              <a:t>Implements all the complexities of</a:t>
            </a:r>
          </a:p>
          <a:p>
            <a:pPr lvl="1"/>
            <a:r>
              <a:rPr lang="en-US" dirty="0"/>
              <a:t>Batching – for scalability</a:t>
            </a:r>
          </a:p>
          <a:p>
            <a:pPr lvl="1"/>
            <a:r>
              <a:rPr lang="en-US" dirty="0"/>
              <a:t>Crawling – Full and Incremental</a:t>
            </a:r>
          </a:p>
          <a:p>
            <a:pPr lvl="1"/>
            <a:r>
              <a:rPr lang="en-US" dirty="0"/>
              <a:t>Security Trimming – Both Active Directory security and Custom Claims security</a:t>
            </a:r>
          </a:p>
          <a:p>
            <a:pPr lvl="1"/>
            <a:endParaRPr lang="en-US" dirty="0"/>
          </a:p>
          <a:p>
            <a:pPr marL="342900" lvl="1" indent="-342900">
              <a:buClr>
                <a:schemeClr val="tx2"/>
              </a:buClr>
            </a:pPr>
            <a:r>
              <a:rPr lang="en-US" sz="4000" dirty="0">
                <a:gradFill>
                  <a:gsLst>
                    <a:gs pos="13869">
                      <a:schemeClr val="tx2"/>
                    </a:gs>
                    <a:gs pos="42000">
                      <a:schemeClr val="tx2"/>
                    </a:gs>
                  </a:gsLst>
                  <a:lin ang="5400000" scaled="0"/>
                </a:gradFill>
                <a:latin typeface="+mj-lt"/>
                <a:sym typeface="Wingdings" panose="05000000000000000000" pitchFamily="2" charset="2"/>
              </a:rPr>
              <a:t>Hides all of that behind one single interface</a:t>
            </a:r>
          </a:p>
          <a:p>
            <a:pPr lvl="1"/>
            <a:endParaRPr lang="en-US" dirty="0"/>
          </a:p>
        </p:txBody>
      </p:sp>
    </p:spTree>
    <p:extLst>
      <p:ext uri="{BB962C8B-B14F-4D97-AF65-F5344CB8AC3E}">
        <p14:creationId xmlns:p14="http://schemas.microsoft.com/office/powerpoint/2010/main" val="959782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What’s in the package?</a:t>
            </a:r>
            <a:endParaRPr lang="en-US" dirty="0"/>
          </a:p>
        </p:txBody>
      </p:sp>
      <p:grpSp>
        <p:nvGrpSpPr>
          <p:cNvPr id="2" name="Group 1"/>
          <p:cNvGrpSpPr/>
          <p:nvPr/>
        </p:nvGrpSpPr>
        <p:grpSpPr>
          <a:xfrm>
            <a:off x="3409925" y="4105763"/>
            <a:ext cx="5184576" cy="1382979"/>
            <a:chOff x="3537943" y="5120768"/>
            <a:chExt cx="4968552" cy="1382979"/>
          </a:xfrm>
          <a:solidFill>
            <a:schemeClr val="tx2"/>
          </a:solidFill>
        </p:grpSpPr>
        <p:sp>
          <p:nvSpPr>
            <p:cNvPr id="7" name="Rectangle 6"/>
            <p:cNvSpPr/>
            <p:nvPr/>
          </p:nvSpPr>
          <p:spPr bwMode="auto">
            <a:xfrm>
              <a:off x="3537943" y="5120768"/>
              <a:ext cx="4968552" cy="13829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Search Indexing Toolkit</a:t>
              </a:r>
            </a:p>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SIT Core Library</a:t>
              </a:r>
            </a:p>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SITModel.xml</a:t>
              </a:r>
            </a:p>
          </p:txBody>
        </p:sp>
        <p:sp>
          <p:nvSpPr>
            <p:cNvPr id="8" name="Freeform 128"/>
            <p:cNvSpPr>
              <a:spLocks noEditPoints="1"/>
            </p:cNvSpPr>
            <p:nvPr/>
          </p:nvSpPr>
          <p:spPr bwMode="black">
            <a:xfrm>
              <a:off x="6539516" y="6024320"/>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
        <p:nvSpPr>
          <p:cNvPr id="9" name="Rectangle 8"/>
          <p:cNvSpPr/>
          <p:nvPr/>
        </p:nvSpPr>
        <p:spPr bwMode="auto">
          <a:xfrm>
            <a:off x="3409925" y="1664625"/>
            <a:ext cx="2520280" cy="165618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XML Files Indexing Connector</a:t>
            </a:r>
          </a:p>
        </p:txBody>
      </p:sp>
      <p:sp>
        <p:nvSpPr>
          <p:cNvPr id="10" name="Rectangle 9"/>
          <p:cNvSpPr/>
          <p:nvPr/>
        </p:nvSpPr>
        <p:spPr bwMode="auto">
          <a:xfrm>
            <a:off x="6074221" y="1661058"/>
            <a:ext cx="2520280" cy="165618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err="1" smtClean="0">
                <a:gradFill>
                  <a:gsLst>
                    <a:gs pos="0">
                      <a:srgbClr val="FFFFFF"/>
                    </a:gs>
                    <a:gs pos="100000">
                      <a:srgbClr val="FFFFFF"/>
                    </a:gs>
                  </a:gsLst>
                  <a:lin ang="5400000" scaled="0"/>
                </a:gradFill>
                <a:ea typeface="Segoe UI" pitchFamily="34" charset="0"/>
                <a:cs typeface="Segoe UI" pitchFamily="34" charset="0"/>
              </a:rPr>
              <a:t>AdventureWorks</a:t>
            </a:r>
            <a:r>
              <a:rPr lang="en-US" dirty="0" smtClean="0">
                <a:gradFill>
                  <a:gsLst>
                    <a:gs pos="0">
                      <a:srgbClr val="FFFFFF"/>
                    </a:gs>
                    <a:gs pos="100000">
                      <a:srgbClr val="FFFFFF"/>
                    </a:gs>
                  </a:gsLst>
                  <a:lin ang="5400000" scaled="0"/>
                </a:gradFill>
                <a:ea typeface="Segoe UI" pitchFamily="34" charset="0"/>
                <a:cs typeface="Segoe UI" pitchFamily="34" charset="0"/>
              </a:rPr>
              <a:t> Product DB Indexing Connector</a:t>
            </a:r>
          </a:p>
        </p:txBody>
      </p:sp>
      <p:sp>
        <p:nvSpPr>
          <p:cNvPr id="11" name="Rectangle 10"/>
          <p:cNvSpPr/>
          <p:nvPr/>
        </p:nvSpPr>
        <p:spPr bwMode="auto">
          <a:xfrm>
            <a:off x="3409925" y="3425254"/>
            <a:ext cx="5184576" cy="5760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Implementing the </a:t>
            </a:r>
            <a:r>
              <a:rPr lang="en-US" dirty="0" err="1" smtClean="0">
                <a:gradFill>
                  <a:gsLst>
                    <a:gs pos="0">
                      <a:srgbClr val="FFFFFF"/>
                    </a:gs>
                    <a:gs pos="100000">
                      <a:srgbClr val="FFFFFF"/>
                    </a:gs>
                  </a:gsLst>
                  <a:lin ang="5400000" scaled="0"/>
                </a:gradFill>
                <a:ea typeface="Segoe UI" pitchFamily="34" charset="0"/>
                <a:cs typeface="Segoe UI" pitchFamily="34" charset="0"/>
              </a:rPr>
              <a:t>ISearchConnector</a:t>
            </a:r>
            <a:r>
              <a:rPr lang="en-US" dirty="0" smtClean="0">
                <a:gradFill>
                  <a:gsLst>
                    <a:gs pos="0">
                      <a:srgbClr val="FFFFFF"/>
                    </a:gs>
                    <a:gs pos="100000">
                      <a:srgbClr val="FFFFFF"/>
                    </a:gs>
                  </a:gsLst>
                  <a:lin ang="5400000" scaled="0"/>
                </a:gradFill>
                <a:ea typeface="Segoe UI" pitchFamily="34" charset="0"/>
                <a:cs typeface="Segoe UI" pitchFamily="34" charset="0"/>
              </a:rPr>
              <a:t> interface</a:t>
            </a:r>
          </a:p>
        </p:txBody>
      </p:sp>
      <p:sp>
        <p:nvSpPr>
          <p:cNvPr id="5" name="Oval Callout 4"/>
          <p:cNvSpPr/>
          <p:nvPr/>
        </p:nvSpPr>
        <p:spPr bwMode="auto">
          <a:xfrm>
            <a:off x="8594501" y="3459187"/>
            <a:ext cx="2560292" cy="1188707"/>
          </a:xfrm>
          <a:prstGeom prst="wedgeEllipseCallout">
            <a:avLst>
              <a:gd name="adj1" fmla="val -48707"/>
              <a:gd name="adj2" fmla="val 104714"/>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With a detailed How-To Guide </a:t>
            </a:r>
          </a:p>
        </p:txBody>
      </p:sp>
    </p:spTree>
    <p:extLst>
      <p:ext uri="{BB962C8B-B14F-4D97-AF65-F5344CB8AC3E}">
        <p14:creationId xmlns:p14="http://schemas.microsoft.com/office/powerpoint/2010/main" val="1956153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 XML file connector</a:t>
            </a:r>
            <a:endParaRPr lang="en-US" dirty="0"/>
          </a:p>
        </p:txBody>
      </p:sp>
      <p:sp>
        <p:nvSpPr>
          <p:cNvPr id="3" name="Text Placeholder 2"/>
          <p:cNvSpPr>
            <a:spLocks noGrp="1"/>
          </p:cNvSpPr>
          <p:nvPr>
            <p:ph type="body" sz="quarter" idx="4294967295"/>
          </p:nvPr>
        </p:nvSpPr>
        <p:spPr>
          <a:xfrm>
            <a:off x="274638" y="1212850"/>
            <a:ext cx="11887200" cy="5478423"/>
          </a:xfrm>
          <a:prstGeom prst="rect">
            <a:avLst/>
          </a:prstGeom>
        </p:spPr>
        <p:txBody>
          <a:bodyPr/>
          <a:lstStyle/>
          <a:p>
            <a:r>
              <a:rPr lang="en-US" dirty="0">
                <a:gradFill>
                  <a:gsLst>
                    <a:gs pos="13869">
                      <a:schemeClr val="tx2"/>
                    </a:gs>
                    <a:gs pos="42000">
                      <a:schemeClr val="tx2"/>
                    </a:gs>
                  </a:gsLst>
                  <a:lin ang="5400000" scaled="0"/>
                </a:gradFill>
              </a:rPr>
              <a:t>Index Any XML File</a:t>
            </a:r>
          </a:p>
          <a:p>
            <a:pPr lvl="1"/>
            <a:r>
              <a:rPr lang="en-US" dirty="0" smtClean="0"/>
              <a:t>The connector can split items on a configurable xml element</a:t>
            </a:r>
          </a:p>
          <a:p>
            <a:r>
              <a:rPr lang="en-US" dirty="0">
                <a:gradFill>
                  <a:gsLst>
                    <a:gs pos="13869">
                      <a:schemeClr val="tx2"/>
                    </a:gs>
                    <a:gs pos="42000">
                      <a:schemeClr val="tx2"/>
                    </a:gs>
                  </a:gsLst>
                  <a:lin ang="5400000" scaled="0"/>
                </a:gradFill>
              </a:rPr>
              <a:t>Flexible</a:t>
            </a:r>
          </a:p>
          <a:p>
            <a:pPr lvl="1"/>
            <a:r>
              <a:rPr lang="en-US" dirty="0"/>
              <a:t>All sub elements are submitted as crawled </a:t>
            </a:r>
            <a:r>
              <a:rPr lang="en-US" dirty="0" smtClean="0"/>
              <a:t>properties, no need to configure</a:t>
            </a:r>
            <a:endParaRPr lang="en-US" dirty="0"/>
          </a:p>
          <a:p>
            <a:r>
              <a:rPr lang="en-US" dirty="0">
                <a:gradFill>
                  <a:gsLst>
                    <a:gs pos="13869">
                      <a:schemeClr val="tx2"/>
                    </a:gs>
                    <a:gs pos="42000">
                      <a:schemeClr val="tx2"/>
                    </a:gs>
                  </a:gsLst>
                  <a:lin ang="5400000" scaled="0"/>
                </a:gradFill>
              </a:rPr>
              <a:t>High Performance</a:t>
            </a:r>
          </a:p>
          <a:p>
            <a:pPr lvl="1"/>
            <a:r>
              <a:rPr lang="en-US" dirty="0" smtClean="0"/>
              <a:t>Testing has shown 100 DPS even on a laptop</a:t>
            </a:r>
            <a:endParaRPr lang="en-US" dirty="0"/>
          </a:p>
          <a:p>
            <a:r>
              <a:rPr lang="en-US" dirty="0">
                <a:gradFill>
                  <a:gsLst>
                    <a:gs pos="13869">
                      <a:schemeClr val="tx2"/>
                    </a:gs>
                    <a:gs pos="42000">
                      <a:schemeClr val="tx2"/>
                    </a:gs>
                  </a:gsLst>
                  <a:lin ang="5400000" scaled="0"/>
                </a:gradFill>
              </a:rPr>
              <a:t>Scalable</a:t>
            </a:r>
          </a:p>
          <a:p>
            <a:pPr lvl="1"/>
            <a:r>
              <a:rPr lang="en-US" dirty="0" smtClean="0"/>
              <a:t>Crawl million of XML files</a:t>
            </a:r>
            <a:endParaRPr lang="en-US" dirty="0"/>
          </a:p>
          <a:p>
            <a:endParaRPr lang="en-US" dirty="0" smtClean="0"/>
          </a:p>
          <a:p>
            <a:pPr lvl="1"/>
            <a:endParaRPr lang="en-US" dirty="0" smtClean="0"/>
          </a:p>
        </p:txBody>
      </p:sp>
    </p:spTree>
    <p:extLst>
      <p:ext uri="{BB962C8B-B14F-4D97-AF65-F5344CB8AC3E}">
        <p14:creationId xmlns:p14="http://schemas.microsoft.com/office/powerpoint/2010/main" val="932465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1613" y="1409030"/>
            <a:ext cx="10056812" cy="3367409"/>
          </a:xfrm>
        </p:spPr>
        <p:txBody>
          <a:bodyPr/>
          <a:lstStyle/>
          <a:p>
            <a:r>
              <a:rPr lang="en-US" b="1" dirty="0" smtClean="0"/>
              <a:t>Demo</a:t>
            </a:r>
            <a:r>
              <a:rPr lang="en-US" dirty="0"/>
              <a:t/>
            </a:r>
            <a:br>
              <a:rPr lang="en-US" dirty="0"/>
            </a:br>
            <a:r>
              <a:rPr lang="en-US" sz="5400" dirty="0" smtClean="0"/>
              <a:t>Indexing Wikipedia Abstracts</a:t>
            </a:r>
            <a:endParaRPr lang="en-US" sz="5400" dirty="0"/>
          </a:p>
        </p:txBody>
      </p:sp>
      <p:sp>
        <p:nvSpPr>
          <p:cNvPr id="5" name="Text Placeholder 4"/>
          <p:cNvSpPr>
            <a:spLocks noGrp="1"/>
          </p:cNvSpPr>
          <p:nvPr>
            <p:ph type="body" sz="quarter" idx="12"/>
          </p:nvPr>
        </p:nvSpPr>
        <p:spPr>
          <a:xfrm>
            <a:off x="313581" y="4217342"/>
            <a:ext cx="10058401" cy="1829593"/>
          </a:xfrm>
        </p:spPr>
        <p:txBody>
          <a:bodyPr/>
          <a:lstStyle/>
          <a:p>
            <a:endParaRPr lang="en-US" dirty="0" smtClean="0"/>
          </a:p>
          <a:p>
            <a:r>
              <a:rPr lang="en-US" dirty="0" smtClean="0"/>
              <a:t>Search Indexing Toolkit</a:t>
            </a:r>
            <a:endParaRPr lang="en-US" dirty="0"/>
          </a:p>
        </p:txBody>
      </p:sp>
    </p:spTree>
    <p:extLst>
      <p:ext uri="{BB962C8B-B14F-4D97-AF65-F5344CB8AC3E}">
        <p14:creationId xmlns:p14="http://schemas.microsoft.com/office/powerpoint/2010/main" val="349631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214" y="103375"/>
            <a:ext cx="11889564" cy="917575"/>
          </a:xfrm>
        </p:spPr>
        <p:txBody>
          <a:bodyPr/>
          <a:lstStyle/>
          <a:p>
            <a:pPr>
              <a:buClr>
                <a:schemeClr val="tx1"/>
              </a:buClr>
              <a:buSzPct val="90000"/>
            </a:pPr>
            <a:r>
              <a:rPr lang="nb-NO" dirty="0">
                <a:solidFill>
                  <a:schemeClr val="tx1"/>
                </a:solidFill>
              </a:rPr>
              <a:t>SIT ISearchConnector interface</a:t>
            </a:r>
          </a:p>
        </p:txBody>
      </p:sp>
      <p:sp>
        <p:nvSpPr>
          <p:cNvPr id="5" name="Rectangle 4"/>
          <p:cNvSpPr/>
          <p:nvPr/>
        </p:nvSpPr>
        <p:spPr bwMode="auto">
          <a:xfrm>
            <a:off x="350837" y="1212848"/>
            <a:ext cx="1828800" cy="540861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SIT Core</a:t>
            </a:r>
          </a:p>
        </p:txBody>
      </p:sp>
      <p:sp>
        <p:nvSpPr>
          <p:cNvPr id="8" name="Rectangle 7"/>
          <p:cNvSpPr/>
          <p:nvPr/>
        </p:nvSpPr>
        <p:spPr bwMode="auto">
          <a:xfrm>
            <a:off x="10180637" y="1212848"/>
            <a:ext cx="1828800" cy="540861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Your</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Connector</a:t>
            </a:r>
          </a:p>
        </p:txBody>
      </p:sp>
      <p:cxnSp>
        <p:nvCxnSpPr>
          <p:cNvPr id="23" name="Straight Arrow Connector 22"/>
          <p:cNvCxnSpPr/>
          <p:nvPr/>
        </p:nvCxnSpPr>
        <p:spPr>
          <a:xfrm flipV="1">
            <a:off x="2179636" y="1516062"/>
            <a:ext cx="8046720" cy="30536"/>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027237" y="1020950"/>
            <a:ext cx="2765822" cy="635751"/>
          </a:xfrm>
          <a:prstGeom prst="rect">
            <a:avLst/>
          </a:prstGeom>
          <a:noFill/>
        </p:spPr>
        <p:txBody>
          <a:bodyPr wrap="none" lIns="182880" tIns="146304" rIns="182880" bIns="146304" rtlCol="0">
            <a:spAutoFit/>
          </a:bodyPr>
          <a:lstStyle/>
          <a:p>
            <a:pPr>
              <a:lnSpc>
                <a:spcPct val="90000"/>
              </a:lnSpc>
              <a:spcAft>
                <a:spcPts val="600"/>
              </a:spcAft>
            </a:pPr>
            <a:r>
              <a:rPr lang="nb-NO" sz="2400" dirty="0">
                <a:solidFill>
                  <a:srgbClr val="505050"/>
                </a:solidFill>
                <a:latin typeface="Courier New" panose="02070309020205020404" pitchFamily="49" charset="0"/>
                <a:cs typeface="Courier New" panose="02070309020205020404" pitchFamily="49" charset="0"/>
              </a:rPr>
              <a:t>ContentSource</a:t>
            </a:r>
            <a:endParaRPr lang="en-US" sz="2400" dirty="0" smtClean="0">
              <a:ln>
                <a:solidFill>
                  <a:srgbClr val="505050"/>
                </a:solidFill>
              </a:ln>
              <a:gradFill>
                <a:gsLst>
                  <a:gs pos="2917">
                    <a:srgbClr val="FFFFFF"/>
                  </a:gs>
                  <a:gs pos="30000">
                    <a:srgbClr val="FFFFFF"/>
                  </a:gs>
                </a:gsLst>
                <a:lin ang="5400000" scaled="0"/>
              </a:gradFill>
            </a:endParaRPr>
          </a:p>
        </p:txBody>
      </p:sp>
      <p:cxnSp>
        <p:nvCxnSpPr>
          <p:cNvPr id="26" name="Straight Arrow Connector 25"/>
          <p:cNvCxnSpPr/>
          <p:nvPr/>
        </p:nvCxnSpPr>
        <p:spPr>
          <a:xfrm>
            <a:off x="2179637" y="3192462"/>
            <a:ext cx="804672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027237" y="2735262"/>
            <a:ext cx="2397131" cy="635751"/>
          </a:xfrm>
          <a:prstGeom prst="rect">
            <a:avLst/>
          </a:prstGeom>
          <a:noFill/>
        </p:spPr>
        <p:txBody>
          <a:bodyPr wrap="none" lIns="182880" tIns="146304" rIns="182880" bIns="146304" rtlCol="0">
            <a:spAutoFit/>
          </a:bodyPr>
          <a:lstStyle/>
          <a:p>
            <a:pPr>
              <a:lnSpc>
                <a:spcPct val="90000"/>
              </a:lnSpc>
              <a:spcAft>
                <a:spcPts val="600"/>
              </a:spcAft>
            </a:pPr>
            <a:r>
              <a:rPr lang="nb-NO" sz="2400" dirty="0">
                <a:solidFill>
                  <a:srgbClr val="505050"/>
                </a:solidFill>
                <a:latin typeface="Courier New" panose="02070309020205020404" pitchFamily="49" charset="0"/>
                <a:cs typeface="Courier New" panose="02070309020205020404" pitchFamily="49" charset="0"/>
              </a:rPr>
              <a:t>GetAllItems</a:t>
            </a:r>
            <a:endParaRPr lang="en-US" sz="2400" dirty="0" smtClean="0">
              <a:ln>
                <a:solidFill>
                  <a:srgbClr val="505050"/>
                </a:solidFill>
              </a:ln>
              <a:gradFill>
                <a:gsLst>
                  <a:gs pos="2917">
                    <a:srgbClr val="FFFFFF"/>
                  </a:gs>
                  <a:gs pos="30000">
                    <a:srgbClr val="FFFFFF"/>
                  </a:gs>
                </a:gsLst>
                <a:lin ang="5400000" scaled="0"/>
              </a:gradFill>
            </a:endParaRPr>
          </a:p>
        </p:txBody>
      </p:sp>
      <p:sp>
        <p:nvSpPr>
          <p:cNvPr id="28" name="TextBox 27"/>
          <p:cNvSpPr txBox="1"/>
          <p:nvPr/>
        </p:nvSpPr>
        <p:spPr>
          <a:xfrm>
            <a:off x="8315074" y="3040062"/>
            <a:ext cx="2094163" cy="627864"/>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505050"/>
                </a:solidFill>
              </a:rPr>
              <a:t>[</a:t>
            </a:r>
            <a:r>
              <a:rPr lang="en-US" sz="2400" dirty="0" smtClean="0">
                <a:solidFill>
                  <a:srgbClr val="505050"/>
                </a:solidFill>
              </a:rPr>
              <a:t>id1,id2,id3..]</a:t>
            </a:r>
            <a:endParaRPr lang="en-US" sz="2400" dirty="0">
              <a:solidFill>
                <a:srgbClr val="505050"/>
              </a:solidFill>
            </a:endParaRPr>
          </a:p>
        </p:txBody>
      </p:sp>
      <p:cxnSp>
        <p:nvCxnSpPr>
          <p:cNvPr id="29" name="Straight Arrow Connector 28"/>
          <p:cNvCxnSpPr/>
          <p:nvPr/>
        </p:nvCxnSpPr>
        <p:spPr>
          <a:xfrm>
            <a:off x="2179637" y="3989789"/>
            <a:ext cx="804672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027237" y="3555198"/>
            <a:ext cx="4068763"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solidFill>
                  <a:srgbClr val="505050"/>
                </a:solidFill>
                <a:latin typeface="Courier New" panose="02070309020205020404" pitchFamily="49" charset="0"/>
                <a:cs typeface="Courier New" panose="02070309020205020404" pitchFamily="49" charset="0"/>
              </a:rPr>
              <a:t>GetSpecificItem(id1)</a:t>
            </a:r>
            <a:endParaRPr lang="en-US" sz="2400" dirty="0" smtClean="0">
              <a:ln>
                <a:solidFill>
                  <a:srgbClr val="505050"/>
                </a:solidFill>
              </a:ln>
              <a:gradFill>
                <a:gsLst>
                  <a:gs pos="2917">
                    <a:srgbClr val="FFFFFF"/>
                  </a:gs>
                  <a:gs pos="30000">
                    <a:srgbClr val="FFFFFF"/>
                  </a:gs>
                </a:gsLst>
                <a:lin ang="5400000" scaled="0"/>
              </a:gradFill>
            </a:endParaRPr>
          </a:p>
        </p:txBody>
      </p:sp>
      <p:cxnSp>
        <p:nvCxnSpPr>
          <p:cNvPr id="15" name="Straight Arrow Connector 14"/>
          <p:cNvCxnSpPr/>
          <p:nvPr/>
        </p:nvCxnSpPr>
        <p:spPr>
          <a:xfrm>
            <a:off x="2179636" y="2354262"/>
            <a:ext cx="804672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027237" y="1878798"/>
            <a:ext cx="2212785" cy="635751"/>
          </a:xfrm>
          <a:prstGeom prst="rect">
            <a:avLst/>
          </a:prstGeom>
          <a:noFill/>
        </p:spPr>
        <p:txBody>
          <a:bodyPr wrap="none" lIns="182880" tIns="146304" rIns="182880" bIns="146304" rtlCol="0">
            <a:spAutoFit/>
          </a:bodyPr>
          <a:lstStyle>
            <a:defPPr>
              <a:defRPr lang="en-US"/>
            </a:defPPr>
            <a:lvl1pPr>
              <a:lnSpc>
                <a:spcPct val="90000"/>
              </a:lnSpc>
              <a:spcAft>
                <a:spcPts val="600"/>
              </a:spcAft>
              <a:defRPr sz="2400">
                <a:latin typeface="Courier New" panose="02070309020205020404" pitchFamily="49" charset="0"/>
                <a:cs typeface="Courier New" panose="02070309020205020404" pitchFamily="49" charset="0"/>
              </a:defRPr>
            </a:lvl1pPr>
          </a:lstStyle>
          <a:p>
            <a:r>
              <a:rPr lang="nb-NO" dirty="0">
                <a:solidFill>
                  <a:srgbClr val="505050"/>
                </a:solidFill>
              </a:rPr>
              <a:t>Initialize</a:t>
            </a:r>
            <a:endParaRPr lang="en-US" dirty="0">
              <a:solidFill>
                <a:srgbClr val="505050"/>
              </a:solidFill>
            </a:endParaRPr>
          </a:p>
        </p:txBody>
      </p:sp>
      <p:sp>
        <p:nvSpPr>
          <p:cNvPr id="18" name="TextBox 17"/>
          <p:cNvSpPr txBox="1"/>
          <p:nvPr/>
        </p:nvSpPr>
        <p:spPr>
          <a:xfrm>
            <a:off x="7769988" y="3859998"/>
            <a:ext cx="2639249" cy="627864"/>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505050"/>
                </a:solidFill>
              </a:rPr>
              <a:t>[id1’s properties]</a:t>
            </a:r>
            <a:endParaRPr lang="en-US" sz="2400" dirty="0" smtClean="0">
              <a:solidFill>
                <a:srgbClr val="505050"/>
              </a:solidFill>
            </a:endParaRPr>
          </a:p>
        </p:txBody>
      </p:sp>
      <p:cxnSp>
        <p:nvCxnSpPr>
          <p:cNvPr id="19" name="Straight Arrow Connector 18"/>
          <p:cNvCxnSpPr/>
          <p:nvPr/>
        </p:nvCxnSpPr>
        <p:spPr>
          <a:xfrm>
            <a:off x="2179637" y="4792662"/>
            <a:ext cx="804672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449497" y="4621998"/>
            <a:ext cx="16598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505050"/>
                </a:solidFill>
              </a:rPr>
              <a:t>i</a:t>
            </a:r>
            <a:r>
              <a:rPr lang="en-US" sz="2400" dirty="0" smtClean="0">
                <a:solidFill>
                  <a:srgbClr val="505050"/>
                </a:solidFill>
              </a:rPr>
              <a:t>d1’s data</a:t>
            </a:r>
          </a:p>
        </p:txBody>
      </p:sp>
      <p:sp>
        <p:nvSpPr>
          <p:cNvPr id="21" name="TextBox 20"/>
          <p:cNvSpPr txBox="1"/>
          <p:nvPr/>
        </p:nvSpPr>
        <p:spPr>
          <a:xfrm>
            <a:off x="2041542" y="4317198"/>
            <a:ext cx="4831697"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solidFill>
                  <a:srgbClr val="505050"/>
                </a:solidFill>
                <a:latin typeface="Courier New" panose="02070309020205020404" pitchFamily="49" charset="0"/>
                <a:cs typeface="Courier New" panose="02070309020205020404" pitchFamily="49" charset="0"/>
              </a:rPr>
              <a:t>GetSpecificItemData(id1)</a:t>
            </a:r>
            <a:endParaRPr lang="en-US" sz="2400" dirty="0" smtClean="0">
              <a:ln>
                <a:solidFill>
                  <a:srgbClr val="505050"/>
                </a:solidFill>
              </a:ln>
              <a:gradFill>
                <a:gsLst>
                  <a:gs pos="2917">
                    <a:srgbClr val="FFFFFF"/>
                  </a:gs>
                  <a:gs pos="30000">
                    <a:srgbClr val="FFFFFF"/>
                  </a:gs>
                </a:gsLst>
                <a:lin ang="5400000" scaled="0"/>
              </a:gradFill>
            </a:endParaRPr>
          </a:p>
        </p:txBody>
      </p:sp>
      <p:cxnSp>
        <p:nvCxnSpPr>
          <p:cNvPr id="22" name="Straight Arrow Connector 21"/>
          <p:cNvCxnSpPr/>
          <p:nvPr/>
        </p:nvCxnSpPr>
        <p:spPr>
          <a:xfrm>
            <a:off x="2179637" y="5630862"/>
            <a:ext cx="8046720" cy="0"/>
          </a:xfrm>
          <a:prstGeom prst="straightConnector1">
            <a:avLst/>
          </a:prstGeom>
          <a:ln w="63500">
            <a:solidFill>
              <a:schemeClr val="accent5"/>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827837" y="5536398"/>
            <a:ext cx="3563348" cy="627864"/>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505050"/>
                </a:solidFill>
              </a:rPr>
              <a:t>i</a:t>
            </a:r>
            <a:r>
              <a:rPr lang="en-US" sz="2400" dirty="0" smtClean="0">
                <a:solidFill>
                  <a:srgbClr val="505050"/>
                </a:solidFill>
              </a:rPr>
              <a:t>d1’s security descriptor</a:t>
            </a:r>
          </a:p>
        </p:txBody>
      </p:sp>
      <p:sp>
        <p:nvSpPr>
          <p:cNvPr id="34" name="TextBox 33"/>
          <p:cNvSpPr txBox="1"/>
          <p:nvPr/>
        </p:nvSpPr>
        <p:spPr>
          <a:xfrm>
            <a:off x="2027237" y="5147511"/>
            <a:ext cx="7005764" cy="635751"/>
          </a:xfrm>
          <a:prstGeom prst="rect">
            <a:avLst/>
          </a:prstGeom>
          <a:noFill/>
        </p:spPr>
        <p:txBody>
          <a:bodyPr wrap="none" lIns="182880" tIns="146304" rIns="182880" bIns="146304" rtlCol="0">
            <a:spAutoFit/>
          </a:bodyPr>
          <a:lstStyle/>
          <a:p>
            <a:pPr>
              <a:lnSpc>
                <a:spcPct val="90000"/>
              </a:lnSpc>
              <a:spcAft>
                <a:spcPts val="600"/>
              </a:spcAft>
            </a:pPr>
            <a:r>
              <a:rPr lang="nb-NO" sz="2400" dirty="0">
                <a:solidFill>
                  <a:srgbClr val="505050"/>
                </a:solidFill>
                <a:latin typeface="Courier New" panose="02070309020205020404" pitchFamily="49" charset="0"/>
                <a:cs typeface="Courier New" panose="02070309020205020404" pitchFamily="49" charset="0"/>
              </a:rPr>
              <a:t>GetSecurityDescriptorForSpecificItem</a:t>
            </a:r>
            <a:endParaRPr lang="en-US" sz="2400" dirty="0" smtClean="0">
              <a:ln>
                <a:solidFill>
                  <a:srgbClr val="505050"/>
                </a:solidFill>
              </a:ln>
              <a:gradFill>
                <a:gsLst>
                  <a:gs pos="2917">
                    <a:srgbClr val="FFFFFF"/>
                  </a:gs>
                  <a:gs pos="30000">
                    <a:srgbClr val="FFFFFF"/>
                  </a:gs>
                </a:gsLst>
                <a:lin ang="5400000" scaled="0"/>
              </a:gradFill>
            </a:endParaRPr>
          </a:p>
        </p:txBody>
      </p:sp>
      <p:sp>
        <p:nvSpPr>
          <p:cNvPr id="35" name="TextBox 34"/>
          <p:cNvSpPr txBox="1"/>
          <p:nvPr/>
        </p:nvSpPr>
        <p:spPr>
          <a:xfrm>
            <a:off x="4237037" y="3116262"/>
            <a:ext cx="3503203" cy="1865126"/>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505050"/>
                </a:solidFill>
                <a:latin typeface="Courier New" panose="02070309020205020404" pitchFamily="49" charset="0"/>
                <a:cs typeface="Courier New" panose="02070309020205020404" pitchFamily="49" charset="0"/>
              </a:rPr>
              <a:t>offset</a:t>
            </a:r>
            <a:endParaRPr lang="en-US" sz="2400" dirty="0">
              <a:solidFill>
                <a:srgbClr val="505050"/>
              </a:solidFill>
            </a:endParaRPr>
          </a:p>
          <a:p>
            <a:pPr>
              <a:lnSpc>
                <a:spcPct val="90000"/>
              </a:lnSpc>
              <a:spcAft>
                <a:spcPts val="600"/>
              </a:spcAft>
            </a:pPr>
            <a:r>
              <a:rPr lang="en-US" sz="2400" dirty="0" err="1">
                <a:solidFill>
                  <a:srgbClr val="505050"/>
                </a:solidFill>
                <a:latin typeface="Courier New" panose="02070309020205020404" pitchFamily="49" charset="0"/>
                <a:cs typeface="Courier New" panose="02070309020205020404" pitchFamily="49" charset="0"/>
              </a:rPr>
              <a:t>crawlType</a:t>
            </a:r>
            <a:endParaRPr lang="en-US" sz="2400" dirty="0">
              <a:solidFill>
                <a:srgbClr val="505050"/>
              </a:solidFill>
              <a:latin typeface="Courier New" panose="02070309020205020404" pitchFamily="49" charset="0"/>
              <a:cs typeface="Courier New" panose="02070309020205020404" pitchFamily="49" charset="0"/>
            </a:endParaRPr>
          </a:p>
          <a:p>
            <a:pPr>
              <a:lnSpc>
                <a:spcPct val="90000"/>
              </a:lnSpc>
              <a:spcAft>
                <a:spcPts val="600"/>
              </a:spcAft>
            </a:pPr>
            <a:r>
              <a:rPr lang="en-US" sz="2400" dirty="0" err="1">
                <a:solidFill>
                  <a:srgbClr val="505050"/>
                </a:solidFill>
                <a:latin typeface="Courier New" panose="02070309020205020404" pitchFamily="49" charset="0"/>
                <a:cs typeface="Courier New" panose="02070309020205020404" pitchFamily="49" charset="0"/>
              </a:rPr>
              <a:t>changeToken</a:t>
            </a:r>
            <a:endParaRPr lang="en-US" sz="2400" dirty="0">
              <a:solidFill>
                <a:srgbClr val="505050"/>
              </a:solidFill>
              <a:latin typeface="Courier New" panose="02070309020205020404" pitchFamily="49" charset="0"/>
              <a:cs typeface="Courier New" panose="02070309020205020404" pitchFamily="49" charset="0"/>
            </a:endParaRPr>
          </a:p>
          <a:p>
            <a:pPr>
              <a:lnSpc>
                <a:spcPct val="90000"/>
              </a:lnSpc>
              <a:spcAft>
                <a:spcPts val="600"/>
              </a:spcAft>
            </a:pPr>
            <a:r>
              <a:rPr lang="en-US" sz="2400" dirty="0" err="1">
                <a:solidFill>
                  <a:srgbClr val="505050"/>
                </a:solidFill>
                <a:latin typeface="Courier New" panose="02070309020205020404" pitchFamily="49" charset="0"/>
                <a:cs typeface="Courier New" panose="02070309020205020404" pitchFamily="49" charset="0"/>
              </a:rPr>
              <a:t>changeTokenUpdate</a:t>
            </a:r>
            <a:endParaRPr lang="en-US" sz="2400" dirty="0">
              <a:solidFill>
                <a:srgbClr val="505050"/>
              </a:solidFill>
              <a:latin typeface="Courier New" panose="02070309020205020404" pitchFamily="49" charset="0"/>
              <a:cs typeface="Courier New" panose="02070309020205020404" pitchFamily="49" charset="0"/>
            </a:endParaRPr>
          </a:p>
        </p:txBody>
      </p:sp>
      <p:sp>
        <p:nvSpPr>
          <p:cNvPr id="36" name="TextBox 35"/>
          <p:cNvSpPr txBox="1"/>
          <p:nvPr/>
        </p:nvSpPr>
        <p:spPr>
          <a:xfrm>
            <a:off x="3482895" y="5508055"/>
            <a:ext cx="3493585" cy="1037207"/>
          </a:xfrm>
          <a:prstGeom prst="rect">
            <a:avLst/>
          </a:prstGeom>
          <a:noFill/>
        </p:spPr>
        <p:txBody>
          <a:bodyPr wrap="none" lIns="182880" tIns="146304" rIns="182880" bIns="146304" rtlCol="0">
            <a:spAutoFit/>
          </a:bodyPr>
          <a:lstStyle/>
          <a:p>
            <a:pPr>
              <a:lnSpc>
                <a:spcPct val="90000"/>
              </a:lnSpc>
              <a:spcAft>
                <a:spcPts val="600"/>
              </a:spcAft>
            </a:pPr>
            <a:r>
              <a:rPr lang="en-US" sz="2400" dirty="0" err="1">
                <a:solidFill>
                  <a:srgbClr val="505050"/>
                </a:solidFill>
                <a:latin typeface="Courier New" panose="02070309020205020404" pitchFamily="49" charset="0"/>
                <a:cs typeface="Courier New" panose="02070309020205020404" pitchFamily="49" charset="0"/>
              </a:rPr>
              <a:t>itemId</a:t>
            </a:r>
            <a:r>
              <a:rPr lang="en-US" sz="2400" dirty="0">
                <a:solidFill>
                  <a:srgbClr val="505050"/>
                </a:solidFill>
                <a:latin typeface="Courier New" panose="02070309020205020404" pitchFamily="49" charset="0"/>
                <a:cs typeface="Courier New" panose="02070309020205020404" pitchFamily="49" charset="0"/>
              </a:rPr>
              <a:t>, </a:t>
            </a:r>
            <a:r>
              <a:rPr lang="en-US" sz="2400" dirty="0" err="1">
                <a:solidFill>
                  <a:srgbClr val="505050"/>
                </a:solidFill>
                <a:latin typeface="Courier New" panose="02070309020205020404" pitchFamily="49" charset="0"/>
                <a:cs typeface="Courier New" panose="02070309020205020404" pitchFamily="49" charset="0"/>
              </a:rPr>
              <a:t>aclmeta</a:t>
            </a:r>
            <a:r>
              <a:rPr lang="en-US" sz="2400" dirty="0">
                <a:solidFill>
                  <a:srgbClr val="505050"/>
                </a:solidFill>
                <a:latin typeface="Courier New" panose="02070309020205020404" pitchFamily="49" charset="0"/>
                <a:cs typeface="Courier New" panose="02070309020205020404" pitchFamily="49" charset="0"/>
              </a:rPr>
              <a:t>,</a:t>
            </a:r>
          </a:p>
          <a:p>
            <a:pPr>
              <a:lnSpc>
                <a:spcPct val="90000"/>
              </a:lnSpc>
              <a:spcAft>
                <a:spcPts val="600"/>
              </a:spcAft>
            </a:pPr>
            <a:r>
              <a:rPr lang="en-US" sz="2400" dirty="0" err="1">
                <a:solidFill>
                  <a:srgbClr val="505050"/>
                </a:solidFill>
                <a:latin typeface="Courier New" panose="02070309020205020404" pitchFamily="49" charset="0"/>
                <a:cs typeface="Courier New" panose="02070309020205020404" pitchFamily="49" charset="0"/>
              </a:rPr>
              <a:t>usesPluggableAuth</a:t>
            </a:r>
            <a:endParaRPr lang="en-US" sz="2400" dirty="0">
              <a:solidFill>
                <a:srgbClr val="505050"/>
              </a:solidFill>
              <a:latin typeface="Courier New" panose="02070309020205020404" pitchFamily="49" charset="0"/>
              <a:cs typeface="Courier New" panose="02070309020205020404" pitchFamily="49" charset="0"/>
            </a:endParaRPr>
          </a:p>
        </p:txBody>
      </p:sp>
    </p:spTree>
    <p:custDataLst>
      <p:tags r:id="rId1"/>
    </p:custDataLst>
    <p:extLst>
      <p:ext uri="{BB962C8B-B14F-4D97-AF65-F5344CB8AC3E}">
        <p14:creationId xmlns:p14="http://schemas.microsoft.com/office/powerpoint/2010/main" val="30758690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63" presetClass="path" presetSubtype="0" accel="50000" decel="50000" fill="hold" grpId="1" nodeType="clickEffect">
                                  <p:stCondLst>
                                    <p:cond delay="0"/>
                                  </p:stCondLst>
                                  <p:childTnLst>
                                    <p:animMotion origin="layout" path="M 4.85065E-7 2.87789E-6 L 0.44613 0.00545 " pathEditMode="relative" rAng="0" ptsTypes="AA">
                                      <p:cBhvr>
                                        <p:cTn id="12" dur="2000" fill="hold"/>
                                        <p:tgtEl>
                                          <p:spTgt spid="24"/>
                                        </p:tgtEl>
                                        <p:attrNameLst>
                                          <p:attrName>ppt_x</p:attrName>
                                          <p:attrName>ppt_y</p:attrName>
                                        </p:attrNameLst>
                                      </p:cBhvr>
                                      <p:rCtr x="21981" y="0"/>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grpId="0" nodeType="clickEffect">
                                  <p:stCondLst>
                                    <p:cond delay="0"/>
                                  </p:stCondLst>
                                  <p:childTnLst>
                                    <p:animMotion origin="layout" path="M 1.44498E-6 -1.49796E-7 L 0.49247 0.00409 " pathEditMode="relative" rAng="0" ptsTypes="AA">
                                      <p:cBhvr>
                                        <p:cTn id="22" dur="2000" fill="hold"/>
                                        <p:tgtEl>
                                          <p:spTgt spid="16"/>
                                        </p:tgtEl>
                                        <p:attrNameLst>
                                          <p:attrName>ppt_x</p:attrName>
                                          <p:attrName>ppt_y</p:attrName>
                                        </p:attrNameLst>
                                      </p:cBhvr>
                                      <p:rCtr x="24623" y="204"/>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63" presetClass="path" presetSubtype="0" accel="50000" decel="50000" fill="hold" grpId="1" nodeType="clickEffect">
                                  <p:stCondLst>
                                    <p:cond delay="0"/>
                                  </p:stCondLst>
                                  <p:childTnLst>
                                    <p:animMotion origin="layout" path="M -2.18024E-6 -2.95052E-7 L 0.47958 0.00182 " pathEditMode="relative" rAng="0" ptsTypes="AA">
                                      <p:cBhvr>
                                        <p:cTn id="34" dur="2000" fill="hold"/>
                                        <p:tgtEl>
                                          <p:spTgt spid="27"/>
                                        </p:tgtEl>
                                        <p:attrNameLst>
                                          <p:attrName>ppt_x</p:attrName>
                                          <p:attrName>ppt_y</p:attrName>
                                        </p:attrNameLst>
                                      </p:cBhvr>
                                      <p:rCtr x="23972" y="91"/>
                                    </p:animMotion>
                                  </p:childTnLst>
                                </p:cTn>
                              </p:par>
                              <p:par>
                                <p:cTn id="35" presetID="1" presetClass="exit" presetSubtype="0" fill="hold" grpId="1" nodeType="withEffect">
                                  <p:stCondLst>
                                    <p:cond delay="0"/>
                                  </p:stCondLst>
                                  <p:childTnLst>
                                    <p:set>
                                      <p:cBhvr>
                                        <p:cTn id="36" dur="1" fill="hold">
                                          <p:stCondLst>
                                            <p:cond delay="0"/>
                                          </p:stCondLst>
                                        </p:cTn>
                                        <p:tgtEl>
                                          <p:spTgt spid="35"/>
                                        </p:tgtEl>
                                        <p:attrNameLst>
                                          <p:attrName>style.visibility</p:attrName>
                                        </p:attrNameLst>
                                      </p:cBhvr>
                                      <p:to>
                                        <p:strVal val="hidden"/>
                                      </p:to>
                                    </p:set>
                                  </p:childTnLst>
                                </p:cTn>
                              </p:par>
                            </p:childTnLst>
                          </p:cTn>
                        </p:par>
                        <p:par>
                          <p:cTn id="37" fill="hold">
                            <p:stCondLst>
                              <p:cond delay="2000"/>
                            </p:stCondLst>
                            <p:childTnLst>
                              <p:par>
                                <p:cTn id="38" presetID="1" presetClass="entr" presetSubtype="0" fill="hold" grpId="1" nodeType="afterEffect">
                                  <p:stCondLst>
                                    <p:cond delay="0"/>
                                  </p:stCondLst>
                                  <p:childTnLst>
                                    <p:set>
                                      <p:cBhvr>
                                        <p:cTn id="39" dur="1" fill="hold">
                                          <p:stCondLst>
                                            <p:cond delay="0"/>
                                          </p:stCondLst>
                                        </p:cTn>
                                        <p:tgtEl>
                                          <p:spTgt spid="28"/>
                                        </p:tgtEl>
                                        <p:attrNameLst>
                                          <p:attrName>style.visibility</p:attrName>
                                        </p:attrNameLst>
                                      </p:cBhvr>
                                      <p:to>
                                        <p:strVal val="visible"/>
                                      </p:to>
                                    </p:set>
                                  </p:childTnLst>
                                </p:cTn>
                              </p:par>
                              <p:par>
                                <p:cTn id="40" presetID="35" presetClass="path" presetSubtype="0" accel="50000" decel="50000" fill="hold" grpId="0" nodeType="withEffect">
                                  <p:stCondLst>
                                    <p:cond delay="0"/>
                                  </p:stCondLst>
                                  <p:childTnLst>
                                    <p:animMotion origin="layout" path="M -4.44728E-6 -0.00113 L -0.50765 0.00954 " pathEditMode="relative" rAng="0" ptsTypes="AA">
                                      <p:cBhvr>
                                        <p:cTn id="41" dur="2000" fill="hold"/>
                                        <p:tgtEl>
                                          <p:spTgt spid="28"/>
                                        </p:tgtEl>
                                        <p:attrNameLst>
                                          <p:attrName>ppt_x</p:attrName>
                                          <p:attrName>ppt_y</p:attrName>
                                        </p:attrNameLst>
                                      </p:cBhvr>
                                      <p:rCtr x="-25389" y="522"/>
                                    </p:animMotion>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3" nodeType="clickEffect">
                                  <p:stCondLst>
                                    <p:cond delay="0"/>
                                  </p:stCondLst>
                                  <p:childTnLst>
                                    <p:set>
                                      <p:cBhvr>
                                        <p:cTn id="45" dur="1" fill="hold">
                                          <p:stCondLst>
                                            <p:cond delay="0"/>
                                          </p:stCondLst>
                                        </p:cTn>
                                        <p:tgtEl>
                                          <p:spTgt spid="30"/>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2" nodeType="clickEffect">
                                  <p:stCondLst>
                                    <p:cond delay="0"/>
                                  </p:stCondLst>
                                  <p:childTnLst>
                                    <p:set>
                                      <p:cBhvr>
                                        <p:cTn id="51" dur="1" fill="hold">
                                          <p:stCondLst>
                                            <p:cond delay="0"/>
                                          </p:stCondLst>
                                        </p:cTn>
                                        <p:tgtEl>
                                          <p:spTgt spid="30"/>
                                        </p:tgtEl>
                                        <p:attrNameLst>
                                          <p:attrName>style.visibility</p:attrName>
                                        </p:attrNameLst>
                                      </p:cBhvr>
                                      <p:to>
                                        <p:strVal val="visible"/>
                                      </p:to>
                                    </p:set>
                                  </p:childTnLst>
                                </p:cTn>
                              </p:par>
                              <p:par>
                                <p:cTn id="52" presetID="63" presetClass="path" presetSubtype="0" accel="50000" decel="50000" fill="hold" grpId="1" nodeType="withEffect">
                                  <p:stCondLst>
                                    <p:cond delay="0"/>
                                  </p:stCondLst>
                                  <p:childTnLst>
                                    <p:animMotion origin="layout" path="M 1.08501E-6 -3.69042E-6 L 0.35116 0.00136 " pathEditMode="relative" rAng="0" ptsTypes="AA">
                                      <p:cBhvr>
                                        <p:cTn id="53" dur="2000" fill="hold"/>
                                        <p:tgtEl>
                                          <p:spTgt spid="30"/>
                                        </p:tgtEl>
                                        <p:attrNameLst>
                                          <p:attrName>ppt_x</p:attrName>
                                          <p:attrName>ppt_y</p:attrName>
                                        </p:attrNameLst>
                                      </p:cBhvr>
                                      <p:rCtr x="17616" y="159"/>
                                    </p:animMotion>
                                  </p:childTnLst>
                                </p:cTn>
                              </p:par>
                            </p:childTnLst>
                          </p:cTn>
                        </p:par>
                        <p:par>
                          <p:cTn id="54" fill="hold">
                            <p:stCondLst>
                              <p:cond delay="2000"/>
                            </p:stCondLst>
                            <p:childTnLst>
                              <p:par>
                                <p:cTn id="55" presetID="1"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1.13097E-6 -0.00954 L -0.46324 0.00113 " pathEditMode="relative" rAng="0" ptsTypes="AA">
                                      <p:cBhvr>
                                        <p:cTn id="60" dur="2000" fill="hold"/>
                                        <p:tgtEl>
                                          <p:spTgt spid="18"/>
                                        </p:tgtEl>
                                        <p:attrNameLst>
                                          <p:attrName>ppt_x</p:attrName>
                                          <p:attrName>ppt_y</p:attrName>
                                        </p:attrNameLst>
                                      </p:cBhvr>
                                      <p:rCtr x="-23168" y="522"/>
                                    </p:animMotion>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3" presetClass="path" presetSubtype="0" accel="50000" decel="50000" fill="hold" grpId="1" nodeType="clickEffect">
                                  <p:stCondLst>
                                    <p:cond delay="0"/>
                                  </p:stCondLst>
                                  <p:childTnLst>
                                    <p:animMotion origin="layout" path="M 3.04315E-6 3.17749E-8 L 0.2964 -0.00159 " pathEditMode="relative" rAng="0" ptsTypes="AA">
                                      <p:cBhvr>
                                        <p:cTn id="70" dur="2000" fill="hold"/>
                                        <p:tgtEl>
                                          <p:spTgt spid="21"/>
                                        </p:tgtEl>
                                        <p:attrNameLst>
                                          <p:attrName>ppt_x</p:attrName>
                                          <p:attrName>ppt_y</p:attrName>
                                        </p:attrNameLst>
                                      </p:cBhvr>
                                      <p:rCtr x="14948" y="-23"/>
                                    </p:animMotion>
                                  </p:childTnLst>
                                </p:cTn>
                              </p:par>
                            </p:childTnLst>
                          </p:cTn>
                        </p:par>
                        <p:par>
                          <p:cTn id="71" fill="hold">
                            <p:stCondLst>
                              <p:cond delay="2000"/>
                            </p:stCondLst>
                            <p:childTnLst>
                              <p:par>
                                <p:cTn id="72" presetID="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3.28568E-6 -0.00726 L -0.5157 0.00136 " pathEditMode="relative" rAng="0" ptsTypes="AA">
                                      <p:cBhvr>
                                        <p:cTn id="75" dur="2000" fill="hold"/>
                                        <p:tgtEl>
                                          <p:spTgt spid="20"/>
                                        </p:tgtEl>
                                        <p:attrNameLst>
                                          <p:attrName>ppt_x</p:attrName>
                                          <p:attrName>ppt_y</p:attrName>
                                        </p:attrNameLst>
                                      </p:cBhvr>
                                      <p:rCtr x="-25785" y="431"/>
                                    </p:animMotion>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1" nodeType="clickEffect">
                                  <p:stCondLst>
                                    <p:cond delay="0"/>
                                  </p:stCondLst>
                                  <p:childTnLst>
                                    <p:set>
                                      <p:cBhvr>
                                        <p:cTn id="79" dur="1" fill="hold">
                                          <p:stCondLst>
                                            <p:cond delay="0"/>
                                          </p:stCondLst>
                                        </p:cTn>
                                        <p:tgtEl>
                                          <p:spTgt spid="34"/>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xit" presetSubtype="0" fill="hold" grpId="1" nodeType="clickEffect">
                                  <p:stCondLst>
                                    <p:cond delay="0"/>
                                  </p:stCondLst>
                                  <p:childTnLst>
                                    <p:set>
                                      <p:cBhvr>
                                        <p:cTn id="87" dur="1" fill="hold">
                                          <p:stCondLst>
                                            <p:cond delay="0"/>
                                          </p:stCondLst>
                                        </p:cTn>
                                        <p:tgtEl>
                                          <p:spTgt spid="36"/>
                                        </p:tgtEl>
                                        <p:attrNameLst>
                                          <p:attrName>style.visibility</p:attrName>
                                        </p:attrNameLst>
                                      </p:cBhvr>
                                      <p:to>
                                        <p:strVal val="hidden"/>
                                      </p:to>
                                    </p:set>
                                  </p:childTnLst>
                                </p:cTn>
                              </p:par>
                              <p:par>
                                <p:cTn id="88" presetID="63" presetClass="path" presetSubtype="0" accel="50000" decel="50000" fill="hold" grpId="0" nodeType="withEffect">
                                  <p:stCondLst>
                                    <p:cond delay="0"/>
                                  </p:stCondLst>
                                  <p:childTnLst>
                                    <p:animMotion origin="layout" path="M -4.59535E-7 -4.40763E-6 L 0.10812 -0.00635 " pathEditMode="relative" rAng="0" ptsTypes="AA">
                                      <p:cBhvr>
                                        <p:cTn id="89" dur="2000" fill="hold"/>
                                        <p:tgtEl>
                                          <p:spTgt spid="34"/>
                                        </p:tgtEl>
                                        <p:attrNameLst>
                                          <p:attrName>ppt_x</p:attrName>
                                          <p:attrName>ppt_y</p:attrName>
                                        </p:attrNameLst>
                                      </p:cBhvr>
                                      <p:rCtr x="5400" y="-318"/>
                                    </p:animMotion>
                                  </p:childTnLst>
                                </p:cTn>
                              </p:par>
                            </p:childTnLst>
                          </p:cTn>
                        </p:par>
                        <p:par>
                          <p:cTn id="90" fill="hold">
                            <p:stCondLst>
                              <p:cond delay="2000"/>
                            </p:stCondLst>
                            <p:childTnLst>
                              <p:par>
                                <p:cTn id="91" presetID="1" presetClass="entr" presetSubtype="0"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childTnLst>
                                </p:cTn>
                              </p:par>
                              <p:par>
                                <p:cTn id="93" presetID="35" presetClass="path" presetSubtype="0" accel="50000" decel="50000" fill="hold" grpId="1" nodeType="withEffect">
                                  <p:stCondLst>
                                    <p:cond delay="0"/>
                                  </p:stCondLst>
                                  <p:childTnLst>
                                    <p:animMotion origin="layout" path="M 1.04161E-6 4.90241E-7 L -0.38831 -0.00545 " pathEditMode="relative" rAng="0" ptsTypes="AA">
                                      <p:cBhvr>
                                        <p:cTn id="94" dur="2000" fill="hold"/>
                                        <p:tgtEl>
                                          <p:spTgt spid="33"/>
                                        </p:tgtEl>
                                        <p:attrNameLst>
                                          <p:attrName>ppt_x</p:attrName>
                                          <p:attrName>ppt_y</p:attrName>
                                        </p:attrNameLst>
                                      </p:cBhvr>
                                      <p:rCtr x="-19415" y="-2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7" grpId="0"/>
      <p:bldP spid="27" grpId="1"/>
      <p:bldP spid="28" grpId="0"/>
      <p:bldP spid="28" grpId="1"/>
      <p:bldP spid="30" grpId="0"/>
      <p:bldP spid="30" grpId="1"/>
      <p:bldP spid="30" grpId="2"/>
      <p:bldP spid="30" grpId="3"/>
      <p:bldP spid="16" grpId="0"/>
      <p:bldP spid="16" grpId="1"/>
      <p:bldP spid="18" grpId="0"/>
      <p:bldP spid="18" grpId="1"/>
      <p:bldP spid="20" grpId="0"/>
      <p:bldP spid="20" grpId="1"/>
      <p:bldP spid="21" grpId="0"/>
      <p:bldP spid="21" grpId="1"/>
      <p:bldP spid="33" grpId="0"/>
      <p:bldP spid="33" grpId="1"/>
      <p:bldP spid="34" grpId="0"/>
      <p:bldP spid="34" grpId="1"/>
      <p:bldP spid="35" grpId="0"/>
      <p:bldP spid="35" grpId="1"/>
      <p:bldP spid="36" grpId="0"/>
      <p:bldP spid="3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5858197" y="1400286"/>
            <a:ext cx="264604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Content source supports NTLM?</a:t>
            </a:r>
          </a:p>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Pass-through the security descriptor</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Item </a:t>
            </a:r>
            <a:r>
              <a:rPr lang="en-US" dirty="0"/>
              <a:t>level security</a:t>
            </a:r>
          </a:p>
        </p:txBody>
      </p:sp>
      <p:sp>
        <p:nvSpPr>
          <p:cNvPr id="5" name="Rectangle 4"/>
          <p:cNvSpPr/>
          <p:nvPr/>
        </p:nvSpPr>
        <p:spPr bwMode="auto">
          <a:xfrm>
            <a:off x="274638" y="1400285"/>
            <a:ext cx="548726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Tag each document with an NTLM security descriptor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600536" y="1400286"/>
            <a:ext cx="2645071"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Otherwise…</a:t>
            </a:r>
          </a:p>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Need to map to NTLM and create security descriptors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274638" y="4217342"/>
            <a:ext cx="5487260" cy="201622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If no NTLM available, use Custom claims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5840198" y="4217342"/>
            <a:ext cx="2646040" cy="201622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Implement Custom claims provider or security trimmer</a:t>
            </a:r>
          </a:p>
        </p:txBody>
      </p:sp>
    </p:spTree>
    <p:custDataLst>
      <p:tags r:id="rId1"/>
    </p:custDataLst>
    <p:extLst>
      <p:ext uri="{BB962C8B-B14F-4D97-AF65-F5344CB8AC3E}">
        <p14:creationId xmlns:p14="http://schemas.microsoft.com/office/powerpoint/2010/main" val="307107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6" grpId="0" animBg="1"/>
      <p:bldP spid="17"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94611"/>
          </a:xfrm>
        </p:spPr>
        <p:txBody>
          <a:bodyPr/>
          <a:lstStyle/>
          <a:p>
            <a:r>
              <a:rPr lang="en-US" sz="3200" dirty="0" smtClean="0">
                <a:solidFill>
                  <a:schemeClr val="tx2"/>
                </a:solidFill>
              </a:rPr>
              <a:t>Crawling XML files generated from 3</a:t>
            </a:r>
            <a:r>
              <a:rPr lang="en-US" sz="3200" baseline="30000" dirty="0" smtClean="0">
                <a:solidFill>
                  <a:schemeClr val="tx2"/>
                </a:solidFill>
              </a:rPr>
              <a:t>rd</a:t>
            </a:r>
            <a:r>
              <a:rPr lang="en-US" sz="3200" dirty="0" smtClean="0">
                <a:solidFill>
                  <a:schemeClr val="tx2"/>
                </a:solidFill>
              </a:rPr>
              <a:t> party sources.</a:t>
            </a:r>
          </a:p>
          <a:p>
            <a:endParaRPr lang="en-US" sz="3200" dirty="0" smtClean="0">
              <a:solidFill>
                <a:schemeClr val="tx2"/>
              </a:solidFill>
            </a:endParaRPr>
          </a:p>
          <a:p>
            <a:r>
              <a:rPr lang="en-US" sz="3200" dirty="0" smtClean="0">
                <a:solidFill>
                  <a:schemeClr val="tx2"/>
                </a:solidFill>
              </a:rPr>
              <a:t>SQL Server with security trimming</a:t>
            </a:r>
          </a:p>
          <a:p>
            <a:endParaRPr lang="en-US" sz="3200" dirty="0" smtClean="0">
              <a:solidFill>
                <a:schemeClr val="tx2"/>
              </a:solidFill>
            </a:endParaRPr>
          </a:p>
          <a:p>
            <a:r>
              <a:rPr lang="en-US" sz="3200" dirty="0" smtClean="0">
                <a:solidFill>
                  <a:schemeClr val="tx2"/>
                </a:solidFill>
              </a:rPr>
              <a:t>SQL Server with related BLOB on file share</a:t>
            </a:r>
          </a:p>
        </p:txBody>
      </p:sp>
      <p:sp>
        <p:nvSpPr>
          <p:cNvPr id="3" name="Title 2"/>
          <p:cNvSpPr>
            <a:spLocks noGrp="1"/>
          </p:cNvSpPr>
          <p:nvPr>
            <p:ph type="title"/>
          </p:nvPr>
        </p:nvSpPr>
        <p:spPr/>
        <p:txBody>
          <a:bodyPr/>
          <a:lstStyle/>
          <a:p>
            <a:r>
              <a:rPr lang="en-US" dirty="0" smtClean="0"/>
              <a:t>Live Use cases</a:t>
            </a:r>
            <a:endParaRPr lang="en-US" dirty="0"/>
          </a:p>
        </p:txBody>
      </p:sp>
    </p:spTree>
    <p:extLst>
      <p:ext uri="{BB962C8B-B14F-4D97-AF65-F5344CB8AC3E}">
        <p14:creationId xmlns:p14="http://schemas.microsoft.com/office/powerpoint/2010/main" val="3965412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Search Content Enrichment and Extensibility in SharePoint 2013</a:t>
            </a:r>
          </a:p>
        </p:txBody>
      </p:sp>
      <p:sp>
        <p:nvSpPr>
          <p:cNvPr id="5" name="Text Placeholder 4"/>
          <p:cNvSpPr>
            <a:spLocks noGrp="1"/>
          </p:cNvSpPr>
          <p:nvPr>
            <p:ph type="body" sz="quarter" idx="14"/>
          </p:nvPr>
        </p:nvSpPr>
        <p:spPr/>
        <p:txBody>
          <a:bodyPr/>
          <a:lstStyle/>
          <a:p>
            <a:r>
              <a:rPr lang="en-US" dirty="0" smtClean="0"/>
              <a:t>Brent Groom</a:t>
            </a:r>
          </a:p>
          <a:p>
            <a:r>
              <a:rPr lang="en-US" dirty="0" smtClean="0"/>
              <a:t>Senior PFE</a:t>
            </a:r>
          </a:p>
          <a:p>
            <a:r>
              <a:rPr lang="en-US" dirty="0" smtClean="0"/>
              <a:t>Microsoft</a:t>
            </a:r>
            <a:r>
              <a:rPr lang="en-US" dirty="0"/>
              <a:t>	 </a:t>
            </a:r>
            <a:r>
              <a:rPr lang="en-US" dirty="0" smtClean="0"/>
              <a:t>				</a:t>
            </a:r>
            <a:endParaRPr lang="en-US" dirty="0"/>
          </a:p>
        </p:txBody>
      </p:sp>
      <p:sp>
        <p:nvSpPr>
          <p:cNvPr id="2" name="Text Placeholder 1"/>
          <p:cNvSpPr>
            <a:spLocks noGrp="1"/>
          </p:cNvSpPr>
          <p:nvPr>
            <p:ph type="body" sz="quarter" idx="15"/>
          </p:nvPr>
        </p:nvSpPr>
        <p:spPr/>
        <p:txBody>
          <a:bodyPr/>
          <a:lstStyle/>
          <a:p>
            <a:r>
              <a:rPr lang="en-US" dirty="0" smtClean="0"/>
              <a:t>SPC414</a:t>
            </a:r>
            <a:endParaRPr lang="en-US" dirty="0"/>
          </a:p>
        </p:txBody>
      </p:sp>
      <p:sp>
        <p:nvSpPr>
          <p:cNvPr id="6" name="Text Placeholder 4"/>
          <p:cNvSpPr txBox="1">
            <a:spLocks/>
          </p:cNvSpPr>
          <p:nvPr/>
        </p:nvSpPr>
        <p:spPr bwMode="ltGray">
          <a:xfrm>
            <a:off x="6675437" y="4457580"/>
            <a:ext cx="3219551"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smtClean="0">
                <a:gradFill>
                  <a:gsLst>
                    <a:gs pos="0">
                      <a:srgbClr val="E6E6E6">
                        <a:lumMod val="10000"/>
                      </a:srgbClr>
                    </a:gs>
                    <a:gs pos="100000">
                      <a:srgbClr val="E6E6E6">
                        <a:lumMod val="10000"/>
                      </a:srgbClr>
                    </a:gs>
                  </a:gsLst>
                  <a:lin ang="5400000" scaled="0"/>
                </a:gradFill>
              </a:rPr>
              <a:t>Sreedhar Mallangi</a:t>
            </a:r>
          </a:p>
          <a:p>
            <a:pPr>
              <a:buClr>
                <a:srgbClr val="505050"/>
              </a:buClr>
            </a:pPr>
            <a:r>
              <a:rPr smtClean="0">
                <a:gradFill>
                  <a:gsLst>
                    <a:gs pos="0">
                      <a:srgbClr val="E6E6E6">
                        <a:lumMod val="10000"/>
                      </a:srgbClr>
                    </a:gs>
                    <a:gs pos="100000">
                      <a:srgbClr val="E6E6E6">
                        <a:lumMod val="10000"/>
                      </a:srgbClr>
                    </a:gs>
                  </a:gsLst>
                  <a:lin ang="5400000" scaled="0"/>
                </a:gradFill>
              </a:rPr>
              <a:t>Senior Consultant</a:t>
            </a:r>
          </a:p>
          <a:p>
            <a:pPr>
              <a:buClr>
                <a:srgbClr val="505050"/>
              </a:buClr>
            </a:pPr>
            <a:r>
              <a:rPr smtClean="0">
                <a:gradFill>
                  <a:gsLst>
                    <a:gs pos="0">
                      <a:srgbClr val="E6E6E6">
                        <a:lumMod val="10000"/>
                      </a:srgbClr>
                    </a:gs>
                    <a:gs pos="100000">
                      <a:srgbClr val="E6E6E6">
                        <a:lumMod val="10000"/>
                      </a:srgbClr>
                    </a:gs>
                  </a:gsLst>
                  <a:lin ang="5400000" scaled="0"/>
                </a:gradFill>
              </a:rPr>
              <a:t>Microsoft	 				</a:t>
            </a:r>
            <a:endParaRPr>
              <a:gradFill>
                <a:gsLst>
                  <a:gs pos="0">
                    <a:srgbClr val="E6E6E6">
                      <a:lumMod val="10000"/>
                    </a:srgbClr>
                  </a:gs>
                  <a:gs pos="100000">
                    <a:srgbClr val="E6E6E6">
                      <a:lumMod val="10000"/>
                    </a:srgbClr>
                  </a:gs>
                </a:gsLst>
                <a:lin ang="5400000" scaled="0"/>
              </a:gradFill>
            </a:endParaRPr>
          </a:p>
        </p:txBody>
      </p:sp>
    </p:spTree>
    <p:extLst>
      <p:ext uri="{BB962C8B-B14F-4D97-AF65-F5344CB8AC3E}">
        <p14:creationId xmlns:p14="http://schemas.microsoft.com/office/powerpoint/2010/main" val="187617984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896999"/>
          </a:xfrm>
        </p:spPr>
        <p:txBody>
          <a:bodyPr/>
          <a:lstStyle/>
          <a:p>
            <a:pPr marL="0" indent="0">
              <a:buNone/>
            </a:pPr>
            <a:endParaRPr lang="en-US" dirty="0" smtClean="0">
              <a:solidFill>
                <a:schemeClr val="tx2"/>
              </a:solidFill>
            </a:endParaRPr>
          </a:p>
          <a:p>
            <a:pPr marL="0" indent="0">
              <a:buNone/>
            </a:pPr>
            <a:r>
              <a:rPr lang="en-US" dirty="0" smtClean="0">
                <a:solidFill>
                  <a:schemeClr val="tx2"/>
                </a:solidFill>
              </a:rPr>
              <a:t>SIT reduces the complexity to create SharePoint Search connectors</a:t>
            </a:r>
          </a:p>
          <a:p>
            <a:pPr marL="0" indent="0">
              <a:buNone/>
            </a:pPr>
            <a:endParaRPr lang="en-US" dirty="0" smtClean="0">
              <a:solidFill>
                <a:schemeClr val="tx2"/>
              </a:solidFill>
            </a:endParaRPr>
          </a:p>
          <a:p>
            <a:pPr marL="0" indent="0">
              <a:buNone/>
            </a:pPr>
            <a:endParaRPr lang="en-US" dirty="0" smtClean="0">
              <a:solidFill>
                <a:schemeClr val="tx2"/>
              </a:solidFill>
            </a:endParaRPr>
          </a:p>
          <a:p>
            <a:pPr marL="0" indent="0">
              <a:buNone/>
            </a:pPr>
            <a:r>
              <a:rPr lang="en-US" dirty="0" smtClean="0">
                <a:solidFill>
                  <a:schemeClr val="tx2"/>
                </a:solidFill>
              </a:rPr>
              <a:t>Enhance the Search experience</a:t>
            </a:r>
          </a:p>
          <a:p>
            <a:pPr marL="0" indent="0">
              <a:buNone/>
            </a:pPr>
            <a:endParaRPr lang="en-US" dirty="0" smtClean="0"/>
          </a:p>
          <a:p>
            <a:pPr marL="0" indent="0" algn="ctr">
              <a:buNone/>
            </a:pPr>
            <a:r>
              <a:rPr lang="en-US" sz="7200" dirty="0" smtClean="0">
                <a:solidFill>
                  <a:srgbClr val="00B050"/>
                </a:solidFill>
              </a:rPr>
              <a:t>SIT back and relax!</a:t>
            </a:r>
            <a:endParaRPr lang="en-US" dirty="0">
              <a:solidFill>
                <a:srgbClr val="00B050"/>
              </a:solidFill>
            </a:endParaRPr>
          </a:p>
        </p:txBody>
      </p:sp>
      <p:sp>
        <p:nvSpPr>
          <p:cNvPr id="3" name="Title 2"/>
          <p:cNvSpPr>
            <a:spLocks noGrp="1"/>
          </p:cNvSpPr>
          <p:nvPr>
            <p:ph type="title"/>
          </p:nvPr>
        </p:nvSpPr>
        <p:spPr/>
        <p:txBody>
          <a:bodyPr/>
          <a:lstStyle/>
          <a:p>
            <a:r>
              <a:rPr lang="en-US" dirty="0" smtClean="0"/>
              <a:t>SIT Takeaways</a:t>
            </a:r>
            <a:endParaRPr lang="en-US" dirty="0"/>
          </a:p>
        </p:txBody>
      </p:sp>
    </p:spTree>
    <p:extLst>
      <p:ext uri="{BB962C8B-B14F-4D97-AF65-F5344CB8AC3E}">
        <p14:creationId xmlns:p14="http://schemas.microsoft.com/office/powerpoint/2010/main" val="459404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fade">
                                      <p:cBhvr>
                                        <p:cTn id="15" dur="1000"/>
                                        <p:tgtEl>
                                          <p:spTgt spid="2">
                                            <p:txEl>
                                              <p:pRg st="6" end="6"/>
                                            </p:txEl>
                                          </p:spTgt>
                                        </p:tgtEl>
                                      </p:cBhvr>
                                    </p:animEffect>
                                    <p:anim calcmode="lin" valueType="num">
                                      <p:cBhvr>
                                        <p:cTn id="1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1573" y="931417"/>
            <a:ext cx="3600400" cy="1341710"/>
          </a:xfrm>
        </p:spPr>
        <p:txBody>
          <a:bodyPr/>
          <a:lstStyle/>
          <a:p>
            <a:r>
              <a:rPr lang="en-US" sz="4400" dirty="0" smtClean="0"/>
              <a:t>Agenda</a:t>
            </a:r>
            <a:endParaRPr lang="en-US" sz="4400" dirty="0"/>
          </a:p>
        </p:txBody>
      </p:sp>
      <p:sp>
        <p:nvSpPr>
          <p:cNvPr id="3" name="TextBox 2"/>
          <p:cNvSpPr txBox="1"/>
          <p:nvPr/>
        </p:nvSpPr>
        <p:spPr>
          <a:xfrm>
            <a:off x="1001486" y="2273126"/>
            <a:ext cx="6588352" cy="2080570"/>
          </a:xfrm>
          <a:prstGeom prst="rect">
            <a:avLst/>
          </a:prstGeom>
          <a:noFill/>
        </p:spPr>
        <p:txBody>
          <a:bodyPr wrap="square" lIns="182880" tIns="146304" rIns="182880" bIns="146304" rtlCol="0">
            <a:spAutoFit/>
          </a:bodyPr>
          <a:lstStyle/>
          <a:p>
            <a:r>
              <a:rPr lang="en-US" sz="2400" dirty="0" smtClean="0">
                <a:solidFill>
                  <a:srgbClr val="FFFFFF"/>
                </a:solidFill>
              </a:rPr>
              <a:t>Architecture overview</a:t>
            </a:r>
          </a:p>
          <a:p>
            <a:r>
              <a:rPr lang="en-US" sz="2400" dirty="0" smtClean="0">
                <a:solidFill>
                  <a:srgbClr val="FFFFFF"/>
                </a:solidFill>
              </a:rPr>
              <a:t>Content </a:t>
            </a:r>
            <a:r>
              <a:rPr lang="en-US" sz="2400" dirty="0">
                <a:solidFill>
                  <a:srgbClr val="FFFFFF"/>
                </a:solidFill>
              </a:rPr>
              <a:t>ingestion</a:t>
            </a:r>
          </a:p>
          <a:p>
            <a:r>
              <a:rPr lang="en-US" sz="4400" dirty="0" smtClean="0">
                <a:solidFill>
                  <a:srgbClr val="FFFFFF"/>
                </a:solidFill>
              </a:rPr>
              <a:t>Content enrichment</a:t>
            </a:r>
            <a:endParaRPr lang="en-US" sz="4400" dirty="0">
              <a:solidFill>
                <a:srgbClr val="FFFFFF"/>
              </a:solidFill>
            </a:endParaRPr>
          </a:p>
          <a:p>
            <a:r>
              <a:rPr lang="en-US" sz="2400" dirty="0" smtClean="0">
                <a:solidFill>
                  <a:srgbClr val="FFFFFF"/>
                </a:solidFill>
              </a:rPr>
              <a:t>Advanced enrichment</a:t>
            </a:r>
            <a:endParaRPr lang="en-US" sz="2400"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7046" y="0"/>
            <a:ext cx="4659429" cy="6994525"/>
          </a:xfrm>
          <a:prstGeom prst="rect">
            <a:avLst/>
          </a:prstGeom>
        </p:spPr>
      </p:pic>
    </p:spTree>
    <p:extLst>
      <p:ext uri="{BB962C8B-B14F-4D97-AF65-F5344CB8AC3E}">
        <p14:creationId xmlns:p14="http://schemas.microsoft.com/office/powerpoint/2010/main" val="14791437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a:t>Business Use Cases</a:t>
            </a:r>
          </a:p>
        </p:txBody>
      </p:sp>
      <p:sp>
        <p:nvSpPr>
          <p:cNvPr id="22" name="Rectangle 21"/>
          <p:cNvSpPr/>
          <p:nvPr/>
        </p:nvSpPr>
        <p:spPr bwMode="auto">
          <a:xfrm>
            <a:off x="277040" y="3954463"/>
            <a:ext cx="2331721" cy="2743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Add DB or ERP meta-data into search results</a:t>
            </a:r>
          </a:p>
        </p:txBody>
      </p:sp>
      <p:sp>
        <p:nvSpPr>
          <p:cNvPr id="27" name="Rectangle 26"/>
          <p:cNvSpPr/>
          <p:nvPr/>
        </p:nvSpPr>
        <p:spPr bwMode="auto">
          <a:xfrm>
            <a:off x="2654324" y="3954463"/>
            <a:ext cx="2331721"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Clean-up or reformat existing properties to facilitate search</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7408892" y="3952875"/>
            <a:ext cx="2331721" cy="27432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Label documents that contain known patterns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031608" y="3954463"/>
            <a:ext cx="2331721"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Tag documents that violate corporate policy</a:t>
            </a:r>
          </a:p>
        </p:txBody>
      </p:sp>
      <p:sp>
        <p:nvSpPr>
          <p:cNvPr id="11" name="Rectangle 10"/>
          <p:cNvSpPr/>
          <p:nvPr/>
        </p:nvSpPr>
        <p:spPr bwMode="auto">
          <a:xfrm>
            <a:off x="9786175" y="3954463"/>
            <a:ext cx="2378065"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Copy data from one managed property to another (including a type change)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3"/>
          <p:cNvSpPr txBox="1">
            <a:spLocks/>
          </p:cNvSpPr>
          <p:nvPr/>
        </p:nvSpPr>
        <p:spPr>
          <a:xfrm>
            <a:off x="274637" y="1212850"/>
            <a:ext cx="9966915" cy="1526572"/>
          </a:xfrm>
          <a:prstGeom prst="rect">
            <a:avLst/>
          </a:prstGeom>
        </p:spPr>
        <p:txBody>
          <a:bodyPr vert="horz" wrap="square" lIns="182880" tIns="146304" rIns="182880" bIns="146304" rtlCol="0">
            <a:spAutoFit/>
          </a:bodyPr>
          <a:lstStyle>
            <a:lvl1pPr marR="0" indent="0" fontAlgn="auto">
              <a:lnSpc>
                <a:spcPct val="90000"/>
              </a:lnSpc>
              <a:spcBef>
                <a:spcPct val="20000"/>
              </a:spcBef>
              <a:spcAft>
                <a:spcPts val="0"/>
              </a:spcAft>
              <a:buClrTx/>
              <a:buSzPct val="90000"/>
              <a:buFont typeface="Arial" pitchFamily="34" charset="0"/>
              <a:buNone/>
              <a:tabLst/>
              <a:defRPr sz="4000" spc="0" baseline="0">
                <a:gradFill>
                  <a:gsLst>
                    <a:gs pos="0">
                      <a:schemeClr val="tx2"/>
                    </a:gs>
                    <a:gs pos="86000">
                      <a:schemeClr val="tx2"/>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lumMod val="65000"/>
                        <a:lumOff val="35000"/>
                      </a:schemeClr>
                    </a:gs>
                    <a:gs pos="99000">
                      <a:schemeClr val="tx1">
                        <a:lumMod val="65000"/>
                        <a:lumOff val="35000"/>
                      </a:schemeClr>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lumMod val="65000"/>
                        <a:lumOff val="35000"/>
                      </a:schemeClr>
                    </a:gs>
                    <a:gs pos="99000">
                      <a:schemeClr val="tx1">
                        <a:lumMod val="65000"/>
                        <a:lumOff val="35000"/>
                      </a:schemeClr>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lumMod val="65000"/>
                        <a:lumOff val="35000"/>
                      </a:schemeClr>
                    </a:gs>
                    <a:gs pos="99000">
                      <a:schemeClr val="tx1">
                        <a:lumMod val="65000"/>
                        <a:lumOff val="35000"/>
                      </a:schemeClr>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lumMod val="65000"/>
                        <a:lumOff val="35000"/>
                      </a:schemeClr>
                    </a:gs>
                    <a:gs pos="99000">
                      <a:schemeClr val="tx1">
                        <a:lumMod val="65000"/>
                        <a:lumOff val="35000"/>
                      </a:schemeClr>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dirty="0" smtClean="0">
                <a:gradFill>
                  <a:gsLst>
                    <a:gs pos="0">
                      <a:srgbClr val="6DC2E9"/>
                    </a:gs>
                    <a:gs pos="86000">
                      <a:srgbClr val="6DC2E9"/>
                    </a:gs>
                  </a:gsLst>
                  <a:lin ang="5400000" scaled="0"/>
                </a:gradFill>
              </a:rPr>
              <a:t>What are your customers trying to do?</a:t>
            </a:r>
          </a:p>
          <a:p>
            <a:r>
              <a:rPr lang="en-US" dirty="0" smtClean="0">
                <a:gradFill>
                  <a:gsLst>
                    <a:gs pos="0">
                      <a:srgbClr val="6DC2E9"/>
                    </a:gs>
                    <a:gs pos="86000">
                      <a:srgbClr val="6DC2E9"/>
                    </a:gs>
                  </a:gsLst>
                  <a:lin ang="5400000" scaled="0"/>
                </a:gradFill>
              </a:rPr>
              <a:t>What would your customers like to do?</a:t>
            </a:r>
          </a:p>
        </p:txBody>
      </p:sp>
    </p:spTree>
    <p:extLst>
      <p:ext uri="{BB962C8B-B14F-4D97-AF65-F5344CB8AC3E}">
        <p14:creationId xmlns:p14="http://schemas.microsoft.com/office/powerpoint/2010/main" val="112776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Enrichment Web Service (CEWS)</a:t>
            </a:r>
            <a:endParaRPr lang="en-US" dirty="0"/>
          </a:p>
        </p:txBody>
      </p:sp>
      <p:sp>
        <p:nvSpPr>
          <p:cNvPr id="3" name="Text Placeholder 2"/>
          <p:cNvSpPr>
            <a:spLocks noGrp="1"/>
          </p:cNvSpPr>
          <p:nvPr>
            <p:ph type="body" sz="quarter" idx="4294967295"/>
          </p:nvPr>
        </p:nvSpPr>
        <p:spPr>
          <a:xfrm>
            <a:off x="274638" y="1212850"/>
            <a:ext cx="11887200" cy="1754326"/>
          </a:xfrm>
          <a:prstGeom prst="rect">
            <a:avLst/>
          </a:prstGeom>
        </p:spPr>
        <p:txBody>
          <a:bodyPr/>
          <a:lstStyle/>
          <a:p>
            <a:r>
              <a:rPr lang="en-US" dirty="0" smtClean="0"/>
              <a:t>Web service hosted outside of SharePoint</a:t>
            </a:r>
          </a:p>
          <a:p>
            <a:pPr lvl="1"/>
            <a:r>
              <a:rPr lang="en-US" dirty="0" smtClean="0"/>
              <a:t>Replaces SharePoint 2010 Pipeline Extensibility executable</a:t>
            </a:r>
          </a:p>
          <a:p>
            <a:pPr lvl="1"/>
            <a:r>
              <a:rPr lang="en-US" dirty="0" smtClean="0"/>
              <a:t>Optimized for performance (no need to read/write XML files, start a new process, </a:t>
            </a:r>
            <a:r>
              <a:rPr lang="en-US" dirty="0" err="1" smtClean="0"/>
              <a:t>etc</a:t>
            </a:r>
            <a:r>
              <a:rPr lang="en-US" dirty="0" smtClean="0"/>
              <a:t>)</a:t>
            </a:r>
          </a:p>
          <a:p>
            <a:pPr lvl="1"/>
            <a:r>
              <a:rPr lang="en-US" dirty="0" smtClean="0"/>
              <a:t>Input/output managed properties</a:t>
            </a:r>
          </a:p>
        </p:txBody>
      </p:sp>
      <p:sp>
        <p:nvSpPr>
          <p:cNvPr id="5" name="Rectangle 4"/>
          <p:cNvSpPr/>
          <p:nvPr/>
        </p:nvSpPr>
        <p:spPr bwMode="auto">
          <a:xfrm>
            <a:off x="2857533" y="5368621"/>
            <a:ext cx="1463028"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Crawler</a:t>
            </a:r>
          </a:p>
        </p:txBody>
      </p:sp>
      <p:sp>
        <p:nvSpPr>
          <p:cNvPr id="6" name="Rectangle 5"/>
          <p:cNvSpPr/>
          <p:nvPr/>
        </p:nvSpPr>
        <p:spPr bwMode="auto">
          <a:xfrm>
            <a:off x="4686333" y="5368620"/>
            <a:ext cx="2560276"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Processing</a:t>
            </a:r>
          </a:p>
        </p:txBody>
      </p:sp>
      <p:sp>
        <p:nvSpPr>
          <p:cNvPr id="7" name="Rectangle 6"/>
          <p:cNvSpPr/>
          <p:nvPr/>
        </p:nvSpPr>
        <p:spPr bwMode="auto">
          <a:xfrm>
            <a:off x="7612419" y="5358163"/>
            <a:ext cx="1463028"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Index</a:t>
            </a:r>
          </a:p>
        </p:txBody>
      </p:sp>
      <p:sp>
        <p:nvSpPr>
          <p:cNvPr id="8" name="Rectangle 7"/>
          <p:cNvSpPr/>
          <p:nvPr/>
        </p:nvSpPr>
        <p:spPr bwMode="auto">
          <a:xfrm>
            <a:off x="4642211" y="3457925"/>
            <a:ext cx="2560276" cy="1005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Web Service</a:t>
            </a:r>
          </a:p>
        </p:txBody>
      </p:sp>
      <p:grpSp>
        <p:nvGrpSpPr>
          <p:cNvPr id="9" name="Group 8"/>
          <p:cNvGrpSpPr/>
          <p:nvPr/>
        </p:nvGrpSpPr>
        <p:grpSpPr>
          <a:xfrm>
            <a:off x="5280670" y="5551499"/>
            <a:ext cx="1371641" cy="190221"/>
            <a:chOff x="4694237" y="3954463"/>
            <a:chExt cx="1600200" cy="380999"/>
          </a:xfrm>
        </p:grpSpPr>
        <p:sp>
          <p:nvSpPr>
            <p:cNvPr id="14" name="Rounded Rectangle 13"/>
            <p:cNvSpPr/>
            <p:nvPr/>
          </p:nvSpPr>
          <p:spPr>
            <a:xfrm>
              <a:off x="4846638" y="405882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15" name="Rounded Rectangle 14"/>
            <p:cNvSpPr/>
            <p:nvPr/>
          </p:nvSpPr>
          <p:spPr>
            <a:xfrm>
              <a:off x="5691923" y="405974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16" name="Rectangle 15"/>
            <p:cNvSpPr/>
            <p:nvPr/>
          </p:nvSpPr>
          <p:spPr bwMode="auto">
            <a:xfrm>
              <a:off x="4694237" y="3954463"/>
              <a:ext cx="1600200" cy="380999"/>
            </a:xfrm>
            <a:prstGeom prst="rect">
              <a:avLst/>
            </a:prstGeom>
            <a:noFill/>
            <a:ln w="25400">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t" anchorCtr="0" compatLnSpc="1">
              <a:prstTxWarp prst="textNoShape">
                <a:avLst/>
              </a:prstTxWarp>
            </a:bodyPr>
            <a:lstStyle/>
            <a:p>
              <a:pPr algn="r" defTabSz="932472" fontAlgn="base">
                <a:spcBef>
                  <a:spcPct val="0"/>
                </a:spcBef>
                <a:spcAft>
                  <a:spcPct val="0"/>
                </a:spcAft>
              </a:pPr>
              <a:endParaRPr lang="en-US" sz="2000" dirty="0">
                <a:solidFill>
                  <a:srgbClr val="007233"/>
                </a:solidFill>
              </a:endParaRPr>
            </a:p>
          </p:txBody>
        </p:sp>
        <p:sp>
          <p:nvSpPr>
            <p:cNvPr id="17" name="Rounded Rectangle 16"/>
            <p:cNvSpPr/>
            <p:nvPr/>
          </p:nvSpPr>
          <p:spPr>
            <a:xfrm>
              <a:off x="5287384" y="4058819"/>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grpSp>
      <p:cxnSp>
        <p:nvCxnSpPr>
          <p:cNvPr id="10" name="Straight Arrow Connector 9"/>
          <p:cNvCxnSpPr/>
          <p:nvPr/>
        </p:nvCxnSpPr>
        <p:spPr>
          <a:xfrm flipV="1">
            <a:off x="6040289" y="4463740"/>
            <a:ext cx="0" cy="1087759"/>
          </a:xfrm>
          <a:prstGeom prst="straightConnector1">
            <a:avLst/>
          </a:prstGeom>
          <a:ln w="38100">
            <a:solidFill>
              <a:schemeClr val="tx1">
                <a:alpha val="50000"/>
              </a:schemeClr>
            </a:solidFill>
            <a:prstDash val="sysDot"/>
            <a:headEnd type="stealth" w="lg" len="lg"/>
            <a:tailEnd type="none" w="lg" len="lg"/>
          </a:ln>
        </p:spPr>
        <p:style>
          <a:lnRef idx="3">
            <a:schemeClr val="accent6"/>
          </a:lnRef>
          <a:fillRef idx="0">
            <a:schemeClr val="accent6"/>
          </a:fillRef>
          <a:effectRef idx="2">
            <a:schemeClr val="accent6"/>
          </a:effectRef>
          <a:fontRef idx="minor">
            <a:schemeClr val="tx1"/>
          </a:fontRef>
        </p:style>
      </p:cxnSp>
      <p:cxnSp>
        <p:nvCxnSpPr>
          <p:cNvPr id="11" name="Straight Arrow Connector 10"/>
          <p:cNvCxnSpPr/>
          <p:nvPr/>
        </p:nvCxnSpPr>
        <p:spPr>
          <a:xfrm>
            <a:off x="5789097" y="4411638"/>
            <a:ext cx="16771" cy="1139861"/>
          </a:xfrm>
          <a:prstGeom prst="straightConnector1">
            <a:avLst/>
          </a:prstGeom>
          <a:ln w="38100">
            <a:solidFill>
              <a:schemeClr val="tx1">
                <a:alpha val="50000"/>
              </a:schemeClr>
            </a:solidFill>
            <a:prstDash val="sysDot"/>
            <a:headEnd type="stealth" w="lg" len="lg"/>
            <a:tailEnd type="none" w="lg" len="lg"/>
          </a:ln>
        </p:spPr>
        <p:style>
          <a:lnRef idx="3">
            <a:schemeClr val="accent6"/>
          </a:lnRef>
          <a:fillRef idx="0">
            <a:schemeClr val="accent6"/>
          </a:fillRef>
          <a:effectRef idx="2">
            <a:schemeClr val="accent6"/>
          </a:effectRef>
          <a:fontRef idx="minor">
            <a:schemeClr val="tx1"/>
          </a:fontRef>
        </p:style>
      </p:cxnSp>
      <p:cxnSp>
        <p:nvCxnSpPr>
          <p:cNvPr id="12" name="Curved Connector 11"/>
          <p:cNvCxnSpPr/>
          <p:nvPr/>
        </p:nvCxnSpPr>
        <p:spPr>
          <a:xfrm flipV="1">
            <a:off x="4166703" y="5792229"/>
            <a:ext cx="793931" cy="560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13" name="Curved Connector 12"/>
          <p:cNvCxnSpPr/>
          <p:nvPr/>
        </p:nvCxnSpPr>
        <p:spPr>
          <a:xfrm flipV="1">
            <a:off x="7032567" y="5792229"/>
            <a:ext cx="793931" cy="560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21" name="TextBox 20"/>
          <p:cNvSpPr txBox="1"/>
          <p:nvPr/>
        </p:nvSpPr>
        <p:spPr>
          <a:xfrm>
            <a:off x="6028800" y="4601484"/>
            <a:ext cx="2339358"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rgbClr val="FFFFFF"/>
                    </a:gs>
                    <a:gs pos="30000">
                      <a:srgbClr val="FFFFFF"/>
                    </a:gs>
                  </a:gsLst>
                  <a:lin ang="5400000" scaled="0"/>
                </a:gradFill>
              </a:rPr>
              <a:t>ProcessedItem</a:t>
            </a:r>
            <a:endParaRPr lang="en-US" sz="2400" dirty="0" smtClean="0">
              <a:gradFill>
                <a:gsLst>
                  <a:gs pos="2917">
                    <a:srgbClr val="FFFFFF"/>
                  </a:gs>
                  <a:gs pos="30000">
                    <a:srgbClr val="FFFFFF"/>
                  </a:gs>
                </a:gsLst>
                <a:lin ang="5400000" scaled="0"/>
              </a:gradFill>
            </a:endParaRPr>
          </a:p>
        </p:txBody>
      </p:sp>
      <p:sp>
        <p:nvSpPr>
          <p:cNvPr id="22" name="TextBox 21"/>
          <p:cNvSpPr txBox="1"/>
          <p:nvPr/>
        </p:nvSpPr>
        <p:spPr>
          <a:xfrm>
            <a:off x="3072072" y="4601484"/>
            <a:ext cx="2792175"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rgbClr val="FFFFFF"/>
                    </a:gs>
                    <a:gs pos="30000">
                      <a:srgbClr val="FFFFFF"/>
                    </a:gs>
                  </a:gsLst>
                  <a:lin ang="5400000" scaled="0"/>
                </a:gradFill>
              </a:rPr>
              <a:t>ProcessItem</a:t>
            </a:r>
            <a:r>
              <a:rPr lang="en-US" sz="2400" dirty="0" smtClean="0">
                <a:gradFill>
                  <a:gsLst>
                    <a:gs pos="2917">
                      <a:srgbClr val="FFFFFF"/>
                    </a:gs>
                    <a:gs pos="30000">
                      <a:srgbClr val="FFFFFF"/>
                    </a:gs>
                  </a:gsLst>
                  <a:lin ang="5400000" scaled="0"/>
                </a:gradFill>
              </a:rPr>
              <a:t>(Item)</a:t>
            </a:r>
          </a:p>
        </p:txBody>
      </p:sp>
    </p:spTree>
    <p:custDataLst>
      <p:tags r:id="rId1"/>
    </p:custDataLst>
    <p:extLst>
      <p:ext uri="{BB962C8B-B14F-4D97-AF65-F5344CB8AC3E}">
        <p14:creationId xmlns:p14="http://schemas.microsoft.com/office/powerpoint/2010/main" val="11399911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CEWS Configuration</a:t>
            </a:r>
            <a:endParaRPr lang="en-US" dirty="0"/>
          </a:p>
        </p:txBody>
      </p:sp>
      <p:graphicFrame>
        <p:nvGraphicFramePr>
          <p:cNvPr id="4" name="Table 3"/>
          <p:cNvGraphicFramePr>
            <a:graphicFrameLocks noGrp="1"/>
          </p:cNvGraphicFramePr>
          <p:nvPr>
            <p:extLst/>
          </p:nvPr>
        </p:nvGraphicFramePr>
        <p:xfrm>
          <a:off x="731897" y="2125663"/>
          <a:ext cx="10058290" cy="4206209"/>
        </p:xfrm>
        <a:graphic>
          <a:graphicData uri="http://schemas.openxmlformats.org/drawingml/2006/table">
            <a:tbl>
              <a:tblPr bandRow="1">
                <a:tableStyleId>{5C22544A-7EE6-4342-B048-85BDC9FD1C3A}</a:tableStyleId>
              </a:tblPr>
              <a:tblGrid>
                <a:gridCol w="2429450"/>
                <a:gridCol w="7628840"/>
              </a:tblGrid>
              <a:tr h="600887">
                <a:tc>
                  <a:txBody>
                    <a:bodyPr/>
                    <a:lstStyle/>
                    <a:p>
                      <a:r>
                        <a:rPr lang="en-US" dirty="0" smtClean="0"/>
                        <a:t>Endpoint</a:t>
                      </a:r>
                      <a:endParaRPr lang="en-US" dirty="0"/>
                    </a:p>
                  </a:txBody>
                  <a:tcPr anchor="ctr"/>
                </a:tc>
                <a:tc>
                  <a:txBody>
                    <a:bodyPr/>
                    <a:lstStyle/>
                    <a:p>
                      <a:r>
                        <a:rPr lang="en-US" dirty="0" smtClean="0"/>
                        <a:t>URL of</a:t>
                      </a:r>
                      <a:r>
                        <a:rPr lang="en-US" baseline="0" dirty="0" smtClean="0"/>
                        <a:t> web service</a:t>
                      </a:r>
                      <a:endParaRPr lang="en-US" dirty="0"/>
                    </a:p>
                  </a:txBody>
                  <a:tcPr anchor="ctr"/>
                </a:tc>
              </a:tr>
              <a:tr h="600887">
                <a:tc>
                  <a:txBody>
                    <a:bodyPr/>
                    <a:lstStyle/>
                    <a:p>
                      <a:r>
                        <a:rPr lang="en-US" dirty="0" smtClean="0"/>
                        <a:t>Input properties</a:t>
                      </a:r>
                      <a:endParaRPr lang="en-US" dirty="0"/>
                    </a:p>
                  </a:txBody>
                  <a:tcPr anchor="ctr"/>
                </a:tc>
                <a:tc>
                  <a:txBody>
                    <a:bodyPr/>
                    <a:lstStyle/>
                    <a:p>
                      <a:r>
                        <a:rPr lang="en-US" dirty="0" smtClean="0"/>
                        <a:t>Managed</a:t>
                      </a:r>
                      <a:r>
                        <a:rPr lang="en-US" baseline="0" dirty="0" smtClean="0"/>
                        <a:t> properties passed in</a:t>
                      </a:r>
                      <a:endParaRPr lang="en-US" dirty="0"/>
                    </a:p>
                  </a:txBody>
                  <a:tcPr anchor="ctr"/>
                </a:tc>
              </a:tr>
              <a:tr h="600887">
                <a:tc>
                  <a:txBody>
                    <a:bodyPr/>
                    <a:lstStyle/>
                    <a:p>
                      <a:r>
                        <a:rPr lang="en-US" dirty="0" smtClean="0"/>
                        <a:t>Output</a:t>
                      </a:r>
                      <a:r>
                        <a:rPr lang="en-US" baseline="0" dirty="0" smtClean="0"/>
                        <a:t> properties</a:t>
                      </a:r>
                    </a:p>
                  </a:txBody>
                  <a:tcPr anchor="ctr"/>
                </a:tc>
                <a:tc>
                  <a:txBody>
                    <a:bodyPr/>
                    <a:lstStyle/>
                    <a:p>
                      <a:r>
                        <a:rPr lang="en-US" dirty="0" smtClean="0"/>
                        <a:t>Managed properties that can</a:t>
                      </a:r>
                      <a:r>
                        <a:rPr lang="en-US" baseline="0" dirty="0" smtClean="0"/>
                        <a:t> be returned</a:t>
                      </a:r>
                      <a:endParaRPr lang="en-US" dirty="0"/>
                    </a:p>
                  </a:txBody>
                  <a:tcPr anchor="ctr"/>
                </a:tc>
              </a:tr>
              <a:tr h="600887">
                <a:tc>
                  <a:txBody>
                    <a:bodyPr/>
                    <a:lstStyle/>
                    <a:p>
                      <a:r>
                        <a:rPr lang="en-US" dirty="0" smtClean="0"/>
                        <a:t>Include raw data?</a:t>
                      </a:r>
                      <a:endParaRPr lang="en-US" dirty="0"/>
                    </a:p>
                  </a:txBody>
                  <a:tcPr anchor="ctr"/>
                </a:tc>
                <a:tc>
                  <a:txBody>
                    <a:bodyPr/>
                    <a:lstStyle/>
                    <a:p>
                      <a:r>
                        <a:rPr lang="en-US" dirty="0" smtClean="0"/>
                        <a:t>Optionally</a:t>
                      </a:r>
                      <a:r>
                        <a:rPr lang="en-US" baseline="0" dirty="0" smtClean="0"/>
                        <a:t> include raw data (read only)</a:t>
                      </a:r>
                      <a:endParaRPr lang="en-US" dirty="0"/>
                    </a:p>
                  </a:txBody>
                  <a:tcPr anchor="ctr"/>
                </a:tc>
              </a:tr>
              <a:tr h="600887">
                <a:tc>
                  <a:txBody>
                    <a:bodyPr/>
                    <a:lstStyle/>
                    <a:p>
                      <a:r>
                        <a:rPr lang="en-US" dirty="0" smtClean="0"/>
                        <a:t>Debug mode</a:t>
                      </a:r>
                      <a:endParaRPr lang="en-US" dirty="0"/>
                    </a:p>
                  </a:txBody>
                  <a:tcPr anchor="ctr"/>
                </a:tc>
                <a:tc>
                  <a:txBody>
                    <a:bodyPr/>
                    <a:lstStyle/>
                    <a:p>
                      <a:r>
                        <a:rPr lang="en-US" dirty="0" smtClean="0"/>
                        <a:t>Sends</a:t>
                      </a:r>
                      <a:r>
                        <a:rPr lang="en-US" baseline="0" dirty="0" smtClean="0"/>
                        <a:t> all input properties, ignores all output properties</a:t>
                      </a:r>
                      <a:endParaRPr lang="en-US" dirty="0"/>
                    </a:p>
                  </a:txBody>
                  <a:tcPr anchor="ctr"/>
                </a:tc>
              </a:tr>
              <a:tr h="600887">
                <a:tc>
                  <a:txBody>
                    <a:bodyPr/>
                    <a:lstStyle/>
                    <a:p>
                      <a:r>
                        <a:rPr lang="en-US" dirty="0" smtClean="0"/>
                        <a:t>Error</a:t>
                      </a:r>
                      <a:r>
                        <a:rPr lang="en-US" baseline="0" dirty="0" smtClean="0"/>
                        <a:t> mode</a:t>
                      </a:r>
                      <a:endParaRPr lang="en-US" dirty="0"/>
                    </a:p>
                  </a:txBody>
                  <a:tcPr anchor="ctr"/>
                </a:tc>
                <a:tc>
                  <a:txBody>
                    <a:bodyPr/>
                    <a:lstStyle/>
                    <a:p>
                      <a:r>
                        <a:rPr lang="en-US" dirty="0" smtClean="0"/>
                        <a:t>Warning or Error.  In Error</a:t>
                      </a:r>
                      <a:r>
                        <a:rPr lang="en-US" baseline="0" dirty="0" smtClean="0"/>
                        <a:t> mode, failing items are dropped</a:t>
                      </a:r>
                      <a:endParaRPr lang="en-US" dirty="0"/>
                    </a:p>
                  </a:txBody>
                  <a:tcPr anchor="ctr"/>
                </a:tc>
              </a:tr>
              <a:tr h="600887">
                <a:tc>
                  <a:txBody>
                    <a:bodyPr/>
                    <a:lstStyle/>
                    <a:p>
                      <a:r>
                        <a:rPr lang="en-US" dirty="0" smtClean="0"/>
                        <a:t>Trigger</a:t>
                      </a:r>
                      <a:endParaRPr lang="en-US" dirty="0"/>
                    </a:p>
                  </a:txBody>
                  <a:tcPr anchor="ctr"/>
                </a:tc>
                <a:tc>
                  <a:txBody>
                    <a:bodyPr/>
                    <a:lstStyle/>
                    <a:p>
                      <a:r>
                        <a:rPr lang="en-US" dirty="0" smtClean="0"/>
                        <a:t>Test</a:t>
                      </a:r>
                      <a:r>
                        <a:rPr lang="en-US" baseline="0" dirty="0" smtClean="0"/>
                        <a:t> to determine if enrichment should be called (per document)</a:t>
                      </a:r>
                      <a:endParaRPr lang="en-US" dirty="0"/>
                    </a:p>
                  </a:txBody>
                  <a:tcPr anchor="ctr"/>
                </a:tc>
              </a:tr>
            </a:tbl>
          </a:graphicData>
        </a:graphic>
      </p:graphicFrame>
      <p:sp>
        <p:nvSpPr>
          <p:cNvPr id="6" name="Text Placeholder 5"/>
          <p:cNvSpPr>
            <a:spLocks noGrp="1"/>
          </p:cNvSpPr>
          <p:nvPr>
            <p:ph type="body" sz="quarter" idx="4294967295"/>
          </p:nvPr>
        </p:nvSpPr>
        <p:spPr>
          <a:xfrm>
            <a:off x="274638" y="1212850"/>
            <a:ext cx="11887200" cy="683264"/>
          </a:xfrm>
          <a:prstGeom prst="rect">
            <a:avLst/>
          </a:prstGeom>
        </p:spPr>
        <p:txBody>
          <a:bodyPr/>
          <a:lstStyle/>
          <a:p>
            <a:r>
              <a:rPr lang="en-US" sz="3600" dirty="0" smtClean="0"/>
              <a:t>Register with Search Service Application via PowerShell</a:t>
            </a:r>
            <a:endParaRPr lang="en-US" sz="3600" dirty="0"/>
          </a:p>
        </p:txBody>
      </p:sp>
    </p:spTree>
    <p:custDataLst>
      <p:tags r:id="rId1"/>
    </p:custDataLst>
    <p:extLst>
      <p:ext uri="{BB962C8B-B14F-4D97-AF65-F5344CB8AC3E}">
        <p14:creationId xmlns:p14="http://schemas.microsoft.com/office/powerpoint/2010/main" val="214485628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37" y="380501"/>
            <a:ext cx="9382125" cy="629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504237" y="4995631"/>
            <a:ext cx="2971800" cy="1625060"/>
          </a:xfrm>
          <a:prstGeom prst="rect">
            <a:avLst/>
          </a:prstGeom>
          <a:solidFill>
            <a:schemeClr val="bg1">
              <a:lumMod val="85000"/>
            </a:schemeClr>
          </a:solidFill>
        </p:spPr>
        <p:txBody>
          <a:bodyPr wrap="square" lIns="182880" tIns="146304" rIns="182880" bIns="146304" rtlCol="0">
            <a:spAutoFit/>
          </a:bodyPr>
          <a:lstStyle/>
          <a:p>
            <a:pPr>
              <a:lnSpc>
                <a:spcPct val="90000"/>
              </a:lnSpc>
              <a:spcAft>
                <a:spcPts val="600"/>
              </a:spcAft>
            </a:pPr>
            <a:r>
              <a:rPr lang="nb-NO" sz="2400" dirty="0" smtClean="0">
                <a:gradFill>
                  <a:gsLst>
                    <a:gs pos="2917">
                      <a:srgbClr val="FFFFFF"/>
                    </a:gs>
                    <a:gs pos="30000">
                      <a:srgbClr val="FFFFFF"/>
                    </a:gs>
                  </a:gsLst>
                  <a:lin ang="5400000" scaled="0"/>
                </a:gradFill>
              </a:rPr>
              <a:t>Average number of milliseconds spent on content enrichment</a:t>
            </a:r>
            <a:endParaRPr lang="en-US" sz="2400" dirty="0" err="1" smtClean="0">
              <a:gradFill>
                <a:gsLst>
                  <a:gs pos="2917">
                    <a:srgbClr val="FFFFFF"/>
                  </a:gs>
                  <a:gs pos="30000">
                    <a:srgbClr val="FFFFFF"/>
                  </a:gs>
                </a:gsLst>
                <a:lin ang="5400000" scaled="0"/>
              </a:gradFill>
            </a:endParaRPr>
          </a:p>
        </p:txBody>
      </p:sp>
      <p:sp>
        <p:nvSpPr>
          <p:cNvPr id="3" name="Isosceles Triangle 2"/>
          <p:cNvSpPr/>
          <p:nvPr/>
        </p:nvSpPr>
        <p:spPr bwMode="auto">
          <a:xfrm rot="16200000">
            <a:off x="7120207" y="5184547"/>
            <a:ext cx="1625060" cy="1247227"/>
          </a:xfrm>
          <a:prstGeom prst="triangle">
            <a:avLst/>
          </a:prstGeom>
          <a:solidFill>
            <a:schemeClr val="bg1">
              <a:lumMod val="85000"/>
            </a:schemeClr>
          </a:solidFill>
        </p:spPr>
        <p:txBody>
          <a:bodyPr wrap="square" lIns="182880" tIns="146304" rIns="182880" bIns="146304" rtlCol="0">
            <a:spAutoFit/>
          </a:bodyPr>
          <a:lstStyle/>
          <a:p>
            <a:pPr>
              <a:lnSpc>
                <a:spcPct val="90000"/>
              </a:lnSpc>
              <a:spcAft>
                <a:spcPts val="600"/>
              </a:spcAft>
            </a:pPr>
            <a:endParaRPr lang="en-US" sz="24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84064384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6 more things you need to know about CEWS</a:t>
            </a:r>
            <a:endParaRPr lang="en-US" sz="4800" dirty="0"/>
          </a:p>
        </p:txBody>
      </p:sp>
      <p:sp>
        <p:nvSpPr>
          <p:cNvPr id="3" name="Text Placeholder 2"/>
          <p:cNvSpPr>
            <a:spLocks noGrp="1"/>
          </p:cNvSpPr>
          <p:nvPr>
            <p:ph type="body" sz="quarter" idx="4294967295"/>
          </p:nvPr>
        </p:nvSpPr>
        <p:spPr>
          <a:xfrm>
            <a:off x="274638" y="1212850"/>
            <a:ext cx="11887200" cy="4512004"/>
          </a:xfrm>
          <a:prstGeom prst="rect">
            <a:avLst/>
          </a:prstGeom>
        </p:spPr>
        <p:txBody>
          <a:bodyPr/>
          <a:lstStyle/>
          <a:p>
            <a:pPr marL="742950" indent="-742950">
              <a:buFont typeface="+mj-lt"/>
              <a:buAutoNum type="arabicPeriod"/>
            </a:pPr>
            <a:r>
              <a:rPr lang="en-US" dirty="0" smtClean="0"/>
              <a:t>Properties must exist when you register </a:t>
            </a:r>
          </a:p>
          <a:p>
            <a:pPr marL="742950" indent="-742950">
              <a:buFont typeface="+mj-lt"/>
              <a:buAutoNum type="arabicPeriod"/>
            </a:pPr>
            <a:r>
              <a:rPr lang="en-US" dirty="0" smtClean="0"/>
              <a:t>Property names are case sensitive</a:t>
            </a:r>
          </a:p>
          <a:p>
            <a:pPr marL="742950" indent="-742950">
              <a:buFont typeface="+mj-lt"/>
              <a:buAutoNum type="arabicPeriod"/>
            </a:pPr>
            <a:r>
              <a:rPr lang="en-US" dirty="0" smtClean="0"/>
              <a:t>Cannot use property aliases</a:t>
            </a:r>
          </a:p>
          <a:p>
            <a:pPr marL="742950" indent="-742950">
              <a:buFont typeface="+mj-lt"/>
              <a:buAutoNum type="arabicPeriod"/>
            </a:pPr>
            <a:r>
              <a:rPr lang="en-US" dirty="0" smtClean="0"/>
              <a:t>Some standard properties can be confusing</a:t>
            </a:r>
            <a:br>
              <a:rPr lang="en-US" dirty="0" smtClean="0"/>
            </a:br>
            <a:r>
              <a:rPr lang="en-US" sz="2800" dirty="0" err="1" smtClean="0">
                <a:solidFill>
                  <a:schemeClr val="tx1"/>
                </a:solidFill>
                <a:latin typeface="+mn-lt"/>
              </a:rPr>
              <a:t>DisplayAuthors</a:t>
            </a:r>
            <a:r>
              <a:rPr lang="en-US" sz="2800" dirty="0" smtClean="0">
                <a:solidFill>
                  <a:schemeClr val="tx1"/>
                </a:solidFill>
                <a:latin typeface="+mn-lt"/>
              </a:rPr>
              <a:t> </a:t>
            </a:r>
            <a:r>
              <a:rPr lang="en-US" sz="2800" dirty="0" err="1" smtClean="0">
                <a:solidFill>
                  <a:schemeClr val="tx1"/>
                </a:solidFill>
                <a:latin typeface="+mn-lt"/>
              </a:rPr>
              <a:t>vs</a:t>
            </a:r>
            <a:r>
              <a:rPr lang="en-US" sz="2800" dirty="0" smtClean="0">
                <a:solidFill>
                  <a:schemeClr val="tx1"/>
                </a:solidFill>
                <a:latin typeface="+mn-lt"/>
              </a:rPr>
              <a:t> Author</a:t>
            </a:r>
          </a:p>
          <a:p>
            <a:pPr marL="742950" indent="-742950">
              <a:buFont typeface="+mj-lt"/>
              <a:buAutoNum type="arabicPeriod"/>
            </a:pPr>
            <a:r>
              <a:rPr lang="en-US" dirty="0" smtClean="0"/>
              <a:t>Some </a:t>
            </a:r>
            <a:r>
              <a:rPr lang="en-US" dirty="0"/>
              <a:t>properties are read-only (body!)</a:t>
            </a:r>
          </a:p>
          <a:p>
            <a:pPr marL="742950" indent="-742950">
              <a:buFont typeface="+mj-lt"/>
              <a:buAutoNum type="arabicPeriod"/>
            </a:pPr>
            <a:r>
              <a:rPr lang="en-US" dirty="0" smtClean="0"/>
              <a:t>Single </a:t>
            </a:r>
            <a:r>
              <a:rPr lang="en-US" dirty="0"/>
              <a:t>web service per Search </a:t>
            </a:r>
            <a:r>
              <a:rPr lang="en-US" dirty="0" smtClean="0"/>
              <a:t>Application</a:t>
            </a:r>
            <a:endParaRPr lang="en-US" dirty="0"/>
          </a:p>
        </p:txBody>
      </p:sp>
    </p:spTree>
    <p:custDataLst>
      <p:tags r:id="rId1"/>
    </p:custDataLst>
    <p:extLst>
      <p:ext uri="{BB962C8B-B14F-4D97-AF65-F5344CB8AC3E}">
        <p14:creationId xmlns:p14="http://schemas.microsoft.com/office/powerpoint/2010/main" val="2135561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1573" y="931417"/>
            <a:ext cx="3600400" cy="1341710"/>
          </a:xfrm>
        </p:spPr>
        <p:txBody>
          <a:bodyPr/>
          <a:lstStyle/>
          <a:p>
            <a:r>
              <a:rPr lang="en-US" sz="4400" dirty="0" smtClean="0"/>
              <a:t>Agenda</a:t>
            </a:r>
            <a:endParaRPr lang="en-US" sz="4400" dirty="0"/>
          </a:p>
        </p:txBody>
      </p:sp>
      <p:sp>
        <p:nvSpPr>
          <p:cNvPr id="3" name="TextBox 2"/>
          <p:cNvSpPr txBox="1"/>
          <p:nvPr/>
        </p:nvSpPr>
        <p:spPr>
          <a:xfrm>
            <a:off x="1001486" y="2273126"/>
            <a:ext cx="6588352" cy="2573012"/>
          </a:xfrm>
          <a:prstGeom prst="rect">
            <a:avLst/>
          </a:prstGeom>
          <a:noFill/>
        </p:spPr>
        <p:txBody>
          <a:bodyPr wrap="square" lIns="182880" tIns="146304" rIns="182880" bIns="146304" rtlCol="0">
            <a:spAutoFit/>
          </a:bodyPr>
          <a:lstStyle/>
          <a:p>
            <a:r>
              <a:rPr lang="en-US" sz="2400" dirty="0">
                <a:solidFill>
                  <a:srgbClr val="FFFFFF"/>
                </a:solidFill>
              </a:rPr>
              <a:t>Architecture overview</a:t>
            </a:r>
          </a:p>
          <a:p>
            <a:r>
              <a:rPr lang="en-US" sz="2400" dirty="0">
                <a:solidFill>
                  <a:srgbClr val="FFFFFF"/>
                </a:solidFill>
              </a:rPr>
              <a:t>Content ingestion</a:t>
            </a:r>
          </a:p>
          <a:p>
            <a:r>
              <a:rPr lang="en-US" sz="2400" dirty="0">
                <a:solidFill>
                  <a:srgbClr val="FFFFFF"/>
                </a:solidFill>
              </a:rPr>
              <a:t>Content enrichment</a:t>
            </a:r>
          </a:p>
          <a:p>
            <a:r>
              <a:rPr lang="en-US" sz="4400" dirty="0">
                <a:solidFill>
                  <a:srgbClr val="FFFFFF"/>
                </a:solidFill>
              </a:rPr>
              <a:t>Advanced enrichment</a:t>
            </a:r>
          </a:p>
          <a:p>
            <a:pPr lvl="1"/>
            <a:r>
              <a:rPr lang="en-US" sz="3200" dirty="0">
                <a:solidFill>
                  <a:srgbClr val="FFFFFF"/>
                </a:solidFill>
              </a:rPr>
              <a:t>Challenges</a:t>
            </a:r>
            <a:r>
              <a:rPr lang="en-US" sz="3200">
                <a:solidFill>
                  <a:srgbClr val="FFFFFF"/>
                </a:solidFill>
              </a:rPr>
              <a:t> and techniques</a:t>
            </a:r>
            <a:endParaRPr lang="en-US" sz="3200"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0084" y="3604"/>
            <a:ext cx="4666391" cy="6994525"/>
          </a:xfrm>
          <a:prstGeom prst="rect">
            <a:avLst/>
          </a:prstGeom>
        </p:spPr>
      </p:pic>
    </p:spTree>
    <p:extLst>
      <p:ext uri="{BB962C8B-B14F-4D97-AF65-F5344CB8AC3E}">
        <p14:creationId xmlns:p14="http://schemas.microsoft.com/office/powerpoint/2010/main" val="245473652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Doing it in production:  the challenges</a:t>
            </a:r>
            <a:endParaRPr lang="en-US" dirty="0"/>
          </a:p>
        </p:txBody>
      </p:sp>
      <p:sp>
        <p:nvSpPr>
          <p:cNvPr id="3" name="Text Placeholder 2"/>
          <p:cNvSpPr>
            <a:spLocks noGrp="1"/>
          </p:cNvSpPr>
          <p:nvPr>
            <p:ph type="body" sz="quarter" idx="4294967295"/>
          </p:nvPr>
        </p:nvSpPr>
        <p:spPr>
          <a:xfrm>
            <a:off x="274638" y="1212850"/>
            <a:ext cx="11887200" cy="4124206"/>
          </a:xfrm>
          <a:prstGeom prst="rect">
            <a:avLst/>
          </a:prstGeom>
        </p:spPr>
        <p:txBody>
          <a:bodyPr/>
          <a:lstStyle/>
          <a:p>
            <a:r>
              <a:rPr lang="en-US" dirty="0" smtClean="0"/>
              <a:t>Scale-out</a:t>
            </a:r>
          </a:p>
          <a:p>
            <a:pPr lvl="1"/>
            <a:r>
              <a:rPr lang="en-US" dirty="0" smtClean="0"/>
              <a:t>Increase capacity to match farm</a:t>
            </a:r>
          </a:p>
          <a:p>
            <a:pPr lvl="1"/>
            <a:r>
              <a:rPr lang="en-US" dirty="0" smtClean="0"/>
              <a:t>Large topology ≈ 144 flow instances</a:t>
            </a:r>
          </a:p>
          <a:p>
            <a:pPr lvl="1"/>
            <a:endParaRPr lang="en-US" dirty="0" smtClean="0"/>
          </a:p>
          <a:p>
            <a:r>
              <a:rPr lang="en-US" dirty="0" smtClean="0"/>
              <a:t>Fault tolerance</a:t>
            </a:r>
          </a:p>
          <a:p>
            <a:pPr lvl="1"/>
            <a:r>
              <a:rPr lang="en-US" dirty="0" smtClean="0"/>
              <a:t>Survive hardware failures without loss of functionality</a:t>
            </a:r>
          </a:p>
          <a:p>
            <a:pPr lvl="1"/>
            <a:endParaRPr lang="en-US" dirty="0" smtClean="0"/>
          </a:p>
          <a:p>
            <a:r>
              <a:rPr lang="en-US" dirty="0" smtClean="0"/>
              <a:t>Service aggregation</a:t>
            </a:r>
          </a:p>
          <a:p>
            <a:pPr lvl="1"/>
            <a:r>
              <a:rPr lang="en-US" dirty="0" smtClean="0"/>
              <a:t>Multiple enrichment tasks to support disparate content sources</a:t>
            </a:r>
            <a:endParaRPr 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16175"/>
          <a:stretch/>
        </p:blipFill>
        <p:spPr>
          <a:xfrm>
            <a:off x="7132637" y="3040062"/>
            <a:ext cx="4663389" cy="3474717"/>
          </a:xfrm>
          <a:prstGeom prst="snip2DiagRect">
            <a:avLst/>
          </a:prstGeom>
          <a:solidFill>
            <a:srgbClr val="FFFFFF">
              <a:shade val="85000"/>
            </a:srgbClr>
          </a:solidFill>
          <a:ln w="88900" cap="sq">
            <a:solidFill>
              <a:schemeClr val="bg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extLst>
      <p:ext uri="{BB962C8B-B14F-4D97-AF65-F5344CB8AC3E}">
        <p14:creationId xmlns:p14="http://schemas.microsoft.com/office/powerpoint/2010/main" val="3420319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26"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1"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childTnLst>
                                </p:cTn>
                              </p:par>
                            </p:childTnLst>
                          </p:cTn>
                        </p:par>
                        <p:par>
                          <p:cTn id="36" fill="hold">
                            <p:stCondLst>
                              <p:cond delay="500"/>
                            </p:stCondLst>
                            <p:childTnLst>
                              <p:par>
                                <p:cTn id="37" presetID="1" presetClass="entr" presetSubtype="0" fill="hold" nodeType="after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Doing it in production</a:t>
            </a:r>
            <a:r>
              <a:rPr lang="en-US" dirty="0" smtClean="0"/>
              <a:t>: techniques</a:t>
            </a:r>
            <a:endParaRPr lang="en-US" dirty="0"/>
          </a:p>
        </p:txBody>
      </p:sp>
      <p:sp>
        <p:nvSpPr>
          <p:cNvPr id="3" name="Text Placeholder 2"/>
          <p:cNvSpPr>
            <a:spLocks noGrp="1"/>
          </p:cNvSpPr>
          <p:nvPr>
            <p:ph type="body" sz="quarter" idx="4294967295"/>
          </p:nvPr>
        </p:nvSpPr>
        <p:spPr>
          <a:xfrm>
            <a:off x="274638" y="1212850"/>
            <a:ext cx="11887200" cy="5952399"/>
          </a:xfrm>
          <a:prstGeom prst="rect">
            <a:avLst/>
          </a:prstGeom>
        </p:spPr>
        <p:txBody>
          <a:bodyPr/>
          <a:lstStyle/>
          <a:p>
            <a:r>
              <a:rPr lang="en-US" sz="3600" dirty="0" smtClean="0"/>
              <a:t>WCF Routing</a:t>
            </a:r>
          </a:p>
          <a:p>
            <a:pPr lvl="1"/>
            <a:r>
              <a:rPr lang="en-US" dirty="0" smtClean="0"/>
              <a:t>Introduced in .NET 4.0</a:t>
            </a:r>
          </a:p>
          <a:p>
            <a:pPr lvl="1"/>
            <a:r>
              <a:rPr lang="en-US" dirty="0" smtClean="0"/>
              <a:t>100% declarative, configured in </a:t>
            </a:r>
            <a:r>
              <a:rPr lang="en-US" dirty="0" err="1" smtClean="0"/>
              <a:t>Web.config</a:t>
            </a:r>
            <a:r>
              <a:rPr lang="en-US" dirty="0" smtClean="0"/>
              <a:t> xml</a:t>
            </a:r>
          </a:p>
          <a:p>
            <a:pPr lvl="1"/>
            <a:r>
              <a:rPr lang="en-US" dirty="0" smtClean="0"/>
              <a:t>Applies </a:t>
            </a:r>
            <a:r>
              <a:rPr lang="en-US" dirty="0" err="1" smtClean="0"/>
              <a:t>Xpath</a:t>
            </a:r>
            <a:r>
              <a:rPr lang="en-US" dirty="0" smtClean="0"/>
              <a:t> filters against request to determine destination endpoint </a:t>
            </a:r>
          </a:p>
          <a:p>
            <a:pPr lvl="1"/>
            <a:r>
              <a:rPr lang="en-US" dirty="0" smtClean="0"/>
              <a:t>Supports backup destination endpoints to achieve Fault Tolerance</a:t>
            </a:r>
          </a:p>
          <a:p>
            <a:r>
              <a:rPr lang="en-US" sz="3600" dirty="0" smtClean="0"/>
              <a:t>Load Balancing</a:t>
            </a:r>
          </a:p>
          <a:p>
            <a:pPr lvl="1"/>
            <a:r>
              <a:rPr lang="en-US" dirty="0" smtClean="0"/>
              <a:t>Hide multiple end points behind a load balancer to provide Scale and Fault Tolerance</a:t>
            </a:r>
          </a:p>
          <a:p>
            <a:r>
              <a:rPr lang="en-US" dirty="0" smtClean="0"/>
              <a:t>“</a:t>
            </a:r>
            <a:r>
              <a:rPr lang="en-US" sz="3600" dirty="0" err="1" smtClean="0"/>
              <a:t>Localhost</a:t>
            </a:r>
            <a:r>
              <a:rPr lang="en-US" dirty="0" smtClean="0"/>
              <a:t>”</a:t>
            </a:r>
          </a:p>
          <a:p>
            <a:pPr lvl="1"/>
            <a:r>
              <a:rPr lang="en-US" dirty="0" smtClean="0"/>
              <a:t>Register web service on </a:t>
            </a:r>
            <a:r>
              <a:rPr lang="en-US" dirty="0" err="1" smtClean="0"/>
              <a:t>localhost</a:t>
            </a:r>
            <a:r>
              <a:rPr lang="en-US" dirty="0" smtClean="0"/>
              <a:t> and run instance on each content processing node</a:t>
            </a:r>
          </a:p>
          <a:p>
            <a:pPr lvl="1"/>
            <a:r>
              <a:rPr lang="en-US" dirty="0" smtClean="0"/>
              <a:t>Scales with content processing</a:t>
            </a:r>
          </a:p>
          <a:p>
            <a:pPr lvl="1"/>
            <a:r>
              <a:rPr lang="en-US" dirty="0" smtClean="0"/>
              <a:t>Provides Fault Tolerance with that content processing node</a:t>
            </a:r>
          </a:p>
        </p:txBody>
      </p:sp>
      <p:sp>
        <p:nvSpPr>
          <p:cNvPr id="4" name="TextBox 3"/>
          <p:cNvSpPr txBox="1"/>
          <p:nvPr/>
        </p:nvSpPr>
        <p:spPr>
          <a:xfrm>
            <a:off x="7677263" y="1212849"/>
            <a:ext cx="4342279" cy="794064"/>
          </a:xfrm>
          <a:prstGeom prst="rect">
            <a:avLst/>
          </a:prstGeom>
          <a:solidFill>
            <a:schemeClr val="accent2"/>
          </a:solidFill>
          <a:ln>
            <a:solidFill>
              <a:schemeClr val="accent2">
                <a:lumMod val="60000"/>
                <a:lumOff val="40000"/>
              </a:schemeClr>
            </a:solidFill>
          </a:ln>
        </p:spPr>
        <p:txBody>
          <a:bodyPr wrap="none" lIns="182880" tIns="146304" rIns="182880" bIns="146304" rtlCol="0">
            <a:spAutoFit/>
          </a:bodyPr>
          <a:lstStyle/>
          <a:p>
            <a:pPr>
              <a:lnSpc>
                <a:spcPct val="90000"/>
              </a:lnSpc>
              <a:spcAft>
                <a:spcPts val="600"/>
              </a:spcAft>
            </a:pPr>
            <a:r>
              <a:rPr lang="en-US" sz="3600">
                <a:gradFill>
                  <a:gsLst>
                    <a:gs pos="2917">
                      <a:srgbClr val="FFFFFF"/>
                    </a:gs>
                    <a:gs pos="30000">
                      <a:srgbClr val="FFFFFF"/>
                    </a:gs>
                  </a:gsLst>
                  <a:lin ang="5400000" scaled="0"/>
                </a:gradFill>
              </a:rPr>
              <a:t>http://</a:t>
            </a:r>
            <a:r>
              <a:rPr lang="en-US" sz="3600" smtClean="0">
                <a:gradFill>
                  <a:gsLst>
                    <a:gs pos="2917">
                      <a:srgbClr val="FFFFFF"/>
                    </a:gs>
                    <a:gs pos="30000">
                      <a:srgbClr val="FFFFFF"/>
                    </a:gs>
                  </a:gsLst>
                  <a:lin ang="5400000" scaled="0"/>
                </a:gradFill>
              </a:rPr>
              <a:t>aka.ms/Pqkjjj</a:t>
            </a:r>
            <a:endParaRPr lang="en-US" sz="3600" dirty="0">
              <a:gradFill>
                <a:gsLst>
                  <a:gs pos="2917">
                    <a:srgbClr val="FFFFFF"/>
                  </a:gs>
                  <a:gs pos="30000">
                    <a:srgbClr val="FFFFFF"/>
                  </a:gs>
                </a:gsLst>
                <a:lin ang="5400000" scaled="0"/>
              </a:gradFill>
            </a:endParaRPr>
          </a:p>
        </p:txBody>
      </p:sp>
    </p:spTree>
    <p:custDataLst>
      <p:tags r:id="rId1"/>
    </p:custDataLst>
    <p:extLst>
      <p:ext uri="{BB962C8B-B14F-4D97-AF65-F5344CB8AC3E}">
        <p14:creationId xmlns:p14="http://schemas.microsoft.com/office/powerpoint/2010/main" val="35275345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274638" y="1212850"/>
            <a:ext cx="11887200" cy="4801314"/>
          </a:xfrm>
          <a:prstGeom prst="rect">
            <a:avLst/>
          </a:prstGeom>
        </p:spPr>
        <p:txBody>
          <a:bodyPr/>
          <a:lstStyle/>
          <a:p>
            <a:r>
              <a:rPr lang="en-US" dirty="0"/>
              <a:t>Identify </a:t>
            </a:r>
            <a:r>
              <a:rPr lang="en-US" dirty="0" smtClean="0"/>
              <a:t>content extensibility points</a:t>
            </a:r>
            <a:endParaRPr lang="en-US" dirty="0"/>
          </a:p>
          <a:p>
            <a:r>
              <a:rPr lang="en-US" dirty="0" smtClean="0"/>
              <a:t>Learn about custom connectors</a:t>
            </a:r>
          </a:p>
          <a:p>
            <a:r>
              <a:rPr lang="en-US" dirty="0" smtClean="0"/>
              <a:t>Learn the basics of content enrichment</a:t>
            </a:r>
            <a:endParaRPr lang="en-US" dirty="0"/>
          </a:p>
          <a:p>
            <a:r>
              <a:rPr lang="en-US" dirty="0" smtClean="0"/>
              <a:t>Advanced content enrichment</a:t>
            </a:r>
          </a:p>
          <a:p>
            <a:r>
              <a:rPr lang="en-US" dirty="0" smtClean="0"/>
              <a:t>Learn about two community Toolkits</a:t>
            </a:r>
            <a:endParaRPr lang="en-US" dirty="0"/>
          </a:p>
          <a:p>
            <a:endParaRPr lang="en-US" dirty="0" smtClean="0"/>
          </a:p>
          <a:p>
            <a:r>
              <a:rPr lang="en-US" dirty="0" smtClean="0"/>
              <a:t>Almost all “on-</a:t>
            </a:r>
            <a:r>
              <a:rPr lang="en-US" dirty="0" err="1" smtClean="0"/>
              <a:t>prem</a:t>
            </a:r>
            <a:r>
              <a:rPr lang="en-US" dirty="0" smtClean="0"/>
              <a:t>”</a:t>
            </a:r>
            <a:endParaRPr lang="en-US" dirty="0"/>
          </a:p>
        </p:txBody>
      </p:sp>
      <p:sp>
        <p:nvSpPr>
          <p:cNvPr id="4" name="Title 3"/>
          <p:cNvSpPr>
            <a:spLocks noGrp="1"/>
          </p:cNvSpPr>
          <p:nvPr>
            <p:ph type="title"/>
          </p:nvPr>
        </p:nvSpPr>
        <p:spPr/>
        <p:txBody>
          <a:bodyPr/>
          <a:lstStyle/>
          <a:p>
            <a:r>
              <a:rPr lang="en-US" dirty="0"/>
              <a:t>Session </a:t>
            </a:r>
            <a:r>
              <a:rPr lang="en-US" dirty="0" smtClean="0"/>
              <a:t>Objectives</a:t>
            </a:r>
            <a:endParaRPr lang="en-US" dirty="0"/>
          </a:p>
        </p:txBody>
      </p:sp>
    </p:spTree>
    <p:custDataLst>
      <p:tags r:id="rId1"/>
    </p:custDataLst>
    <p:extLst>
      <p:ext uri="{BB962C8B-B14F-4D97-AF65-F5344CB8AC3E}">
        <p14:creationId xmlns:p14="http://schemas.microsoft.com/office/powerpoint/2010/main" val="2985672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1573" y="931417"/>
            <a:ext cx="3600400" cy="1341710"/>
          </a:xfrm>
        </p:spPr>
        <p:txBody>
          <a:bodyPr/>
          <a:lstStyle/>
          <a:p>
            <a:r>
              <a:rPr lang="en-US" sz="4400" dirty="0" smtClean="0"/>
              <a:t>Agenda</a:t>
            </a:r>
            <a:endParaRPr lang="en-US" sz="4400" dirty="0"/>
          </a:p>
        </p:txBody>
      </p:sp>
      <p:sp>
        <p:nvSpPr>
          <p:cNvPr id="3" name="TextBox 2"/>
          <p:cNvSpPr txBox="1"/>
          <p:nvPr/>
        </p:nvSpPr>
        <p:spPr>
          <a:xfrm>
            <a:off x="1001486" y="2273126"/>
            <a:ext cx="6588352" cy="2573012"/>
          </a:xfrm>
          <a:prstGeom prst="rect">
            <a:avLst/>
          </a:prstGeom>
          <a:noFill/>
        </p:spPr>
        <p:txBody>
          <a:bodyPr wrap="square" lIns="182880" tIns="146304" rIns="182880" bIns="146304" rtlCol="0">
            <a:spAutoFit/>
          </a:bodyPr>
          <a:lstStyle/>
          <a:p>
            <a:r>
              <a:rPr lang="en-US" sz="2400" dirty="0" smtClean="0">
                <a:solidFill>
                  <a:srgbClr val="FFFFFF"/>
                </a:solidFill>
              </a:rPr>
              <a:t>Architecture overview</a:t>
            </a:r>
          </a:p>
          <a:p>
            <a:r>
              <a:rPr lang="en-US" sz="2400" dirty="0" smtClean="0">
                <a:solidFill>
                  <a:srgbClr val="FFFFFF"/>
                </a:solidFill>
              </a:rPr>
              <a:t>Content </a:t>
            </a:r>
            <a:r>
              <a:rPr lang="en-US" sz="2400" dirty="0">
                <a:solidFill>
                  <a:srgbClr val="FFFFFF"/>
                </a:solidFill>
              </a:rPr>
              <a:t>ingestion</a:t>
            </a:r>
          </a:p>
          <a:p>
            <a:r>
              <a:rPr lang="en-US" sz="2400" dirty="0" smtClean="0">
                <a:solidFill>
                  <a:srgbClr val="FFFFFF"/>
                </a:solidFill>
              </a:rPr>
              <a:t>Content enrichment</a:t>
            </a:r>
            <a:endParaRPr lang="en-US" sz="2400" dirty="0">
              <a:solidFill>
                <a:srgbClr val="FFFFFF"/>
              </a:solidFill>
            </a:endParaRPr>
          </a:p>
          <a:p>
            <a:r>
              <a:rPr lang="en-US" sz="4400" dirty="0">
                <a:solidFill>
                  <a:srgbClr val="FFFFFF"/>
                </a:solidFill>
              </a:rPr>
              <a:t>Advanced enrichment</a:t>
            </a:r>
          </a:p>
          <a:p>
            <a:pPr lvl="1"/>
            <a:r>
              <a:rPr lang="en-US" sz="3200" dirty="0" smtClean="0">
                <a:solidFill>
                  <a:srgbClr val="FFFFFF"/>
                </a:solidFill>
              </a:rPr>
              <a:t>CEWS Pipeline Toolkit</a:t>
            </a:r>
            <a:endParaRPr lang="en-US" sz="3200"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0084" y="3604"/>
            <a:ext cx="4666391" cy="6994525"/>
          </a:xfrm>
          <a:prstGeom prst="rect">
            <a:avLst/>
          </a:prstGeom>
        </p:spPr>
      </p:pic>
    </p:spTree>
    <p:extLst>
      <p:ext uri="{BB962C8B-B14F-4D97-AF65-F5344CB8AC3E}">
        <p14:creationId xmlns:p14="http://schemas.microsoft.com/office/powerpoint/2010/main" val="244726869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CEWS Pipeline Toolkit</a:t>
            </a:r>
            <a:endParaRPr lang="en-US" dirty="0"/>
          </a:p>
        </p:txBody>
      </p:sp>
      <p:sp>
        <p:nvSpPr>
          <p:cNvPr id="6" name="Text Placeholder 5"/>
          <p:cNvSpPr>
            <a:spLocks noGrp="1"/>
          </p:cNvSpPr>
          <p:nvPr>
            <p:ph type="body" sz="quarter" idx="4294967295"/>
          </p:nvPr>
        </p:nvSpPr>
        <p:spPr>
          <a:xfrm>
            <a:off x="274638" y="1212850"/>
            <a:ext cx="11887200" cy="5761577"/>
          </a:xfrm>
          <a:prstGeom prst="rect">
            <a:avLst/>
          </a:prstGeom>
        </p:spPr>
        <p:txBody>
          <a:bodyPr/>
          <a:lstStyle/>
          <a:p>
            <a:r>
              <a:rPr lang="en-US" sz="3600" dirty="0" smtClean="0"/>
              <a:t>Enhance Search Index</a:t>
            </a:r>
          </a:p>
          <a:p>
            <a:pPr lvl="1"/>
            <a:r>
              <a:rPr lang="en-US" dirty="0" smtClean="0"/>
              <a:t>Document markup</a:t>
            </a:r>
          </a:p>
          <a:p>
            <a:pPr lvl="1"/>
            <a:r>
              <a:rPr lang="en-US" dirty="0" smtClean="0"/>
              <a:t>Entity extraction</a:t>
            </a:r>
          </a:p>
          <a:p>
            <a:r>
              <a:rPr lang="en-US" sz="3600" dirty="0" smtClean="0"/>
              <a:t>Architecture</a:t>
            </a:r>
            <a:endParaRPr lang="en-US" dirty="0" smtClean="0"/>
          </a:p>
          <a:p>
            <a:pPr lvl="1"/>
            <a:r>
              <a:rPr lang="en-US" dirty="0" smtClean="0"/>
              <a:t>WCF</a:t>
            </a:r>
          </a:p>
          <a:p>
            <a:pPr lvl="1"/>
            <a:r>
              <a:rPr lang="en-US" dirty="0" smtClean="0"/>
              <a:t>XML config</a:t>
            </a:r>
          </a:p>
          <a:p>
            <a:r>
              <a:rPr lang="en-US" sz="3600" dirty="0" smtClean="0"/>
              <a:t>Hides the complexities of</a:t>
            </a:r>
          </a:p>
          <a:p>
            <a:pPr lvl="1"/>
            <a:r>
              <a:rPr lang="en-US" dirty="0" smtClean="0"/>
              <a:t>Scalability</a:t>
            </a:r>
          </a:p>
          <a:p>
            <a:pPr lvl="1"/>
            <a:r>
              <a:rPr lang="en-US" dirty="0" smtClean="0"/>
              <a:t>Service aggregation</a:t>
            </a:r>
          </a:p>
          <a:p>
            <a:pPr lvl="1"/>
            <a:r>
              <a:rPr lang="en-US" dirty="0" smtClean="0"/>
              <a:t>Conditional processing</a:t>
            </a:r>
            <a:endParaRPr lang="en-US" dirty="0"/>
          </a:p>
          <a:p>
            <a:r>
              <a:rPr lang="en-US" sz="3600" dirty="0">
                <a:sym typeface="Wingdings" panose="05000000000000000000" pitchFamily="2" charset="2"/>
              </a:rPr>
              <a:t>Powerful framework for content enrichment</a:t>
            </a:r>
          </a:p>
          <a:p>
            <a:pPr lvl="1"/>
            <a:endParaRPr lang="en-US" dirty="0"/>
          </a:p>
        </p:txBody>
      </p:sp>
    </p:spTree>
    <p:extLst>
      <p:ext uri="{BB962C8B-B14F-4D97-AF65-F5344CB8AC3E}">
        <p14:creationId xmlns:p14="http://schemas.microsoft.com/office/powerpoint/2010/main" val="173521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4834" b="20002"/>
          <a:stretch/>
        </p:blipFill>
        <p:spPr>
          <a:xfrm>
            <a:off x="0" y="0"/>
            <a:ext cx="12436475" cy="7002462"/>
          </a:xfrm>
          <a:prstGeom prst="rect">
            <a:avLst/>
          </a:prstGeom>
        </p:spPr>
      </p:pic>
      <p:sp>
        <p:nvSpPr>
          <p:cNvPr id="9" name="Title 3"/>
          <p:cNvSpPr txBox="1">
            <a:spLocks/>
          </p:cNvSpPr>
          <p:nvPr/>
        </p:nvSpPr>
        <p:spPr>
          <a:xfrm>
            <a:off x="274637" y="144462"/>
            <a:ext cx="11534053" cy="936104"/>
          </a:xfrm>
          <a:prstGeom prst="rect">
            <a:avLst/>
          </a:prstGeom>
          <a:solidFill>
            <a:schemeClr val="accent1">
              <a:alpha val="80000"/>
            </a:schemeClr>
          </a:solidFill>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FFFFFF"/>
                </a:solidFill>
              </a:rPr>
              <a:t>CEWS Pipeline Toolkit – What does it do?</a:t>
            </a:r>
            <a:endParaRPr>
              <a:gradFill>
                <a:gsLst>
                  <a:gs pos="1250">
                    <a:srgbClr val="FFFFFF"/>
                  </a:gs>
                  <a:gs pos="100000">
                    <a:srgbClr val="FFFFFF"/>
                  </a:gs>
                </a:gsLst>
                <a:lin ang="5400000" scaled="0"/>
              </a:gradFill>
            </a:endParaRPr>
          </a:p>
        </p:txBody>
      </p:sp>
      <p:sp>
        <p:nvSpPr>
          <p:cNvPr id="10" name="Rectangle 9"/>
          <p:cNvSpPr/>
          <p:nvPr/>
        </p:nvSpPr>
        <p:spPr bwMode="auto">
          <a:xfrm>
            <a:off x="269009" y="3955066"/>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400" dirty="0">
                <a:solidFill>
                  <a:srgbClr val="FFFFFF"/>
                </a:solidFill>
              </a:rPr>
              <a:t>Extract entities</a:t>
            </a:r>
          </a:p>
          <a:p>
            <a:r>
              <a:rPr lang="en-US" dirty="0">
                <a:solidFill>
                  <a:srgbClr val="FFFFFF"/>
                </a:solidFill>
              </a:rPr>
              <a:t>String matching</a:t>
            </a:r>
          </a:p>
          <a:p>
            <a:r>
              <a:rPr lang="en-US" dirty="0">
                <a:solidFill>
                  <a:srgbClr val="FFFFFF"/>
                </a:solidFill>
              </a:rPr>
              <a:t>Regular Expressions</a:t>
            </a:r>
          </a:p>
          <a:p>
            <a:r>
              <a:rPr lang="en-US" dirty="0">
                <a:solidFill>
                  <a:srgbClr val="FFFFFF"/>
                </a:solidFill>
              </a:rPr>
              <a:t>Dictionary-based </a:t>
            </a:r>
          </a:p>
        </p:txBody>
      </p:sp>
      <p:sp>
        <p:nvSpPr>
          <p:cNvPr id="11" name="Rectangle 10"/>
          <p:cNvSpPr/>
          <p:nvPr/>
        </p:nvSpPr>
        <p:spPr bwMode="auto">
          <a:xfrm>
            <a:off x="3063557" y="3955080"/>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solidFill>
                  <a:srgbClr val="FFFFFF"/>
                </a:solidFill>
              </a:rPr>
              <a:t>Normalize</a:t>
            </a: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42882" y="39544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solidFill>
                  <a:srgbClr val="FFFFFF"/>
                </a:solidFill>
              </a:rPr>
              <a:t>Manipulate strings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5858105" y="3955066"/>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solidFill>
                  <a:srgbClr val="FFFFFF"/>
                </a:solidFill>
              </a:rPr>
              <a:t>Access external repositories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10281949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410230" y="1290395"/>
            <a:ext cx="5791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800" dirty="0" smtClean="0">
                <a:solidFill>
                  <a:srgbClr val="FFFFFF"/>
                </a:solidFill>
              </a:rPr>
              <a:t>Framework for document analysis</a:t>
            </a:r>
          </a:p>
          <a:p>
            <a:r>
              <a:rPr lang="en-US" sz="2000" dirty="0" smtClean="0">
                <a:solidFill>
                  <a:srgbClr val="FFFFFF"/>
                </a:solidFill>
              </a:rPr>
              <a:t>Solves majority of customer business use cases</a:t>
            </a:r>
          </a:p>
          <a:p>
            <a:r>
              <a:rPr lang="en-US" sz="2000" dirty="0" smtClean="0">
                <a:solidFill>
                  <a:srgbClr val="FFFFFF"/>
                </a:solidFill>
              </a:rPr>
              <a:t>Packaged with over 55 pipeline stages</a:t>
            </a:r>
          </a:p>
          <a:p>
            <a:r>
              <a:rPr lang="en-US" sz="2000" dirty="0" smtClean="0">
                <a:solidFill>
                  <a:srgbClr val="FFFFFF"/>
                </a:solidFill>
              </a:rPr>
              <a:t>Configurable document routing</a:t>
            </a:r>
          </a:p>
          <a:p>
            <a:pPr defTabSz="932472" fontAlgn="base">
              <a:lnSpc>
                <a:spcPct val="90000"/>
              </a:lnSpc>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00" dirty="0" smtClean="0"/>
              <a:t>CEWS </a:t>
            </a:r>
            <a:r>
              <a:rPr lang="en-US" sz="4800" dirty="0"/>
              <a:t>Pipeline </a:t>
            </a:r>
            <a:r>
              <a:rPr lang="en-US" sz="4800" dirty="0" smtClean="0"/>
              <a:t>Toolkit – What’s in the package?</a:t>
            </a:r>
            <a:endParaRPr lang="en-US" sz="4800" dirty="0"/>
          </a:p>
        </p:txBody>
      </p:sp>
      <p:sp>
        <p:nvSpPr>
          <p:cNvPr id="7" name="Rectangle 6"/>
          <p:cNvSpPr/>
          <p:nvPr/>
        </p:nvSpPr>
        <p:spPr bwMode="auto">
          <a:xfrm>
            <a:off x="6201430" y="1290394"/>
            <a:ext cx="5791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800" dirty="0" smtClean="0">
                <a:solidFill>
                  <a:srgbClr val="FFFFFF"/>
                </a:solidFill>
              </a:rPr>
              <a:t>Platform support</a:t>
            </a:r>
          </a:p>
          <a:p>
            <a:r>
              <a:rPr lang="en-US" dirty="0" smtClean="0">
                <a:solidFill>
                  <a:srgbClr val="FFFFFF"/>
                </a:solidFill>
              </a:rPr>
              <a:t>SharePoint </a:t>
            </a:r>
            <a:r>
              <a:rPr lang="en-US" dirty="0">
                <a:solidFill>
                  <a:srgbClr val="FFFFFF"/>
                </a:solidFill>
              </a:rPr>
              <a:t>2013 Enterprise </a:t>
            </a:r>
            <a:r>
              <a:rPr lang="en-US" dirty="0" smtClean="0">
                <a:solidFill>
                  <a:srgbClr val="FFFFFF"/>
                </a:solidFill>
              </a:rPr>
              <a:t>Search</a:t>
            </a:r>
          </a:p>
          <a:p>
            <a:r>
              <a:rPr lang="en-US" dirty="0" smtClean="0">
                <a:solidFill>
                  <a:srgbClr val="FFFFFF"/>
                </a:solidFill>
              </a:rPr>
              <a:t>FAST </a:t>
            </a:r>
            <a:r>
              <a:rPr lang="en-US" dirty="0">
                <a:solidFill>
                  <a:srgbClr val="FFFFFF"/>
                </a:solidFill>
              </a:rPr>
              <a:t>Search For SharePoint </a:t>
            </a:r>
            <a:r>
              <a:rPr lang="en-US" dirty="0" smtClean="0">
                <a:solidFill>
                  <a:srgbClr val="FFFFFF"/>
                </a:solidFill>
              </a:rPr>
              <a:t>2010</a:t>
            </a:r>
          </a:p>
          <a:p>
            <a:r>
              <a:rPr lang="en-US" dirty="0" smtClean="0">
                <a:solidFill>
                  <a:srgbClr val="FFFFFF"/>
                </a:solidFill>
              </a:rPr>
              <a:t>Stand-alone</a:t>
            </a:r>
            <a:endParaRPr lang="en-US" dirty="0">
              <a:solidFill>
                <a:srgbClr val="FFFFFF"/>
              </a:solidFill>
            </a:endParaRPr>
          </a:p>
        </p:txBody>
      </p:sp>
      <p:sp>
        <p:nvSpPr>
          <p:cNvPr id="8" name="Rectangle 7"/>
          <p:cNvSpPr/>
          <p:nvPr/>
        </p:nvSpPr>
        <p:spPr bwMode="auto">
          <a:xfrm>
            <a:off x="410230" y="4032248"/>
            <a:ext cx="5791200" cy="274185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800" dirty="0">
                <a:solidFill>
                  <a:srgbClr val="FFFFFF"/>
                </a:solidFill>
              </a:rPr>
              <a:t>Easy to install, Easy to </a:t>
            </a:r>
            <a:r>
              <a:rPr lang="en-US" sz="2800" dirty="0" smtClean="0">
                <a:solidFill>
                  <a:srgbClr val="FFFFFF"/>
                </a:solidFill>
              </a:rPr>
              <a:t>Customize</a:t>
            </a:r>
          </a:p>
          <a:p>
            <a:r>
              <a:rPr lang="en-US" dirty="0" smtClean="0">
                <a:solidFill>
                  <a:srgbClr val="FFFFFF"/>
                </a:solidFill>
              </a:rPr>
              <a:t>Visual </a:t>
            </a:r>
            <a:r>
              <a:rPr lang="en-US" dirty="0">
                <a:solidFill>
                  <a:srgbClr val="FFFFFF"/>
                </a:solidFill>
              </a:rPr>
              <a:t>Studio 2012 &amp; .NET 4.5 </a:t>
            </a:r>
            <a:r>
              <a:rPr lang="en-US" dirty="0" smtClean="0">
                <a:solidFill>
                  <a:srgbClr val="FFFFFF"/>
                </a:solidFill>
              </a:rPr>
              <a:t>Framework</a:t>
            </a:r>
          </a:p>
          <a:p>
            <a:r>
              <a:rPr lang="en-US" dirty="0" smtClean="0">
                <a:solidFill>
                  <a:srgbClr val="FFFFFF"/>
                </a:solidFill>
              </a:rPr>
              <a:t>Inherit from </a:t>
            </a:r>
            <a:r>
              <a:rPr lang="en-US" dirty="0" smtClean="0">
                <a:gradFill>
                  <a:gsLst>
                    <a:gs pos="0">
                      <a:srgbClr val="FFFFFF"/>
                    </a:gs>
                    <a:gs pos="100000">
                      <a:srgbClr val="FFFFFF"/>
                    </a:gs>
                  </a:gsLst>
                  <a:lin ang="5400000" scaled="0"/>
                </a:gradFill>
                <a:ea typeface="Segoe UI" pitchFamily="34" charset="0"/>
                <a:cs typeface="Segoe UI" pitchFamily="34" charset="0"/>
              </a:rPr>
              <a:t>AbstractDocumentProcessor class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6201430" y="4001318"/>
            <a:ext cx="5791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Detailed documentation on TechNet </a:t>
            </a:r>
            <a:r>
              <a:rPr lang="en-US" sz="2800" dirty="0" smtClean="0">
                <a:gradFill>
                  <a:gsLst>
                    <a:gs pos="0">
                      <a:srgbClr val="FFFFFF"/>
                    </a:gs>
                    <a:gs pos="100000">
                      <a:srgbClr val="FFFFFF"/>
                    </a:gs>
                  </a:gsLst>
                  <a:lin ang="5400000" scaled="0"/>
                </a:gradFill>
                <a:ea typeface="Segoe UI" pitchFamily="34" charset="0"/>
                <a:cs typeface="Segoe UI" pitchFamily="34" charset="0"/>
              </a:rPr>
              <a:t>Wiki – Help the community</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29247594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CEWS </a:t>
            </a:r>
            <a:r>
              <a:rPr lang="en-US" dirty="0"/>
              <a:t>Pipeline Toolkit architecture</a:t>
            </a:r>
          </a:p>
        </p:txBody>
      </p:sp>
      <p:sp>
        <p:nvSpPr>
          <p:cNvPr id="4" name="Rectangle 3"/>
          <p:cNvSpPr/>
          <p:nvPr/>
        </p:nvSpPr>
        <p:spPr bwMode="auto">
          <a:xfrm>
            <a:off x="2857533" y="5368621"/>
            <a:ext cx="1463028"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Crawler</a:t>
            </a:r>
          </a:p>
        </p:txBody>
      </p:sp>
      <p:sp>
        <p:nvSpPr>
          <p:cNvPr id="5" name="Rectangle 4"/>
          <p:cNvSpPr/>
          <p:nvPr/>
        </p:nvSpPr>
        <p:spPr bwMode="auto">
          <a:xfrm>
            <a:off x="4686333" y="5368620"/>
            <a:ext cx="2560276"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Processing</a:t>
            </a:r>
          </a:p>
        </p:txBody>
      </p:sp>
      <p:sp>
        <p:nvSpPr>
          <p:cNvPr id="6" name="Rectangle 5"/>
          <p:cNvSpPr/>
          <p:nvPr/>
        </p:nvSpPr>
        <p:spPr bwMode="auto">
          <a:xfrm>
            <a:off x="7612419" y="5358163"/>
            <a:ext cx="1463028" cy="924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Index</a:t>
            </a:r>
          </a:p>
        </p:txBody>
      </p:sp>
      <p:sp>
        <p:nvSpPr>
          <p:cNvPr id="7" name="Rectangle 6"/>
          <p:cNvSpPr/>
          <p:nvPr/>
        </p:nvSpPr>
        <p:spPr bwMode="auto">
          <a:xfrm>
            <a:off x="4642211" y="3457925"/>
            <a:ext cx="2560276" cy="1005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Web Service</a:t>
            </a:r>
          </a:p>
        </p:txBody>
      </p:sp>
      <p:grpSp>
        <p:nvGrpSpPr>
          <p:cNvPr id="8" name="Group 7"/>
          <p:cNvGrpSpPr/>
          <p:nvPr/>
        </p:nvGrpSpPr>
        <p:grpSpPr>
          <a:xfrm>
            <a:off x="5280670" y="5551499"/>
            <a:ext cx="1371641" cy="190221"/>
            <a:chOff x="4694237" y="3954463"/>
            <a:chExt cx="1600200" cy="380999"/>
          </a:xfrm>
        </p:grpSpPr>
        <p:sp>
          <p:nvSpPr>
            <p:cNvPr id="9" name="Rounded Rectangle 8"/>
            <p:cNvSpPr/>
            <p:nvPr/>
          </p:nvSpPr>
          <p:spPr>
            <a:xfrm>
              <a:off x="4846638" y="405882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10" name="Rounded Rectangle 9"/>
            <p:cNvSpPr/>
            <p:nvPr/>
          </p:nvSpPr>
          <p:spPr>
            <a:xfrm>
              <a:off x="5691923" y="405974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11" name="Rectangle 10"/>
            <p:cNvSpPr/>
            <p:nvPr/>
          </p:nvSpPr>
          <p:spPr bwMode="auto">
            <a:xfrm>
              <a:off x="4694237" y="3954463"/>
              <a:ext cx="1600200" cy="380999"/>
            </a:xfrm>
            <a:prstGeom prst="rect">
              <a:avLst/>
            </a:prstGeom>
            <a:noFill/>
            <a:ln w="25400">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t" anchorCtr="0" compatLnSpc="1">
              <a:prstTxWarp prst="textNoShape">
                <a:avLst/>
              </a:prstTxWarp>
            </a:bodyPr>
            <a:lstStyle/>
            <a:p>
              <a:pPr algn="r" defTabSz="932472" fontAlgn="base">
                <a:spcBef>
                  <a:spcPct val="0"/>
                </a:spcBef>
                <a:spcAft>
                  <a:spcPct val="0"/>
                </a:spcAft>
              </a:pPr>
              <a:endParaRPr lang="en-US" sz="2000" dirty="0">
                <a:solidFill>
                  <a:srgbClr val="007233"/>
                </a:solidFill>
              </a:endParaRPr>
            </a:p>
          </p:txBody>
        </p:sp>
        <p:sp>
          <p:nvSpPr>
            <p:cNvPr id="12" name="Rounded Rectangle 11"/>
            <p:cNvSpPr/>
            <p:nvPr/>
          </p:nvSpPr>
          <p:spPr>
            <a:xfrm>
              <a:off x="5287384" y="4058819"/>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grpSp>
      <p:cxnSp>
        <p:nvCxnSpPr>
          <p:cNvPr id="15" name="Curved Connector 14"/>
          <p:cNvCxnSpPr/>
          <p:nvPr/>
        </p:nvCxnSpPr>
        <p:spPr>
          <a:xfrm flipV="1">
            <a:off x="4166703" y="5792229"/>
            <a:ext cx="793931" cy="560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16" name="Curved Connector 15"/>
          <p:cNvCxnSpPr/>
          <p:nvPr/>
        </p:nvCxnSpPr>
        <p:spPr>
          <a:xfrm flipV="1">
            <a:off x="7032567" y="5792229"/>
            <a:ext cx="793931" cy="560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6028800" y="4601484"/>
            <a:ext cx="2339358"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rgbClr val="FFFFFF"/>
                    </a:gs>
                    <a:gs pos="30000">
                      <a:srgbClr val="FFFFFF"/>
                    </a:gs>
                  </a:gsLst>
                  <a:lin ang="5400000" scaled="0"/>
                </a:gradFill>
              </a:rPr>
              <a:t>ProcessedItem</a:t>
            </a:r>
            <a:endParaRPr lang="en-US" sz="2400" dirty="0" smtClean="0">
              <a:gradFill>
                <a:gsLst>
                  <a:gs pos="2917">
                    <a:srgbClr val="FFFFFF"/>
                  </a:gs>
                  <a:gs pos="30000">
                    <a:srgbClr val="FFFFFF"/>
                  </a:gs>
                </a:gsLst>
                <a:lin ang="5400000" scaled="0"/>
              </a:gradFill>
            </a:endParaRPr>
          </a:p>
        </p:txBody>
      </p:sp>
      <p:sp>
        <p:nvSpPr>
          <p:cNvPr id="18" name="TextBox 17"/>
          <p:cNvSpPr txBox="1"/>
          <p:nvPr/>
        </p:nvSpPr>
        <p:spPr>
          <a:xfrm>
            <a:off x="3072072" y="4601484"/>
            <a:ext cx="2792175"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rgbClr val="FFFFFF"/>
                    </a:gs>
                    <a:gs pos="30000">
                      <a:srgbClr val="FFFFFF"/>
                    </a:gs>
                  </a:gsLst>
                  <a:lin ang="5400000" scaled="0"/>
                </a:gradFill>
              </a:rPr>
              <a:t>ProcessItem</a:t>
            </a:r>
            <a:r>
              <a:rPr lang="en-US" sz="2400" dirty="0" smtClean="0">
                <a:gradFill>
                  <a:gsLst>
                    <a:gs pos="2917">
                      <a:srgbClr val="FFFFFF"/>
                    </a:gs>
                    <a:gs pos="30000">
                      <a:srgbClr val="FFFFFF"/>
                    </a:gs>
                  </a:gsLst>
                  <a:lin ang="5400000" scaled="0"/>
                </a:gradFill>
              </a:rPr>
              <a:t>(Item)</a:t>
            </a:r>
          </a:p>
        </p:txBody>
      </p:sp>
      <p:sp>
        <p:nvSpPr>
          <p:cNvPr id="19" name="Rectangle 18"/>
          <p:cNvSpPr/>
          <p:nvPr/>
        </p:nvSpPr>
        <p:spPr bwMode="auto">
          <a:xfrm>
            <a:off x="2081935" y="1859511"/>
            <a:ext cx="7336704" cy="261315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CEWS </a:t>
            </a:r>
            <a:r>
              <a:rPr lang="en-US" sz="2400" dirty="0">
                <a:gradFill>
                  <a:gsLst>
                    <a:gs pos="0">
                      <a:srgbClr val="FFFFFF"/>
                    </a:gs>
                    <a:gs pos="100000">
                      <a:srgbClr val="FFFFFF"/>
                    </a:gs>
                  </a:gsLst>
                  <a:lin ang="5400000" scaled="0"/>
                </a:gradFill>
                <a:ea typeface="Segoe UI" pitchFamily="34" charset="0"/>
                <a:cs typeface="Segoe UI" pitchFamily="34" charset="0"/>
              </a:rPr>
              <a:t>Pipeline Toolkit</a:t>
            </a:r>
          </a:p>
        </p:txBody>
      </p:sp>
      <p:grpSp>
        <p:nvGrpSpPr>
          <p:cNvPr id="20" name="Group 19"/>
          <p:cNvGrpSpPr/>
          <p:nvPr/>
        </p:nvGrpSpPr>
        <p:grpSpPr>
          <a:xfrm>
            <a:off x="2555505" y="2624840"/>
            <a:ext cx="3931891" cy="545280"/>
            <a:chOff x="4694237" y="3954463"/>
            <a:chExt cx="1600200" cy="380999"/>
          </a:xfrm>
        </p:grpSpPr>
        <p:sp>
          <p:nvSpPr>
            <p:cNvPr id="21" name="Rounded Rectangle 20"/>
            <p:cNvSpPr/>
            <p:nvPr/>
          </p:nvSpPr>
          <p:spPr>
            <a:xfrm>
              <a:off x="4846638" y="405882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22" name="Rounded Rectangle 21"/>
            <p:cNvSpPr/>
            <p:nvPr/>
          </p:nvSpPr>
          <p:spPr>
            <a:xfrm>
              <a:off x="5691923" y="405974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23" name="Rectangle 22"/>
            <p:cNvSpPr/>
            <p:nvPr/>
          </p:nvSpPr>
          <p:spPr bwMode="auto">
            <a:xfrm>
              <a:off x="4694237" y="3954463"/>
              <a:ext cx="1600200" cy="380999"/>
            </a:xfrm>
            <a:prstGeom prst="rect">
              <a:avLst/>
            </a:prstGeom>
            <a:noFill/>
            <a:ln w="25400">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t" anchorCtr="0" compatLnSpc="1">
              <a:prstTxWarp prst="textNoShape">
                <a:avLst/>
              </a:prstTxWarp>
            </a:bodyPr>
            <a:lstStyle/>
            <a:p>
              <a:pPr algn="r" defTabSz="932472" fontAlgn="base">
                <a:spcBef>
                  <a:spcPct val="0"/>
                </a:spcBef>
                <a:spcAft>
                  <a:spcPct val="0"/>
                </a:spcAft>
              </a:pPr>
              <a:endParaRPr lang="en-US" sz="2000" dirty="0">
                <a:solidFill>
                  <a:srgbClr val="007233"/>
                </a:solidFill>
              </a:endParaRPr>
            </a:p>
          </p:txBody>
        </p:sp>
        <p:sp>
          <p:nvSpPr>
            <p:cNvPr id="24" name="Rounded Rectangle 23"/>
            <p:cNvSpPr/>
            <p:nvPr/>
          </p:nvSpPr>
          <p:spPr>
            <a:xfrm>
              <a:off x="5287384" y="4058819"/>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grpSp>
      <p:grpSp>
        <p:nvGrpSpPr>
          <p:cNvPr id="25" name="Group 24"/>
          <p:cNvGrpSpPr/>
          <p:nvPr/>
        </p:nvGrpSpPr>
        <p:grpSpPr>
          <a:xfrm>
            <a:off x="4846638" y="3539856"/>
            <a:ext cx="3931891" cy="545280"/>
            <a:chOff x="4694237" y="3954463"/>
            <a:chExt cx="1600200" cy="380999"/>
          </a:xfrm>
        </p:grpSpPr>
        <p:sp>
          <p:nvSpPr>
            <p:cNvPr id="26" name="Rounded Rectangle 25"/>
            <p:cNvSpPr/>
            <p:nvPr/>
          </p:nvSpPr>
          <p:spPr>
            <a:xfrm>
              <a:off x="4846638" y="405882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27" name="Rounded Rectangle 26"/>
            <p:cNvSpPr/>
            <p:nvPr/>
          </p:nvSpPr>
          <p:spPr>
            <a:xfrm>
              <a:off x="5691923" y="4059740"/>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sp>
          <p:nvSpPr>
            <p:cNvPr id="28" name="Rectangle 27"/>
            <p:cNvSpPr/>
            <p:nvPr/>
          </p:nvSpPr>
          <p:spPr bwMode="auto">
            <a:xfrm>
              <a:off x="4694237" y="3954463"/>
              <a:ext cx="1600200" cy="380999"/>
            </a:xfrm>
            <a:prstGeom prst="rect">
              <a:avLst/>
            </a:prstGeom>
            <a:noFill/>
            <a:ln w="25400">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t" anchorCtr="0" compatLnSpc="1">
              <a:prstTxWarp prst="textNoShape">
                <a:avLst/>
              </a:prstTxWarp>
            </a:bodyPr>
            <a:lstStyle/>
            <a:p>
              <a:pPr algn="r" defTabSz="932472" fontAlgn="base">
                <a:spcBef>
                  <a:spcPct val="0"/>
                </a:spcBef>
                <a:spcAft>
                  <a:spcPct val="0"/>
                </a:spcAft>
              </a:pPr>
              <a:endParaRPr lang="en-US" sz="2000" dirty="0">
                <a:solidFill>
                  <a:srgbClr val="007233"/>
                </a:solidFill>
              </a:endParaRPr>
            </a:p>
          </p:txBody>
        </p:sp>
        <p:sp>
          <p:nvSpPr>
            <p:cNvPr id="29" name="Rounded Rectangle 28"/>
            <p:cNvSpPr/>
            <p:nvPr/>
          </p:nvSpPr>
          <p:spPr>
            <a:xfrm>
              <a:off x="5287384" y="4058819"/>
              <a:ext cx="310912" cy="170539"/>
            </a:xfrm>
            <a:prstGeom prst="roundRect">
              <a:avLst/>
            </a:prstGeom>
            <a:solidFill>
              <a:schemeClr val="tx1">
                <a:lumMod val="85000"/>
                <a:alpha val="76000"/>
              </a:schemeClr>
            </a:solidFill>
            <a:ln>
              <a:solidFill>
                <a:schemeClr val="tx1">
                  <a:lumMod val="75000"/>
                </a:schemeClr>
              </a:solidFill>
            </a:ln>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sz="1100">
                <a:solidFill>
                  <a:srgbClr val="002050">
                    <a:lumMod val="75000"/>
                  </a:srgbClr>
                </a:solidFill>
              </a:endParaRPr>
            </a:p>
          </p:txBody>
        </p:sp>
      </p:grpSp>
      <p:cxnSp>
        <p:nvCxnSpPr>
          <p:cNvPr id="30" name="Curved Connector 29"/>
          <p:cNvCxnSpPr/>
          <p:nvPr/>
        </p:nvCxnSpPr>
        <p:spPr>
          <a:xfrm>
            <a:off x="2213471" y="2896229"/>
            <a:ext cx="342034" cy="1840"/>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32" name="Curved Connector 31"/>
          <p:cNvCxnSpPr/>
          <p:nvPr/>
        </p:nvCxnSpPr>
        <p:spPr>
          <a:xfrm>
            <a:off x="8811939" y="3803117"/>
            <a:ext cx="342034" cy="1840"/>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33" name="Curved Connector 32"/>
          <p:cNvCxnSpPr/>
          <p:nvPr/>
        </p:nvCxnSpPr>
        <p:spPr>
          <a:xfrm>
            <a:off x="6504421" y="2895044"/>
            <a:ext cx="342034" cy="1840"/>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34" name="Curved Connector 33"/>
          <p:cNvCxnSpPr>
            <a:stCxn id="21" idx="2"/>
            <a:endCxn id="26" idx="1"/>
          </p:cNvCxnSpPr>
          <p:nvPr/>
        </p:nvCxnSpPr>
        <p:spPr>
          <a:xfrm rot="16200000" flipH="1">
            <a:off x="3870037" y="2460178"/>
            <a:ext cx="792980" cy="1909158"/>
          </a:xfrm>
          <a:prstGeom prst="curvedConnector2">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37" name="Flowchart: Document 36"/>
          <p:cNvSpPr/>
          <p:nvPr/>
        </p:nvSpPr>
        <p:spPr bwMode="auto">
          <a:xfrm>
            <a:off x="9862855" y="3591958"/>
            <a:ext cx="1920920" cy="871782"/>
          </a:xfrm>
          <a:prstGeom prst="flowChartDocumen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Pipeline </a:t>
            </a:r>
            <a:r>
              <a:rPr lang="en-US" dirty="0" err="1" smtClean="0">
                <a:gradFill>
                  <a:gsLst>
                    <a:gs pos="0">
                      <a:srgbClr val="FFFFFF"/>
                    </a:gs>
                    <a:gs pos="100000">
                      <a:srgbClr val="FFFFFF"/>
                    </a:gs>
                  </a:gsLst>
                  <a:lin ang="5400000" scaled="0"/>
                </a:gradFill>
              </a:rPr>
              <a:t>config</a:t>
            </a:r>
            <a:endParaRPr lang="en-US" dirty="0" smtClean="0">
              <a:gradFill>
                <a:gsLst>
                  <a:gs pos="0">
                    <a:srgbClr val="FFFFFF"/>
                  </a:gs>
                  <a:gs pos="100000">
                    <a:srgbClr val="FFFFFF"/>
                  </a:gs>
                </a:gsLst>
                <a:lin ang="5400000" scaled="0"/>
              </a:gradFill>
            </a:endParaRPr>
          </a:p>
          <a:p>
            <a:pPr algn="ctr" defTabSz="932472" fontAlgn="base">
              <a:spcBef>
                <a:spcPct val="0"/>
              </a:spcBef>
              <a:spcAft>
                <a:spcPct val="0"/>
              </a:spcAft>
            </a:pPr>
            <a:r>
              <a:rPr lang="en-US" dirty="0" smtClean="0">
                <a:gradFill>
                  <a:gsLst>
                    <a:gs pos="0">
                      <a:srgbClr val="FFFFFF"/>
                    </a:gs>
                    <a:gs pos="100000">
                      <a:srgbClr val="FFFFFF"/>
                    </a:gs>
                  </a:gsLst>
                  <a:lin ang="5400000" scaled="0"/>
                </a:gradFill>
              </a:rPr>
              <a:t>xml</a:t>
            </a:r>
            <a:endParaRPr lang="en-US" dirty="0">
              <a:gradFill>
                <a:gsLst>
                  <a:gs pos="0">
                    <a:srgbClr val="FFFFFF"/>
                  </a:gs>
                  <a:gs pos="100000">
                    <a:srgbClr val="FFFFFF"/>
                  </a:gs>
                </a:gsLst>
                <a:lin ang="5400000" scaled="0"/>
              </a:gradFill>
            </a:endParaRPr>
          </a:p>
        </p:txBody>
      </p:sp>
      <p:cxnSp>
        <p:nvCxnSpPr>
          <p:cNvPr id="39" name="Curved Connector 38"/>
          <p:cNvCxnSpPr>
            <a:stCxn id="37" idx="0"/>
            <a:endCxn id="19" idx="3"/>
          </p:cNvCxnSpPr>
          <p:nvPr/>
        </p:nvCxnSpPr>
        <p:spPr>
          <a:xfrm rot="16200000" flipV="1">
            <a:off x="9908043" y="2676686"/>
            <a:ext cx="425868" cy="1404676"/>
          </a:xfrm>
          <a:prstGeom prst="curvedConnector2">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45" name="TextBox 44"/>
          <p:cNvSpPr txBox="1"/>
          <p:nvPr/>
        </p:nvSpPr>
        <p:spPr>
          <a:xfrm>
            <a:off x="9940815" y="2751160"/>
            <a:ext cx="14882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Initialize</a:t>
            </a:r>
          </a:p>
        </p:txBody>
      </p:sp>
      <p:cxnSp>
        <p:nvCxnSpPr>
          <p:cNvPr id="13" name="Straight Arrow Connector 12"/>
          <p:cNvCxnSpPr/>
          <p:nvPr/>
        </p:nvCxnSpPr>
        <p:spPr>
          <a:xfrm flipV="1">
            <a:off x="6040289" y="4463740"/>
            <a:ext cx="0" cy="1087759"/>
          </a:xfrm>
          <a:prstGeom prst="straightConnector1">
            <a:avLst/>
          </a:prstGeom>
          <a:ln w="38100">
            <a:solidFill>
              <a:schemeClr val="tx1">
                <a:alpha val="50000"/>
              </a:schemeClr>
            </a:solidFill>
            <a:prstDash val="sysDot"/>
            <a:headEnd type="stealth" w="lg" len="lg"/>
            <a:tailEnd type="none" w="lg" len="lg"/>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p:nvPr/>
        </p:nvCxnSpPr>
        <p:spPr>
          <a:xfrm>
            <a:off x="5789097" y="4411638"/>
            <a:ext cx="16771" cy="1139861"/>
          </a:xfrm>
          <a:prstGeom prst="straightConnector1">
            <a:avLst/>
          </a:prstGeom>
          <a:ln w="38100">
            <a:solidFill>
              <a:schemeClr val="tx1">
                <a:alpha val="50000"/>
              </a:schemeClr>
            </a:solidFill>
            <a:prstDash val="sysDot"/>
            <a:headEnd type="stealth" w="lg" len="lg"/>
            <a:tailEnd type="none" w="lg" len="lg"/>
          </a:ln>
        </p:spPr>
        <p:style>
          <a:lnRef idx="3">
            <a:schemeClr val="accent6"/>
          </a:lnRef>
          <a:fillRef idx="0">
            <a:schemeClr val="accent6"/>
          </a:fillRef>
          <a:effectRef idx="2">
            <a:schemeClr val="accent6"/>
          </a:effectRef>
          <a:fontRef idx="minor">
            <a:schemeClr val="tx1"/>
          </a:fontRef>
        </p:style>
      </p:cxnSp>
      <p:cxnSp>
        <p:nvCxnSpPr>
          <p:cNvPr id="36" name="Curved Connector 35"/>
          <p:cNvCxnSpPr>
            <a:stCxn id="22" idx="0"/>
            <a:endCxn id="35" idx="2"/>
          </p:cNvCxnSpPr>
          <p:nvPr/>
        </p:nvCxnSpPr>
        <p:spPr>
          <a:xfrm rot="5400000" flipH="1" flipV="1">
            <a:off x="7568783" y="-140415"/>
            <a:ext cx="736063" cy="5095790"/>
          </a:xfrm>
          <a:prstGeom prst="curvedConnector2">
            <a:avLst/>
          </a:prstGeom>
          <a:ln w="38100">
            <a:solidFill>
              <a:schemeClr val="tx1">
                <a:alpha val="50000"/>
              </a:schemeClr>
            </a:solidFill>
            <a:headEnd type="stealth" w="lg" len="lg"/>
            <a:tailEnd type="stealth" w="lg" len="lg"/>
          </a:ln>
        </p:spPr>
        <p:style>
          <a:lnRef idx="3">
            <a:schemeClr val="accent6"/>
          </a:lnRef>
          <a:fillRef idx="0">
            <a:schemeClr val="accent6"/>
          </a:fillRef>
          <a:effectRef idx="2">
            <a:schemeClr val="accent6"/>
          </a:effectRef>
          <a:fontRef idx="minor">
            <a:schemeClr val="tx1"/>
          </a:fontRef>
        </p:style>
      </p:cxnSp>
      <p:sp>
        <p:nvSpPr>
          <p:cNvPr id="35" name="Can 34"/>
          <p:cNvSpPr/>
          <p:nvPr/>
        </p:nvSpPr>
        <p:spPr bwMode="auto">
          <a:xfrm>
            <a:off x="10484709" y="1633177"/>
            <a:ext cx="515384" cy="812541"/>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89366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7" grpId="0" animBg="1"/>
      <p:bldP spid="45" grpId="0"/>
      <p:bldP spid="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1613" y="1409030"/>
            <a:ext cx="10056812" cy="3367409"/>
          </a:xfrm>
        </p:spPr>
        <p:txBody>
          <a:bodyPr/>
          <a:lstStyle/>
          <a:p>
            <a:r>
              <a:rPr lang="en-US" b="1" dirty="0" smtClean="0"/>
              <a:t>Demo</a:t>
            </a:r>
            <a:r>
              <a:rPr lang="en-US" dirty="0"/>
              <a:t/>
            </a:r>
            <a:br>
              <a:rPr lang="en-US" dirty="0"/>
            </a:br>
            <a:r>
              <a:rPr lang="en-US" sz="4800" dirty="0" smtClean="0"/>
              <a:t>Wikipedia category</a:t>
            </a:r>
            <a:br>
              <a:rPr lang="en-US" sz="4800" dirty="0" smtClean="0"/>
            </a:br>
            <a:r>
              <a:rPr lang="en-US" sz="4800" dirty="0" smtClean="0"/>
              <a:t>Total population</a:t>
            </a:r>
            <a:endParaRPr lang="en-US" sz="5400" dirty="0"/>
          </a:p>
        </p:txBody>
      </p:sp>
      <p:sp>
        <p:nvSpPr>
          <p:cNvPr id="5" name="Text Placeholder 4"/>
          <p:cNvSpPr>
            <a:spLocks noGrp="1"/>
          </p:cNvSpPr>
          <p:nvPr>
            <p:ph type="body" sz="quarter" idx="12"/>
          </p:nvPr>
        </p:nvSpPr>
        <p:spPr>
          <a:xfrm>
            <a:off x="313581" y="4217342"/>
            <a:ext cx="10058401" cy="1829593"/>
          </a:xfrm>
        </p:spPr>
        <p:txBody>
          <a:bodyPr/>
          <a:lstStyle/>
          <a:p>
            <a:endParaRPr lang="en-US" dirty="0" smtClean="0"/>
          </a:p>
          <a:p>
            <a:r>
              <a:rPr lang="en-US" dirty="0"/>
              <a:t>CEWS Pipeline Toolkit</a:t>
            </a:r>
          </a:p>
        </p:txBody>
      </p:sp>
    </p:spTree>
    <p:extLst>
      <p:ext uri="{BB962C8B-B14F-4D97-AF65-F5344CB8AC3E}">
        <p14:creationId xmlns:p14="http://schemas.microsoft.com/office/powerpoint/2010/main" val="365190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Future – Community Effort</a:t>
            </a:r>
            <a:endParaRPr lang="en-US" sz="2800" dirty="0">
              <a:gradFill>
                <a:gsLst>
                  <a:gs pos="1250">
                    <a:schemeClr val="tx1"/>
                  </a:gs>
                  <a:gs pos="100000">
                    <a:schemeClr val="tx1"/>
                  </a:gs>
                </a:gsLst>
                <a:lin ang="5400000" scaled="0"/>
              </a:gradFill>
            </a:endParaRPr>
          </a:p>
        </p:txBody>
      </p:sp>
      <p:sp>
        <p:nvSpPr>
          <p:cNvPr id="27" name="Rectangle 26"/>
          <p:cNvSpPr/>
          <p:nvPr/>
        </p:nvSpPr>
        <p:spPr bwMode="auto">
          <a:xfrm>
            <a:off x="2651433" y="2483047"/>
            <a:ext cx="2331720" cy="27424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Data</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Wikipedia</a:t>
            </a:r>
          </a:p>
          <a:p>
            <a:pPr defTabSz="932472" fontAlgn="base">
              <a:lnSpc>
                <a:spcPct val="90000"/>
              </a:lnSpc>
              <a:spcBef>
                <a:spcPct val="0"/>
              </a:spcBef>
              <a:spcAft>
                <a:spcPts val="612"/>
              </a:spcAft>
            </a:pPr>
            <a:r>
              <a:rPr lang="en-US" dirty="0" err="1" smtClean="0">
                <a:gradFill>
                  <a:gsLst>
                    <a:gs pos="0">
                      <a:srgbClr val="FFFFFF"/>
                    </a:gs>
                    <a:gs pos="100000">
                      <a:srgbClr val="FFFFFF"/>
                    </a:gs>
                  </a:gsLst>
                  <a:lin ang="5400000" scaled="0"/>
                </a:gradFill>
                <a:ea typeface="Segoe UI" pitchFamily="34" charset="0"/>
                <a:cs typeface="Segoe UI" pitchFamily="34" charset="0"/>
              </a:rPr>
              <a:t>Fileshare</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DB – Adventure Works</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Web Services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7394902" y="2483047"/>
            <a:ext cx="2331720" cy="27424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Display</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Custom Search Center</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Search App</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028228" y="2483047"/>
            <a:ext cx="2331720" cy="27424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Deploy</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Demo</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POC</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Dev</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QA</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Production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284857" y="1213247"/>
            <a:ext cx="7297935" cy="915591"/>
          </a:xfrm>
          <a:prstGeom prst="rect">
            <a:avLst/>
          </a:prstGeom>
          <a:noFill/>
        </p:spPr>
        <p:txBody>
          <a:bodyPr wrap="square" lIns="182880" tIns="146304" rIns="182880" bIns="146304" rtlCol="0">
            <a:noAutofit/>
          </a:bodyPr>
          <a:lstStyle/>
          <a:p>
            <a:pPr>
              <a:lnSpc>
                <a:spcPct val="90000"/>
              </a:lnSpc>
              <a:spcAft>
                <a:spcPts val="600"/>
              </a:spcAft>
            </a:pPr>
            <a:endParaRPr lang="en-US" dirty="0" smtClean="0">
              <a:gradFill>
                <a:gsLst>
                  <a:gs pos="1250">
                    <a:srgbClr val="FFFFFF"/>
                  </a:gs>
                  <a:gs pos="99000">
                    <a:srgbClr val="FFFFFF"/>
                  </a:gs>
                </a:gsLst>
                <a:lin ang="5400000" scaled="0"/>
              </a:gradFill>
            </a:endParaRPr>
          </a:p>
        </p:txBody>
      </p:sp>
    </p:spTree>
    <p:extLst>
      <p:ext uri="{BB962C8B-B14F-4D97-AF65-F5344CB8AC3E}">
        <p14:creationId xmlns:p14="http://schemas.microsoft.com/office/powerpoint/2010/main" val="328011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CEWS and </a:t>
            </a:r>
            <a:r>
              <a:rPr lang="en-US" sz="4800"/>
              <a:t>SIT </a:t>
            </a:r>
            <a:r>
              <a:rPr lang="en-US" sz="4800" dirty="0"/>
              <a:t>–</a:t>
            </a:r>
            <a:r>
              <a:rPr lang="en-US" sz="4800"/>
              <a:t> Join the community effort </a:t>
            </a:r>
            <a:endParaRPr lang="en-US" dirty="0"/>
          </a:p>
        </p:txBody>
      </p:sp>
      <p:sp>
        <p:nvSpPr>
          <p:cNvPr id="3" name="Text Placeholder 2"/>
          <p:cNvSpPr>
            <a:spLocks noGrp="1"/>
          </p:cNvSpPr>
          <p:nvPr>
            <p:ph type="body" sz="quarter" idx="4294967295"/>
          </p:nvPr>
        </p:nvSpPr>
        <p:spPr>
          <a:xfrm>
            <a:off x="274638" y="1212850"/>
            <a:ext cx="11887200" cy="2769989"/>
          </a:xfrm>
          <a:prstGeom prst="rect">
            <a:avLst/>
          </a:prstGeom>
        </p:spPr>
        <p:txBody>
          <a:bodyPr/>
          <a:lstStyle/>
          <a:p>
            <a:r>
              <a:rPr lang="en-US" dirty="0" smtClean="0"/>
              <a:t>Canned prototypes for search POCs</a:t>
            </a:r>
          </a:p>
          <a:p>
            <a:r>
              <a:rPr lang="en-US" dirty="0"/>
              <a:t>Several sample scenarios </a:t>
            </a:r>
            <a:r>
              <a:rPr lang="en-US" dirty="0" smtClean="0"/>
              <a:t>to leverage in your project</a:t>
            </a:r>
            <a:endParaRPr lang="en-US" dirty="0"/>
          </a:p>
          <a:p>
            <a:r>
              <a:rPr lang="en-US" dirty="0" smtClean="0"/>
              <a:t>Simple to deploy and use</a:t>
            </a:r>
          </a:p>
          <a:p>
            <a:r>
              <a:rPr lang="en-US" dirty="0" smtClean="0"/>
              <a:t>Production ready</a:t>
            </a:r>
            <a:endParaRPr lang="en-US" dirty="0"/>
          </a:p>
        </p:txBody>
      </p:sp>
    </p:spTree>
    <p:extLst>
      <p:ext uri="{BB962C8B-B14F-4D97-AF65-F5344CB8AC3E}">
        <p14:creationId xmlns:p14="http://schemas.microsoft.com/office/powerpoint/2010/main" val="372069526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get these tools</a:t>
            </a:r>
          </a:p>
        </p:txBody>
      </p:sp>
      <p:sp>
        <p:nvSpPr>
          <p:cNvPr id="3" name="Text Placeholder 2"/>
          <p:cNvSpPr>
            <a:spLocks noGrp="1"/>
          </p:cNvSpPr>
          <p:nvPr>
            <p:ph type="body" sz="quarter" idx="4294967295"/>
          </p:nvPr>
        </p:nvSpPr>
        <p:spPr>
          <a:xfrm>
            <a:off x="274638" y="1212850"/>
            <a:ext cx="11887200" cy="3939540"/>
          </a:xfrm>
          <a:prstGeom prst="rect">
            <a:avLst/>
          </a:prstGeom>
        </p:spPr>
        <p:txBody>
          <a:bodyPr/>
          <a:lstStyle/>
          <a:p>
            <a:r>
              <a:rPr lang="en-US" sz="5600" dirty="0" smtClean="0">
                <a:solidFill>
                  <a:schemeClr val="tx2"/>
                </a:solidFill>
              </a:rPr>
              <a:t>MCS Contact</a:t>
            </a:r>
            <a:endParaRPr lang="en-US" sz="5600" dirty="0">
              <a:solidFill>
                <a:schemeClr val="tx2"/>
              </a:solidFill>
            </a:endParaRPr>
          </a:p>
          <a:p>
            <a:r>
              <a:rPr lang="en-US" sz="5600" dirty="0" smtClean="0">
                <a:solidFill>
                  <a:schemeClr val="tx2"/>
                </a:solidFill>
              </a:rPr>
              <a:t>Premier Contact</a:t>
            </a:r>
            <a:endParaRPr lang="en-US" sz="5600" dirty="0" smtClean="0">
              <a:solidFill>
                <a:schemeClr val="tx2"/>
              </a:solidFill>
              <a:latin typeface="+mj-lt"/>
            </a:endParaRPr>
          </a:p>
          <a:p>
            <a:r>
              <a:rPr lang="en-US" sz="5600" dirty="0" smtClean="0">
                <a:solidFill>
                  <a:schemeClr val="tx2"/>
                </a:solidFill>
                <a:latin typeface="+mj-lt"/>
              </a:rPr>
              <a:t>Public Available Date</a:t>
            </a:r>
          </a:p>
          <a:p>
            <a:pPr lvl="1"/>
            <a:r>
              <a:rPr lang="en-US" dirty="0"/>
              <a:t>Going through the legal process. Will be made available publicly once approved. </a:t>
            </a:r>
          </a:p>
          <a:p>
            <a:endParaRPr lang="en-US" sz="4000" dirty="0" smtClean="0">
              <a:solidFill>
                <a:schemeClr val="tx2"/>
              </a:solidFill>
              <a:latin typeface="+mj-lt"/>
            </a:endParaRPr>
          </a:p>
        </p:txBody>
      </p:sp>
    </p:spTree>
    <p:extLst>
      <p:ext uri="{BB962C8B-B14F-4D97-AF65-F5344CB8AC3E}">
        <p14:creationId xmlns:p14="http://schemas.microsoft.com/office/powerpoint/2010/main" val="3095644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274638" y="1212850"/>
            <a:ext cx="11887200" cy="4385816"/>
          </a:xfrm>
          <a:prstGeom prst="rect">
            <a:avLst/>
          </a:prstGeom>
        </p:spPr>
        <p:txBody>
          <a:bodyPr/>
          <a:lstStyle/>
          <a:p>
            <a:pPr marL="571500" indent="-571500">
              <a:buFont typeface="Wingdings" panose="05000000000000000000" pitchFamily="2" charset="2"/>
              <a:buChar char="ü"/>
            </a:pPr>
            <a:r>
              <a:rPr lang="en-US" dirty="0" smtClean="0"/>
              <a:t>Identified extensibility points in content acquisition</a:t>
            </a:r>
            <a:endParaRPr lang="en-US" dirty="0"/>
          </a:p>
          <a:p>
            <a:pPr marL="171450" indent="-171450">
              <a:buFont typeface="Wingdings" panose="05000000000000000000" pitchFamily="2" charset="2"/>
              <a:buChar char="ü"/>
            </a:pPr>
            <a:endParaRPr lang="en-US" sz="1000" dirty="0"/>
          </a:p>
          <a:p>
            <a:pPr marL="571500" indent="-571500">
              <a:buFont typeface="Wingdings" panose="05000000000000000000" pitchFamily="2" charset="2"/>
              <a:buChar char="ü"/>
            </a:pPr>
            <a:r>
              <a:rPr lang="en-US" dirty="0" smtClean="0"/>
              <a:t>Saw how </a:t>
            </a:r>
            <a:r>
              <a:rPr lang="en-US" dirty="0"/>
              <a:t>to customize the content processing pipeline via code callout. </a:t>
            </a:r>
          </a:p>
          <a:p>
            <a:pPr marL="171450" indent="-171450">
              <a:buFont typeface="Wingdings" panose="05000000000000000000" pitchFamily="2" charset="2"/>
              <a:buChar char="ü"/>
            </a:pPr>
            <a:endParaRPr lang="en-US" sz="1000" dirty="0"/>
          </a:p>
          <a:p>
            <a:pPr marL="571500" indent="-571500">
              <a:buFont typeface="Wingdings" panose="05000000000000000000" pitchFamily="2" charset="2"/>
              <a:buChar char="ü"/>
            </a:pPr>
            <a:r>
              <a:rPr lang="en-US" dirty="0" smtClean="0"/>
              <a:t>Learned how </a:t>
            </a:r>
            <a:r>
              <a:rPr lang="en-US" dirty="0"/>
              <a:t>to </a:t>
            </a:r>
            <a:r>
              <a:rPr lang="en-US" dirty="0" smtClean="0"/>
              <a:t>use SIT.</a:t>
            </a:r>
            <a:endParaRPr lang="en-US" dirty="0"/>
          </a:p>
          <a:p>
            <a:pPr marL="171450" indent="-171450">
              <a:buFont typeface="Wingdings" panose="05000000000000000000" pitchFamily="2" charset="2"/>
              <a:buChar char="ü"/>
            </a:pPr>
            <a:endParaRPr lang="en-US" sz="1000" dirty="0"/>
          </a:p>
          <a:p>
            <a:pPr marL="571500" indent="-571500">
              <a:buFont typeface="Wingdings" panose="05000000000000000000" pitchFamily="2" charset="2"/>
              <a:buChar char="ü"/>
            </a:pPr>
            <a:r>
              <a:rPr lang="en-US" dirty="0" smtClean="0"/>
              <a:t>Dove into advanced content enrichment topics (CEWS Pipeline Toolkit)</a:t>
            </a:r>
            <a:endParaRPr lang="en-US" dirty="0"/>
          </a:p>
        </p:txBody>
      </p:sp>
      <p:sp>
        <p:nvSpPr>
          <p:cNvPr id="4" name="Title 3"/>
          <p:cNvSpPr>
            <a:spLocks noGrp="1"/>
          </p:cNvSpPr>
          <p:nvPr>
            <p:ph type="title"/>
          </p:nvPr>
        </p:nvSpPr>
        <p:spPr/>
        <p:txBody>
          <a:bodyPr/>
          <a:lstStyle/>
          <a:p>
            <a:r>
              <a:rPr lang="en-US" dirty="0"/>
              <a:t>In Review: Session </a:t>
            </a:r>
            <a:r>
              <a:rPr lang="en-US" dirty="0" smtClean="0"/>
              <a:t>Objectives</a:t>
            </a:r>
            <a:endParaRPr lang="en-US" dirty="0"/>
          </a:p>
        </p:txBody>
      </p:sp>
    </p:spTree>
    <p:custDataLst>
      <p:tags r:id="rId1"/>
    </p:custDataLst>
    <p:extLst>
      <p:ext uri="{BB962C8B-B14F-4D97-AF65-F5344CB8AC3E}">
        <p14:creationId xmlns:p14="http://schemas.microsoft.com/office/powerpoint/2010/main" val="103093051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1573" y="931417"/>
            <a:ext cx="3600400" cy="1341710"/>
          </a:xfrm>
        </p:spPr>
        <p:txBody>
          <a:bodyPr/>
          <a:lstStyle/>
          <a:p>
            <a:r>
              <a:rPr lang="en-US" sz="4400" dirty="0" smtClean="0"/>
              <a:t>Agenda</a:t>
            </a:r>
            <a:endParaRPr lang="en-US" sz="4400" dirty="0"/>
          </a:p>
        </p:txBody>
      </p:sp>
      <p:sp>
        <p:nvSpPr>
          <p:cNvPr id="3" name="TextBox 2"/>
          <p:cNvSpPr txBox="1"/>
          <p:nvPr/>
        </p:nvSpPr>
        <p:spPr>
          <a:xfrm>
            <a:off x="1001486" y="2273126"/>
            <a:ext cx="6588352" cy="2142125"/>
          </a:xfrm>
          <a:prstGeom prst="rect">
            <a:avLst/>
          </a:prstGeom>
          <a:noFill/>
        </p:spPr>
        <p:txBody>
          <a:bodyPr wrap="square" lIns="182880" tIns="146304" rIns="182880" bIns="146304" rtlCol="0">
            <a:spAutoFit/>
          </a:bodyPr>
          <a:lstStyle/>
          <a:p>
            <a:r>
              <a:rPr lang="en-US" sz="4800" dirty="0" smtClean="0">
                <a:solidFill>
                  <a:srgbClr val="FFFFFF"/>
                </a:solidFill>
              </a:rPr>
              <a:t>Architecture overview</a:t>
            </a:r>
          </a:p>
          <a:p>
            <a:r>
              <a:rPr lang="en-US" sz="2400" dirty="0" smtClean="0">
                <a:solidFill>
                  <a:srgbClr val="FFFFFF"/>
                </a:solidFill>
              </a:rPr>
              <a:t>Content </a:t>
            </a:r>
            <a:r>
              <a:rPr lang="en-US" sz="2400" dirty="0">
                <a:solidFill>
                  <a:srgbClr val="FFFFFF"/>
                </a:solidFill>
              </a:rPr>
              <a:t>ingestion</a:t>
            </a:r>
          </a:p>
          <a:p>
            <a:r>
              <a:rPr lang="en-US" sz="2400" dirty="0" smtClean="0">
                <a:solidFill>
                  <a:srgbClr val="FFFFFF"/>
                </a:solidFill>
              </a:rPr>
              <a:t>Content enrichment</a:t>
            </a:r>
            <a:endParaRPr lang="en-US" sz="2400" dirty="0">
              <a:solidFill>
                <a:srgbClr val="FFFFFF"/>
              </a:solidFill>
            </a:endParaRPr>
          </a:p>
          <a:p>
            <a:r>
              <a:rPr lang="en-US" sz="2400" dirty="0" smtClean="0">
                <a:solidFill>
                  <a:srgbClr val="FFFFFF"/>
                </a:solidFill>
              </a:rPr>
              <a:t>Advanced enrichment</a:t>
            </a:r>
            <a:endParaRPr lang="en-US" sz="2400"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8517" y="0"/>
            <a:ext cx="4666391" cy="6994525"/>
          </a:xfrm>
          <a:prstGeom prst="rect">
            <a:avLst/>
          </a:prstGeom>
        </p:spPr>
      </p:pic>
    </p:spTree>
    <p:extLst>
      <p:ext uri="{BB962C8B-B14F-4D97-AF65-F5344CB8AC3E}">
        <p14:creationId xmlns:p14="http://schemas.microsoft.com/office/powerpoint/2010/main" val="373742238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a:t>
            </a:r>
            <a:r>
              <a:rPr lang="en-US" sz="2000" spc="-70" smtClean="0">
                <a:solidFill>
                  <a:srgbClr val="0072C6"/>
                </a:solidFill>
              </a:rPr>
              <a:t>Search</a:t>
            </a:r>
            <a:r>
              <a:rPr lang="en-US" sz="2000" spc="-70" smtClean="0">
                <a:solidFill>
                  <a:srgbClr val="505050"/>
                </a:solidFill>
              </a:rPr>
              <a:t> </a:t>
            </a:r>
            <a:r>
              <a:rPr lang="en-US" sz="2000" spc="-70" smtClean="0">
                <a:solidFill>
                  <a:srgbClr val="0072C6"/>
                </a:solidFill>
              </a:rPr>
              <a:t>booth’s </a:t>
            </a:r>
            <a:r>
              <a:rPr lang="en-US" sz="2000" spc="-70" smtClean="0">
                <a:solidFill>
                  <a:srgbClr val="505050"/>
                </a:solidFill>
              </a:rPr>
              <a:t>&amp; </a:t>
            </a:r>
            <a:r>
              <a:rPr lang="en-US" sz="2000" spc="-70" dirty="0" smtClean="0">
                <a:solidFill>
                  <a:srgbClr val="505050"/>
                </a:solidFill>
              </a:rPr>
              <a:t>Search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dirty="0" smtClean="0">
                          <a:solidFill>
                            <a:schemeClr val="tx2"/>
                          </a:solidFill>
                          <a:hlinkClick r:id="rId2"/>
                        </a:rPr>
                        <a:t>Develop Advanced Search-Driven SharePoint 2013 Apps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I, J</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Tue</a:t>
                      </a:r>
                      <a:r>
                        <a:rPr lang="en-GB" sz="1400" kern="1200" baseline="0" dirty="0" smtClean="0">
                          <a:solidFill>
                            <a:schemeClr val="dk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3"/>
                        </a:rPr>
                        <a:t>Best practices for Hybrid Search deployments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SPC306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4"/>
                        </a:rPr>
                        <a:t>SharePoint 2013 Search Analytics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SPC340</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Wed</a:t>
                      </a:r>
                      <a:r>
                        <a:rPr lang="en-GB" sz="1400" kern="1200" baseline="0" dirty="0" smtClean="0">
                          <a:solidFill>
                            <a:schemeClr val="tx1"/>
                          </a:solidFill>
                          <a:latin typeface="+mn-lt"/>
                          <a:ea typeface="+mn-ea"/>
                          <a:cs typeface="+mn-cs"/>
                        </a:rPr>
                        <a:t> 9:00am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5"/>
                        </a:rPr>
                        <a:t>How to manage and troubleshoot Search: A practical guide</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6"/>
                        </a:rPr>
                        <a:t>6 Proven Steps to Get the Best Out of Search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7"/>
                        </a:rPr>
                        <a:t>Best practices for Information Architecture and Enterprise Search</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8"/>
                        </a:rPr>
                        <a:t>Search content enrichment and extensibility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SCP414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K, L </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9"/>
                        </a:rPr>
                        <a:t>Customizing Search experiences with Azure Hosted Data and Bing Maps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0"/>
                        </a:rPr>
                        <a:t>Futuristic Search applications using Kinect and Yammer!</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1"/>
                        </a:rPr>
                        <a:t>Search architecture and sizing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hlinkClick r:id="rId12"/>
                        </a:rPr>
                        <a:t>Effective Search deployment and operations in SharePoint 2013</a:t>
                      </a:r>
                      <a:r>
                        <a:rPr lang="en-US" sz="1400" dirty="0" smtClean="0">
                          <a:solidFill>
                            <a:schemeClr val="tx2"/>
                          </a:solidFill>
                        </a:rPr>
                        <a:t> </a:t>
                      </a:r>
                      <a:endParaRPr lang="en-US" sz="1400" b="0" kern="1200" dirty="0">
                        <a:solidFill>
                          <a:schemeClr val="tx2"/>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SPC360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3"/>
                        </a:rPr>
                        <a:t>SharePoint 2013 Search display templates and query rules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4"/>
                        </a:rPr>
                        <a:t>Managing Search Relevance in SharePoint 2013 and O365</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1671544" y="2839191"/>
            <a:ext cx="4672626"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Search Related Sessions</a:t>
            </a:r>
          </a:p>
        </p:txBody>
      </p:sp>
    </p:spTree>
    <p:extLst>
      <p:ext uri="{BB962C8B-B14F-4D97-AF65-F5344CB8AC3E}">
        <p14:creationId xmlns:p14="http://schemas.microsoft.com/office/powerpoint/2010/main" val="42624651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107679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98381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6008448"/>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Search</a:t>
            </a:r>
          </a:p>
          <a:p>
            <a:pPr defTabSz="932559"/>
            <a:r>
              <a:rPr lang="en-US" sz="1600" dirty="0" smtClean="0">
                <a:solidFill>
                  <a:srgbClr val="FFFFFF"/>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FFFFF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FFFFFF"/>
                </a:soli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FFFFFF"/>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solidFill>
              </a:rPr>
              <a:t>Content</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solidFill>
              </a:rPr>
              <a:t>Index</a:t>
            </a:r>
            <a:endParaRPr lang="en-US" sz="1600" dirty="0">
              <a:solidFill>
                <a:srgbClr val="FFFFFF"/>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Query</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solidFill>
                  <a:srgbClr val="FFFFFF"/>
                </a:solidFill>
                <a:ea typeface="Segoe UI" pitchFamily="34" charset="0"/>
                <a:cs typeface="Segoe UI" pitchFamily="34" charset="0"/>
              </a:rPr>
              <a:t>API</a:t>
            </a:r>
            <a:endParaRPr lang="en-US" sz="1600" spc="-51" dirty="0">
              <a:solidFill>
                <a:srgbClr val="FFFFFF"/>
              </a:soli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Analytics</a:t>
            </a:r>
          </a:p>
          <a:p>
            <a:pPr defTabSz="932559"/>
            <a:r>
              <a:rPr lang="en-US" sz="1600" dirty="0" smtClean="0">
                <a:solidFill>
                  <a:srgbClr val="FFFFFF"/>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Crawl</a:t>
            </a:r>
          </a:p>
        </p:txBody>
      </p:sp>
      <p:sp>
        <p:nvSpPr>
          <p:cNvPr id="62" name="Can 61"/>
          <p:cNvSpPr/>
          <p:nvPr/>
        </p:nvSpPr>
        <p:spPr bwMode="auto">
          <a:xfrm>
            <a:off x="7286232"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err="1" smtClean="0">
                <a:solidFill>
                  <a:srgbClr val="FFFFFF"/>
                </a:solidFill>
                <a:ea typeface="Segoe UI" pitchFamily="34" charset="0"/>
                <a:cs typeface="Segoe UI" pitchFamily="34" charset="0"/>
              </a:rPr>
              <a:t>Search</a:t>
            </a:r>
            <a:r>
              <a:rPr lang="nb-NO" sz="1400" dirty="0" smtClean="0">
                <a:solidFill>
                  <a:srgbClr val="FFFFFF"/>
                </a:solidFill>
                <a:ea typeface="Segoe UI" pitchFamily="34" charset="0"/>
                <a:cs typeface="Segoe UI" pitchFamily="34" charset="0"/>
              </a:rPr>
              <a:t> </a:t>
            </a:r>
            <a:r>
              <a:rPr lang="nb-NO" sz="1400" dirty="0" err="1" smtClean="0">
                <a:solidFill>
                  <a:srgbClr val="FFFFFF"/>
                </a:solidFill>
                <a:ea typeface="Segoe UI" pitchFamily="34" charset="0"/>
                <a:cs typeface="Segoe UI" pitchFamily="34" charset="0"/>
              </a:rPr>
              <a:t>Admin</a:t>
            </a:r>
            <a:endParaRPr lang="nb-NO" sz="1400" dirty="0" smtClean="0">
              <a:solidFill>
                <a:srgbClr val="FFFFFF"/>
              </a:solidFill>
              <a:ea typeface="Segoe UI" pitchFamily="34" charset="0"/>
              <a:cs typeface="Segoe UI" pitchFamily="34" charset="0"/>
            </a:endParaRPr>
          </a:p>
        </p:txBody>
      </p:sp>
      <p:sp>
        <p:nvSpPr>
          <p:cNvPr id="65" name="Can 64"/>
          <p:cNvSpPr/>
          <p:nvPr/>
        </p:nvSpPr>
        <p:spPr bwMode="auto">
          <a:xfrm>
            <a:off x="3538263" y="519951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8143669"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9144758" y="1135062"/>
            <a:ext cx="3291718" cy="116627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9307457" y="129544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9307457" y="1926493"/>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a:xfrm>
            <a:off x="9527448" y="128516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FFFFFF"/>
                </a:solidFill>
              </a:rPr>
              <a:t>Public API</a:t>
            </a:r>
          </a:p>
        </p:txBody>
      </p:sp>
      <p:sp>
        <p:nvSpPr>
          <p:cNvPr id="84" name="Rectangle 83"/>
          <p:cNvSpPr/>
          <p:nvPr/>
        </p:nvSpPr>
        <p:spPr>
          <a:xfrm>
            <a:off x="9527447" y="1896585"/>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FFFFFF"/>
                </a:solidFill>
              </a:rPr>
              <a:t>Unit of scale/role boundary</a:t>
            </a:r>
          </a:p>
        </p:txBody>
      </p:sp>
      <p:sp>
        <p:nvSpPr>
          <p:cNvPr id="90" name="Rectangle 89"/>
          <p:cNvSpPr/>
          <p:nvPr/>
        </p:nvSpPr>
        <p:spPr bwMode="auto">
          <a:xfrm>
            <a:off x="9307271" y="1602544"/>
            <a:ext cx="140308" cy="24414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9527261" y="1592262"/>
            <a:ext cx="2024975" cy="275460"/>
          </a:xfrm>
          <a:prstGeom prst="rect">
            <a:avLst/>
          </a:prstGeom>
        </p:spPr>
        <p:txBody>
          <a:bodyPr wrap="square" lIns="0" anchor="ctr">
            <a:spAutoFit/>
          </a:bodyPr>
          <a:lstStyle/>
          <a:p>
            <a:pPr defTabSz="932290" eaLnBrk="0" hangingPunct="0">
              <a:lnSpc>
                <a:spcPct val="85000"/>
              </a:lnSpc>
            </a:pPr>
            <a:r>
              <a:rPr lang="en-US" sz="1400" dirty="0" smtClean="0">
                <a:solidFill>
                  <a:srgbClr val="FFFFFF"/>
                </a:solidFill>
              </a:rPr>
              <a:t>Extensibility Points</a:t>
            </a:r>
            <a:endParaRPr lang="en-US" sz="1400" dirty="0">
              <a:solidFill>
                <a:srgbClr val="FFFFFF"/>
              </a:solidFill>
            </a:endParaRPr>
          </a:p>
        </p:txBody>
      </p:sp>
      <p:sp>
        <p:nvSpPr>
          <p:cNvPr id="50" name="Can 49"/>
          <p:cNvSpPr/>
          <p:nvPr/>
        </p:nvSpPr>
        <p:spPr bwMode="auto">
          <a:xfrm>
            <a:off x="7917570" y="1368444"/>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Query Features</a:t>
            </a:r>
          </a:p>
        </p:txBody>
      </p:sp>
      <p:cxnSp>
        <p:nvCxnSpPr>
          <p:cNvPr id="51" name="Straight Connector 50"/>
          <p:cNvCxnSpPr/>
          <p:nvPr/>
        </p:nvCxnSpPr>
        <p:spPr>
          <a:xfrm flipH="1">
            <a:off x="8345489" y="2057102"/>
            <a:ext cx="1798" cy="442063"/>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8444601" y="1998834"/>
            <a:ext cx="11848" cy="490316"/>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764666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6008448"/>
            <a:ext cx="1828800" cy="914400"/>
          </a:xfrm>
          <a:prstGeom prst="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Search</a:t>
            </a:r>
          </a:p>
          <a:p>
            <a:pPr defTabSz="932559"/>
            <a:r>
              <a:rPr lang="en-US" sz="1600" dirty="0" smtClean="0">
                <a:solidFill>
                  <a:srgbClr val="FFFFFF"/>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FFFFF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a:solidFill>
            <a:schemeClr val="tx1">
              <a:lumMod val="75000"/>
            </a:schemeClr>
          </a:solidFill>
        </p:grpSpPr>
        <p:sp>
          <p:nvSpPr>
            <p:cNvPr id="13" name="Rectangle 12"/>
            <p:cNvSpPr/>
            <p:nvPr/>
          </p:nvSpPr>
          <p:spPr bwMode="auto">
            <a:xfrm>
              <a:off x="10296093" y="1700952"/>
              <a:ext cx="1892732" cy="13219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FFFFFF"/>
                </a:soli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grp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FFFFFF"/>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solidFill>
              </a:rPr>
              <a:t>Content</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0" name="Rectangle 19"/>
          <p:cNvSpPr/>
          <p:nvPr/>
        </p:nvSpPr>
        <p:spPr>
          <a:xfrm>
            <a:off x="4765450" y="2475682"/>
            <a:ext cx="2893201" cy="2016748"/>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solidFill>
              </a:rPr>
              <a:t>Index</a:t>
            </a:r>
            <a:endParaRPr lang="en-US" sz="1600" dirty="0">
              <a:solidFill>
                <a:srgbClr val="FFFFFF"/>
              </a:solidFill>
            </a:endParaRPr>
          </a:p>
        </p:txBody>
      </p:sp>
      <p:sp>
        <p:nvSpPr>
          <p:cNvPr id="24" name="Rectangle 23"/>
          <p:cNvSpPr/>
          <p:nvPr/>
        </p:nvSpPr>
        <p:spPr>
          <a:xfrm>
            <a:off x="7786028" y="2475682"/>
            <a:ext cx="1231352" cy="2016748"/>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Query</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5" name="Rectangle 24"/>
          <p:cNvSpPr/>
          <p:nvPr/>
        </p:nvSpPr>
        <p:spPr>
          <a:xfrm>
            <a:off x="9144757" y="2475682"/>
            <a:ext cx="1231353" cy="2016748"/>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solidFill>
                  <a:srgbClr val="FFFFFF"/>
                </a:solidFill>
                <a:ea typeface="Segoe UI" pitchFamily="34" charset="0"/>
                <a:cs typeface="Segoe UI" pitchFamily="34" charset="0"/>
              </a:rPr>
              <a:t>API</a:t>
            </a:r>
            <a:endParaRPr lang="en-US" sz="1600" spc="-51" dirty="0">
              <a:solidFill>
                <a:srgbClr val="FFFFFF"/>
              </a:soli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Analytics</a:t>
            </a:r>
          </a:p>
          <a:p>
            <a:pPr defTabSz="932559"/>
            <a:r>
              <a:rPr lang="en-US" sz="1600" dirty="0" smtClean="0">
                <a:solidFill>
                  <a:srgbClr val="FFFFFF"/>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1">
                <a:lumMod val="65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Crawl</a:t>
            </a:r>
          </a:p>
        </p:txBody>
      </p:sp>
      <p:sp>
        <p:nvSpPr>
          <p:cNvPr id="62" name="Can 61"/>
          <p:cNvSpPr/>
          <p:nvPr/>
        </p:nvSpPr>
        <p:spPr bwMode="auto">
          <a:xfrm>
            <a:off x="7286232" y="6113244"/>
            <a:ext cx="857437" cy="712348"/>
          </a:xfrm>
          <a:prstGeom prst="can">
            <a:avLst/>
          </a:prstGeom>
          <a:solidFill>
            <a:schemeClr val="bg1">
              <a:lumMod val="40000"/>
              <a:lumOff val="60000"/>
            </a:schemeClr>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err="1" smtClean="0">
                <a:solidFill>
                  <a:srgbClr val="FFFFFF"/>
                </a:solidFill>
                <a:ea typeface="Segoe UI" pitchFamily="34" charset="0"/>
                <a:cs typeface="Segoe UI" pitchFamily="34" charset="0"/>
              </a:rPr>
              <a:t>Search</a:t>
            </a:r>
            <a:r>
              <a:rPr lang="nb-NO" sz="1400" dirty="0" smtClean="0">
                <a:solidFill>
                  <a:srgbClr val="FFFFFF"/>
                </a:solidFill>
                <a:ea typeface="Segoe UI" pitchFamily="34" charset="0"/>
                <a:cs typeface="Segoe UI" pitchFamily="34" charset="0"/>
              </a:rPr>
              <a:t> </a:t>
            </a:r>
            <a:r>
              <a:rPr lang="nb-NO" sz="1400" dirty="0" err="1" smtClean="0">
                <a:solidFill>
                  <a:srgbClr val="FFFFFF"/>
                </a:solidFill>
                <a:ea typeface="Segoe UI" pitchFamily="34" charset="0"/>
                <a:cs typeface="Segoe UI" pitchFamily="34" charset="0"/>
              </a:rPr>
              <a:t>Admin</a:t>
            </a:r>
            <a:endParaRPr lang="nb-NO" sz="1400" dirty="0" smtClean="0">
              <a:solidFill>
                <a:srgbClr val="FFFFFF"/>
              </a:solidFill>
              <a:ea typeface="Segoe UI" pitchFamily="34" charset="0"/>
              <a:cs typeface="Segoe UI" pitchFamily="34" charset="0"/>
            </a:endParaRPr>
          </a:p>
        </p:txBody>
      </p:sp>
      <p:sp>
        <p:nvSpPr>
          <p:cNvPr id="65" name="Can 64"/>
          <p:cNvSpPr/>
          <p:nvPr/>
        </p:nvSpPr>
        <p:spPr bwMode="auto">
          <a:xfrm>
            <a:off x="3538263" y="5199519"/>
            <a:ext cx="973830" cy="712348"/>
          </a:xfrm>
          <a:prstGeom prst="can">
            <a:avLst/>
          </a:prstGeom>
          <a:solidFill>
            <a:schemeClr val="tx1">
              <a:lumMod val="75000"/>
            </a:schemeClr>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1">
                <a:lumMod val="65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8143669"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solidFill>
            <a:schemeClr val="tx1">
              <a:lumMod val="75000"/>
            </a:schemeClr>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1">
                <a:lumMod val="6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1">
                <a:lumMod val="6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1">
                <a:lumMod val="6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1">
                <a:lumMod val="6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1">
                <a:lumMod val="65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1">
                <a:lumMod val="65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1">
                <a:lumMod val="6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1">
                <a:lumMod val="65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2047990" y="1364684"/>
            <a:ext cx="1231352" cy="914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500" dirty="0" smtClean="0">
                <a:solidFill>
                  <a:srgbClr val="FFFFFF">
                    <a:alpha val="99000"/>
                  </a:srgbClr>
                </a:solidFill>
              </a:rPr>
              <a:t>Content</a:t>
            </a:r>
          </a:p>
          <a:p>
            <a:pPr defTabSz="930521" fontAlgn="base">
              <a:spcBef>
                <a:spcPct val="0"/>
              </a:spcBef>
              <a:spcAft>
                <a:spcPct val="0"/>
              </a:spcAft>
            </a:pPr>
            <a:r>
              <a:rPr lang="nb-NO" sz="1500" dirty="0" smtClean="0">
                <a:solidFill>
                  <a:srgbClr val="FFFFFF">
                    <a:alpha val="99000"/>
                  </a:srgbClr>
                </a:solidFill>
              </a:rPr>
              <a:t>Enrichment</a:t>
            </a:r>
          </a:p>
          <a:p>
            <a:pPr defTabSz="930521" fontAlgn="base">
              <a:spcBef>
                <a:spcPct val="0"/>
              </a:spcBef>
              <a:spcAft>
                <a:spcPct val="0"/>
              </a:spcAft>
            </a:pPr>
            <a:r>
              <a:rPr lang="en-US" sz="1500" dirty="0" smtClean="0">
                <a:solidFill>
                  <a:srgbClr val="FFFFFF">
                    <a:alpha val="99000"/>
                  </a:srgbClr>
                </a:solidFill>
              </a:rPr>
              <a:t>Web Service</a:t>
            </a:r>
            <a:endParaRPr lang="en-US" sz="1500" dirty="0">
              <a:solidFill>
                <a:srgbClr val="FFFFFF">
                  <a:alpha val="99000"/>
                </a:srgbClr>
              </a:solidFill>
            </a:endParaRPr>
          </a:p>
        </p:txBody>
      </p:sp>
      <p:cxnSp>
        <p:nvCxnSpPr>
          <p:cNvPr id="76" name="Straight Connector 56"/>
          <p:cNvCxnSpPr>
            <a:stCxn id="17" idx="0"/>
            <a:endCxn id="75" idx="3"/>
          </p:cNvCxnSpPr>
          <p:nvPr/>
        </p:nvCxnSpPr>
        <p:spPr>
          <a:xfrm rot="16200000" flipV="1">
            <a:off x="3323970" y="1777256"/>
            <a:ext cx="653798" cy="743054"/>
          </a:xfrm>
          <a:prstGeom prst="bentConnector2">
            <a:avLst/>
          </a:prstGeom>
          <a:ln w="38100">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128754" y="5238858"/>
            <a:ext cx="1230878" cy="9289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600" dirty="0">
                <a:solidFill>
                  <a:srgbClr val="FFFFFF">
                    <a:alpha val="99000"/>
                  </a:srgbClr>
                </a:solidFill>
              </a:rPr>
              <a:t>Custom</a:t>
            </a:r>
          </a:p>
          <a:p>
            <a:pPr defTabSz="930521" fontAlgn="base">
              <a:spcBef>
                <a:spcPct val="0"/>
              </a:spcBef>
              <a:spcAft>
                <a:spcPct val="0"/>
              </a:spcAft>
            </a:pPr>
            <a:r>
              <a:rPr lang="en-US" sz="1600" dirty="0" smtClean="0">
                <a:solidFill>
                  <a:srgbClr val="FFFFFF">
                    <a:alpha val="99000"/>
                  </a:srgbClr>
                </a:solidFill>
              </a:rPr>
              <a:t>Connectors</a:t>
            </a:r>
          </a:p>
        </p:txBody>
      </p:sp>
      <p:cxnSp>
        <p:nvCxnSpPr>
          <p:cNvPr id="79" name="Straight Connector 78"/>
          <p:cNvCxnSpPr/>
          <p:nvPr/>
        </p:nvCxnSpPr>
        <p:spPr>
          <a:xfrm flipH="1">
            <a:off x="801626" y="4408471"/>
            <a:ext cx="1198259" cy="800679"/>
          </a:xfrm>
          <a:prstGeom prst="line">
            <a:avLst/>
          </a:prstGeom>
          <a:ln w="38100">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9144758" y="1135062"/>
            <a:ext cx="3291718" cy="116627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9307457" y="129544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9307457" y="1926493"/>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a:xfrm>
            <a:off x="9527448" y="128516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FFFFFF"/>
                </a:solidFill>
              </a:rPr>
              <a:t>Public API</a:t>
            </a:r>
          </a:p>
        </p:txBody>
      </p:sp>
      <p:sp>
        <p:nvSpPr>
          <p:cNvPr id="84" name="Rectangle 83"/>
          <p:cNvSpPr/>
          <p:nvPr/>
        </p:nvSpPr>
        <p:spPr>
          <a:xfrm>
            <a:off x="9527447" y="1896585"/>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FFFFFF"/>
                </a:solidFill>
              </a:rPr>
              <a:t>Unit of scale/role boundary</a:t>
            </a:r>
          </a:p>
        </p:txBody>
      </p:sp>
      <p:sp>
        <p:nvSpPr>
          <p:cNvPr id="90" name="Rectangle 89"/>
          <p:cNvSpPr/>
          <p:nvPr/>
        </p:nvSpPr>
        <p:spPr bwMode="auto">
          <a:xfrm>
            <a:off x="9307271" y="1602544"/>
            <a:ext cx="140308" cy="24414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9527261" y="1592262"/>
            <a:ext cx="2024975" cy="275460"/>
          </a:xfrm>
          <a:prstGeom prst="rect">
            <a:avLst/>
          </a:prstGeom>
        </p:spPr>
        <p:txBody>
          <a:bodyPr wrap="square" lIns="0" anchor="ctr">
            <a:spAutoFit/>
          </a:bodyPr>
          <a:lstStyle/>
          <a:p>
            <a:pPr defTabSz="932290" eaLnBrk="0" hangingPunct="0">
              <a:lnSpc>
                <a:spcPct val="85000"/>
              </a:lnSpc>
            </a:pPr>
            <a:r>
              <a:rPr lang="en-US" sz="1400" dirty="0" smtClean="0">
                <a:solidFill>
                  <a:srgbClr val="FFFFFF"/>
                </a:solidFill>
              </a:rPr>
              <a:t>Extensibility Points</a:t>
            </a:r>
            <a:endParaRPr lang="en-US" sz="1400" dirty="0">
              <a:solidFill>
                <a:srgbClr val="FFFFFF"/>
              </a:solidFill>
            </a:endParaRPr>
          </a:p>
        </p:txBody>
      </p:sp>
    </p:spTree>
    <p:custDataLst>
      <p:tags r:id="rId1"/>
    </p:custDataLst>
    <p:extLst>
      <p:ext uri="{BB962C8B-B14F-4D97-AF65-F5344CB8AC3E}">
        <p14:creationId xmlns:p14="http://schemas.microsoft.com/office/powerpoint/2010/main" val="341174098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Crawl Component</a:t>
            </a:r>
            <a:endParaRPr lang="en-US" dirty="0"/>
          </a:p>
        </p:txBody>
      </p:sp>
      <p:sp>
        <p:nvSpPr>
          <p:cNvPr id="39" name="Text Placeholder 38"/>
          <p:cNvSpPr>
            <a:spLocks noGrp="1"/>
          </p:cNvSpPr>
          <p:nvPr>
            <p:ph type="body" sz="quarter" idx="11"/>
          </p:nvPr>
        </p:nvSpPr>
        <p:spPr>
          <a:xfrm>
            <a:off x="8428036" y="1357435"/>
            <a:ext cx="3733801" cy="4425827"/>
          </a:xfrm>
        </p:spPr>
        <p:txBody>
          <a:bodyPr/>
          <a:lstStyle/>
          <a:p>
            <a:r>
              <a:rPr lang="nb-NO" sz="2400" dirty="0" smtClean="0"/>
              <a:t>OOB connectors</a:t>
            </a:r>
          </a:p>
          <a:p>
            <a:r>
              <a:rPr lang="nb-NO" sz="2400" dirty="0" smtClean="0"/>
              <a:t>Extensible through BCS</a:t>
            </a:r>
          </a:p>
          <a:p>
            <a:r>
              <a:rPr lang="nb-NO" sz="2400" dirty="0" smtClean="0"/>
              <a:t>Local disk cache</a:t>
            </a:r>
          </a:p>
          <a:p>
            <a:r>
              <a:rPr lang="nb-NO" sz="2400" dirty="0" smtClean="0"/>
              <a:t>Crawled items tracked in Crawl database</a:t>
            </a:r>
          </a:p>
          <a:p>
            <a:r>
              <a:rPr lang="nb-NO" sz="2400" dirty="0" smtClean="0"/>
              <a:t>Configurations stored in Admin database</a:t>
            </a:r>
          </a:p>
          <a:p>
            <a:r>
              <a:rPr lang="nb-NO" sz="2400" dirty="0" smtClean="0"/>
              <a:t>Crawl modes</a:t>
            </a:r>
          </a:p>
          <a:p>
            <a:pPr lvl="1"/>
            <a:r>
              <a:rPr lang="nb-NO" sz="1600" dirty="0" smtClean="0"/>
              <a:t>Full Crawl</a:t>
            </a:r>
          </a:p>
          <a:p>
            <a:pPr lvl="1"/>
            <a:r>
              <a:rPr lang="nb-NO" sz="1600" dirty="0" smtClean="0"/>
              <a:t>Incremental Crawl</a:t>
            </a:r>
          </a:p>
          <a:p>
            <a:pPr lvl="1"/>
            <a:r>
              <a:rPr lang="nb-NO" sz="1600" dirty="0" smtClean="0"/>
              <a:t>Continuous Crawl</a:t>
            </a:r>
          </a:p>
        </p:txBody>
      </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a:solidFill>
                  <a:srgbClr val="FFFFFF"/>
                </a:solidFill>
                <a:ea typeface="Segoe UI" pitchFamily="34" charset="0"/>
                <a:cs typeface="Segoe UI" pitchFamily="34" charset="0"/>
              </a:rPr>
              <a:t>Crawl</a:t>
            </a:r>
            <a:endParaRPr lang="nb-NO" sz="1400" dirty="0" smtClean="0">
              <a:solidFill>
                <a:srgbClr val="505050"/>
              </a:solidFill>
              <a:ea typeface="Segoe UI" pitchFamily="34" charset="0"/>
              <a:cs typeface="Segoe UI" pitchFamily="34" charset="0"/>
            </a:endParaRPr>
          </a:p>
        </p:txBody>
      </p:sp>
      <p:sp>
        <p:nvSpPr>
          <p:cNvPr id="63" name="Rectangle 62"/>
          <p:cNvSpPr/>
          <p:nvPr/>
        </p:nvSpPr>
        <p:spPr>
          <a:xfrm>
            <a:off x="5165826" y="2475681"/>
            <a:ext cx="2089444" cy="145541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Can 4"/>
          <p:cNvSpPr/>
          <p:nvPr/>
        </p:nvSpPr>
        <p:spPr bwMode="auto">
          <a:xfrm rot="5400000">
            <a:off x="682486" y="1163714"/>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HTTP</a:t>
            </a:r>
            <a:endParaRPr lang="nb-NO" sz="1400" dirty="0">
              <a:gradFill>
                <a:gsLst>
                  <a:gs pos="0">
                    <a:srgbClr val="FFFFFF"/>
                  </a:gs>
                  <a:gs pos="100000">
                    <a:srgbClr val="FFFFFF"/>
                  </a:gs>
                </a:gsLst>
                <a:lin ang="5400000" scaled="0"/>
              </a:gradFill>
            </a:endParaRPr>
          </a:p>
        </p:txBody>
      </p:sp>
      <p:sp>
        <p:nvSpPr>
          <p:cNvPr id="57" name="Can 56"/>
          <p:cNvSpPr/>
          <p:nvPr/>
        </p:nvSpPr>
        <p:spPr bwMode="auto">
          <a:xfrm rot="5400000">
            <a:off x="677723" y="1644090"/>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File Shares</a:t>
            </a:r>
            <a:endParaRPr lang="nb-NO" sz="1400" dirty="0">
              <a:gradFill>
                <a:gsLst>
                  <a:gs pos="0">
                    <a:srgbClr val="FFFFFF"/>
                  </a:gs>
                  <a:gs pos="100000">
                    <a:srgbClr val="FFFFFF"/>
                  </a:gs>
                </a:gsLst>
                <a:lin ang="5400000" scaled="0"/>
              </a:gradFill>
            </a:endParaRPr>
          </a:p>
        </p:txBody>
      </p:sp>
      <p:sp>
        <p:nvSpPr>
          <p:cNvPr id="58" name="Can 57"/>
          <p:cNvSpPr/>
          <p:nvPr/>
        </p:nvSpPr>
        <p:spPr bwMode="auto">
          <a:xfrm rot="5400000">
            <a:off x="677723" y="2125655"/>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SharePoint</a:t>
            </a:r>
            <a:endParaRPr lang="nb-NO" sz="1400" dirty="0">
              <a:gradFill>
                <a:gsLst>
                  <a:gs pos="0">
                    <a:srgbClr val="FFFFFF"/>
                  </a:gs>
                  <a:gs pos="100000">
                    <a:srgbClr val="FFFFFF"/>
                  </a:gs>
                </a:gsLst>
                <a:lin ang="5400000" scaled="0"/>
              </a:gradFill>
            </a:endParaRPr>
          </a:p>
        </p:txBody>
      </p:sp>
      <p:sp>
        <p:nvSpPr>
          <p:cNvPr id="60" name="Can 59"/>
          <p:cNvSpPr/>
          <p:nvPr/>
        </p:nvSpPr>
        <p:spPr bwMode="auto">
          <a:xfrm rot="5400000">
            <a:off x="677723" y="2631217"/>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User Profiles</a:t>
            </a:r>
            <a:endParaRPr lang="nb-NO" sz="1400" dirty="0">
              <a:gradFill>
                <a:gsLst>
                  <a:gs pos="0">
                    <a:srgbClr val="FFFFFF"/>
                  </a:gs>
                  <a:gs pos="100000">
                    <a:srgbClr val="FFFFFF"/>
                  </a:gs>
                </a:gsLst>
                <a:lin ang="5400000" scaled="0"/>
              </a:gradFill>
            </a:endParaRPr>
          </a:p>
        </p:txBody>
      </p:sp>
      <p:sp>
        <p:nvSpPr>
          <p:cNvPr id="61" name="Can 60"/>
          <p:cNvSpPr/>
          <p:nvPr/>
        </p:nvSpPr>
        <p:spPr bwMode="auto">
          <a:xfrm rot="5400000">
            <a:off x="653405" y="3115330"/>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Exchange</a:t>
            </a:r>
            <a:endParaRPr lang="nb-NO" sz="1400" dirty="0">
              <a:gradFill>
                <a:gsLst>
                  <a:gs pos="0">
                    <a:srgbClr val="FFFFFF"/>
                  </a:gs>
                  <a:gs pos="100000">
                    <a:srgbClr val="FFFFFF"/>
                  </a:gs>
                </a:gsLst>
                <a:lin ang="5400000" scaled="0"/>
              </a:gradFill>
            </a:endParaRPr>
          </a:p>
        </p:txBody>
      </p:sp>
      <p:sp>
        <p:nvSpPr>
          <p:cNvPr id="62" name="Can 61"/>
          <p:cNvSpPr/>
          <p:nvPr/>
        </p:nvSpPr>
        <p:spPr bwMode="auto">
          <a:xfrm rot="5400000">
            <a:off x="648642" y="3595706"/>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Lotus Notes</a:t>
            </a:r>
            <a:endParaRPr lang="nb-NO" sz="1400" dirty="0">
              <a:gradFill>
                <a:gsLst>
                  <a:gs pos="0">
                    <a:srgbClr val="FFFFFF"/>
                  </a:gs>
                  <a:gs pos="100000">
                    <a:srgbClr val="FFFFFF"/>
                  </a:gs>
                </a:gsLst>
                <a:lin ang="5400000" scaled="0"/>
              </a:gradFill>
            </a:endParaRPr>
          </a:p>
        </p:txBody>
      </p:sp>
      <p:sp>
        <p:nvSpPr>
          <p:cNvPr id="64" name="Can 63"/>
          <p:cNvSpPr/>
          <p:nvPr/>
        </p:nvSpPr>
        <p:spPr bwMode="auto">
          <a:xfrm rot="5400000">
            <a:off x="648642" y="4077301"/>
            <a:ext cx="444148" cy="1465742"/>
          </a:xfrm>
          <a:prstGeom prst="can">
            <a:avLst/>
          </a:prstGeom>
          <a:solidFill>
            <a:schemeClr val="accent3"/>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Documentum</a:t>
            </a:r>
            <a:endParaRPr lang="nb-NO" sz="1400" dirty="0">
              <a:gradFill>
                <a:gsLst>
                  <a:gs pos="0">
                    <a:srgbClr val="FFFFFF"/>
                  </a:gs>
                  <a:gs pos="100000">
                    <a:srgbClr val="FFFFFF"/>
                  </a:gs>
                </a:gsLst>
                <a:lin ang="5400000" scaled="0"/>
              </a:gradFill>
            </a:endParaRPr>
          </a:p>
        </p:txBody>
      </p:sp>
      <p:sp>
        <p:nvSpPr>
          <p:cNvPr id="67" name="Can 66"/>
          <p:cNvSpPr/>
          <p:nvPr/>
        </p:nvSpPr>
        <p:spPr bwMode="auto">
          <a:xfrm rot="5400000">
            <a:off x="678404" y="5084703"/>
            <a:ext cx="444148" cy="1465742"/>
          </a:xfrm>
          <a:prstGeom prst="can">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Custom</a:t>
            </a:r>
            <a:endParaRPr lang="nb-NO" sz="1400" dirty="0">
              <a:gradFill>
                <a:gsLst>
                  <a:gs pos="0">
                    <a:srgbClr val="FFFFFF"/>
                  </a:gs>
                  <a:gs pos="100000">
                    <a:srgbClr val="FFFFFF"/>
                  </a:gs>
                </a:gsLst>
                <a:lin ang="5400000" scaled="0"/>
              </a:gradFill>
            </a:endParaRPr>
          </a:p>
        </p:txBody>
      </p:sp>
      <p:sp>
        <p:nvSpPr>
          <p:cNvPr id="7" name="TextBox 6"/>
          <p:cNvSpPr txBox="1"/>
          <p:nvPr/>
        </p:nvSpPr>
        <p:spPr>
          <a:xfrm>
            <a:off x="469831" y="4839641"/>
            <a:ext cx="1032208" cy="807913"/>
          </a:xfrm>
          <a:prstGeom prst="rect">
            <a:avLst/>
          </a:prstGeom>
          <a:noFill/>
        </p:spPr>
        <p:txBody>
          <a:bodyPr wrap="square" lIns="182880" tIns="146304" rIns="182880" bIns="146304" rtlCol="0">
            <a:spAutoFit/>
          </a:bodyPr>
          <a:lstStyle/>
          <a:p>
            <a:pPr>
              <a:lnSpc>
                <a:spcPct val="90000"/>
              </a:lnSpc>
              <a:spcAft>
                <a:spcPts val="600"/>
              </a:spcAft>
            </a:pPr>
            <a:r>
              <a:rPr lang="nb-NO" sz="3600" b="1" dirty="0" smtClean="0">
                <a:gradFill>
                  <a:gsLst>
                    <a:gs pos="2917">
                      <a:srgbClr val="FFFFFF"/>
                    </a:gs>
                    <a:gs pos="30000">
                      <a:srgbClr val="FFFFFF"/>
                    </a:gs>
                  </a:gsLst>
                  <a:lin ang="5400000" scaled="0"/>
                </a:gradFill>
                <a:latin typeface="Aharoni" panose="02010803020104030203" pitchFamily="2" charset="-79"/>
                <a:cs typeface="Aharoni" panose="02010803020104030203" pitchFamily="2" charset="-79"/>
              </a:rPr>
              <a:t>...</a:t>
            </a:r>
          </a:p>
        </p:txBody>
      </p:sp>
      <p:cxnSp>
        <p:nvCxnSpPr>
          <p:cNvPr id="15" name="Straight Connector 14"/>
          <p:cNvCxnSpPr>
            <a:stCxn id="5" idx="1"/>
            <a:endCxn id="16" idx="1"/>
          </p:cNvCxnSpPr>
          <p:nvPr/>
        </p:nvCxnSpPr>
        <p:spPr>
          <a:xfrm>
            <a:off x="1637431" y="1896585"/>
            <a:ext cx="410559" cy="158747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7" idx="1"/>
            <a:endCxn id="16" idx="1"/>
          </p:cNvCxnSpPr>
          <p:nvPr/>
        </p:nvCxnSpPr>
        <p:spPr>
          <a:xfrm>
            <a:off x="1632668" y="2376961"/>
            <a:ext cx="415322" cy="110709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58" idx="1"/>
            <a:endCxn id="16" idx="1"/>
          </p:cNvCxnSpPr>
          <p:nvPr/>
        </p:nvCxnSpPr>
        <p:spPr>
          <a:xfrm>
            <a:off x="1632668" y="2858526"/>
            <a:ext cx="415322" cy="62553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60" idx="1"/>
            <a:endCxn id="16" idx="1"/>
          </p:cNvCxnSpPr>
          <p:nvPr/>
        </p:nvCxnSpPr>
        <p:spPr>
          <a:xfrm>
            <a:off x="1632668" y="3364088"/>
            <a:ext cx="415322" cy="11996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61" idx="1"/>
            <a:endCxn id="16" idx="1"/>
          </p:cNvCxnSpPr>
          <p:nvPr/>
        </p:nvCxnSpPr>
        <p:spPr>
          <a:xfrm flipV="1">
            <a:off x="1608350" y="3484056"/>
            <a:ext cx="439640" cy="36414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62" idx="1"/>
            <a:endCxn id="16" idx="1"/>
          </p:cNvCxnSpPr>
          <p:nvPr/>
        </p:nvCxnSpPr>
        <p:spPr>
          <a:xfrm flipV="1">
            <a:off x="1603587" y="3484056"/>
            <a:ext cx="444403" cy="84452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4" idx="1"/>
            <a:endCxn id="16" idx="1"/>
          </p:cNvCxnSpPr>
          <p:nvPr/>
        </p:nvCxnSpPr>
        <p:spPr>
          <a:xfrm flipV="1">
            <a:off x="1603587" y="3484056"/>
            <a:ext cx="444403" cy="132611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a:stCxn id="67" idx="1"/>
            <a:endCxn id="16" idx="1"/>
          </p:cNvCxnSpPr>
          <p:nvPr/>
        </p:nvCxnSpPr>
        <p:spPr>
          <a:xfrm flipV="1">
            <a:off x="1633349" y="3484056"/>
            <a:ext cx="414641" cy="2333518"/>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7" name="Can 96"/>
          <p:cNvSpPr/>
          <p:nvPr/>
        </p:nvSpPr>
        <p:spPr bwMode="auto">
          <a:xfrm>
            <a:off x="4598933" y="5465170"/>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a:solidFill>
                  <a:srgbClr val="FFFFFF"/>
                </a:solidFill>
                <a:ea typeface="Segoe UI" pitchFamily="34" charset="0"/>
                <a:cs typeface="Segoe UI" pitchFamily="34" charset="0"/>
              </a:rPr>
              <a:t>Admin</a:t>
            </a:r>
            <a:endParaRPr lang="nb-NO" sz="1400" dirty="0" smtClean="0">
              <a:solidFill>
                <a:srgbClr val="505050"/>
              </a:solidFill>
              <a:ea typeface="Segoe UI" pitchFamily="34" charset="0"/>
              <a:cs typeface="Segoe UI" pitchFamily="34" charset="0"/>
            </a:endParaRPr>
          </a:p>
        </p:txBody>
      </p:sp>
      <p:cxnSp>
        <p:nvCxnSpPr>
          <p:cNvPr id="98" name="Straight Connector 97"/>
          <p:cNvCxnSpPr>
            <a:endCxn id="97" idx="4"/>
          </p:cNvCxnSpPr>
          <p:nvPr/>
        </p:nvCxnSpPr>
        <p:spPr>
          <a:xfrm flipH="1">
            <a:off x="5456370" y="5817574"/>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Rectangle 99"/>
          <p:cNvSpPr/>
          <p:nvPr/>
        </p:nvSpPr>
        <p:spPr>
          <a:xfrm>
            <a:off x="2054566" y="2215329"/>
            <a:ext cx="1240192" cy="284431"/>
          </a:xfrm>
          <a:prstGeom prst="rect">
            <a:avLst/>
          </a:prstGeom>
        </p:spPr>
        <p:txBody>
          <a:bodyPr wrap="square" lIns="0" tIns="46511" rIns="93021" bIns="46511">
            <a:spAutoFit/>
          </a:bodyPr>
          <a:lstStyle/>
          <a:p>
            <a:pPr defTabSz="929791" eaLnBrk="0" hangingPunct="0">
              <a:lnSpc>
                <a:spcPct val="85000"/>
              </a:lnSpc>
            </a:pPr>
            <a:r>
              <a:rPr lang="en-US" sz="1428" dirty="0">
                <a:solidFill>
                  <a:srgbClr val="6DC2E9"/>
                </a:solidFill>
              </a:rPr>
              <a:t>mssearch.exe</a:t>
            </a:r>
            <a:endParaRPr lang="en-US" sz="1122" dirty="0">
              <a:solidFill>
                <a:srgbClr val="6DC2E9"/>
              </a:solidFill>
            </a:endParaRPr>
          </a:p>
        </p:txBody>
      </p:sp>
      <p:sp>
        <p:nvSpPr>
          <p:cNvPr id="35" name="Rectangle 34"/>
          <p:cNvSpPr/>
          <p:nvPr/>
        </p:nvSpPr>
        <p:spPr>
          <a:xfrm>
            <a:off x="5860789" y="5209298"/>
            <a:ext cx="1234440" cy="1234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sp>
        <p:nvSpPr>
          <p:cNvPr id="2" name="Right Arrow 1"/>
          <p:cNvSpPr/>
          <p:nvPr/>
        </p:nvSpPr>
        <p:spPr bwMode="auto">
          <a:xfrm rot="10800000">
            <a:off x="10855030" y="5329460"/>
            <a:ext cx="758108" cy="318093"/>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691089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503237" y="2887662"/>
            <a:ext cx="8610599" cy="3847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t" anchorCtr="0"/>
          <a:lstStyle/>
          <a:p>
            <a:pPr defTabSz="930521"/>
            <a:r>
              <a:rPr lang="en-US" dirty="0">
                <a:solidFill>
                  <a:srgbClr val="FFFFFF"/>
                </a:solidFill>
              </a:rPr>
              <a:t>Content Processing Component</a:t>
            </a:r>
          </a:p>
          <a:p>
            <a:pPr defTabSz="930521"/>
            <a:endParaRPr lang="en-US" dirty="0">
              <a:solidFill>
                <a:srgbClr val="FFFFFF"/>
              </a:solidFill>
            </a:endParaRPr>
          </a:p>
        </p:txBody>
      </p:sp>
      <p:sp>
        <p:nvSpPr>
          <p:cNvPr id="3" name="Title 2"/>
          <p:cNvSpPr>
            <a:spLocks noGrp="1"/>
          </p:cNvSpPr>
          <p:nvPr>
            <p:ph type="title" idx="4294967295"/>
          </p:nvPr>
        </p:nvSpPr>
        <p:spPr>
          <a:xfrm>
            <a:off x="547688" y="295275"/>
            <a:ext cx="11888787" cy="917575"/>
          </a:xfrm>
        </p:spPr>
        <p:txBody>
          <a:bodyPr/>
          <a:lstStyle/>
          <a:p>
            <a:r>
              <a:rPr lang="en-US" dirty="0" smtClean="0"/>
              <a:t>Extending content processing</a:t>
            </a:r>
            <a:endParaRPr lang="en-US" dirty="0"/>
          </a:p>
        </p:txBody>
      </p:sp>
      <p:sp>
        <p:nvSpPr>
          <p:cNvPr id="46" name="Rounded Rectangle 45"/>
          <p:cNvSpPr/>
          <p:nvPr/>
        </p:nvSpPr>
        <p:spPr>
          <a:xfrm>
            <a:off x="7878082" y="4847446"/>
            <a:ext cx="891639"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Web Service Callout</a:t>
            </a:r>
            <a:endParaRPr lang="en-US" sz="1100" dirty="0">
              <a:solidFill>
                <a:srgbClr val="002050">
                  <a:lumMod val="75000"/>
                </a:srgbClr>
              </a:solidFill>
            </a:endParaRPr>
          </a:p>
        </p:txBody>
      </p:sp>
      <p:sp>
        <p:nvSpPr>
          <p:cNvPr id="17" name="Rectangle 16"/>
          <p:cNvSpPr/>
          <p:nvPr/>
        </p:nvSpPr>
        <p:spPr bwMode="auto">
          <a:xfrm>
            <a:off x="9405385" y="4868862"/>
            <a:ext cx="851452" cy="518636"/>
          </a:xfrm>
          <a:prstGeom prst="rect">
            <a:avLst/>
          </a:prstGeom>
          <a:solidFill>
            <a:schemeClr val="accent5">
              <a:alpha val="76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solidFill>
                  <a:srgbClr val="FFFFFF"/>
                </a:solidFill>
              </a:rPr>
              <a:t>Web Service</a:t>
            </a:r>
            <a:endParaRPr lang="en-US" sz="1400" dirty="0">
              <a:solidFill>
                <a:srgbClr val="FFFFFF"/>
              </a:solidFill>
            </a:endParaRPr>
          </a:p>
        </p:txBody>
      </p:sp>
      <p:sp>
        <p:nvSpPr>
          <p:cNvPr id="42" name="TextBox 41"/>
          <p:cNvSpPr txBox="1"/>
          <p:nvPr/>
        </p:nvSpPr>
        <p:spPr>
          <a:xfrm>
            <a:off x="3005781" y="1691798"/>
            <a:ext cx="6704837" cy="738664"/>
          </a:xfrm>
          <a:prstGeom prst="rect">
            <a:avLst/>
          </a:prstGeom>
          <a:noFill/>
        </p:spPr>
        <p:txBody>
          <a:bodyPr wrap="square" lIns="0" tIns="0" rIns="0" bIns="0" rtlCol="0">
            <a:spAutoFit/>
          </a:bodyPr>
          <a:lstStyle/>
          <a:p>
            <a:r>
              <a:rPr lang="nb-NO" sz="2400" spc="-71" dirty="0" smtClean="0">
                <a:gradFill>
                  <a:gsLst>
                    <a:gs pos="2917">
                      <a:srgbClr val="FFFFFF"/>
                    </a:gs>
                    <a:gs pos="30000">
                      <a:srgbClr val="FFFFFF"/>
                    </a:gs>
                  </a:gsLst>
                  <a:lin ang="5400000" scaled="0"/>
                </a:gradFill>
              </a:rPr>
              <a:t>You can customize the search experience through the extensibility points in the content processing flow</a:t>
            </a:r>
          </a:p>
        </p:txBody>
      </p:sp>
      <p:sp>
        <p:nvSpPr>
          <p:cNvPr id="54" name="TextBox 53"/>
          <p:cNvSpPr txBox="1"/>
          <p:nvPr/>
        </p:nvSpPr>
        <p:spPr>
          <a:xfrm rot="21112877">
            <a:off x="9231104" y="2994901"/>
            <a:ext cx="2073433" cy="313904"/>
          </a:xfrm>
          <a:prstGeom prst="rect">
            <a:avLst/>
          </a:prstGeom>
          <a:noFill/>
        </p:spPr>
        <p:txBody>
          <a:bodyPr wrap="square" lIns="0" tIns="0" rIns="0" bIns="0" rtlCol="0">
            <a:spAutoFit/>
          </a:bodyPr>
          <a:lstStyle/>
          <a:p>
            <a:r>
              <a:rPr lang="nb-NO" sz="2000" spc="-71" dirty="0" smtClean="0">
                <a:gradFill>
                  <a:gsLst>
                    <a:gs pos="2917">
                      <a:srgbClr val="FFFFFF"/>
                    </a:gs>
                    <a:gs pos="30000">
                      <a:srgbClr val="FFFFFF"/>
                    </a:gs>
                  </a:gsLst>
                  <a:lin ang="5400000" scaled="0"/>
                </a:gradFill>
              </a:rPr>
              <a:t>Delete</a:t>
            </a:r>
            <a:endParaRPr lang="en-US" sz="2000" spc="-71" dirty="0" err="1">
              <a:gradFill>
                <a:gsLst>
                  <a:gs pos="2917">
                    <a:srgbClr val="FFFFFF"/>
                  </a:gs>
                  <a:gs pos="30000">
                    <a:srgbClr val="FFFFFF"/>
                  </a:gs>
                </a:gsLst>
                <a:lin ang="5400000" scaled="0"/>
              </a:gradFill>
            </a:endParaRPr>
          </a:p>
        </p:txBody>
      </p:sp>
      <p:sp>
        <p:nvSpPr>
          <p:cNvPr id="55" name="TextBox 54"/>
          <p:cNvSpPr txBox="1"/>
          <p:nvPr/>
        </p:nvSpPr>
        <p:spPr>
          <a:xfrm rot="21165949">
            <a:off x="9320621" y="3826152"/>
            <a:ext cx="931529" cy="307777"/>
          </a:xfrm>
          <a:prstGeom prst="rect">
            <a:avLst/>
          </a:prstGeom>
          <a:noFill/>
        </p:spPr>
        <p:txBody>
          <a:bodyPr wrap="square" lIns="0" tIns="0" rIns="0" bIns="0" rtlCol="0">
            <a:spAutoFit/>
          </a:bodyPr>
          <a:lstStyle/>
          <a:p>
            <a:r>
              <a:rPr lang="nb-NO" sz="2000" spc="-71" dirty="0" smtClean="0">
                <a:gradFill>
                  <a:gsLst>
                    <a:gs pos="2917">
                      <a:srgbClr val="FFFFFF"/>
                    </a:gs>
                    <a:gs pos="30000">
                      <a:srgbClr val="FFFFFF"/>
                    </a:gs>
                  </a:gsLst>
                  <a:lin ang="5400000" scaled="0"/>
                </a:gradFill>
              </a:rPr>
              <a:t>Update</a:t>
            </a:r>
            <a:endParaRPr lang="en-US" sz="2000" spc="-71" dirty="0" err="1">
              <a:gradFill>
                <a:gsLst>
                  <a:gs pos="2917">
                    <a:srgbClr val="FFFFFF"/>
                  </a:gs>
                  <a:gs pos="30000">
                    <a:srgbClr val="FFFFFF"/>
                  </a:gs>
                </a:gsLst>
                <a:lin ang="5400000" scaled="0"/>
              </a:gradFill>
            </a:endParaRPr>
          </a:p>
        </p:txBody>
      </p:sp>
      <p:cxnSp>
        <p:nvCxnSpPr>
          <p:cNvPr id="56" name="Curved Connector 55"/>
          <p:cNvCxnSpPr>
            <a:stCxn id="57" idx="1"/>
            <a:endCxn id="43" idx="1"/>
          </p:cNvCxnSpPr>
          <p:nvPr/>
        </p:nvCxnSpPr>
        <p:spPr>
          <a:xfrm rot="10800000" flipH="1" flipV="1">
            <a:off x="503235" y="1680460"/>
            <a:ext cx="1" cy="3131001"/>
          </a:xfrm>
          <a:prstGeom prst="curvedConnector3">
            <a:avLst>
              <a:gd name="adj1" fmla="val -2286000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57" name="Rectangle 56"/>
          <p:cNvSpPr/>
          <p:nvPr/>
        </p:nvSpPr>
        <p:spPr>
          <a:xfrm>
            <a:off x="503236" y="1225382"/>
            <a:ext cx="1828800" cy="9101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nchorCtr="0"/>
          <a:lstStyle/>
          <a:p>
            <a:pPr defTabSz="930521"/>
            <a:r>
              <a:rPr lang="en-US" sz="1600" dirty="0">
                <a:solidFill>
                  <a:srgbClr val="FFFFFF"/>
                </a:solidFill>
              </a:rPr>
              <a:t>Crawler</a:t>
            </a:r>
          </a:p>
        </p:txBody>
      </p:sp>
      <p:sp>
        <p:nvSpPr>
          <p:cNvPr id="62" name="Rectangle 61"/>
          <p:cNvSpPr/>
          <p:nvPr/>
        </p:nvSpPr>
        <p:spPr>
          <a:xfrm>
            <a:off x="10313761" y="3040064"/>
            <a:ext cx="1848077" cy="9273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nchorCtr="0"/>
          <a:lstStyle/>
          <a:p>
            <a:pPr defTabSz="930521"/>
            <a:r>
              <a:rPr lang="en-US" sz="1600" dirty="0" smtClean="0">
                <a:solidFill>
                  <a:srgbClr val="FFFFFF"/>
                </a:solidFill>
              </a:rPr>
              <a:t>Index</a:t>
            </a:r>
            <a:endParaRPr lang="en-US" sz="1600" dirty="0">
              <a:solidFill>
                <a:srgbClr val="FFFFFF"/>
              </a:solidFill>
            </a:endParaRPr>
          </a:p>
        </p:txBody>
      </p:sp>
      <p:sp>
        <p:nvSpPr>
          <p:cNvPr id="65" name="Rounded Rectangle 64"/>
          <p:cNvSpPr/>
          <p:nvPr/>
        </p:nvSpPr>
        <p:spPr>
          <a:xfrm>
            <a:off x="1183440" y="3410444"/>
            <a:ext cx="1072398"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Delete Links</a:t>
            </a:r>
            <a:endParaRPr lang="en-US" sz="1600" dirty="0">
              <a:solidFill>
                <a:srgbClr val="002050">
                  <a:lumMod val="75000"/>
                </a:srgbClr>
              </a:solidFill>
            </a:endParaRPr>
          </a:p>
        </p:txBody>
      </p:sp>
      <p:sp>
        <p:nvSpPr>
          <p:cNvPr id="66" name="Rounded Rectangle 65"/>
          <p:cNvSpPr/>
          <p:nvPr/>
        </p:nvSpPr>
        <p:spPr>
          <a:xfrm>
            <a:off x="1189038" y="4141262"/>
            <a:ext cx="1066800"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Security Descriptors</a:t>
            </a:r>
            <a:endParaRPr lang="en-US" sz="1100" dirty="0">
              <a:solidFill>
                <a:srgbClr val="002050">
                  <a:lumMod val="75000"/>
                </a:srgbClr>
              </a:solidFill>
            </a:endParaRPr>
          </a:p>
        </p:txBody>
      </p:sp>
      <p:cxnSp>
        <p:nvCxnSpPr>
          <p:cNvPr id="68" name="Curved Connector 67"/>
          <p:cNvCxnSpPr>
            <a:stCxn id="43" idx="1"/>
            <a:endCxn id="65" idx="1"/>
          </p:cNvCxnSpPr>
          <p:nvPr/>
        </p:nvCxnSpPr>
        <p:spPr>
          <a:xfrm rot="10800000" flipH="1">
            <a:off x="503236" y="3682454"/>
            <a:ext cx="680203" cy="1129008"/>
          </a:xfrm>
          <a:prstGeom prst="curvedConnector3">
            <a:avLst>
              <a:gd name="adj1" fmla="val 54064"/>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69" name="Curved Connector 68"/>
          <p:cNvCxnSpPr>
            <a:stCxn id="65" idx="3"/>
            <a:endCxn id="62" idx="1"/>
          </p:cNvCxnSpPr>
          <p:nvPr/>
        </p:nvCxnSpPr>
        <p:spPr>
          <a:xfrm flipV="1">
            <a:off x="2255838" y="3503741"/>
            <a:ext cx="8057923" cy="178713"/>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71" name="Curved Connector 70"/>
          <p:cNvCxnSpPr>
            <a:stCxn id="43" idx="1"/>
            <a:endCxn id="66" idx="1"/>
          </p:cNvCxnSpPr>
          <p:nvPr/>
        </p:nvCxnSpPr>
        <p:spPr>
          <a:xfrm rot="10800000" flipH="1">
            <a:off x="503236" y="4413272"/>
            <a:ext cx="685801" cy="398190"/>
          </a:xfrm>
          <a:prstGeom prst="curvedConnector3">
            <a:avLst>
              <a:gd name="adj1" fmla="val 55556"/>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72" name="Curved Connector 71"/>
          <p:cNvCxnSpPr>
            <a:stCxn id="66" idx="3"/>
          </p:cNvCxnSpPr>
          <p:nvPr/>
        </p:nvCxnSpPr>
        <p:spPr>
          <a:xfrm flipV="1">
            <a:off x="2255838" y="3768725"/>
            <a:ext cx="8057923" cy="644547"/>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83" name="TextBox 82"/>
          <p:cNvSpPr txBox="1"/>
          <p:nvPr/>
        </p:nvSpPr>
        <p:spPr>
          <a:xfrm rot="18745991">
            <a:off x="10347432" y="4378028"/>
            <a:ext cx="905748" cy="307777"/>
          </a:xfrm>
          <a:prstGeom prst="rect">
            <a:avLst/>
          </a:prstGeom>
          <a:noFill/>
        </p:spPr>
        <p:txBody>
          <a:bodyPr wrap="square" lIns="0" tIns="0" rIns="0" bIns="0" rtlCol="0">
            <a:spAutoFit/>
          </a:bodyPr>
          <a:lstStyle/>
          <a:p>
            <a:r>
              <a:rPr lang="nb-NO" sz="2000" spc="-71" dirty="0" smtClean="0">
                <a:gradFill>
                  <a:gsLst>
                    <a:gs pos="2917">
                      <a:srgbClr val="FFFFFF"/>
                    </a:gs>
                    <a:gs pos="30000">
                      <a:srgbClr val="FFFFFF"/>
                    </a:gs>
                  </a:gsLst>
                  <a:lin ang="5400000" scaled="0"/>
                </a:gradFill>
              </a:rPr>
              <a:t>Insert</a:t>
            </a:r>
            <a:endParaRPr lang="en-US" sz="2000" spc="-71" dirty="0" err="1">
              <a:gradFill>
                <a:gsLst>
                  <a:gs pos="2917">
                    <a:srgbClr val="FFFFFF"/>
                  </a:gs>
                  <a:gs pos="30000">
                    <a:srgbClr val="FFFFFF"/>
                  </a:gs>
                </a:gsLst>
                <a:lin ang="5400000" scaled="0"/>
              </a:gradFill>
            </a:endParaRPr>
          </a:p>
        </p:txBody>
      </p:sp>
      <p:sp>
        <p:nvSpPr>
          <p:cNvPr id="85" name="Rectangle 84"/>
          <p:cNvSpPr/>
          <p:nvPr/>
        </p:nvSpPr>
        <p:spPr bwMode="auto">
          <a:xfrm>
            <a:off x="693496" y="3344862"/>
            <a:ext cx="8267941" cy="3165064"/>
          </a:xfrm>
          <a:prstGeom prst="rect">
            <a:avLst/>
          </a:prstGeom>
          <a:no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t" anchorCtr="0" compatLnSpc="1">
            <a:prstTxWarp prst="textNoShape">
              <a:avLst/>
            </a:prstTxWarp>
          </a:bodyPr>
          <a:lstStyle/>
          <a:p>
            <a:pPr algn="r" defTabSz="932472" fontAlgn="base">
              <a:spcBef>
                <a:spcPct val="0"/>
              </a:spcBef>
              <a:spcAft>
                <a:spcPct val="0"/>
              </a:spcAft>
            </a:pPr>
            <a:endParaRPr lang="en-US" sz="2000" dirty="0">
              <a:solidFill>
                <a:srgbClr val="007233"/>
              </a:solidFill>
            </a:endParaRPr>
          </a:p>
        </p:txBody>
      </p:sp>
      <p:cxnSp>
        <p:nvCxnSpPr>
          <p:cNvPr id="93" name="Curved Connector 92"/>
          <p:cNvCxnSpPr>
            <a:endCxn id="62" idx="2"/>
          </p:cNvCxnSpPr>
          <p:nvPr/>
        </p:nvCxnSpPr>
        <p:spPr>
          <a:xfrm flipV="1">
            <a:off x="8809037" y="3967417"/>
            <a:ext cx="2428763" cy="2064290"/>
          </a:xfrm>
          <a:prstGeom prst="curvedConnector2">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58" name="Rounded Rectangle 57"/>
          <p:cNvSpPr/>
          <p:nvPr/>
        </p:nvSpPr>
        <p:spPr>
          <a:xfrm>
            <a:off x="6523036" y="4851412"/>
            <a:ext cx="1066801"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Detect language</a:t>
            </a:r>
            <a:endParaRPr lang="en-US" sz="1100" dirty="0">
              <a:solidFill>
                <a:srgbClr val="002050">
                  <a:lumMod val="75000"/>
                </a:srgbClr>
              </a:solidFill>
            </a:endParaRPr>
          </a:p>
        </p:txBody>
      </p:sp>
      <p:sp>
        <p:nvSpPr>
          <p:cNvPr id="59" name="Rounded Rectangle 58"/>
          <p:cNvSpPr/>
          <p:nvPr/>
        </p:nvSpPr>
        <p:spPr>
          <a:xfrm>
            <a:off x="6523036" y="5760380"/>
            <a:ext cx="1066801" cy="542654"/>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Document summary</a:t>
            </a:r>
            <a:endParaRPr lang="en-US" sz="1100" dirty="0">
              <a:solidFill>
                <a:srgbClr val="002050">
                  <a:lumMod val="75000"/>
                </a:srgbClr>
              </a:solidFill>
            </a:endParaRPr>
          </a:p>
        </p:txBody>
      </p:sp>
      <p:sp>
        <p:nvSpPr>
          <p:cNvPr id="60" name="Rounded Rectangle 59"/>
          <p:cNvSpPr/>
          <p:nvPr/>
        </p:nvSpPr>
        <p:spPr>
          <a:xfrm>
            <a:off x="3856036" y="4843481"/>
            <a:ext cx="1025770"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Map to managed properties</a:t>
            </a:r>
            <a:endParaRPr lang="en-US" sz="1100" dirty="0">
              <a:solidFill>
                <a:srgbClr val="002050">
                  <a:lumMod val="75000"/>
                </a:srgbClr>
              </a:solidFill>
            </a:endParaRPr>
          </a:p>
        </p:txBody>
      </p:sp>
      <p:sp>
        <p:nvSpPr>
          <p:cNvPr id="61" name="Rounded Rectangle 60"/>
          <p:cNvSpPr/>
          <p:nvPr/>
        </p:nvSpPr>
        <p:spPr>
          <a:xfrm>
            <a:off x="3856037" y="5783264"/>
            <a:ext cx="1025769" cy="544019"/>
          </a:xfrm>
          <a:prstGeom prst="roundRect">
            <a:avLst/>
          </a:prstGeom>
          <a:solidFill>
            <a:schemeClr val="accent1"/>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FFFFFF"/>
                </a:solidFill>
              </a:rPr>
              <a:t>Custom Entity Extraction</a:t>
            </a:r>
            <a:endParaRPr lang="en-US" sz="1100" dirty="0">
              <a:solidFill>
                <a:srgbClr val="FFFFFF"/>
              </a:solidFill>
            </a:endParaRPr>
          </a:p>
        </p:txBody>
      </p:sp>
      <p:sp>
        <p:nvSpPr>
          <p:cNvPr id="63" name="Rounded Rectangle 62"/>
          <p:cNvSpPr/>
          <p:nvPr/>
        </p:nvSpPr>
        <p:spPr>
          <a:xfrm>
            <a:off x="1183440" y="5782746"/>
            <a:ext cx="1072398"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Phonetic name variations</a:t>
            </a:r>
            <a:endParaRPr lang="en-US" sz="1100" dirty="0">
              <a:solidFill>
                <a:srgbClr val="002050">
                  <a:lumMod val="75000"/>
                </a:srgbClr>
              </a:solidFill>
            </a:endParaRPr>
          </a:p>
        </p:txBody>
      </p:sp>
      <p:sp>
        <p:nvSpPr>
          <p:cNvPr id="64" name="Rounded Rectangle 63"/>
          <p:cNvSpPr/>
          <p:nvPr/>
        </p:nvSpPr>
        <p:spPr>
          <a:xfrm>
            <a:off x="2484437" y="5783263"/>
            <a:ext cx="1080643" cy="544019"/>
          </a:xfrm>
          <a:prstGeom prst="roundRect">
            <a:avLst/>
          </a:prstGeom>
          <a:solidFill>
            <a:schemeClr val="accent1"/>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FFFFFF"/>
                </a:solidFill>
              </a:rPr>
              <a:t>Word breaking</a:t>
            </a:r>
            <a:endParaRPr lang="en-US" sz="1100" dirty="0">
              <a:solidFill>
                <a:srgbClr val="FFFFFF"/>
              </a:solidFill>
            </a:endParaRPr>
          </a:p>
        </p:txBody>
      </p:sp>
      <p:sp>
        <p:nvSpPr>
          <p:cNvPr id="67" name="Rounded Rectangle 66"/>
          <p:cNvSpPr/>
          <p:nvPr/>
        </p:nvSpPr>
        <p:spPr>
          <a:xfrm>
            <a:off x="7878082" y="4840300"/>
            <a:ext cx="891639" cy="544019"/>
          </a:xfrm>
          <a:prstGeom prst="roundRect">
            <a:avLst/>
          </a:prstGeom>
          <a:solidFill>
            <a:schemeClr val="accent1"/>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FFFFFF"/>
                </a:solidFill>
              </a:rPr>
              <a:t>Web Service Callout</a:t>
            </a:r>
            <a:endParaRPr lang="en-US" sz="1100" dirty="0">
              <a:solidFill>
                <a:srgbClr val="FFFFFF"/>
              </a:solidFill>
            </a:endParaRPr>
          </a:p>
        </p:txBody>
      </p:sp>
      <p:sp>
        <p:nvSpPr>
          <p:cNvPr id="70" name="Rounded Rectangle 69"/>
          <p:cNvSpPr/>
          <p:nvPr/>
        </p:nvSpPr>
        <p:spPr>
          <a:xfrm>
            <a:off x="1189037" y="5412881"/>
            <a:ext cx="1092918" cy="172241"/>
          </a:xfrm>
          <a:prstGeom prst="roundRect">
            <a:avLst/>
          </a:prstGeom>
          <a:solidFill>
            <a:schemeClr val="accent1">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FFFFFF"/>
                </a:solidFill>
              </a:rPr>
              <a:t>Ifilter sandbox</a:t>
            </a:r>
          </a:p>
        </p:txBody>
      </p:sp>
      <p:sp>
        <p:nvSpPr>
          <p:cNvPr id="79" name="Rounded Rectangle 78"/>
          <p:cNvSpPr/>
          <p:nvPr/>
        </p:nvSpPr>
        <p:spPr>
          <a:xfrm>
            <a:off x="5192468" y="4851412"/>
            <a:ext cx="1025769"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Security Descriptors</a:t>
            </a:r>
            <a:endParaRPr lang="en-US" sz="1100" dirty="0">
              <a:solidFill>
                <a:srgbClr val="002050">
                  <a:lumMod val="75000"/>
                </a:srgbClr>
              </a:solidFill>
            </a:endParaRPr>
          </a:p>
        </p:txBody>
      </p:sp>
      <p:cxnSp>
        <p:nvCxnSpPr>
          <p:cNvPr id="81" name="Curved Connector 80"/>
          <p:cNvCxnSpPr>
            <a:stCxn id="60" idx="3"/>
            <a:endCxn id="79" idx="1"/>
          </p:cNvCxnSpPr>
          <p:nvPr/>
        </p:nvCxnSpPr>
        <p:spPr>
          <a:xfrm>
            <a:off x="4881806" y="5115491"/>
            <a:ext cx="310662" cy="7931"/>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84" name="Curved Connector 83"/>
          <p:cNvCxnSpPr>
            <a:stCxn id="79" idx="3"/>
            <a:endCxn id="58" idx="1"/>
          </p:cNvCxnSpPr>
          <p:nvPr/>
        </p:nvCxnSpPr>
        <p:spPr>
          <a:xfrm>
            <a:off x="6218237" y="5123422"/>
            <a:ext cx="304799" cy="12700"/>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87" name="Curved Connector 86"/>
          <p:cNvCxnSpPr>
            <a:stCxn id="58" idx="3"/>
            <a:endCxn id="67" idx="1"/>
          </p:cNvCxnSpPr>
          <p:nvPr/>
        </p:nvCxnSpPr>
        <p:spPr>
          <a:xfrm flipV="1">
            <a:off x="7589837" y="5112310"/>
            <a:ext cx="288245" cy="1111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0" name="Curved Connector 89"/>
          <p:cNvCxnSpPr>
            <a:stCxn id="67" idx="3"/>
            <a:endCxn id="63" idx="1"/>
          </p:cNvCxnSpPr>
          <p:nvPr/>
        </p:nvCxnSpPr>
        <p:spPr>
          <a:xfrm flipH="1">
            <a:off x="1183440" y="5112310"/>
            <a:ext cx="7586281" cy="942446"/>
          </a:xfrm>
          <a:prstGeom prst="curvedConnector5">
            <a:avLst>
              <a:gd name="adj1" fmla="val -3013"/>
              <a:gd name="adj2" fmla="val 50000"/>
              <a:gd name="adj3" fmla="val 103013"/>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2" name="Curved Connector 91"/>
          <p:cNvCxnSpPr>
            <a:stCxn id="63" idx="3"/>
            <a:endCxn id="64" idx="1"/>
          </p:cNvCxnSpPr>
          <p:nvPr/>
        </p:nvCxnSpPr>
        <p:spPr>
          <a:xfrm>
            <a:off x="2255838" y="6054756"/>
            <a:ext cx="228599" cy="517"/>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4" name="Curved Connector 93"/>
          <p:cNvCxnSpPr>
            <a:stCxn id="64" idx="3"/>
            <a:endCxn id="61" idx="1"/>
          </p:cNvCxnSpPr>
          <p:nvPr/>
        </p:nvCxnSpPr>
        <p:spPr>
          <a:xfrm>
            <a:off x="3565080" y="6055273"/>
            <a:ext cx="290957" cy="1"/>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7" name="Curved Connector 96"/>
          <p:cNvCxnSpPr>
            <a:stCxn id="61" idx="3"/>
            <a:endCxn id="103" idx="1"/>
          </p:cNvCxnSpPr>
          <p:nvPr/>
        </p:nvCxnSpPr>
        <p:spPr>
          <a:xfrm flipV="1">
            <a:off x="4881806" y="6044653"/>
            <a:ext cx="310662" cy="10621"/>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8" name="Curved Connector 97"/>
          <p:cNvCxnSpPr>
            <a:stCxn id="59" idx="3"/>
            <a:endCxn id="102" idx="1"/>
          </p:cNvCxnSpPr>
          <p:nvPr/>
        </p:nvCxnSpPr>
        <p:spPr>
          <a:xfrm>
            <a:off x="7589837" y="6031707"/>
            <a:ext cx="304800" cy="12700"/>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9" name="Curved Connector 98"/>
          <p:cNvCxnSpPr/>
          <p:nvPr/>
        </p:nvCxnSpPr>
        <p:spPr>
          <a:xfrm rot="10800000" flipH="1" flipV="1">
            <a:off x="579436" y="4811462"/>
            <a:ext cx="697368" cy="269898"/>
          </a:xfrm>
          <a:prstGeom prst="curvedConnector3">
            <a:avLst>
              <a:gd name="adj1" fmla="val 60335"/>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100" name="Rounded Rectangle 99"/>
          <p:cNvSpPr/>
          <p:nvPr/>
        </p:nvSpPr>
        <p:spPr>
          <a:xfrm>
            <a:off x="1183439" y="4843482"/>
            <a:ext cx="1072399"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Parse Documents</a:t>
            </a:r>
            <a:endParaRPr lang="en-US" sz="1100" dirty="0">
              <a:solidFill>
                <a:srgbClr val="002050">
                  <a:lumMod val="75000"/>
                </a:srgbClr>
              </a:solidFill>
            </a:endParaRPr>
          </a:p>
        </p:txBody>
      </p:sp>
      <p:cxnSp>
        <p:nvCxnSpPr>
          <p:cNvPr id="101" name="Curved Connector 100"/>
          <p:cNvCxnSpPr>
            <a:stCxn id="100" idx="3"/>
            <a:endCxn id="105" idx="1"/>
          </p:cNvCxnSpPr>
          <p:nvPr/>
        </p:nvCxnSpPr>
        <p:spPr>
          <a:xfrm>
            <a:off x="2255838" y="5115492"/>
            <a:ext cx="228599" cy="14761"/>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102" name="Rounded Rectangle 101"/>
          <p:cNvSpPr/>
          <p:nvPr/>
        </p:nvSpPr>
        <p:spPr>
          <a:xfrm>
            <a:off x="7894637" y="5760380"/>
            <a:ext cx="891638" cy="542654"/>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smtClean="0">
                <a:solidFill>
                  <a:srgbClr val="002050">
                    <a:lumMod val="75000"/>
                  </a:srgbClr>
                </a:solidFill>
              </a:rPr>
              <a:t>Analytics</a:t>
            </a:r>
            <a:endParaRPr lang="en-US" sz="1100" dirty="0">
              <a:solidFill>
                <a:srgbClr val="002050">
                  <a:lumMod val="75000"/>
                </a:srgbClr>
              </a:solidFill>
            </a:endParaRPr>
          </a:p>
        </p:txBody>
      </p:sp>
      <p:sp>
        <p:nvSpPr>
          <p:cNvPr id="103" name="Rounded Rectangle 102"/>
          <p:cNvSpPr/>
          <p:nvPr/>
        </p:nvSpPr>
        <p:spPr>
          <a:xfrm>
            <a:off x="5192468" y="5772643"/>
            <a:ext cx="1025769"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a:solidFill>
                  <a:srgbClr val="002050">
                    <a:lumMod val="75000"/>
                  </a:srgbClr>
                </a:solidFill>
              </a:rPr>
              <a:t>Metadata Extration</a:t>
            </a:r>
            <a:endParaRPr lang="en-US" sz="1100" dirty="0">
              <a:solidFill>
                <a:srgbClr val="002050">
                  <a:lumMod val="75000"/>
                </a:srgbClr>
              </a:solidFill>
            </a:endParaRPr>
          </a:p>
        </p:txBody>
      </p:sp>
      <p:cxnSp>
        <p:nvCxnSpPr>
          <p:cNvPr id="104" name="Curved Connector 103"/>
          <p:cNvCxnSpPr>
            <a:stCxn id="103" idx="3"/>
            <a:endCxn id="59" idx="1"/>
          </p:cNvCxnSpPr>
          <p:nvPr/>
        </p:nvCxnSpPr>
        <p:spPr>
          <a:xfrm flipV="1">
            <a:off x="6218237" y="6031707"/>
            <a:ext cx="304799" cy="12946"/>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sp>
        <p:nvSpPr>
          <p:cNvPr id="105" name="Rounded Rectangle 104"/>
          <p:cNvSpPr/>
          <p:nvPr/>
        </p:nvSpPr>
        <p:spPr>
          <a:xfrm>
            <a:off x="2484437" y="4858243"/>
            <a:ext cx="1080643" cy="544019"/>
          </a:xfrm>
          <a:prstGeom prst="roundRect">
            <a:avLst/>
          </a:prstGeom>
          <a:solidFill>
            <a:schemeClr val="accent1">
              <a:lumMod val="60000"/>
              <a:lumOff val="40000"/>
              <a:alpha val="76000"/>
            </a:scheme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r>
              <a:rPr lang="nb-NO" sz="1100" dirty="0" smtClean="0">
                <a:solidFill>
                  <a:srgbClr val="002050">
                    <a:lumMod val="75000"/>
                  </a:srgbClr>
                </a:solidFill>
              </a:rPr>
              <a:t>Register crawled properties</a:t>
            </a:r>
            <a:endParaRPr lang="en-US" sz="1100" dirty="0">
              <a:solidFill>
                <a:srgbClr val="002050">
                  <a:lumMod val="75000"/>
                </a:srgbClr>
              </a:solidFill>
            </a:endParaRPr>
          </a:p>
        </p:txBody>
      </p:sp>
      <p:cxnSp>
        <p:nvCxnSpPr>
          <p:cNvPr id="106" name="Curved Connector 105"/>
          <p:cNvCxnSpPr>
            <a:stCxn id="105" idx="3"/>
            <a:endCxn id="60" idx="1"/>
          </p:cNvCxnSpPr>
          <p:nvPr/>
        </p:nvCxnSpPr>
        <p:spPr>
          <a:xfrm flipV="1">
            <a:off x="3565080" y="5115491"/>
            <a:ext cx="290956" cy="14762"/>
          </a:xfrm>
          <a:prstGeom prst="curvedConnector3">
            <a:avLst>
              <a:gd name="adj1" fmla="val 50000"/>
            </a:avLst>
          </a:prstGeom>
          <a:ln w="38100">
            <a:solidFill>
              <a:schemeClr val="tx1">
                <a:alpha val="50000"/>
              </a:schemeClr>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107" name="Curved Connector 106"/>
          <p:cNvCxnSpPr/>
          <p:nvPr/>
        </p:nvCxnSpPr>
        <p:spPr>
          <a:xfrm>
            <a:off x="8786275" y="5115490"/>
            <a:ext cx="695310" cy="12690"/>
          </a:xfrm>
          <a:prstGeom prst="curvedConnector3">
            <a:avLst>
              <a:gd name="adj1" fmla="val 50000"/>
            </a:avLst>
          </a:prstGeom>
          <a:ln w="38100">
            <a:solidFill>
              <a:schemeClr val="tx1">
                <a:alpha val="50000"/>
              </a:schemeClr>
            </a:solidFill>
            <a:prstDash val="sysDot"/>
            <a:headEnd type="stealth" w="lg" len="lg"/>
            <a:tailEnd type="stealth" w="lg" len="lg"/>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736232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1573" y="931417"/>
            <a:ext cx="3600400" cy="1341710"/>
          </a:xfrm>
        </p:spPr>
        <p:txBody>
          <a:bodyPr/>
          <a:lstStyle/>
          <a:p>
            <a:r>
              <a:rPr lang="en-US" sz="4400" dirty="0" smtClean="0"/>
              <a:t>Agenda</a:t>
            </a:r>
            <a:endParaRPr lang="en-US" sz="4400" dirty="0"/>
          </a:p>
        </p:txBody>
      </p:sp>
      <p:sp>
        <p:nvSpPr>
          <p:cNvPr id="3" name="TextBox 2"/>
          <p:cNvSpPr txBox="1"/>
          <p:nvPr/>
        </p:nvSpPr>
        <p:spPr>
          <a:xfrm>
            <a:off x="1001486" y="2273126"/>
            <a:ext cx="6588352" cy="2080570"/>
          </a:xfrm>
          <a:prstGeom prst="rect">
            <a:avLst/>
          </a:prstGeom>
          <a:noFill/>
        </p:spPr>
        <p:txBody>
          <a:bodyPr wrap="square" lIns="182880" tIns="146304" rIns="182880" bIns="146304" rtlCol="0">
            <a:spAutoFit/>
          </a:bodyPr>
          <a:lstStyle/>
          <a:p>
            <a:r>
              <a:rPr lang="en-US" sz="2400" dirty="0" smtClean="0">
                <a:solidFill>
                  <a:srgbClr val="FFFFFF"/>
                </a:solidFill>
              </a:rPr>
              <a:t>Architecture overview</a:t>
            </a:r>
          </a:p>
          <a:p>
            <a:r>
              <a:rPr lang="en-US" sz="4400" dirty="0" smtClean="0">
                <a:solidFill>
                  <a:srgbClr val="FFFFFF"/>
                </a:solidFill>
              </a:rPr>
              <a:t>Content </a:t>
            </a:r>
            <a:r>
              <a:rPr lang="en-US" sz="4400" dirty="0">
                <a:solidFill>
                  <a:srgbClr val="FFFFFF"/>
                </a:solidFill>
              </a:rPr>
              <a:t>ingestion</a:t>
            </a:r>
          </a:p>
          <a:p>
            <a:r>
              <a:rPr lang="en-US" sz="2400" dirty="0" smtClean="0">
                <a:solidFill>
                  <a:srgbClr val="FFFFFF"/>
                </a:solidFill>
              </a:rPr>
              <a:t>Content enrichment</a:t>
            </a:r>
            <a:endParaRPr lang="en-US" sz="2400" dirty="0">
              <a:solidFill>
                <a:srgbClr val="FFFFFF"/>
              </a:solidFill>
            </a:endParaRPr>
          </a:p>
          <a:p>
            <a:r>
              <a:rPr lang="en-US" sz="2400" dirty="0" smtClean="0">
                <a:solidFill>
                  <a:srgbClr val="FFFFFF"/>
                </a:solidFill>
              </a:rPr>
              <a:t>Advanced enrichment</a:t>
            </a:r>
            <a:endParaRPr lang="en-US" sz="2400" dirty="0">
              <a:solidFill>
                <a:srgbClr val="FFFFF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7046" y="0"/>
            <a:ext cx="4659429" cy="6994525"/>
          </a:xfrm>
          <a:prstGeom prst="rect">
            <a:avLst/>
          </a:prstGeom>
        </p:spPr>
      </p:pic>
    </p:spTree>
    <p:extLst>
      <p:ext uri="{BB962C8B-B14F-4D97-AF65-F5344CB8AC3E}">
        <p14:creationId xmlns:p14="http://schemas.microsoft.com/office/powerpoint/2010/main" val="118038110"/>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4|10.4|8.6|8.2"/>
</p:tagLst>
</file>

<file path=ppt/tags/tag10.xml><?xml version="1.0" encoding="utf-8"?>
<p:tagLst xmlns:a="http://schemas.openxmlformats.org/drawingml/2006/main" xmlns:r="http://schemas.openxmlformats.org/officeDocument/2006/relationships" xmlns:p="http://schemas.openxmlformats.org/presentationml/2006/main">
  <p:tag name="TIMING" val="|18.2"/>
</p:tagLst>
</file>

<file path=ppt/tags/tag11.xml><?xml version="1.0" encoding="utf-8"?>
<p:tagLst xmlns:a="http://schemas.openxmlformats.org/drawingml/2006/main" xmlns:r="http://schemas.openxmlformats.org/officeDocument/2006/relationships" xmlns:p="http://schemas.openxmlformats.org/presentationml/2006/main">
  <p:tag name="TIMING" val="|6|45.5|14|48"/>
</p:tagLst>
</file>

<file path=ppt/tags/tag12.xml><?xml version="1.0" encoding="utf-8"?>
<p:tagLst xmlns:a="http://schemas.openxmlformats.org/drawingml/2006/main" xmlns:r="http://schemas.openxmlformats.org/officeDocument/2006/relationships" xmlns:p="http://schemas.openxmlformats.org/presentationml/2006/main">
  <p:tag name="TIMING" val="|0.7|0.9|2|0.4|0.5|0.4|0.9|0.6"/>
</p:tagLst>
</file>

<file path=ppt/tags/tag13.xml><?xml version="1.0" encoding="utf-8"?>
<p:tagLst xmlns:a="http://schemas.openxmlformats.org/drawingml/2006/main" xmlns:r="http://schemas.openxmlformats.org/officeDocument/2006/relationships" xmlns:p="http://schemas.openxmlformats.org/presentationml/2006/main">
  <p:tag name="TIMING" val="|0.9|0.8|0.6"/>
</p:tagLst>
</file>

<file path=ppt/tags/tag14.xml><?xml version="1.0" encoding="utf-8"?>
<p:tagLst xmlns:a="http://schemas.openxmlformats.org/drawingml/2006/main" xmlns:r="http://schemas.openxmlformats.org/officeDocument/2006/relationships" xmlns:p="http://schemas.openxmlformats.org/presentationml/2006/main">
  <p:tag name="TIMING" val="|2.9|12.5|18.1"/>
</p:tagLst>
</file>

<file path=ppt/tags/tag2.xml><?xml version="1.0" encoding="utf-8"?>
<p:tagLst xmlns:a="http://schemas.openxmlformats.org/drawingml/2006/main" xmlns:r="http://schemas.openxmlformats.org/officeDocument/2006/relationships" xmlns:p="http://schemas.openxmlformats.org/presentationml/2006/main">
  <p:tag name="TIMING" val="|10"/>
</p:tagLst>
</file>

<file path=ppt/tags/tag3.xml><?xml version="1.0" encoding="utf-8"?>
<p:tagLst xmlns:a="http://schemas.openxmlformats.org/drawingml/2006/main" xmlns:r="http://schemas.openxmlformats.org/officeDocument/2006/relationships" xmlns:p="http://schemas.openxmlformats.org/presentationml/2006/main">
  <p:tag name="TIMING" val="|31.5"/>
</p:tagLst>
</file>

<file path=ppt/tags/tag4.xml><?xml version="1.0" encoding="utf-8"?>
<p:tagLst xmlns:a="http://schemas.openxmlformats.org/drawingml/2006/main" xmlns:r="http://schemas.openxmlformats.org/officeDocument/2006/relationships" xmlns:p="http://schemas.openxmlformats.org/presentationml/2006/main">
  <p:tag name="TIMING" val="|0.1|0.2|0.3|0.4"/>
</p:tagLst>
</file>

<file path=ppt/tags/tag5.xml><?xml version="1.0" encoding="utf-8"?>
<p:tagLst xmlns:a="http://schemas.openxmlformats.org/drawingml/2006/main" xmlns:r="http://schemas.openxmlformats.org/officeDocument/2006/relationships" xmlns:p="http://schemas.openxmlformats.org/presentationml/2006/main">
  <p:tag name="TIMING" val="|0.3|0.3|0.3|0.3"/>
</p:tagLst>
</file>

<file path=ppt/tags/tag6.xml><?xml version="1.0" encoding="utf-8"?>
<p:tagLst xmlns:a="http://schemas.openxmlformats.org/drawingml/2006/main" xmlns:r="http://schemas.openxmlformats.org/officeDocument/2006/relationships" xmlns:p="http://schemas.openxmlformats.org/presentationml/2006/main">
  <p:tag name="TIMING" val="|10.6|14.7|8.2|31.9|3.3|18.1|30.1"/>
</p:tagLst>
</file>

<file path=ppt/tags/tag7.xml><?xml version="1.0" encoding="utf-8"?>
<p:tagLst xmlns:a="http://schemas.openxmlformats.org/drawingml/2006/main" xmlns:r="http://schemas.openxmlformats.org/officeDocument/2006/relationships" xmlns:p="http://schemas.openxmlformats.org/presentationml/2006/main">
  <p:tag name="TIMING" val="|0.4|60.7"/>
</p:tagLst>
</file>

<file path=ppt/tags/tag8.xml><?xml version="1.0" encoding="utf-8"?>
<p:tagLst xmlns:a="http://schemas.openxmlformats.org/drawingml/2006/main" xmlns:r="http://schemas.openxmlformats.org/officeDocument/2006/relationships" xmlns:p="http://schemas.openxmlformats.org/presentationml/2006/main">
  <p:tag name="TIMING" val="|0.7"/>
</p:tagLst>
</file>

<file path=ppt/tags/tag9.xml><?xml version="1.0" encoding="utf-8"?>
<p:tagLst xmlns:a="http://schemas.openxmlformats.org/drawingml/2006/main" xmlns:r="http://schemas.openxmlformats.org/officeDocument/2006/relationships" xmlns:p="http://schemas.openxmlformats.org/presentationml/2006/main">
  <p:tag name="TIMING" val="|2|17.9|8.3|4.2|16.1|25.5"/>
</p:tagLst>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127A4FED-1025-4717-889F-5D34546262E5}" vid="{A48438B8-C300-4E76-B649-FC27DE7D7C28}"/>
    </a:ext>
  </a:extLst>
</a:theme>
</file>

<file path=ppt/theme/theme2.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AABF0A6-AFFA-4D6E-8018-6F05FC5742F9}"/>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Dev</Template>
  <TotalTime>13</TotalTime>
  <Words>5315</Words>
  <Application>Microsoft Office PowerPoint</Application>
  <PresentationFormat>Custom</PresentationFormat>
  <Paragraphs>609</Paragraphs>
  <Slides>42</Slides>
  <Notes>34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42</vt:i4>
      </vt:variant>
    </vt:vector>
  </HeadingPairs>
  <TitlesOfParts>
    <vt:vector size="52" baseType="lpstr">
      <vt:lpstr>Aharoni</vt:lpstr>
      <vt:lpstr>Arial</vt:lpstr>
      <vt:lpstr>Calibri</vt:lpstr>
      <vt:lpstr>Courier New</vt:lpstr>
      <vt:lpstr>Segoe Light</vt:lpstr>
      <vt:lpstr>Segoe UI</vt:lpstr>
      <vt:lpstr>Segoe UI Light</vt:lpstr>
      <vt:lpstr>Wingdings</vt:lpstr>
      <vt:lpstr>5-30499_SPC_2014_Dev_Template_16x9</vt:lpstr>
      <vt:lpstr>5-30499_SPC_2014_ITPro_Template_16x9</vt:lpstr>
      <vt:lpstr>PowerPoint Presentation</vt:lpstr>
      <vt:lpstr>Search Content Enrichment and Extensibility in SharePoint 2013</vt:lpstr>
      <vt:lpstr>Session Objectives</vt:lpstr>
      <vt:lpstr>Agenda</vt:lpstr>
      <vt:lpstr>SharePoint 2013 Search Architecture</vt:lpstr>
      <vt:lpstr>SharePoint 2013 Search Architecture</vt:lpstr>
      <vt:lpstr>Crawl Component</vt:lpstr>
      <vt:lpstr>Extending content processing</vt:lpstr>
      <vt:lpstr>Agenda</vt:lpstr>
      <vt:lpstr>Why?</vt:lpstr>
      <vt:lpstr>OK! What do we have?</vt:lpstr>
      <vt:lpstr>What is Business Connectivity Services?</vt:lpstr>
      <vt:lpstr>Search Indexing Toolkit - SIT</vt:lpstr>
      <vt:lpstr>What’s in the package?</vt:lpstr>
      <vt:lpstr>SIT XML file connector</vt:lpstr>
      <vt:lpstr>Demo Indexing Wikipedia Abstracts</vt:lpstr>
      <vt:lpstr>SIT ISearchConnector interface</vt:lpstr>
      <vt:lpstr>Item level security</vt:lpstr>
      <vt:lpstr>Live Use cases</vt:lpstr>
      <vt:lpstr>SIT Takeaways</vt:lpstr>
      <vt:lpstr>Agenda</vt:lpstr>
      <vt:lpstr>Business Use Cases</vt:lpstr>
      <vt:lpstr>Content Enrichment Web Service (CEWS)</vt:lpstr>
      <vt:lpstr>CEWS Configuration</vt:lpstr>
      <vt:lpstr>PowerPoint Presentation</vt:lpstr>
      <vt:lpstr>6 more things you need to know about CEWS</vt:lpstr>
      <vt:lpstr>Agenda</vt:lpstr>
      <vt:lpstr>Doing it in production:  the challenges</vt:lpstr>
      <vt:lpstr>Doing it in production: techniques</vt:lpstr>
      <vt:lpstr>Agenda</vt:lpstr>
      <vt:lpstr>CEWS Pipeline Toolkit</vt:lpstr>
      <vt:lpstr>PowerPoint Presentation</vt:lpstr>
      <vt:lpstr>CEWS Pipeline Toolkit – What’s in the package?</vt:lpstr>
      <vt:lpstr>CEWS Pipeline Toolkit architecture</vt:lpstr>
      <vt:lpstr>Demo Wikipedia category Total population</vt:lpstr>
      <vt:lpstr>Future – Community Effort</vt:lpstr>
      <vt:lpstr>CEWS and SIT – Join the community effort </vt:lpstr>
      <vt:lpstr>How to get these tools</vt:lpstr>
      <vt:lpstr>In Review: Session Objectives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Search content enrichment and extensibility in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3</cp:revision>
  <dcterms:created xsi:type="dcterms:W3CDTF">2014-03-05T21:06:41Z</dcterms:created>
  <dcterms:modified xsi:type="dcterms:W3CDTF">2014-03-06T02:46:29Z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