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48"/>
  </p:notesMasterIdLst>
  <p:handoutMasterIdLst>
    <p:handoutMasterId r:id="rId49"/>
  </p:handoutMasterIdLst>
  <p:sldIdLst>
    <p:sldId id="1236" r:id="rId5"/>
    <p:sldId id="1124" r:id="rId6"/>
    <p:sldId id="1275" r:id="rId7"/>
    <p:sldId id="1276" r:id="rId8"/>
    <p:sldId id="1277" r:id="rId9"/>
    <p:sldId id="1278" r:id="rId10"/>
    <p:sldId id="1279" r:id="rId11"/>
    <p:sldId id="1280" r:id="rId12"/>
    <p:sldId id="1281" r:id="rId13"/>
    <p:sldId id="1282" r:id="rId14"/>
    <p:sldId id="1283" r:id="rId15"/>
    <p:sldId id="1284" r:id="rId16"/>
    <p:sldId id="1285" r:id="rId17"/>
    <p:sldId id="1286" r:id="rId18"/>
    <p:sldId id="1287" r:id="rId19"/>
    <p:sldId id="1288" r:id="rId20"/>
    <p:sldId id="1289" r:id="rId21"/>
    <p:sldId id="1290" r:id="rId22"/>
    <p:sldId id="1291" r:id="rId23"/>
    <p:sldId id="1292" r:id="rId24"/>
    <p:sldId id="1293" r:id="rId25"/>
    <p:sldId id="1294" r:id="rId26"/>
    <p:sldId id="1295" r:id="rId27"/>
    <p:sldId id="1296" r:id="rId28"/>
    <p:sldId id="1297" r:id="rId29"/>
    <p:sldId id="1298" r:id="rId30"/>
    <p:sldId id="1299" r:id="rId31"/>
    <p:sldId id="1300" r:id="rId32"/>
    <p:sldId id="1301" r:id="rId33"/>
    <p:sldId id="1302" r:id="rId34"/>
    <p:sldId id="1303" r:id="rId35"/>
    <p:sldId id="1304" r:id="rId36"/>
    <p:sldId id="1305" r:id="rId37"/>
    <p:sldId id="1306" r:id="rId38"/>
    <p:sldId id="1307" r:id="rId39"/>
    <p:sldId id="1308" r:id="rId40"/>
    <p:sldId id="1309" r:id="rId41"/>
    <p:sldId id="1310" r:id="rId42"/>
    <p:sldId id="1311" r:id="rId43"/>
    <p:sldId id="1312" r:id="rId44"/>
    <p:sldId id="1313" r:id="rId45"/>
    <p:sldId id="1314" r:id="rId46"/>
    <p:sldId id="1132" r:id="rId4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509"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3664027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3897445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2816422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5335589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11169360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31490381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3282873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902680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35427574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45862" lvl="1" indent="-228600">
              <a:buAutoNum type="arabicPeriod"/>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3181333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14539845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4255127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36783177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9425139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16617018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21735481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4489815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36765609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2413166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3521355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7767552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32</a:t>
            </a:fld>
            <a:endParaRPr lang="en-US" dirty="0"/>
          </a:p>
        </p:txBody>
      </p:sp>
    </p:spTree>
    <p:extLst>
      <p:ext uri="{BB962C8B-B14F-4D97-AF65-F5344CB8AC3E}">
        <p14:creationId xmlns:p14="http://schemas.microsoft.com/office/powerpoint/2010/main" val="26562947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33</a:t>
            </a:fld>
            <a:endParaRPr lang="en-US" dirty="0"/>
          </a:p>
        </p:txBody>
      </p:sp>
    </p:spTree>
    <p:extLst>
      <p:ext uri="{BB962C8B-B14F-4D97-AF65-F5344CB8AC3E}">
        <p14:creationId xmlns:p14="http://schemas.microsoft.com/office/powerpoint/2010/main" val="28544639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36628719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31722190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13159148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15881533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14110990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39</a:t>
            </a:fld>
            <a:endParaRPr lang="en-US" dirty="0"/>
          </a:p>
        </p:txBody>
      </p:sp>
    </p:spTree>
    <p:extLst>
      <p:ext uri="{BB962C8B-B14F-4D97-AF65-F5344CB8AC3E}">
        <p14:creationId xmlns:p14="http://schemas.microsoft.com/office/powerpoint/2010/main" val="333168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41</a:t>
            </a:fld>
            <a:endParaRPr lang="en-US" dirty="0"/>
          </a:p>
        </p:txBody>
      </p:sp>
    </p:spTree>
    <p:extLst>
      <p:ext uri="{BB962C8B-B14F-4D97-AF65-F5344CB8AC3E}">
        <p14:creationId xmlns:p14="http://schemas.microsoft.com/office/powerpoint/2010/main" val="33071694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42</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4582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513064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1559738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987307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2216441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6172199" y="8685213"/>
            <a:ext cx="684213" cy="457200"/>
          </a:xfrm>
          <a:prstGeom prst="rect">
            <a:avLst/>
          </a:prstGeom>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3349090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9898624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31341593"/>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a:t>
            </a:r>
            <a:endParaRPr lang="en-US" dirty="0"/>
          </a:p>
        </p:txBody>
      </p:sp>
    </p:spTree>
    <p:extLst>
      <p:ext uri="{BB962C8B-B14F-4D97-AF65-F5344CB8AC3E}">
        <p14:creationId xmlns:p14="http://schemas.microsoft.com/office/powerpoint/2010/main" val="465529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7" r:id="rId28"/>
    <p:sldLayoutId id="2147484203" r:id="rId29"/>
    <p:sldLayoutId id="2147484218"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alchemywebsockets.net/" TargetMode="External"/><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10.jpg"/><Relationship Id="rId11" Type="http://schemas.openxmlformats.org/officeDocument/2006/relationships/image" Target="../media/image15.jp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g"/><Relationship Id="rId9" Type="http://schemas.openxmlformats.org/officeDocument/2006/relationships/image" Target="../media/image13.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hyperlink" Target="http://curah.microsoft.com/56000/sharepoint-conference-2014-spc413-resources" TargetMode="External"/><Relationship Id="rId2" Type="http://schemas.openxmlformats.org/officeDocument/2006/relationships/notesSlide" Target="../notesSlides/notesSlide38.xml"/><Relationship Id="rId1" Type="http://schemas.openxmlformats.org/officeDocument/2006/relationships/slideLayout" Target="../slideLayouts/slideLayout11.xml"/><Relationship Id="rId5" Type="http://schemas.openxmlformats.org/officeDocument/2006/relationships/hyperlink" Target="http://curah.microsoft.com/56111/sharepoint-conference-2014-spc400-resources" TargetMode="External"/><Relationship Id="rId4" Type="http://schemas.openxmlformats.org/officeDocument/2006/relationships/hyperlink" Target="http://curah.microsoft.com/56018/sharepoint-conference-2014-spc400-resources"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CSS3 Changes</a:t>
            </a:r>
            <a:endParaRPr lang="en-US" dirty="0"/>
          </a:p>
        </p:txBody>
      </p:sp>
      <p:sp>
        <p:nvSpPr>
          <p:cNvPr id="3" name="Text Placeholder 2"/>
          <p:cNvSpPr>
            <a:spLocks noGrp="1"/>
          </p:cNvSpPr>
          <p:nvPr>
            <p:ph idx="4294967295"/>
          </p:nvPr>
        </p:nvSpPr>
        <p:spPr>
          <a:xfrm>
            <a:off x="855768" y="1668462"/>
            <a:ext cx="10724938" cy="4631468"/>
          </a:xfrm>
          <a:prstGeom prst="rect">
            <a:avLst/>
          </a:prstGeom>
        </p:spPr>
        <p:txBody>
          <a:bodyPr>
            <a:noAutofit/>
          </a:bodyPr>
          <a:lstStyle/>
          <a:p>
            <a:r>
              <a:rPr lang="en-US" sz="2040" dirty="0"/>
              <a:t>CSS3 Adds Many New CSS Properties</a:t>
            </a:r>
          </a:p>
          <a:p>
            <a:pPr lvl="1"/>
            <a:r>
              <a:rPr lang="en-US" sz="1836" dirty="0"/>
              <a:t>Borders can have rounded corners</a:t>
            </a:r>
          </a:p>
          <a:p>
            <a:pPr lvl="1"/>
            <a:r>
              <a:rPr lang="en-US" sz="1836" dirty="0"/>
              <a:t>Element can have multiple backgrounds with greater placement precision</a:t>
            </a:r>
          </a:p>
          <a:p>
            <a:pPr lvl="1"/>
            <a:r>
              <a:rPr lang="en-US" sz="1836" dirty="0"/>
              <a:t>Colors can be expressed with gradients and opacity</a:t>
            </a:r>
          </a:p>
          <a:p>
            <a:pPr lvl="1"/>
            <a:r>
              <a:rPr lang="en-US" sz="1836" dirty="0"/>
              <a:t>Text can have drop shadows and more control over text wrap</a:t>
            </a:r>
          </a:p>
          <a:p>
            <a:endParaRPr lang="en-US" sz="2040" dirty="0"/>
          </a:p>
          <a:p>
            <a:r>
              <a:rPr lang="en-US" sz="2040" dirty="0"/>
              <a:t>Partial adoption of new properties has been going on for years</a:t>
            </a:r>
          </a:p>
          <a:p>
            <a:pPr lvl="1"/>
            <a:r>
              <a:rPr lang="en-US" sz="1836" dirty="0"/>
              <a:t>Some browsers support new properties using proprietary prefixes</a:t>
            </a:r>
          </a:p>
          <a:p>
            <a:pPr lvl="1"/>
            <a:r>
              <a:rPr lang="en-US" sz="1836" b="1" dirty="0">
                <a:solidFill>
                  <a:srgbClr val="C00000"/>
                </a:solidFill>
              </a:rPr>
              <a:t>-</a:t>
            </a:r>
            <a:r>
              <a:rPr lang="en-US" sz="1836" b="1" dirty="0" err="1">
                <a:solidFill>
                  <a:srgbClr val="C00000"/>
                </a:solidFill>
              </a:rPr>
              <a:t>ms</a:t>
            </a:r>
            <a:r>
              <a:rPr lang="en-US" sz="1836" b="1" dirty="0">
                <a:solidFill>
                  <a:srgbClr val="C00000"/>
                </a:solidFill>
              </a:rPr>
              <a:t>-</a:t>
            </a:r>
            <a:r>
              <a:rPr lang="en-US" sz="1836" dirty="0"/>
              <a:t>  Internet Explorer (Trident )</a:t>
            </a:r>
          </a:p>
          <a:p>
            <a:pPr lvl="1"/>
            <a:r>
              <a:rPr lang="en-US" sz="1836" b="1" dirty="0">
                <a:solidFill>
                  <a:srgbClr val="C00000"/>
                </a:solidFill>
              </a:rPr>
              <a:t>-</a:t>
            </a:r>
            <a:r>
              <a:rPr lang="en-US" sz="1836" b="1" dirty="0" err="1">
                <a:solidFill>
                  <a:srgbClr val="C00000"/>
                </a:solidFill>
              </a:rPr>
              <a:t>webkit</a:t>
            </a:r>
            <a:r>
              <a:rPr lang="en-US" sz="1836" b="1" dirty="0">
                <a:solidFill>
                  <a:srgbClr val="C00000"/>
                </a:solidFill>
              </a:rPr>
              <a:t>-</a:t>
            </a:r>
            <a:r>
              <a:rPr lang="en-US" sz="1836" dirty="0"/>
              <a:t>  Google,  Chrome &amp; Safari (Gecko) </a:t>
            </a:r>
          </a:p>
          <a:p>
            <a:pPr lvl="1"/>
            <a:r>
              <a:rPr lang="en-US" sz="1836" b="1" dirty="0">
                <a:solidFill>
                  <a:srgbClr val="C00000"/>
                </a:solidFill>
              </a:rPr>
              <a:t>-</a:t>
            </a:r>
            <a:r>
              <a:rPr lang="en-US" sz="1836" b="1" dirty="0" err="1">
                <a:solidFill>
                  <a:srgbClr val="C00000"/>
                </a:solidFill>
              </a:rPr>
              <a:t>moz</a:t>
            </a:r>
            <a:r>
              <a:rPr lang="en-US" sz="1836" b="1" dirty="0">
                <a:solidFill>
                  <a:srgbClr val="C00000"/>
                </a:solidFill>
              </a:rPr>
              <a:t>-</a:t>
            </a:r>
            <a:r>
              <a:rPr lang="en-US" sz="1836" dirty="0"/>
              <a:t>  Firefox (Mozilla)</a:t>
            </a:r>
          </a:p>
          <a:p>
            <a:pPr lvl="1"/>
            <a:r>
              <a:rPr lang="en-US" sz="1836" b="1" dirty="0">
                <a:solidFill>
                  <a:srgbClr val="C00000"/>
                </a:solidFill>
              </a:rPr>
              <a:t>-o-</a:t>
            </a:r>
            <a:r>
              <a:rPr lang="en-US" sz="1836" dirty="0"/>
              <a:t>  Opera (Presto)</a:t>
            </a:r>
          </a:p>
          <a:p>
            <a:endParaRPr lang="en-US" sz="204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6637" y="5146221"/>
            <a:ext cx="2412282" cy="74336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180666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APIs</a:t>
            </a:r>
            <a:endParaRPr lang="en-US" dirty="0"/>
          </a:p>
        </p:txBody>
      </p:sp>
      <p:sp>
        <p:nvSpPr>
          <p:cNvPr id="3" name="Content Placeholder 2"/>
          <p:cNvSpPr>
            <a:spLocks noGrp="1"/>
          </p:cNvSpPr>
          <p:nvPr>
            <p:ph idx="4294967295"/>
          </p:nvPr>
        </p:nvSpPr>
        <p:spPr>
          <a:xfrm>
            <a:off x="427037" y="1212849"/>
            <a:ext cx="10724938" cy="4437962"/>
          </a:xfrm>
          <a:prstGeom prst="rect">
            <a:avLst/>
          </a:prstGeom>
        </p:spPr>
        <p:txBody>
          <a:bodyPr>
            <a:normAutofit fontScale="70000" lnSpcReduction="20000"/>
          </a:bodyPr>
          <a:lstStyle/>
          <a:p>
            <a:r>
              <a:rPr lang="en-US" dirty="0" smtClean="0"/>
              <a:t>Media</a:t>
            </a:r>
          </a:p>
          <a:p>
            <a:r>
              <a:rPr lang="en-US" dirty="0" smtClean="0"/>
              <a:t>Drag and Drop</a:t>
            </a:r>
          </a:p>
          <a:p>
            <a:r>
              <a:rPr lang="en-US" dirty="0" smtClean="0"/>
              <a:t>Offline Applications</a:t>
            </a:r>
          </a:p>
          <a:p>
            <a:r>
              <a:rPr lang="en-US" dirty="0" smtClean="0"/>
              <a:t>Mime Type and Protocol Handler Registration</a:t>
            </a:r>
          </a:p>
          <a:p>
            <a:r>
              <a:rPr lang="en-US" dirty="0" smtClean="0"/>
              <a:t>Canvas</a:t>
            </a:r>
          </a:p>
          <a:p>
            <a:r>
              <a:rPr lang="en-US" dirty="0"/>
              <a:t>Messaging</a:t>
            </a:r>
          </a:p>
          <a:p>
            <a:r>
              <a:rPr lang="en-US" dirty="0"/>
              <a:t>History</a:t>
            </a:r>
          </a:p>
          <a:p>
            <a:r>
              <a:rPr lang="en-US" dirty="0"/>
              <a:t>Server-Sent Events</a:t>
            </a:r>
          </a:p>
          <a:p>
            <a:r>
              <a:rPr lang="en-US" dirty="0"/>
              <a:t>Web Sockets</a:t>
            </a:r>
          </a:p>
          <a:p>
            <a:r>
              <a:rPr lang="en-US" dirty="0"/>
              <a:t>Web Workers</a:t>
            </a:r>
          </a:p>
          <a:p>
            <a:r>
              <a:rPr lang="en-US" dirty="0"/>
              <a:t>Web Storage</a:t>
            </a:r>
          </a:p>
        </p:txBody>
      </p:sp>
    </p:spTree>
    <p:extLst>
      <p:ext uri="{BB962C8B-B14F-4D97-AF65-F5344CB8AC3E}">
        <p14:creationId xmlns:p14="http://schemas.microsoft.com/office/powerpoint/2010/main" val="26224364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Responsive App Parts</a:t>
            </a:r>
            <a:endParaRPr lang="en-US" dirty="0"/>
          </a:p>
        </p:txBody>
      </p:sp>
    </p:spTree>
    <p:extLst>
      <p:ext uri="{BB962C8B-B14F-4D97-AF65-F5344CB8AC3E}">
        <p14:creationId xmlns:p14="http://schemas.microsoft.com/office/powerpoint/2010/main" val="43944009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4294967295"/>
          </p:nvPr>
        </p:nvSpPr>
        <p:spPr>
          <a:xfrm>
            <a:off x="503237" y="1212849"/>
            <a:ext cx="10724938" cy="4259628"/>
          </a:xfrm>
          <a:prstGeom prst="rect">
            <a:avLst/>
          </a:prstGeom>
        </p:spPr>
        <p:txBody>
          <a:bodyPr/>
          <a:lstStyle/>
          <a:p>
            <a:r>
              <a:rPr lang="en-US" dirty="0" smtClean="0"/>
              <a:t>Challenge</a:t>
            </a:r>
          </a:p>
          <a:p>
            <a:pPr lvl="1"/>
            <a:r>
              <a:rPr lang="en-US" dirty="0" smtClean="0"/>
              <a:t>App Parts appear in IFRAMEs</a:t>
            </a:r>
          </a:p>
          <a:p>
            <a:pPr lvl="1"/>
            <a:r>
              <a:rPr lang="en-US" dirty="0" smtClean="0"/>
              <a:t>SharePoint controls the IFRAME size</a:t>
            </a:r>
          </a:p>
          <a:p>
            <a:pPr lvl="1"/>
            <a:r>
              <a:rPr lang="en-US" dirty="0" smtClean="0"/>
              <a:t>App Part may require different area than allotted</a:t>
            </a:r>
          </a:p>
          <a:p>
            <a:pPr lvl="1"/>
            <a:r>
              <a:rPr lang="en-US" dirty="0" smtClean="0"/>
              <a:t>App Part should respond to different frame sizes</a:t>
            </a:r>
          </a:p>
          <a:p>
            <a:r>
              <a:rPr lang="en-US" dirty="0" smtClean="0"/>
              <a:t>Solution</a:t>
            </a:r>
          </a:p>
          <a:p>
            <a:pPr lvl="1"/>
            <a:r>
              <a:rPr lang="en-US" dirty="0" smtClean="0"/>
              <a:t>Media Queries with </a:t>
            </a:r>
            <a:r>
              <a:rPr lang="en-US" sz="2000" dirty="0" err="1" smtClean="0">
                <a:latin typeface="Consolas" panose="020B0609020204030204" pitchFamily="49" charset="0"/>
                <a:cs typeface="Consolas" panose="020B0609020204030204" pitchFamily="49" charset="0"/>
              </a:rPr>
              <a:t>window.matchMedia</a:t>
            </a:r>
            <a:endParaRPr lang="en-US" dirty="0" smtClean="0">
              <a:latin typeface="Consolas" panose="020B0609020204030204" pitchFamily="49" charset="0"/>
              <a:cs typeface="Consolas" panose="020B0609020204030204" pitchFamily="49" charset="0"/>
            </a:endParaRPr>
          </a:p>
          <a:p>
            <a:pPr lvl="1"/>
            <a:r>
              <a:rPr lang="en-US" sz="2040" dirty="0" err="1" smtClean="0">
                <a:latin typeface="Consolas" panose="020B0609020204030204" pitchFamily="49" charset="0"/>
                <a:cs typeface="Consolas" panose="020B0609020204030204" pitchFamily="49" charset="0"/>
              </a:rPr>
              <a:t>postMessage</a:t>
            </a:r>
            <a:r>
              <a:rPr lang="en-US" dirty="0" smtClean="0"/>
              <a:t> to request larger IFRAME</a:t>
            </a:r>
          </a:p>
          <a:p>
            <a:pPr marL="466298" lvl="1" indent="0">
              <a:buNone/>
            </a:pPr>
            <a:endParaRPr lang="en-US" dirty="0"/>
          </a:p>
        </p:txBody>
      </p:sp>
    </p:spTree>
    <p:extLst>
      <p:ext uri="{BB962C8B-B14F-4D97-AF65-F5344CB8AC3E}">
        <p14:creationId xmlns:p14="http://schemas.microsoft.com/office/powerpoint/2010/main" val="83604122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207579"/>
          </a:xfrm>
        </p:spPr>
        <p:txBody>
          <a:bodyPr/>
          <a:lstStyle/>
          <a:p>
            <a:r>
              <a:rPr lang="en-US" dirty="0" smtClean="0"/>
              <a:t>Allows for styling based on device properties</a:t>
            </a:r>
          </a:p>
          <a:p>
            <a:pPr lvl="1"/>
            <a:r>
              <a:rPr lang="en-US" dirty="0" smtClean="0"/>
              <a:t>width, height</a:t>
            </a:r>
          </a:p>
          <a:p>
            <a:pPr lvl="1"/>
            <a:r>
              <a:rPr lang="en-US" dirty="0" smtClean="0"/>
              <a:t>device-width, device height</a:t>
            </a:r>
          </a:p>
          <a:p>
            <a:pPr lvl="1"/>
            <a:r>
              <a:rPr lang="en-US" dirty="0" smtClean="0"/>
              <a:t>orientation</a:t>
            </a:r>
          </a:p>
          <a:p>
            <a:pPr lvl="1"/>
            <a:r>
              <a:rPr lang="en-US" dirty="0" smtClean="0"/>
              <a:t>aspect-ratio</a:t>
            </a:r>
          </a:p>
          <a:p>
            <a:pPr lvl="1"/>
            <a:r>
              <a:rPr lang="en-US" dirty="0" smtClean="0"/>
              <a:t>device-aspect-ratio</a:t>
            </a:r>
          </a:p>
          <a:p>
            <a:pPr lvl="1"/>
            <a:r>
              <a:rPr lang="en-US" dirty="0" smtClean="0"/>
              <a:t>color</a:t>
            </a:r>
          </a:p>
          <a:p>
            <a:pPr lvl="1"/>
            <a:r>
              <a:rPr lang="en-US" dirty="0" smtClean="0"/>
              <a:t>color-index</a:t>
            </a:r>
          </a:p>
          <a:p>
            <a:pPr lvl="1"/>
            <a:r>
              <a:rPr lang="en-US" dirty="0" smtClean="0"/>
              <a:t>monochrome</a:t>
            </a:r>
          </a:p>
          <a:p>
            <a:pPr lvl="1"/>
            <a:r>
              <a:rPr lang="en-US" dirty="0" smtClean="0"/>
              <a:t>resolution</a:t>
            </a:r>
          </a:p>
          <a:p>
            <a:pPr lvl="1"/>
            <a:r>
              <a:rPr lang="en-US" dirty="0" smtClean="0"/>
              <a:t>scan</a:t>
            </a:r>
          </a:p>
          <a:p>
            <a:pPr lvl="1"/>
            <a:r>
              <a:rPr lang="en-US" dirty="0" smtClean="0"/>
              <a:t>grid</a:t>
            </a:r>
            <a:endParaRPr lang="en-US" dirty="0"/>
          </a:p>
        </p:txBody>
      </p:sp>
      <p:sp>
        <p:nvSpPr>
          <p:cNvPr id="3" name="Title 2"/>
          <p:cNvSpPr>
            <a:spLocks noGrp="1"/>
          </p:cNvSpPr>
          <p:nvPr>
            <p:ph type="title"/>
          </p:nvPr>
        </p:nvSpPr>
        <p:spPr/>
        <p:txBody>
          <a:bodyPr/>
          <a:lstStyle/>
          <a:p>
            <a:r>
              <a:rPr lang="en-US" dirty="0" smtClean="0"/>
              <a:t>Media Queries</a:t>
            </a:r>
            <a:endParaRPr lang="en-US" dirty="0"/>
          </a:p>
        </p:txBody>
      </p:sp>
    </p:spTree>
    <p:extLst>
      <p:ext uri="{BB962C8B-B14F-4D97-AF65-F5344CB8AC3E}">
        <p14:creationId xmlns:p14="http://schemas.microsoft.com/office/powerpoint/2010/main" val="11707141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Using </a:t>
            </a:r>
            <a:r>
              <a:rPr lang="en-US" dirty="0" smtClean="0"/>
              <a:t>Media Queries</a:t>
            </a:r>
            <a:endParaRPr lang="en-US" dirty="0"/>
          </a:p>
        </p:txBody>
      </p:sp>
      <p:sp>
        <p:nvSpPr>
          <p:cNvPr id="3" name="TextBox 2"/>
          <p:cNvSpPr txBox="1"/>
          <p:nvPr/>
        </p:nvSpPr>
        <p:spPr>
          <a:xfrm>
            <a:off x="855768" y="1287462"/>
            <a:ext cx="9590736" cy="5460084"/>
          </a:xfrm>
          <a:prstGeom prst="rect">
            <a:avLst/>
          </a:prstGeom>
          <a:noFill/>
        </p:spPr>
        <p:txBody>
          <a:bodyPr wrap="square" rtlCol="0">
            <a:spAutoFit/>
          </a:bodyPr>
          <a:lstStyle/>
          <a:p>
            <a:r>
              <a:rPr lang="en-US" sz="1836" dirty="0">
                <a:solidFill>
                  <a:srgbClr val="00B050"/>
                </a:solidFill>
                <a:latin typeface="Consolas" panose="020B0609020204030204" pitchFamily="49" charset="0"/>
                <a:cs typeface="Consolas" panose="020B0609020204030204" pitchFamily="49" charset="0"/>
              </a:rPr>
              <a:t>&lt;!-- CSS media query on a link element --&gt;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link</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rel</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stylesheet</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media</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"(max-width: 800px)"</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href</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"example.css"</a:t>
            </a:r>
            <a:r>
              <a:rPr lang="en-US" sz="1836" dirty="0">
                <a:latin typeface="Consolas" panose="020B0609020204030204" pitchFamily="49" charset="0"/>
                <a:cs typeface="Consolas" panose="020B0609020204030204" pitchFamily="49" charset="0"/>
              </a:rPr>
              <a:t> /&gt;</a:t>
            </a:r>
          </a:p>
          <a:p>
            <a:endParaRPr lang="en-US" sz="1836" dirty="0" smtClean="0">
              <a:latin typeface="Consolas" panose="020B0609020204030204" pitchFamily="49" charset="0"/>
              <a:cs typeface="Consolas" panose="020B0609020204030204" pitchFamily="49" charset="0"/>
            </a:endParaRPr>
          </a:p>
          <a:p>
            <a:endParaRPr lang="en-US" sz="1836" dirty="0">
              <a:latin typeface="Consolas" panose="020B0609020204030204" pitchFamily="49" charset="0"/>
              <a:cs typeface="Consolas" panose="020B0609020204030204" pitchFamily="49" charset="0"/>
            </a:endParaRPr>
          </a:p>
          <a:p>
            <a:r>
              <a:rPr lang="en-US" sz="1836" dirty="0">
                <a:solidFill>
                  <a:srgbClr val="00B050"/>
                </a:solidFill>
                <a:latin typeface="Consolas" panose="020B0609020204030204" pitchFamily="49" charset="0"/>
                <a:cs typeface="Consolas" panose="020B0609020204030204" pitchFamily="49" charset="0"/>
              </a:rPr>
              <a:t>&lt;!-- CSS media query within a style sheet --&gt;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style</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@media </a:t>
            </a:r>
            <a:r>
              <a:rPr lang="en-US" sz="1836" dirty="0" smtClean="0">
                <a:latin typeface="Consolas" panose="020B0609020204030204" pitchFamily="49" charset="0"/>
                <a:cs typeface="Consolas" panose="020B0609020204030204" pitchFamily="49" charset="0"/>
              </a:rPr>
              <a:t>(</a:t>
            </a:r>
            <a:r>
              <a:rPr lang="en-US" sz="1836" dirty="0" smtClean="0">
                <a:solidFill>
                  <a:srgbClr val="FF0000"/>
                </a:solidFill>
                <a:latin typeface="Consolas" panose="020B0609020204030204" pitchFamily="49" charset="0"/>
                <a:cs typeface="Consolas" panose="020B0609020204030204" pitchFamily="49" charset="0"/>
              </a:rPr>
              <a:t>orientation</a:t>
            </a:r>
            <a:r>
              <a:rPr lang="en-US" sz="1836" dirty="0" smtClean="0">
                <a:latin typeface="Consolas" panose="020B0609020204030204" pitchFamily="49" charset="0"/>
                <a:cs typeface="Consolas" panose="020B0609020204030204" pitchFamily="49" charset="0"/>
              </a:rPr>
              <a:t>: </a:t>
            </a:r>
            <a:r>
              <a:rPr lang="en-US" sz="1836" dirty="0" smtClean="0">
                <a:solidFill>
                  <a:srgbClr val="00B0F0"/>
                </a:solidFill>
                <a:latin typeface="Consolas" panose="020B0609020204030204" pitchFamily="49" charset="0"/>
                <a:cs typeface="Consolas" panose="020B0609020204030204" pitchFamily="49" charset="0"/>
              </a:rPr>
              <a:t>portrait</a:t>
            </a:r>
            <a:r>
              <a:rPr lang="en-US" sz="1836" dirty="0" smtClean="0">
                <a:latin typeface="Consolas" panose="020B0609020204030204" pitchFamily="49" charset="0"/>
                <a:cs typeface="Consolas" panose="020B0609020204030204" pitchFamily="49" charset="0"/>
              </a:rPr>
              <a:t>) </a:t>
            </a:r>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facet_sidebar</a:t>
            </a:r>
            <a:r>
              <a:rPr lang="en-US" sz="1836" dirty="0">
                <a:latin typeface="Consolas" panose="020B0609020204030204" pitchFamily="49" charset="0"/>
                <a:cs typeface="Consolas" panose="020B0609020204030204" pitchFamily="49" charset="0"/>
              </a:rPr>
              <a:t> {</a:t>
            </a:r>
          </a:p>
          <a:p>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display</a:t>
            </a:r>
            <a:r>
              <a:rPr lang="en-US" sz="1836" dirty="0">
                <a:latin typeface="Consolas" panose="020B0609020204030204" pitchFamily="49" charset="0"/>
                <a:cs typeface="Consolas" panose="020B0609020204030204" pitchFamily="49" charset="0"/>
              </a:rPr>
              <a:t>: </a:t>
            </a:r>
            <a:r>
              <a:rPr lang="en-US" sz="1836" dirty="0">
                <a:solidFill>
                  <a:srgbClr val="00B0F0"/>
                </a:solidFill>
                <a:latin typeface="Consolas" panose="020B0609020204030204" pitchFamily="49" charset="0"/>
                <a:cs typeface="Consolas" panose="020B0609020204030204" pitchFamily="49" charset="0"/>
              </a:rPr>
              <a:t>none</a:t>
            </a:r>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  }</a:t>
            </a:r>
          </a:p>
          <a:p>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style</a:t>
            </a:r>
            <a:r>
              <a:rPr lang="en-US" sz="1836" dirty="0" smtClean="0">
                <a:latin typeface="Consolas" panose="020B0609020204030204" pitchFamily="49" charset="0"/>
                <a:cs typeface="Consolas" panose="020B0609020204030204" pitchFamily="49" charset="0"/>
              </a:rPr>
              <a:t>&gt;</a:t>
            </a:r>
          </a:p>
          <a:p>
            <a:endParaRPr lang="en-US" sz="1836" dirty="0" smtClean="0">
              <a:latin typeface="Consolas" panose="020B0609020204030204" pitchFamily="49" charset="0"/>
              <a:cs typeface="Consolas" panose="020B0609020204030204" pitchFamily="49" charset="0"/>
            </a:endParaRPr>
          </a:p>
          <a:p>
            <a:endParaRPr lang="en-US" sz="1836" dirty="0">
              <a:latin typeface="Consolas" panose="020B0609020204030204" pitchFamily="49" charset="0"/>
              <a:cs typeface="Consolas" panose="020B0609020204030204" pitchFamily="49" charset="0"/>
            </a:endParaRPr>
          </a:p>
          <a:p>
            <a:r>
              <a:rPr lang="en-US" sz="1836" dirty="0" smtClean="0">
                <a:solidFill>
                  <a:srgbClr val="00B050"/>
                </a:solidFill>
                <a:latin typeface="Consolas" panose="020B0609020204030204" pitchFamily="49" charset="0"/>
                <a:cs typeface="Consolas" panose="020B0609020204030204" pitchFamily="49" charset="0"/>
              </a:rPr>
              <a:t>//media query with JavaScript</a:t>
            </a:r>
          </a:p>
          <a:p>
            <a:r>
              <a:rPr lang="en-US" sz="1836" dirty="0" err="1">
                <a:solidFill>
                  <a:srgbClr val="0070C0"/>
                </a:solidFill>
                <a:latin typeface="Consolas" panose="020B0609020204030204" pitchFamily="49" charset="0"/>
                <a:cs typeface="Consolas" panose="020B0609020204030204" pitchFamily="49" charset="0"/>
              </a:rPr>
              <a:t>var</a:t>
            </a:r>
            <a:r>
              <a:rPr lang="en-US" sz="1836" dirty="0">
                <a:latin typeface="Consolas" panose="020B0609020204030204" pitchFamily="49" charset="0"/>
                <a:cs typeface="Consolas" panose="020B0609020204030204" pitchFamily="49" charset="0"/>
              </a:rPr>
              <a:t> </a:t>
            </a:r>
            <a:r>
              <a:rPr lang="en-US" sz="1836" dirty="0" err="1" smtClean="0">
                <a:latin typeface="Consolas" panose="020B0609020204030204" pitchFamily="49" charset="0"/>
                <a:cs typeface="Consolas" panose="020B0609020204030204" pitchFamily="49" charset="0"/>
              </a:rPr>
              <a:t>mq</a:t>
            </a:r>
            <a:r>
              <a:rPr lang="en-US" sz="1836" dirty="0" smtClean="0">
                <a:latin typeface="Consolas" panose="020B0609020204030204" pitchFamily="49" charset="0"/>
                <a:cs typeface="Consolas" panose="020B0609020204030204" pitchFamily="49" charset="0"/>
              </a:rPr>
              <a:t> </a:t>
            </a:r>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window.matchMedia</a:t>
            </a:r>
            <a:r>
              <a:rPr lang="en-US" sz="1836" dirty="0" smtClean="0">
                <a:latin typeface="Consolas" panose="020B0609020204030204" pitchFamily="49" charset="0"/>
                <a:cs typeface="Consolas" panose="020B0609020204030204" pitchFamily="49" charset="0"/>
              </a:rPr>
              <a:t>(</a:t>
            </a:r>
            <a:r>
              <a:rPr lang="en-US" sz="1836" dirty="0" smtClean="0">
                <a:solidFill>
                  <a:srgbClr val="FF0000"/>
                </a:solidFill>
                <a:latin typeface="Consolas" panose="020B0609020204030204" pitchFamily="49" charset="0"/>
                <a:cs typeface="Consolas" panose="020B0609020204030204" pitchFamily="49" charset="0"/>
              </a:rPr>
              <a:t>"(device-width:600px)"</a:t>
            </a:r>
            <a:r>
              <a:rPr lang="en-US" sz="1836" dirty="0" smtClean="0">
                <a:latin typeface="Consolas" panose="020B0609020204030204" pitchFamily="49" charset="0"/>
                <a:cs typeface="Consolas" panose="020B0609020204030204" pitchFamily="49" charset="0"/>
              </a:rPr>
              <a:t>);</a:t>
            </a:r>
          </a:p>
          <a:p>
            <a:r>
              <a:rPr lang="en-US" sz="1836" dirty="0" err="1" smtClean="0">
                <a:latin typeface="Consolas" panose="020B0609020204030204" pitchFamily="49" charset="0"/>
                <a:cs typeface="Consolas" panose="020B0609020204030204" pitchFamily="49" charset="0"/>
              </a:rPr>
              <a:t>mq.addListener</a:t>
            </a:r>
            <a:r>
              <a:rPr lang="en-US" sz="1836" dirty="0" smtClean="0">
                <a:latin typeface="Consolas" panose="020B0609020204030204" pitchFamily="49" charset="0"/>
                <a:cs typeface="Consolas" panose="020B0609020204030204" pitchFamily="49" charset="0"/>
              </a:rPr>
              <a:t>(function </a:t>
            </a:r>
            <a:r>
              <a:rPr lang="en-US" sz="1836" dirty="0">
                <a:latin typeface="Consolas" panose="020B0609020204030204" pitchFamily="49" charset="0"/>
                <a:cs typeface="Consolas" panose="020B0609020204030204" pitchFamily="49" charset="0"/>
              </a:rPr>
              <a:t>() {</a:t>
            </a:r>
          </a:p>
          <a:p>
            <a:r>
              <a:rPr lang="en-US" sz="1836" dirty="0" smtClean="0">
                <a:latin typeface="Consolas" panose="020B0609020204030204" pitchFamily="49" charset="0"/>
                <a:cs typeface="Consolas" panose="020B0609020204030204" pitchFamily="49" charset="0"/>
              </a:rPr>
              <a:t>    </a:t>
            </a:r>
            <a:r>
              <a:rPr lang="en-US" sz="1836" dirty="0">
                <a:solidFill>
                  <a:srgbClr val="00B050"/>
                </a:solidFill>
                <a:latin typeface="Consolas" panose="020B0609020204030204" pitchFamily="49" charset="0"/>
                <a:cs typeface="Consolas" panose="020B0609020204030204" pitchFamily="49" charset="0"/>
              </a:rPr>
              <a:t>//do something;</a:t>
            </a:r>
          </a:p>
          <a:p>
            <a:r>
              <a:rPr lang="en-US" sz="1836" dirty="0" smtClean="0">
                <a:latin typeface="Consolas" panose="020B0609020204030204" pitchFamily="49" charset="0"/>
                <a:cs typeface="Consolas" panose="020B0609020204030204" pitchFamily="49" charset="0"/>
              </a:rPr>
              <a:t>});</a:t>
            </a:r>
            <a:endParaRPr lang="en-US" sz="1836"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16749482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postMessage</a:t>
            </a:r>
            <a:endParaRPr lang="en-US" dirty="0"/>
          </a:p>
        </p:txBody>
      </p:sp>
      <p:sp>
        <p:nvSpPr>
          <p:cNvPr id="3" name="Content Placeholder 2"/>
          <p:cNvSpPr>
            <a:spLocks noGrp="1"/>
          </p:cNvSpPr>
          <p:nvPr>
            <p:ph idx="4294967295"/>
          </p:nvPr>
        </p:nvSpPr>
        <p:spPr>
          <a:xfrm>
            <a:off x="503237" y="1363662"/>
            <a:ext cx="10724938" cy="5410200"/>
          </a:xfrm>
          <a:prstGeom prst="rect">
            <a:avLst/>
          </a:prstGeom>
        </p:spPr>
        <p:txBody>
          <a:bodyPr/>
          <a:lstStyle/>
          <a:p>
            <a:r>
              <a:rPr lang="en-US" dirty="0" smtClean="0"/>
              <a:t>Allows text messages to be sent between windows</a:t>
            </a:r>
          </a:p>
          <a:p>
            <a:r>
              <a:rPr lang="en-US" dirty="0" smtClean="0"/>
              <a:t>Works across domains</a:t>
            </a:r>
          </a:p>
          <a:p>
            <a:r>
              <a:rPr lang="en-US" dirty="0" smtClean="0"/>
              <a:t>Message sends additional information</a:t>
            </a:r>
          </a:p>
          <a:p>
            <a:pPr lvl="1"/>
            <a:r>
              <a:rPr lang="en-US" dirty="0" smtClean="0"/>
              <a:t>Domain of the window sending the message</a:t>
            </a:r>
          </a:p>
          <a:p>
            <a:pPr lvl="1"/>
            <a:r>
              <a:rPr lang="en-US" dirty="0" smtClean="0"/>
              <a:t>Full URI of the sending window</a:t>
            </a:r>
          </a:p>
          <a:p>
            <a:pPr lvl="1"/>
            <a:r>
              <a:rPr lang="en-US" dirty="0" smtClean="0"/>
              <a:t>A reference to the sending window object for two-way communication</a:t>
            </a:r>
          </a:p>
          <a:p>
            <a:r>
              <a:rPr lang="en-US" dirty="0" smtClean="0"/>
              <a:t>Security</a:t>
            </a:r>
          </a:p>
          <a:p>
            <a:pPr lvl="1"/>
            <a:r>
              <a:rPr lang="en-US" dirty="0" smtClean="0"/>
              <a:t>Verify domain or URI before accepting</a:t>
            </a:r>
          </a:p>
          <a:p>
            <a:pPr lvl="1"/>
            <a:r>
              <a:rPr lang="en-US" dirty="0" smtClean="0"/>
              <a:t>Purify the message to avoid script injection</a:t>
            </a:r>
            <a:endParaRPr lang="en-US" dirty="0"/>
          </a:p>
        </p:txBody>
      </p:sp>
    </p:spTree>
    <p:extLst>
      <p:ext uri="{BB962C8B-B14F-4D97-AF65-F5344CB8AC3E}">
        <p14:creationId xmlns:p14="http://schemas.microsoft.com/office/powerpoint/2010/main" val="61809938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Senders and Receivers</a:t>
            </a:r>
            <a:endParaRPr lang="en-US" dirty="0"/>
          </a:p>
        </p:txBody>
      </p:sp>
      <p:sp>
        <p:nvSpPr>
          <p:cNvPr id="3" name="Text Placeholder 2"/>
          <p:cNvSpPr>
            <a:spLocks noGrp="1"/>
          </p:cNvSpPr>
          <p:nvPr>
            <p:ph type="body" sz="quarter" idx="10"/>
          </p:nvPr>
        </p:nvSpPr>
        <p:spPr>
          <a:xfrm>
            <a:off x="274638" y="1216152"/>
            <a:ext cx="11887199" cy="4742901"/>
          </a:xfrm>
        </p:spPr>
        <p:txBody>
          <a:bodyPr/>
          <a:lstStyle/>
          <a:p>
            <a:r>
              <a:rPr lang="en-US" sz="1840" dirty="0">
                <a:solidFill>
                  <a:srgbClr val="00B050"/>
                </a:solidFill>
              </a:rPr>
              <a:t>//sender</a:t>
            </a:r>
          </a:p>
          <a:p>
            <a:r>
              <a:rPr lang="en-US" sz="1840" dirty="0" err="1">
                <a:solidFill>
                  <a:srgbClr val="00B0F0"/>
                </a:solidFill>
              </a:rPr>
              <a:t>var</a:t>
            </a:r>
            <a:r>
              <a:rPr lang="en-US" sz="1840" dirty="0"/>
              <a:t> win = </a:t>
            </a:r>
            <a:r>
              <a:rPr lang="en-US" sz="1840" dirty="0" err="1"/>
              <a:t>document.getElementById</a:t>
            </a:r>
            <a:r>
              <a:rPr lang="en-US" sz="1840" dirty="0"/>
              <a:t>(</a:t>
            </a:r>
            <a:r>
              <a:rPr lang="en-US" sz="1840" dirty="0">
                <a:solidFill>
                  <a:srgbClr val="FF0000"/>
                </a:solidFill>
              </a:rPr>
              <a:t>"</a:t>
            </a:r>
            <a:r>
              <a:rPr lang="en-US" sz="1840" dirty="0" err="1">
                <a:solidFill>
                  <a:srgbClr val="FF0000"/>
                </a:solidFill>
              </a:rPr>
              <a:t>iframe</a:t>
            </a:r>
            <a:r>
              <a:rPr lang="en-US" sz="1840" dirty="0">
                <a:solidFill>
                  <a:srgbClr val="FF0000"/>
                </a:solidFill>
              </a:rPr>
              <a:t>"</a:t>
            </a:r>
            <a:r>
              <a:rPr lang="en-US" sz="1840" dirty="0"/>
              <a:t>).</a:t>
            </a:r>
            <a:r>
              <a:rPr lang="en-US" sz="1840" dirty="0" err="1"/>
              <a:t>contentWindow</a:t>
            </a:r>
            <a:r>
              <a:rPr lang="en-US" sz="1840" dirty="0"/>
              <a:t>;</a:t>
            </a:r>
          </a:p>
          <a:p>
            <a:r>
              <a:rPr lang="en-US" sz="1840" dirty="0" err="1"/>
              <a:t>win.postMessage</a:t>
            </a:r>
            <a:r>
              <a:rPr lang="en-US" sz="1840" dirty="0"/>
              <a:t>(</a:t>
            </a:r>
            <a:r>
              <a:rPr lang="en-US" sz="1840" dirty="0">
                <a:solidFill>
                  <a:srgbClr val="FF0000"/>
                </a:solidFill>
              </a:rPr>
              <a:t>"Hello!"</a:t>
            </a:r>
            <a:r>
              <a:rPr lang="en-US" sz="1840" dirty="0"/>
              <a:t>);</a:t>
            </a:r>
          </a:p>
          <a:p>
            <a:endParaRPr lang="en-US" sz="1840" dirty="0"/>
          </a:p>
          <a:p>
            <a:r>
              <a:rPr lang="en-US" sz="1840" dirty="0">
                <a:solidFill>
                  <a:srgbClr val="00B050"/>
                </a:solidFill>
              </a:rPr>
              <a:t>//receiver</a:t>
            </a:r>
          </a:p>
          <a:p>
            <a:r>
              <a:rPr lang="en-US" sz="1840" dirty="0" err="1"/>
              <a:t>document.addEventListener</a:t>
            </a:r>
            <a:r>
              <a:rPr lang="en-US" sz="1840" dirty="0"/>
              <a:t>(</a:t>
            </a:r>
            <a:r>
              <a:rPr lang="en-US" sz="1840" dirty="0">
                <a:solidFill>
                  <a:srgbClr val="FF0000"/>
                </a:solidFill>
              </a:rPr>
              <a:t>"message"</a:t>
            </a:r>
            <a:r>
              <a:rPr lang="en-US" sz="1840" dirty="0"/>
              <a:t>, </a:t>
            </a:r>
            <a:r>
              <a:rPr lang="en-US" sz="1840" dirty="0">
                <a:solidFill>
                  <a:srgbClr val="00B0F0"/>
                </a:solidFill>
              </a:rPr>
              <a:t>function</a:t>
            </a:r>
            <a:r>
              <a:rPr lang="en-US" sz="1840" dirty="0"/>
              <a:t>(e){</a:t>
            </a:r>
          </a:p>
          <a:p>
            <a:r>
              <a:rPr lang="en-US" sz="1840" dirty="0"/>
              <a:t> </a:t>
            </a:r>
            <a:r>
              <a:rPr lang="en-US" sz="1840" dirty="0">
                <a:solidFill>
                  <a:srgbClr val="00B050"/>
                </a:solidFill>
              </a:rPr>
              <a:t>//</a:t>
            </a:r>
            <a:r>
              <a:rPr lang="en-US" sz="1840" dirty="0" err="1">
                <a:solidFill>
                  <a:srgbClr val="00B050"/>
                </a:solidFill>
              </a:rPr>
              <a:t>e.domain</a:t>
            </a:r>
            <a:r>
              <a:rPr lang="en-US" sz="1840" dirty="0">
                <a:solidFill>
                  <a:srgbClr val="00B050"/>
                </a:solidFill>
              </a:rPr>
              <a:t>, </a:t>
            </a:r>
            <a:r>
              <a:rPr lang="en-US" sz="1840" dirty="0" err="1">
                <a:solidFill>
                  <a:srgbClr val="00B050"/>
                </a:solidFill>
              </a:rPr>
              <a:t>e.uri</a:t>
            </a:r>
            <a:r>
              <a:rPr lang="en-US" sz="1840" dirty="0">
                <a:solidFill>
                  <a:srgbClr val="00B050"/>
                </a:solidFill>
              </a:rPr>
              <a:t>, </a:t>
            </a:r>
            <a:r>
              <a:rPr lang="en-US" sz="1840" dirty="0" err="1">
                <a:solidFill>
                  <a:srgbClr val="00B050"/>
                </a:solidFill>
              </a:rPr>
              <a:t>e.data</a:t>
            </a:r>
            <a:r>
              <a:rPr lang="en-US" sz="1840" dirty="0">
                <a:solidFill>
                  <a:srgbClr val="00B050"/>
                </a:solidFill>
              </a:rPr>
              <a:t>, </a:t>
            </a:r>
            <a:r>
              <a:rPr lang="en-US" sz="1840" dirty="0" err="1">
                <a:solidFill>
                  <a:srgbClr val="00B050"/>
                </a:solidFill>
              </a:rPr>
              <a:t>e.source</a:t>
            </a:r>
            <a:endParaRPr lang="en-US" sz="1840" dirty="0">
              <a:solidFill>
                <a:srgbClr val="00B050"/>
              </a:solidFill>
            </a:endParaRPr>
          </a:p>
          <a:p>
            <a:r>
              <a:rPr lang="en-US" sz="1840" dirty="0"/>
              <a:t>}, false</a:t>
            </a:r>
            <a:r>
              <a:rPr lang="en-US" sz="1840" dirty="0" smtClean="0"/>
              <a:t>);</a:t>
            </a:r>
          </a:p>
          <a:p>
            <a:endParaRPr lang="en-US" sz="1840" dirty="0" smtClean="0"/>
          </a:p>
          <a:p>
            <a:endParaRPr lang="en-US" sz="1840" dirty="0"/>
          </a:p>
          <a:p>
            <a:endParaRPr lang="en-US" sz="1840" dirty="0"/>
          </a:p>
          <a:p>
            <a:r>
              <a:rPr lang="en-US" sz="1840" dirty="0">
                <a:solidFill>
                  <a:srgbClr val="00B050"/>
                </a:solidFill>
              </a:rPr>
              <a:t>//request </a:t>
            </a:r>
            <a:r>
              <a:rPr lang="en-US" sz="1840" dirty="0" smtClean="0">
                <a:solidFill>
                  <a:srgbClr val="00B050"/>
                </a:solidFill>
              </a:rPr>
              <a:t>SharePoint </a:t>
            </a:r>
            <a:r>
              <a:rPr lang="en-US" sz="1840" dirty="0" err="1" smtClean="0">
                <a:solidFill>
                  <a:srgbClr val="00B050"/>
                </a:solidFill>
              </a:rPr>
              <a:t>iframe</a:t>
            </a:r>
            <a:r>
              <a:rPr lang="en-US" sz="1840" dirty="0" smtClean="0">
                <a:solidFill>
                  <a:srgbClr val="00B050"/>
                </a:solidFill>
              </a:rPr>
              <a:t> resize for app part</a:t>
            </a:r>
            <a:endParaRPr lang="en-US" sz="1840" dirty="0">
              <a:solidFill>
                <a:srgbClr val="00B050"/>
              </a:solidFill>
            </a:endParaRPr>
          </a:p>
          <a:p>
            <a:r>
              <a:rPr lang="en-US" sz="1840" dirty="0" err="1"/>
              <a:t>window.parent.postMessage</a:t>
            </a:r>
            <a:r>
              <a:rPr lang="en-US" sz="1840" dirty="0"/>
              <a:t>(</a:t>
            </a:r>
            <a:r>
              <a:rPr lang="en-US" sz="1840" dirty="0">
                <a:solidFill>
                  <a:srgbClr val="FF0000"/>
                </a:solidFill>
              </a:rPr>
              <a:t>"&lt;message </a:t>
            </a:r>
            <a:r>
              <a:rPr lang="en-US" sz="1840" dirty="0" err="1">
                <a:solidFill>
                  <a:srgbClr val="FF0000"/>
                </a:solidFill>
              </a:rPr>
              <a:t>senderId</a:t>
            </a:r>
            <a:r>
              <a:rPr lang="en-US" sz="1840" dirty="0">
                <a:solidFill>
                  <a:srgbClr val="FF0000"/>
                </a:solidFill>
              </a:rPr>
              <a:t>={</a:t>
            </a:r>
            <a:r>
              <a:rPr lang="en-US" sz="1840" dirty="0" err="1">
                <a:solidFill>
                  <a:srgbClr val="FF0000"/>
                </a:solidFill>
              </a:rPr>
              <a:t>senderId</a:t>
            </a:r>
            <a:r>
              <a:rPr lang="en-US" sz="1840" dirty="0" smtClean="0">
                <a:solidFill>
                  <a:srgbClr val="FF0000"/>
                </a:solidFill>
              </a:rPr>
              <a:t>}&gt;resize</a:t>
            </a:r>
            <a:r>
              <a:rPr lang="en-US" sz="1840" dirty="0">
                <a:solidFill>
                  <a:srgbClr val="FF0000"/>
                </a:solidFill>
              </a:rPr>
              <a:t>({height},{width})&lt;/message&gt;"</a:t>
            </a:r>
            <a:r>
              <a:rPr lang="en-US" sz="1840" dirty="0"/>
              <a:t>,</a:t>
            </a:r>
          </a:p>
          <a:p>
            <a:r>
              <a:rPr lang="en-US" sz="1840" dirty="0" smtClean="0">
                <a:solidFill>
                  <a:srgbClr val="00B0F0"/>
                </a:solidFill>
              </a:rPr>
              <a:t>                          </a:t>
            </a:r>
            <a:r>
              <a:rPr lang="en-US" sz="1840" dirty="0" err="1" smtClean="0">
                <a:solidFill>
                  <a:srgbClr val="00B0F0"/>
                </a:solidFill>
              </a:rPr>
              <a:t>this</a:t>
            </a:r>
            <a:r>
              <a:rPr lang="en-US" sz="1840" dirty="0" err="1" smtClean="0"/>
              <a:t>.location.hostname</a:t>
            </a:r>
            <a:r>
              <a:rPr lang="en-US" sz="1840" dirty="0"/>
              <a:t>);</a:t>
            </a:r>
          </a:p>
        </p:txBody>
      </p:sp>
      <p:sp>
        <p:nvSpPr>
          <p:cNvPr id="4" name="Rectangle 3"/>
          <p:cNvSpPr/>
          <p:nvPr/>
        </p:nvSpPr>
        <p:spPr bwMode="auto">
          <a:xfrm>
            <a:off x="8351837" y="4449762"/>
            <a:ext cx="2794427" cy="685800"/>
          </a:xfrm>
          <a:prstGeom prst="rect">
            <a:avLst/>
          </a:prstGeom>
          <a:solidFill>
            <a:schemeClr val="accent4">
              <a:lumMod val="40000"/>
              <a:lumOff val="60000"/>
            </a:schemeClr>
          </a:solidFill>
          <a:ln w="12700">
            <a:solidFill>
              <a:srgbClr val="C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defTabSz="699404" fontAlgn="base">
              <a:spcBef>
                <a:spcPct val="0"/>
              </a:spcBef>
              <a:spcAft>
                <a:spcPct val="0"/>
              </a:spcAft>
            </a:pPr>
            <a:r>
              <a:rPr lang="en-US" sz="1600" dirty="0" smtClean="0">
                <a:solidFill>
                  <a:schemeClr val="tx2"/>
                </a:solidFill>
                <a:latin typeface="Arial Black" pitchFamily="34" charset="0"/>
                <a:cs typeface="Arial" pitchFamily="34" charset="0"/>
              </a:rPr>
              <a:t>SharePoint 2013 listens for “resize” message</a:t>
            </a:r>
            <a:endParaRPr lang="en-US" sz="1600" dirty="0">
              <a:solidFill>
                <a:schemeClr val="tx2"/>
              </a:solidFill>
              <a:latin typeface="Arial Black" pitchFamily="34" charset="0"/>
              <a:cs typeface="Arial" pitchFamily="34" charset="0"/>
            </a:endParaRPr>
          </a:p>
        </p:txBody>
      </p:sp>
      <p:cxnSp>
        <p:nvCxnSpPr>
          <p:cNvPr id="5" name="Straight Arrow Connector 4"/>
          <p:cNvCxnSpPr/>
          <p:nvPr/>
        </p:nvCxnSpPr>
        <p:spPr>
          <a:xfrm flipH="1">
            <a:off x="7589837" y="4792662"/>
            <a:ext cx="609600" cy="0"/>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2348055"/>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Responsive App Parts</a:t>
            </a:r>
            <a:endParaRPr lang="en-US" dirty="0"/>
          </a:p>
        </p:txBody>
      </p:sp>
    </p:spTree>
    <p:extLst>
      <p:ext uri="{BB962C8B-B14F-4D97-AF65-F5344CB8AC3E}">
        <p14:creationId xmlns:p14="http://schemas.microsoft.com/office/powerpoint/2010/main" val="18279277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AJAX Navigation</a:t>
            </a:r>
            <a:endParaRPr lang="en-US" dirty="0"/>
          </a:p>
        </p:txBody>
      </p:sp>
    </p:spTree>
    <p:extLst>
      <p:ext uri="{BB962C8B-B14F-4D97-AF65-F5344CB8AC3E}">
        <p14:creationId xmlns:p14="http://schemas.microsoft.com/office/powerpoint/2010/main" val="355399185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Complex Problem Solving </a:t>
            </a:r>
            <a:r>
              <a:rPr lang="en-US" dirty="0" smtClean="0"/>
              <a:t/>
            </a:r>
            <a:br>
              <a:rPr lang="en-US" dirty="0" smtClean="0"/>
            </a:br>
            <a:r>
              <a:rPr lang="en-US" dirty="0" smtClean="0"/>
              <a:t>with </a:t>
            </a:r>
            <a:r>
              <a:rPr lang="en-US" dirty="0"/>
              <a:t>the New HTML5 APIs</a:t>
            </a:r>
          </a:p>
        </p:txBody>
      </p:sp>
      <p:sp>
        <p:nvSpPr>
          <p:cNvPr id="5" name="Text Placeholder 4"/>
          <p:cNvSpPr>
            <a:spLocks noGrp="1"/>
          </p:cNvSpPr>
          <p:nvPr>
            <p:ph type="body" sz="quarter" idx="14"/>
          </p:nvPr>
        </p:nvSpPr>
        <p:spPr/>
        <p:txBody>
          <a:bodyPr/>
          <a:lstStyle/>
          <a:p>
            <a:r>
              <a:rPr lang="en-US" dirty="0"/>
              <a:t>Scot Hillier</a:t>
            </a:r>
          </a:p>
          <a:p>
            <a:r>
              <a:rPr lang="en-US" dirty="0"/>
              <a:t>MVP</a:t>
            </a:r>
          </a:p>
          <a:p>
            <a:r>
              <a:rPr lang="en-US" dirty="0"/>
              <a:t>Scot Hillier Technical Solutions, LLC</a:t>
            </a:r>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SPC413</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4294967295"/>
          </p:nvPr>
        </p:nvSpPr>
        <p:spPr>
          <a:xfrm>
            <a:off x="503237" y="1212849"/>
            <a:ext cx="10724938" cy="4665893"/>
          </a:xfrm>
          <a:prstGeom prst="rect">
            <a:avLst/>
          </a:prstGeom>
        </p:spPr>
        <p:txBody>
          <a:bodyPr/>
          <a:lstStyle/>
          <a:p>
            <a:r>
              <a:rPr lang="en-US" dirty="0" smtClean="0"/>
              <a:t>Challenge</a:t>
            </a:r>
          </a:p>
          <a:p>
            <a:pPr lvl="1"/>
            <a:r>
              <a:rPr lang="en-US" dirty="0" smtClean="0"/>
              <a:t>Single-Page Apps (SPA) are trending</a:t>
            </a:r>
          </a:p>
          <a:p>
            <a:pPr lvl="1"/>
            <a:r>
              <a:rPr lang="en-US" dirty="0" smtClean="0"/>
              <a:t>No </a:t>
            </a:r>
            <a:r>
              <a:rPr lang="en-US" dirty="0" err="1" smtClean="0"/>
              <a:t>postbacks</a:t>
            </a:r>
            <a:r>
              <a:rPr lang="en-US" dirty="0" smtClean="0"/>
              <a:t> gives great user experience</a:t>
            </a:r>
          </a:p>
          <a:p>
            <a:pPr lvl="1"/>
            <a:r>
              <a:rPr lang="en-US" dirty="0" smtClean="0"/>
              <a:t>No </a:t>
            </a:r>
            <a:r>
              <a:rPr lang="en-US" dirty="0" err="1" smtClean="0"/>
              <a:t>postbacks</a:t>
            </a:r>
            <a:r>
              <a:rPr lang="en-US" dirty="0" smtClean="0"/>
              <a:t> makes the browser navigation useless</a:t>
            </a:r>
          </a:p>
          <a:p>
            <a:r>
              <a:rPr lang="en-US" dirty="0" smtClean="0"/>
              <a:t>Solution</a:t>
            </a:r>
          </a:p>
          <a:p>
            <a:pPr lvl="1"/>
            <a:r>
              <a:rPr lang="en-US" dirty="0" smtClean="0"/>
              <a:t>AJAX Navigation with </a:t>
            </a:r>
            <a:r>
              <a:rPr lang="en-US" sz="2040" dirty="0">
                <a:latin typeface="Consolas" panose="020B0609020204030204" pitchFamily="49" charset="0"/>
                <a:cs typeface="Consolas" panose="020B0609020204030204" pitchFamily="49" charset="0"/>
              </a:rPr>
              <a:t>history</a:t>
            </a:r>
            <a:r>
              <a:rPr lang="en-US" dirty="0" smtClean="0"/>
              <a:t> object</a:t>
            </a:r>
          </a:p>
          <a:p>
            <a:pPr lvl="1"/>
            <a:r>
              <a:rPr lang="en-US" sz="2040" dirty="0" err="1">
                <a:latin typeface="Consolas" panose="020B0609020204030204" pitchFamily="49" charset="0"/>
                <a:cs typeface="Consolas" panose="020B0609020204030204" pitchFamily="49" charset="0"/>
              </a:rPr>
              <a:t>pushState</a:t>
            </a:r>
            <a:r>
              <a:rPr lang="en-US" dirty="0" smtClean="0"/>
              <a:t> and </a:t>
            </a:r>
            <a:r>
              <a:rPr lang="en-US" sz="2040" dirty="0" err="1"/>
              <a:t>replaceState</a:t>
            </a:r>
            <a:r>
              <a:rPr lang="en-US" dirty="0" smtClean="0"/>
              <a:t> to manage history stack</a:t>
            </a:r>
          </a:p>
          <a:p>
            <a:pPr lvl="1"/>
            <a:r>
              <a:rPr lang="en-US" dirty="0" smtClean="0"/>
              <a:t>Include custom state information</a:t>
            </a:r>
          </a:p>
          <a:p>
            <a:pPr lvl="1"/>
            <a:r>
              <a:rPr lang="en-US" sz="2040" dirty="0" err="1">
                <a:latin typeface="Consolas" panose="020B0609020204030204" pitchFamily="49" charset="0"/>
                <a:cs typeface="Consolas" panose="020B0609020204030204" pitchFamily="49" charset="0"/>
              </a:rPr>
              <a:t>window.onpopstate</a:t>
            </a:r>
            <a:r>
              <a:rPr lang="en-US" dirty="0" smtClean="0"/>
              <a:t> to detect back and forward</a:t>
            </a:r>
          </a:p>
          <a:p>
            <a:pPr lvl="1"/>
            <a:endParaRPr lang="en-US" dirty="0"/>
          </a:p>
        </p:txBody>
      </p:sp>
    </p:spTree>
    <p:extLst>
      <p:ext uri="{BB962C8B-B14F-4D97-AF65-F5344CB8AC3E}">
        <p14:creationId xmlns:p14="http://schemas.microsoft.com/office/powerpoint/2010/main" val="85264177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AJAX Navigation</a:t>
            </a:r>
            <a:endParaRPr lang="en-US" dirty="0"/>
          </a:p>
        </p:txBody>
      </p:sp>
    </p:spTree>
    <p:extLst>
      <p:ext uri="{BB962C8B-B14F-4D97-AF65-F5344CB8AC3E}">
        <p14:creationId xmlns:p14="http://schemas.microsoft.com/office/powerpoint/2010/main" val="12070844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Part Communication </a:t>
            </a:r>
            <a:endParaRPr lang="en-US" dirty="0"/>
          </a:p>
        </p:txBody>
      </p:sp>
    </p:spTree>
    <p:extLst>
      <p:ext uri="{BB962C8B-B14F-4D97-AF65-F5344CB8AC3E}">
        <p14:creationId xmlns:p14="http://schemas.microsoft.com/office/powerpoint/2010/main" val="365272457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4294967295"/>
          </p:nvPr>
        </p:nvSpPr>
        <p:spPr>
          <a:xfrm>
            <a:off x="579437" y="1212849"/>
            <a:ext cx="10724938" cy="4437962"/>
          </a:xfrm>
          <a:prstGeom prst="rect">
            <a:avLst/>
          </a:prstGeom>
        </p:spPr>
        <p:txBody>
          <a:bodyPr/>
          <a:lstStyle/>
          <a:p>
            <a:r>
              <a:rPr lang="en-US" dirty="0" smtClean="0"/>
              <a:t>Challenge</a:t>
            </a:r>
          </a:p>
          <a:p>
            <a:pPr lvl="1"/>
            <a:r>
              <a:rPr lang="en-US" dirty="0" smtClean="0"/>
              <a:t>Web Parts can be “connected” through the UI</a:t>
            </a:r>
          </a:p>
          <a:p>
            <a:pPr lvl="1"/>
            <a:r>
              <a:rPr lang="en-US" dirty="0" smtClean="0"/>
              <a:t>App Parts do not support connections</a:t>
            </a:r>
          </a:p>
          <a:p>
            <a:r>
              <a:rPr lang="en-US" dirty="0" smtClean="0"/>
              <a:t>Solutions</a:t>
            </a:r>
          </a:p>
          <a:p>
            <a:pPr lvl="1"/>
            <a:r>
              <a:rPr lang="en-US" dirty="0"/>
              <a:t>Shared message broker with Server-Sent events</a:t>
            </a:r>
          </a:p>
          <a:p>
            <a:pPr lvl="1"/>
            <a:r>
              <a:rPr lang="en-US" dirty="0" smtClean="0"/>
              <a:t>Shared message broker with Web Sockets</a:t>
            </a:r>
          </a:p>
        </p:txBody>
      </p:sp>
    </p:spTree>
    <p:extLst>
      <p:ext uri="{BB962C8B-B14F-4D97-AF65-F5344CB8AC3E}">
        <p14:creationId xmlns:p14="http://schemas.microsoft.com/office/powerpoint/2010/main" val="345394589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Server-Sent Events</a:t>
            </a:r>
            <a:endParaRPr lang="en-US" dirty="0"/>
          </a:p>
        </p:txBody>
      </p:sp>
      <p:sp>
        <p:nvSpPr>
          <p:cNvPr id="3" name="Content Placeholder 2"/>
          <p:cNvSpPr>
            <a:spLocks noGrp="1"/>
          </p:cNvSpPr>
          <p:nvPr>
            <p:ph idx="4294967295"/>
          </p:nvPr>
        </p:nvSpPr>
        <p:spPr>
          <a:xfrm>
            <a:off x="503237" y="1209072"/>
            <a:ext cx="10724938" cy="3723515"/>
          </a:xfrm>
          <a:prstGeom prst="rect">
            <a:avLst/>
          </a:prstGeom>
        </p:spPr>
        <p:txBody>
          <a:bodyPr/>
          <a:lstStyle/>
          <a:p>
            <a:r>
              <a:rPr lang="en-US" dirty="0" smtClean="0"/>
              <a:t>Server can stream (push) messages and data to JavaScript client</a:t>
            </a:r>
          </a:p>
          <a:p>
            <a:r>
              <a:rPr lang="en-US" dirty="0" err="1" smtClean="0"/>
              <a:t>WebAPI</a:t>
            </a:r>
            <a:r>
              <a:rPr lang="en-US" dirty="0" smtClean="0"/>
              <a:t> service utilizes the </a:t>
            </a:r>
            <a:r>
              <a:rPr lang="en-US" sz="2448" dirty="0" err="1">
                <a:latin typeface="Consolas" panose="020B0609020204030204" pitchFamily="49" charset="0"/>
                <a:cs typeface="Consolas" panose="020B0609020204030204" pitchFamily="49" charset="0"/>
              </a:rPr>
              <a:t>PushStreamContent</a:t>
            </a:r>
            <a:r>
              <a:rPr lang="en-US" dirty="0" smtClean="0"/>
              <a:t> class</a:t>
            </a:r>
          </a:p>
          <a:p>
            <a:pPr lvl="1"/>
            <a:r>
              <a:rPr lang="en-US" dirty="0" smtClean="0"/>
              <a:t>Responds to GET endpoint</a:t>
            </a:r>
          </a:p>
          <a:p>
            <a:pPr lvl="1"/>
            <a:r>
              <a:rPr lang="en-US" dirty="0" smtClean="0"/>
              <a:t>Opens </a:t>
            </a:r>
            <a:r>
              <a:rPr lang="en-US" sz="2040" dirty="0">
                <a:latin typeface="Consolas" panose="020B0609020204030204" pitchFamily="49" charset="0"/>
                <a:cs typeface="Consolas" panose="020B0609020204030204" pitchFamily="49" charset="0"/>
              </a:rPr>
              <a:t>Stream</a:t>
            </a:r>
            <a:r>
              <a:rPr lang="en-US" dirty="0" smtClean="0"/>
              <a:t> to client</a:t>
            </a:r>
          </a:p>
        </p:txBody>
      </p:sp>
      <p:sp>
        <p:nvSpPr>
          <p:cNvPr id="4" name="TextBox 3"/>
          <p:cNvSpPr txBox="1"/>
          <p:nvPr/>
        </p:nvSpPr>
        <p:spPr>
          <a:xfrm>
            <a:off x="1112837" y="3954462"/>
            <a:ext cx="8797473" cy="2917465"/>
          </a:xfrm>
          <a:prstGeom prst="rect">
            <a:avLst/>
          </a:prstGeom>
          <a:noFill/>
        </p:spPr>
        <p:txBody>
          <a:bodyPr wrap="none" rtlCol="0">
            <a:spAutoFit/>
          </a:bodyPr>
          <a:lstStyle/>
          <a:p>
            <a:r>
              <a:rPr lang="en-US" sz="1836" dirty="0">
                <a:solidFill>
                  <a:srgbClr val="0070C0"/>
                </a:solidFill>
              </a:rPr>
              <a:t>public</a:t>
            </a:r>
            <a:r>
              <a:rPr lang="en-US" sz="1836" dirty="0"/>
              <a:t> </a:t>
            </a:r>
            <a:r>
              <a:rPr lang="en-US" sz="1836" dirty="0" err="1">
                <a:solidFill>
                  <a:srgbClr val="00B0F0"/>
                </a:solidFill>
              </a:rPr>
              <a:t>HttpResponseMessage</a:t>
            </a:r>
            <a:r>
              <a:rPr lang="en-US" sz="1836" dirty="0"/>
              <a:t> Get(</a:t>
            </a:r>
            <a:r>
              <a:rPr lang="en-US" sz="1836" dirty="0">
                <a:solidFill>
                  <a:srgbClr val="0070C0"/>
                </a:solidFill>
              </a:rPr>
              <a:t>string</a:t>
            </a:r>
            <a:r>
              <a:rPr lang="en-US" sz="1836" dirty="0"/>
              <a:t> </a:t>
            </a:r>
            <a:r>
              <a:rPr lang="en-US" sz="1836" dirty="0" err="1"/>
              <a:t>appId</a:t>
            </a:r>
            <a:r>
              <a:rPr lang="en-US" sz="1836" dirty="0" smtClean="0"/>
              <a:t>){</a:t>
            </a:r>
            <a:endParaRPr lang="en-US" sz="1836" dirty="0"/>
          </a:p>
          <a:p>
            <a:r>
              <a:rPr lang="en-US" sz="1836" dirty="0"/>
              <a:t>    </a:t>
            </a:r>
            <a:r>
              <a:rPr lang="en-US" sz="1836" dirty="0" err="1">
                <a:solidFill>
                  <a:srgbClr val="00B0F0"/>
                </a:solidFill>
              </a:rPr>
              <a:t>HttpResponseMessage</a:t>
            </a:r>
            <a:r>
              <a:rPr lang="en-US" sz="1836" dirty="0"/>
              <a:t> response = </a:t>
            </a:r>
            <a:r>
              <a:rPr lang="en-US" sz="1836" dirty="0" err="1"/>
              <a:t>Request.CreateResponse</a:t>
            </a:r>
            <a:r>
              <a:rPr lang="en-US" sz="1836" dirty="0"/>
              <a:t>();</a:t>
            </a:r>
          </a:p>
          <a:p>
            <a:r>
              <a:rPr lang="en-US" sz="1836" dirty="0"/>
              <a:t>    </a:t>
            </a:r>
            <a:r>
              <a:rPr lang="en-US" sz="1836" dirty="0" err="1"/>
              <a:t>response.Content</a:t>
            </a:r>
            <a:r>
              <a:rPr lang="en-US" sz="1836" dirty="0"/>
              <a:t> = new </a:t>
            </a:r>
            <a:r>
              <a:rPr lang="en-US" sz="1836" b="1" dirty="0" err="1">
                <a:solidFill>
                  <a:srgbClr val="00B0F0"/>
                </a:solidFill>
              </a:rPr>
              <a:t>PushStreamContent</a:t>
            </a:r>
            <a:r>
              <a:rPr lang="en-US" sz="1836" dirty="0"/>
              <a:t>((stream, </a:t>
            </a:r>
            <a:r>
              <a:rPr lang="en-US" sz="1836" dirty="0" err="1"/>
              <a:t>httpContent</a:t>
            </a:r>
            <a:r>
              <a:rPr lang="en-US" sz="1836" dirty="0"/>
              <a:t>, context) =&gt;</a:t>
            </a:r>
          </a:p>
          <a:p>
            <a:r>
              <a:rPr lang="en-US" sz="1836" dirty="0"/>
              <a:t>    {                  </a:t>
            </a:r>
          </a:p>
          <a:p>
            <a:r>
              <a:rPr lang="en-US" sz="1836" dirty="0"/>
              <a:t>        </a:t>
            </a:r>
            <a:r>
              <a:rPr lang="en-US" sz="1836" dirty="0" err="1" smtClean="0">
                <a:solidFill>
                  <a:srgbClr val="00B0F0"/>
                </a:solidFill>
              </a:rPr>
              <a:t>StreamWriter</a:t>
            </a:r>
            <a:r>
              <a:rPr lang="en-US" sz="1836" dirty="0" smtClean="0"/>
              <a:t> writer </a:t>
            </a:r>
            <a:r>
              <a:rPr lang="en-US" sz="1836" dirty="0"/>
              <a:t>= new </a:t>
            </a:r>
            <a:r>
              <a:rPr lang="en-US" sz="1836" dirty="0" err="1">
                <a:solidFill>
                  <a:srgbClr val="00B0F0"/>
                </a:solidFill>
              </a:rPr>
              <a:t>StreamWriter</a:t>
            </a:r>
            <a:r>
              <a:rPr lang="en-US" sz="1836" dirty="0"/>
              <a:t>(stream);</a:t>
            </a:r>
          </a:p>
          <a:p>
            <a:r>
              <a:rPr lang="en-US" sz="1836" dirty="0"/>
              <a:t>        </a:t>
            </a:r>
            <a:r>
              <a:rPr lang="en-US" sz="1836" dirty="0" err="1"/>
              <a:t>w</a:t>
            </a:r>
            <a:r>
              <a:rPr lang="en-US" sz="1836" dirty="0" err="1" smtClean="0"/>
              <a:t>riter.WriteLine</a:t>
            </a:r>
            <a:r>
              <a:rPr lang="en-US" sz="1836" dirty="0"/>
              <a:t>(</a:t>
            </a:r>
            <a:r>
              <a:rPr lang="en-US" sz="1836" dirty="0">
                <a:solidFill>
                  <a:srgbClr val="FF0000"/>
                </a:solidFill>
              </a:rPr>
              <a:t>"</a:t>
            </a:r>
            <a:r>
              <a:rPr lang="en-US" sz="1836" dirty="0" err="1">
                <a:solidFill>
                  <a:srgbClr val="FF0000"/>
                </a:solidFill>
              </a:rPr>
              <a:t>data:hello</a:t>
            </a:r>
            <a:r>
              <a:rPr lang="en-US" sz="1836" dirty="0">
                <a:solidFill>
                  <a:srgbClr val="FF0000"/>
                </a:solidFill>
              </a:rPr>
              <a:t>"</a:t>
            </a:r>
            <a:r>
              <a:rPr lang="en-US" sz="1836" dirty="0"/>
              <a:t>);</a:t>
            </a:r>
          </a:p>
          <a:p>
            <a:r>
              <a:rPr lang="en-US" sz="1836" dirty="0"/>
              <a:t>        </a:t>
            </a:r>
            <a:r>
              <a:rPr lang="en-US" sz="1836" dirty="0" err="1"/>
              <a:t>w</a:t>
            </a:r>
            <a:r>
              <a:rPr lang="en-US" sz="1836" dirty="0" err="1" smtClean="0"/>
              <a:t>riter.WriteLine</a:t>
            </a:r>
            <a:r>
              <a:rPr lang="en-US" sz="1836" dirty="0"/>
              <a:t>();</a:t>
            </a:r>
          </a:p>
          <a:p>
            <a:r>
              <a:rPr lang="en-US" sz="1836" dirty="0"/>
              <a:t>    }, </a:t>
            </a:r>
            <a:r>
              <a:rPr lang="en-US" sz="1836" dirty="0">
                <a:solidFill>
                  <a:srgbClr val="FF0000"/>
                </a:solidFill>
              </a:rPr>
              <a:t>"text/event-stream"</a:t>
            </a:r>
            <a:r>
              <a:rPr lang="en-US" sz="1836" dirty="0"/>
              <a:t>);</a:t>
            </a:r>
          </a:p>
          <a:p>
            <a:r>
              <a:rPr lang="en-US" sz="1836" dirty="0"/>
              <a:t>    </a:t>
            </a:r>
            <a:r>
              <a:rPr lang="en-US" sz="1836" dirty="0">
                <a:solidFill>
                  <a:srgbClr val="0070C0"/>
                </a:solidFill>
              </a:rPr>
              <a:t>return</a:t>
            </a:r>
            <a:r>
              <a:rPr lang="en-US" sz="1836" dirty="0"/>
              <a:t> response;</a:t>
            </a:r>
          </a:p>
          <a:p>
            <a:r>
              <a:rPr lang="en-US" sz="1836" dirty="0"/>
              <a:t>}</a:t>
            </a:r>
          </a:p>
        </p:txBody>
      </p:sp>
    </p:spTree>
    <p:extLst>
      <p:ext uri="{BB962C8B-B14F-4D97-AF65-F5344CB8AC3E}">
        <p14:creationId xmlns:p14="http://schemas.microsoft.com/office/powerpoint/2010/main" val="3788015625"/>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Server-Sent Events</a:t>
            </a:r>
            <a:endParaRPr lang="en-US" dirty="0"/>
          </a:p>
        </p:txBody>
      </p:sp>
      <p:sp>
        <p:nvSpPr>
          <p:cNvPr id="3" name="Content Placeholder 2"/>
          <p:cNvSpPr>
            <a:spLocks noGrp="1"/>
          </p:cNvSpPr>
          <p:nvPr>
            <p:ph idx="4294967295"/>
          </p:nvPr>
        </p:nvSpPr>
        <p:spPr>
          <a:xfrm>
            <a:off x="503237" y="1246018"/>
            <a:ext cx="10724938" cy="1685979"/>
          </a:xfrm>
          <a:prstGeom prst="rect">
            <a:avLst/>
          </a:prstGeom>
        </p:spPr>
        <p:txBody>
          <a:bodyPr>
            <a:normAutofit fontScale="92500" lnSpcReduction="10000"/>
          </a:bodyPr>
          <a:lstStyle/>
          <a:p>
            <a:r>
              <a:rPr lang="en-US" dirty="0" smtClean="0"/>
              <a:t>Client creates endpoint using </a:t>
            </a:r>
            <a:r>
              <a:rPr lang="en-US" dirty="0" err="1" smtClean="0"/>
              <a:t>window.EventSource</a:t>
            </a:r>
            <a:endParaRPr lang="en-US" dirty="0" smtClean="0"/>
          </a:p>
          <a:p>
            <a:pPr lvl="1"/>
            <a:r>
              <a:rPr lang="en-US" dirty="0" smtClean="0"/>
              <a:t>Check for support </a:t>
            </a:r>
            <a:r>
              <a:rPr lang="en-US" sz="2040" dirty="0">
                <a:latin typeface="Consolas" panose="020B0609020204030204" pitchFamily="49" charset="0"/>
                <a:cs typeface="Consolas" panose="020B0609020204030204" pitchFamily="49" charset="0"/>
              </a:rPr>
              <a:t>if(</a:t>
            </a:r>
            <a:r>
              <a:rPr lang="en-US" sz="2040" dirty="0" err="1">
                <a:latin typeface="Consolas" panose="020B0609020204030204" pitchFamily="49" charset="0"/>
                <a:cs typeface="Consolas" panose="020B0609020204030204" pitchFamily="49" charset="0"/>
              </a:rPr>
              <a:t>window.EventSource</a:t>
            </a:r>
            <a:r>
              <a:rPr lang="en-US" sz="2040" dirty="0">
                <a:latin typeface="Consolas" panose="020B0609020204030204" pitchFamily="49" charset="0"/>
                <a:cs typeface="Consolas" panose="020B0609020204030204" pitchFamily="49" charset="0"/>
              </a:rPr>
              <a:t>)</a:t>
            </a:r>
            <a:endParaRPr lang="en-US" dirty="0" smtClean="0">
              <a:latin typeface="Consolas" panose="020B0609020204030204" pitchFamily="49" charset="0"/>
              <a:cs typeface="Consolas" panose="020B0609020204030204" pitchFamily="49" charset="0"/>
            </a:endParaRPr>
          </a:p>
          <a:p>
            <a:pPr lvl="1"/>
            <a:r>
              <a:rPr lang="en-US" dirty="0" smtClean="0"/>
              <a:t>Internet Explorer does not support</a:t>
            </a:r>
          </a:p>
          <a:p>
            <a:pPr lvl="1"/>
            <a:r>
              <a:rPr lang="en-US" dirty="0" smtClean="0"/>
              <a:t>Other major browsers do</a:t>
            </a:r>
            <a:endParaRPr lang="en-US" dirty="0"/>
          </a:p>
        </p:txBody>
      </p:sp>
      <p:sp>
        <p:nvSpPr>
          <p:cNvPr id="4" name="TextBox 3"/>
          <p:cNvSpPr txBox="1"/>
          <p:nvPr/>
        </p:nvSpPr>
        <p:spPr>
          <a:xfrm>
            <a:off x="1189037" y="2965166"/>
            <a:ext cx="9014006" cy="3207032"/>
          </a:xfrm>
          <a:prstGeom prst="rect">
            <a:avLst/>
          </a:prstGeom>
          <a:noFill/>
        </p:spPr>
        <p:txBody>
          <a:bodyPr wrap="none" rtlCol="0">
            <a:spAutoFit/>
          </a:bodyPr>
          <a:lstStyle/>
          <a:p>
            <a:r>
              <a:rPr lang="en-US" sz="1840" dirty="0">
                <a:latin typeface="Consolas" panose="020B0609020204030204" pitchFamily="49" charset="0"/>
                <a:cs typeface="Consolas" panose="020B0609020204030204" pitchFamily="49" charset="0"/>
              </a:rPr>
              <a:t>if (!!</a:t>
            </a:r>
            <a:r>
              <a:rPr lang="en-US" sz="1840" dirty="0" err="1">
                <a:latin typeface="Consolas" panose="020B0609020204030204" pitchFamily="49" charset="0"/>
                <a:cs typeface="Consolas" panose="020B0609020204030204" pitchFamily="49" charset="0"/>
              </a:rPr>
              <a:t>window.EventSource</a:t>
            </a:r>
            <a:r>
              <a:rPr lang="en-US" sz="1840" dirty="0">
                <a:latin typeface="Consolas" panose="020B0609020204030204" pitchFamily="49" charset="0"/>
                <a:cs typeface="Consolas" panose="020B0609020204030204" pitchFamily="49" charset="0"/>
              </a:rPr>
              <a:t>) {</a:t>
            </a:r>
          </a:p>
          <a:p>
            <a:endParaRPr lang="en-US" sz="1840" dirty="0">
              <a:latin typeface="Consolas" panose="020B0609020204030204" pitchFamily="49" charset="0"/>
              <a:cs typeface="Consolas" panose="020B0609020204030204" pitchFamily="49" charset="0"/>
            </a:endParaRPr>
          </a:p>
          <a:p>
            <a:r>
              <a:rPr lang="en-US" sz="1840" dirty="0">
                <a:latin typeface="Consolas" panose="020B0609020204030204" pitchFamily="49" charset="0"/>
                <a:cs typeface="Consolas" panose="020B0609020204030204" pitchFamily="49" charset="0"/>
              </a:rPr>
              <a:t>   </a:t>
            </a:r>
            <a:r>
              <a:rPr lang="en-US" sz="1840" dirty="0" err="1">
                <a:solidFill>
                  <a:srgbClr val="00B0F0"/>
                </a:solidFill>
                <a:latin typeface="Consolas" panose="020B0609020204030204" pitchFamily="49" charset="0"/>
                <a:cs typeface="Consolas" panose="020B0609020204030204" pitchFamily="49" charset="0"/>
              </a:rPr>
              <a:t>var</a:t>
            </a:r>
            <a:r>
              <a:rPr lang="en-US" sz="1840" dirty="0">
                <a:latin typeface="Consolas" panose="020B0609020204030204" pitchFamily="49" charset="0"/>
                <a:cs typeface="Consolas" panose="020B0609020204030204" pitchFamily="49" charset="0"/>
              </a:rPr>
              <a:t> source = new </a:t>
            </a:r>
            <a:r>
              <a:rPr lang="en-US" sz="1840" dirty="0" err="1">
                <a:latin typeface="Consolas" panose="020B0609020204030204" pitchFamily="49" charset="0"/>
                <a:cs typeface="Consolas" panose="020B0609020204030204" pitchFamily="49" charset="0"/>
              </a:rPr>
              <a:t>EventSource</a:t>
            </a:r>
            <a:r>
              <a:rPr lang="en-US" sz="1840" dirty="0">
                <a:latin typeface="Consolas" panose="020B0609020204030204" pitchFamily="49" charset="0"/>
                <a:cs typeface="Consolas" panose="020B0609020204030204" pitchFamily="49" charset="0"/>
              </a:rPr>
              <a:t>(</a:t>
            </a:r>
            <a:r>
              <a:rPr lang="en-US" sz="1840" dirty="0">
                <a:solidFill>
                  <a:srgbClr val="FF0000"/>
                </a:solidFill>
                <a:latin typeface="Consolas" panose="020B0609020204030204" pitchFamily="49" charset="0"/>
                <a:cs typeface="Consolas" panose="020B0609020204030204" pitchFamily="49" charset="0"/>
              </a:rPr>
              <a:t>'http</a:t>
            </a:r>
            <a:r>
              <a:rPr lang="en-US" sz="1840" dirty="0" smtClean="0">
                <a:solidFill>
                  <a:srgbClr val="FF0000"/>
                </a:solidFill>
                <a:latin typeface="Consolas" panose="020B0609020204030204" pitchFamily="49" charset="0"/>
                <a:cs typeface="Consolas" panose="020B0609020204030204" pitchFamily="49" charset="0"/>
              </a:rPr>
              <a:t>://dev.wingtip.com/</a:t>
            </a:r>
            <a:r>
              <a:rPr lang="en-US" sz="1840" dirty="0" err="1" smtClean="0">
                <a:solidFill>
                  <a:srgbClr val="FF0000"/>
                </a:solidFill>
                <a:latin typeface="Consolas" panose="020B0609020204030204" pitchFamily="49" charset="0"/>
                <a:cs typeface="Consolas" panose="020B0609020204030204" pitchFamily="49" charset="0"/>
              </a:rPr>
              <a:t>api</a:t>
            </a:r>
            <a:r>
              <a:rPr lang="en-US" sz="1840" dirty="0" smtClean="0">
                <a:solidFill>
                  <a:srgbClr val="FF0000"/>
                </a:solidFill>
                <a:latin typeface="Consolas" panose="020B0609020204030204" pitchFamily="49" charset="0"/>
                <a:cs typeface="Consolas" panose="020B0609020204030204" pitchFamily="49" charset="0"/>
              </a:rPr>
              <a:t>/chat</a:t>
            </a:r>
            <a:r>
              <a:rPr lang="en-US" sz="1840" dirty="0">
                <a:solidFill>
                  <a:srgbClr val="FF0000"/>
                </a:solidFill>
                <a:latin typeface="Consolas" panose="020B0609020204030204" pitchFamily="49" charset="0"/>
                <a:cs typeface="Consolas" panose="020B0609020204030204" pitchFamily="49" charset="0"/>
              </a:rPr>
              <a:t>/'</a:t>
            </a:r>
            <a:r>
              <a:rPr lang="en-US" sz="1840" dirty="0">
                <a:latin typeface="Consolas" panose="020B0609020204030204" pitchFamily="49" charset="0"/>
                <a:cs typeface="Consolas" panose="020B0609020204030204" pitchFamily="49" charset="0"/>
              </a:rPr>
              <a:t>);</a:t>
            </a:r>
          </a:p>
          <a:p>
            <a:endParaRPr lang="en-US" sz="1840" dirty="0">
              <a:latin typeface="Consolas" panose="020B0609020204030204" pitchFamily="49" charset="0"/>
              <a:cs typeface="Consolas" panose="020B0609020204030204" pitchFamily="49" charset="0"/>
            </a:endParaRPr>
          </a:p>
          <a:p>
            <a:r>
              <a:rPr lang="en-US" sz="1840" dirty="0">
                <a:latin typeface="Consolas" panose="020B0609020204030204" pitchFamily="49" charset="0"/>
                <a:cs typeface="Consolas" panose="020B0609020204030204" pitchFamily="49" charset="0"/>
              </a:rPr>
              <a:t>   </a:t>
            </a:r>
            <a:r>
              <a:rPr lang="en-US" sz="1840" dirty="0" err="1">
                <a:latin typeface="Consolas" panose="020B0609020204030204" pitchFamily="49" charset="0"/>
                <a:cs typeface="Consolas" panose="020B0609020204030204" pitchFamily="49" charset="0"/>
              </a:rPr>
              <a:t>source.addEventListener</a:t>
            </a:r>
            <a:r>
              <a:rPr lang="en-US" sz="1840" dirty="0">
                <a:latin typeface="Consolas" panose="020B0609020204030204" pitchFamily="49" charset="0"/>
                <a:cs typeface="Consolas" panose="020B0609020204030204" pitchFamily="49" charset="0"/>
              </a:rPr>
              <a:t>(</a:t>
            </a:r>
            <a:r>
              <a:rPr lang="en-US" sz="1840" dirty="0">
                <a:solidFill>
                  <a:srgbClr val="FF0000"/>
                </a:solidFill>
                <a:latin typeface="Consolas" panose="020B0609020204030204" pitchFamily="49" charset="0"/>
                <a:cs typeface="Consolas" panose="020B0609020204030204" pitchFamily="49" charset="0"/>
              </a:rPr>
              <a:t>'message'</a:t>
            </a:r>
            <a:r>
              <a:rPr lang="en-US" sz="1840" dirty="0">
                <a:latin typeface="Consolas" panose="020B0609020204030204" pitchFamily="49" charset="0"/>
                <a:cs typeface="Consolas" panose="020B0609020204030204" pitchFamily="49" charset="0"/>
              </a:rPr>
              <a:t>, function (e) {</a:t>
            </a:r>
          </a:p>
          <a:p>
            <a:r>
              <a:rPr lang="en-US" sz="1840" dirty="0">
                <a:latin typeface="Consolas" panose="020B0609020204030204" pitchFamily="49" charset="0"/>
                <a:cs typeface="Consolas" panose="020B0609020204030204" pitchFamily="49" charset="0"/>
              </a:rPr>
              <a:t>     console.log(</a:t>
            </a:r>
            <a:r>
              <a:rPr lang="en-US" sz="1840" dirty="0" err="1">
                <a:latin typeface="Consolas" panose="020B0609020204030204" pitchFamily="49" charset="0"/>
                <a:cs typeface="Consolas" panose="020B0609020204030204" pitchFamily="49" charset="0"/>
              </a:rPr>
              <a:t>e.data</a:t>
            </a:r>
            <a:r>
              <a:rPr lang="en-US" sz="1840" dirty="0">
                <a:latin typeface="Consolas" panose="020B0609020204030204" pitchFamily="49" charset="0"/>
                <a:cs typeface="Consolas" panose="020B0609020204030204" pitchFamily="49" charset="0"/>
              </a:rPr>
              <a:t>);</a:t>
            </a:r>
          </a:p>
          <a:p>
            <a:r>
              <a:rPr lang="en-US" sz="1840" dirty="0">
                <a:latin typeface="Consolas" panose="020B0609020204030204" pitchFamily="49" charset="0"/>
                <a:cs typeface="Consolas" panose="020B0609020204030204" pitchFamily="49" charset="0"/>
              </a:rPr>
              <a:t>   }, false);</a:t>
            </a:r>
          </a:p>
          <a:p>
            <a:endParaRPr lang="en-US" sz="1840" dirty="0">
              <a:latin typeface="Consolas" panose="020B0609020204030204" pitchFamily="49" charset="0"/>
              <a:cs typeface="Consolas" panose="020B0609020204030204" pitchFamily="49" charset="0"/>
            </a:endParaRPr>
          </a:p>
          <a:p>
            <a:r>
              <a:rPr lang="en-US" sz="1840" dirty="0">
                <a:latin typeface="Consolas" panose="020B0609020204030204" pitchFamily="49" charset="0"/>
                <a:cs typeface="Consolas" panose="020B0609020204030204" pitchFamily="49" charset="0"/>
              </a:rPr>
              <a:t>} else {</a:t>
            </a:r>
          </a:p>
          <a:p>
            <a:r>
              <a:rPr lang="en-US" sz="1840" dirty="0">
                <a:latin typeface="Consolas" panose="020B0609020204030204" pitchFamily="49" charset="0"/>
                <a:cs typeface="Consolas" panose="020B0609020204030204" pitchFamily="49" charset="0"/>
              </a:rPr>
              <a:t>  </a:t>
            </a:r>
            <a:r>
              <a:rPr lang="en-US" sz="1840" dirty="0">
                <a:solidFill>
                  <a:srgbClr val="00B050"/>
                </a:solidFill>
                <a:latin typeface="Consolas" panose="020B0609020204030204" pitchFamily="49" charset="0"/>
                <a:cs typeface="Consolas" panose="020B0609020204030204" pitchFamily="49" charset="0"/>
              </a:rPr>
              <a:t>// </a:t>
            </a:r>
            <a:r>
              <a:rPr lang="en-US" sz="1840" dirty="0" err="1">
                <a:solidFill>
                  <a:srgbClr val="00B050"/>
                </a:solidFill>
                <a:latin typeface="Consolas" panose="020B0609020204030204" pitchFamily="49" charset="0"/>
                <a:cs typeface="Consolas" panose="020B0609020204030204" pitchFamily="49" charset="0"/>
              </a:rPr>
              <a:t>polyfill</a:t>
            </a:r>
            <a:endParaRPr lang="en-US" sz="1840" dirty="0">
              <a:solidFill>
                <a:srgbClr val="00B050"/>
              </a:solidFill>
              <a:latin typeface="Consolas" panose="020B0609020204030204" pitchFamily="49" charset="0"/>
              <a:cs typeface="Consolas" panose="020B0609020204030204" pitchFamily="49" charset="0"/>
            </a:endParaRPr>
          </a:p>
          <a:p>
            <a:r>
              <a:rPr lang="en-US" sz="1840"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441791322"/>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Connecting App Parts with Server-Sent Events</a:t>
            </a:r>
            <a:endParaRPr lang="en-US" dirty="0"/>
          </a:p>
        </p:txBody>
      </p:sp>
    </p:spTree>
    <p:extLst>
      <p:ext uri="{BB962C8B-B14F-4D97-AF65-F5344CB8AC3E}">
        <p14:creationId xmlns:p14="http://schemas.microsoft.com/office/powerpoint/2010/main" val="25026942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Sockets</a:t>
            </a:r>
            <a:endParaRPr lang="en-US" dirty="0"/>
          </a:p>
        </p:txBody>
      </p:sp>
      <p:sp>
        <p:nvSpPr>
          <p:cNvPr id="3" name="Content Placeholder 2"/>
          <p:cNvSpPr>
            <a:spLocks noGrp="1"/>
          </p:cNvSpPr>
          <p:nvPr>
            <p:ph idx="4294967295"/>
          </p:nvPr>
        </p:nvSpPr>
        <p:spPr>
          <a:xfrm>
            <a:off x="427037" y="1246016"/>
            <a:ext cx="11737165" cy="4994445"/>
          </a:xfrm>
          <a:prstGeom prst="rect">
            <a:avLst/>
          </a:prstGeom>
        </p:spPr>
        <p:txBody>
          <a:bodyPr>
            <a:normAutofit/>
          </a:bodyPr>
          <a:lstStyle/>
          <a:p>
            <a:r>
              <a:rPr lang="en-US" dirty="0" smtClean="0"/>
              <a:t>Two-way communication between client and server</a:t>
            </a:r>
          </a:p>
          <a:p>
            <a:r>
              <a:rPr lang="en-US" dirty="0" smtClean="0"/>
              <a:t>Need a </a:t>
            </a:r>
            <a:r>
              <a:rPr lang="en-US" dirty="0" err="1" smtClean="0"/>
              <a:t>WebSocket</a:t>
            </a:r>
            <a:r>
              <a:rPr lang="en-US" dirty="0" smtClean="0"/>
              <a:t> Server</a:t>
            </a:r>
          </a:p>
          <a:p>
            <a:pPr lvl="1"/>
            <a:r>
              <a:rPr lang="en-US" dirty="0" smtClean="0"/>
              <a:t>Roll your own in C#</a:t>
            </a:r>
          </a:p>
          <a:p>
            <a:pPr lvl="1"/>
            <a:r>
              <a:rPr lang="en-US" dirty="0" smtClean="0"/>
              <a:t>Alchemy </a:t>
            </a:r>
            <a:r>
              <a:rPr lang="en-US" dirty="0">
                <a:hlinkClick r:id="rId3"/>
              </a:rPr>
              <a:t>http://alchemywebsockets.net</a:t>
            </a:r>
            <a:r>
              <a:rPr lang="en-US" dirty="0" smtClean="0">
                <a:hlinkClick r:id="rId3"/>
              </a:rPr>
              <a:t>/</a:t>
            </a:r>
            <a:endParaRPr lang="en-US" dirty="0" smtClean="0"/>
          </a:p>
          <a:p>
            <a:r>
              <a:rPr lang="en-US" dirty="0" smtClean="0"/>
              <a:t>Client opens connection using </a:t>
            </a:r>
            <a:r>
              <a:rPr lang="en-US" sz="3600" dirty="0" err="1" smtClean="0">
                <a:latin typeface="Consolas" panose="020B0609020204030204" pitchFamily="49" charset="0"/>
                <a:cs typeface="Consolas" panose="020B0609020204030204" pitchFamily="49" charset="0"/>
              </a:rPr>
              <a:t>window.WebSocket</a:t>
            </a:r>
            <a:endParaRPr lang="en-US" sz="36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137579691"/>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Sockets</a:t>
            </a:r>
            <a:endParaRPr lang="en-US" dirty="0"/>
          </a:p>
        </p:txBody>
      </p:sp>
      <p:sp>
        <p:nvSpPr>
          <p:cNvPr id="3" name="Text Placeholder 2"/>
          <p:cNvSpPr>
            <a:spLocks noGrp="1"/>
          </p:cNvSpPr>
          <p:nvPr>
            <p:ph type="body" sz="quarter" idx="10"/>
          </p:nvPr>
        </p:nvSpPr>
        <p:spPr>
          <a:xfrm>
            <a:off x="274638" y="1216152"/>
            <a:ext cx="11887199" cy="4488088"/>
          </a:xfrm>
        </p:spPr>
        <p:txBody>
          <a:bodyPr/>
          <a:lstStyle/>
          <a:p>
            <a:r>
              <a:rPr lang="en-US" sz="1840" dirty="0" err="1">
                <a:solidFill>
                  <a:srgbClr val="00B0F0"/>
                </a:solidFill>
              </a:rPr>
              <a:t>var</a:t>
            </a:r>
            <a:r>
              <a:rPr lang="en-US" sz="1840" dirty="0"/>
              <a:t> </a:t>
            </a:r>
            <a:r>
              <a:rPr lang="en-US" sz="1840" dirty="0" err="1"/>
              <a:t>websocket</a:t>
            </a:r>
            <a:r>
              <a:rPr lang="en-US" sz="1840" dirty="0"/>
              <a:t> = new </a:t>
            </a:r>
            <a:r>
              <a:rPr lang="en-US" sz="1840" dirty="0" err="1"/>
              <a:t>WebSocket</a:t>
            </a:r>
            <a:r>
              <a:rPr lang="en-US" sz="1840" dirty="0"/>
              <a:t>(</a:t>
            </a:r>
            <a:r>
              <a:rPr lang="en-US" sz="1840" dirty="0">
                <a:solidFill>
                  <a:srgbClr val="FF0000"/>
                </a:solidFill>
              </a:rPr>
              <a:t>"</a:t>
            </a:r>
            <a:r>
              <a:rPr lang="en-US" sz="1840" dirty="0" err="1">
                <a:solidFill>
                  <a:srgbClr val="FF0000"/>
                </a:solidFill>
              </a:rPr>
              <a:t>ws</a:t>
            </a:r>
            <a:r>
              <a:rPr lang="en-US" sz="1840" dirty="0">
                <a:solidFill>
                  <a:srgbClr val="FF0000"/>
                </a:solidFill>
              </a:rPr>
              <a:t>://</a:t>
            </a:r>
            <a:r>
              <a:rPr lang="en-US" sz="1840" dirty="0" err="1">
                <a:solidFill>
                  <a:srgbClr val="FF0000"/>
                </a:solidFill>
              </a:rPr>
              <a:t>myserver</a:t>
            </a:r>
            <a:r>
              <a:rPr lang="en-US" sz="1840" dirty="0">
                <a:solidFill>
                  <a:srgbClr val="FF0000"/>
                </a:solidFill>
              </a:rPr>
              <a:t>"</a:t>
            </a:r>
            <a:r>
              <a:rPr lang="en-US" sz="1840" dirty="0"/>
              <a:t>);</a:t>
            </a:r>
          </a:p>
          <a:p>
            <a:r>
              <a:rPr lang="en-US" sz="1840" dirty="0" err="1"/>
              <a:t>websocket.onopen</a:t>
            </a:r>
            <a:r>
              <a:rPr lang="en-US" sz="1840" dirty="0"/>
              <a:t> = function (e) {</a:t>
            </a:r>
          </a:p>
          <a:p>
            <a:r>
              <a:rPr lang="en-US" sz="1840" dirty="0"/>
              <a:t>    </a:t>
            </a:r>
            <a:r>
              <a:rPr lang="en-US" sz="1840" dirty="0">
                <a:solidFill>
                  <a:srgbClr val="00B0F0"/>
                </a:solidFill>
              </a:rPr>
              <a:t>alert</a:t>
            </a:r>
            <a:r>
              <a:rPr lang="en-US" sz="1840" dirty="0"/>
              <a:t>(</a:t>
            </a:r>
            <a:r>
              <a:rPr lang="en-US" sz="1840" dirty="0">
                <a:solidFill>
                  <a:srgbClr val="FF0000"/>
                </a:solidFill>
              </a:rPr>
              <a:t>"Connected!"</a:t>
            </a:r>
            <a:r>
              <a:rPr lang="en-US" sz="1840" dirty="0"/>
              <a:t>);</a:t>
            </a:r>
          </a:p>
          <a:p>
            <a:r>
              <a:rPr lang="en-US" sz="1840" dirty="0"/>
              <a:t>};</a:t>
            </a:r>
          </a:p>
          <a:p>
            <a:r>
              <a:rPr lang="en-US" sz="1840" dirty="0" err="1"/>
              <a:t>websocket.onclose</a:t>
            </a:r>
            <a:r>
              <a:rPr lang="en-US" sz="1840" dirty="0"/>
              <a:t> = function (e) {</a:t>
            </a:r>
          </a:p>
          <a:p>
            <a:r>
              <a:rPr lang="en-US" sz="1840" dirty="0"/>
              <a:t>    </a:t>
            </a:r>
            <a:r>
              <a:rPr lang="en-US" sz="1840" dirty="0">
                <a:solidFill>
                  <a:srgbClr val="00B0F0"/>
                </a:solidFill>
              </a:rPr>
              <a:t>alert</a:t>
            </a:r>
            <a:r>
              <a:rPr lang="en-US" sz="1840" dirty="0"/>
              <a:t>(</a:t>
            </a:r>
            <a:r>
              <a:rPr lang="en-US" sz="1840" dirty="0">
                <a:solidFill>
                  <a:srgbClr val="FF0000"/>
                </a:solidFill>
              </a:rPr>
              <a:t>"Disconnected"</a:t>
            </a:r>
            <a:r>
              <a:rPr lang="en-US" sz="1840" dirty="0"/>
              <a:t>);</a:t>
            </a:r>
          </a:p>
          <a:p>
            <a:r>
              <a:rPr lang="en-US" sz="1840" dirty="0"/>
              <a:t>};</a:t>
            </a:r>
          </a:p>
          <a:p>
            <a:r>
              <a:rPr lang="en-US" sz="1840" dirty="0" err="1"/>
              <a:t>websocket.onmessage</a:t>
            </a:r>
            <a:r>
              <a:rPr lang="en-US" sz="1840" dirty="0"/>
              <a:t> = function (e) {</a:t>
            </a:r>
          </a:p>
          <a:p>
            <a:r>
              <a:rPr lang="en-US" sz="1840" dirty="0"/>
              <a:t>    </a:t>
            </a:r>
            <a:r>
              <a:rPr lang="en-US" sz="1840" dirty="0">
                <a:solidFill>
                  <a:srgbClr val="00B0F0"/>
                </a:solidFill>
              </a:rPr>
              <a:t>alert</a:t>
            </a:r>
            <a:r>
              <a:rPr lang="en-US" sz="1840" dirty="0"/>
              <a:t>(</a:t>
            </a:r>
            <a:r>
              <a:rPr lang="en-US" sz="1840" dirty="0" err="1"/>
              <a:t>e.data</a:t>
            </a:r>
            <a:r>
              <a:rPr lang="en-US" sz="1840" dirty="0"/>
              <a:t>);</a:t>
            </a:r>
          </a:p>
          <a:p>
            <a:r>
              <a:rPr lang="en-US" sz="1840" dirty="0"/>
              <a:t>};</a:t>
            </a:r>
          </a:p>
          <a:p>
            <a:r>
              <a:rPr lang="en-US" sz="1840" dirty="0" err="1"/>
              <a:t>websocket.onerror</a:t>
            </a:r>
            <a:r>
              <a:rPr lang="en-US" sz="1840" dirty="0"/>
              <a:t> = function (e) {</a:t>
            </a:r>
          </a:p>
          <a:p>
            <a:r>
              <a:rPr lang="en-US" sz="1840" dirty="0"/>
              <a:t>    </a:t>
            </a:r>
            <a:r>
              <a:rPr lang="en-US" sz="1840" dirty="0">
                <a:solidFill>
                  <a:srgbClr val="00B0F0"/>
                </a:solidFill>
              </a:rPr>
              <a:t>alert</a:t>
            </a:r>
            <a:r>
              <a:rPr lang="en-US" sz="1840" dirty="0"/>
              <a:t>(</a:t>
            </a:r>
            <a:r>
              <a:rPr lang="en-US" sz="1840" dirty="0" err="1"/>
              <a:t>e.data</a:t>
            </a:r>
            <a:r>
              <a:rPr lang="en-US" sz="1840" dirty="0"/>
              <a:t>);</a:t>
            </a:r>
          </a:p>
          <a:p>
            <a:r>
              <a:rPr lang="en-US" sz="1840" dirty="0"/>
              <a:t>};</a:t>
            </a:r>
          </a:p>
          <a:p>
            <a:r>
              <a:rPr lang="en-US" sz="1840" dirty="0" err="1"/>
              <a:t>websocket.send</a:t>
            </a:r>
            <a:r>
              <a:rPr lang="en-US" sz="1840" dirty="0"/>
              <a:t>(</a:t>
            </a:r>
            <a:r>
              <a:rPr lang="en-US" sz="1840" dirty="0">
                <a:solidFill>
                  <a:srgbClr val="FF0000"/>
                </a:solidFill>
              </a:rPr>
              <a:t>"Hello"</a:t>
            </a:r>
            <a:r>
              <a:rPr lang="en-US" sz="1840" dirty="0"/>
              <a:t>);</a:t>
            </a:r>
          </a:p>
        </p:txBody>
      </p:sp>
    </p:spTree>
    <p:extLst>
      <p:ext uri="{BB962C8B-B14F-4D97-AF65-F5344CB8AC3E}">
        <p14:creationId xmlns:p14="http://schemas.microsoft.com/office/powerpoint/2010/main" val="2725356071"/>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Message Queuing with </a:t>
            </a:r>
            <a:r>
              <a:rPr lang="en-US" dirty="0" err="1" smtClean="0"/>
              <a:t>WebSockets</a:t>
            </a:r>
            <a:endParaRPr lang="en-US" dirty="0"/>
          </a:p>
        </p:txBody>
      </p:sp>
    </p:spTree>
    <p:extLst>
      <p:ext uri="{BB962C8B-B14F-4D97-AF65-F5344CB8AC3E}">
        <p14:creationId xmlns:p14="http://schemas.microsoft.com/office/powerpoint/2010/main" val="25000610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Scot Hillier</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8623" y="3424007"/>
            <a:ext cx="1524000" cy="1524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79335" y="4909907"/>
            <a:ext cx="1524000" cy="15240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32731" y="3380047"/>
            <a:ext cx="2261397" cy="565349"/>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55678" y="2972328"/>
            <a:ext cx="1524000" cy="15240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71035" y="4387386"/>
            <a:ext cx="1762125" cy="381000"/>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65644" y="4172118"/>
            <a:ext cx="1524000" cy="1524000"/>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3257" y="1710577"/>
            <a:ext cx="1134712" cy="1475126"/>
          </a:xfrm>
          <a:prstGeom prst="rect">
            <a:avLst/>
          </a:prstGeom>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32731" y="1897062"/>
            <a:ext cx="2048254" cy="1102156"/>
          </a:xfrm>
          <a:prstGeom prst="rect">
            <a:avLst/>
          </a:prstGeom>
        </p:spPr>
      </p:pic>
      <p:pic>
        <p:nvPicPr>
          <p:cNvPr id="11" name="Picture 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421017" y="5166416"/>
            <a:ext cx="2062162" cy="835380"/>
          </a:xfrm>
          <a:prstGeom prst="rect">
            <a:avLst/>
          </a:prstGeom>
        </p:spPr>
      </p:pic>
      <p:sp>
        <p:nvSpPr>
          <p:cNvPr id="12" name="TextBox 11"/>
          <p:cNvSpPr txBox="1"/>
          <p:nvPr/>
        </p:nvSpPr>
        <p:spPr>
          <a:xfrm>
            <a:off x="731837" y="5696118"/>
            <a:ext cx="3003194"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ysClr val="windowText" lastClr="000000"/>
                </a:solidFill>
              </a:rPr>
              <a:t>scot@scothillier.net</a:t>
            </a:r>
          </a:p>
          <a:p>
            <a:pPr>
              <a:lnSpc>
                <a:spcPct val="90000"/>
              </a:lnSpc>
              <a:spcAft>
                <a:spcPts val="600"/>
              </a:spcAft>
            </a:pPr>
            <a:r>
              <a:rPr lang="en-US" sz="2400" dirty="0" smtClean="0">
                <a:solidFill>
                  <a:sysClr val="windowText" lastClr="000000"/>
                </a:solidFill>
              </a:rPr>
              <a:t>@</a:t>
            </a:r>
            <a:r>
              <a:rPr lang="en-US" sz="2400" dirty="0" err="1" smtClean="0">
                <a:solidFill>
                  <a:sysClr val="windowText" lastClr="000000"/>
                </a:solidFill>
              </a:rPr>
              <a:t>ScotHillier</a:t>
            </a:r>
            <a:endParaRPr lang="en-US" sz="2400" dirty="0" smtClean="0">
              <a:solidFill>
                <a:sysClr val="windowText" lastClr="000000"/>
              </a:solidFill>
            </a:endParaRPr>
          </a:p>
        </p:txBody>
      </p:sp>
    </p:spTree>
    <p:extLst>
      <p:ext uri="{BB962C8B-B14F-4D97-AF65-F5344CB8AC3E}">
        <p14:creationId xmlns:p14="http://schemas.microsoft.com/office/powerpoint/2010/main" val="234586537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Multithreading</a:t>
            </a:r>
            <a:endParaRPr lang="en-US" dirty="0"/>
          </a:p>
        </p:txBody>
      </p:sp>
    </p:spTree>
    <p:extLst>
      <p:ext uri="{BB962C8B-B14F-4D97-AF65-F5344CB8AC3E}">
        <p14:creationId xmlns:p14="http://schemas.microsoft.com/office/powerpoint/2010/main" val="1608682161"/>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4294967295"/>
          </p:nvPr>
        </p:nvSpPr>
        <p:spPr>
          <a:xfrm>
            <a:off x="579437" y="1218308"/>
            <a:ext cx="10724938" cy="2634567"/>
          </a:xfrm>
          <a:prstGeom prst="rect">
            <a:avLst/>
          </a:prstGeom>
        </p:spPr>
        <p:txBody>
          <a:bodyPr/>
          <a:lstStyle/>
          <a:p>
            <a:r>
              <a:rPr lang="en-US" dirty="0" smtClean="0"/>
              <a:t>Challenge</a:t>
            </a:r>
          </a:p>
          <a:p>
            <a:pPr lvl="1"/>
            <a:r>
              <a:rPr lang="en-US" dirty="0" smtClean="0"/>
              <a:t>JavaScript is historically single-threaded</a:t>
            </a:r>
          </a:p>
          <a:p>
            <a:pPr lvl="1"/>
            <a:r>
              <a:rPr lang="en-US" dirty="0" smtClean="0"/>
              <a:t>Main thread can be blocked by long-running or intensive processes</a:t>
            </a:r>
          </a:p>
          <a:p>
            <a:r>
              <a:rPr lang="en-US" dirty="0" smtClean="0"/>
              <a:t>Solution</a:t>
            </a:r>
          </a:p>
          <a:p>
            <a:pPr lvl="1"/>
            <a:r>
              <a:rPr lang="en-US" dirty="0" smtClean="0"/>
              <a:t>Use Web Workers to spawn new thread</a:t>
            </a:r>
          </a:p>
        </p:txBody>
      </p:sp>
    </p:spTree>
    <p:extLst>
      <p:ext uri="{BB962C8B-B14F-4D97-AF65-F5344CB8AC3E}">
        <p14:creationId xmlns:p14="http://schemas.microsoft.com/office/powerpoint/2010/main" val="397907309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936736"/>
          </a:xfrm>
        </p:spPr>
        <p:txBody>
          <a:bodyPr/>
          <a:lstStyle/>
          <a:p>
            <a:r>
              <a:rPr lang="en-US" dirty="0" smtClean="0"/>
              <a:t>Types</a:t>
            </a:r>
          </a:p>
          <a:p>
            <a:pPr lvl="1"/>
            <a:r>
              <a:rPr lang="en-US" dirty="0" smtClean="0"/>
              <a:t>Dedicated (</a:t>
            </a:r>
            <a:r>
              <a:rPr lang="en-US" sz="2000" dirty="0" smtClean="0">
                <a:latin typeface="Consolas" panose="020B0609020204030204" pitchFamily="49" charset="0"/>
                <a:cs typeface="Consolas" panose="020B0609020204030204" pitchFamily="49" charset="0"/>
              </a:rPr>
              <a:t>Worker</a:t>
            </a:r>
            <a:r>
              <a:rPr lang="en-US" dirty="0" smtClean="0"/>
              <a:t> object), dedicated to one caller</a:t>
            </a:r>
          </a:p>
          <a:p>
            <a:pPr lvl="1"/>
            <a:r>
              <a:rPr lang="en-US" dirty="0" smtClean="0"/>
              <a:t>Shared (</a:t>
            </a:r>
            <a:r>
              <a:rPr lang="en-US" sz="2000" dirty="0" err="1" smtClean="0">
                <a:latin typeface="Consolas" panose="020B0609020204030204" pitchFamily="49" charset="0"/>
                <a:cs typeface="Consolas" panose="020B0609020204030204" pitchFamily="49" charset="0"/>
              </a:rPr>
              <a:t>SharedWorker</a:t>
            </a:r>
            <a:r>
              <a:rPr lang="en-US" dirty="0" smtClean="0"/>
              <a:t> object), supports multiple callers</a:t>
            </a:r>
          </a:p>
          <a:p>
            <a:r>
              <a:rPr lang="en-US" dirty="0" smtClean="0"/>
              <a:t>Capabilities</a:t>
            </a:r>
          </a:p>
          <a:p>
            <a:pPr lvl="1"/>
            <a:r>
              <a:rPr lang="en-US" sz="2000" dirty="0">
                <a:latin typeface="Consolas" panose="020B0609020204030204" pitchFamily="49" charset="0"/>
                <a:cs typeface="Consolas" panose="020B0609020204030204" pitchFamily="49" charset="0"/>
              </a:rPr>
              <a:t>t</a:t>
            </a:r>
            <a:r>
              <a:rPr lang="en-US" sz="2000" dirty="0" smtClean="0">
                <a:latin typeface="Consolas" panose="020B0609020204030204" pitchFamily="49" charset="0"/>
                <a:cs typeface="Consolas" panose="020B0609020204030204" pitchFamily="49" charset="0"/>
              </a:rPr>
              <a:t>his</a:t>
            </a:r>
            <a:r>
              <a:rPr lang="en-US" dirty="0" smtClean="0"/>
              <a:t> and </a:t>
            </a:r>
            <a:r>
              <a:rPr lang="en-US" sz="2000" dirty="0" smtClean="0">
                <a:latin typeface="Consolas" panose="020B0609020204030204" pitchFamily="49" charset="0"/>
                <a:cs typeface="Consolas" panose="020B0609020204030204" pitchFamily="49" charset="0"/>
              </a:rPr>
              <a:t>self</a:t>
            </a:r>
            <a:r>
              <a:rPr lang="en-US" dirty="0" smtClean="0"/>
              <a:t> reference the Web Worker itself</a:t>
            </a:r>
          </a:p>
          <a:p>
            <a:pPr lvl="1"/>
            <a:r>
              <a:rPr lang="en-US" sz="2000" dirty="0" err="1" smtClean="0">
                <a:latin typeface="Consolas" panose="020B0609020204030204" pitchFamily="49" charset="0"/>
                <a:cs typeface="Consolas" panose="020B0609020204030204" pitchFamily="49" charset="0"/>
              </a:rPr>
              <a:t>importScripts</a:t>
            </a:r>
            <a:r>
              <a:rPr lang="en-US" dirty="0" smtClean="0"/>
              <a:t> allows referencing additional libraries</a:t>
            </a:r>
          </a:p>
          <a:p>
            <a:r>
              <a:rPr lang="en-US" dirty="0" smtClean="0"/>
              <a:t>Restrictions</a:t>
            </a:r>
          </a:p>
          <a:p>
            <a:pPr lvl="1"/>
            <a:r>
              <a:rPr lang="en-US" dirty="0" smtClean="0"/>
              <a:t>All communication is via </a:t>
            </a:r>
            <a:r>
              <a:rPr lang="en-US" sz="2000" dirty="0" err="1" smtClean="0">
                <a:latin typeface="Consolas" panose="020B0609020204030204" pitchFamily="49" charset="0"/>
                <a:cs typeface="Consolas" panose="020B0609020204030204" pitchFamily="49" charset="0"/>
              </a:rPr>
              <a:t>postMessage</a:t>
            </a:r>
            <a:endParaRPr lang="en-US" dirty="0" smtClean="0">
              <a:latin typeface="Consolas" panose="020B0609020204030204" pitchFamily="49" charset="0"/>
              <a:cs typeface="Consolas" panose="020B0609020204030204" pitchFamily="49" charset="0"/>
            </a:endParaRPr>
          </a:p>
          <a:p>
            <a:pPr lvl="1"/>
            <a:r>
              <a:rPr lang="en-US" dirty="0" smtClean="0"/>
              <a:t>Cannot access the DOM</a:t>
            </a:r>
          </a:p>
          <a:p>
            <a:pPr lvl="1"/>
            <a:endParaRPr lang="en-US" dirty="0"/>
          </a:p>
        </p:txBody>
      </p:sp>
      <p:sp>
        <p:nvSpPr>
          <p:cNvPr id="3" name="Title 2"/>
          <p:cNvSpPr>
            <a:spLocks noGrp="1"/>
          </p:cNvSpPr>
          <p:nvPr>
            <p:ph type="title"/>
          </p:nvPr>
        </p:nvSpPr>
        <p:spPr/>
        <p:txBody>
          <a:bodyPr/>
          <a:lstStyle/>
          <a:p>
            <a:r>
              <a:rPr lang="en-US" dirty="0" smtClean="0"/>
              <a:t>Web Workers</a:t>
            </a:r>
            <a:endParaRPr lang="en-US" dirty="0"/>
          </a:p>
        </p:txBody>
      </p:sp>
    </p:spTree>
    <p:extLst>
      <p:ext uri="{BB962C8B-B14F-4D97-AF65-F5344CB8AC3E}">
        <p14:creationId xmlns:p14="http://schemas.microsoft.com/office/powerpoint/2010/main" val="3650966281"/>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Workers</a:t>
            </a:r>
            <a:endParaRPr lang="en-US" dirty="0"/>
          </a:p>
        </p:txBody>
      </p:sp>
      <p:sp>
        <p:nvSpPr>
          <p:cNvPr id="3" name="Text Placeholder 2"/>
          <p:cNvSpPr>
            <a:spLocks noGrp="1"/>
          </p:cNvSpPr>
          <p:nvPr>
            <p:ph type="body" sz="quarter" idx="10"/>
          </p:nvPr>
        </p:nvSpPr>
        <p:spPr>
          <a:xfrm>
            <a:off x="274638" y="1216152"/>
            <a:ext cx="11887199" cy="3865225"/>
          </a:xfrm>
        </p:spPr>
        <p:txBody>
          <a:bodyPr/>
          <a:lstStyle/>
          <a:p>
            <a:r>
              <a:rPr lang="en-US" sz="1840" dirty="0">
                <a:solidFill>
                  <a:srgbClr val="00B050"/>
                </a:solidFill>
              </a:rPr>
              <a:t>//client</a:t>
            </a:r>
          </a:p>
          <a:p>
            <a:r>
              <a:rPr lang="en-US" sz="1840" dirty="0" err="1">
                <a:solidFill>
                  <a:srgbClr val="0070C0"/>
                </a:solidFill>
              </a:rPr>
              <a:t>var</a:t>
            </a:r>
            <a:r>
              <a:rPr lang="en-US" sz="1840" dirty="0"/>
              <a:t> worker = new Worker(</a:t>
            </a:r>
            <a:r>
              <a:rPr lang="en-US" sz="1840" dirty="0">
                <a:solidFill>
                  <a:srgbClr val="FF0000"/>
                </a:solidFill>
              </a:rPr>
              <a:t>'task.js'</a:t>
            </a:r>
            <a:r>
              <a:rPr lang="en-US" sz="1840" dirty="0"/>
              <a:t>);</a:t>
            </a:r>
          </a:p>
          <a:p>
            <a:r>
              <a:rPr lang="en-US" sz="1840" dirty="0" err="1"/>
              <a:t>worker.addEventListener</a:t>
            </a:r>
            <a:r>
              <a:rPr lang="en-US" sz="1840" dirty="0"/>
              <a:t>('message', </a:t>
            </a:r>
            <a:r>
              <a:rPr lang="en-US" sz="1840" dirty="0">
                <a:solidFill>
                  <a:srgbClr val="0070C0"/>
                </a:solidFill>
              </a:rPr>
              <a:t>function</a:t>
            </a:r>
            <a:r>
              <a:rPr lang="en-US" sz="1840" dirty="0"/>
              <a:t>(e) {</a:t>
            </a:r>
          </a:p>
          <a:p>
            <a:r>
              <a:rPr lang="en-US" sz="1840" dirty="0"/>
              <a:t>  </a:t>
            </a:r>
            <a:r>
              <a:rPr lang="en-US" sz="1840" dirty="0">
                <a:solidFill>
                  <a:srgbClr val="00B050"/>
                </a:solidFill>
              </a:rPr>
              <a:t>//</a:t>
            </a:r>
            <a:r>
              <a:rPr lang="en-US" sz="1840" dirty="0" err="1">
                <a:solidFill>
                  <a:srgbClr val="00B050"/>
                </a:solidFill>
              </a:rPr>
              <a:t>e.data</a:t>
            </a:r>
            <a:r>
              <a:rPr lang="en-US" sz="1840" dirty="0">
                <a:solidFill>
                  <a:srgbClr val="00B050"/>
                </a:solidFill>
              </a:rPr>
              <a:t> is the response message</a:t>
            </a:r>
          </a:p>
          <a:p>
            <a:r>
              <a:rPr lang="en-US" sz="1840" dirty="0"/>
              <a:t>}, false);</a:t>
            </a:r>
          </a:p>
          <a:p>
            <a:r>
              <a:rPr lang="en-US" sz="1840" dirty="0" err="1"/>
              <a:t>worker.postMessage</a:t>
            </a:r>
            <a:r>
              <a:rPr lang="en-US" sz="1840" dirty="0"/>
              <a:t>();</a:t>
            </a:r>
          </a:p>
          <a:p>
            <a:endParaRPr lang="en-US" sz="1840" dirty="0"/>
          </a:p>
          <a:p>
            <a:r>
              <a:rPr lang="en-US" sz="1840" dirty="0">
                <a:solidFill>
                  <a:srgbClr val="00B050"/>
                </a:solidFill>
              </a:rPr>
              <a:t>//worker</a:t>
            </a:r>
          </a:p>
          <a:p>
            <a:r>
              <a:rPr lang="en-US" sz="1840" dirty="0" err="1"/>
              <a:t>self.addEventListener</a:t>
            </a:r>
            <a:r>
              <a:rPr lang="en-US" sz="1840" dirty="0"/>
              <a:t>(</a:t>
            </a:r>
            <a:r>
              <a:rPr lang="en-US" sz="1840" dirty="0">
                <a:solidFill>
                  <a:srgbClr val="FF0000"/>
                </a:solidFill>
              </a:rPr>
              <a:t>'message'</a:t>
            </a:r>
            <a:r>
              <a:rPr lang="en-US" sz="1840" dirty="0"/>
              <a:t>, </a:t>
            </a:r>
            <a:r>
              <a:rPr lang="en-US" sz="1840" dirty="0">
                <a:solidFill>
                  <a:srgbClr val="0070C0"/>
                </a:solidFill>
              </a:rPr>
              <a:t>function</a:t>
            </a:r>
            <a:r>
              <a:rPr lang="en-US" sz="1840" dirty="0"/>
              <a:t>(e) {</a:t>
            </a:r>
          </a:p>
          <a:p>
            <a:r>
              <a:rPr lang="en-US" sz="1840" dirty="0"/>
              <a:t>  </a:t>
            </a:r>
            <a:r>
              <a:rPr lang="en-US" sz="1840" dirty="0">
                <a:solidFill>
                  <a:srgbClr val="00B050"/>
                </a:solidFill>
              </a:rPr>
              <a:t>//do something and call back</a:t>
            </a:r>
          </a:p>
          <a:p>
            <a:r>
              <a:rPr lang="en-US" sz="1840" dirty="0"/>
              <a:t>  </a:t>
            </a:r>
            <a:r>
              <a:rPr lang="en-US" sz="1840" dirty="0" err="1"/>
              <a:t>self.postMessage</a:t>
            </a:r>
            <a:r>
              <a:rPr lang="en-US" sz="1840" dirty="0"/>
              <a:t>(</a:t>
            </a:r>
            <a:r>
              <a:rPr lang="en-US" sz="1840" dirty="0">
                <a:solidFill>
                  <a:srgbClr val="FF0000"/>
                </a:solidFill>
              </a:rPr>
              <a:t>'response'</a:t>
            </a:r>
            <a:r>
              <a:rPr lang="en-US" sz="1840" dirty="0"/>
              <a:t>);</a:t>
            </a:r>
          </a:p>
          <a:p>
            <a:r>
              <a:rPr lang="en-US" sz="1840" dirty="0"/>
              <a:t>}, false); </a:t>
            </a:r>
          </a:p>
        </p:txBody>
      </p:sp>
    </p:spTree>
    <p:extLst>
      <p:ext uri="{BB962C8B-B14F-4D97-AF65-F5344CB8AC3E}">
        <p14:creationId xmlns:p14="http://schemas.microsoft.com/office/powerpoint/2010/main" val="1228272628"/>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Type Ahead</a:t>
            </a:r>
            <a:endParaRPr lang="en-US" dirty="0"/>
          </a:p>
        </p:txBody>
      </p:sp>
    </p:spTree>
    <p:extLst>
      <p:ext uri="{BB962C8B-B14F-4D97-AF65-F5344CB8AC3E}">
        <p14:creationId xmlns:p14="http://schemas.microsoft.com/office/powerpoint/2010/main" val="40974780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Maintaining SharePoint</a:t>
            </a:r>
            <a:br>
              <a:rPr lang="en-US" dirty="0" smtClean="0"/>
            </a:br>
            <a:r>
              <a:rPr lang="en-US" dirty="0" smtClean="0"/>
              <a:t>Context</a:t>
            </a:r>
            <a:endParaRPr lang="en-US" dirty="0"/>
          </a:p>
        </p:txBody>
      </p:sp>
    </p:spTree>
    <p:extLst>
      <p:ext uri="{BB962C8B-B14F-4D97-AF65-F5344CB8AC3E}">
        <p14:creationId xmlns:p14="http://schemas.microsoft.com/office/powerpoint/2010/main" val="2838014655"/>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4294967295"/>
          </p:nvPr>
        </p:nvSpPr>
        <p:spPr>
          <a:xfrm>
            <a:off x="579437" y="1212849"/>
            <a:ext cx="10724938" cy="4437962"/>
          </a:xfrm>
          <a:prstGeom prst="rect">
            <a:avLst/>
          </a:prstGeom>
        </p:spPr>
        <p:txBody>
          <a:bodyPr/>
          <a:lstStyle/>
          <a:p>
            <a:r>
              <a:rPr lang="en-US" dirty="0" smtClean="0"/>
              <a:t>Challenge</a:t>
            </a:r>
          </a:p>
          <a:p>
            <a:pPr lvl="1"/>
            <a:r>
              <a:rPr lang="en-US" dirty="0" smtClean="0"/>
              <a:t>SharePoint Context must be maintained across pages</a:t>
            </a:r>
          </a:p>
          <a:p>
            <a:r>
              <a:rPr lang="en-US" dirty="0" smtClean="0"/>
              <a:t>Solution</a:t>
            </a:r>
          </a:p>
          <a:p>
            <a:pPr lvl="1"/>
            <a:r>
              <a:rPr lang="en-US" dirty="0" smtClean="0"/>
              <a:t>Cache context with Web Storage</a:t>
            </a:r>
          </a:p>
          <a:p>
            <a:pPr lvl="1"/>
            <a:r>
              <a:rPr lang="en-US" dirty="0" smtClean="0"/>
              <a:t>Add useful information with </a:t>
            </a:r>
            <a:r>
              <a:rPr lang="en-US" dirty="0" err="1" smtClean="0"/>
              <a:t>Geolocation</a:t>
            </a:r>
            <a:endParaRPr lang="en-US" dirty="0" smtClean="0"/>
          </a:p>
        </p:txBody>
      </p:sp>
    </p:spTree>
    <p:extLst>
      <p:ext uri="{BB962C8B-B14F-4D97-AF65-F5344CB8AC3E}">
        <p14:creationId xmlns:p14="http://schemas.microsoft.com/office/powerpoint/2010/main" val="664801978"/>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Storage</a:t>
            </a:r>
            <a:endParaRPr lang="en-US" dirty="0"/>
          </a:p>
        </p:txBody>
      </p:sp>
      <p:sp>
        <p:nvSpPr>
          <p:cNvPr id="3" name="Content Placeholder 2"/>
          <p:cNvSpPr>
            <a:spLocks noGrp="1"/>
          </p:cNvSpPr>
          <p:nvPr>
            <p:ph idx="4294967295"/>
          </p:nvPr>
        </p:nvSpPr>
        <p:spPr>
          <a:xfrm>
            <a:off x="855768" y="1861968"/>
            <a:ext cx="10724938" cy="3717941"/>
          </a:xfrm>
          <a:prstGeom prst="rect">
            <a:avLst/>
          </a:prstGeom>
        </p:spPr>
        <p:txBody>
          <a:bodyPr/>
          <a:lstStyle/>
          <a:p>
            <a:r>
              <a:rPr lang="en-US" dirty="0" smtClean="0"/>
              <a:t>Types</a:t>
            </a:r>
          </a:p>
          <a:p>
            <a:pPr lvl="1"/>
            <a:r>
              <a:rPr lang="en-US" dirty="0" smtClean="0"/>
              <a:t>Local, persistent data through </a:t>
            </a:r>
            <a:r>
              <a:rPr lang="en-US" sz="2000" dirty="0" err="1" smtClean="0">
                <a:latin typeface="Consolas" panose="020B0609020204030204" pitchFamily="49" charset="0"/>
                <a:cs typeface="Consolas" panose="020B0609020204030204" pitchFamily="49" charset="0"/>
              </a:rPr>
              <a:t>localStorage</a:t>
            </a:r>
            <a:endParaRPr lang="en-US" sz="2000" dirty="0" smtClean="0">
              <a:latin typeface="Consolas" panose="020B0609020204030204" pitchFamily="49" charset="0"/>
              <a:cs typeface="Consolas" panose="020B0609020204030204" pitchFamily="49" charset="0"/>
            </a:endParaRPr>
          </a:p>
          <a:p>
            <a:pPr lvl="1"/>
            <a:r>
              <a:rPr lang="en-US" dirty="0" smtClean="0"/>
              <a:t>Session, session-based storage through </a:t>
            </a:r>
            <a:r>
              <a:rPr lang="en-US" sz="2000" dirty="0" err="1" smtClean="0">
                <a:latin typeface="Consolas" panose="020B0609020204030204" pitchFamily="49" charset="0"/>
                <a:cs typeface="Consolas" panose="020B0609020204030204" pitchFamily="49" charset="0"/>
              </a:rPr>
              <a:t>sessionStorage</a:t>
            </a:r>
            <a:endParaRPr lang="en-US" sz="2000" dirty="0" smtClean="0">
              <a:latin typeface="Consolas" panose="020B0609020204030204" pitchFamily="49" charset="0"/>
              <a:cs typeface="Consolas" panose="020B0609020204030204" pitchFamily="49" charset="0"/>
            </a:endParaRPr>
          </a:p>
          <a:p>
            <a:r>
              <a:rPr lang="en-US" dirty="0"/>
              <a:t>Store key-value pairs as </a:t>
            </a:r>
            <a:r>
              <a:rPr lang="en-US" dirty="0" smtClean="0"/>
              <a:t>strings</a:t>
            </a:r>
          </a:p>
          <a:p>
            <a:pPr lvl="1"/>
            <a:r>
              <a:rPr lang="en-US" dirty="0" smtClean="0"/>
              <a:t>Keys must be unique</a:t>
            </a:r>
          </a:p>
          <a:p>
            <a:pPr lvl="1"/>
            <a:r>
              <a:rPr lang="en-US" dirty="0" smtClean="0"/>
              <a:t>Serialize/</a:t>
            </a:r>
            <a:r>
              <a:rPr lang="en-US" dirty="0" err="1" smtClean="0"/>
              <a:t>deserialize</a:t>
            </a:r>
            <a:r>
              <a:rPr lang="en-US" dirty="0" smtClean="0"/>
              <a:t> objects with JSON </a:t>
            </a:r>
            <a:r>
              <a:rPr lang="en-US" dirty="0" err="1" smtClean="0"/>
              <a:t>stringify</a:t>
            </a:r>
            <a:r>
              <a:rPr lang="en-US" dirty="0" smtClean="0"/>
              <a:t>/parse</a:t>
            </a:r>
          </a:p>
          <a:p>
            <a:r>
              <a:rPr lang="en-US" dirty="0" smtClean="0"/>
              <a:t>Can handle events for data changes</a:t>
            </a:r>
            <a:endParaRPr lang="en-US" dirty="0"/>
          </a:p>
        </p:txBody>
      </p:sp>
    </p:spTree>
    <p:extLst>
      <p:ext uri="{BB962C8B-B14F-4D97-AF65-F5344CB8AC3E}">
        <p14:creationId xmlns:p14="http://schemas.microsoft.com/office/powerpoint/2010/main" val="3405376575"/>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Storage</a:t>
            </a:r>
            <a:endParaRPr lang="en-US" dirty="0"/>
          </a:p>
        </p:txBody>
      </p:sp>
      <p:sp>
        <p:nvSpPr>
          <p:cNvPr id="3" name="Text Placeholder 2"/>
          <p:cNvSpPr>
            <a:spLocks noGrp="1"/>
          </p:cNvSpPr>
          <p:nvPr>
            <p:ph type="body" sz="quarter" idx="10"/>
          </p:nvPr>
        </p:nvSpPr>
        <p:spPr>
          <a:xfrm>
            <a:off x="274638" y="1216152"/>
            <a:ext cx="11887199" cy="4799519"/>
          </a:xfrm>
        </p:spPr>
        <p:txBody>
          <a:bodyPr/>
          <a:lstStyle/>
          <a:p>
            <a:r>
              <a:rPr lang="en-US" sz="1840" dirty="0" smtClean="0">
                <a:solidFill>
                  <a:srgbClr val="00B050"/>
                </a:solidFill>
              </a:rPr>
              <a:t>//save</a:t>
            </a:r>
          </a:p>
          <a:p>
            <a:r>
              <a:rPr lang="en-US" sz="1840" dirty="0" err="1" smtClean="0"/>
              <a:t>localStorage.setItem</a:t>
            </a:r>
            <a:r>
              <a:rPr lang="en-US" sz="1840" dirty="0"/>
              <a:t>(</a:t>
            </a:r>
            <a:r>
              <a:rPr lang="en-US" sz="1840" dirty="0">
                <a:solidFill>
                  <a:srgbClr val="FF0000"/>
                </a:solidFill>
              </a:rPr>
              <a:t>"key"</a:t>
            </a:r>
            <a:r>
              <a:rPr lang="en-US" sz="1840" dirty="0"/>
              <a:t>, </a:t>
            </a:r>
            <a:r>
              <a:rPr lang="en-US" sz="1840" dirty="0">
                <a:solidFill>
                  <a:srgbClr val="FF0000"/>
                </a:solidFill>
              </a:rPr>
              <a:t>"value</a:t>
            </a:r>
            <a:r>
              <a:rPr lang="en-US" sz="1840" dirty="0" smtClean="0">
                <a:solidFill>
                  <a:srgbClr val="FF0000"/>
                </a:solidFill>
              </a:rPr>
              <a:t>"</a:t>
            </a:r>
            <a:r>
              <a:rPr lang="en-US" sz="1840" dirty="0" smtClean="0"/>
              <a:t>);</a:t>
            </a:r>
          </a:p>
          <a:p>
            <a:r>
              <a:rPr lang="en-US" sz="1840" dirty="0" err="1" smtClean="0"/>
              <a:t>sessionStorage.setItem</a:t>
            </a:r>
            <a:r>
              <a:rPr lang="en-US" sz="1840" dirty="0" smtClean="0"/>
              <a:t>(</a:t>
            </a:r>
            <a:r>
              <a:rPr lang="en-US" sz="1840" dirty="0" smtClean="0">
                <a:solidFill>
                  <a:srgbClr val="FF0000"/>
                </a:solidFill>
              </a:rPr>
              <a:t>"</a:t>
            </a:r>
            <a:r>
              <a:rPr lang="en-US" sz="1840" dirty="0" err="1" smtClean="0">
                <a:solidFill>
                  <a:srgbClr val="FF0000"/>
                </a:solidFill>
              </a:rPr>
              <a:t>myobj</a:t>
            </a:r>
            <a:r>
              <a:rPr lang="en-US" sz="1840" dirty="0" smtClean="0">
                <a:solidFill>
                  <a:srgbClr val="FF0000"/>
                </a:solidFill>
              </a:rPr>
              <a:t>"</a:t>
            </a:r>
            <a:r>
              <a:rPr lang="en-US" sz="1840" dirty="0" smtClean="0"/>
              <a:t>, </a:t>
            </a:r>
            <a:r>
              <a:rPr lang="en-US" sz="1840" dirty="0" err="1"/>
              <a:t>JSON.stringify</a:t>
            </a:r>
            <a:r>
              <a:rPr lang="en-US" sz="1840" dirty="0"/>
              <a:t>(object</a:t>
            </a:r>
            <a:r>
              <a:rPr lang="en-US" sz="1840" dirty="0" smtClean="0"/>
              <a:t>));</a:t>
            </a:r>
          </a:p>
          <a:p>
            <a:endParaRPr lang="en-US" sz="1840" dirty="0"/>
          </a:p>
          <a:p>
            <a:r>
              <a:rPr lang="en-US" sz="1840" dirty="0" smtClean="0">
                <a:solidFill>
                  <a:srgbClr val="00B050"/>
                </a:solidFill>
              </a:rPr>
              <a:t>//retrieve</a:t>
            </a:r>
          </a:p>
          <a:p>
            <a:r>
              <a:rPr lang="en-US" sz="1840" dirty="0" err="1" smtClean="0">
                <a:solidFill>
                  <a:srgbClr val="0070C0"/>
                </a:solidFill>
              </a:rPr>
              <a:t>var</a:t>
            </a:r>
            <a:r>
              <a:rPr lang="en-US" sz="1840" dirty="0" smtClean="0"/>
              <a:t> </a:t>
            </a:r>
            <a:r>
              <a:rPr lang="en-US" sz="1840" dirty="0"/>
              <a:t>string = </a:t>
            </a:r>
            <a:r>
              <a:rPr lang="en-US" sz="1840" dirty="0" err="1"/>
              <a:t>localStorage.getItem</a:t>
            </a:r>
            <a:r>
              <a:rPr lang="en-US" sz="1840" dirty="0"/>
              <a:t>(</a:t>
            </a:r>
            <a:r>
              <a:rPr lang="en-US" sz="1840" dirty="0">
                <a:solidFill>
                  <a:srgbClr val="FF0000"/>
                </a:solidFill>
              </a:rPr>
              <a:t>"key</a:t>
            </a:r>
            <a:r>
              <a:rPr lang="en-US" sz="1840" dirty="0" smtClean="0">
                <a:solidFill>
                  <a:srgbClr val="FF0000"/>
                </a:solidFill>
              </a:rPr>
              <a:t>"</a:t>
            </a:r>
            <a:r>
              <a:rPr lang="en-US" sz="1840" dirty="0" smtClean="0"/>
              <a:t>);</a:t>
            </a:r>
          </a:p>
          <a:p>
            <a:r>
              <a:rPr lang="en-US" sz="1840" dirty="0" err="1" smtClean="0">
                <a:solidFill>
                  <a:srgbClr val="0070C0"/>
                </a:solidFill>
              </a:rPr>
              <a:t>var</a:t>
            </a:r>
            <a:r>
              <a:rPr lang="en-US" sz="1840" dirty="0" smtClean="0"/>
              <a:t> </a:t>
            </a:r>
            <a:r>
              <a:rPr lang="en-US" sz="1840" dirty="0"/>
              <a:t>object = </a:t>
            </a:r>
            <a:r>
              <a:rPr lang="en-US" sz="1840" dirty="0" err="1" smtClean="0"/>
              <a:t>JSON.parse</a:t>
            </a:r>
            <a:r>
              <a:rPr lang="en-US" sz="1840" dirty="0" smtClean="0"/>
              <a:t>(</a:t>
            </a:r>
            <a:r>
              <a:rPr lang="en-US" sz="1840" dirty="0" err="1" smtClean="0"/>
              <a:t>sessionStorage.getItem</a:t>
            </a:r>
            <a:r>
              <a:rPr lang="en-US" sz="1840" dirty="0" smtClean="0"/>
              <a:t>(</a:t>
            </a:r>
            <a:r>
              <a:rPr lang="en-US" sz="1840" dirty="0" smtClean="0">
                <a:solidFill>
                  <a:srgbClr val="FF0000"/>
                </a:solidFill>
              </a:rPr>
              <a:t>"</a:t>
            </a:r>
            <a:r>
              <a:rPr lang="en-US" sz="1840" dirty="0" err="1" smtClean="0">
                <a:solidFill>
                  <a:srgbClr val="FF0000"/>
                </a:solidFill>
              </a:rPr>
              <a:t>myobj</a:t>
            </a:r>
            <a:r>
              <a:rPr lang="en-US" sz="1840" dirty="0" smtClean="0">
                <a:solidFill>
                  <a:srgbClr val="FF0000"/>
                </a:solidFill>
              </a:rPr>
              <a:t>"</a:t>
            </a:r>
            <a:r>
              <a:rPr lang="en-US" sz="1840" dirty="0" smtClean="0"/>
              <a:t>));</a:t>
            </a:r>
          </a:p>
          <a:p>
            <a:endParaRPr lang="en-US" sz="1840" dirty="0"/>
          </a:p>
          <a:p>
            <a:r>
              <a:rPr lang="en-US" sz="1840" dirty="0" smtClean="0">
                <a:solidFill>
                  <a:srgbClr val="00B050"/>
                </a:solidFill>
              </a:rPr>
              <a:t>//storage event</a:t>
            </a:r>
          </a:p>
          <a:p>
            <a:r>
              <a:rPr lang="en-US" sz="1840" dirty="0" err="1"/>
              <a:t>w</a:t>
            </a:r>
            <a:r>
              <a:rPr lang="en-US" sz="1840" dirty="0" err="1" smtClean="0"/>
              <a:t>indow.onstorage</a:t>
            </a:r>
            <a:r>
              <a:rPr lang="en-US" sz="1840" dirty="0" smtClean="0"/>
              <a:t> = </a:t>
            </a:r>
            <a:r>
              <a:rPr lang="en-US" sz="1840" dirty="0" smtClean="0">
                <a:solidFill>
                  <a:srgbClr val="0070C0"/>
                </a:solidFill>
              </a:rPr>
              <a:t>function</a:t>
            </a:r>
            <a:r>
              <a:rPr lang="en-US" sz="1840" dirty="0" smtClean="0"/>
              <a:t> (e) {</a:t>
            </a:r>
          </a:p>
          <a:p>
            <a:r>
              <a:rPr lang="en-US" sz="1840" dirty="0">
                <a:solidFill>
                  <a:srgbClr val="00B050"/>
                </a:solidFill>
              </a:rPr>
              <a:t> </a:t>
            </a:r>
            <a:r>
              <a:rPr lang="en-US" sz="1840" dirty="0" smtClean="0">
                <a:solidFill>
                  <a:srgbClr val="00B050"/>
                </a:solidFill>
              </a:rPr>
              <a:t>   //</a:t>
            </a:r>
            <a:r>
              <a:rPr lang="en-US" sz="1840" dirty="0" err="1" smtClean="0">
                <a:solidFill>
                  <a:srgbClr val="00B050"/>
                </a:solidFill>
              </a:rPr>
              <a:t>e.key</a:t>
            </a:r>
            <a:endParaRPr lang="en-US" sz="1840" dirty="0" smtClean="0">
              <a:solidFill>
                <a:srgbClr val="00B050"/>
              </a:solidFill>
            </a:endParaRPr>
          </a:p>
          <a:p>
            <a:r>
              <a:rPr lang="en-US" sz="1840" dirty="0">
                <a:solidFill>
                  <a:srgbClr val="00B050"/>
                </a:solidFill>
              </a:rPr>
              <a:t> </a:t>
            </a:r>
            <a:r>
              <a:rPr lang="en-US" sz="1840" dirty="0" smtClean="0">
                <a:solidFill>
                  <a:srgbClr val="00B050"/>
                </a:solidFill>
              </a:rPr>
              <a:t>   //</a:t>
            </a:r>
            <a:r>
              <a:rPr lang="en-US" sz="1840" dirty="0" err="1" smtClean="0">
                <a:solidFill>
                  <a:srgbClr val="00B050"/>
                </a:solidFill>
              </a:rPr>
              <a:t>e.oldValue</a:t>
            </a:r>
            <a:endParaRPr lang="en-US" sz="1840" dirty="0" smtClean="0">
              <a:solidFill>
                <a:srgbClr val="00B050"/>
              </a:solidFill>
            </a:endParaRPr>
          </a:p>
          <a:p>
            <a:r>
              <a:rPr lang="en-US" sz="1840" dirty="0">
                <a:solidFill>
                  <a:srgbClr val="00B050"/>
                </a:solidFill>
              </a:rPr>
              <a:t> </a:t>
            </a:r>
            <a:r>
              <a:rPr lang="en-US" sz="1840" dirty="0" smtClean="0">
                <a:solidFill>
                  <a:srgbClr val="00B050"/>
                </a:solidFill>
              </a:rPr>
              <a:t>   //</a:t>
            </a:r>
            <a:r>
              <a:rPr lang="en-US" sz="1840" dirty="0" err="1" smtClean="0">
                <a:solidFill>
                  <a:srgbClr val="00B050"/>
                </a:solidFill>
              </a:rPr>
              <a:t>e.newValue</a:t>
            </a:r>
            <a:endParaRPr lang="en-US" sz="1840" dirty="0" smtClean="0">
              <a:solidFill>
                <a:srgbClr val="00B050"/>
              </a:solidFill>
            </a:endParaRPr>
          </a:p>
          <a:p>
            <a:r>
              <a:rPr lang="en-US" sz="1840" dirty="0">
                <a:solidFill>
                  <a:srgbClr val="00B050"/>
                </a:solidFill>
              </a:rPr>
              <a:t> </a:t>
            </a:r>
            <a:r>
              <a:rPr lang="en-US" sz="1840" dirty="0" smtClean="0">
                <a:solidFill>
                  <a:srgbClr val="00B050"/>
                </a:solidFill>
              </a:rPr>
              <a:t>   //</a:t>
            </a:r>
            <a:r>
              <a:rPr lang="en-US" sz="1840" dirty="0" err="1" smtClean="0">
                <a:solidFill>
                  <a:srgbClr val="00B050"/>
                </a:solidFill>
              </a:rPr>
              <a:t>e.storageArea</a:t>
            </a:r>
            <a:endParaRPr lang="en-US" sz="1840" dirty="0" smtClean="0">
              <a:solidFill>
                <a:srgbClr val="00B050"/>
              </a:solidFill>
            </a:endParaRPr>
          </a:p>
          <a:p>
            <a:r>
              <a:rPr lang="en-US" sz="1840" dirty="0" smtClean="0"/>
              <a:t>}</a:t>
            </a:r>
            <a:endParaRPr lang="en-US" sz="1840" dirty="0"/>
          </a:p>
        </p:txBody>
      </p:sp>
    </p:spTree>
    <p:extLst>
      <p:ext uri="{BB962C8B-B14F-4D97-AF65-F5344CB8AC3E}">
        <p14:creationId xmlns:p14="http://schemas.microsoft.com/office/powerpoint/2010/main" val="2944843474"/>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Maintaining SharePoint Context</a:t>
            </a:r>
            <a:endParaRPr lang="en-US" dirty="0"/>
          </a:p>
        </p:txBody>
      </p:sp>
    </p:spTree>
    <p:extLst>
      <p:ext uri="{BB962C8B-B14F-4D97-AF65-F5344CB8AC3E}">
        <p14:creationId xmlns:p14="http://schemas.microsoft.com/office/powerpoint/2010/main" val="28103823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Bricks to Houses</a:t>
            </a:r>
            <a:endParaRPr lang="en-US" dirty="0"/>
          </a:p>
        </p:txBody>
      </p:sp>
      <p:grpSp>
        <p:nvGrpSpPr>
          <p:cNvPr id="17" name="Group 16"/>
          <p:cNvGrpSpPr/>
          <p:nvPr/>
        </p:nvGrpSpPr>
        <p:grpSpPr>
          <a:xfrm>
            <a:off x="448867" y="1871276"/>
            <a:ext cx="4343400" cy="4343400"/>
            <a:chOff x="655637" y="1897062"/>
            <a:chExt cx="4343400" cy="434340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637" y="1897062"/>
              <a:ext cx="4343400" cy="4343400"/>
            </a:xfrm>
            <a:prstGeom prst="rect">
              <a:avLst/>
            </a:prstGeom>
          </p:spPr>
        </p:pic>
        <p:sp>
          <p:nvSpPr>
            <p:cNvPr id="7" name="TextBox 6"/>
            <p:cNvSpPr txBox="1"/>
            <p:nvPr/>
          </p:nvSpPr>
          <p:spPr>
            <a:xfrm>
              <a:off x="2796164" y="2730702"/>
              <a:ext cx="1516441"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Web Parts</a:t>
              </a:r>
            </a:p>
          </p:txBody>
        </p:sp>
        <p:sp>
          <p:nvSpPr>
            <p:cNvPr id="8" name="TextBox 7"/>
            <p:cNvSpPr txBox="1"/>
            <p:nvPr/>
          </p:nvSpPr>
          <p:spPr>
            <a:xfrm>
              <a:off x="3067338" y="3669974"/>
              <a:ext cx="1559017"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Workflows</a:t>
              </a:r>
            </a:p>
          </p:txBody>
        </p:sp>
        <p:sp>
          <p:nvSpPr>
            <p:cNvPr id="9" name="TextBox 8"/>
            <p:cNvSpPr txBox="1"/>
            <p:nvPr/>
          </p:nvSpPr>
          <p:spPr>
            <a:xfrm>
              <a:off x="1493837" y="2697421"/>
              <a:ext cx="1029513"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Pages</a:t>
              </a:r>
            </a:p>
          </p:txBody>
        </p:sp>
        <p:sp>
          <p:nvSpPr>
            <p:cNvPr id="10" name="TextBox 9"/>
            <p:cNvSpPr txBox="1"/>
            <p:nvPr/>
          </p:nvSpPr>
          <p:spPr>
            <a:xfrm>
              <a:off x="1349438" y="4608079"/>
              <a:ext cx="1318310"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Libraries</a:t>
              </a:r>
            </a:p>
          </p:txBody>
        </p:sp>
        <p:sp>
          <p:nvSpPr>
            <p:cNvPr id="11" name="TextBox 10"/>
            <p:cNvSpPr txBox="1"/>
            <p:nvPr/>
          </p:nvSpPr>
          <p:spPr>
            <a:xfrm>
              <a:off x="1507542" y="5482070"/>
              <a:ext cx="2732992"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gradFill>
                    <a:gsLst>
                      <a:gs pos="2917">
                        <a:schemeClr val="tx1"/>
                      </a:gs>
                      <a:gs pos="30000">
                        <a:schemeClr val="tx1"/>
                      </a:gs>
                    </a:gsLst>
                    <a:lin ang="5400000" scaled="0"/>
                  </a:gradFill>
                </a:rPr>
                <a:t>SharePoint 2010</a:t>
              </a:r>
            </a:p>
          </p:txBody>
        </p:sp>
      </p:grpSp>
      <p:grpSp>
        <p:nvGrpSpPr>
          <p:cNvPr id="18" name="Group 17"/>
          <p:cNvGrpSpPr/>
          <p:nvPr/>
        </p:nvGrpSpPr>
        <p:grpSpPr>
          <a:xfrm>
            <a:off x="6702926" y="1543426"/>
            <a:ext cx="5427650" cy="4528939"/>
            <a:chOff x="6862672" y="1513591"/>
            <a:chExt cx="5427650" cy="4528939"/>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0738" y="2306274"/>
              <a:ext cx="1354757" cy="1354757"/>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7489" y="3202481"/>
              <a:ext cx="2167611" cy="2167611"/>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9677" y="1513591"/>
              <a:ext cx="730900" cy="730900"/>
            </a:xfrm>
            <a:prstGeom prst="rect">
              <a:avLst/>
            </a:prstGeom>
          </p:spPr>
        </p:pic>
        <p:sp>
          <p:nvSpPr>
            <p:cNvPr id="12" name="TextBox 11"/>
            <p:cNvSpPr txBox="1"/>
            <p:nvPr/>
          </p:nvSpPr>
          <p:spPr>
            <a:xfrm>
              <a:off x="6862672" y="5414666"/>
              <a:ext cx="2732992"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gradFill>
                    <a:gsLst>
                      <a:gs pos="2917">
                        <a:schemeClr val="tx1"/>
                      </a:gs>
                      <a:gs pos="30000">
                        <a:schemeClr val="tx1"/>
                      </a:gs>
                    </a:gsLst>
                    <a:lin ang="5400000" scaled="0"/>
                  </a:gradFill>
                </a:rPr>
                <a:t>SharePoint 2013</a:t>
              </a:r>
            </a:p>
          </p:txBody>
        </p:sp>
        <p:sp>
          <p:nvSpPr>
            <p:cNvPr id="13" name="TextBox 12"/>
            <p:cNvSpPr txBox="1"/>
            <p:nvPr/>
          </p:nvSpPr>
          <p:spPr>
            <a:xfrm>
              <a:off x="9037637" y="1543426"/>
              <a:ext cx="1464888"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t>App Parts</a:t>
              </a:r>
            </a:p>
          </p:txBody>
        </p:sp>
        <p:sp>
          <p:nvSpPr>
            <p:cNvPr id="14" name="TextBox 13"/>
            <p:cNvSpPr txBox="1"/>
            <p:nvPr/>
          </p:nvSpPr>
          <p:spPr>
            <a:xfrm>
              <a:off x="9037637" y="2741293"/>
              <a:ext cx="3252685"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t>SharePoint-Hosted Apps</a:t>
              </a:r>
            </a:p>
          </p:txBody>
        </p:sp>
        <p:sp>
          <p:nvSpPr>
            <p:cNvPr id="16" name="TextBox 15"/>
            <p:cNvSpPr txBox="1"/>
            <p:nvPr/>
          </p:nvSpPr>
          <p:spPr>
            <a:xfrm>
              <a:off x="9037637" y="4368215"/>
              <a:ext cx="2872646"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t>Provider-Hosted Apps</a:t>
              </a:r>
            </a:p>
          </p:txBody>
        </p:sp>
      </p:grpSp>
    </p:spTree>
    <p:extLst>
      <p:ext uri="{BB962C8B-B14F-4D97-AF65-F5344CB8AC3E}">
        <p14:creationId xmlns:p14="http://schemas.microsoft.com/office/powerpoint/2010/main" val="2708162382"/>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4294967295"/>
          </p:nvPr>
        </p:nvSpPr>
        <p:spPr>
          <a:xfrm>
            <a:off x="503237" y="1287462"/>
            <a:ext cx="10724938" cy="5486400"/>
          </a:xfrm>
          <a:prstGeom prst="rect">
            <a:avLst/>
          </a:prstGeom>
        </p:spPr>
        <p:txBody>
          <a:bodyPr>
            <a:normAutofit fontScale="92500" lnSpcReduction="10000"/>
          </a:bodyPr>
          <a:lstStyle/>
          <a:p>
            <a:r>
              <a:rPr lang="en-US" dirty="0" smtClean="0"/>
              <a:t>Responsive </a:t>
            </a:r>
            <a:r>
              <a:rPr lang="en-US" dirty="0" err="1" smtClean="0"/>
              <a:t>IFrames</a:t>
            </a:r>
            <a:endParaRPr lang="en-US" dirty="0" smtClean="0"/>
          </a:p>
          <a:p>
            <a:pPr lvl="1"/>
            <a:r>
              <a:rPr lang="en-US" dirty="0" err="1" smtClean="0"/>
              <a:t>postMessage</a:t>
            </a:r>
            <a:endParaRPr lang="en-US" dirty="0" smtClean="0"/>
          </a:p>
          <a:p>
            <a:r>
              <a:rPr lang="en-US" dirty="0" smtClean="0"/>
              <a:t>Single-Page App AJAX Navigation</a:t>
            </a:r>
          </a:p>
          <a:p>
            <a:pPr lvl="1"/>
            <a:r>
              <a:rPr lang="en-US" dirty="0"/>
              <a:t>h</a:t>
            </a:r>
            <a:r>
              <a:rPr lang="en-US" dirty="0" smtClean="0"/>
              <a:t>istory object</a:t>
            </a:r>
          </a:p>
          <a:p>
            <a:r>
              <a:rPr lang="en-US" dirty="0" smtClean="0"/>
              <a:t>App Part Communication</a:t>
            </a:r>
          </a:p>
          <a:p>
            <a:pPr lvl="1"/>
            <a:r>
              <a:rPr lang="en-US" dirty="0" smtClean="0"/>
              <a:t>Server-Sent Events</a:t>
            </a:r>
          </a:p>
          <a:p>
            <a:pPr lvl="1"/>
            <a:r>
              <a:rPr lang="en-US" dirty="0" smtClean="0"/>
              <a:t>Web Sockets</a:t>
            </a:r>
          </a:p>
          <a:p>
            <a:r>
              <a:rPr lang="en-US" dirty="0" smtClean="0"/>
              <a:t>Improved Performance</a:t>
            </a:r>
          </a:p>
          <a:p>
            <a:pPr lvl="1"/>
            <a:r>
              <a:rPr lang="en-US" dirty="0" smtClean="0"/>
              <a:t>Web Workers</a:t>
            </a:r>
          </a:p>
          <a:p>
            <a:r>
              <a:rPr lang="en-US" dirty="0" smtClean="0"/>
              <a:t>SharePoint Context</a:t>
            </a:r>
          </a:p>
          <a:p>
            <a:pPr lvl="1"/>
            <a:r>
              <a:rPr lang="en-US" dirty="0" smtClean="0"/>
              <a:t>Web Storage</a:t>
            </a:r>
          </a:p>
          <a:p>
            <a:pPr lvl="1"/>
            <a:r>
              <a:rPr lang="en-US" dirty="0" err="1" smtClean="0"/>
              <a:t>Geolocation</a:t>
            </a:r>
            <a:endParaRPr lang="en-US" dirty="0" smtClean="0"/>
          </a:p>
        </p:txBody>
      </p:sp>
    </p:spTree>
    <p:extLst>
      <p:ext uri="{BB962C8B-B14F-4D97-AF65-F5344CB8AC3E}">
        <p14:creationId xmlns:p14="http://schemas.microsoft.com/office/powerpoint/2010/main" val="3061520799"/>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7" y="1212850"/>
            <a:ext cx="12039599" cy="6155531"/>
          </a:xfrm>
        </p:spPr>
        <p:txBody>
          <a:bodyPr/>
          <a:lstStyle/>
          <a:p>
            <a:r>
              <a:rPr lang="en-US" dirty="0">
                <a:effectLst>
                  <a:glow rad="101600">
                    <a:srgbClr val="FFFF00">
                      <a:alpha val="60000"/>
                    </a:srgbClr>
                  </a:glow>
                </a:effectLst>
              </a:rPr>
              <a:t>SPC 413, Complex Problem Solving with HTML5</a:t>
            </a:r>
          </a:p>
          <a:p>
            <a:pPr lvl="1"/>
            <a:r>
              <a:rPr lang="en-US" dirty="0"/>
              <a:t>Tuesday, March 4, 2014, 10:45 AM-12:00 PM</a:t>
            </a:r>
          </a:p>
          <a:p>
            <a:pPr lvl="1"/>
            <a:r>
              <a:rPr lang="en-US" dirty="0"/>
              <a:t>Palazzo Ballroom A-H </a:t>
            </a:r>
          </a:p>
          <a:p>
            <a:pPr lvl="1"/>
            <a:r>
              <a:rPr lang="en-US" dirty="0">
                <a:hlinkClick r:id="rId3"/>
              </a:rPr>
              <a:t>http://curah.microsoft.com/56000/sharepoint-conference-2014-spc413-resources</a:t>
            </a:r>
            <a:endParaRPr lang="en-US" dirty="0"/>
          </a:p>
          <a:p>
            <a:r>
              <a:rPr lang="en-US" dirty="0" smtClean="0"/>
              <a:t>SPC 400, 3</a:t>
            </a:r>
            <a:r>
              <a:rPr lang="en-US" baseline="30000" dirty="0" smtClean="0"/>
              <a:t>rd</a:t>
            </a:r>
            <a:r>
              <a:rPr lang="en-US" dirty="0" smtClean="0"/>
              <a:t>-Party JS Libraries You Need to Know</a:t>
            </a:r>
          </a:p>
          <a:p>
            <a:pPr lvl="1"/>
            <a:r>
              <a:rPr lang="en-US" dirty="0"/>
              <a:t>Tuesday, March 4, 2014, 3:15 PM-4:30 </a:t>
            </a:r>
            <a:r>
              <a:rPr lang="en-US" dirty="0" smtClean="0"/>
              <a:t>PM</a:t>
            </a:r>
          </a:p>
          <a:p>
            <a:pPr lvl="1"/>
            <a:r>
              <a:rPr lang="en-US" dirty="0"/>
              <a:t>Palazzo </a:t>
            </a:r>
            <a:r>
              <a:rPr lang="en-US" dirty="0" smtClean="0"/>
              <a:t>Ballroom K,L</a:t>
            </a:r>
          </a:p>
          <a:p>
            <a:pPr lvl="1"/>
            <a:r>
              <a:rPr lang="en-US" dirty="0">
                <a:hlinkClick r:id="rId4"/>
              </a:rPr>
              <a:t>http://</a:t>
            </a:r>
            <a:r>
              <a:rPr lang="en-US" dirty="0" smtClean="0">
                <a:hlinkClick r:id="rId4"/>
              </a:rPr>
              <a:t>curah.microsoft.com/56018/sharepoint-conference-2014-spc400-resources</a:t>
            </a:r>
            <a:endParaRPr lang="en-US" dirty="0" smtClean="0"/>
          </a:p>
          <a:p>
            <a:r>
              <a:rPr lang="en-US" dirty="0" smtClean="0"/>
              <a:t>SPC 404, </a:t>
            </a:r>
            <a:r>
              <a:rPr lang="en-US" dirty="0"/>
              <a:t>Build your own REST service with </a:t>
            </a:r>
            <a:r>
              <a:rPr lang="en-US" dirty="0" err="1"/>
              <a:t>WebAPI</a:t>
            </a:r>
            <a:r>
              <a:rPr lang="en-US" dirty="0"/>
              <a:t> </a:t>
            </a:r>
            <a:r>
              <a:rPr lang="en-US" dirty="0" smtClean="0"/>
              <a:t>2</a:t>
            </a:r>
          </a:p>
          <a:p>
            <a:pPr lvl="1"/>
            <a:r>
              <a:rPr lang="en-US" dirty="0"/>
              <a:t>Wednesday, March 5, 2014, 10:45 AM-12:00 PM </a:t>
            </a:r>
            <a:endParaRPr lang="en-US" dirty="0" smtClean="0"/>
          </a:p>
          <a:p>
            <a:pPr lvl="1"/>
            <a:r>
              <a:rPr lang="en-US" dirty="0"/>
              <a:t>Palazzo Ballroom A-H </a:t>
            </a:r>
            <a:endParaRPr lang="en-US" dirty="0" smtClean="0"/>
          </a:p>
          <a:p>
            <a:pPr lvl="1"/>
            <a:r>
              <a:rPr lang="en-US" dirty="0">
                <a:hlinkClick r:id="rId5"/>
              </a:rPr>
              <a:t>http://</a:t>
            </a:r>
            <a:r>
              <a:rPr lang="en-US" dirty="0" smtClean="0">
                <a:hlinkClick r:id="rId5"/>
              </a:rPr>
              <a:t>curah.microsoft.com/56111/sharepoint-conference-2014-spc400-resources</a:t>
            </a:r>
            <a:endParaRPr lang="en-US" dirty="0" smtClean="0"/>
          </a:p>
          <a:p>
            <a:pPr lvl="1"/>
            <a:endParaRPr lang="en-US" dirty="0"/>
          </a:p>
        </p:txBody>
      </p:sp>
      <p:sp>
        <p:nvSpPr>
          <p:cNvPr id="3" name="Title 2"/>
          <p:cNvSpPr>
            <a:spLocks noGrp="1"/>
          </p:cNvSpPr>
          <p:nvPr>
            <p:ph type="title"/>
          </p:nvPr>
        </p:nvSpPr>
        <p:spPr/>
        <p:txBody>
          <a:bodyPr/>
          <a:lstStyle/>
          <a:p>
            <a:r>
              <a:rPr lang="en-US" dirty="0" smtClean="0"/>
              <a:t>Sessions and Resources</a:t>
            </a:r>
            <a:endParaRPr lang="en-US" dirty="0"/>
          </a:p>
        </p:txBody>
      </p:sp>
    </p:spTree>
    <p:extLst>
      <p:ext uri="{BB962C8B-B14F-4D97-AF65-F5344CB8AC3E}">
        <p14:creationId xmlns:p14="http://schemas.microsoft.com/office/powerpoint/2010/main" val="841844492"/>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646715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4294967295"/>
          </p:nvPr>
        </p:nvSpPr>
        <p:spPr>
          <a:xfrm>
            <a:off x="503237" y="1287462"/>
            <a:ext cx="10724938" cy="5486400"/>
          </a:xfrm>
          <a:prstGeom prst="rect">
            <a:avLst/>
          </a:prstGeom>
        </p:spPr>
        <p:txBody>
          <a:bodyPr>
            <a:normAutofit fontScale="92500" lnSpcReduction="10000"/>
          </a:bodyPr>
          <a:lstStyle/>
          <a:p>
            <a:r>
              <a:rPr lang="en-US" dirty="0" smtClean="0"/>
              <a:t>Responsive </a:t>
            </a:r>
            <a:r>
              <a:rPr lang="en-US" dirty="0" err="1" smtClean="0"/>
              <a:t>IFrames</a:t>
            </a:r>
            <a:endParaRPr lang="en-US" dirty="0" smtClean="0"/>
          </a:p>
          <a:p>
            <a:pPr lvl="1"/>
            <a:r>
              <a:rPr lang="en-US" dirty="0" err="1" smtClean="0"/>
              <a:t>postMessage</a:t>
            </a:r>
            <a:endParaRPr lang="en-US" dirty="0" smtClean="0"/>
          </a:p>
          <a:p>
            <a:r>
              <a:rPr lang="en-US" dirty="0" smtClean="0"/>
              <a:t>Single-Page App AJAX Navigation</a:t>
            </a:r>
          </a:p>
          <a:p>
            <a:pPr lvl="1"/>
            <a:r>
              <a:rPr lang="en-US" dirty="0"/>
              <a:t>h</a:t>
            </a:r>
            <a:r>
              <a:rPr lang="en-US" dirty="0" smtClean="0"/>
              <a:t>istory object</a:t>
            </a:r>
          </a:p>
          <a:p>
            <a:r>
              <a:rPr lang="en-US" dirty="0" smtClean="0"/>
              <a:t>App Part Communication</a:t>
            </a:r>
          </a:p>
          <a:p>
            <a:pPr lvl="1"/>
            <a:r>
              <a:rPr lang="en-US" dirty="0" smtClean="0"/>
              <a:t>Server-Sent Events</a:t>
            </a:r>
          </a:p>
          <a:p>
            <a:pPr lvl="1"/>
            <a:r>
              <a:rPr lang="en-US" dirty="0" smtClean="0"/>
              <a:t>Web Sockets</a:t>
            </a:r>
          </a:p>
          <a:p>
            <a:r>
              <a:rPr lang="en-US" dirty="0" smtClean="0"/>
              <a:t>Improved Performance</a:t>
            </a:r>
          </a:p>
          <a:p>
            <a:pPr lvl="1"/>
            <a:r>
              <a:rPr lang="en-US" dirty="0" smtClean="0"/>
              <a:t>Web Workers</a:t>
            </a:r>
          </a:p>
          <a:p>
            <a:r>
              <a:rPr lang="en-US" dirty="0" smtClean="0"/>
              <a:t>SharePoint Context</a:t>
            </a:r>
          </a:p>
          <a:p>
            <a:pPr lvl="1"/>
            <a:r>
              <a:rPr lang="en-US" dirty="0" smtClean="0"/>
              <a:t>Web Storage</a:t>
            </a:r>
          </a:p>
          <a:p>
            <a:pPr lvl="1"/>
            <a:r>
              <a:rPr lang="en-US" dirty="0" err="1" smtClean="0"/>
              <a:t>Geolocation</a:t>
            </a:r>
            <a:endParaRPr lang="en-US" dirty="0" smtClean="0"/>
          </a:p>
        </p:txBody>
      </p:sp>
    </p:spTree>
    <p:extLst>
      <p:ext uri="{BB962C8B-B14F-4D97-AF65-F5344CB8AC3E}">
        <p14:creationId xmlns:p14="http://schemas.microsoft.com/office/powerpoint/2010/main" val="8133288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HTML5 Quick Review</a:t>
            </a:r>
            <a:endParaRPr lang="en-US" dirty="0"/>
          </a:p>
        </p:txBody>
      </p:sp>
    </p:spTree>
    <p:extLst>
      <p:ext uri="{BB962C8B-B14F-4D97-AF65-F5344CB8AC3E}">
        <p14:creationId xmlns:p14="http://schemas.microsoft.com/office/powerpoint/2010/main" val="57147989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 HTML5 Page</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7171" y="1566682"/>
            <a:ext cx="7135466" cy="492795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bwMode="auto">
          <a:xfrm>
            <a:off x="655637" y="1595834"/>
            <a:ext cx="2794427" cy="402026"/>
          </a:xfrm>
          <a:prstGeom prst="rect">
            <a:avLst/>
          </a:prstGeom>
          <a:solidFill>
            <a:schemeClr val="accent4">
              <a:lumMod val="40000"/>
              <a:lumOff val="60000"/>
            </a:schemeClr>
          </a:solidFill>
          <a:ln w="12700">
            <a:solidFill>
              <a:srgbClr val="C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defTabSz="699404" fontAlgn="base">
              <a:spcBef>
                <a:spcPct val="0"/>
              </a:spcBef>
              <a:spcAft>
                <a:spcPct val="0"/>
              </a:spcAft>
            </a:pPr>
            <a:r>
              <a:rPr lang="en-US" sz="1600" dirty="0">
                <a:solidFill>
                  <a:schemeClr val="tx2"/>
                </a:solidFill>
                <a:latin typeface="Arial Black" pitchFamily="34" charset="0"/>
                <a:cs typeface="Arial" pitchFamily="34" charset="0"/>
              </a:rPr>
              <a:t>A new simpler DOCTYPE</a:t>
            </a:r>
          </a:p>
        </p:txBody>
      </p:sp>
      <p:cxnSp>
        <p:nvCxnSpPr>
          <p:cNvPr id="6" name="Straight Arrow Connector 5"/>
          <p:cNvCxnSpPr/>
          <p:nvPr/>
        </p:nvCxnSpPr>
        <p:spPr>
          <a:xfrm>
            <a:off x="3459782" y="1707581"/>
            <a:ext cx="269651" cy="0"/>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auto">
          <a:xfrm>
            <a:off x="560559" y="3710785"/>
            <a:ext cx="2979053" cy="397359"/>
          </a:xfrm>
          <a:prstGeom prst="rect">
            <a:avLst/>
          </a:prstGeom>
          <a:solidFill>
            <a:schemeClr val="accent4">
              <a:lumMod val="40000"/>
              <a:lumOff val="60000"/>
            </a:schemeClr>
          </a:solidFill>
          <a:ln w="12700">
            <a:solidFill>
              <a:srgbClr val="C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defTabSz="699404" fontAlgn="base">
              <a:spcBef>
                <a:spcPct val="0"/>
              </a:spcBef>
              <a:spcAft>
                <a:spcPct val="0"/>
              </a:spcAft>
            </a:pPr>
            <a:r>
              <a:rPr lang="en-US" sz="1600" dirty="0">
                <a:solidFill>
                  <a:schemeClr val="tx2"/>
                </a:solidFill>
                <a:latin typeface="Arial Black" pitchFamily="34" charset="0"/>
                <a:cs typeface="Arial" pitchFamily="34" charset="0"/>
              </a:rPr>
              <a:t>A new semantic element</a:t>
            </a:r>
          </a:p>
        </p:txBody>
      </p:sp>
      <p:cxnSp>
        <p:nvCxnSpPr>
          <p:cNvPr id="9" name="Straight Arrow Connector 8"/>
          <p:cNvCxnSpPr/>
          <p:nvPr/>
        </p:nvCxnSpPr>
        <p:spPr>
          <a:xfrm>
            <a:off x="3644408" y="3909464"/>
            <a:ext cx="269651" cy="0"/>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bwMode="auto">
          <a:xfrm>
            <a:off x="560559" y="4495796"/>
            <a:ext cx="2990678" cy="398947"/>
          </a:xfrm>
          <a:prstGeom prst="rect">
            <a:avLst/>
          </a:prstGeom>
          <a:solidFill>
            <a:schemeClr val="accent4">
              <a:lumMod val="40000"/>
              <a:lumOff val="60000"/>
            </a:schemeClr>
          </a:solidFill>
          <a:ln w="12700">
            <a:solidFill>
              <a:srgbClr val="C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defTabSz="699404" fontAlgn="base">
              <a:spcBef>
                <a:spcPct val="0"/>
              </a:spcBef>
              <a:spcAft>
                <a:spcPct val="0"/>
              </a:spcAft>
            </a:pPr>
            <a:r>
              <a:rPr lang="en-US" sz="1600" dirty="0">
                <a:solidFill>
                  <a:schemeClr val="tx2"/>
                </a:solidFill>
                <a:latin typeface="Arial Black" pitchFamily="34" charset="0"/>
                <a:cs typeface="Arial" pitchFamily="34" charset="0"/>
              </a:rPr>
              <a:t>A new functional element</a:t>
            </a:r>
          </a:p>
        </p:txBody>
      </p:sp>
      <p:cxnSp>
        <p:nvCxnSpPr>
          <p:cNvPr id="11" name="Straight Arrow Connector 10"/>
          <p:cNvCxnSpPr>
            <a:stCxn id="10" idx="3"/>
          </p:cNvCxnSpPr>
          <p:nvPr/>
        </p:nvCxnSpPr>
        <p:spPr>
          <a:xfrm>
            <a:off x="3551237" y="4695270"/>
            <a:ext cx="622928" cy="0"/>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079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HTML5 Semantic Tags</a:t>
            </a:r>
            <a:endParaRPr lang="en-US" dirty="0"/>
          </a:p>
        </p:txBody>
      </p:sp>
      <p:sp>
        <p:nvSpPr>
          <p:cNvPr id="3" name="Text Placeholder 2"/>
          <p:cNvSpPr>
            <a:spLocks noGrp="1"/>
          </p:cNvSpPr>
          <p:nvPr>
            <p:ph idx="4294967295"/>
          </p:nvPr>
        </p:nvSpPr>
        <p:spPr>
          <a:xfrm>
            <a:off x="855768" y="1861968"/>
            <a:ext cx="10724938" cy="4437962"/>
          </a:xfrm>
          <a:prstGeom prst="rect">
            <a:avLst/>
          </a:prstGeom>
        </p:spPr>
        <p:txBody>
          <a:bodyPr>
            <a:normAutofit/>
          </a:bodyPr>
          <a:lstStyle/>
          <a:p>
            <a:r>
              <a:rPr lang="en-US" sz="2448" dirty="0"/>
              <a:t>&lt;</a:t>
            </a:r>
            <a:r>
              <a:rPr lang="en-US" sz="2448" dirty="0">
                <a:solidFill>
                  <a:srgbClr val="C00000"/>
                </a:solidFill>
              </a:rPr>
              <a:t>header</a:t>
            </a:r>
            <a:r>
              <a:rPr lang="en-US" sz="2448" dirty="0"/>
              <a:t>&gt;</a:t>
            </a:r>
          </a:p>
          <a:p>
            <a:r>
              <a:rPr lang="en-US" sz="2448" dirty="0"/>
              <a:t>&lt;</a:t>
            </a:r>
            <a:r>
              <a:rPr lang="en-US" sz="2448" dirty="0" err="1">
                <a:solidFill>
                  <a:srgbClr val="C00000"/>
                </a:solidFill>
              </a:rPr>
              <a:t>nav</a:t>
            </a:r>
            <a:r>
              <a:rPr lang="en-US" sz="2448" dirty="0"/>
              <a:t>&gt;</a:t>
            </a:r>
          </a:p>
          <a:p>
            <a:r>
              <a:rPr lang="en-US" sz="2448" dirty="0"/>
              <a:t>&lt;</a:t>
            </a:r>
            <a:r>
              <a:rPr lang="en-US" sz="2448" dirty="0">
                <a:solidFill>
                  <a:srgbClr val="C00000"/>
                </a:solidFill>
              </a:rPr>
              <a:t>section</a:t>
            </a:r>
            <a:r>
              <a:rPr lang="en-US" sz="2448" dirty="0"/>
              <a:t>&gt;</a:t>
            </a:r>
          </a:p>
          <a:p>
            <a:r>
              <a:rPr lang="en-US" sz="2448" dirty="0"/>
              <a:t>&lt;</a:t>
            </a:r>
            <a:r>
              <a:rPr lang="en-US" sz="2448" dirty="0">
                <a:solidFill>
                  <a:srgbClr val="C00000"/>
                </a:solidFill>
              </a:rPr>
              <a:t>article</a:t>
            </a:r>
            <a:r>
              <a:rPr lang="en-US" sz="2448" dirty="0"/>
              <a:t>&gt;</a:t>
            </a:r>
          </a:p>
          <a:p>
            <a:r>
              <a:rPr lang="en-US" sz="2448" dirty="0"/>
              <a:t>&lt;</a:t>
            </a:r>
            <a:r>
              <a:rPr lang="en-US" sz="2448" dirty="0">
                <a:solidFill>
                  <a:srgbClr val="C00000"/>
                </a:solidFill>
              </a:rPr>
              <a:t>figure</a:t>
            </a:r>
            <a:r>
              <a:rPr lang="en-US" sz="2448" dirty="0"/>
              <a:t>&gt;</a:t>
            </a:r>
          </a:p>
          <a:p>
            <a:r>
              <a:rPr lang="en-US" sz="2448" dirty="0"/>
              <a:t>&lt;</a:t>
            </a:r>
            <a:r>
              <a:rPr lang="en-US" sz="2448" dirty="0">
                <a:solidFill>
                  <a:srgbClr val="C00000"/>
                </a:solidFill>
              </a:rPr>
              <a:t>dialog</a:t>
            </a:r>
            <a:r>
              <a:rPr lang="en-US" sz="2448" dirty="0"/>
              <a:t>&gt;</a:t>
            </a:r>
          </a:p>
          <a:p>
            <a:r>
              <a:rPr lang="en-US" sz="2448" dirty="0"/>
              <a:t>&lt;</a:t>
            </a:r>
            <a:r>
              <a:rPr lang="en-US" sz="2448" dirty="0">
                <a:solidFill>
                  <a:srgbClr val="C00000"/>
                </a:solidFill>
              </a:rPr>
              <a:t>aside</a:t>
            </a:r>
            <a:r>
              <a:rPr lang="en-US" sz="2448" dirty="0"/>
              <a:t>&gt;</a:t>
            </a:r>
          </a:p>
          <a:p>
            <a:r>
              <a:rPr lang="en-US" sz="2448" dirty="0"/>
              <a:t>&lt;</a:t>
            </a:r>
            <a:r>
              <a:rPr lang="en-US" sz="2448" dirty="0" err="1">
                <a:solidFill>
                  <a:srgbClr val="C00000"/>
                </a:solidFill>
              </a:rPr>
              <a:t>hgroup</a:t>
            </a:r>
            <a:r>
              <a:rPr lang="en-US" sz="2448" dirty="0"/>
              <a:t>&gt;</a:t>
            </a:r>
          </a:p>
          <a:p>
            <a:r>
              <a:rPr lang="en-US" sz="2448" dirty="0"/>
              <a:t>&lt;</a:t>
            </a:r>
            <a:r>
              <a:rPr lang="en-US" sz="2448" dirty="0">
                <a:solidFill>
                  <a:srgbClr val="C00000"/>
                </a:solidFill>
              </a:rPr>
              <a:t>time</a:t>
            </a:r>
            <a:r>
              <a:rPr lang="en-US" sz="2448" dirty="0"/>
              <a:t>&gt;</a:t>
            </a:r>
          </a:p>
          <a:p>
            <a:r>
              <a:rPr lang="en-US" sz="2448" dirty="0"/>
              <a:t>&lt;</a:t>
            </a:r>
            <a:r>
              <a:rPr lang="en-US" sz="2448" dirty="0">
                <a:solidFill>
                  <a:srgbClr val="C00000"/>
                </a:solidFill>
              </a:rPr>
              <a:t>footer</a:t>
            </a:r>
            <a:r>
              <a:rPr lang="en-US" sz="2448" dirty="0"/>
              <a:t>&gt;</a:t>
            </a:r>
          </a:p>
          <a:p>
            <a:endParaRPr lang="en-US" sz="2448" dirty="0"/>
          </a:p>
        </p:txBody>
      </p:sp>
      <p:sp>
        <p:nvSpPr>
          <p:cNvPr id="6" name="Rectangle 5"/>
          <p:cNvSpPr/>
          <p:nvPr/>
        </p:nvSpPr>
        <p:spPr bwMode="auto">
          <a:xfrm>
            <a:off x="5180600" y="2172955"/>
            <a:ext cx="3616294" cy="348908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39927" tIns="139927" rIns="139927" bIns="34980" numCol="1" rtlCol="0" anchor="t" anchorCtr="0" compatLnSpc="1">
            <a:prstTxWarp prst="textNoShape">
              <a:avLst/>
            </a:prstTxWarp>
          </a:bodyPr>
          <a:lstStyle/>
          <a:p>
            <a:pPr algn="ctr" defTabSz="699404" fontAlgn="base">
              <a:spcBef>
                <a:spcPct val="0"/>
              </a:spcBef>
              <a:spcAft>
                <a:spcPct val="0"/>
              </a:spcAft>
            </a:pPr>
            <a:endParaRPr lang="en-US" sz="1683" dirty="0">
              <a:gradFill>
                <a:gsLst>
                  <a:gs pos="0">
                    <a:srgbClr val="FFFFFF"/>
                  </a:gs>
                  <a:gs pos="100000">
                    <a:srgbClr val="FFFFFF"/>
                  </a:gs>
                </a:gsLst>
                <a:lin ang="5400000" scaled="0"/>
              </a:gradFill>
              <a:latin typeface="Segoe Condensed" pitchFamily="34" charset="0"/>
            </a:endParaRPr>
          </a:p>
        </p:txBody>
      </p:sp>
      <p:sp>
        <p:nvSpPr>
          <p:cNvPr id="7" name="Rectangle 6"/>
          <p:cNvSpPr/>
          <p:nvPr/>
        </p:nvSpPr>
        <p:spPr bwMode="auto">
          <a:xfrm>
            <a:off x="5271461" y="2249427"/>
            <a:ext cx="3434571" cy="281672"/>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defTabSz="699404" fontAlgn="base">
              <a:spcBef>
                <a:spcPct val="0"/>
              </a:spcBef>
              <a:spcAft>
                <a:spcPct val="0"/>
              </a:spcAft>
            </a:pPr>
            <a:r>
              <a:rPr lang="en-US" sz="1377" dirty="0">
                <a:solidFill>
                  <a:schemeClr val="tx1"/>
                </a:solidFill>
                <a:latin typeface="Segoe Condensed" pitchFamily="34" charset="0"/>
              </a:rPr>
              <a:t>&lt;</a:t>
            </a:r>
            <a:r>
              <a:rPr lang="en-US" sz="1377" dirty="0">
                <a:solidFill>
                  <a:srgbClr val="FF0000"/>
                </a:solidFill>
                <a:latin typeface="Segoe Condensed" pitchFamily="34" charset="0"/>
              </a:rPr>
              <a:t>header</a:t>
            </a:r>
            <a:r>
              <a:rPr lang="en-US" sz="1377" dirty="0">
                <a:solidFill>
                  <a:schemeClr val="tx1"/>
                </a:solidFill>
                <a:latin typeface="Segoe Condensed" pitchFamily="34" charset="0"/>
              </a:rPr>
              <a:t>&gt;&lt;/header&gt;</a:t>
            </a:r>
          </a:p>
        </p:txBody>
      </p:sp>
      <p:sp>
        <p:nvSpPr>
          <p:cNvPr id="8" name="Rectangle 7"/>
          <p:cNvSpPr/>
          <p:nvPr/>
        </p:nvSpPr>
        <p:spPr bwMode="auto">
          <a:xfrm>
            <a:off x="5269949" y="2553055"/>
            <a:ext cx="3434571" cy="281672"/>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defTabSz="699404" fontAlgn="base">
              <a:spcBef>
                <a:spcPct val="0"/>
              </a:spcBef>
              <a:spcAft>
                <a:spcPct val="0"/>
              </a:spcAft>
            </a:pPr>
            <a:r>
              <a:rPr lang="en-US" sz="1377" dirty="0">
                <a:solidFill>
                  <a:schemeClr val="tx1"/>
                </a:solidFill>
                <a:latin typeface="Segoe Condensed" pitchFamily="34" charset="0"/>
              </a:rPr>
              <a:t>&lt;</a:t>
            </a:r>
            <a:r>
              <a:rPr lang="en-US" sz="1377" dirty="0" err="1">
                <a:solidFill>
                  <a:srgbClr val="FF0000"/>
                </a:solidFill>
                <a:latin typeface="Segoe Condensed" pitchFamily="34" charset="0"/>
              </a:rPr>
              <a:t>nav</a:t>
            </a:r>
            <a:r>
              <a:rPr lang="en-US" sz="1377" dirty="0">
                <a:solidFill>
                  <a:schemeClr val="tx1"/>
                </a:solidFill>
                <a:latin typeface="Segoe Condensed" pitchFamily="34" charset="0"/>
              </a:rPr>
              <a:t>&gt;&lt;/</a:t>
            </a:r>
            <a:r>
              <a:rPr lang="en-US" sz="1377" dirty="0" err="1">
                <a:solidFill>
                  <a:schemeClr val="tx1"/>
                </a:solidFill>
                <a:latin typeface="Segoe Condensed" pitchFamily="34" charset="0"/>
              </a:rPr>
              <a:t>nav</a:t>
            </a:r>
            <a:r>
              <a:rPr lang="en-US" sz="1377" dirty="0">
                <a:solidFill>
                  <a:schemeClr val="tx1"/>
                </a:solidFill>
                <a:latin typeface="Segoe Condensed" pitchFamily="34" charset="0"/>
              </a:rPr>
              <a:t>&gt;</a:t>
            </a:r>
          </a:p>
        </p:txBody>
      </p:sp>
      <p:sp>
        <p:nvSpPr>
          <p:cNvPr id="9" name="Rectangle 8"/>
          <p:cNvSpPr/>
          <p:nvPr/>
        </p:nvSpPr>
        <p:spPr bwMode="auto">
          <a:xfrm>
            <a:off x="5269949" y="5287915"/>
            <a:ext cx="3434571" cy="281672"/>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defTabSz="699404" fontAlgn="base">
              <a:spcBef>
                <a:spcPct val="0"/>
              </a:spcBef>
              <a:spcAft>
                <a:spcPct val="0"/>
              </a:spcAft>
            </a:pPr>
            <a:r>
              <a:rPr lang="en-US" sz="1377" dirty="0">
                <a:solidFill>
                  <a:schemeClr val="tx1"/>
                </a:solidFill>
                <a:latin typeface="Segoe Condensed" pitchFamily="34" charset="0"/>
              </a:rPr>
              <a:t>&lt;</a:t>
            </a:r>
            <a:r>
              <a:rPr lang="en-US" sz="1377" dirty="0">
                <a:solidFill>
                  <a:srgbClr val="FF0000"/>
                </a:solidFill>
                <a:latin typeface="Segoe Condensed" pitchFamily="34" charset="0"/>
              </a:rPr>
              <a:t>footer</a:t>
            </a:r>
            <a:r>
              <a:rPr lang="en-US" sz="1377" dirty="0">
                <a:solidFill>
                  <a:schemeClr val="tx1"/>
                </a:solidFill>
                <a:latin typeface="Segoe Condensed" pitchFamily="34" charset="0"/>
              </a:rPr>
              <a:t>&gt;&lt;/footer&gt;</a:t>
            </a:r>
          </a:p>
        </p:txBody>
      </p:sp>
      <p:sp>
        <p:nvSpPr>
          <p:cNvPr id="10" name="Rectangle 9"/>
          <p:cNvSpPr/>
          <p:nvPr/>
        </p:nvSpPr>
        <p:spPr bwMode="auto">
          <a:xfrm>
            <a:off x="5268439" y="2878638"/>
            <a:ext cx="2229134" cy="234567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t" anchorCtr="0" compatLnSpc="1">
            <a:prstTxWarp prst="textNoShape">
              <a:avLst/>
            </a:prstTxWarp>
          </a:bodyPr>
          <a:lstStyle/>
          <a:p>
            <a:pPr defTabSz="699404" fontAlgn="base">
              <a:spcBef>
                <a:spcPct val="0"/>
              </a:spcBef>
              <a:spcAft>
                <a:spcPct val="0"/>
              </a:spcAft>
            </a:pPr>
            <a:r>
              <a:rPr lang="en-US" sz="1377" dirty="0">
                <a:solidFill>
                  <a:schemeClr val="tx1"/>
                </a:solidFill>
                <a:latin typeface="Segoe Condensed" pitchFamily="34" charset="0"/>
              </a:rPr>
              <a:t>&lt;</a:t>
            </a:r>
            <a:r>
              <a:rPr lang="en-US" sz="1377" dirty="0">
                <a:solidFill>
                  <a:srgbClr val="FF0000"/>
                </a:solidFill>
                <a:latin typeface="Segoe Condensed" pitchFamily="34" charset="0"/>
              </a:rPr>
              <a:t>article</a:t>
            </a:r>
            <a:r>
              <a:rPr lang="en-US" sz="1377" dirty="0">
                <a:solidFill>
                  <a:schemeClr val="tx1"/>
                </a:solidFill>
                <a:latin typeface="Segoe Condensed" pitchFamily="34" charset="0"/>
              </a:rPr>
              <a:t>&gt;</a:t>
            </a:r>
          </a:p>
          <a:p>
            <a:pPr defTabSz="699404" fontAlgn="base">
              <a:spcBef>
                <a:spcPct val="0"/>
              </a:spcBef>
              <a:spcAft>
                <a:spcPct val="0"/>
              </a:spcAft>
            </a:pPr>
            <a:r>
              <a:rPr lang="en-US" sz="1377" dirty="0">
                <a:solidFill>
                  <a:schemeClr val="tx1"/>
                </a:solidFill>
                <a:latin typeface="Segoe Condensed" pitchFamily="34" charset="0"/>
              </a:rPr>
              <a:t>  &lt;</a:t>
            </a:r>
            <a:r>
              <a:rPr lang="en-US" sz="1377" dirty="0">
                <a:solidFill>
                  <a:srgbClr val="FF0000"/>
                </a:solidFill>
                <a:latin typeface="Segoe Condensed" pitchFamily="34" charset="0"/>
              </a:rPr>
              <a:t>section</a:t>
            </a:r>
            <a:r>
              <a:rPr lang="en-US" sz="1377" dirty="0">
                <a:solidFill>
                  <a:schemeClr val="tx1"/>
                </a:solidFill>
                <a:latin typeface="Segoe Condensed" pitchFamily="34" charset="0"/>
              </a:rPr>
              <a:t>&gt;</a:t>
            </a:r>
          </a:p>
          <a:p>
            <a:pPr defTabSz="699404" fontAlgn="base">
              <a:spcBef>
                <a:spcPct val="0"/>
              </a:spcBef>
              <a:spcAft>
                <a:spcPct val="0"/>
              </a:spcAft>
            </a:pPr>
            <a:r>
              <a:rPr lang="en-US" sz="1377" dirty="0">
                <a:solidFill>
                  <a:schemeClr val="tx1"/>
                </a:solidFill>
                <a:latin typeface="Segoe Condensed" pitchFamily="34" charset="0"/>
              </a:rPr>
              <a:t>    &lt;h2&gt;&lt;/h2&gt;</a:t>
            </a:r>
          </a:p>
          <a:p>
            <a:pPr defTabSz="699404" fontAlgn="base">
              <a:spcBef>
                <a:spcPct val="0"/>
              </a:spcBef>
              <a:spcAft>
                <a:spcPct val="0"/>
              </a:spcAft>
            </a:pPr>
            <a:r>
              <a:rPr lang="en-US" sz="1377" dirty="0">
                <a:solidFill>
                  <a:schemeClr val="tx1"/>
                </a:solidFill>
                <a:latin typeface="Segoe Condensed" pitchFamily="34" charset="0"/>
              </a:rPr>
              <a:t>   &lt;p&gt;&lt;/p&gt;</a:t>
            </a:r>
          </a:p>
          <a:p>
            <a:pPr defTabSz="699404" fontAlgn="base">
              <a:spcBef>
                <a:spcPct val="0"/>
              </a:spcBef>
              <a:spcAft>
                <a:spcPct val="0"/>
              </a:spcAft>
            </a:pPr>
            <a:r>
              <a:rPr lang="en-US" sz="1377" dirty="0">
                <a:solidFill>
                  <a:schemeClr val="tx1"/>
                </a:solidFill>
                <a:latin typeface="Segoe Condensed" pitchFamily="34" charset="0"/>
              </a:rPr>
              <a:t>   &lt;p&gt;&lt;/p&gt;</a:t>
            </a:r>
          </a:p>
          <a:p>
            <a:pPr defTabSz="699404" fontAlgn="base">
              <a:spcBef>
                <a:spcPct val="0"/>
              </a:spcBef>
              <a:spcAft>
                <a:spcPct val="0"/>
              </a:spcAft>
            </a:pPr>
            <a:r>
              <a:rPr lang="en-US" sz="1377" dirty="0">
                <a:solidFill>
                  <a:schemeClr val="tx1"/>
                </a:solidFill>
                <a:latin typeface="Segoe Condensed" pitchFamily="34" charset="0"/>
              </a:rPr>
              <a:t>  &lt;/section&gt;</a:t>
            </a:r>
          </a:p>
          <a:p>
            <a:pPr defTabSz="699404" fontAlgn="base">
              <a:spcBef>
                <a:spcPct val="0"/>
              </a:spcBef>
              <a:spcAft>
                <a:spcPct val="0"/>
              </a:spcAft>
            </a:pPr>
            <a:r>
              <a:rPr lang="en-US" sz="1377" dirty="0">
                <a:solidFill>
                  <a:schemeClr val="tx1"/>
                </a:solidFill>
                <a:latin typeface="Segoe Condensed" pitchFamily="34" charset="0"/>
              </a:rPr>
              <a:t>&lt;</a:t>
            </a:r>
            <a:r>
              <a:rPr lang="en-US" sz="1377" dirty="0">
                <a:solidFill>
                  <a:srgbClr val="FF0000"/>
                </a:solidFill>
                <a:latin typeface="Segoe Condensed" pitchFamily="34" charset="0"/>
              </a:rPr>
              <a:t>section</a:t>
            </a:r>
            <a:r>
              <a:rPr lang="en-US" sz="1377" dirty="0">
                <a:solidFill>
                  <a:schemeClr val="tx1"/>
                </a:solidFill>
                <a:latin typeface="Segoe Condensed" pitchFamily="34" charset="0"/>
              </a:rPr>
              <a:t>&gt;</a:t>
            </a:r>
          </a:p>
          <a:p>
            <a:pPr defTabSz="699404" fontAlgn="base">
              <a:spcBef>
                <a:spcPct val="0"/>
              </a:spcBef>
              <a:spcAft>
                <a:spcPct val="0"/>
              </a:spcAft>
            </a:pPr>
            <a:r>
              <a:rPr lang="en-US" sz="1377" dirty="0">
                <a:solidFill>
                  <a:schemeClr val="tx1"/>
                </a:solidFill>
                <a:latin typeface="Segoe Condensed" pitchFamily="34" charset="0"/>
              </a:rPr>
              <a:t>    &lt;h3&gt;&lt;/h3&gt;</a:t>
            </a:r>
          </a:p>
          <a:p>
            <a:pPr defTabSz="699404" fontAlgn="base">
              <a:spcBef>
                <a:spcPct val="0"/>
              </a:spcBef>
              <a:spcAft>
                <a:spcPct val="0"/>
              </a:spcAft>
            </a:pPr>
            <a:r>
              <a:rPr lang="en-US" sz="1377" dirty="0">
                <a:solidFill>
                  <a:schemeClr val="tx1"/>
                </a:solidFill>
                <a:latin typeface="Segoe Condensed" pitchFamily="34" charset="0"/>
              </a:rPr>
              <a:t>   &lt;p&gt;&lt;/p&gt;</a:t>
            </a:r>
          </a:p>
          <a:p>
            <a:pPr defTabSz="699404" fontAlgn="base">
              <a:spcBef>
                <a:spcPct val="0"/>
              </a:spcBef>
              <a:spcAft>
                <a:spcPct val="0"/>
              </a:spcAft>
            </a:pPr>
            <a:r>
              <a:rPr lang="en-US" sz="1377" dirty="0">
                <a:solidFill>
                  <a:schemeClr val="tx1"/>
                </a:solidFill>
                <a:latin typeface="Segoe Condensed" pitchFamily="34" charset="0"/>
              </a:rPr>
              <a:t>&lt;/section&gt;</a:t>
            </a:r>
          </a:p>
          <a:p>
            <a:pPr defTabSz="699404" fontAlgn="base">
              <a:spcBef>
                <a:spcPct val="0"/>
              </a:spcBef>
              <a:spcAft>
                <a:spcPct val="0"/>
              </a:spcAft>
            </a:pPr>
            <a:r>
              <a:rPr lang="en-US" sz="1377" dirty="0">
                <a:solidFill>
                  <a:schemeClr val="tx1"/>
                </a:solidFill>
                <a:latin typeface="Segoe Condensed" pitchFamily="34" charset="0"/>
              </a:rPr>
              <a:t>&lt;/article&gt;</a:t>
            </a:r>
          </a:p>
        </p:txBody>
      </p:sp>
      <p:sp>
        <p:nvSpPr>
          <p:cNvPr id="11" name="Rectangle 10"/>
          <p:cNvSpPr/>
          <p:nvPr/>
        </p:nvSpPr>
        <p:spPr bwMode="auto">
          <a:xfrm>
            <a:off x="7589953" y="2878639"/>
            <a:ext cx="1114567" cy="102068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t" anchorCtr="0" compatLnSpc="1">
            <a:prstTxWarp prst="textNoShape">
              <a:avLst/>
            </a:prstTxWarp>
          </a:bodyPr>
          <a:lstStyle/>
          <a:p>
            <a:pPr defTabSz="699404" fontAlgn="base">
              <a:spcBef>
                <a:spcPct val="0"/>
              </a:spcBef>
              <a:spcAft>
                <a:spcPct val="0"/>
              </a:spcAft>
            </a:pPr>
            <a:r>
              <a:rPr lang="en-US" sz="1377" dirty="0">
                <a:solidFill>
                  <a:schemeClr val="tx1"/>
                </a:solidFill>
                <a:latin typeface="Segoe Condensed" pitchFamily="34" charset="0"/>
              </a:rPr>
              <a:t>&lt;</a:t>
            </a:r>
            <a:r>
              <a:rPr lang="en-US" sz="1377" dirty="0">
                <a:solidFill>
                  <a:srgbClr val="FF0000"/>
                </a:solidFill>
                <a:latin typeface="Segoe Condensed" pitchFamily="34" charset="0"/>
              </a:rPr>
              <a:t>aside</a:t>
            </a:r>
            <a:r>
              <a:rPr lang="en-US" sz="1377" dirty="0">
                <a:solidFill>
                  <a:schemeClr val="tx1"/>
                </a:solidFill>
                <a:latin typeface="Segoe Condensed" pitchFamily="34" charset="0"/>
              </a:rPr>
              <a:t>&gt;</a:t>
            </a:r>
          </a:p>
          <a:p>
            <a:pPr defTabSz="699404" fontAlgn="base">
              <a:spcBef>
                <a:spcPct val="0"/>
              </a:spcBef>
              <a:spcAft>
                <a:spcPct val="0"/>
              </a:spcAft>
            </a:pPr>
            <a:r>
              <a:rPr lang="en-US" sz="1377" dirty="0">
                <a:solidFill>
                  <a:schemeClr val="tx1"/>
                </a:solidFill>
                <a:latin typeface="Segoe Condensed" pitchFamily="34" charset="0"/>
              </a:rPr>
              <a:t>  &lt;section&gt;</a:t>
            </a:r>
          </a:p>
          <a:p>
            <a:pPr defTabSz="699404" fontAlgn="base">
              <a:spcBef>
                <a:spcPct val="0"/>
              </a:spcBef>
              <a:spcAft>
                <a:spcPct val="0"/>
              </a:spcAft>
            </a:pPr>
            <a:r>
              <a:rPr lang="en-US" sz="1377" dirty="0">
                <a:solidFill>
                  <a:schemeClr val="tx1"/>
                </a:solidFill>
                <a:latin typeface="Segoe Condensed" pitchFamily="34" charset="0"/>
              </a:rPr>
              <a:t>  &lt;/section&gt;</a:t>
            </a:r>
          </a:p>
          <a:p>
            <a:pPr defTabSz="699404" fontAlgn="base">
              <a:spcBef>
                <a:spcPct val="0"/>
              </a:spcBef>
              <a:spcAft>
                <a:spcPct val="0"/>
              </a:spcAft>
            </a:pPr>
            <a:r>
              <a:rPr lang="en-US" sz="1377" dirty="0">
                <a:solidFill>
                  <a:schemeClr val="tx1"/>
                </a:solidFill>
                <a:latin typeface="Segoe Condensed" pitchFamily="34" charset="0"/>
              </a:rPr>
              <a:t>&lt;/aside&gt;</a:t>
            </a:r>
          </a:p>
        </p:txBody>
      </p:sp>
    </p:spTree>
    <p:extLst>
      <p:ext uri="{BB962C8B-B14F-4D97-AF65-F5344CB8AC3E}">
        <p14:creationId xmlns:p14="http://schemas.microsoft.com/office/powerpoint/2010/main" val="235149277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New Functional Elements</a:t>
            </a:r>
            <a:endParaRPr lang="en-US" dirty="0"/>
          </a:p>
        </p:txBody>
      </p:sp>
      <p:sp>
        <p:nvSpPr>
          <p:cNvPr id="3" name="Text Placeholder 2"/>
          <p:cNvSpPr>
            <a:spLocks noGrp="1"/>
          </p:cNvSpPr>
          <p:nvPr>
            <p:ph idx="4294967295"/>
          </p:nvPr>
        </p:nvSpPr>
        <p:spPr>
          <a:xfrm>
            <a:off x="427037" y="1240080"/>
            <a:ext cx="10724938" cy="4395049"/>
          </a:xfrm>
          <a:prstGeom prst="rect">
            <a:avLst/>
          </a:prstGeom>
        </p:spPr>
        <p:txBody>
          <a:bodyPr/>
          <a:lstStyle/>
          <a:p>
            <a:r>
              <a:rPr lang="en-US" dirty="0" smtClean="0"/>
              <a:t>New Elements Provide Functional Behavior</a:t>
            </a:r>
          </a:p>
          <a:p>
            <a:pPr lvl="1"/>
            <a:r>
              <a:rPr lang="en-US" dirty="0" smtClean="0"/>
              <a:t>&lt;</a:t>
            </a:r>
            <a:r>
              <a:rPr lang="en-US" dirty="0" smtClean="0">
                <a:solidFill>
                  <a:srgbClr val="C00000"/>
                </a:solidFill>
              </a:rPr>
              <a:t>canvas</a:t>
            </a:r>
            <a:r>
              <a:rPr lang="en-US" dirty="0" smtClean="0"/>
              <a:t>&gt;</a:t>
            </a:r>
          </a:p>
          <a:p>
            <a:pPr lvl="1"/>
            <a:r>
              <a:rPr lang="en-US" dirty="0" smtClean="0"/>
              <a:t>&lt;</a:t>
            </a:r>
            <a:r>
              <a:rPr lang="en-US" dirty="0" err="1" smtClean="0">
                <a:solidFill>
                  <a:srgbClr val="C00000"/>
                </a:solidFill>
              </a:rPr>
              <a:t>svg</a:t>
            </a:r>
            <a:r>
              <a:rPr lang="en-US" dirty="0" smtClean="0"/>
              <a:t>&gt;</a:t>
            </a:r>
          </a:p>
          <a:p>
            <a:pPr lvl="1"/>
            <a:r>
              <a:rPr lang="en-US" dirty="0" smtClean="0"/>
              <a:t>&lt;</a:t>
            </a:r>
            <a:r>
              <a:rPr lang="en-US" dirty="0" smtClean="0">
                <a:solidFill>
                  <a:srgbClr val="C00000"/>
                </a:solidFill>
              </a:rPr>
              <a:t>audio</a:t>
            </a:r>
            <a:r>
              <a:rPr lang="en-US" dirty="0" smtClean="0"/>
              <a:t>&gt;</a:t>
            </a:r>
          </a:p>
          <a:p>
            <a:pPr lvl="1"/>
            <a:r>
              <a:rPr lang="en-US" dirty="0" smtClean="0"/>
              <a:t>&lt;</a:t>
            </a:r>
            <a:r>
              <a:rPr lang="en-US" dirty="0" smtClean="0">
                <a:solidFill>
                  <a:srgbClr val="C00000"/>
                </a:solidFill>
              </a:rPr>
              <a:t>video</a:t>
            </a:r>
            <a:r>
              <a:rPr lang="en-US" dirty="0" smtClean="0"/>
              <a:t>&gt;</a:t>
            </a:r>
          </a:p>
          <a:p>
            <a:pPr lvl="1"/>
            <a:r>
              <a:rPr lang="en-US" dirty="0" smtClean="0"/>
              <a:t>&lt;</a:t>
            </a:r>
            <a:r>
              <a:rPr lang="en-US" dirty="0" smtClean="0">
                <a:solidFill>
                  <a:srgbClr val="C00000"/>
                </a:solidFill>
              </a:rPr>
              <a:t>source</a:t>
            </a:r>
            <a:r>
              <a:rPr lang="en-US" dirty="0" smtClean="0"/>
              <a:t>&gt;</a:t>
            </a:r>
          </a:p>
          <a:p>
            <a:pPr lvl="1"/>
            <a:r>
              <a:rPr lang="en-US" dirty="0" smtClean="0"/>
              <a:t>&lt;</a:t>
            </a:r>
            <a:r>
              <a:rPr lang="en-US" dirty="0" smtClean="0">
                <a:solidFill>
                  <a:srgbClr val="C00000"/>
                </a:solidFill>
              </a:rPr>
              <a:t>command</a:t>
            </a:r>
            <a:r>
              <a:rPr lang="en-US" dirty="0" smtClean="0"/>
              <a:t>&gt;</a:t>
            </a:r>
          </a:p>
          <a:p>
            <a:pPr lvl="1"/>
            <a:r>
              <a:rPr lang="en-US" dirty="0" smtClean="0"/>
              <a:t>&lt;</a:t>
            </a:r>
            <a:r>
              <a:rPr lang="en-US" dirty="0" err="1" smtClean="0">
                <a:solidFill>
                  <a:srgbClr val="C00000"/>
                </a:solidFill>
              </a:rPr>
              <a:t>datalist</a:t>
            </a:r>
            <a:r>
              <a:rPr lang="en-US" dirty="0" smtClean="0"/>
              <a:t>&gt;</a:t>
            </a:r>
          </a:p>
          <a:p>
            <a:pPr lvl="1"/>
            <a:r>
              <a:rPr lang="en-US" dirty="0" smtClean="0"/>
              <a:t>&lt;</a:t>
            </a:r>
            <a:r>
              <a:rPr lang="en-US" dirty="0" smtClean="0">
                <a:solidFill>
                  <a:srgbClr val="C00000"/>
                </a:solidFill>
              </a:rPr>
              <a:t>embed</a:t>
            </a:r>
            <a:r>
              <a:rPr lang="en-US" dirty="0" smtClean="0"/>
              <a:t>&gt;</a:t>
            </a:r>
          </a:p>
          <a:p>
            <a:pPr lvl="1"/>
            <a:endParaRPr lang="en-US" dirty="0"/>
          </a:p>
        </p:txBody>
      </p:sp>
    </p:spTree>
    <p:extLst>
      <p:ext uri="{BB962C8B-B14F-4D97-AF65-F5344CB8AC3E}">
        <p14:creationId xmlns:p14="http://schemas.microsoft.com/office/powerpoint/2010/main" val="3584717578"/>
      </p:ext>
    </p:extLst>
  </p:cSld>
  <p:clrMapOvr>
    <a:masterClrMapping/>
  </p:clrMapOvr>
  <p:transition>
    <p:fade/>
  </p:transition>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EE9C83-5E86-4180-9AF5-44D7E23FE62E}"/>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SharePoint_Conference_2014_Dev_Template</Template>
  <TotalTime>16</TotalTime>
  <Words>6068</Words>
  <Application>Microsoft Office PowerPoint</Application>
  <PresentationFormat>Custom</PresentationFormat>
  <Paragraphs>464</Paragraphs>
  <Slides>43</Slides>
  <Notes>40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Arial</vt:lpstr>
      <vt:lpstr>Arial Black</vt:lpstr>
      <vt:lpstr>Calibri</vt:lpstr>
      <vt:lpstr>Consolas</vt:lpstr>
      <vt:lpstr>Segoe Condensed</vt:lpstr>
      <vt:lpstr>Segoe UI</vt:lpstr>
      <vt:lpstr>Segoe UI Light</vt:lpstr>
      <vt:lpstr>Wingdings</vt:lpstr>
      <vt:lpstr>5-30499_SPC_2014_Dev_Template_16x9</vt:lpstr>
      <vt:lpstr>PowerPoint Presentation</vt:lpstr>
      <vt:lpstr>Complex Problem Solving  with the New HTML5 APIs</vt:lpstr>
      <vt:lpstr>Scot Hillier</vt:lpstr>
      <vt:lpstr>From Bricks to Houses</vt:lpstr>
      <vt:lpstr>Agenda</vt:lpstr>
      <vt:lpstr>HTML5 Quick Review</vt:lpstr>
      <vt:lpstr>A Simple HTML5 Page</vt:lpstr>
      <vt:lpstr>New HTML5 Semantic Tags</vt:lpstr>
      <vt:lpstr>New Functional Elements</vt:lpstr>
      <vt:lpstr>CSS3 Changes</vt:lpstr>
      <vt:lpstr>APIs</vt:lpstr>
      <vt:lpstr>Responsive App Parts</vt:lpstr>
      <vt:lpstr>Overview</vt:lpstr>
      <vt:lpstr>Media Queries</vt:lpstr>
      <vt:lpstr>Using Media Queries</vt:lpstr>
      <vt:lpstr>postMessage</vt:lpstr>
      <vt:lpstr>Senders and Receivers</vt:lpstr>
      <vt:lpstr>DEMO</vt:lpstr>
      <vt:lpstr>AJAX Navigation</vt:lpstr>
      <vt:lpstr>Overview</vt:lpstr>
      <vt:lpstr>DEMO</vt:lpstr>
      <vt:lpstr>App Part Communication </vt:lpstr>
      <vt:lpstr>Overview</vt:lpstr>
      <vt:lpstr>Server-Sent Events</vt:lpstr>
      <vt:lpstr>Server-Sent Events</vt:lpstr>
      <vt:lpstr>DEMO</vt:lpstr>
      <vt:lpstr>Web Sockets</vt:lpstr>
      <vt:lpstr>Web Sockets</vt:lpstr>
      <vt:lpstr>DEMO</vt:lpstr>
      <vt:lpstr>Multithreading</vt:lpstr>
      <vt:lpstr>Overview</vt:lpstr>
      <vt:lpstr>Web Workers</vt:lpstr>
      <vt:lpstr>Web Workers</vt:lpstr>
      <vt:lpstr>DEMO</vt:lpstr>
      <vt:lpstr>Maintaining SharePoint Context</vt:lpstr>
      <vt:lpstr>Overview</vt:lpstr>
      <vt:lpstr>Web Storage</vt:lpstr>
      <vt:lpstr>Web Storage</vt:lpstr>
      <vt:lpstr>DEMO</vt:lpstr>
      <vt:lpstr>Summary</vt:lpstr>
      <vt:lpstr>Sessions and Resources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Complex problem solving with the new HTML5 APIs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2014-03-03T00:02:47Z</dcterms:created>
  <dcterms:modified xsi:type="dcterms:W3CDTF">2014-03-04T22:57:26Z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