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32"/>
  </p:notesMasterIdLst>
  <p:handoutMasterIdLst>
    <p:handoutMasterId r:id="rId33"/>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1" r:id="rId30"/>
    <p:sldId id="280" r:id="rId3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396"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_rels/viewProps.xml.rels><?xml version="1.0" encoding="UTF-8" standalone="yes"?>
<Relationships xmlns="http://schemas.openxmlformats.org/package/2006/relationships"><Relationship Id="rId1" Type="http://schemas.openxmlformats.org/officeDocument/2006/relationships/slide" Target="slides/slide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23197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70929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25</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98753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357290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78013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59640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27221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59462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6170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492892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59902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869977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26821827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766707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0515988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7413804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8223967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21859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16490747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4584353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70979288"/>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51903080"/>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390396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92350468"/>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13170707"/>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78019714"/>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00276291"/>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569978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80951413"/>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686905603"/>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216265701"/>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88139684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438483822"/>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97217851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627093779"/>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8018872"/>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503103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376459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594647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0071628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937701209"/>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3" Type="http://schemas.openxmlformats.org/officeDocument/2006/relationships/hyperlink" Target="http://technet.microsoft.com/en-us/library/dn635310(v=office.15).aspx" TargetMode="External"/><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3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6028405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err="1" smtClean="0"/>
              <a:t>IdM</a:t>
            </a:r>
            <a:r>
              <a:rPr lang="en-GB" dirty="0" smtClean="0"/>
              <a:t> and the cloud</a:t>
            </a:r>
            <a:endParaRPr lang="en-GB" dirty="0"/>
          </a:p>
        </p:txBody>
      </p:sp>
      <p:sp>
        <p:nvSpPr>
          <p:cNvPr id="4" name="Text Placeholder 3"/>
          <p:cNvSpPr>
            <a:spLocks noGrp="1"/>
          </p:cNvSpPr>
          <p:nvPr>
            <p:ph type="body" sz="quarter" idx="11"/>
          </p:nvPr>
        </p:nvSpPr>
        <p:spPr>
          <a:xfrm>
            <a:off x="274639" y="1212849"/>
            <a:ext cx="11889564" cy="5633850"/>
          </a:xfrm>
        </p:spPr>
        <p:txBody>
          <a:bodyPr/>
          <a:lstStyle/>
          <a:p>
            <a:r>
              <a:rPr lang="en-GB" dirty="0">
                <a:gradFill>
                  <a:gsLst>
                    <a:gs pos="2920">
                      <a:schemeClr val="tx2"/>
                    </a:gs>
                    <a:gs pos="39000">
                      <a:schemeClr val="tx2"/>
                    </a:gs>
                  </a:gsLst>
                  <a:lin ang="5400000" scaled="0"/>
                </a:gradFill>
              </a:rPr>
              <a:t>Cloud deployment pushes identity considerations to the forefront </a:t>
            </a:r>
          </a:p>
          <a:p>
            <a:r>
              <a:rPr lang="en-GB" sz="2000" dirty="0"/>
              <a:t>Commonly such issues are “put off” or papered over on premises</a:t>
            </a:r>
          </a:p>
          <a:p>
            <a:r>
              <a:rPr lang="en-GB" sz="2000" dirty="0" smtClean="0"/>
              <a:t> </a:t>
            </a:r>
          </a:p>
          <a:p>
            <a:r>
              <a:rPr lang="en-GB" dirty="0">
                <a:gradFill>
                  <a:gsLst>
                    <a:gs pos="2920">
                      <a:schemeClr val="tx2"/>
                    </a:gs>
                    <a:gs pos="39000">
                      <a:schemeClr val="tx2"/>
                    </a:gs>
                  </a:gsLst>
                  <a:lin ang="5400000" scaled="0"/>
                </a:gradFill>
              </a:rPr>
              <a:t>Even “simple” scenarios </a:t>
            </a:r>
            <a:r>
              <a:rPr lang="en-GB" dirty="0" smtClean="0">
                <a:gradFill>
                  <a:gsLst>
                    <a:gs pos="2920">
                      <a:schemeClr val="tx2"/>
                    </a:gs>
                    <a:gs pos="39000">
                      <a:schemeClr val="tx2"/>
                    </a:gs>
                  </a:gsLst>
                  <a:lin ang="5400000" scaled="0"/>
                </a:gradFill>
              </a:rPr>
              <a:t>simply don’t work without it</a:t>
            </a:r>
          </a:p>
          <a:p>
            <a:r>
              <a:rPr lang="en-GB" sz="2000" dirty="0"/>
              <a:t>For example Federated </a:t>
            </a:r>
            <a:r>
              <a:rPr lang="en-GB" sz="2000" dirty="0" smtClean="0"/>
              <a:t>Search</a:t>
            </a:r>
          </a:p>
          <a:p>
            <a:endParaRPr lang="en-GB" sz="2000" dirty="0"/>
          </a:p>
          <a:p>
            <a:r>
              <a:rPr lang="en-GB" dirty="0">
                <a:gradFill>
                  <a:gsLst>
                    <a:gs pos="2920">
                      <a:schemeClr val="tx2"/>
                    </a:gs>
                    <a:gs pos="39000">
                      <a:schemeClr val="tx2"/>
                    </a:gs>
                  </a:gsLst>
                  <a:lin ang="5400000" scaled="0"/>
                </a:gradFill>
              </a:rPr>
              <a:t>Long term this is perhaps one of the best “side benefit” of cloud computing, especially for IT Pros or Infrastructure focused practitioners</a:t>
            </a:r>
          </a:p>
          <a:p>
            <a:endParaRPr lang="en-GB" sz="2000" dirty="0"/>
          </a:p>
        </p:txBody>
      </p:sp>
    </p:spTree>
    <p:extLst>
      <p:ext uri="{BB962C8B-B14F-4D97-AF65-F5344CB8AC3E}">
        <p14:creationId xmlns:p14="http://schemas.microsoft.com/office/powerpoint/2010/main" val="394082880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Microsoft </a:t>
            </a:r>
            <a:r>
              <a:rPr lang="en-GB" dirty="0" err="1" smtClean="0"/>
              <a:t>IdM</a:t>
            </a:r>
            <a:r>
              <a:rPr lang="en-GB" dirty="0" smtClean="0"/>
              <a:t> tooling</a:t>
            </a:r>
            <a:endParaRPr lang="en-GB" dirty="0"/>
          </a:p>
        </p:txBody>
      </p:sp>
      <p:sp>
        <p:nvSpPr>
          <p:cNvPr id="3" name="Text Placeholder 2"/>
          <p:cNvSpPr>
            <a:spLocks noGrp="1"/>
          </p:cNvSpPr>
          <p:nvPr>
            <p:ph type="body" sz="quarter" idx="11"/>
          </p:nvPr>
        </p:nvSpPr>
        <p:spPr>
          <a:xfrm>
            <a:off x="274639" y="1212849"/>
            <a:ext cx="11889564" cy="6524863"/>
          </a:xfrm>
        </p:spPr>
        <p:txBody>
          <a:bodyPr/>
          <a:lstStyle/>
          <a:p>
            <a:r>
              <a:rPr lang="en-GB" dirty="0" smtClean="0">
                <a:gradFill>
                  <a:gsLst>
                    <a:gs pos="2920">
                      <a:schemeClr val="tx2"/>
                    </a:gs>
                    <a:gs pos="39000">
                      <a:schemeClr val="tx2"/>
                    </a:gs>
                  </a:gsLst>
                  <a:lin ang="5400000" scaled="0"/>
                </a:gradFill>
              </a:rPr>
              <a:t>Microsoft a clear leader and innovator in identity federation and </a:t>
            </a:r>
            <a:r>
              <a:rPr lang="en-GB" dirty="0" err="1" smtClean="0">
                <a:gradFill>
                  <a:gsLst>
                    <a:gs pos="2920">
                      <a:schemeClr val="tx2"/>
                    </a:gs>
                    <a:gs pos="39000">
                      <a:schemeClr val="tx2"/>
                    </a:gs>
                  </a:gsLst>
                  <a:lin ang="5400000" scaled="0"/>
                </a:gradFill>
              </a:rPr>
              <a:t>metadirectory</a:t>
            </a:r>
            <a:r>
              <a:rPr lang="en-GB" dirty="0" smtClean="0">
                <a:gradFill>
                  <a:gsLst>
                    <a:gs pos="2920">
                      <a:schemeClr val="tx2"/>
                    </a:gs>
                    <a:gs pos="39000">
                      <a:schemeClr val="tx2"/>
                    </a:gs>
                  </a:gsLst>
                  <a:lin ang="5400000" scaled="0"/>
                </a:gradFill>
              </a:rPr>
              <a:t> tooling</a:t>
            </a:r>
            <a:endParaRPr lang="en-GB" dirty="0">
              <a:gradFill>
                <a:gsLst>
                  <a:gs pos="2920">
                    <a:schemeClr val="tx2"/>
                  </a:gs>
                  <a:gs pos="39000">
                    <a:schemeClr val="tx2"/>
                  </a:gs>
                </a:gsLst>
                <a:lin ang="5400000" scaled="0"/>
              </a:gradFill>
            </a:endParaRPr>
          </a:p>
          <a:p>
            <a:r>
              <a:rPr lang="en-GB" sz="2000" dirty="0" smtClean="0"/>
              <a:t>Since 1999 – the first commercial state based </a:t>
            </a:r>
            <a:r>
              <a:rPr lang="en-GB" sz="2000" dirty="0" err="1" smtClean="0"/>
              <a:t>metadirectory</a:t>
            </a:r>
            <a:endParaRPr lang="en-GB" sz="2000" dirty="0" smtClean="0"/>
          </a:p>
          <a:p>
            <a:r>
              <a:rPr lang="en-GB" sz="2000" dirty="0" smtClean="0"/>
              <a:t>Whilst the implementation changes the core concepts and operations remain the same</a:t>
            </a:r>
          </a:p>
          <a:p>
            <a:endParaRPr lang="en-GB" sz="2000" dirty="0"/>
          </a:p>
          <a:p>
            <a:r>
              <a:rPr lang="en-GB" dirty="0" smtClean="0">
                <a:gradFill>
                  <a:gsLst>
                    <a:gs pos="2920">
                      <a:schemeClr val="tx2"/>
                    </a:gs>
                    <a:gs pos="39000">
                      <a:schemeClr val="tx2"/>
                    </a:gs>
                  </a:gsLst>
                  <a:lin ang="5400000" scaled="0"/>
                </a:gradFill>
              </a:rPr>
              <a:t>Incredible pace of delivery with Windows Azure Active Directory and related tooling</a:t>
            </a:r>
            <a:endParaRPr lang="en-GB" dirty="0">
              <a:gradFill>
                <a:gsLst>
                  <a:gs pos="2920">
                    <a:schemeClr val="tx2"/>
                  </a:gs>
                  <a:gs pos="39000">
                    <a:schemeClr val="tx2"/>
                  </a:gs>
                </a:gsLst>
                <a:lin ang="5400000" scaled="0"/>
              </a:gradFill>
            </a:endParaRPr>
          </a:p>
          <a:p>
            <a:r>
              <a:rPr lang="en-GB" sz="2000" dirty="0" smtClean="0"/>
              <a:t>No one else comes close!</a:t>
            </a:r>
          </a:p>
          <a:p>
            <a:r>
              <a:rPr lang="en-GB" sz="2000" dirty="0" smtClean="0"/>
              <a:t>Examples include the revisions in directory synchronization, support for “complex” scenarios as well as the core service offering</a:t>
            </a:r>
          </a:p>
          <a:p>
            <a:endParaRPr lang="en-GB" sz="2000" dirty="0"/>
          </a:p>
          <a:p>
            <a:r>
              <a:rPr lang="en-GB" dirty="0">
                <a:gradFill>
                  <a:gsLst>
                    <a:gs pos="2920">
                      <a:schemeClr val="tx2"/>
                    </a:gs>
                    <a:gs pos="39000">
                      <a:schemeClr val="tx2"/>
                    </a:gs>
                  </a:gsLst>
                  <a:lin ang="5400000" scaled="0"/>
                </a:gradFill>
              </a:rPr>
              <a:t>But remember, </a:t>
            </a:r>
            <a:r>
              <a:rPr lang="en-GB" dirty="0" err="1">
                <a:gradFill>
                  <a:gsLst>
                    <a:gs pos="2920">
                      <a:schemeClr val="tx2"/>
                    </a:gs>
                    <a:gs pos="39000">
                      <a:schemeClr val="tx2"/>
                    </a:gs>
                  </a:gsLst>
                  <a:lin ang="5400000" scaled="0"/>
                </a:gradFill>
              </a:rPr>
              <a:t>IdM</a:t>
            </a:r>
            <a:r>
              <a:rPr lang="en-GB" dirty="0">
                <a:gradFill>
                  <a:gsLst>
                    <a:gs pos="2920">
                      <a:schemeClr val="tx2"/>
                    </a:gs>
                    <a:gs pos="39000">
                      <a:schemeClr val="tx2"/>
                    </a:gs>
                  </a:gsLst>
                  <a:lin ang="5400000" scaled="0"/>
                </a:gradFill>
              </a:rPr>
              <a:t> tooling is only 10% of the battle!!!!</a:t>
            </a:r>
          </a:p>
          <a:p>
            <a:endParaRPr lang="en-GB" sz="2000" dirty="0" smtClean="0"/>
          </a:p>
          <a:p>
            <a:endParaRPr lang="en-GB" dirty="0"/>
          </a:p>
        </p:txBody>
      </p:sp>
    </p:spTree>
    <p:extLst>
      <p:ext uri="{BB962C8B-B14F-4D97-AF65-F5344CB8AC3E}">
        <p14:creationId xmlns:p14="http://schemas.microsoft.com/office/powerpoint/2010/main" val="316343082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Identity federation for Office 365</a:t>
            </a:r>
            <a:endParaRPr lang="en-US" dirty="0"/>
          </a:p>
        </p:txBody>
      </p:sp>
    </p:spTree>
    <p:extLst>
      <p:ext uri="{BB962C8B-B14F-4D97-AF65-F5344CB8AC3E}">
        <p14:creationId xmlns:p14="http://schemas.microsoft.com/office/powerpoint/2010/main" val="2297818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Identity options</a:t>
            </a:r>
            <a:endParaRPr lang="en-GB" dirty="0"/>
          </a:p>
        </p:txBody>
      </p:sp>
      <p:sp>
        <p:nvSpPr>
          <p:cNvPr id="4" name="Content Placeholder 3"/>
          <p:cNvSpPr>
            <a:spLocks noGrp="1"/>
          </p:cNvSpPr>
          <p:nvPr>
            <p:ph idx="4294967295"/>
          </p:nvPr>
        </p:nvSpPr>
        <p:spPr>
          <a:xfrm>
            <a:off x="1811039" y="1293664"/>
            <a:ext cx="8603913" cy="4954455"/>
          </a:xfrm>
          <a:prstGeom prst="rect">
            <a:avLst/>
          </a:prstGeom>
        </p:spPr>
        <p:txBody>
          <a:bodyPr/>
          <a:lstStyle/>
          <a:p>
            <a:endParaRPr lang="en-GB"/>
          </a:p>
        </p:txBody>
      </p:sp>
      <p:graphicFrame>
        <p:nvGraphicFramePr>
          <p:cNvPr id="21" name="Table 20"/>
          <p:cNvGraphicFramePr>
            <a:graphicFrameLocks noGrp="1"/>
          </p:cNvGraphicFramePr>
          <p:nvPr>
            <p:extLst/>
          </p:nvPr>
        </p:nvGraphicFramePr>
        <p:xfrm>
          <a:off x="457597" y="1293663"/>
          <a:ext cx="11593287" cy="5376417"/>
        </p:xfrm>
        <a:graphic>
          <a:graphicData uri="http://schemas.openxmlformats.org/drawingml/2006/table">
            <a:tbl>
              <a:tblPr firstRow="1" bandRow="1">
                <a:tableStyleId>{93296810-A885-4BE3-A3E7-6D5BEEA58F35}</a:tableStyleId>
              </a:tblPr>
              <a:tblGrid>
                <a:gridCol w="3864429"/>
                <a:gridCol w="3864429"/>
                <a:gridCol w="3864429"/>
              </a:tblGrid>
              <a:tr h="587664">
                <a:tc>
                  <a:txBody>
                    <a:bodyPr/>
                    <a:lstStyle/>
                    <a:p>
                      <a:r>
                        <a:rPr lang="en-GB" sz="1800" dirty="0" smtClean="0">
                          <a:latin typeface="Segoe UI" panose="020B0502040204020203" pitchFamily="34" charset="0"/>
                          <a:cs typeface="Segoe UI" panose="020B0502040204020203" pitchFamily="34" charset="0"/>
                        </a:rPr>
                        <a:t>Cloud Identity </a:t>
                      </a:r>
                      <a:br>
                        <a:rPr lang="en-GB" sz="1800" dirty="0" smtClean="0">
                          <a:latin typeface="Segoe UI" panose="020B0502040204020203" pitchFamily="34" charset="0"/>
                          <a:cs typeface="Segoe UI" panose="020B0502040204020203" pitchFamily="34" charset="0"/>
                        </a:rPr>
                      </a:br>
                      <a:r>
                        <a:rPr lang="en-GB" sz="1800" dirty="0" smtClean="0">
                          <a:latin typeface="Segoe UI" panose="020B0502040204020203" pitchFamily="34" charset="0"/>
                          <a:cs typeface="Segoe UI" panose="020B0502040204020203" pitchFamily="34" charset="0"/>
                        </a:rPr>
                        <a:t>Windows Azure Active Directory</a:t>
                      </a:r>
                      <a:endParaRPr lang="en-GB" sz="1800" dirty="0">
                        <a:solidFill>
                          <a:schemeClr val="tx1"/>
                        </a:solidFill>
                        <a:latin typeface="Segoe UI" pitchFamily="34" charset="0"/>
                        <a:ea typeface="Segoe UI" pitchFamily="34" charset="0"/>
                        <a:cs typeface="Segoe UI" pitchFamily="34" charset="0"/>
                      </a:endParaRPr>
                    </a:p>
                  </a:txBody>
                  <a:tcPr marL="69945" marR="69945" marT="34973" marB="34973"/>
                </a:tc>
                <a:tc>
                  <a:txBody>
                    <a:bodyPr/>
                    <a:lstStyle/>
                    <a:p>
                      <a:r>
                        <a:rPr lang="en-GB" sz="1800" dirty="0" smtClean="0">
                          <a:latin typeface="Segoe UI" panose="020B0502040204020203" pitchFamily="34" charset="0"/>
                          <a:cs typeface="Segoe UI" panose="020B0502040204020203" pitchFamily="34" charset="0"/>
                        </a:rPr>
                        <a:t>Cloud Identity &amp; Directory Sync</a:t>
                      </a:r>
                      <a:endParaRPr lang="en-GB" sz="1800" dirty="0">
                        <a:solidFill>
                          <a:schemeClr val="tx1"/>
                        </a:solidFill>
                        <a:latin typeface="Segoe UI" pitchFamily="34" charset="0"/>
                        <a:ea typeface="Segoe UI" pitchFamily="34" charset="0"/>
                        <a:cs typeface="Segoe UI" pitchFamily="34" charset="0"/>
                      </a:endParaRPr>
                    </a:p>
                  </a:txBody>
                  <a:tcPr marL="69945" marR="69945" marT="34973" marB="34973"/>
                </a:tc>
                <a:tc>
                  <a:txBody>
                    <a:bodyPr/>
                    <a:lstStyle/>
                    <a:p>
                      <a:r>
                        <a:rPr lang="en-GB" sz="1800" dirty="0" smtClean="0">
                          <a:latin typeface="Segoe UI" panose="020B0502040204020203" pitchFamily="34" charset="0"/>
                          <a:cs typeface="Segoe UI" panose="020B0502040204020203" pitchFamily="34" charset="0"/>
                        </a:rPr>
                        <a:t>Federated Identity</a:t>
                      </a:r>
                      <a:endParaRPr lang="en-GB" sz="1800" dirty="0">
                        <a:solidFill>
                          <a:schemeClr val="tx1"/>
                        </a:solidFill>
                        <a:latin typeface="Segoe UI" pitchFamily="34" charset="0"/>
                        <a:ea typeface="Segoe UI" pitchFamily="34" charset="0"/>
                        <a:cs typeface="Segoe UI" pitchFamily="34" charset="0"/>
                      </a:endParaRPr>
                    </a:p>
                  </a:txBody>
                  <a:tcPr marL="69945" marR="69945" marT="34973" marB="34973"/>
                </a:tc>
              </a:tr>
              <a:tr h="4757831">
                <a:tc>
                  <a:txBody>
                    <a:bodyPr/>
                    <a:lstStyle/>
                    <a:p>
                      <a:pPr marL="0" lvl="1" defTabSz="800100">
                        <a:lnSpc>
                          <a:spcPct val="90000"/>
                        </a:lnSpc>
                        <a:spcBef>
                          <a:spcPct val="0"/>
                        </a:spcBef>
                        <a:spcAft>
                          <a:spcPct val="15000"/>
                        </a:spcAft>
                      </a:pPr>
                      <a:r>
                        <a:rPr lang="en-US" sz="1600" dirty="0" smtClean="0">
                          <a:latin typeface="Segoe UI" panose="020B0502040204020203" pitchFamily="34" charset="0"/>
                          <a:cs typeface="Segoe UI" panose="020B0502040204020203" pitchFamily="34" charset="0"/>
                        </a:rPr>
                        <a:t>Appropriate for</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Smaller orgs without AD on-premises</a:t>
                      </a:r>
                    </a:p>
                    <a:p>
                      <a:pPr marL="0" lvl="1" defTabSz="800100">
                        <a:lnSpc>
                          <a:spcPct val="90000"/>
                        </a:lnSpc>
                        <a:spcBef>
                          <a:spcPct val="0"/>
                        </a:spcBef>
                        <a:spcAft>
                          <a:spcPct val="15000"/>
                        </a:spcAft>
                      </a:pPr>
                      <a:endParaRPr lang="en-US" sz="1600" dirty="0" smtClean="0">
                        <a:latin typeface="Segoe UI" panose="020B0502040204020203" pitchFamily="34" charset="0"/>
                        <a:cs typeface="Segoe UI" panose="020B0502040204020203" pitchFamily="34" charset="0"/>
                      </a:endParaRPr>
                    </a:p>
                    <a:p>
                      <a:pPr marL="0" lvl="1" algn="l" defTabSz="800100" rtl="0" eaLnBrk="1" latinLnBrk="0" hangingPunct="1">
                        <a:lnSpc>
                          <a:spcPct val="90000"/>
                        </a:lnSpc>
                        <a:spcBef>
                          <a:spcPct val="0"/>
                        </a:spcBef>
                        <a:spcAft>
                          <a:spcPct val="15000"/>
                        </a:spcAft>
                      </a:pPr>
                      <a:r>
                        <a:rPr lang="en-US" sz="1600" kern="1200" dirty="0" smtClean="0">
                          <a:latin typeface="Segoe UI" panose="020B0502040204020203" pitchFamily="34" charset="0"/>
                          <a:cs typeface="Segoe UI" panose="020B0502040204020203" pitchFamily="34" charset="0"/>
                        </a:rPr>
                        <a:t>Pros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No servers required on-premises</a:t>
                      </a:r>
                    </a:p>
                    <a:p>
                      <a:pPr marL="0" lvl="1" defTabSz="800100">
                        <a:lnSpc>
                          <a:spcPct val="90000"/>
                        </a:lnSpc>
                        <a:spcBef>
                          <a:spcPct val="0"/>
                        </a:spcBef>
                        <a:spcAft>
                          <a:spcPct val="15000"/>
                        </a:spcAft>
                      </a:pPr>
                      <a:endParaRPr lang="en-US" sz="1600" dirty="0" smtClean="0">
                        <a:latin typeface="Segoe UI" panose="020B0502040204020203" pitchFamily="34" charset="0"/>
                        <a:cs typeface="Segoe UI" panose="020B0502040204020203" pitchFamily="34" charset="0"/>
                      </a:endParaRPr>
                    </a:p>
                    <a:p>
                      <a:pPr marL="0" lvl="1" algn="l" defTabSz="800100" rtl="0" eaLnBrk="1" latinLnBrk="0" hangingPunct="1">
                        <a:lnSpc>
                          <a:spcPct val="90000"/>
                        </a:lnSpc>
                        <a:spcBef>
                          <a:spcPct val="0"/>
                        </a:spcBef>
                        <a:spcAft>
                          <a:spcPct val="15000"/>
                        </a:spcAft>
                      </a:pPr>
                      <a:r>
                        <a:rPr lang="en-US" sz="1600" kern="1200" dirty="0" smtClean="0">
                          <a:latin typeface="Segoe UI" panose="020B0502040204020203" pitchFamily="34" charset="0"/>
                          <a:cs typeface="Segoe UI" panose="020B0502040204020203" pitchFamily="34" charset="0"/>
                        </a:rPr>
                        <a:t>Cons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No SSO</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No multi-factor authentication </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Two sets of credentials to manage with differing password policies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IDs mastered in the cloud</a:t>
                      </a:r>
                    </a:p>
                    <a:p>
                      <a:endParaRPr lang="en-GB" sz="1600" dirty="0">
                        <a:solidFill>
                          <a:schemeClr val="tx1"/>
                        </a:solidFill>
                        <a:latin typeface="Segoe UI" panose="020B0502040204020203" pitchFamily="34" charset="0"/>
                        <a:cs typeface="Segoe UI" panose="020B0502040204020203" pitchFamily="34" charset="0"/>
                      </a:endParaRPr>
                    </a:p>
                  </a:txBody>
                  <a:tcPr marL="69945" marR="69945" marT="34973" marB="34973"/>
                </a:tc>
                <a:tc>
                  <a:txBody>
                    <a:bodyPr/>
                    <a:lstStyle/>
                    <a:p>
                      <a:pPr marL="0" lvl="1" algn="l" defTabSz="800100" rtl="0" eaLnBrk="1" latinLnBrk="0" hangingPunct="1">
                        <a:lnSpc>
                          <a:spcPct val="90000"/>
                        </a:lnSpc>
                        <a:spcBef>
                          <a:spcPct val="0"/>
                        </a:spcBef>
                        <a:spcAft>
                          <a:spcPct val="15000"/>
                        </a:spcAft>
                      </a:pPr>
                      <a:r>
                        <a:rPr lang="en-US" sz="1600" kern="1200" dirty="0" smtClean="0">
                          <a:latin typeface="Segoe UI" panose="020B0502040204020203" pitchFamily="34" charset="0"/>
                          <a:cs typeface="Segoe UI" panose="020B0502040204020203" pitchFamily="34" charset="0"/>
                        </a:rPr>
                        <a:t>Appropriate for</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Medium/large orgs with AD on-premises</a:t>
                      </a:r>
                    </a:p>
                    <a:p>
                      <a:pPr marL="342900" lvl="2" indent="-171450" defTabSz="800100">
                        <a:lnSpc>
                          <a:spcPct val="90000"/>
                        </a:lnSpc>
                        <a:spcBef>
                          <a:spcPct val="0"/>
                        </a:spcBef>
                        <a:spcAft>
                          <a:spcPct val="15000"/>
                        </a:spcAft>
                        <a:buChar char="••"/>
                      </a:pPr>
                      <a:endParaRPr lang="en-US" sz="1600" dirty="0" smtClean="0">
                        <a:latin typeface="Segoe UI" panose="020B0502040204020203" pitchFamily="34" charset="0"/>
                        <a:cs typeface="Segoe UI" panose="020B0502040204020203" pitchFamily="34" charset="0"/>
                      </a:endParaRPr>
                    </a:p>
                    <a:p>
                      <a:pPr marL="0" lvl="1" algn="l" defTabSz="800100" rtl="0" eaLnBrk="1" latinLnBrk="0" hangingPunct="1">
                        <a:lnSpc>
                          <a:spcPct val="90000"/>
                        </a:lnSpc>
                        <a:spcBef>
                          <a:spcPct val="0"/>
                        </a:spcBef>
                        <a:spcAft>
                          <a:spcPct val="15000"/>
                        </a:spcAft>
                      </a:pPr>
                      <a:r>
                        <a:rPr lang="en-US" sz="1600" kern="1200" dirty="0" smtClean="0">
                          <a:latin typeface="Segoe UI" panose="020B0502040204020203" pitchFamily="34" charset="0"/>
                          <a:cs typeface="Segoe UI" panose="020B0502040204020203" pitchFamily="34" charset="0"/>
                        </a:rPr>
                        <a:t>Pros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Users and groups mastered on-premises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It enables coexistence scenarios</a:t>
                      </a:r>
                    </a:p>
                    <a:p>
                      <a:pPr marL="0" lvl="1" algn="l" defTabSz="800100" rtl="0" eaLnBrk="1" latinLnBrk="0" hangingPunct="1">
                        <a:lnSpc>
                          <a:spcPct val="90000"/>
                        </a:lnSpc>
                        <a:spcBef>
                          <a:spcPct val="0"/>
                        </a:spcBef>
                        <a:spcAft>
                          <a:spcPct val="15000"/>
                        </a:spcAft>
                      </a:pPr>
                      <a:r>
                        <a:rPr lang="en-US" sz="1600" kern="1200" dirty="0" smtClean="0">
                          <a:latin typeface="Segoe UI" panose="020B0502040204020203" pitchFamily="34" charset="0"/>
                          <a:cs typeface="Segoe UI" panose="020B0502040204020203" pitchFamily="34" charset="0"/>
                        </a:rPr>
                        <a:t>Cons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No SSO</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No multi-factor authentication </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Two sets of credentials to manage with differing password policies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Single server deployment</a:t>
                      </a:r>
                    </a:p>
                    <a:p>
                      <a:endParaRPr lang="en-GB" sz="1600" dirty="0">
                        <a:solidFill>
                          <a:schemeClr val="tx1"/>
                        </a:solidFill>
                        <a:latin typeface="Segoe UI" panose="020B0502040204020203" pitchFamily="34" charset="0"/>
                        <a:cs typeface="Segoe UI" panose="020B0502040204020203" pitchFamily="34" charset="0"/>
                      </a:endParaRPr>
                    </a:p>
                  </a:txBody>
                  <a:tcPr marL="69945" marR="69945" marT="34973" marB="34973"/>
                </a:tc>
                <a:tc>
                  <a:txBody>
                    <a:bodyPr/>
                    <a:lstStyle/>
                    <a:p>
                      <a:pPr marL="0" lvl="1" algn="l" defTabSz="800100" rtl="0" eaLnBrk="1" latinLnBrk="0" hangingPunct="1">
                        <a:lnSpc>
                          <a:spcPct val="90000"/>
                        </a:lnSpc>
                        <a:spcBef>
                          <a:spcPct val="0"/>
                        </a:spcBef>
                        <a:spcAft>
                          <a:spcPct val="15000"/>
                        </a:spcAft>
                      </a:pPr>
                      <a:r>
                        <a:rPr lang="en-US" sz="1600" kern="1200" dirty="0" smtClean="0">
                          <a:latin typeface="Segoe UI" panose="020B0502040204020203" pitchFamily="34" charset="0"/>
                          <a:cs typeface="Segoe UI" panose="020B0502040204020203" pitchFamily="34" charset="0"/>
                        </a:rPr>
                        <a:t>Appropriate for</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Larger enterprise orgs with AD on-premises</a:t>
                      </a:r>
                    </a:p>
                    <a:p>
                      <a:pPr marL="0" lvl="1" defTabSz="800100">
                        <a:lnSpc>
                          <a:spcPct val="90000"/>
                        </a:lnSpc>
                        <a:spcBef>
                          <a:spcPct val="0"/>
                        </a:spcBef>
                        <a:spcAft>
                          <a:spcPct val="15000"/>
                        </a:spcAft>
                      </a:pPr>
                      <a:endParaRPr lang="en-US" sz="1600" dirty="0" smtClean="0">
                        <a:latin typeface="Segoe UI" panose="020B0502040204020203" pitchFamily="34" charset="0"/>
                        <a:cs typeface="Segoe UI" panose="020B0502040204020203" pitchFamily="34" charset="0"/>
                      </a:endParaRPr>
                    </a:p>
                    <a:p>
                      <a:pPr marL="0" lvl="1" algn="l" defTabSz="800100" rtl="0" eaLnBrk="1" latinLnBrk="0" hangingPunct="1">
                        <a:lnSpc>
                          <a:spcPct val="90000"/>
                        </a:lnSpc>
                        <a:spcBef>
                          <a:spcPct val="0"/>
                        </a:spcBef>
                        <a:spcAft>
                          <a:spcPct val="15000"/>
                        </a:spcAft>
                      </a:pPr>
                      <a:r>
                        <a:rPr lang="en-US" sz="1600" kern="1200" dirty="0" smtClean="0">
                          <a:latin typeface="Segoe UI" panose="020B0502040204020203" pitchFamily="34" charset="0"/>
                          <a:cs typeface="Segoe UI" panose="020B0502040204020203" pitchFamily="34" charset="0"/>
                        </a:rPr>
                        <a:t>Pros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SSO with corporate credentials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IDs mastered on-premises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Password policy controlled on-premises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Two-factor authentication possible</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It enables coexistence scenarios</a:t>
                      </a:r>
                    </a:p>
                    <a:p>
                      <a:pPr marL="0" lvl="1" algn="l" defTabSz="800100" rtl="0" eaLnBrk="1" latinLnBrk="0" hangingPunct="1">
                        <a:lnSpc>
                          <a:spcPct val="90000"/>
                        </a:lnSpc>
                        <a:spcBef>
                          <a:spcPct val="0"/>
                        </a:spcBef>
                        <a:spcAft>
                          <a:spcPct val="15000"/>
                        </a:spcAft>
                      </a:pPr>
                      <a:r>
                        <a:rPr lang="en-US" sz="1600" kern="1200" dirty="0" smtClean="0">
                          <a:latin typeface="Segoe UI" panose="020B0502040204020203" pitchFamily="34" charset="0"/>
                          <a:cs typeface="Segoe UI" panose="020B0502040204020203" pitchFamily="34" charset="0"/>
                        </a:rPr>
                        <a:t>Cons</a:t>
                      </a:r>
                    </a:p>
                    <a:p>
                      <a:pPr marL="342900" lvl="2" indent="-171450" defTabSz="800100">
                        <a:lnSpc>
                          <a:spcPct val="90000"/>
                        </a:lnSpc>
                        <a:spcBef>
                          <a:spcPct val="0"/>
                        </a:spcBef>
                        <a:spcAft>
                          <a:spcPct val="15000"/>
                        </a:spcAft>
                        <a:buChar char="••"/>
                      </a:pPr>
                      <a:r>
                        <a:rPr lang="en-US" sz="1600" dirty="0" smtClean="0">
                          <a:latin typeface="Segoe UI" panose="020B0502040204020203" pitchFamily="34" charset="0"/>
                          <a:cs typeface="Segoe UI" panose="020B0502040204020203" pitchFamily="34" charset="0"/>
                        </a:rPr>
                        <a:t>High availability server deployments required</a:t>
                      </a:r>
                    </a:p>
                    <a:p>
                      <a:endParaRPr lang="en-GB" sz="1600" dirty="0">
                        <a:solidFill>
                          <a:schemeClr val="tx1"/>
                        </a:solidFill>
                        <a:latin typeface="Segoe UI" panose="020B0502040204020203" pitchFamily="34" charset="0"/>
                        <a:cs typeface="Segoe UI" panose="020B0502040204020203" pitchFamily="34" charset="0"/>
                      </a:endParaRPr>
                    </a:p>
                  </a:txBody>
                  <a:tcPr marL="69945" marR="69945" marT="34973" marB="34973"/>
                </a:tc>
              </a:tr>
            </a:tbl>
          </a:graphicData>
        </a:graphic>
      </p:graphicFrame>
    </p:spTree>
    <p:extLst>
      <p:ext uri="{BB962C8B-B14F-4D97-AF65-F5344CB8AC3E}">
        <p14:creationId xmlns:p14="http://schemas.microsoft.com/office/powerpoint/2010/main" val="258508009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“Hidden” Concepts</a:t>
            </a:r>
            <a:endParaRPr lang="en-GB" dirty="0"/>
          </a:p>
        </p:txBody>
      </p:sp>
      <p:sp>
        <p:nvSpPr>
          <p:cNvPr id="3" name="Content Placeholder 2"/>
          <p:cNvSpPr>
            <a:spLocks noGrp="1"/>
          </p:cNvSpPr>
          <p:nvPr>
            <p:ph type="body" sz="quarter" idx="11"/>
          </p:nvPr>
        </p:nvSpPr>
        <p:spPr>
          <a:xfrm>
            <a:off x="274639" y="1212849"/>
            <a:ext cx="11889564" cy="5164733"/>
          </a:xfrm>
          <a:prstGeom prst="rect">
            <a:avLst/>
          </a:prstGeom>
        </p:spPr>
        <p:txBody>
          <a:bodyPr>
            <a:normAutofit/>
          </a:bodyPr>
          <a:lstStyle/>
          <a:p>
            <a:r>
              <a:rPr lang="en-GB" dirty="0" smtClean="0"/>
              <a:t>Anything other than Cloud Identity is a long term commitment to identity co-existence</a:t>
            </a:r>
          </a:p>
          <a:p>
            <a:pPr lvl="1"/>
            <a:r>
              <a:rPr lang="en-GB" dirty="0" smtClean="0"/>
              <a:t>Directory Sync and Federation the only sensible option really</a:t>
            </a:r>
          </a:p>
          <a:p>
            <a:pPr lvl="1"/>
            <a:r>
              <a:rPr lang="en-GB" dirty="0" smtClean="0"/>
              <a:t>Implementation may change, but the core concepts will remain</a:t>
            </a:r>
          </a:p>
          <a:p>
            <a:pPr lvl="1"/>
            <a:endParaRPr lang="en-GB" dirty="0"/>
          </a:p>
          <a:p>
            <a:r>
              <a:rPr lang="en-GB" dirty="0" smtClean="0"/>
              <a:t>The “journey” to the cloud requires more infrastructure on premises</a:t>
            </a:r>
          </a:p>
          <a:p>
            <a:pPr lvl="1"/>
            <a:r>
              <a:rPr lang="en-GB" dirty="0" smtClean="0"/>
              <a:t>And potentially preparation/clean up of existing infrastructure</a:t>
            </a:r>
            <a:endParaRPr lang="en-GB" dirty="0"/>
          </a:p>
        </p:txBody>
      </p:sp>
    </p:spTree>
    <p:extLst>
      <p:ext uri="{BB962C8B-B14F-4D97-AF65-F5344CB8AC3E}">
        <p14:creationId xmlns:p14="http://schemas.microsoft.com/office/powerpoint/2010/main" val="8903775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Identity federation</a:t>
            </a:r>
            <a:endParaRPr lang="en-GB" dirty="0"/>
          </a:p>
        </p:txBody>
      </p:sp>
      <p:sp>
        <p:nvSpPr>
          <p:cNvPr id="4" name="Content Placeholder 3"/>
          <p:cNvSpPr>
            <a:spLocks noGrp="1"/>
          </p:cNvSpPr>
          <p:nvPr>
            <p:ph idx="4294967295"/>
          </p:nvPr>
        </p:nvSpPr>
        <p:spPr>
          <a:xfrm>
            <a:off x="1811039" y="1293664"/>
            <a:ext cx="8603913" cy="4954455"/>
          </a:xfrm>
          <a:prstGeom prst="rect">
            <a:avLst/>
          </a:prstGeom>
        </p:spPr>
        <p:txBody>
          <a:bodyPr/>
          <a:lstStyle/>
          <a:p>
            <a:endParaRPr lang="en-GB"/>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992471" y="1839809"/>
            <a:ext cx="8265048" cy="3860698"/>
          </a:xfrm>
          <a:prstGeom prst="rect">
            <a:avLst/>
          </a:prstGeom>
        </p:spPr>
      </p:pic>
    </p:spTree>
    <p:extLst>
      <p:ext uri="{BB962C8B-B14F-4D97-AF65-F5344CB8AC3E}">
        <p14:creationId xmlns:p14="http://schemas.microsoft.com/office/powerpoint/2010/main" val="328801810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Example AD Considerations</a:t>
            </a:r>
            <a:endParaRPr lang="en-GB" dirty="0"/>
          </a:p>
        </p:txBody>
      </p:sp>
      <p:sp>
        <p:nvSpPr>
          <p:cNvPr id="2" name="Content Placeholder 1"/>
          <p:cNvSpPr>
            <a:spLocks noGrp="1"/>
          </p:cNvSpPr>
          <p:nvPr>
            <p:ph idx="4294967295"/>
          </p:nvPr>
        </p:nvSpPr>
        <p:spPr>
          <a:xfrm>
            <a:off x="1811039" y="1293664"/>
            <a:ext cx="8603913" cy="4954455"/>
          </a:xfrm>
          <a:prstGeom prst="rect">
            <a:avLst/>
          </a:prstGeom>
        </p:spPr>
        <p:txBody>
          <a:bodyPr/>
          <a:lstStyle/>
          <a:p>
            <a:endParaRPr lang="en-GB"/>
          </a:p>
        </p:txBody>
      </p:sp>
      <p:graphicFrame>
        <p:nvGraphicFramePr>
          <p:cNvPr id="5" name="Content Placeholder 3"/>
          <p:cNvGraphicFramePr>
            <a:graphicFrameLocks/>
          </p:cNvGraphicFramePr>
          <p:nvPr>
            <p:extLst/>
          </p:nvPr>
        </p:nvGraphicFramePr>
        <p:xfrm>
          <a:off x="1811040" y="1293664"/>
          <a:ext cx="8603912" cy="5359227"/>
        </p:xfrm>
        <a:graphic>
          <a:graphicData uri="http://schemas.openxmlformats.org/drawingml/2006/table">
            <a:tbl>
              <a:tblPr firstRow="1" bandRow="1">
                <a:tableStyleId>{93296810-A885-4BE3-A3E7-6D5BEEA58F35}</a:tableStyleId>
              </a:tblPr>
              <a:tblGrid>
                <a:gridCol w="1859947"/>
                <a:gridCol w="3437706"/>
                <a:gridCol w="3306259"/>
              </a:tblGrid>
              <a:tr h="421246">
                <a:tc>
                  <a:txBody>
                    <a:bodyPr/>
                    <a:lstStyle/>
                    <a:p>
                      <a:r>
                        <a:rPr lang="en-US" sz="1600" dirty="0" smtClean="0">
                          <a:latin typeface="Segoe UI" panose="020B0502040204020203" pitchFamily="34" charset="0"/>
                          <a:cs typeface="Segoe UI" panose="020B0502040204020203" pitchFamily="34" charset="0"/>
                        </a:rPr>
                        <a:t>Structure</a:t>
                      </a:r>
                      <a:endParaRPr lang="en-US" sz="1600" dirty="0">
                        <a:solidFill>
                          <a:schemeClr val="tx1"/>
                        </a:solidFill>
                        <a:latin typeface="Segoe UI" panose="020B0502040204020203" pitchFamily="34" charset="0"/>
                        <a:cs typeface="Segoe UI" panose="020B0502040204020203" pitchFamily="34" charset="0"/>
                      </a:endParaRPr>
                    </a:p>
                  </a:txBody>
                  <a:tcPr marL="52473" marR="52473" marT="34973" marB="34973"/>
                </a:tc>
                <a:tc>
                  <a:txBody>
                    <a:bodyPr/>
                    <a:lstStyle/>
                    <a:p>
                      <a:r>
                        <a:rPr lang="en-US" sz="1600" dirty="0" smtClean="0">
                          <a:latin typeface="Segoe UI" panose="020B0502040204020203" pitchFamily="34" charset="0"/>
                          <a:cs typeface="Segoe UI" panose="020B0502040204020203" pitchFamily="34" charset="0"/>
                        </a:rPr>
                        <a:t>Description</a:t>
                      </a:r>
                      <a:endParaRPr lang="en-US" sz="1600" dirty="0">
                        <a:solidFill>
                          <a:schemeClr val="tx1"/>
                        </a:solidFill>
                        <a:latin typeface="Segoe UI" panose="020B0502040204020203" pitchFamily="34" charset="0"/>
                        <a:cs typeface="Segoe UI" panose="020B0502040204020203" pitchFamily="34" charset="0"/>
                      </a:endParaRPr>
                    </a:p>
                  </a:txBody>
                  <a:tcPr marL="52473" marR="52473" marT="34973" marB="34973"/>
                </a:tc>
                <a:tc>
                  <a:txBody>
                    <a:bodyPr/>
                    <a:lstStyle/>
                    <a:p>
                      <a:r>
                        <a:rPr lang="en-US" sz="1600" dirty="0" smtClean="0">
                          <a:latin typeface="Segoe UI" panose="020B0502040204020203" pitchFamily="34" charset="0"/>
                          <a:cs typeface="Segoe UI" panose="020B0502040204020203" pitchFamily="34" charset="0"/>
                        </a:rPr>
                        <a:t>Considerations</a:t>
                      </a:r>
                      <a:endParaRPr lang="en-US" sz="1600" dirty="0">
                        <a:solidFill>
                          <a:schemeClr val="tx1"/>
                        </a:solidFill>
                        <a:latin typeface="Segoe UI" panose="020B0502040204020203" pitchFamily="34" charset="0"/>
                        <a:cs typeface="Segoe UI" panose="020B0502040204020203" pitchFamily="34" charset="0"/>
                      </a:endParaRPr>
                    </a:p>
                  </a:txBody>
                  <a:tcPr marL="52473" marR="52473" marT="34973" marB="34973"/>
                </a:tc>
              </a:tr>
              <a:tr h="83095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Matching domains</a:t>
                      </a:r>
                      <a:endParaRPr lang="en-US" sz="1600" dirty="0" smtClean="0">
                        <a:solidFill>
                          <a:schemeClr val="bg2"/>
                        </a:solidFill>
                        <a:latin typeface="Segoe UI" panose="020B0502040204020203" pitchFamily="34" charset="0"/>
                        <a:cs typeface="Segoe UI" panose="020B0502040204020203" pitchFamily="34" charset="0"/>
                      </a:endParaRPr>
                    </a:p>
                  </a:txBody>
                  <a:tcPr marL="52473" marR="52473" marT="34973" marB="34973"/>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Internal domain and external domain are the same </a:t>
                      </a:r>
                    </a:p>
                    <a:p>
                      <a:pPr marL="0" marR="0" lvl="1"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i.e. </a:t>
                      </a:r>
                      <a:r>
                        <a:rPr lang="en-US" sz="1600" u="sng" dirty="0" smtClean="0">
                          <a:latin typeface="Segoe UI" panose="020B0502040204020203" pitchFamily="34" charset="0"/>
                          <a:cs typeface="Segoe UI" panose="020B0502040204020203" pitchFamily="34" charset="0"/>
                        </a:rPr>
                        <a:t>contoso.com</a:t>
                      </a:r>
                      <a:endParaRPr lang="en-US" sz="1600" u="sng" dirty="0" smtClean="0">
                        <a:solidFill>
                          <a:schemeClr val="bg2"/>
                        </a:solidFill>
                        <a:latin typeface="Segoe UI" panose="020B0502040204020203" pitchFamily="34" charset="0"/>
                        <a:cs typeface="Segoe UI" panose="020B0502040204020203" pitchFamily="34" charset="0"/>
                      </a:endParaRPr>
                    </a:p>
                  </a:txBody>
                  <a:tcPr marL="52473" marR="52473" marT="34973" marB="34973"/>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No special requirements</a:t>
                      </a:r>
                    </a:p>
                    <a:p>
                      <a:endParaRPr lang="en-US" sz="1600" dirty="0">
                        <a:solidFill>
                          <a:schemeClr val="bg2"/>
                        </a:solidFill>
                        <a:latin typeface="Segoe UI" panose="020B0502040204020203" pitchFamily="34" charset="0"/>
                        <a:cs typeface="Segoe UI" panose="020B0502040204020203" pitchFamily="34" charset="0"/>
                      </a:endParaRPr>
                    </a:p>
                  </a:txBody>
                  <a:tcPr marL="52473" marR="52473" marT="34973" marB="34973"/>
                </a:tc>
              </a:tr>
              <a:tr h="830950">
                <a:tc>
                  <a:txBody>
                    <a:bodyPr/>
                    <a:lstStyle/>
                    <a:p>
                      <a:r>
                        <a:rPr lang="en-US" sz="1600" dirty="0" smtClean="0">
                          <a:latin typeface="Segoe UI" panose="020B0502040204020203" pitchFamily="34" charset="0"/>
                          <a:cs typeface="Segoe UI" panose="020B0502040204020203" pitchFamily="34" charset="0"/>
                        </a:rPr>
                        <a:t>Sub-domain</a:t>
                      </a:r>
                      <a:endParaRPr lang="en-US" sz="1600" dirty="0">
                        <a:solidFill>
                          <a:schemeClr val="bg2"/>
                        </a:solidFill>
                        <a:latin typeface="Segoe UI" panose="020B0502040204020203" pitchFamily="34" charset="0"/>
                        <a:cs typeface="Segoe UI" panose="020B0502040204020203" pitchFamily="34" charset="0"/>
                      </a:endParaRPr>
                    </a:p>
                  </a:txBody>
                  <a:tcPr marL="52473" marR="52473" marT="34973" marB="34973"/>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Internal domain is a sub-domain of the external domain </a:t>
                      </a:r>
                    </a:p>
                    <a:p>
                      <a:pPr marL="0" marR="0" lvl="1"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i.e. </a:t>
                      </a:r>
                      <a:r>
                        <a:rPr lang="en-US" sz="1600" u="sng" dirty="0" smtClean="0">
                          <a:latin typeface="Segoe UI" panose="020B0502040204020203" pitchFamily="34" charset="0"/>
                          <a:cs typeface="Segoe UI" panose="020B0502040204020203" pitchFamily="34" charset="0"/>
                        </a:rPr>
                        <a:t>corp.contoso.com</a:t>
                      </a:r>
                      <a:endParaRPr lang="en-US" sz="1600" u="sng" dirty="0" smtClean="0">
                        <a:solidFill>
                          <a:schemeClr val="bg2"/>
                        </a:solidFill>
                        <a:latin typeface="Segoe UI" panose="020B0502040204020203" pitchFamily="34" charset="0"/>
                        <a:cs typeface="Segoe UI" panose="020B0502040204020203" pitchFamily="34" charset="0"/>
                      </a:endParaRPr>
                    </a:p>
                  </a:txBody>
                  <a:tcPr marL="52473" marR="52473" marT="34973" marB="34973"/>
                </a:tc>
                <a:tc>
                  <a:txBody>
                    <a:bodyPr/>
                    <a:lstStyle/>
                    <a:p>
                      <a:r>
                        <a:rPr lang="en-US" sz="1600" dirty="0" smtClean="0">
                          <a:latin typeface="Segoe UI" panose="020B0502040204020203" pitchFamily="34" charset="0"/>
                          <a:cs typeface="Segoe UI" panose="020B0502040204020203" pitchFamily="34" charset="0"/>
                        </a:rPr>
                        <a:t>Requires domains to be registered in order, primary and then sub-domains</a:t>
                      </a:r>
                      <a:endParaRPr lang="en-US" sz="1600" dirty="0">
                        <a:solidFill>
                          <a:schemeClr val="bg2"/>
                        </a:solidFill>
                        <a:latin typeface="Segoe UI" panose="020B0502040204020203" pitchFamily="34" charset="0"/>
                        <a:cs typeface="Segoe UI" panose="020B0502040204020203" pitchFamily="34" charset="0"/>
                      </a:endParaRPr>
                    </a:p>
                  </a:txBody>
                  <a:tcPr marL="52473" marR="52473" marT="34973" marB="34973"/>
                </a:tc>
              </a:tr>
              <a:tr h="1562111">
                <a:tc>
                  <a:txBody>
                    <a:bodyPr/>
                    <a:lstStyle/>
                    <a:p>
                      <a:r>
                        <a:rPr lang="en-US" sz="1600" dirty="0" smtClean="0">
                          <a:latin typeface="Segoe UI" panose="020B0502040204020203" pitchFamily="34" charset="0"/>
                          <a:cs typeface="Segoe UI" panose="020B0502040204020203" pitchFamily="34" charset="0"/>
                        </a:rPr>
                        <a:t>Local domain</a:t>
                      </a:r>
                      <a:endParaRPr lang="en-US" sz="1600" dirty="0">
                        <a:solidFill>
                          <a:schemeClr val="bg2"/>
                        </a:solidFill>
                        <a:latin typeface="Segoe UI" panose="020B0502040204020203" pitchFamily="34" charset="0"/>
                        <a:cs typeface="Segoe UI" panose="020B0502040204020203" pitchFamily="34" charset="0"/>
                      </a:endParaRPr>
                    </a:p>
                  </a:txBody>
                  <a:tcPr marL="52473" marR="52473" marT="34973" marB="34973"/>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Internal domain is not publicly “registered” </a:t>
                      </a:r>
                    </a:p>
                    <a:p>
                      <a:pPr marL="0" marR="0" lvl="1"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i.e. </a:t>
                      </a:r>
                      <a:r>
                        <a:rPr lang="en-US" sz="1600" u="sng" dirty="0" err="1" smtClean="0">
                          <a:latin typeface="Segoe UI" panose="020B0502040204020203" pitchFamily="34" charset="0"/>
                          <a:cs typeface="Segoe UI" panose="020B0502040204020203" pitchFamily="34" charset="0"/>
                        </a:rPr>
                        <a:t>contoso.local</a:t>
                      </a:r>
                      <a:endParaRPr lang="en-US" sz="1600" u="sng" dirty="0" smtClean="0">
                        <a:solidFill>
                          <a:schemeClr val="bg2"/>
                        </a:solidFill>
                        <a:latin typeface="Segoe UI" panose="020B0502040204020203" pitchFamily="34" charset="0"/>
                        <a:cs typeface="Segoe UI" panose="020B0502040204020203" pitchFamily="34" charset="0"/>
                      </a:endParaRPr>
                    </a:p>
                  </a:txBody>
                  <a:tcPr marL="52473" marR="52473" marT="34973" marB="34973"/>
                </a:tc>
                <a:tc>
                  <a:txBody>
                    <a:bodyPr/>
                    <a:lstStyle/>
                    <a:p>
                      <a:pPr lvl="0"/>
                      <a:r>
                        <a:rPr lang="en-US" sz="1600" dirty="0" smtClean="0">
                          <a:latin typeface="Segoe UI" panose="020B0502040204020203" pitchFamily="34" charset="0"/>
                          <a:cs typeface="Segoe UI" panose="020B0502040204020203" pitchFamily="34" charset="0"/>
                        </a:rPr>
                        <a:t>Domain ownership can’t be proved, must use a different domain:</a:t>
                      </a:r>
                    </a:p>
                    <a:p>
                      <a:pPr marL="285750" lvl="0" indent="-285750">
                        <a:buFont typeface="Arial" pitchFamily="34" charset="0"/>
                        <a:buChar char="•"/>
                      </a:pPr>
                      <a:r>
                        <a:rPr lang="en-US" sz="1600" dirty="0" smtClean="0">
                          <a:latin typeface="Segoe UI" panose="020B0502040204020203" pitchFamily="34" charset="0"/>
                          <a:cs typeface="Segoe UI" panose="020B0502040204020203" pitchFamily="34" charset="0"/>
                        </a:rPr>
                        <a:t>Requires all users to get new </a:t>
                      </a:r>
                      <a:r>
                        <a:rPr lang="en-US" sz="1600" dirty="0" err="1" smtClean="0">
                          <a:latin typeface="Segoe UI" panose="020B0502040204020203" pitchFamily="34" charset="0"/>
                          <a:cs typeface="Segoe UI" panose="020B0502040204020203" pitchFamily="34" charset="0"/>
                        </a:rPr>
                        <a:t>UPN</a:t>
                      </a:r>
                      <a:r>
                        <a:rPr lang="en-US" sz="1600" dirty="0" smtClean="0">
                          <a:latin typeface="Segoe UI" panose="020B0502040204020203" pitchFamily="34" charset="0"/>
                          <a:cs typeface="Segoe UI" panose="020B0502040204020203" pitchFamily="34" charset="0"/>
                        </a:rPr>
                        <a:t> </a:t>
                      </a:r>
                      <a:r>
                        <a:rPr lang="en-US" sz="1600" baseline="0" dirty="0" smtClean="0">
                          <a:latin typeface="Segoe UI" panose="020B0502040204020203" pitchFamily="34" charset="0"/>
                          <a:cs typeface="Segoe UI" panose="020B0502040204020203" pitchFamily="34" charset="0"/>
                        </a:rPr>
                        <a:t> </a:t>
                      </a:r>
                    </a:p>
                    <a:p>
                      <a:pPr marL="285750" lvl="0" indent="-285750">
                        <a:buFont typeface="Arial" pitchFamily="34" charset="0"/>
                        <a:buChar char="•"/>
                      </a:pPr>
                      <a:r>
                        <a:rPr lang="en-US" sz="1600" baseline="0" dirty="0" smtClean="0">
                          <a:latin typeface="Segoe UI" panose="020B0502040204020203" pitchFamily="34" charset="0"/>
                          <a:cs typeface="Segoe UI" panose="020B0502040204020203" pitchFamily="34" charset="0"/>
                        </a:rPr>
                        <a:t>Use SMTP address if possible</a:t>
                      </a:r>
                      <a:endParaRPr lang="en-US" sz="1600" dirty="0" smtClean="0">
                        <a:solidFill>
                          <a:schemeClr val="bg2"/>
                        </a:solidFill>
                        <a:latin typeface="Segoe UI" panose="020B0502040204020203" pitchFamily="34" charset="0"/>
                        <a:cs typeface="Segoe UI" panose="020B0502040204020203" pitchFamily="34" charset="0"/>
                      </a:endParaRPr>
                    </a:p>
                  </a:txBody>
                  <a:tcPr marL="52473" marR="52473" marT="34973" marB="34973"/>
                </a:tc>
              </a:tr>
              <a:tr h="1313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Multiple distinct UPN suffixes in single forest</a:t>
                      </a:r>
                      <a:endParaRPr lang="en-US" sz="1600" dirty="0" smtClean="0">
                        <a:solidFill>
                          <a:schemeClr val="bg2"/>
                        </a:solidFill>
                        <a:latin typeface="Segoe UI" panose="020B0502040204020203" pitchFamily="34" charset="0"/>
                        <a:cs typeface="Segoe UI" panose="020B0502040204020203" pitchFamily="34" charset="0"/>
                      </a:endParaRPr>
                    </a:p>
                  </a:txBody>
                  <a:tcPr marL="52473" marR="52473" marT="34973" marB="34973"/>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Mix of users having login UPNs under different domains </a:t>
                      </a:r>
                    </a:p>
                    <a:p>
                      <a:pPr marL="0" marR="0" lvl="1"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i.e. </a:t>
                      </a:r>
                      <a:r>
                        <a:rPr lang="en-US" sz="1600" u="sng" dirty="0" smtClean="0">
                          <a:latin typeface="Segoe UI" panose="020B0502040204020203" pitchFamily="34" charset="0"/>
                          <a:cs typeface="Segoe UI" panose="020B0502040204020203" pitchFamily="34" charset="0"/>
                        </a:rPr>
                        <a:t>contoso.com</a:t>
                      </a:r>
                      <a:r>
                        <a:rPr lang="en-US" sz="1600" dirty="0" smtClean="0">
                          <a:latin typeface="Segoe UI" panose="020B0502040204020203" pitchFamily="34" charset="0"/>
                          <a:cs typeface="Segoe UI" panose="020B0502040204020203" pitchFamily="34" charset="0"/>
                        </a:rPr>
                        <a:t> and </a:t>
                      </a:r>
                      <a:r>
                        <a:rPr lang="en-US" sz="1600" u="sng" dirty="0" smtClean="0">
                          <a:latin typeface="Segoe UI" panose="020B0502040204020203" pitchFamily="34" charset="0"/>
                          <a:cs typeface="Segoe UI" panose="020B0502040204020203" pitchFamily="34" charset="0"/>
                        </a:rPr>
                        <a:t>fabrikam.com</a:t>
                      </a:r>
                      <a:endParaRPr lang="en-US" sz="1600" u="sng" dirty="0" smtClean="0">
                        <a:solidFill>
                          <a:schemeClr val="bg2"/>
                        </a:solidFill>
                        <a:latin typeface="Segoe UI" panose="020B0502040204020203" pitchFamily="34" charset="0"/>
                        <a:cs typeface="Segoe UI" panose="020B0502040204020203" pitchFamily="34" charset="0"/>
                      </a:endParaRPr>
                    </a:p>
                  </a:txBody>
                  <a:tcPr marL="52473" marR="52473" marT="34973" marB="34973"/>
                </a:tc>
                <a:tc>
                  <a:txBody>
                    <a:bodyPr/>
                    <a:lstStyle/>
                    <a:p>
                      <a:pPr marL="285750" marR="0" lvl="0" indent="-285750"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1600" kern="1200" dirty="0" smtClean="0">
                          <a:latin typeface="Segoe UI" panose="020B0502040204020203" pitchFamily="34" charset="0"/>
                          <a:cs typeface="Segoe UI" panose="020B0502040204020203" pitchFamily="34" charset="0"/>
                        </a:rPr>
                        <a:t>AD </a:t>
                      </a:r>
                      <a:r>
                        <a:rPr lang="en-US" sz="1600" kern="1200" dirty="0" err="1" smtClean="0">
                          <a:latin typeface="Segoe UI" panose="020B0502040204020203" pitchFamily="34" charset="0"/>
                          <a:cs typeface="Segoe UI" panose="020B0502040204020203" pitchFamily="34" charset="0"/>
                        </a:rPr>
                        <a:t>FS</a:t>
                      </a:r>
                      <a:r>
                        <a:rPr lang="en-US" sz="1600" kern="1200" dirty="0" smtClean="0">
                          <a:latin typeface="Segoe UI" panose="020B0502040204020203" pitchFamily="34" charset="0"/>
                          <a:cs typeface="Segoe UI" panose="020B0502040204020203" pitchFamily="34" charset="0"/>
                        </a:rPr>
                        <a:t> </a:t>
                      </a:r>
                      <a:r>
                        <a:rPr lang="en-US" sz="1600" kern="1200" dirty="0" err="1" smtClean="0">
                          <a:latin typeface="Segoe UI" panose="020B0502040204020203" pitchFamily="34" charset="0"/>
                          <a:cs typeface="Segoe UI" panose="020B0502040204020203" pitchFamily="34" charset="0"/>
                        </a:rPr>
                        <a:t>QFE</a:t>
                      </a:r>
                      <a:r>
                        <a:rPr lang="en-US" sz="1600" kern="1200" dirty="0" smtClean="0">
                          <a:latin typeface="Segoe UI" panose="020B0502040204020203" pitchFamily="34" charset="0"/>
                          <a:cs typeface="Segoe UI" panose="020B0502040204020203" pitchFamily="34" charset="0"/>
                        </a:rPr>
                        <a:t>—to resolve this issue.</a:t>
                      </a:r>
                    </a:p>
                    <a:p>
                      <a:pPr marL="285750" marR="0" lvl="0" indent="-285750" algn="l" defTabSz="914363" rtl="0" eaLnBrk="1" fontAlgn="auto" latinLnBrk="0" hangingPunct="1">
                        <a:lnSpc>
                          <a:spcPct val="100000"/>
                        </a:lnSpc>
                        <a:spcBef>
                          <a:spcPts val="0"/>
                        </a:spcBef>
                        <a:spcAft>
                          <a:spcPts val="0"/>
                        </a:spcAft>
                        <a:buClrTx/>
                        <a:buSzTx/>
                        <a:buFont typeface="Arial" pitchFamily="34" charset="0"/>
                        <a:buChar char="•"/>
                        <a:tabLst/>
                        <a:defRPr/>
                      </a:pPr>
                      <a:r>
                        <a:rPr lang="en-US" sz="1600" kern="1200" dirty="0" smtClean="0">
                          <a:latin typeface="Segoe UI" panose="020B0502040204020203" pitchFamily="34" charset="0"/>
                          <a:cs typeface="Segoe UI" panose="020B0502040204020203" pitchFamily="34" charset="0"/>
                        </a:rPr>
                        <a:t>Requires new switch</a:t>
                      </a:r>
                      <a:r>
                        <a:rPr lang="en-US" sz="1600" kern="1200" baseline="0" dirty="0" smtClean="0">
                          <a:latin typeface="Segoe UI" panose="020B0502040204020203" pitchFamily="34" charset="0"/>
                          <a:cs typeface="Segoe UI" panose="020B0502040204020203" pitchFamily="34" charset="0"/>
                        </a:rPr>
                        <a:t> in Windows PowerShell </a:t>
                      </a:r>
                      <a:r>
                        <a:rPr lang="en-US" sz="1600" kern="1200" baseline="0" dirty="0" err="1" smtClean="0">
                          <a:latin typeface="Segoe UI" panose="020B0502040204020203" pitchFamily="34" charset="0"/>
                          <a:cs typeface="Segoe UI" panose="020B0502040204020203" pitchFamily="34" charset="0"/>
                        </a:rPr>
                        <a:t>SupportMultipleDomain</a:t>
                      </a:r>
                      <a:endParaRPr lang="en-US" sz="1600" b="1" kern="1200" baseline="0" dirty="0" smtClean="0">
                        <a:solidFill>
                          <a:schemeClr val="bg2"/>
                        </a:solidFill>
                        <a:latin typeface="Segoe UI" panose="020B0502040204020203" pitchFamily="34" charset="0"/>
                        <a:ea typeface="+mn-ea"/>
                        <a:cs typeface="Segoe UI" panose="020B0502040204020203" pitchFamily="34" charset="0"/>
                      </a:endParaRPr>
                    </a:p>
                  </a:txBody>
                  <a:tcPr marL="52473" marR="52473" marT="34973" marB="34973"/>
                </a:tc>
              </a:tr>
              <a:tr h="400554">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Multi-forest</a:t>
                      </a:r>
                      <a:endParaRPr lang="en-US" sz="1600" dirty="0" smtClean="0">
                        <a:solidFill>
                          <a:schemeClr val="bg2"/>
                        </a:solidFill>
                        <a:latin typeface="Segoe UI" panose="020B0502040204020203" pitchFamily="34" charset="0"/>
                        <a:cs typeface="Segoe UI" panose="020B0502040204020203" pitchFamily="34" charset="0"/>
                      </a:endParaRPr>
                    </a:p>
                  </a:txBody>
                  <a:tcPr marL="52473" marR="52473" marT="34973" marB="34973"/>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600" u="none" dirty="0" smtClean="0">
                          <a:latin typeface="Segoe UI" panose="020B0502040204020203" pitchFamily="34" charset="0"/>
                          <a:cs typeface="Segoe UI" panose="020B0502040204020203" pitchFamily="34" charset="0"/>
                        </a:rPr>
                        <a:t>Multiple</a:t>
                      </a:r>
                      <a:r>
                        <a:rPr lang="en-US" sz="1600" u="none" baseline="0" dirty="0" smtClean="0">
                          <a:latin typeface="Segoe UI" panose="020B0502040204020203" pitchFamily="34" charset="0"/>
                          <a:cs typeface="Segoe UI" panose="020B0502040204020203" pitchFamily="34" charset="0"/>
                        </a:rPr>
                        <a:t> AD forest</a:t>
                      </a:r>
                      <a:endParaRPr lang="en-US" sz="1600" u="none" dirty="0" smtClean="0">
                        <a:solidFill>
                          <a:schemeClr val="bg2"/>
                        </a:solidFill>
                        <a:latin typeface="Segoe UI" panose="020B0502040204020203" pitchFamily="34" charset="0"/>
                        <a:cs typeface="Segoe UI" panose="020B0502040204020203" pitchFamily="34" charset="0"/>
                      </a:endParaRPr>
                    </a:p>
                  </a:txBody>
                  <a:tcPr marL="52473" marR="52473" marT="34973" marB="34973"/>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600" dirty="0" smtClean="0">
                          <a:latin typeface="Segoe UI" panose="020B0502040204020203" pitchFamily="34" charset="0"/>
                          <a:cs typeface="Segoe UI" panose="020B0502040204020203" pitchFamily="34" charset="0"/>
                        </a:rPr>
                        <a:t>“External” FIM</a:t>
                      </a:r>
                      <a:r>
                        <a:rPr lang="en-US" sz="1600" baseline="0" dirty="0" smtClean="0">
                          <a:latin typeface="Segoe UI" panose="020B0502040204020203" pitchFamily="34" charset="0"/>
                          <a:cs typeface="Segoe UI" panose="020B0502040204020203" pitchFamily="34" charset="0"/>
                        </a:rPr>
                        <a:t> + Guidance</a:t>
                      </a:r>
                      <a:endParaRPr lang="en-US" sz="1600" dirty="0" smtClean="0">
                        <a:solidFill>
                          <a:schemeClr val="bg2"/>
                        </a:solidFill>
                        <a:latin typeface="Segoe UI" panose="020B0502040204020203" pitchFamily="34" charset="0"/>
                        <a:cs typeface="Segoe UI" panose="020B0502040204020203" pitchFamily="34" charset="0"/>
                      </a:endParaRPr>
                    </a:p>
                  </a:txBody>
                  <a:tcPr marL="52473" marR="52473" marT="34973" marB="34973"/>
                </a:tc>
              </a:tr>
            </a:tbl>
          </a:graphicData>
        </a:graphic>
      </p:graphicFrame>
    </p:spTree>
    <p:extLst>
      <p:ext uri="{BB962C8B-B14F-4D97-AF65-F5344CB8AC3E}">
        <p14:creationId xmlns:p14="http://schemas.microsoft.com/office/powerpoint/2010/main" val="372413775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Other options</a:t>
            </a:r>
            <a:endParaRPr lang="en-GB" dirty="0"/>
          </a:p>
        </p:txBody>
      </p:sp>
      <p:sp>
        <p:nvSpPr>
          <p:cNvPr id="4" name="Text Placeholder 3"/>
          <p:cNvSpPr>
            <a:spLocks noGrp="1"/>
          </p:cNvSpPr>
          <p:nvPr>
            <p:ph type="body" sz="quarter" idx="11"/>
          </p:nvPr>
        </p:nvSpPr>
        <p:spPr>
          <a:xfrm>
            <a:off x="274639" y="1212849"/>
            <a:ext cx="11889564" cy="5016758"/>
          </a:xfrm>
        </p:spPr>
        <p:txBody>
          <a:bodyPr/>
          <a:lstStyle/>
          <a:p>
            <a:r>
              <a:rPr lang="en-GB" dirty="0" smtClean="0"/>
              <a:t>Office365 Connector for FIM</a:t>
            </a:r>
          </a:p>
          <a:p>
            <a:r>
              <a:rPr lang="en-GB" dirty="0" smtClean="0"/>
              <a:t>Graph API</a:t>
            </a:r>
          </a:p>
          <a:p>
            <a:r>
              <a:rPr lang="en-GB" dirty="0" smtClean="0"/>
              <a:t>‘Works with Office 365 Identity’ program</a:t>
            </a:r>
          </a:p>
          <a:p>
            <a:endParaRPr lang="en-GB" dirty="0"/>
          </a:p>
          <a:p>
            <a:r>
              <a:rPr lang="en-GB" dirty="0"/>
              <a:t>Simple Options for Identity Management with Office </a:t>
            </a:r>
            <a:r>
              <a:rPr lang="en-GB" dirty="0" smtClean="0"/>
              <a:t>365</a:t>
            </a:r>
          </a:p>
          <a:p>
            <a:r>
              <a:rPr lang="en-GB" sz="2000" dirty="0">
                <a:gradFill>
                  <a:gsLst>
                    <a:gs pos="1250">
                      <a:schemeClr val="tx1"/>
                    </a:gs>
                    <a:gs pos="100000">
                      <a:schemeClr val="tx1"/>
                    </a:gs>
                  </a:gsLst>
                  <a:lin ang="5400000" scaled="0"/>
                </a:gradFill>
              </a:rPr>
              <a:t>Thursday, March </a:t>
            </a:r>
            <a:r>
              <a:rPr lang="en-GB" sz="2000" dirty="0" smtClean="0">
                <a:gradFill>
                  <a:gsLst>
                    <a:gs pos="1250">
                      <a:schemeClr val="tx1"/>
                    </a:gs>
                    <a:gs pos="100000">
                      <a:schemeClr val="tx1"/>
                    </a:gs>
                  </a:gsLst>
                  <a:lin ang="5400000" scaled="0"/>
                </a:gradFill>
              </a:rPr>
              <a:t>6. 10:30 </a:t>
            </a:r>
            <a:r>
              <a:rPr lang="en-GB" sz="2000" dirty="0">
                <a:gradFill>
                  <a:gsLst>
                    <a:gs pos="1250">
                      <a:schemeClr val="tx1"/>
                    </a:gs>
                    <a:gs pos="100000">
                      <a:schemeClr val="tx1"/>
                    </a:gs>
                  </a:gsLst>
                  <a:lin ang="5400000" scaled="0"/>
                </a:gradFill>
              </a:rPr>
              <a:t>AM - 11:45 </a:t>
            </a:r>
            <a:r>
              <a:rPr lang="en-GB" sz="2000" dirty="0" smtClean="0">
                <a:gradFill>
                  <a:gsLst>
                    <a:gs pos="1250">
                      <a:schemeClr val="tx1"/>
                    </a:gs>
                    <a:gs pos="100000">
                      <a:schemeClr val="tx1"/>
                    </a:gs>
                  </a:gsLst>
                  <a:lin ang="5400000" scaled="0"/>
                </a:gradFill>
              </a:rPr>
              <a:t>AM. </a:t>
            </a:r>
            <a:r>
              <a:rPr lang="en-GB" sz="2000" dirty="0">
                <a:gradFill>
                  <a:gsLst>
                    <a:gs pos="1250">
                      <a:schemeClr val="tx1"/>
                    </a:gs>
                    <a:gs pos="100000">
                      <a:schemeClr val="tx1"/>
                    </a:gs>
                  </a:gsLst>
                  <a:lin ang="5400000" scaled="0"/>
                </a:gradFill>
              </a:rPr>
              <a:t>San Polo 3401-3503 </a:t>
            </a:r>
          </a:p>
          <a:p>
            <a:endParaRPr lang="en-GB" dirty="0"/>
          </a:p>
        </p:txBody>
      </p:sp>
    </p:spTree>
    <p:extLst>
      <p:ext uri="{BB962C8B-B14F-4D97-AF65-F5344CB8AC3E}">
        <p14:creationId xmlns:p14="http://schemas.microsoft.com/office/powerpoint/2010/main" val="355073237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Leveraging Windows Azure to accelerate directory synchronization</a:t>
            </a:r>
          </a:p>
        </p:txBody>
      </p:sp>
    </p:spTree>
    <p:extLst>
      <p:ext uri="{BB962C8B-B14F-4D97-AF65-F5344CB8AC3E}">
        <p14:creationId xmlns:p14="http://schemas.microsoft.com/office/powerpoint/2010/main" val="3361584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Windows Azure Active Directory Sync </a:t>
            </a:r>
            <a:r>
              <a:rPr lang="en-GB" dirty="0" smtClean="0"/>
              <a:t>tool</a:t>
            </a:r>
            <a:endParaRPr lang="en-GB" dirty="0"/>
          </a:p>
        </p:txBody>
      </p:sp>
      <p:sp>
        <p:nvSpPr>
          <p:cNvPr id="4" name="Text Placeholder 3"/>
          <p:cNvSpPr>
            <a:spLocks noGrp="1"/>
          </p:cNvSpPr>
          <p:nvPr>
            <p:ph type="body" sz="quarter" idx="11"/>
          </p:nvPr>
        </p:nvSpPr>
        <p:spPr>
          <a:xfrm>
            <a:off x="274639" y="1212849"/>
            <a:ext cx="11889564" cy="2646878"/>
          </a:xfrm>
        </p:spPr>
        <p:txBody>
          <a:bodyPr/>
          <a:lstStyle/>
          <a:p>
            <a:r>
              <a:rPr lang="en-GB" dirty="0" smtClean="0">
                <a:gradFill>
                  <a:gsLst>
                    <a:gs pos="2920">
                      <a:schemeClr val="tx2"/>
                    </a:gs>
                    <a:gs pos="39000">
                      <a:schemeClr val="tx2"/>
                    </a:gs>
                  </a:gsLst>
                  <a:lin ang="5400000" scaled="0"/>
                </a:gradFill>
              </a:rPr>
              <a:t>The new name for “</a:t>
            </a:r>
            <a:r>
              <a:rPr lang="en-GB" dirty="0" err="1" smtClean="0">
                <a:gradFill>
                  <a:gsLst>
                    <a:gs pos="2920">
                      <a:schemeClr val="tx2"/>
                    </a:gs>
                    <a:gs pos="39000">
                      <a:schemeClr val="tx2"/>
                    </a:gs>
                  </a:gsLst>
                  <a:lin ang="5400000" scaled="0"/>
                </a:gradFill>
              </a:rPr>
              <a:t>dirsync</a:t>
            </a:r>
            <a:r>
              <a:rPr lang="en-GB" dirty="0" smtClean="0">
                <a:gradFill>
                  <a:gsLst>
                    <a:gs pos="2920">
                      <a:schemeClr val="tx2"/>
                    </a:gs>
                    <a:gs pos="39000">
                      <a:schemeClr val="tx2"/>
                    </a:gs>
                  </a:gsLst>
                  <a:lin ang="5400000" scaled="0"/>
                </a:gradFill>
              </a:rPr>
              <a:t>”</a:t>
            </a:r>
          </a:p>
          <a:p>
            <a:r>
              <a:rPr lang="en-GB" dirty="0" smtClean="0">
                <a:gradFill>
                  <a:gsLst>
                    <a:gs pos="2920">
                      <a:schemeClr val="tx2"/>
                    </a:gs>
                    <a:gs pos="39000">
                      <a:schemeClr val="tx2"/>
                    </a:gs>
                  </a:gsLst>
                  <a:lin ang="5400000" scaled="0"/>
                </a:gradFill>
              </a:rPr>
              <a:t>Synchronizes on premises Active Directory users to Office 365</a:t>
            </a:r>
          </a:p>
          <a:p>
            <a:r>
              <a:rPr lang="en-GB" dirty="0" smtClean="0">
                <a:gradFill>
                  <a:gsLst>
                    <a:gs pos="2920">
                      <a:schemeClr val="tx2"/>
                    </a:gs>
                    <a:gs pos="39000">
                      <a:schemeClr val="tx2"/>
                    </a:gs>
                  </a:gsLst>
                  <a:lin ang="5400000" scaled="0"/>
                </a:gradFill>
              </a:rPr>
              <a:t>Traditionally deployed on premises</a:t>
            </a:r>
            <a:endParaRPr lang="en-GB" dirty="0">
              <a:gradFill>
                <a:gsLst>
                  <a:gs pos="2920">
                    <a:schemeClr val="tx2"/>
                  </a:gs>
                  <a:gs pos="39000">
                    <a:schemeClr val="tx2"/>
                  </a:gs>
                </a:gsLst>
                <a:lin ang="5400000" scaled="0"/>
              </a:gradFill>
            </a:endParaRPr>
          </a:p>
        </p:txBody>
      </p:sp>
    </p:spTree>
    <p:extLst>
      <p:ext uri="{BB962C8B-B14F-4D97-AF65-F5344CB8AC3E}">
        <p14:creationId xmlns:p14="http://schemas.microsoft.com/office/powerpoint/2010/main" val="359194482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t>Office 365 identity federation using Windows Azure and Windows Azure Active Directory</a:t>
            </a:r>
            <a:endParaRPr lang="en-US" dirty="0"/>
          </a:p>
        </p:txBody>
      </p:sp>
      <p:sp>
        <p:nvSpPr>
          <p:cNvPr id="5" name="Text Placeholder 4"/>
          <p:cNvSpPr>
            <a:spLocks noGrp="1"/>
          </p:cNvSpPr>
          <p:nvPr>
            <p:ph type="body" sz="quarter" idx="14"/>
          </p:nvPr>
        </p:nvSpPr>
        <p:spPr/>
        <p:txBody>
          <a:bodyPr/>
          <a:lstStyle/>
          <a:p>
            <a:endParaRPr lang="en-US" dirty="0"/>
          </a:p>
          <a:p>
            <a:r>
              <a:rPr lang="en-US" dirty="0" smtClean="0"/>
              <a:t>Spencer Harbar</a:t>
            </a:r>
          </a:p>
          <a:p>
            <a:r>
              <a:rPr lang="en-US" dirty="0" smtClean="0"/>
              <a:t>Architect</a:t>
            </a:r>
          </a:p>
        </p:txBody>
      </p:sp>
      <p:sp>
        <p:nvSpPr>
          <p:cNvPr id="2" name="Text Placeholder 1"/>
          <p:cNvSpPr>
            <a:spLocks noGrp="1"/>
          </p:cNvSpPr>
          <p:nvPr>
            <p:ph type="body" sz="quarter" idx="15"/>
          </p:nvPr>
        </p:nvSpPr>
        <p:spPr/>
        <p:txBody>
          <a:bodyPr/>
          <a:lstStyle/>
          <a:p>
            <a:r>
              <a:rPr lang="en-US" dirty="0" smtClean="0"/>
              <a:t>SPC411</a:t>
            </a:r>
            <a:endParaRPr lang="en-US" dirty="0"/>
          </a:p>
        </p:txBody>
      </p:sp>
    </p:spTree>
    <p:extLst>
      <p:ext uri="{BB962C8B-B14F-4D97-AF65-F5344CB8AC3E}">
        <p14:creationId xmlns:p14="http://schemas.microsoft.com/office/powerpoint/2010/main" val="1015519929"/>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deploy in the cloud?</a:t>
            </a:r>
            <a:endParaRPr lang="en-GB" dirty="0"/>
          </a:p>
        </p:txBody>
      </p:sp>
      <p:sp>
        <p:nvSpPr>
          <p:cNvPr id="3" name="Text Placeholder 2"/>
          <p:cNvSpPr>
            <a:spLocks noGrp="1"/>
          </p:cNvSpPr>
          <p:nvPr>
            <p:ph type="body" sz="quarter" idx="11"/>
          </p:nvPr>
        </p:nvSpPr>
        <p:spPr>
          <a:xfrm>
            <a:off x="274639" y="1212849"/>
            <a:ext cx="11889564" cy="4124206"/>
          </a:xfrm>
        </p:spPr>
        <p:txBody>
          <a:bodyPr/>
          <a:lstStyle/>
          <a:p>
            <a:r>
              <a:rPr lang="en-GB" dirty="0">
                <a:gradFill>
                  <a:gsLst>
                    <a:gs pos="2920">
                      <a:schemeClr val="tx2"/>
                    </a:gs>
                    <a:gs pos="39000">
                      <a:schemeClr val="tx2"/>
                    </a:gs>
                  </a:gsLst>
                  <a:lin ang="5400000" scaled="0"/>
                </a:gradFill>
              </a:rPr>
              <a:t>Why not? </a:t>
            </a:r>
            <a:r>
              <a:rPr lang="en-GB" dirty="0" smtClean="0">
                <a:gradFill>
                  <a:gsLst>
                    <a:gs pos="2920">
                      <a:schemeClr val="tx2"/>
                    </a:gs>
                    <a:gs pos="39000">
                      <a:schemeClr val="tx2"/>
                    </a:gs>
                  </a:gsLst>
                  <a:lin ang="5400000" scaled="0"/>
                </a:gradFill>
                <a:sym typeface="Wingdings" panose="05000000000000000000" pitchFamily="2" charset="2"/>
              </a:rPr>
              <a:t></a:t>
            </a:r>
          </a:p>
          <a:p>
            <a:endParaRPr lang="en-GB" dirty="0">
              <a:gradFill>
                <a:gsLst>
                  <a:gs pos="2920">
                    <a:schemeClr val="tx2"/>
                  </a:gs>
                  <a:gs pos="39000">
                    <a:schemeClr val="tx2"/>
                  </a:gs>
                </a:gsLst>
                <a:lin ang="5400000" scaled="0"/>
              </a:gradFill>
              <a:sym typeface="Wingdings" panose="05000000000000000000" pitchFamily="2" charset="2"/>
            </a:endParaRPr>
          </a:p>
          <a:p>
            <a:r>
              <a:rPr lang="en-GB" dirty="0" smtClean="0">
                <a:gradFill>
                  <a:gsLst>
                    <a:gs pos="2920">
                      <a:schemeClr val="tx2"/>
                    </a:gs>
                    <a:gs pos="39000">
                      <a:schemeClr val="tx2"/>
                    </a:gs>
                  </a:gsLst>
                  <a:lin ang="5400000" scaled="0"/>
                </a:gradFill>
                <a:sym typeface="Wingdings" panose="05000000000000000000" pitchFamily="2" charset="2"/>
              </a:rPr>
              <a:t>Reduce deployment time for O365 based services</a:t>
            </a:r>
          </a:p>
          <a:p>
            <a:r>
              <a:rPr lang="en-GB" dirty="0" smtClean="0">
                <a:gradFill>
                  <a:gsLst>
                    <a:gs pos="2920">
                      <a:schemeClr val="tx2"/>
                    </a:gs>
                    <a:gs pos="39000">
                      <a:schemeClr val="tx2"/>
                    </a:gs>
                  </a:gsLst>
                  <a:lin ang="5400000" scaled="0"/>
                </a:gradFill>
                <a:sym typeface="Wingdings" panose="05000000000000000000" pitchFamily="2" charset="2"/>
              </a:rPr>
              <a:t>Provide high availability for directory sync </a:t>
            </a:r>
          </a:p>
          <a:p>
            <a:r>
              <a:rPr lang="en-GB" dirty="0" smtClean="0">
                <a:gradFill>
                  <a:gsLst>
                    <a:gs pos="2920">
                      <a:schemeClr val="tx2"/>
                    </a:gs>
                    <a:gs pos="39000">
                      <a:schemeClr val="tx2"/>
                    </a:gs>
                  </a:gsLst>
                  <a:lin ang="5400000" scaled="0"/>
                </a:gradFill>
                <a:sym typeface="Wingdings" panose="05000000000000000000" pitchFamily="2" charset="2"/>
              </a:rPr>
              <a:t>Avoid barriers to deployment on premises</a:t>
            </a:r>
          </a:p>
          <a:p>
            <a:r>
              <a:rPr lang="en-GB" dirty="0" smtClean="0">
                <a:gradFill>
                  <a:gsLst>
                    <a:gs pos="2920">
                      <a:schemeClr val="tx2"/>
                    </a:gs>
                    <a:gs pos="39000">
                      <a:schemeClr val="tx2"/>
                    </a:gs>
                  </a:gsLst>
                  <a:lin ang="5400000" scaled="0"/>
                </a:gradFill>
                <a:sym typeface="Wingdings" panose="05000000000000000000" pitchFamily="2" charset="2"/>
              </a:rPr>
              <a:t>Reduce on premises server count</a:t>
            </a:r>
            <a:endParaRPr lang="en-GB" dirty="0">
              <a:gradFill>
                <a:gsLst>
                  <a:gs pos="2920">
                    <a:schemeClr val="tx2"/>
                  </a:gs>
                  <a:gs pos="39000">
                    <a:schemeClr val="tx2"/>
                  </a:gs>
                </a:gsLst>
                <a:lin ang="5400000" scaled="0"/>
              </a:gradFill>
            </a:endParaRPr>
          </a:p>
        </p:txBody>
      </p:sp>
    </p:spTree>
    <p:extLst>
      <p:ext uri="{BB962C8B-B14F-4D97-AF65-F5344CB8AC3E}">
        <p14:creationId xmlns:p14="http://schemas.microsoft.com/office/powerpoint/2010/main" val="27055566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Solution Overview</a:t>
            </a:r>
            <a:endParaRPr lang="en-GB" dirty="0"/>
          </a:p>
        </p:txBody>
      </p:sp>
      <p:sp>
        <p:nvSpPr>
          <p:cNvPr id="3" name="Text Placeholder 2"/>
          <p:cNvSpPr>
            <a:spLocks noGrp="1"/>
          </p:cNvSpPr>
          <p:nvPr>
            <p:ph type="body" sz="quarter" idx="11"/>
          </p:nvPr>
        </p:nvSpPr>
        <p:spPr/>
        <p:txBody>
          <a:bodyPr/>
          <a:lstStyle/>
          <a:p>
            <a:endParaRPr lang="en-GB"/>
          </a:p>
        </p:txBody>
      </p:sp>
      <p:pic>
        <p:nvPicPr>
          <p:cNvPr id="1026" name="Picture 2" descr="DirSync Overvi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1733" y="1212848"/>
            <a:ext cx="7942428" cy="59568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89042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Deployment phases</a:t>
            </a:r>
            <a:endParaRPr lang="en-GB" dirty="0"/>
          </a:p>
        </p:txBody>
      </p:sp>
      <p:sp>
        <p:nvSpPr>
          <p:cNvPr id="3" name="Text Placeholder 2"/>
          <p:cNvSpPr>
            <a:spLocks noGrp="1"/>
          </p:cNvSpPr>
          <p:nvPr>
            <p:ph type="body" sz="quarter" idx="11"/>
          </p:nvPr>
        </p:nvSpPr>
        <p:spPr/>
        <p:txBody>
          <a:bodyPr/>
          <a:lstStyle/>
          <a:p>
            <a:endParaRPr lang="en-GB"/>
          </a:p>
        </p:txBody>
      </p:sp>
      <p:pic>
        <p:nvPicPr>
          <p:cNvPr id="2050" name="Picture 2" descr="DirSync Workfl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3741" y="1273380"/>
            <a:ext cx="7776864" cy="5832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325746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Critical Considerations</a:t>
            </a:r>
            <a:endParaRPr lang="en-GB" dirty="0"/>
          </a:p>
        </p:txBody>
      </p:sp>
      <p:sp>
        <p:nvSpPr>
          <p:cNvPr id="3" name="Text Placeholder 2"/>
          <p:cNvSpPr>
            <a:spLocks noGrp="1"/>
          </p:cNvSpPr>
          <p:nvPr>
            <p:ph type="body" sz="quarter" idx="11"/>
          </p:nvPr>
        </p:nvSpPr>
        <p:spPr>
          <a:xfrm>
            <a:off x="274639" y="1212849"/>
            <a:ext cx="11889564" cy="5293757"/>
          </a:xfrm>
        </p:spPr>
        <p:txBody>
          <a:bodyPr/>
          <a:lstStyle/>
          <a:p>
            <a:r>
              <a:rPr lang="en-GB" dirty="0">
                <a:gradFill>
                  <a:gsLst>
                    <a:gs pos="2920">
                      <a:schemeClr val="tx2"/>
                    </a:gs>
                    <a:gs pos="39000">
                      <a:schemeClr val="tx2"/>
                    </a:gs>
                  </a:gsLst>
                  <a:lin ang="5400000" scaled="0"/>
                </a:gradFill>
              </a:rPr>
              <a:t>Site to site VPN </a:t>
            </a:r>
            <a:r>
              <a:rPr lang="en-GB" dirty="0" smtClean="0">
                <a:gradFill>
                  <a:gsLst>
                    <a:gs pos="2920">
                      <a:schemeClr val="tx2"/>
                    </a:gs>
                    <a:gs pos="39000">
                      <a:schemeClr val="tx2"/>
                    </a:gs>
                  </a:gsLst>
                  <a:lin ang="5400000" scaled="0"/>
                </a:gradFill>
              </a:rPr>
              <a:t>required</a:t>
            </a:r>
          </a:p>
          <a:p>
            <a:r>
              <a:rPr lang="en-GB" sz="2000" dirty="0"/>
              <a:t>Could be RRAS, Cisco, Juniper </a:t>
            </a:r>
            <a:r>
              <a:rPr lang="en-GB" sz="2000" dirty="0" err="1"/>
              <a:t>etc</a:t>
            </a:r>
            <a:endParaRPr lang="en-GB" sz="2000" dirty="0"/>
          </a:p>
          <a:p>
            <a:r>
              <a:rPr lang="en-GB" dirty="0" smtClean="0">
                <a:gradFill>
                  <a:gsLst>
                    <a:gs pos="2920">
                      <a:schemeClr val="tx2"/>
                    </a:gs>
                    <a:gs pos="39000">
                      <a:schemeClr val="tx2"/>
                    </a:gs>
                  </a:gsLst>
                  <a:lin ang="5400000" scaled="0"/>
                </a:gradFill>
              </a:rPr>
              <a:t>Windows Azure  virtual network</a:t>
            </a:r>
            <a:endParaRPr lang="en-GB" dirty="0">
              <a:gradFill>
                <a:gsLst>
                  <a:gs pos="2920">
                    <a:schemeClr val="tx2"/>
                  </a:gs>
                  <a:gs pos="39000">
                    <a:schemeClr val="tx2"/>
                  </a:gs>
                </a:gsLst>
                <a:lin ang="5400000" scaled="0"/>
              </a:gradFill>
            </a:endParaRPr>
          </a:p>
          <a:p>
            <a:r>
              <a:rPr lang="en-GB" sz="2000" dirty="0"/>
              <a:t>Address space, routing tables, firewall </a:t>
            </a:r>
            <a:r>
              <a:rPr lang="en-GB" sz="2000" dirty="0" smtClean="0"/>
              <a:t>rules</a:t>
            </a:r>
          </a:p>
          <a:p>
            <a:endParaRPr lang="en-GB" sz="2000" dirty="0" smtClean="0"/>
          </a:p>
          <a:p>
            <a:r>
              <a:rPr lang="en-GB" dirty="0" smtClean="0">
                <a:gradFill>
                  <a:gsLst>
                    <a:gs pos="2920">
                      <a:schemeClr val="tx2"/>
                    </a:gs>
                    <a:gs pos="39000">
                      <a:schemeClr val="tx2"/>
                    </a:gs>
                  </a:gsLst>
                  <a:lin ang="5400000" scaled="0"/>
                </a:gradFill>
              </a:rPr>
              <a:t>Active Directory On Premises considerations remain 100% valid</a:t>
            </a:r>
          </a:p>
          <a:p>
            <a:endParaRPr lang="en-GB" sz="2000" dirty="0" smtClean="0"/>
          </a:p>
          <a:p>
            <a:endParaRPr lang="en-GB" sz="2000" dirty="0" smtClean="0"/>
          </a:p>
          <a:p>
            <a:endParaRPr lang="en-GB" sz="2000" dirty="0"/>
          </a:p>
          <a:p>
            <a:r>
              <a:rPr lang="en-GB" sz="2000" dirty="0" smtClean="0"/>
              <a:t>Still significantly less work and much faster than deploying directory sync from scratch to on premises scenario</a:t>
            </a:r>
            <a:endParaRPr lang="en-GB" sz="2000" dirty="0"/>
          </a:p>
        </p:txBody>
      </p:sp>
    </p:spTree>
    <p:extLst>
      <p:ext uri="{BB962C8B-B14F-4D97-AF65-F5344CB8AC3E}">
        <p14:creationId xmlns:p14="http://schemas.microsoft.com/office/powerpoint/2010/main" val="257463850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Wrap Up</a:t>
            </a:r>
            <a:endParaRPr lang="en-US" dirty="0"/>
          </a:p>
        </p:txBody>
      </p:sp>
      <p:sp>
        <p:nvSpPr>
          <p:cNvPr id="6" name="Text Placeholder 5"/>
          <p:cNvSpPr>
            <a:spLocks noGrp="1"/>
          </p:cNvSpPr>
          <p:nvPr>
            <p:ph type="body" sz="quarter" idx="11"/>
          </p:nvPr>
        </p:nvSpPr>
        <p:spPr>
          <a:xfrm>
            <a:off x="274639" y="1212849"/>
            <a:ext cx="11889564" cy="5447645"/>
          </a:xfrm>
        </p:spPr>
        <p:txBody>
          <a:bodyPr/>
          <a:lstStyle/>
          <a:p>
            <a:r>
              <a:rPr lang="en-US" dirty="0" smtClean="0"/>
              <a:t>Identity Management and the Cloud</a:t>
            </a:r>
          </a:p>
          <a:p>
            <a:pPr lvl="1"/>
            <a:r>
              <a:rPr lang="en-US" dirty="0" smtClean="0"/>
              <a:t>Cloud is driving Identity Management to the forefront</a:t>
            </a:r>
          </a:p>
          <a:p>
            <a:pPr lvl="1"/>
            <a:r>
              <a:rPr lang="en-US" dirty="0" smtClean="0"/>
              <a:t>Microsoft the true leader in the Cloud </a:t>
            </a:r>
            <a:r>
              <a:rPr lang="en-US" dirty="0" err="1" smtClean="0"/>
              <a:t>IdM</a:t>
            </a:r>
            <a:r>
              <a:rPr lang="en-US" dirty="0" smtClean="0"/>
              <a:t> space</a:t>
            </a:r>
          </a:p>
          <a:p>
            <a:r>
              <a:rPr lang="en-US" dirty="0" smtClean="0"/>
              <a:t>Identity federation for Office 365</a:t>
            </a:r>
          </a:p>
          <a:p>
            <a:pPr lvl="1"/>
            <a:r>
              <a:rPr lang="en-US" dirty="0" smtClean="0"/>
              <a:t>Core </a:t>
            </a:r>
            <a:r>
              <a:rPr lang="en-US" dirty="0"/>
              <a:t>concepts and </a:t>
            </a:r>
            <a:r>
              <a:rPr lang="en-US" dirty="0" smtClean="0"/>
              <a:t>options</a:t>
            </a:r>
            <a:endParaRPr lang="en-US" dirty="0"/>
          </a:p>
          <a:p>
            <a:r>
              <a:rPr lang="en-US" dirty="0" smtClean="0"/>
              <a:t>Leveraging Windows Azure to accelerate directory synchronization</a:t>
            </a:r>
          </a:p>
          <a:p>
            <a:pPr lvl="1"/>
            <a:r>
              <a:rPr lang="en-US" dirty="0" smtClean="0"/>
              <a:t>Deployment Overview</a:t>
            </a:r>
            <a:br>
              <a:rPr lang="en-US" dirty="0" smtClean="0"/>
            </a:br>
            <a:r>
              <a:rPr lang="en-US" dirty="0" smtClean="0"/>
              <a:t/>
            </a:r>
            <a:br>
              <a:rPr lang="en-US" dirty="0" smtClean="0"/>
            </a:br>
            <a:endParaRPr lang="en-US" dirty="0" smtClean="0"/>
          </a:p>
          <a:p>
            <a:pPr lvl="1"/>
            <a:r>
              <a:rPr lang="en-US" dirty="0" smtClean="0"/>
              <a:t/>
            </a:r>
            <a:br>
              <a:rPr lang="en-US" dirty="0" smtClean="0"/>
            </a:br>
            <a:r>
              <a:rPr lang="en-GB" dirty="0"/>
              <a:t>Deploy Office 365 Directory Synchronization in Windows Azure</a:t>
            </a:r>
            <a:r>
              <a:rPr lang="en-US" dirty="0" smtClean="0"/>
              <a:t/>
            </a:r>
            <a:br>
              <a:rPr lang="en-US" dirty="0" smtClean="0"/>
            </a:br>
            <a:r>
              <a:rPr lang="en-US" dirty="0" smtClean="0">
                <a:hlinkClick r:id="rId3"/>
              </a:rPr>
              <a:t>http://technet.microsoft.com/en-us/library/dn635310(v=office.15).aspx</a:t>
            </a:r>
            <a:r>
              <a:rPr lang="en-US" dirty="0" smtClean="0"/>
              <a:t> </a:t>
            </a:r>
            <a:endParaRPr lang="en-US" dirty="0"/>
          </a:p>
        </p:txBody>
      </p:sp>
    </p:spTree>
    <p:extLst>
      <p:ext uri="{BB962C8B-B14F-4D97-AF65-F5344CB8AC3E}">
        <p14:creationId xmlns:p14="http://schemas.microsoft.com/office/powerpoint/2010/main" val="4122544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795105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802883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About Spencer Harbar</a:t>
            </a:r>
            <a:endParaRPr lang="en-US" dirty="0"/>
          </a:p>
        </p:txBody>
      </p:sp>
      <p:sp>
        <p:nvSpPr>
          <p:cNvPr id="6" name="Text Placeholder 5"/>
          <p:cNvSpPr>
            <a:spLocks noGrp="1"/>
          </p:cNvSpPr>
          <p:nvPr>
            <p:ph type="body" sz="quarter" idx="11"/>
          </p:nvPr>
        </p:nvSpPr>
        <p:spPr>
          <a:xfrm>
            <a:off x="274639" y="1212849"/>
            <a:ext cx="11889564" cy="5632311"/>
          </a:xfrm>
        </p:spPr>
        <p:txBody>
          <a:bodyPr/>
          <a:lstStyle/>
          <a:p>
            <a:r>
              <a:rPr lang="en-GB" dirty="0"/>
              <a:t>SharePoint Architect</a:t>
            </a:r>
          </a:p>
          <a:p>
            <a:r>
              <a:rPr lang="en-GB" dirty="0"/>
              <a:t>Edinburgh, United Kingdom</a:t>
            </a:r>
          </a:p>
          <a:p>
            <a:pPr lvl="1"/>
            <a:r>
              <a:rPr lang="en-US" dirty="0"/>
              <a:t>www.harbar.net | spence@harbar.net | @</a:t>
            </a:r>
            <a:r>
              <a:rPr lang="en-US" dirty="0" err="1" smtClean="0"/>
              <a:t>harbars</a:t>
            </a:r>
            <a:r>
              <a:rPr lang="en-US" dirty="0" smtClean="0"/>
              <a:t/>
            </a:r>
            <a:br>
              <a:rPr lang="en-US" dirty="0" smtClean="0"/>
            </a:br>
            <a:r>
              <a:rPr lang="en-US" dirty="0" smtClean="0"/>
              <a:t/>
            </a:r>
            <a:br>
              <a:rPr lang="en-US" dirty="0" smtClean="0"/>
            </a:br>
            <a:endParaRPr lang="en-US" dirty="0"/>
          </a:p>
          <a:p>
            <a:pPr lvl="1"/>
            <a:r>
              <a:rPr lang="en-GB" dirty="0"/>
              <a:t>Works with Microsoft’s largest enterprise customers</a:t>
            </a:r>
          </a:p>
          <a:p>
            <a:pPr lvl="1"/>
            <a:r>
              <a:rPr lang="en-GB" dirty="0"/>
              <a:t>Works with SharePoint Product Group on Readiness</a:t>
            </a:r>
          </a:p>
          <a:p>
            <a:pPr lvl="1"/>
            <a:r>
              <a:rPr lang="en-GB" dirty="0"/>
              <a:t>Author for MSDN &amp; TechNet</a:t>
            </a:r>
          </a:p>
          <a:p>
            <a:pPr lvl="1"/>
            <a:r>
              <a:rPr lang="en-US" dirty="0" smtClean="0"/>
              <a:t/>
            </a:r>
            <a:br>
              <a:rPr lang="en-US" dirty="0" smtClean="0"/>
            </a:br>
            <a:r>
              <a:rPr lang="en-US" dirty="0" smtClean="0"/>
              <a:t>Microsoft Certified Solutions Master | SharePoint</a:t>
            </a:r>
          </a:p>
          <a:p>
            <a:pPr lvl="1"/>
            <a:r>
              <a:rPr lang="en-US" dirty="0" smtClean="0"/>
              <a:t>Microsoft </a:t>
            </a:r>
            <a:r>
              <a:rPr lang="en-US" dirty="0"/>
              <a:t>Certified Architect | SharePoint 2010 </a:t>
            </a:r>
          </a:p>
          <a:p>
            <a:pPr lvl="1"/>
            <a:r>
              <a:rPr lang="en-US" dirty="0"/>
              <a:t>Microsoft Certified Solutions Master | SharePoint Instructor &amp; Author </a:t>
            </a:r>
          </a:p>
          <a:p>
            <a:pPr lvl="1"/>
            <a:r>
              <a:rPr lang="en-US" dirty="0"/>
              <a:t>Microsoft Certified Master | SharePoint 2010</a:t>
            </a:r>
          </a:p>
          <a:p>
            <a:pPr lvl="1"/>
            <a:r>
              <a:rPr lang="en-US" dirty="0"/>
              <a:t>Microsoft Certified Master | SharePoint 2007</a:t>
            </a:r>
          </a:p>
          <a:p>
            <a:pPr lvl="1"/>
            <a:r>
              <a:rPr lang="en-US" dirty="0"/>
              <a:t>Most Valuable Professional | SharePoint </a:t>
            </a:r>
            <a:r>
              <a:rPr lang="en-US" dirty="0" smtClean="0"/>
              <a:t>Server</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50685" y="1048990"/>
            <a:ext cx="1689308" cy="1950832"/>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82733" y="4624326"/>
            <a:ext cx="1064807" cy="498669"/>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82733" y="3917397"/>
            <a:ext cx="1154908" cy="558262"/>
          </a:xfrm>
          <a:prstGeom prst="rect">
            <a:avLst/>
          </a:prstGeom>
        </p:spPr>
      </p:pic>
      <p:pic>
        <p:nvPicPr>
          <p:cNvPr id="8" name="Picture 7" descr="mvp.png"/>
          <p:cNvPicPr>
            <a:picLocks noChangeAspect="1"/>
          </p:cNvPicPr>
          <p:nvPr/>
        </p:nvPicPr>
        <p:blipFill>
          <a:blip r:embed="rId6" cstate="print"/>
          <a:stretch>
            <a:fillRect/>
          </a:stretch>
        </p:blipFill>
        <p:spPr>
          <a:xfrm>
            <a:off x="10686191" y="5990788"/>
            <a:ext cx="1082727" cy="441419"/>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686191" y="5271662"/>
            <a:ext cx="1151450" cy="556592"/>
          </a:xfrm>
          <a:prstGeom prst="rect">
            <a:avLst/>
          </a:prstGeom>
        </p:spPr>
      </p:pic>
    </p:spTree>
    <p:extLst>
      <p:ext uri="{BB962C8B-B14F-4D97-AF65-F5344CB8AC3E}">
        <p14:creationId xmlns:p14="http://schemas.microsoft.com/office/powerpoint/2010/main" val="2377455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Agenda</a:t>
            </a:r>
            <a:endParaRPr lang="en-US" dirty="0"/>
          </a:p>
        </p:txBody>
      </p:sp>
      <p:sp>
        <p:nvSpPr>
          <p:cNvPr id="6" name="Text Placeholder 5"/>
          <p:cNvSpPr>
            <a:spLocks noGrp="1"/>
          </p:cNvSpPr>
          <p:nvPr>
            <p:ph type="body" sz="quarter" idx="11"/>
          </p:nvPr>
        </p:nvSpPr>
        <p:spPr>
          <a:xfrm>
            <a:off x="274639" y="1212849"/>
            <a:ext cx="11889564" cy="3662541"/>
          </a:xfrm>
        </p:spPr>
        <p:txBody>
          <a:bodyPr/>
          <a:lstStyle/>
          <a:p>
            <a:r>
              <a:rPr lang="en-US" dirty="0" smtClean="0"/>
              <a:t>Identity Management and the Cloud</a:t>
            </a:r>
          </a:p>
          <a:p>
            <a:pPr lvl="1"/>
            <a:r>
              <a:rPr lang="en-US" dirty="0" smtClean="0"/>
              <a:t>Level set</a:t>
            </a:r>
          </a:p>
          <a:p>
            <a:pPr lvl="1"/>
            <a:r>
              <a:rPr lang="en-US" dirty="0" smtClean="0"/>
              <a:t>Practice discipline</a:t>
            </a:r>
          </a:p>
          <a:p>
            <a:r>
              <a:rPr lang="en-US" dirty="0" smtClean="0"/>
              <a:t>Identity federation for Office 365</a:t>
            </a:r>
          </a:p>
          <a:p>
            <a:pPr lvl="1"/>
            <a:r>
              <a:rPr lang="en-US" dirty="0"/>
              <a:t>Review core concepts and options</a:t>
            </a:r>
          </a:p>
          <a:p>
            <a:r>
              <a:rPr lang="en-US" dirty="0" smtClean="0"/>
              <a:t>Leveraging Windows Azure to accelerate directory synchronization</a:t>
            </a:r>
          </a:p>
        </p:txBody>
      </p:sp>
    </p:spTree>
    <p:extLst>
      <p:ext uri="{BB962C8B-B14F-4D97-AF65-F5344CB8AC3E}">
        <p14:creationId xmlns:p14="http://schemas.microsoft.com/office/powerpoint/2010/main" val="1192321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Identity Management and the Cloud</a:t>
            </a:r>
            <a:endParaRPr lang="en-US" dirty="0"/>
          </a:p>
        </p:txBody>
      </p:sp>
    </p:spTree>
    <p:extLst>
      <p:ext uri="{BB962C8B-B14F-4D97-AF65-F5344CB8AC3E}">
        <p14:creationId xmlns:p14="http://schemas.microsoft.com/office/powerpoint/2010/main" val="1426708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Identity Management </a:t>
            </a:r>
            <a:endParaRPr lang="en-US" dirty="0"/>
          </a:p>
        </p:txBody>
      </p:sp>
      <p:sp>
        <p:nvSpPr>
          <p:cNvPr id="6" name="Text Placeholder 5"/>
          <p:cNvSpPr>
            <a:spLocks noGrp="1"/>
          </p:cNvSpPr>
          <p:nvPr>
            <p:ph type="body" sz="quarter" idx="11"/>
          </p:nvPr>
        </p:nvSpPr>
        <p:spPr>
          <a:xfrm>
            <a:off x="274639" y="1212849"/>
            <a:ext cx="11889564" cy="4893647"/>
          </a:xfrm>
        </p:spPr>
        <p:txBody>
          <a:bodyPr/>
          <a:lstStyle/>
          <a:p>
            <a:r>
              <a:rPr lang="en-US" dirty="0" smtClean="0"/>
              <a:t>A SharePoint deployment means you ARE in the Identity Management business</a:t>
            </a:r>
          </a:p>
          <a:p>
            <a:pPr lvl="1"/>
            <a:r>
              <a:rPr lang="en-US" dirty="0" smtClean="0"/>
              <a:t>Whether you like it, or not!</a:t>
            </a:r>
          </a:p>
          <a:p>
            <a:r>
              <a:rPr lang="en-US" dirty="0" smtClean="0"/>
              <a:t>Importance increases significantly with SharePoint 2013</a:t>
            </a:r>
          </a:p>
          <a:p>
            <a:pPr lvl="1"/>
            <a:r>
              <a:rPr lang="en-US" dirty="0" smtClean="0"/>
              <a:t>User Sign In, Service Interaction, Virtually every investment area relies on Profiles, App </a:t>
            </a:r>
            <a:r>
              <a:rPr lang="en-US" dirty="0" err="1" smtClean="0"/>
              <a:t>AuthZ</a:t>
            </a:r>
            <a:r>
              <a:rPr lang="en-US" dirty="0" smtClean="0"/>
              <a:t>, S2S etc.</a:t>
            </a:r>
          </a:p>
          <a:p>
            <a:r>
              <a:rPr lang="en-US" dirty="0" smtClean="0"/>
              <a:t>Key functional scenarios require a base level of identity federation</a:t>
            </a:r>
          </a:p>
          <a:p>
            <a:pPr lvl="1"/>
            <a:r>
              <a:rPr lang="en-US" dirty="0" smtClean="0"/>
              <a:t>Hybrid, Social, </a:t>
            </a:r>
            <a:r>
              <a:rPr lang="en-US" dirty="0" err="1" smtClean="0"/>
              <a:t>etc</a:t>
            </a:r>
            <a:endParaRPr lang="en-US" dirty="0" smtClean="0"/>
          </a:p>
          <a:p>
            <a:pPr marL="0" lvl="1"/>
            <a:r>
              <a:rPr lang="en-US" sz="4000" dirty="0">
                <a:gradFill>
                  <a:gsLst>
                    <a:gs pos="2920">
                      <a:schemeClr val="tx2"/>
                    </a:gs>
                    <a:gs pos="39000">
                      <a:schemeClr val="tx2"/>
                    </a:gs>
                  </a:gsLst>
                  <a:lin ang="5400000" scaled="0"/>
                </a:gradFill>
                <a:latin typeface="+mj-lt"/>
              </a:rPr>
              <a:t>Office 365 increases this </a:t>
            </a:r>
            <a:r>
              <a:rPr lang="en-US" sz="4000" dirty="0" smtClean="0">
                <a:gradFill>
                  <a:gsLst>
                    <a:gs pos="2920">
                      <a:schemeClr val="tx2"/>
                    </a:gs>
                    <a:gs pos="39000">
                      <a:schemeClr val="tx2"/>
                    </a:gs>
                  </a:gsLst>
                  <a:lin ang="5400000" scaled="0"/>
                </a:gradFill>
                <a:latin typeface="+mj-lt"/>
              </a:rPr>
              <a:t>dependency on “plumbing”</a:t>
            </a:r>
            <a:endParaRPr lang="en-US" sz="4000" dirty="0">
              <a:gradFill>
                <a:gsLst>
                  <a:gs pos="2920">
                    <a:schemeClr val="tx2"/>
                  </a:gs>
                  <a:gs pos="39000">
                    <a:schemeClr val="tx2"/>
                  </a:gs>
                </a:gsLst>
                <a:lin ang="5400000" scaled="0"/>
              </a:gradFill>
              <a:latin typeface="+mj-lt"/>
            </a:endParaRPr>
          </a:p>
        </p:txBody>
      </p:sp>
    </p:spTree>
    <p:extLst>
      <p:ext uri="{BB962C8B-B14F-4D97-AF65-F5344CB8AC3E}">
        <p14:creationId xmlns:p14="http://schemas.microsoft.com/office/powerpoint/2010/main" val="2157590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Identity Management</a:t>
            </a:r>
            <a:endParaRPr lang="en-GB" dirty="0"/>
          </a:p>
        </p:txBody>
      </p:sp>
      <p:sp>
        <p:nvSpPr>
          <p:cNvPr id="3" name="Text Placeholder 2"/>
          <p:cNvSpPr>
            <a:spLocks noGrp="1"/>
          </p:cNvSpPr>
          <p:nvPr>
            <p:ph type="body" sz="quarter" idx="11"/>
          </p:nvPr>
        </p:nvSpPr>
        <p:spPr>
          <a:xfrm>
            <a:off x="274639" y="1212849"/>
            <a:ext cx="11889564" cy="5693866"/>
          </a:xfrm>
        </p:spPr>
        <p:txBody>
          <a:bodyPr/>
          <a:lstStyle/>
          <a:p>
            <a:r>
              <a:rPr lang="en-GB" dirty="0" smtClean="0"/>
              <a:t>SharePoint exposes the implications of weak identity management more than perhaps any other product</a:t>
            </a:r>
          </a:p>
          <a:p>
            <a:r>
              <a:rPr lang="en-GB" sz="2000" dirty="0">
                <a:gradFill>
                  <a:gsLst>
                    <a:gs pos="1250">
                      <a:schemeClr val="tx1"/>
                    </a:gs>
                    <a:gs pos="100000">
                      <a:schemeClr val="tx1"/>
                    </a:gs>
                  </a:gsLst>
                  <a:lin ang="5400000" scaled="0"/>
                </a:gradFill>
                <a:latin typeface="+mn-lt"/>
              </a:rPr>
              <a:t>It’s that important! </a:t>
            </a:r>
            <a:endParaRPr lang="en-GB" sz="2000" dirty="0" smtClean="0">
              <a:gradFill>
                <a:gsLst>
                  <a:gs pos="1250">
                    <a:schemeClr val="tx1"/>
                  </a:gs>
                  <a:gs pos="100000">
                    <a:schemeClr val="tx1"/>
                  </a:gs>
                </a:gsLst>
                <a:lin ang="5400000" scaled="0"/>
              </a:gradFill>
              <a:latin typeface="+mn-lt"/>
            </a:endParaRPr>
          </a:p>
          <a:p>
            <a:r>
              <a:rPr lang="en-GB" sz="2000" dirty="0" smtClean="0">
                <a:gradFill>
                  <a:gsLst>
                    <a:gs pos="1250">
                      <a:schemeClr val="tx1"/>
                    </a:gs>
                    <a:gs pos="100000">
                      <a:schemeClr val="tx1"/>
                    </a:gs>
                  </a:gsLst>
                  <a:lin ang="5400000" scaled="0"/>
                </a:gradFill>
                <a:latin typeface="+mn-lt"/>
              </a:rPr>
              <a:t>And it does so to end users via functionality, as opposed to IT operations</a:t>
            </a:r>
          </a:p>
          <a:p>
            <a:r>
              <a:rPr lang="en-GB" dirty="0"/>
              <a:t>Office 365 again increases, or amplifies this </a:t>
            </a:r>
            <a:r>
              <a:rPr lang="en-GB" dirty="0" smtClean="0"/>
              <a:t>further</a:t>
            </a:r>
            <a:br>
              <a:rPr lang="en-GB" dirty="0" smtClean="0"/>
            </a:br>
            <a:endParaRPr lang="en-GB" dirty="0" smtClean="0"/>
          </a:p>
          <a:p>
            <a:pPr defTabSz="699291" fontAlgn="base">
              <a:spcBef>
                <a:spcPct val="0"/>
              </a:spcBef>
              <a:spcAft>
                <a:spcPct val="0"/>
              </a:spcAft>
            </a:pPr>
            <a:r>
              <a:rPr lang="en-GB" dirty="0"/>
              <a:t>Every Identity Management initiative, ever </a:t>
            </a:r>
            <a:br>
              <a:rPr lang="en-GB" dirty="0"/>
            </a:br>
            <a:r>
              <a:rPr lang="en-GB" dirty="0"/>
              <a:t>(and always</a:t>
            </a:r>
            <a:r>
              <a:rPr lang="en-GB" dirty="0" smtClean="0"/>
              <a:t>)</a:t>
            </a:r>
            <a:br>
              <a:rPr lang="en-GB" dirty="0" smtClean="0"/>
            </a:br>
            <a:r>
              <a:rPr lang="en-US" sz="2000" dirty="0">
                <a:gradFill>
                  <a:gsLst>
                    <a:gs pos="1250">
                      <a:schemeClr val="tx1"/>
                    </a:gs>
                    <a:gs pos="100000">
                      <a:schemeClr val="tx1"/>
                    </a:gs>
                  </a:gsLst>
                  <a:lin ang="5400000" scaled="0"/>
                </a:gradFill>
                <a:latin typeface="+mn-lt"/>
              </a:rPr>
              <a:t>Primarily a political endeavor, NOT a technical one</a:t>
            </a:r>
          </a:p>
          <a:p>
            <a:pPr defTabSz="699291" fontAlgn="base">
              <a:spcBef>
                <a:spcPct val="0"/>
              </a:spcBef>
              <a:spcAft>
                <a:spcPct val="0"/>
              </a:spcAft>
            </a:pPr>
            <a:endParaRPr lang="en-US" sz="2000" dirty="0">
              <a:gradFill>
                <a:gsLst>
                  <a:gs pos="1250">
                    <a:schemeClr val="tx1"/>
                  </a:gs>
                  <a:gs pos="100000">
                    <a:schemeClr val="tx1"/>
                  </a:gs>
                </a:gsLst>
                <a:lin ang="5400000" scaled="0"/>
              </a:gradFill>
              <a:latin typeface="+mn-lt"/>
            </a:endParaRPr>
          </a:p>
          <a:p>
            <a:pPr defTabSz="699291" fontAlgn="base">
              <a:spcBef>
                <a:spcPct val="0"/>
              </a:spcBef>
              <a:spcAft>
                <a:spcPct val="0"/>
              </a:spcAft>
            </a:pPr>
            <a:r>
              <a:rPr lang="en-US" sz="2000" dirty="0">
                <a:gradFill>
                  <a:gsLst>
                    <a:gs pos="1250">
                      <a:schemeClr val="tx1"/>
                    </a:gs>
                    <a:gs pos="100000">
                      <a:schemeClr val="tx1"/>
                    </a:gs>
                  </a:gsLst>
                  <a:lin ang="5400000" scaled="0"/>
                </a:gradFill>
                <a:latin typeface="+mn-lt"/>
              </a:rPr>
              <a:t>No toolset from any vendor will change this</a:t>
            </a:r>
          </a:p>
          <a:p>
            <a:pPr defTabSz="699291" fontAlgn="base">
              <a:spcBef>
                <a:spcPct val="0"/>
              </a:spcBef>
              <a:spcAft>
                <a:spcPct val="0"/>
              </a:spcAft>
            </a:pPr>
            <a:endParaRPr lang="en-US" sz="2000" dirty="0">
              <a:gradFill>
                <a:gsLst>
                  <a:gs pos="1250">
                    <a:schemeClr val="tx1"/>
                  </a:gs>
                  <a:gs pos="100000">
                    <a:schemeClr val="tx1"/>
                  </a:gs>
                </a:gsLst>
                <a:lin ang="5400000" scaled="0"/>
              </a:gradFill>
              <a:latin typeface="+mn-lt"/>
            </a:endParaRPr>
          </a:p>
          <a:p>
            <a:pPr defTabSz="699291" fontAlgn="base">
              <a:spcBef>
                <a:spcPct val="0"/>
              </a:spcBef>
              <a:spcAft>
                <a:spcPct val="0"/>
              </a:spcAft>
            </a:pPr>
            <a:r>
              <a:rPr lang="en-US" sz="2000" dirty="0" err="1">
                <a:gradFill>
                  <a:gsLst>
                    <a:gs pos="1250">
                      <a:schemeClr val="tx1"/>
                    </a:gs>
                    <a:gs pos="100000">
                      <a:schemeClr val="tx1"/>
                    </a:gs>
                  </a:gsLst>
                  <a:lin ang="5400000" scaled="0"/>
                </a:gradFill>
                <a:latin typeface="+mn-lt"/>
              </a:rPr>
              <a:t>IdM</a:t>
            </a:r>
            <a:r>
              <a:rPr lang="en-US" sz="2000" dirty="0">
                <a:gradFill>
                  <a:gsLst>
                    <a:gs pos="1250">
                      <a:schemeClr val="tx1"/>
                    </a:gs>
                    <a:gs pos="100000">
                      <a:schemeClr val="tx1"/>
                    </a:gs>
                  </a:gsLst>
                  <a:lin ang="5400000" scaled="0"/>
                </a:gradFill>
                <a:latin typeface="+mn-lt"/>
              </a:rPr>
              <a:t> consulting skills a must have for successful </a:t>
            </a:r>
            <a:r>
              <a:rPr lang="en-US" sz="2000" dirty="0" smtClean="0">
                <a:gradFill>
                  <a:gsLst>
                    <a:gs pos="1250">
                      <a:schemeClr val="tx1"/>
                    </a:gs>
                    <a:gs pos="100000">
                      <a:schemeClr val="tx1"/>
                    </a:gs>
                  </a:gsLst>
                  <a:lin ang="5400000" scaled="0"/>
                </a:gradFill>
                <a:latin typeface="+mn-lt"/>
              </a:rPr>
              <a:t>implementation</a:t>
            </a:r>
            <a:endParaRPr lang="en-US" sz="2000" dirty="0">
              <a:gradFill>
                <a:gsLst>
                  <a:gs pos="1250">
                    <a:schemeClr val="tx1"/>
                  </a:gs>
                  <a:gs pos="100000">
                    <a:schemeClr val="tx1"/>
                  </a:gs>
                </a:gsLst>
                <a:lin ang="5400000" scaled="0"/>
              </a:gradFill>
              <a:latin typeface="+mn-lt"/>
            </a:endParaRPr>
          </a:p>
        </p:txBody>
      </p:sp>
    </p:spTree>
    <p:extLst>
      <p:ext uri="{BB962C8B-B14F-4D97-AF65-F5344CB8AC3E}">
        <p14:creationId xmlns:p14="http://schemas.microsoft.com/office/powerpoint/2010/main" val="103999734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Identity Management</a:t>
            </a:r>
            <a:endParaRPr lang="en-GB" dirty="0"/>
          </a:p>
        </p:txBody>
      </p:sp>
      <p:sp>
        <p:nvSpPr>
          <p:cNvPr id="4" name="Rectangle 3"/>
          <p:cNvSpPr/>
          <p:nvPr/>
        </p:nvSpPr>
        <p:spPr bwMode="auto">
          <a:xfrm>
            <a:off x="385589" y="1337022"/>
            <a:ext cx="905912" cy="5256584"/>
          </a:xfrm>
          <a:prstGeom prst="rect">
            <a:avLst/>
          </a:prstGeom>
          <a:solidFill>
            <a:srgbClr val="125DB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2" rIns="137141" bIns="109712" numCol="1" spcCol="0" rtlCol="0" fromWordArt="0" anchor="t" anchorCtr="0" forceAA="0" compatLnSpc="1">
            <a:prstTxWarp prst="textNoShape">
              <a:avLst/>
            </a:prstTxWarp>
            <a:noAutofit/>
          </a:bodyPr>
          <a:lstStyle/>
          <a:p>
            <a:pPr defTabSz="699274" fontAlgn="base">
              <a:lnSpc>
                <a:spcPct val="90000"/>
              </a:lnSpc>
              <a:spcBef>
                <a:spcPct val="0"/>
              </a:spcBef>
              <a:spcAft>
                <a:spcPct val="0"/>
              </a:spcAft>
            </a:pPr>
            <a:r>
              <a:rPr lang="en-US" sz="1500" dirty="0">
                <a:gradFill>
                  <a:gsLst>
                    <a:gs pos="0">
                      <a:srgbClr val="FFFFFF"/>
                    </a:gs>
                    <a:gs pos="100000">
                      <a:srgbClr val="FFFFFF"/>
                    </a:gs>
                  </a:gsLst>
                  <a:lin ang="5400000" scaled="0"/>
                </a:gradFill>
                <a:ea typeface="Segoe UI" panose="020B0502040204020203" pitchFamily="34" charset="0"/>
                <a:cs typeface="Segoe UI" panose="020B0502040204020203" pitchFamily="34" charset="0"/>
              </a:rPr>
              <a:t>10% </a:t>
            </a:r>
            <a:br>
              <a:rPr lang="en-US" sz="1500" dirty="0">
                <a:gradFill>
                  <a:gsLst>
                    <a:gs pos="0">
                      <a:srgbClr val="FFFFFF"/>
                    </a:gs>
                    <a:gs pos="100000">
                      <a:srgbClr val="FFFFFF"/>
                    </a:gs>
                  </a:gsLst>
                  <a:lin ang="5400000" scaled="0"/>
                </a:gradFill>
                <a:ea typeface="Segoe UI" panose="020B0502040204020203" pitchFamily="34" charset="0"/>
                <a:cs typeface="Segoe UI" panose="020B0502040204020203" pitchFamily="34" charset="0"/>
              </a:rPr>
            </a:br>
            <a:r>
              <a:rPr lang="en-US" sz="1500" dirty="0">
                <a:gradFill>
                  <a:gsLst>
                    <a:gs pos="0">
                      <a:srgbClr val="FFFFFF"/>
                    </a:gs>
                    <a:gs pos="100000">
                      <a:srgbClr val="FFFFFF"/>
                    </a:gs>
                  </a:gsLst>
                  <a:lin ang="5400000" scaled="0"/>
                </a:gradFill>
                <a:ea typeface="Segoe UI" panose="020B0502040204020203" pitchFamily="34" charset="0"/>
                <a:cs typeface="Segoe UI" panose="020B0502040204020203" pitchFamily="34" charset="0"/>
              </a:rPr>
              <a:t/>
            </a:r>
            <a:br>
              <a:rPr lang="en-US" sz="1500" dirty="0">
                <a:gradFill>
                  <a:gsLst>
                    <a:gs pos="0">
                      <a:srgbClr val="FFFFFF"/>
                    </a:gs>
                    <a:gs pos="100000">
                      <a:srgbClr val="FFFFFF"/>
                    </a:gs>
                  </a:gsLst>
                  <a:lin ang="5400000" scaled="0"/>
                </a:gradFill>
                <a:ea typeface="Segoe UI" panose="020B0502040204020203" pitchFamily="34" charset="0"/>
                <a:cs typeface="Segoe UI" panose="020B0502040204020203" pitchFamily="34" charset="0"/>
              </a:rPr>
            </a:br>
            <a:r>
              <a:rPr lang="en-US" sz="1500" dirty="0">
                <a:gradFill>
                  <a:gsLst>
                    <a:gs pos="0">
                      <a:srgbClr val="FFFFFF"/>
                    </a:gs>
                    <a:gs pos="100000">
                      <a:srgbClr val="FFFFFF"/>
                    </a:gs>
                  </a:gsLst>
                  <a:lin ang="5400000" scaled="0"/>
                </a:gradFill>
                <a:ea typeface="Segoe UI" panose="020B0502040204020203" pitchFamily="34" charset="0"/>
                <a:cs typeface="Segoe UI" panose="020B0502040204020203" pitchFamily="34" charset="0"/>
              </a:rPr>
              <a:t>Tech-</a:t>
            </a:r>
            <a:r>
              <a:rPr lang="en-US" sz="1500" dirty="0" err="1">
                <a:gradFill>
                  <a:gsLst>
                    <a:gs pos="0">
                      <a:srgbClr val="FFFFFF"/>
                    </a:gs>
                    <a:gs pos="100000">
                      <a:srgbClr val="FFFFFF"/>
                    </a:gs>
                  </a:gsLst>
                  <a:lin ang="5400000" scaled="0"/>
                </a:gradFill>
                <a:ea typeface="Segoe UI" panose="020B0502040204020203" pitchFamily="34" charset="0"/>
                <a:cs typeface="Segoe UI" panose="020B0502040204020203" pitchFamily="34" charset="0"/>
              </a:rPr>
              <a:t>nology</a:t>
            </a:r>
            <a:r>
              <a:rPr lang="en-US" sz="1500" dirty="0">
                <a:gradFill>
                  <a:gsLst>
                    <a:gs pos="0">
                      <a:srgbClr val="FFFFFF"/>
                    </a:gs>
                    <a:gs pos="100000">
                      <a:srgbClr val="FFFFFF"/>
                    </a:gs>
                  </a:gsLst>
                  <a:lin ang="5400000" scaled="0"/>
                </a:gradFill>
                <a:ea typeface="Segoe UI" panose="020B0502040204020203" pitchFamily="34" charset="0"/>
                <a:cs typeface="Segoe UI" panose="020B0502040204020203" pitchFamily="34" charset="0"/>
              </a:rPr>
              <a:t>	</a:t>
            </a:r>
          </a:p>
        </p:txBody>
      </p:sp>
      <p:sp>
        <p:nvSpPr>
          <p:cNvPr id="5" name="Rectangle 4"/>
          <p:cNvSpPr/>
          <p:nvPr/>
        </p:nvSpPr>
        <p:spPr bwMode="auto">
          <a:xfrm>
            <a:off x="1465709" y="1337022"/>
            <a:ext cx="10698494" cy="5256584"/>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1" tIns="109712" rIns="137141" bIns="109712" numCol="1" spcCol="0" rtlCol="0" fromWordArt="0" anchor="t" anchorCtr="0" forceAA="0" compatLnSpc="1">
            <a:prstTxWarp prst="textNoShape">
              <a:avLst/>
            </a:prstTxWarp>
            <a:noAutofit/>
          </a:bodyPr>
          <a:lstStyle/>
          <a:p>
            <a:pPr defTabSz="699274" fontAlgn="base">
              <a:lnSpc>
                <a:spcPct val="90000"/>
              </a:lnSpc>
              <a:spcBef>
                <a:spcPct val="0"/>
              </a:spcBef>
              <a:spcAft>
                <a:spcPct val="0"/>
              </a:spcAft>
            </a:pPr>
            <a:r>
              <a:rPr lang="en-US" sz="3299" dirty="0">
                <a:gradFill>
                  <a:gsLst>
                    <a:gs pos="0">
                      <a:srgbClr val="FFFFFF"/>
                    </a:gs>
                    <a:gs pos="100000">
                      <a:srgbClr val="FFFFFF"/>
                    </a:gs>
                  </a:gsLst>
                  <a:lin ang="5400000" scaled="0"/>
                </a:gradFill>
                <a:ea typeface="Segoe UI" pitchFamily="34" charset="0"/>
                <a:cs typeface="Segoe UI" panose="020B0502040204020203" pitchFamily="34" charset="0"/>
              </a:rPr>
              <a:t>90%</a:t>
            </a:r>
          </a:p>
          <a:p>
            <a:pPr defTabSz="699274" fontAlgn="base">
              <a:lnSpc>
                <a:spcPct val="90000"/>
              </a:lnSpc>
              <a:spcBef>
                <a:spcPct val="0"/>
              </a:spcBef>
              <a:spcAft>
                <a:spcPct val="0"/>
              </a:spcAft>
            </a:pPr>
            <a:r>
              <a:rPr lang="en-US" sz="3299" dirty="0">
                <a:gradFill>
                  <a:gsLst>
                    <a:gs pos="0">
                      <a:srgbClr val="FFFFFF"/>
                    </a:gs>
                    <a:gs pos="100000">
                      <a:srgbClr val="FFFFFF"/>
                    </a:gs>
                  </a:gsLst>
                  <a:lin ang="5400000" scaled="0"/>
                </a:gradFill>
                <a:ea typeface="Segoe UI" pitchFamily="34" charset="0"/>
                <a:cs typeface="Segoe UI" panose="020B0502040204020203" pitchFamily="34" charset="0"/>
              </a:rPr>
              <a:t>Everything else!</a:t>
            </a:r>
          </a:p>
        </p:txBody>
      </p:sp>
    </p:spTree>
    <p:extLst>
      <p:ext uri="{BB962C8B-B14F-4D97-AF65-F5344CB8AC3E}">
        <p14:creationId xmlns:p14="http://schemas.microsoft.com/office/powerpoint/2010/main" val="31485530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Example </a:t>
            </a:r>
            <a:r>
              <a:rPr lang="en-US" dirty="0" err="1" smtClean="0"/>
              <a:t>IdM</a:t>
            </a:r>
            <a:r>
              <a:rPr lang="en-US" dirty="0" smtClean="0"/>
              <a:t> Considerations</a:t>
            </a:r>
            <a:endParaRPr lang="en-US" dirty="0"/>
          </a:p>
        </p:txBody>
      </p:sp>
      <p:sp>
        <p:nvSpPr>
          <p:cNvPr id="6" name="Text Placeholder 5"/>
          <p:cNvSpPr>
            <a:spLocks noGrp="1"/>
          </p:cNvSpPr>
          <p:nvPr>
            <p:ph type="body" sz="quarter" idx="11"/>
          </p:nvPr>
        </p:nvSpPr>
        <p:spPr>
          <a:xfrm>
            <a:off x="274639" y="1212849"/>
            <a:ext cx="5223518" cy="3785652"/>
          </a:xfrm>
        </p:spPr>
        <p:txBody>
          <a:bodyPr/>
          <a:lstStyle/>
          <a:p>
            <a:r>
              <a:rPr lang="en-US" dirty="0" smtClean="0"/>
              <a:t>Ownership</a:t>
            </a:r>
          </a:p>
          <a:p>
            <a:pPr lvl="1"/>
            <a:r>
              <a:rPr lang="en-GB" dirty="0"/>
              <a:t>Who owns which data</a:t>
            </a:r>
          </a:p>
          <a:p>
            <a:pPr lvl="1"/>
            <a:r>
              <a:rPr lang="en-GB" dirty="0"/>
              <a:t>Departmental controls</a:t>
            </a:r>
          </a:p>
          <a:p>
            <a:pPr lvl="1"/>
            <a:r>
              <a:rPr lang="en-GB" dirty="0"/>
              <a:t>IS systems</a:t>
            </a:r>
          </a:p>
          <a:p>
            <a:pPr lvl="1"/>
            <a:r>
              <a:rPr lang="en-GB" dirty="0"/>
              <a:t>Organizational culture</a:t>
            </a:r>
          </a:p>
          <a:p>
            <a:r>
              <a:rPr lang="en-US" dirty="0" smtClean="0"/>
              <a:t>Data Quality</a:t>
            </a:r>
          </a:p>
          <a:p>
            <a:pPr lvl="1"/>
            <a:r>
              <a:rPr lang="en-GB" dirty="0"/>
              <a:t>Is the data even there?</a:t>
            </a:r>
          </a:p>
          <a:p>
            <a:pPr lvl="1"/>
            <a:r>
              <a:rPr lang="en-GB" dirty="0"/>
              <a:t>Is the data “clean”?</a:t>
            </a:r>
          </a:p>
          <a:p>
            <a:pPr lvl="1"/>
            <a:r>
              <a:rPr lang="en-GB" dirty="0"/>
              <a:t>Is the data up to date</a:t>
            </a:r>
            <a:r>
              <a:rPr lang="en-GB" dirty="0" smtClean="0"/>
              <a:t>?</a:t>
            </a:r>
            <a:endParaRPr lang="en-GB" dirty="0"/>
          </a:p>
        </p:txBody>
      </p:sp>
      <p:sp>
        <p:nvSpPr>
          <p:cNvPr id="4" name="Text Placeholder 5"/>
          <p:cNvSpPr txBox="1">
            <a:spLocks/>
          </p:cNvSpPr>
          <p:nvPr/>
        </p:nvSpPr>
        <p:spPr>
          <a:xfrm>
            <a:off x="6074221" y="1212849"/>
            <a:ext cx="5223518" cy="4001095"/>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gradFill>
                  <a:gsLst>
                    <a:gs pos="2920">
                      <a:srgbClr val="0072C6"/>
                    </a:gs>
                    <a:gs pos="39000">
                      <a:srgbClr val="0072C6"/>
                    </a:gs>
                  </a:gsLst>
                  <a:lin ang="5400000" scaled="0"/>
                </a:gradFill>
              </a:rPr>
              <a:t>System Quality</a:t>
            </a:r>
          </a:p>
          <a:p>
            <a:pPr lvl="1">
              <a:buClr>
                <a:srgbClr val="505050"/>
              </a:buClr>
            </a:pPr>
            <a:r>
              <a:rPr lang="en-GB" dirty="0">
                <a:gradFill>
                  <a:gsLst>
                    <a:gs pos="1250">
                      <a:srgbClr val="505050"/>
                    </a:gs>
                    <a:gs pos="100000">
                      <a:srgbClr val="505050"/>
                    </a:gs>
                  </a:gsLst>
                  <a:lin ang="5400000" scaled="0"/>
                </a:gradFill>
              </a:rPr>
              <a:t>e.g. Health of Active Directory</a:t>
            </a:r>
          </a:p>
          <a:p>
            <a:pPr lvl="1">
              <a:buClr>
                <a:srgbClr val="505050"/>
              </a:buClr>
            </a:pPr>
            <a:r>
              <a:rPr lang="en-GB" dirty="0">
                <a:gradFill>
                  <a:gsLst>
                    <a:gs pos="1250">
                      <a:srgbClr val="505050"/>
                    </a:gs>
                    <a:gs pos="100000">
                      <a:srgbClr val="505050"/>
                    </a:gs>
                  </a:gsLst>
                  <a:lin ang="5400000" scaled="0"/>
                </a:gradFill>
              </a:rPr>
              <a:t>Too many forests and/or </a:t>
            </a:r>
            <a:r>
              <a:rPr lang="en-GB" dirty="0" smtClean="0">
                <a:gradFill>
                  <a:gsLst>
                    <a:gs pos="1250">
                      <a:srgbClr val="505050"/>
                    </a:gs>
                    <a:gs pos="100000">
                      <a:srgbClr val="505050"/>
                    </a:gs>
                  </a:gsLst>
                  <a:lin ang="5400000" scaled="0"/>
                </a:gradFill>
              </a:rPr>
              <a:t>domains</a:t>
            </a:r>
          </a:p>
          <a:p>
            <a:pPr lvl="1">
              <a:buClr>
                <a:srgbClr val="505050"/>
              </a:buClr>
            </a:pPr>
            <a:r>
              <a:rPr lang="en-GB" dirty="0" smtClean="0">
                <a:gradFill>
                  <a:gsLst>
                    <a:gs pos="1250">
                      <a:srgbClr val="505050"/>
                    </a:gs>
                    <a:gs pos="100000">
                      <a:srgbClr val="505050"/>
                    </a:gs>
                  </a:gsLst>
                  <a:lin ang="5400000" scaled="0"/>
                </a:gradFill>
              </a:rPr>
              <a:t>Line </a:t>
            </a:r>
            <a:r>
              <a:rPr lang="en-GB" dirty="0">
                <a:gradFill>
                  <a:gsLst>
                    <a:gs pos="1250">
                      <a:srgbClr val="505050"/>
                    </a:gs>
                    <a:gs pos="100000">
                      <a:srgbClr val="505050"/>
                    </a:gs>
                  </a:gsLst>
                  <a:lin ang="5400000" scaled="0"/>
                </a:gradFill>
              </a:rPr>
              <a:t>of business </a:t>
            </a:r>
            <a:r>
              <a:rPr lang="en-GB" dirty="0" smtClean="0">
                <a:gradFill>
                  <a:gsLst>
                    <a:gs pos="1250">
                      <a:srgbClr val="505050"/>
                    </a:gs>
                    <a:gs pos="100000">
                      <a:srgbClr val="505050"/>
                    </a:gs>
                  </a:gsLst>
                  <a:lin ang="5400000" scaled="0"/>
                </a:gradFill>
              </a:rPr>
              <a:t>systems</a:t>
            </a:r>
            <a:br>
              <a:rPr lang="en-GB" dirty="0" smtClean="0">
                <a:gradFill>
                  <a:gsLst>
                    <a:gs pos="1250">
                      <a:srgbClr val="505050"/>
                    </a:gs>
                    <a:gs pos="100000">
                      <a:srgbClr val="505050"/>
                    </a:gs>
                  </a:gsLst>
                  <a:lin ang="5400000" scaled="0"/>
                </a:gradFill>
              </a:rPr>
            </a:br>
            <a:endParaRPr lang="en-GB" dirty="0">
              <a:gradFill>
                <a:gsLst>
                  <a:gs pos="1250">
                    <a:srgbClr val="505050"/>
                  </a:gs>
                  <a:gs pos="100000">
                    <a:srgbClr val="505050"/>
                  </a:gs>
                </a:gsLst>
                <a:lin ang="5400000" scaled="0"/>
              </a:gradFill>
            </a:endParaRPr>
          </a:p>
          <a:p>
            <a:pPr>
              <a:buClr>
                <a:srgbClr val="505050"/>
              </a:buClr>
            </a:pPr>
            <a:r>
              <a:rPr lang="en-US" dirty="0" smtClean="0">
                <a:gradFill>
                  <a:gsLst>
                    <a:gs pos="2920">
                      <a:srgbClr val="0072C6"/>
                    </a:gs>
                    <a:gs pos="39000">
                      <a:srgbClr val="0072C6"/>
                    </a:gs>
                  </a:gsLst>
                  <a:lin ang="5400000" scaled="0"/>
                </a:gradFill>
              </a:rPr>
              <a:t>Access Control</a:t>
            </a:r>
          </a:p>
          <a:p>
            <a:pPr lvl="1">
              <a:buClr>
                <a:srgbClr val="505050"/>
              </a:buClr>
            </a:pPr>
            <a:r>
              <a:rPr lang="en-GB" dirty="0">
                <a:gradFill>
                  <a:gsLst>
                    <a:gs pos="1250">
                      <a:srgbClr val="505050"/>
                    </a:gs>
                    <a:gs pos="100000">
                      <a:srgbClr val="505050"/>
                    </a:gs>
                  </a:gsLst>
                  <a:lin ang="5400000" scaled="0"/>
                </a:gradFill>
              </a:rPr>
              <a:t>Regulatory Controls</a:t>
            </a:r>
          </a:p>
          <a:p>
            <a:pPr lvl="1">
              <a:buClr>
                <a:srgbClr val="505050"/>
              </a:buClr>
            </a:pPr>
            <a:r>
              <a:rPr lang="en-GB" dirty="0" smtClean="0">
                <a:gradFill>
                  <a:gsLst>
                    <a:gs pos="1250">
                      <a:srgbClr val="505050"/>
                    </a:gs>
                    <a:gs pos="100000">
                      <a:srgbClr val="505050"/>
                    </a:gs>
                  </a:gsLst>
                  <a:lin ang="5400000" scaled="0"/>
                </a:gradFill>
              </a:rPr>
              <a:t>External </a:t>
            </a:r>
            <a:r>
              <a:rPr lang="en-GB" dirty="0">
                <a:gradFill>
                  <a:gsLst>
                    <a:gs pos="1250">
                      <a:srgbClr val="505050"/>
                    </a:gs>
                    <a:gs pos="100000">
                      <a:srgbClr val="505050"/>
                    </a:gs>
                  </a:gsLst>
                  <a:lin ang="5400000" scaled="0"/>
                </a:gradFill>
              </a:rPr>
              <a:t>(to SharePoint) data sources</a:t>
            </a:r>
            <a:br>
              <a:rPr lang="en-GB" dirty="0">
                <a:gradFill>
                  <a:gsLst>
                    <a:gs pos="1250">
                      <a:srgbClr val="505050"/>
                    </a:gs>
                    <a:gs pos="100000">
                      <a:srgbClr val="505050"/>
                    </a:gs>
                  </a:gsLst>
                  <a:lin ang="5400000" scaled="0"/>
                </a:gradFill>
              </a:rPr>
            </a:br>
            <a:r>
              <a:rPr lang="en-GB" dirty="0" smtClean="0">
                <a:gradFill>
                  <a:gsLst>
                    <a:gs pos="1250">
                      <a:srgbClr val="505050"/>
                    </a:gs>
                    <a:gs pos="100000">
                      <a:srgbClr val="505050"/>
                    </a:gs>
                  </a:gsLst>
                  <a:lin ang="5400000" scaled="0"/>
                </a:gradFill>
              </a:rPr>
              <a:t>Authentication </a:t>
            </a:r>
            <a:r>
              <a:rPr lang="en-GB" dirty="0">
                <a:gradFill>
                  <a:gsLst>
                    <a:gs pos="1250">
                      <a:srgbClr val="505050"/>
                    </a:gs>
                    <a:gs pos="100000">
                      <a:srgbClr val="505050"/>
                    </a:gs>
                  </a:gsLst>
                  <a:lin ang="5400000" scaled="0"/>
                </a:gradFill>
              </a:rPr>
              <a:t>and Authorization</a:t>
            </a:r>
          </a:p>
          <a:p>
            <a:pPr lvl="1">
              <a:buClr>
                <a:srgbClr val="505050"/>
              </a:buClr>
            </a:pPr>
            <a:r>
              <a:rPr lang="en-GB" dirty="0" smtClean="0">
                <a:gradFill>
                  <a:gsLst>
                    <a:gs pos="1250">
                      <a:srgbClr val="505050"/>
                    </a:gs>
                    <a:gs pos="100000">
                      <a:srgbClr val="505050"/>
                    </a:gs>
                  </a:gsLst>
                  <a:lin ang="5400000" scaled="0"/>
                </a:gradFill>
              </a:rPr>
              <a:t>SSL </a:t>
            </a:r>
            <a:r>
              <a:rPr lang="en-GB" dirty="0">
                <a:gradFill>
                  <a:gsLst>
                    <a:gs pos="1250">
                      <a:srgbClr val="505050"/>
                    </a:gs>
                    <a:gs pos="100000">
                      <a:srgbClr val="505050"/>
                    </a:gs>
                  </a:gsLst>
                  <a:lin ang="5400000" scaled="0"/>
                </a:gradFill>
              </a:rPr>
              <a:t>for sync operations</a:t>
            </a:r>
          </a:p>
        </p:txBody>
      </p:sp>
    </p:spTree>
    <p:extLst>
      <p:ext uri="{BB962C8B-B14F-4D97-AF65-F5344CB8AC3E}">
        <p14:creationId xmlns:p14="http://schemas.microsoft.com/office/powerpoint/2010/main" val="3732963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BD0A7012-F8ED-41FC-8134-DED10F5C70EA}" vid="{F576E035-F84A-42E4-82A5-37BE7D9FA051}"/>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1CC4A00F-D91E-423B-B245-42D30D20BEAE}"/>
</file>

<file path=docProps/app.xml><?xml version="1.0" encoding="utf-8"?>
<Properties xmlns="http://schemas.openxmlformats.org/officeDocument/2006/extended-properties" xmlns:vt="http://schemas.openxmlformats.org/officeDocument/2006/docPropsVTypes">
  <Template>ITPro</Template>
  <TotalTime>1</TotalTime>
  <Words>2457</Words>
  <Application>Microsoft Office PowerPoint</Application>
  <PresentationFormat>Custom</PresentationFormat>
  <Paragraphs>240</Paragraphs>
  <Slides>26</Slides>
  <Notes>12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26</vt:i4>
      </vt:variant>
    </vt:vector>
  </HeadingPairs>
  <TitlesOfParts>
    <vt:vector size="33" baseType="lpstr">
      <vt:lpstr>Arial</vt:lpstr>
      <vt:lpstr>Calibri</vt:lpstr>
      <vt:lpstr>Segoe UI</vt:lpstr>
      <vt:lpstr>Segoe UI Light</vt:lpstr>
      <vt:lpstr>Wingdings</vt:lpstr>
      <vt:lpstr>5-30499_SPC_2014_ITPro_Template_16x9</vt:lpstr>
      <vt:lpstr>1_5-30499_SPC_2014_ITPro_Template_16x9</vt:lpstr>
      <vt:lpstr>PowerPoint Presentation</vt:lpstr>
      <vt:lpstr>Office 365 identity federation using Windows Azure and Windows Azure Active Directory</vt:lpstr>
      <vt:lpstr>About Spencer Harbar</vt:lpstr>
      <vt:lpstr>Agenda</vt:lpstr>
      <vt:lpstr>Identity Management and the Cloud</vt:lpstr>
      <vt:lpstr>Identity Management </vt:lpstr>
      <vt:lpstr>Identity Management</vt:lpstr>
      <vt:lpstr>Identity Management</vt:lpstr>
      <vt:lpstr>Example IdM Considerations</vt:lpstr>
      <vt:lpstr>IdM and the cloud</vt:lpstr>
      <vt:lpstr>Microsoft IdM tooling</vt:lpstr>
      <vt:lpstr>Identity federation for Office 365</vt:lpstr>
      <vt:lpstr>Identity options</vt:lpstr>
      <vt:lpstr>“Hidden” Concepts</vt:lpstr>
      <vt:lpstr>Identity federation</vt:lpstr>
      <vt:lpstr>Example AD Considerations</vt:lpstr>
      <vt:lpstr>Other options</vt:lpstr>
      <vt:lpstr>Leveraging Windows Azure to accelerate directory synchronization</vt:lpstr>
      <vt:lpstr>Windows Azure Active Directory Sync tool</vt:lpstr>
      <vt:lpstr>Why deploy in the cloud?</vt:lpstr>
      <vt:lpstr>Solution Overview</vt:lpstr>
      <vt:lpstr>Deployment phases</vt:lpstr>
      <vt:lpstr>Critical Considerations</vt:lpstr>
      <vt:lpstr>Wrap Up</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365 identity federation using Windows Azure and Windows Azure Active Directory</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1</cp:revision>
  <dcterms:created xsi:type="dcterms:W3CDTF">2014-03-04T15:54:24Z</dcterms:created>
  <dcterms:modified xsi:type="dcterms:W3CDTF">2014-03-04T19:13:42Z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