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0"/>
  </p:notesMasterIdLst>
  <p:handoutMasterIdLst>
    <p:handoutMasterId r:id="rId31"/>
  </p:handoutMasterIdLst>
  <p:sldIdLst>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232" autoAdjust="0"/>
  </p:normalViewPr>
  <p:slideViewPr>
    <p:cSldViewPr snapToObjects="1">
      <p:cViewPr varScale="1">
        <p:scale>
          <a:sx n="108" d="100"/>
          <a:sy n="108" d="100"/>
        </p:scale>
        <p:origin x="360" y="78"/>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46222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82272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p:spPr>
        <p:txBody>
          <a:bodyPr/>
          <a:lstStyle/>
          <a:p>
            <a:pPr eaLnBrk="1" hangingPunct="1"/>
            <a:endParaRPr lang="en-US" smtClean="0"/>
          </a:p>
        </p:txBody>
      </p:sp>
      <p:sp>
        <p:nvSpPr>
          <p:cNvPr id="27652" name="Slide Number Placeholder 3"/>
          <p:cNvSpPr>
            <a:spLocks noGrp="1"/>
          </p:cNvSpPr>
          <p:nvPr>
            <p:ph type="sldNum" sz="quarter" idx="5"/>
          </p:nvPr>
        </p:nvSpPr>
        <p:spPr>
          <a:noFill/>
        </p:spPr>
        <p:txBody>
          <a:bodyPr/>
          <a:lstStyle>
            <a:lvl1pPr>
              <a:defRPr sz="1700" b="1">
                <a:solidFill>
                  <a:schemeClr val="tx1"/>
                </a:solidFill>
                <a:latin typeface="Lucida Console" pitchFamily="49" charset="0"/>
              </a:defRPr>
            </a:lvl1pPr>
            <a:lvl2pPr marL="785372" indent="-302066">
              <a:defRPr sz="1700" b="1">
                <a:solidFill>
                  <a:schemeClr val="tx1"/>
                </a:solidFill>
                <a:latin typeface="Lucida Console" pitchFamily="49" charset="0"/>
              </a:defRPr>
            </a:lvl2pPr>
            <a:lvl3pPr marL="1208265" indent="-241653">
              <a:defRPr sz="1700" b="1">
                <a:solidFill>
                  <a:schemeClr val="tx1"/>
                </a:solidFill>
                <a:latin typeface="Lucida Console" pitchFamily="49" charset="0"/>
              </a:defRPr>
            </a:lvl3pPr>
            <a:lvl4pPr marL="1691571" indent="-241653">
              <a:defRPr sz="1700" b="1">
                <a:solidFill>
                  <a:schemeClr val="tx1"/>
                </a:solidFill>
                <a:latin typeface="Lucida Console" pitchFamily="49" charset="0"/>
              </a:defRPr>
            </a:lvl4pPr>
            <a:lvl5pPr marL="2174878" indent="-241653">
              <a:defRPr sz="1700" b="1">
                <a:solidFill>
                  <a:schemeClr val="tx1"/>
                </a:solidFill>
                <a:latin typeface="Lucida Console" pitchFamily="49" charset="0"/>
              </a:defRPr>
            </a:lvl5pPr>
            <a:lvl6pPr marL="2658184" indent="-241653" eaLnBrk="0" fontAlgn="base" hangingPunct="0">
              <a:spcBef>
                <a:spcPct val="0"/>
              </a:spcBef>
              <a:spcAft>
                <a:spcPct val="0"/>
              </a:spcAft>
              <a:defRPr sz="1700" b="1">
                <a:solidFill>
                  <a:schemeClr val="tx1"/>
                </a:solidFill>
                <a:latin typeface="Lucida Console" pitchFamily="49" charset="0"/>
              </a:defRPr>
            </a:lvl6pPr>
            <a:lvl7pPr marL="3141490" indent="-241653" eaLnBrk="0" fontAlgn="base" hangingPunct="0">
              <a:spcBef>
                <a:spcPct val="0"/>
              </a:spcBef>
              <a:spcAft>
                <a:spcPct val="0"/>
              </a:spcAft>
              <a:defRPr sz="1700" b="1">
                <a:solidFill>
                  <a:schemeClr val="tx1"/>
                </a:solidFill>
                <a:latin typeface="Lucida Console" pitchFamily="49" charset="0"/>
              </a:defRPr>
            </a:lvl7pPr>
            <a:lvl8pPr marL="3624796" indent="-241653" eaLnBrk="0" fontAlgn="base" hangingPunct="0">
              <a:spcBef>
                <a:spcPct val="0"/>
              </a:spcBef>
              <a:spcAft>
                <a:spcPct val="0"/>
              </a:spcAft>
              <a:defRPr sz="1700" b="1">
                <a:solidFill>
                  <a:schemeClr val="tx1"/>
                </a:solidFill>
                <a:latin typeface="Lucida Console" pitchFamily="49" charset="0"/>
              </a:defRPr>
            </a:lvl8pPr>
            <a:lvl9pPr marL="4108102" indent="-241653" eaLnBrk="0" fontAlgn="base" hangingPunct="0">
              <a:spcBef>
                <a:spcPct val="0"/>
              </a:spcBef>
              <a:spcAft>
                <a:spcPct val="0"/>
              </a:spcAft>
              <a:defRPr sz="1700" b="1">
                <a:solidFill>
                  <a:schemeClr val="tx1"/>
                </a:solidFill>
                <a:latin typeface="Lucida Console" pitchFamily="49" charset="0"/>
              </a:defRPr>
            </a:lvl9pPr>
          </a:lstStyle>
          <a:p>
            <a:fld id="{DAD9DCC3-13A6-43E0-B371-D2979AB56C43}" type="slidenum">
              <a:rPr lang="sv-SE" sz="1300" b="0">
                <a:solidFill>
                  <a:prstClr val="black"/>
                </a:solidFill>
                <a:latin typeface="Franklin Gothic Medium" pitchFamily="34" charset="0"/>
              </a:rPr>
              <a:pPr/>
              <a:t>3</a:t>
            </a:fld>
            <a:endParaRPr lang="sv-SE" sz="1300" b="0">
              <a:solidFill>
                <a:prstClr val="black"/>
              </a:solidFill>
              <a:latin typeface="Franklin Gothic Medium" pitchFamily="34" charset="0"/>
            </a:endParaRPr>
          </a:p>
        </p:txBody>
      </p:sp>
    </p:spTree>
    <p:extLst>
      <p:ext uri="{BB962C8B-B14F-4D97-AF65-F5344CB8AC3E}">
        <p14:creationId xmlns:p14="http://schemas.microsoft.com/office/powerpoint/2010/main" val="2285449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594124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9984120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48782989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512385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201944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08656121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26713398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571871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59308502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56600241"/>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05092626"/>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741125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682755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2806272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7572984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6661147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4734000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34720464"/>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110030223"/>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827501996"/>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01696333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710516509"/>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83184358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577300642"/>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3666466"/>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276764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350217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573078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858774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cSld name="Rackspace Title Slide - Basic">
    <p:spTree>
      <p:nvGrpSpPr>
        <p:cNvPr id="1" name=""/>
        <p:cNvGrpSpPr/>
        <p:nvPr/>
      </p:nvGrpSpPr>
      <p:grpSpPr>
        <a:xfrm>
          <a:off x="0" y="0"/>
          <a:ext cx="0" cy="0"/>
          <a:chOff x="0" y="0"/>
          <a:chExt cx="0" cy="0"/>
        </a:xfrm>
      </p:grpSpPr>
      <p:pic>
        <p:nvPicPr>
          <p:cNvPr id="10" name="Picture 9" descr="7x10-dynamic_lines-3blur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436475" cy="6994525"/>
          </a:xfrm>
          <a:prstGeom prst="rect">
            <a:avLst/>
          </a:prstGeom>
        </p:spPr>
      </p:pic>
      <p:pic>
        <p:nvPicPr>
          <p:cNvPr id="7" name="Picture 6" descr="7x10-dynamic_lines-3blur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436475" cy="6994525"/>
          </a:xfrm>
          <a:prstGeom prst="rect">
            <a:avLst/>
          </a:prstGeom>
        </p:spPr>
      </p:pic>
      <p:sp>
        <p:nvSpPr>
          <p:cNvPr id="3" name="Subtitle 2"/>
          <p:cNvSpPr>
            <a:spLocks noGrp="1"/>
          </p:cNvSpPr>
          <p:nvPr>
            <p:ph type="subTitle" idx="1"/>
          </p:nvPr>
        </p:nvSpPr>
        <p:spPr>
          <a:xfrm>
            <a:off x="783498" y="3124221"/>
            <a:ext cx="10881916" cy="523733"/>
          </a:xfrm>
        </p:spPr>
        <p:txBody>
          <a:bodyPr/>
          <a:lstStyle>
            <a:lvl1pPr marL="0" indent="0" algn="l">
              <a:spcBef>
                <a:spcPts val="0"/>
              </a:spcBef>
              <a:spcAft>
                <a:spcPts val="816"/>
              </a:spcAft>
              <a:buNone/>
              <a:defRPr sz="2448">
                <a:solidFill>
                  <a:schemeClr val="bg1"/>
                </a:solidFill>
                <a:latin typeface="+mj-lt"/>
              </a:defRPr>
            </a:lvl1pPr>
            <a:lvl2pPr marL="466298" indent="0" algn="ctr">
              <a:buNone/>
              <a:defRPr>
                <a:solidFill>
                  <a:schemeClr val="tx1">
                    <a:tint val="75000"/>
                  </a:schemeClr>
                </a:solidFill>
              </a:defRPr>
            </a:lvl2pPr>
            <a:lvl3pPr marL="932597" indent="0" algn="ctr">
              <a:buNone/>
              <a:defRPr>
                <a:solidFill>
                  <a:schemeClr val="tx1">
                    <a:tint val="75000"/>
                  </a:schemeClr>
                </a:solidFill>
              </a:defRPr>
            </a:lvl3pPr>
            <a:lvl4pPr marL="1398895" indent="0" algn="ctr">
              <a:buNone/>
              <a:defRPr>
                <a:solidFill>
                  <a:schemeClr val="tx1">
                    <a:tint val="75000"/>
                  </a:schemeClr>
                </a:solidFill>
              </a:defRPr>
            </a:lvl4pPr>
            <a:lvl5pPr marL="1865193" indent="0" algn="ctr">
              <a:buNone/>
              <a:defRPr>
                <a:solidFill>
                  <a:schemeClr val="tx1">
                    <a:tint val="75000"/>
                  </a:schemeClr>
                </a:solidFill>
              </a:defRPr>
            </a:lvl5pPr>
            <a:lvl6pPr marL="2331491" indent="0" algn="ctr">
              <a:buNone/>
              <a:defRPr>
                <a:solidFill>
                  <a:schemeClr val="tx1">
                    <a:tint val="75000"/>
                  </a:schemeClr>
                </a:solidFill>
              </a:defRPr>
            </a:lvl6pPr>
            <a:lvl7pPr marL="2797790" indent="0" algn="ctr">
              <a:buNone/>
              <a:defRPr>
                <a:solidFill>
                  <a:schemeClr val="tx1">
                    <a:tint val="75000"/>
                  </a:schemeClr>
                </a:solidFill>
              </a:defRPr>
            </a:lvl7pPr>
            <a:lvl8pPr marL="3264088" indent="0" algn="ctr">
              <a:buNone/>
              <a:defRPr>
                <a:solidFill>
                  <a:schemeClr val="tx1">
                    <a:tint val="75000"/>
                  </a:schemeClr>
                </a:solidFill>
              </a:defRPr>
            </a:lvl8pPr>
            <a:lvl9pPr marL="3730386"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5136264" y="6440166"/>
            <a:ext cx="6292856" cy="233590"/>
          </a:xfrm>
          <a:prstGeom prst="rect">
            <a:avLst/>
          </a:prstGeom>
        </p:spPr>
        <p:txBody>
          <a:bodyPr>
            <a:spAutoFit/>
          </a:bodyPr>
          <a:lstStyle>
            <a:lvl1pPr>
              <a:defRPr sz="918" b="0" i="0" kern="600" spc="51" baseline="0">
                <a:solidFill>
                  <a:schemeClr val="bg1"/>
                </a:solidFill>
                <a:latin typeface="+mn-lt"/>
              </a:defRPr>
            </a:lvl1pPr>
          </a:lstStyle>
          <a:p>
            <a:endParaRPr lang="en-US" dirty="0">
              <a:solidFill>
                <a:srgbClr val="FFFFFF"/>
              </a:solidFill>
            </a:endParaRPr>
          </a:p>
        </p:txBody>
      </p:sp>
      <p:sp>
        <p:nvSpPr>
          <p:cNvPr id="6" name="Slide Number Placeholder 5"/>
          <p:cNvSpPr>
            <a:spLocks noGrp="1"/>
          </p:cNvSpPr>
          <p:nvPr>
            <p:ph type="sldNum" sz="quarter" idx="12"/>
          </p:nvPr>
        </p:nvSpPr>
        <p:spPr>
          <a:xfrm>
            <a:off x="11565922" y="6444289"/>
            <a:ext cx="248730" cy="121238"/>
          </a:xfrm>
          <a:prstGeom prst="rect">
            <a:avLst/>
          </a:prstGeom>
          <a:noFill/>
        </p:spPr>
        <p:txBody>
          <a:bodyPr/>
          <a:lstStyle>
            <a:lvl1pPr>
              <a:lnSpc>
                <a:spcPct val="90000"/>
              </a:lnSpc>
              <a:defRPr sz="918" b="0" i="0">
                <a:latin typeface="+mn-lt"/>
              </a:defRPr>
            </a:lvl1pPr>
          </a:lstStyle>
          <a:p>
            <a:fld id="{F7B308D7-9E65-0248-B131-BDA2090177FC}" type="slidenum">
              <a:rPr lang="en-US" smtClean="0">
                <a:solidFill>
                  <a:srgbClr val="505050"/>
                </a:solidFill>
              </a:rPr>
              <a:pPr/>
              <a:t>‹#›</a:t>
            </a:fld>
            <a:endParaRPr lang="en-US" dirty="0">
              <a:solidFill>
                <a:srgbClr val="505050"/>
              </a:solidFill>
            </a:endParaRPr>
          </a:p>
        </p:txBody>
      </p:sp>
      <p:sp>
        <p:nvSpPr>
          <p:cNvPr id="2" name="Title 1"/>
          <p:cNvSpPr>
            <a:spLocks noGrp="1"/>
          </p:cNvSpPr>
          <p:nvPr>
            <p:ph type="ctrTitle"/>
          </p:nvPr>
        </p:nvSpPr>
        <p:spPr>
          <a:xfrm>
            <a:off x="783498" y="746083"/>
            <a:ext cx="10881916" cy="875304"/>
          </a:xfrm>
        </p:spPr>
        <p:txBody>
          <a:bodyPr>
            <a:spAutoFit/>
          </a:bodyPr>
          <a:lstStyle>
            <a:lvl1pPr>
              <a:lnSpc>
                <a:spcPct val="88000"/>
              </a:lnSpc>
              <a:spcAft>
                <a:spcPts val="612"/>
              </a:spcAft>
              <a:defRPr sz="5100" spc="-102">
                <a:solidFill>
                  <a:schemeClr val="bg1"/>
                </a:solidFill>
                <a:latin typeface="+mj-lt"/>
              </a:defRPr>
            </a:lvl1pPr>
          </a:lstStyle>
          <a:p>
            <a:r>
              <a:rPr lang="en-US" smtClean="0"/>
              <a:t>Click to edit Master title style</a:t>
            </a:r>
            <a:endParaRPr lang="en-US" dirty="0"/>
          </a:p>
        </p:txBody>
      </p:sp>
      <p:sp>
        <p:nvSpPr>
          <p:cNvPr id="4" name="Date Placeholder 3"/>
          <p:cNvSpPr>
            <a:spLocks noGrp="1"/>
          </p:cNvSpPr>
          <p:nvPr>
            <p:ph type="dt" sz="half" idx="10"/>
          </p:nvPr>
        </p:nvSpPr>
        <p:spPr>
          <a:xfrm>
            <a:off x="783498" y="4793582"/>
            <a:ext cx="2901844" cy="172647"/>
          </a:xfrm>
          <a:prstGeom prst="rect">
            <a:avLst/>
          </a:prstGeom>
        </p:spPr>
        <p:txBody>
          <a:bodyPr lIns="0" tIns="0" rIns="0" bIns="0">
            <a:spAutoFit/>
          </a:bodyPr>
          <a:lstStyle>
            <a:lvl1pPr>
              <a:lnSpc>
                <a:spcPct val="90000"/>
              </a:lnSpc>
              <a:defRPr sz="1224">
                <a:solidFill>
                  <a:schemeClr val="bg1"/>
                </a:solidFill>
                <a:latin typeface="+mn-lt"/>
                <a:cs typeface="Helvetica"/>
              </a:defRPr>
            </a:lvl1pPr>
          </a:lstStyle>
          <a:p>
            <a:fld id="{FFFBEDE2-7F10-0A49-9800-B0198DB4B46B}" type="datetime4">
              <a:rPr lang="en-US" smtClean="0">
                <a:solidFill>
                  <a:srgbClr val="FFFFFF"/>
                </a:solidFill>
              </a:rPr>
              <a:pPr/>
              <a:t>March 5, 2014</a:t>
            </a:fld>
            <a:endParaRPr lang="en-US" dirty="0">
              <a:solidFill>
                <a:srgbClr val="FFFFFF"/>
              </a:solidFill>
            </a:endParaRPr>
          </a:p>
        </p:txBody>
      </p:sp>
      <p:pic>
        <p:nvPicPr>
          <p:cNvPr id="9" name="Picture 8" descr="logo-white-large-300.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3990" y="5774468"/>
            <a:ext cx="3507203" cy="739890"/>
          </a:xfrm>
          <a:prstGeom prst="rect">
            <a:avLst/>
          </a:prstGeom>
        </p:spPr>
      </p:pic>
      <p:pic>
        <p:nvPicPr>
          <p:cNvPr id="11" name="Picture 10" descr="logo-white-large-300.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3990" y="5774468"/>
            <a:ext cx="3507203" cy="739890"/>
          </a:xfrm>
          <a:prstGeom prst="rect">
            <a:avLst/>
          </a:prstGeom>
        </p:spPr>
      </p:pic>
    </p:spTree>
    <p:extLst>
      <p:ext uri="{BB962C8B-B14F-4D97-AF65-F5344CB8AC3E}">
        <p14:creationId xmlns:p14="http://schemas.microsoft.com/office/powerpoint/2010/main" val="88101034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930586739"/>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87">
          <p15:clr>
            <a:srgbClr val="5ACBF0"/>
          </p15:clr>
        </p15:guide>
        <p15:guide id="4294967295" pos="173">
          <p15:clr>
            <a:srgbClr val="5ACBF0"/>
          </p15:clr>
        </p15:guide>
        <p15:guide id="4294967295" pos="7661">
          <p15:clr>
            <a:srgbClr val="5ACBF0"/>
          </p15:clr>
        </p15:guide>
        <p15:guide id="4294967295" orient="horz" pos="4219">
          <p15:clr>
            <a:srgbClr val="5ACBF0"/>
          </p15:clr>
        </p15:guide>
        <p15:guide id="4294967295" pos="749">
          <p15:clr>
            <a:srgbClr val="5ACBF0"/>
          </p15:clr>
        </p15:guide>
        <p15:guide id="4294967295" pos="1325">
          <p15:clr>
            <a:srgbClr val="5ACBF0"/>
          </p15:clr>
        </p15:guide>
        <p15:guide id="4294967295" pos="1901">
          <p15:clr>
            <a:srgbClr val="5ACBF0"/>
          </p15:clr>
        </p15:guide>
        <p15:guide id="4294967295" pos="2477">
          <p15:clr>
            <a:srgbClr val="5ACBF0"/>
          </p15:clr>
        </p15:guide>
        <p15:guide id="4294967295" pos="3053">
          <p15:clr>
            <a:srgbClr val="5ACBF0"/>
          </p15:clr>
        </p15:guide>
        <p15:guide id="4294967295" pos="3629">
          <p15:clr>
            <a:srgbClr val="5ACBF0"/>
          </p15:clr>
        </p15:guide>
        <p15:guide id="4294967295" pos="4205">
          <p15:clr>
            <a:srgbClr val="5ACBF0"/>
          </p15:clr>
        </p15:guide>
        <p15:guide id="4294967295" pos="4781">
          <p15:clr>
            <a:srgbClr val="5ACBF0"/>
          </p15:clr>
        </p15:guide>
        <p15:guide id="4294967295" pos="5357">
          <p15:clr>
            <a:srgbClr val="5ACBF0"/>
          </p15:clr>
        </p15:guide>
        <p15:guide id="4294967295" pos="5933">
          <p15:clr>
            <a:srgbClr val="5ACBF0"/>
          </p15:clr>
        </p15:guide>
        <p15:guide id="4294967295" pos="6509">
          <p15:clr>
            <a:srgbClr val="5ACBF0"/>
          </p15:clr>
        </p15:guide>
        <p15:guide id="4294967295" pos="7085">
          <p15:clr>
            <a:srgbClr val="5ACBF0"/>
          </p15:clr>
        </p15:guide>
        <p15:guide id="4294967295" orient="horz" pos="763">
          <p15:clr>
            <a:srgbClr val="5ACBF0"/>
          </p15:clr>
        </p15:guide>
        <p15:guide id="4294967295" orient="horz" pos="1339">
          <p15:clr>
            <a:srgbClr val="5ACBF0"/>
          </p15:clr>
        </p15:guide>
        <p15:guide id="4294967295" orient="horz" pos="1915">
          <p15:clr>
            <a:srgbClr val="5ACBF0"/>
          </p15:clr>
        </p15:guide>
        <p15:guide id="4294967295" orient="horz" pos="2491">
          <p15:clr>
            <a:srgbClr val="5ACBF0"/>
          </p15:clr>
        </p15:guide>
        <p15:guide id="4294967295" orient="horz" pos="3067">
          <p15:clr>
            <a:srgbClr val="5ACBF0"/>
          </p15:clr>
        </p15:guide>
        <p15:guide id="4294967295" orient="horz" pos="3643">
          <p15:clr>
            <a:srgbClr val="5ACBF0"/>
          </p15:clr>
        </p15:guide>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2" Type="http://schemas.openxmlformats.org/officeDocument/2006/relationships/hyperlink" Target="http://msmvps.com/blogs/shane/archive/2011/05/05/using-powershell-to-export-all-solutions-from-your-sharepoint-2010-farm-and-other-fun.aspx" TargetMode="Externa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2" Type="http://schemas.openxmlformats.org/officeDocument/2006/relationships/hyperlink" Target="http://www.collabshow.com/2014/02/27/10-strategy-considerations-for-sharepoint-2013-upgrade-youre-likely-to-miss/" TargetMode="Externa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yATAB2h8RDU&amp;feature=youtu.be" TargetMode="External"/><Relationship Id="rId2" Type="http://schemas.openxmlformats.org/officeDocument/2006/relationships/hyperlink" Target="http://sharepoint.rackspace.com/SPC" TargetMode="External"/><Relationship Id="rId1" Type="http://schemas.openxmlformats.org/officeDocument/2006/relationships/slideLayout" Target="../slideLayouts/slideLayout40.xml"/><Relationship Id="rId6" Type="http://schemas.openxmlformats.org/officeDocument/2006/relationships/hyperlink" Target="http://technet.microsoft.com/en-us/library/hh487289.aspx" TargetMode="External"/><Relationship Id="rId5" Type="http://schemas.openxmlformats.org/officeDocument/2006/relationships/hyperlink" Target="http://technet.microsoft.com/en-us/library/cc303420(v=office.15)" TargetMode="External"/><Relationship Id="rId4" Type="http://schemas.openxmlformats.org/officeDocument/2006/relationships/hyperlink" Target="http://technet.microsoft.com/en-US/sharepoint/fp123606"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hyperlink" Target="http://www.toddklindt.com/blog" TargetMode="External"/><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0.xml"/><Relationship Id="rId6" Type="http://schemas.openxmlformats.org/officeDocument/2006/relationships/image" Target="../media/image9.jpeg"/><Relationship Id="rId5" Type="http://schemas.openxmlformats.org/officeDocument/2006/relationships/hyperlink" Target="mailto:todd.Klindt@Rackspace.com" TargetMode="External"/><Relationship Id="rId4" Type="http://schemas.openxmlformats.org/officeDocument/2006/relationships/hyperlink" Target="http://sharepoint.rackspace.co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harepoint.rackspace.com/" TargetMode="External"/><Relationship Id="rId2" Type="http://schemas.openxmlformats.org/officeDocument/2006/relationships/hyperlink" Target="mailto:Shane.Young@Rackspace.com" TargetMode="External"/><Relationship Id="rId1" Type="http://schemas.openxmlformats.org/officeDocument/2006/relationships/slideLayout" Target="../slideLayouts/slideLayout40.xml"/><Relationship Id="rId5" Type="http://schemas.openxmlformats.org/officeDocument/2006/relationships/image" Target="../media/image11.tiff"/><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39.xml"/><Relationship Id="rId4" Type="http://schemas.openxmlformats.org/officeDocument/2006/relationships/image" Target="../media/image14.WMF"/></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39.xml"/><Relationship Id="rId4" Type="http://schemas.openxmlformats.org/officeDocument/2006/relationships/image" Target="../media/image14.WMF"/></Relationships>
</file>

<file path=ppt/slides/_rels/slide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39.xml"/><Relationship Id="rId4" Type="http://schemas.openxmlformats.org/officeDocument/2006/relationships/image" Target="../media/image14.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286615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z="3600" dirty="0" smtClean="0"/>
              <a:t>No 2010 installed on server</a:t>
            </a:r>
          </a:p>
          <a:p>
            <a:r>
              <a:rPr lang="en-US" sz="3600" dirty="0" smtClean="0"/>
              <a:t>2010 database must be RTM or later</a:t>
            </a:r>
          </a:p>
          <a:p>
            <a:pPr lvl="1"/>
            <a:r>
              <a:rPr lang="en-US" sz="2000" dirty="0" smtClean="0"/>
              <a:t>No Service Pack required</a:t>
            </a:r>
          </a:p>
          <a:p>
            <a:r>
              <a:rPr lang="en-US" sz="3600" dirty="0" smtClean="0"/>
              <a:t>Office web apps are now on their own server so plan accordingly, 2013 will not consume 2010 OWA</a:t>
            </a:r>
          </a:p>
          <a:p>
            <a:r>
              <a:rPr lang="en-US" sz="3600" dirty="0" smtClean="0"/>
              <a:t>Add managed paths manually before attaching databases</a:t>
            </a:r>
          </a:p>
          <a:p>
            <a:r>
              <a:rPr lang="en-US" sz="3600" dirty="0" smtClean="0"/>
              <a:t>Always upgrade database with root site collection first</a:t>
            </a:r>
          </a:p>
          <a:p>
            <a:r>
              <a:rPr lang="en-US" sz="3600" dirty="0" smtClean="0"/>
              <a:t>Try to use same URLs</a:t>
            </a:r>
          </a:p>
          <a:p>
            <a:r>
              <a:rPr lang="en-US" sz="3600" dirty="0" smtClean="0"/>
              <a:t>You need more hardware! </a:t>
            </a:r>
            <a:r>
              <a:rPr lang="en-US" sz="3600" dirty="0" smtClean="0">
                <a:sym typeface="Wingdings" panose="05000000000000000000" pitchFamily="2" charset="2"/>
              </a:rPr>
              <a:t> </a:t>
            </a:r>
            <a:endParaRPr lang="en-US" dirty="0"/>
          </a:p>
        </p:txBody>
      </p:sp>
      <p:sp>
        <p:nvSpPr>
          <p:cNvPr id="2" name="Title 1"/>
          <p:cNvSpPr>
            <a:spLocks noGrp="1"/>
          </p:cNvSpPr>
          <p:nvPr>
            <p:ph type="title"/>
          </p:nvPr>
        </p:nvSpPr>
        <p:spPr/>
        <p:txBody>
          <a:bodyPr/>
          <a:lstStyle/>
          <a:p>
            <a:r>
              <a:rPr lang="en-US" smtClean="0"/>
              <a:t>Things to know ahead of time</a:t>
            </a:r>
            <a:endParaRPr lang="en-US" dirty="0"/>
          </a:p>
        </p:txBody>
      </p:sp>
    </p:spTree>
    <p:extLst>
      <p:ext uri="{BB962C8B-B14F-4D97-AF65-F5344CB8AC3E}">
        <p14:creationId xmlns:p14="http://schemas.microsoft.com/office/powerpoint/2010/main" val="257437221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mtClean="0"/>
              <a:t>Claims is dominant</a:t>
            </a:r>
            <a:endParaRPr lang="en-US" dirty="0"/>
          </a:p>
        </p:txBody>
      </p:sp>
      <p:sp>
        <p:nvSpPr>
          <p:cNvPr id="2" name="Title 1"/>
          <p:cNvSpPr>
            <a:spLocks noGrp="1"/>
          </p:cNvSpPr>
          <p:nvPr>
            <p:ph type="title"/>
          </p:nvPr>
        </p:nvSpPr>
        <p:spPr/>
        <p:txBody>
          <a:bodyPr/>
          <a:lstStyle/>
          <a:p>
            <a:r>
              <a:rPr lang="en-US" smtClean="0"/>
              <a:t>Authentication</a:t>
            </a:r>
            <a:endParaRPr lang="en-US" dirty="0"/>
          </a:p>
        </p:txBody>
      </p:sp>
    </p:spTree>
    <p:extLst>
      <p:ext uri="{BB962C8B-B14F-4D97-AF65-F5344CB8AC3E}">
        <p14:creationId xmlns:p14="http://schemas.microsoft.com/office/powerpoint/2010/main" val="73064086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323987"/>
          </a:xfrm>
        </p:spPr>
        <p:txBody>
          <a:bodyPr/>
          <a:lstStyle/>
          <a:p>
            <a:r>
              <a:rPr lang="en-US" dirty="0" smtClean="0"/>
              <a:t>Boo!</a:t>
            </a:r>
          </a:p>
          <a:p>
            <a:r>
              <a:rPr lang="en-US" dirty="0" smtClean="0"/>
              <a:t>Instead from management shell you can use:</a:t>
            </a:r>
          </a:p>
          <a:p>
            <a:r>
              <a:rPr lang="en-US" dirty="0" smtClean="0"/>
              <a:t>test-</a:t>
            </a:r>
            <a:r>
              <a:rPr lang="en-US" dirty="0" err="1" smtClean="0"/>
              <a:t>spcontentdatabase</a:t>
            </a:r>
            <a:r>
              <a:rPr lang="en-US" dirty="0" smtClean="0"/>
              <a:t> –name &lt;</a:t>
            </a:r>
            <a:r>
              <a:rPr lang="en-US" dirty="0" err="1" smtClean="0"/>
              <a:t>YourDBName</a:t>
            </a:r>
            <a:r>
              <a:rPr lang="en-US" dirty="0" smtClean="0"/>
              <a:t>&gt; -</a:t>
            </a:r>
            <a:r>
              <a:rPr lang="en-US" dirty="0" err="1" smtClean="0"/>
              <a:t>webapplication</a:t>
            </a:r>
            <a:r>
              <a:rPr lang="en-US" dirty="0" smtClean="0"/>
              <a:t> &lt;http://YourWebApp&gt;</a:t>
            </a:r>
          </a:p>
          <a:p>
            <a:r>
              <a:rPr lang="en-US" dirty="0" smtClean="0"/>
              <a:t>Works the same in 2010 or 2013</a:t>
            </a:r>
            <a:endParaRPr lang="en-US" dirty="0"/>
          </a:p>
        </p:txBody>
      </p:sp>
      <p:sp>
        <p:nvSpPr>
          <p:cNvPr id="2" name="Title 1"/>
          <p:cNvSpPr>
            <a:spLocks noGrp="1"/>
          </p:cNvSpPr>
          <p:nvPr>
            <p:ph type="title"/>
          </p:nvPr>
        </p:nvSpPr>
        <p:spPr/>
        <p:txBody>
          <a:bodyPr/>
          <a:lstStyle/>
          <a:p>
            <a:r>
              <a:rPr lang="en-US" smtClean="0"/>
              <a:t>No more preupgradecheck	</a:t>
            </a:r>
            <a:endParaRPr lang="en-US" dirty="0"/>
          </a:p>
        </p:txBody>
      </p:sp>
    </p:spTree>
    <p:extLst>
      <p:ext uri="{BB962C8B-B14F-4D97-AF65-F5344CB8AC3E}">
        <p14:creationId xmlns:p14="http://schemas.microsoft.com/office/powerpoint/2010/main" val="333420985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dirty="0" smtClean="0"/>
              <a:t>2010 stuff mostly just works</a:t>
            </a:r>
          </a:p>
          <a:p>
            <a:r>
              <a:rPr lang="en-US" dirty="0" smtClean="0"/>
              <a:t>Hopefully you were a good boy or girl and did everything as WSPs</a:t>
            </a:r>
          </a:p>
          <a:p>
            <a:r>
              <a:rPr lang="en-US" dirty="0" smtClean="0"/>
              <a:t>My old 2010 blog post will help you get all of the WSPs out of 2010. Commands are the same or similar in 2013 to get the stuff in.</a:t>
            </a:r>
          </a:p>
          <a:p>
            <a:pPr lvl="1"/>
            <a:r>
              <a:rPr lang="en-US" dirty="0" smtClean="0">
                <a:hlinkClick r:id="rId2"/>
              </a:rPr>
              <a:t>http://msmvps.com/blogs/shane/archive/2011/05/05/using-powershell-to-export-all-solutions-from-your-sharepoint-2010-farm-and-other-fun.aspx</a:t>
            </a:r>
            <a:r>
              <a:rPr lang="en-US" dirty="0" smtClean="0"/>
              <a:t> </a:t>
            </a:r>
            <a:endParaRPr lang="en-US" dirty="0"/>
          </a:p>
        </p:txBody>
      </p:sp>
      <p:sp>
        <p:nvSpPr>
          <p:cNvPr id="2" name="Title 1"/>
          <p:cNvSpPr>
            <a:spLocks noGrp="1"/>
          </p:cNvSpPr>
          <p:nvPr>
            <p:ph type="title"/>
          </p:nvPr>
        </p:nvSpPr>
        <p:spPr/>
        <p:txBody>
          <a:bodyPr/>
          <a:lstStyle/>
          <a:p>
            <a:r>
              <a:rPr lang="en-US" smtClean="0"/>
              <a:t>Features and Solutions</a:t>
            </a:r>
            <a:endParaRPr lang="en-US" dirty="0"/>
          </a:p>
        </p:txBody>
      </p:sp>
    </p:spTree>
    <p:extLst>
      <p:ext uri="{BB962C8B-B14F-4D97-AF65-F5344CB8AC3E}">
        <p14:creationId xmlns:p14="http://schemas.microsoft.com/office/powerpoint/2010/main" val="358753153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mtClean="0"/>
              <a:t>Test-SPContentDatabase –Name WSS_Content_Upgrade –WebApplication http://upgrade.contoso.com</a:t>
            </a:r>
          </a:p>
          <a:p>
            <a:r>
              <a:rPr lang="en-US" smtClean="0"/>
              <a:t>Mount-SPContentDatabase –Name WSS_Content_Upgrade –WebApplication http://upgrade.contoso.com</a:t>
            </a:r>
          </a:p>
          <a:p>
            <a:endParaRPr lang="en-US" smtClean="0"/>
          </a:p>
          <a:p>
            <a:endParaRPr lang="en-US" dirty="0"/>
          </a:p>
        </p:txBody>
      </p:sp>
      <p:sp>
        <p:nvSpPr>
          <p:cNvPr id="2" name="Title 1"/>
          <p:cNvSpPr>
            <a:spLocks noGrp="1"/>
          </p:cNvSpPr>
          <p:nvPr>
            <p:ph type="title"/>
          </p:nvPr>
        </p:nvSpPr>
        <p:spPr/>
        <p:txBody>
          <a:bodyPr/>
          <a:lstStyle/>
          <a:p>
            <a:r>
              <a:rPr lang="en-US" smtClean="0"/>
              <a:t>Upgrade a database</a:t>
            </a:r>
            <a:endParaRPr lang="en-US" dirty="0"/>
          </a:p>
        </p:txBody>
      </p:sp>
    </p:spTree>
    <p:extLst>
      <p:ext uri="{BB962C8B-B14F-4D97-AF65-F5344CB8AC3E}">
        <p14:creationId xmlns:p14="http://schemas.microsoft.com/office/powerpoint/2010/main" val="368025376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mtClean="0"/>
              <a:t>The commands we just ran</a:t>
            </a:r>
          </a:p>
          <a:p>
            <a:r>
              <a:rPr lang="en-US" smtClean="0"/>
              <a:t>One upgrade log file per upgrade</a:t>
            </a:r>
          </a:p>
          <a:p>
            <a:r>
              <a:rPr lang="en-US" smtClean="0"/>
              <a:t>One upgrade error log file per upgrade</a:t>
            </a:r>
          </a:p>
          <a:p>
            <a:r>
              <a:rPr lang="en-US" smtClean="0"/>
              <a:t>..\15\logs</a:t>
            </a:r>
          </a:p>
          <a:p>
            <a:r>
              <a:rPr lang="en-US" smtClean="0"/>
              <a:t>Still mount multiple databases at same time</a:t>
            </a:r>
          </a:p>
          <a:p>
            <a:r>
              <a:rPr lang="en-US" smtClean="0"/>
              <a:t>Look and feel not upgraded automatically</a:t>
            </a:r>
          </a:p>
          <a:p>
            <a:endParaRPr lang="en-US" dirty="0"/>
          </a:p>
        </p:txBody>
      </p:sp>
      <p:sp>
        <p:nvSpPr>
          <p:cNvPr id="2" name="Title 1"/>
          <p:cNvSpPr>
            <a:spLocks noGrp="1"/>
          </p:cNvSpPr>
          <p:nvPr>
            <p:ph type="title"/>
          </p:nvPr>
        </p:nvSpPr>
        <p:spPr/>
        <p:txBody>
          <a:bodyPr/>
          <a:lstStyle/>
          <a:p>
            <a:r>
              <a:rPr lang="en-US" smtClean="0"/>
              <a:t>Things that are the same</a:t>
            </a:r>
            <a:endParaRPr lang="en-US" dirty="0"/>
          </a:p>
        </p:txBody>
      </p:sp>
    </p:spTree>
    <p:extLst>
      <p:ext uri="{BB962C8B-B14F-4D97-AF65-F5344CB8AC3E}">
        <p14:creationId xmlns:p14="http://schemas.microsoft.com/office/powerpoint/2010/main" val="390613252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379934"/>
          </a:xfrm>
        </p:spPr>
        <p:txBody>
          <a:bodyPr/>
          <a:lstStyle/>
          <a:p>
            <a:r>
              <a:rPr lang="en-US" sz="3600" dirty="0" smtClean="0"/>
              <a:t>Upgrade just affects the database schema not the site collections</a:t>
            </a:r>
          </a:p>
          <a:p>
            <a:pPr lvl="1"/>
            <a:r>
              <a:rPr lang="en-US" sz="2000" dirty="0" smtClean="0"/>
              <a:t>No option to force site collection to upgrade when upgrading the database</a:t>
            </a:r>
          </a:p>
          <a:p>
            <a:r>
              <a:rPr lang="en-US" sz="3600" dirty="0" smtClean="0"/>
              <a:t>No more visual upgrade</a:t>
            </a:r>
          </a:p>
          <a:p>
            <a:pPr lvl="1"/>
            <a:r>
              <a:rPr lang="en-US" sz="2000" dirty="0" smtClean="0"/>
              <a:t>2010 vs. 2013 site collections</a:t>
            </a:r>
          </a:p>
          <a:p>
            <a:r>
              <a:rPr lang="en-US" sz="3600" dirty="0" smtClean="0"/>
              <a:t>Everything is in the hands of site collection admins</a:t>
            </a:r>
          </a:p>
          <a:p>
            <a:pPr lvl="1"/>
            <a:r>
              <a:rPr lang="en-US" sz="2000" dirty="0" smtClean="0"/>
              <a:t>Test upgrade – creates a new site collection to test</a:t>
            </a:r>
          </a:p>
          <a:p>
            <a:pPr lvl="1"/>
            <a:r>
              <a:rPr lang="en-US" sz="2000" dirty="0" smtClean="0"/>
              <a:t>Upgrade health rules</a:t>
            </a:r>
          </a:p>
          <a:p>
            <a:pPr lvl="1"/>
            <a:r>
              <a:rPr lang="en-US" sz="2000" dirty="0" smtClean="0"/>
              <a:t>Upgrade process</a:t>
            </a:r>
          </a:p>
          <a:p>
            <a:r>
              <a:rPr lang="en-US" sz="3600" dirty="0" smtClean="0"/>
              <a:t>Upgrade logs are ULS format, include Correlation IDs</a:t>
            </a:r>
          </a:p>
          <a:p>
            <a:r>
              <a:rPr lang="en-US" sz="3600" dirty="0" smtClean="0"/>
              <a:t>Lots more</a:t>
            </a:r>
            <a:endParaRPr lang="en-US" sz="3600" dirty="0"/>
          </a:p>
        </p:txBody>
      </p:sp>
      <p:sp>
        <p:nvSpPr>
          <p:cNvPr id="2" name="Title 1"/>
          <p:cNvSpPr>
            <a:spLocks noGrp="1"/>
          </p:cNvSpPr>
          <p:nvPr>
            <p:ph type="title"/>
          </p:nvPr>
        </p:nvSpPr>
        <p:spPr/>
        <p:txBody>
          <a:bodyPr/>
          <a:lstStyle/>
          <a:p>
            <a:r>
              <a:rPr lang="en-US" smtClean="0"/>
              <a:t>Things that are new</a:t>
            </a:r>
            <a:endParaRPr lang="en-US" dirty="0"/>
          </a:p>
        </p:txBody>
      </p:sp>
    </p:spTree>
    <p:extLst>
      <p:ext uri="{BB962C8B-B14F-4D97-AF65-F5344CB8AC3E}">
        <p14:creationId xmlns:p14="http://schemas.microsoft.com/office/powerpoint/2010/main" val="259791195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792355"/>
          </a:xfrm>
        </p:spPr>
        <p:txBody>
          <a:bodyPr/>
          <a:lstStyle/>
          <a:p>
            <a:r>
              <a:rPr lang="en-US" sz="3600" dirty="0" smtClean="0"/>
              <a:t>You can request an evaluation site collection</a:t>
            </a:r>
          </a:p>
          <a:p>
            <a:pPr lvl="1"/>
            <a:r>
              <a:rPr lang="en-US" sz="2000" dirty="0" smtClean="0"/>
              <a:t>Site Settings &gt; Site collection upgrade &gt; Try a demo upgrade</a:t>
            </a:r>
          </a:p>
          <a:p>
            <a:pPr lvl="1"/>
            <a:r>
              <a:rPr lang="en-US" sz="2000" dirty="0" smtClean="0"/>
              <a:t>Puts it in queue to be created</a:t>
            </a:r>
          </a:p>
          <a:p>
            <a:r>
              <a:rPr lang="en-US" sz="3600" dirty="0" smtClean="0"/>
              <a:t>Creates you a new site collection at http://webapp/sites/yoursite-eval</a:t>
            </a:r>
          </a:p>
          <a:p>
            <a:r>
              <a:rPr lang="en-US" sz="3600" dirty="0" smtClean="0"/>
              <a:t>Expensive operation only done by a timer job at 1 am by default</a:t>
            </a:r>
          </a:p>
          <a:p>
            <a:r>
              <a:rPr lang="en-US" sz="3600" dirty="0" smtClean="0"/>
              <a:t>Sends email to requestor and all  site collection administrators</a:t>
            </a:r>
          </a:p>
          <a:p>
            <a:r>
              <a:rPr lang="en-US" sz="3600" dirty="0" smtClean="0"/>
              <a:t>For TESTING (like your play VM) you can manually run the timer job</a:t>
            </a:r>
          </a:p>
        </p:txBody>
      </p:sp>
      <p:sp>
        <p:nvSpPr>
          <p:cNvPr id="2" name="Title 1"/>
          <p:cNvSpPr>
            <a:spLocks noGrp="1"/>
          </p:cNvSpPr>
          <p:nvPr>
            <p:ph type="title"/>
          </p:nvPr>
        </p:nvSpPr>
        <p:spPr/>
        <p:txBody>
          <a:bodyPr/>
          <a:lstStyle/>
          <a:p>
            <a:r>
              <a:rPr lang="en-US" smtClean="0"/>
              <a:t>Testing evaluation site collections</a:t>
            </a:r>
            <a:endParaRPr lang="en-US" dirty="0"/>
          </a:p>
        </p:txBody>
      </p:sp>
    </p:spTree>
    <p:extLst>
      <p:ext uri="{BB962C8B-B14F-4D97-AF65-F5344CB8AC3E}">
        <p14:creationId xmlns:p14="http://schemas.microsoft.com/office/powerpoint/2010/main" val="395319982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072158"/>
          </a:xfrm>
        </p:spPr>
        <p:txBody>
          <a:bodyPr/>
          <a:lstStyle/>
          <a:p>
            <a:r>
              <a:rPr lang="en-US" sz="3200" dirty="0" smtClean="0"/>
              <a:t>Remember this is done at 1 AM for a reason so don’t arbitrarily do this</a:t>
            </a:r>
          </a:p>
          <a:p>
            <a:r>
              <a:rPr lang="en-US" sz="3200" dirty="0" smtClean="0"/>
              <a:t>Central Admin &gt; Monitoring &gt; Review job definitions</a:t>
            </a:r>
          </a:p>
          <a:p>
            <a:r>
              <a:rPr lang="en-US" sz="3200" dirty="0" smtClean="0"/>
              <a:t>Job name = Create Upgrade Evaluation Site Collections job</a:t>
            </a:r>
          </a:p>
          <a:p>
            <a:pPr lvl="1"/>
            <a:r>
              <a:rPr lang="en-US" sz="1800" dirty="0" smtClean="0"/>
              <a:t>One per web application</a:t>
            </a:r>
          </a:p>
          <a:p>
            <a:pPr lvl="1"/>
            <a:r>
              <a:rPr lang="en-US" sz="1800" dirty="0" smtClean="0"/>
              <a:t>Run it now</a:t>
            </a:r>
          </a:p>
          <a:p>
            <a:r>
              <a:rPr lang="en-US" sz="3200" dirty="0" smtClean="0"/>
              <a:t>When job finishes you will have new site collection but it will be 2010</a:t>
            </a:r>
          </a:p>
          <a:p>
            <a:r>
              <a:rPr lang="en-US" sz="3200" dirty="0" smtClean="0"/>
              <a:t>About a minute later the Job “Upgrade site collections job” will kick in and upgrade to 2013</a:t>
            </a:r>
          </a:p>
          <a:p>
            <a:pPr lvl="1"/>
            <a:r>
              <a:rPr lang="en-US" sz="1800" dirty="0" smtClean="0"/>
              <a:t>Job scheduled for every minute so no need to run now</a:t>
            </a:r>
            <a:endParaRPr lang="en-US" dirty="0"/>
          </a:p>
        </p:txBody>
      </p:sp>
      <p:sp>
        <p:nvSpPr>
          <p:cNvPr id="2" name="Title 1"/>
          <p:cNvSpPr>
            <a:spLocks noGrp="1"/>
          </p:cNvSpPr>
          <p:nvPr>
            <p:ph type="title"/>
          </p:nvPr>
        </p:nvSpPr>
        <p:spPr/>
        <p:txBody>
          <a:bodyPr/>
          <a:lstStyle/>
          <a:p>
            <a:r>
              <a:rPr lang="en-US" dirty="0" smtClean="0"/>
              <a:t>Forcing evaluation site collections</a:t>
            </a:r>
            <a:endParaRPr lang="en-US" dirty="0"/>
          </a:p>
        </p:txBody>
      </p:sp>
    </p:spTree>
    <p:extLst>
      <p:ext uri="{BB962C8B-B14F-4D97-AF65-F5344CB8AC3E}">
        <p14:creationId xmlns:p14="http://schemas.microsoft.com/office/powerpoint/2010/main" val="124121246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927503"/>
          </a:xfrm>
        </p:spPr>
        <p:txBody>
          <a:bodyPr/>
          <a:lstStyle/>
          <a:p>
            <a:r>
              <a:rPr lang="en-US" sz="3200" dirty="0" smtClean="0"/>
              <a:t>Done by the site collection administrator</a:t>
            </a:r>
          </a:p>
          <a:p>
            <a:pPr lvl="1"/>
            <a:r>
              <a:rPr lang="en-US" sz="1800" dirty="0" smtClean="0"/>
              <a:t>Can be done with PowerShell also</a:t>
            </a:r>
          </a:p>
          <a:p>
            <a:pPr lvl="1"/>
            <a:r>
              <a:rPr lang="en-US" sz="1800" dirty="0" smtClean="0"/>
              <a:t>Upgrade-</a:t>
            </a:r>
            <a:r>
              <a:rPr lang="en-US" sz="1800" dirty="0" err="1" smtClean="0"/>
              <a:t>SPSite</a:t>
            </a:r>
            <a:endParaRPr lang="en-US" sz="1800" dirty="0" smtClean="0"/>
          </a:p>
          <a:p>
            <a:r>
              <a:rPr lang="en-US" sz="3200" dirty="0" smtClean="0"/>
              <a:t>Has 5 health rules that run to make sure upgrade can happen</a:t>
            </a:r>
          </a:p>
          <a:p>
            <a:pPr lvl="1"/>
            <a:r>
              <a:rPr lang="en-US" sz="1800" dirty="0" smtClean="0"/>
              <a:t>Can be manually ran</a:t>
            </a:r>
          </a:p>
          <a:p>
            <a:pPr lvl="1"/>
            <a:r>
              <a:rPr lang="en-US" sz="1800" dirty="0" smtClean="0"/>
              <a:t>Site settings &gt; Site collection health checks</a:t>
            </a:r>
          </a:p>
          <a:p>
            <a:pPr lvl="1"/>
            <a:r>
              <a:rPr lang="en-US" sz="1800" dirty="0" smtClean="0"/>
              <a:t>Test-</a:t>
            </a:r>
            <a:r>
              <a:rPr lang="en-US" sz="1800" dirty="0" err="1" smtClean="0"/>
              <a:t>spsite</a:t>
            </a:r>
            <a:r>
              <a:rPr lang="en-US" sz="1800" dirty="0" smtClean="0"/>
              <a:t> http://URL</a:t>
            </a:r>
          </a:p>
          <a:p>
            <a:r>
              <a:rPr lang="en-US" sz="3200" dirty="0" smtClean="0"/>
              <a:t>When upgrade finished logs available </a:t>
            </a:r>
          </a:p>
          <a:p>
            <a:pPr lvl="1"/>
            <a:r>
              <a:rPr lang="en-US" sz="1800" dirty="0" smtClean="0"/>
              <a:t>Site collection level</a:t>
            </a:r>
          </a:p>
          <a:p>
            <a:pPr lvl="1"/>
            <a:r>
              <a:rPr lang="en-US" sz="1800" dirty="0" smtClean="0"/>
              <a:t>15\logs – “</a:t>
            </a:r>
            <a:r>
              <a:rPr lang="en-US" sz="1800" dirty="0" err="1" smtClean="0"/>
              <a:t>SiteUpgrade</a:t>
            </a:r>
            <a:r>
              <a:rPr lang="en-US" sz="1800" dirty="0" smtClean="0"/>
              <a:t> – date/time” </a:t>
            </a:r>
          </a:p>
          <a:p>
            <a:r>
              <a:rPr lang="en-US" sz="3200" dirty="0" smtClean="0"/>
              <a:t>Small site collections processed by app pool, larger by timer job</a:t>
            </a:r>
          </a:p>
          <a:p>
            <a:endParaRPr lang="en-US" sz="3200" dirty="0"/>
          </a:p>
        </p:txBody>
      </p:sp>
      <p:sp>
        <p:nvSpPr>
          <p:cNvPr id="2" name="Title 1"/>
          <p:cNvSpPr>
            <a:spLocks noGrp="1"/>
          </p:cNvSpPr>
          <p:nvPr>
            <p:ph type="title"/>
          </p:nvPr>
        </p:nvSpPr>
        <p:spPr/>
        <p:txBody>
          <a:bodyPr/>
          <a:lstStyle/>
          <a:p>
            <a:r>
              <a:rPr lang="en-US" smtClean="0"/>
              <a:t>Upgrade the site collection</a:t>
            </a:r>
            <a:endParaRPr lang="en-US" dirty="0"/>
          </a:p>
        </p:txBody>
      </p:sp>
    </p:spTree>
    <p:extLst>
      <p:ext uri="{BB962C8B-B14F-4D97-AF65-F5344CB8AC3E}">
        <p14:creationId xmlns:p14="http://schemas.microsoft.com/office/powerpoint/2010/main" val="254595295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nuts and bolts of upgrading to SharePoint 2013 – #SPC410</a:t>
            </a:r>
            <a:endParaRPr lang="en-US" dirty="0"/>
          </a:p>
        </p:txBody>
      </p:sp>
      <p:sp>
        <p:nvSpPr>
          <p:cNvPr id="5" name="Text Placeholder 4"/>
          <p:cNvSpPr>
            <a:spLocks noGrp="1"/>
          </p:cNvSpPr>
          <p:nvPr>
            <p:ph type="body" sz="quarter" idx="14"/>
          </p:nvPr>
        </p:nvSpPr>
        <p:spPr/>
        <p:txBody>
          <a:bodyPr/>
          <a:lstStyle/>
          <a:p>
            <a:r>
              <a:rPr lang="en-US" dirty="0" smtClean="0"/>
              <a:t>Shane Young &amp; Todd Klindt</a:t>
            </a:r>
          </a:p>
          <a:p>
            <a:r>
              <a:rPr lang="en-US" dirty="0" smtClean="0"/>
              <a:t>SharePoint People</a:t>
            </a:r>
          </a:p>
          <a:p>
            <a:r>
              <a:rPr lang="en-US" dirty="0" smtClean="0"/>
              <a:t>Rackspace</a:t>
            </a:r>
            <a:endParaRPr lang="en-US" dirty="0"/>
          </a:p>
        </p:txBody>
      </p:sp>
      <p:sp>
        <p:nvSpPr>
          <p:cNvPr id="2" name="Text Placeholder 1"/>
          <p:cNvSpPr>
            <a:spLocks noGrp="1"/>
          </p:cNvSpPr>
          <p:nvPr>
            <p:ph type="body" sz="quarter" idx="15"/>
          </p:nvPr>
        </p:nvSpPr>
        <p:spPr/>
        <p:txBody>
          <a:bodyPr/>
          <a:lstStyle/>
          <a:p>
            <a:r>
              <a:rPr lang="en-US" smtClean="0"/>
              <a:t>SPC410</a:t>
            </a:r>
            <a:endParaRPr lang="en-US"/>
          </a:p>
        </p:txBody>
      </p:sp>
    </p:spTree>
    <p:extLst>
      <p:ext uri="{BB962C8B-B14F-4D97-AF65-F5344CB8AC3E}">
        <p14:creationId xmlns:p14="http://schemas.microsoft.com/office/powerpoint/2010/main" val="1690642610"/>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484578"/>
          </a:xfrm>
        </p:spPr>
        <p:txBody>
          <a:bodyPr/>
          <a:lstStyle/>
          <a:p>
            <a:r>
              <a:rPr lang="en-US" sz="3600" dirty="0" smtClean="0"/>
              <a:t>Upgrade is expensive so default limits</a:t>
            </a:r>
          </a:p>
          <a:p>
            <a:r>
              <a:rPr lang="en-US" sz="3600" dirty="0" smtClean="0"/>
              <a:t>App pool 5 simultaneous site collections per web app</a:t>
            </a:r>
          </a:p>
          <a:p>
            <a:r>
              <a:rPr lang="en-US" sz="3600" dirty="0" smtClean="0"/>
              <a:t>Site collections with less than 10 MB and less than 10 webs process by app pool, all others done by timer job </a:t>
            </a:r>
          </a:p>
          <a:p>
            <a:r>
              <a:rPr lang="en-US" sz="3600" dirty="0" smtClean="0"/>
              <a:t>Both of those settings controlled by web application properties</a:t>
            </a:r>
          </a:p>
          <a:p>
            <a:pPr lvl="1"/>
            <a:r>
              <a:rPr lang="en-US" sz="2000" dirty="0" smtClean="0"/>
              <a:t>(Get-</a:t>
            </a:r>
            <a:r>
              <a:rPr lang="en-US" sz="2000" dirty="0" err="1" smtClean="0"/>
              <a:t>SPWebApplication</a:t>
            </a:r>
            <a:r>
              <a:rPr lang="en-US" sz="2000" dirty="0" smtClean="0"/>
              <a:t> http://upgrade.fabrikam.com).SiteUpgradeThrottleSettings</a:t>
            </a:r>
          </a:p>
          <a:p>
            <a:r>
              <a:rPr lang="en-US" sz="3600" dirty="0" smtClean="0"/>
              <a:t>Content databases only allow 10 simultaneous site collections to be upgraded</a:t>
            </a:r>
          </a:p>
          <a:p>
            <a:pPr lvl="1"/>
            <a:r>
              <a:rPr lang="en-US" sz="2000" dirty="0" smtClean="0"/>
              <a:t>(Get-</a:t>
            </a:r>
            <a:r>
              <a:rPr lang="en-US" sz="2000" dirty="0" err="1" smtClean="0"/>
              <a:t>SPContentDatabase</a:t>
            </a:r>
            <a:r>
              <a:rPr lang="en-US" sz="2000" dirty="0" smtClean="0"/>
              <a:t> </a:t>
            </a:r>
            <a:r>
              <a:rPr lang="en-US" sz="2000" dirty="0" err="1" smtClean="0"/>
              <a:t>claims_upgrade</a:t>
            </a:r>
            <a:r>
              <a:rPr lang="en-US" sz="2000" dirty="0" smtClean="0"/>
              <a:t>).</a:t>
            </a:r>
            <a:r>
              <a:rPr lang="en-US" sz="2000" dirty="0" err="1" smtClean="0"/>
              <a:t>ConcurrentSiteUpgradeSessionLimit</a:t>
            </a:r>
            <a:endParaRPr lang="en-US" sz="2000" dirty="0"/>
          </a:p>
        </p:txBody>
      </p:sp>
      <p:sp>
        <p:nvSpPr>
          <p:cNvPr id="2" name="Title 1"/>
          <p:cNvSpPr>
            <a:spLocks noGrp="1"/>
          </p:cNvSpPr>
          <p:nvPr>
            <p:ph type="title"/>
          </p:nvPr>
        </p:nvSpPr>
        <p:spPr/>
        <p:txBody>
          <a:bodyPr/>
          <a:lstStyle/>
          <a:p>
            <a:r>
              <a:rPr lang="en-US" smtClean="0"/>
              <a:t>Throttling</a:t>
            </a:r>
            <a:endParaRPr lang="en-US" dirty="0"/>
          </a:p>
        </p:txBody>
      </p:sp>
    </p:spTree>
    <p:extLst>
      <p:ext uri="{BB962C8B-B14F-4D97-AF65-F5344CB8AC3E}">
        <p14:creationId xmlns:p14="http://schemas.microsoft.com/office/powerpoint/2010/main" val="62169078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mtClean="0"/>
              <a:t>Test-SPContentDatabase</a:t>
            </a:r>
          </a:p>
          <a:p>
            <a:r>
              <a:rPr lang="en-US" smtClean="0"/>
              <a:t>Mount-SPContentDatabase</a:t>
            </a:r>
          </a:p>
          <a:p>
            <a:r>
              <a:rPr lang="en-US" smtClean="0"/>
              <a:t>Request-SPUpgradeEvalutionSite</a:t>
            </a:r>
          </a:p>
          <a:p>
            <a:r>
              <a:rPr lang="en-US" smtClean="0"/>
              <a:t>Upgrade-SPSite</a:t>
            </a:r>
          </a:p>
          <a:p>
            <a:r>
              <a:rPr lang="en-US" smtClean="0"/>
              <a:t>Others</a:t>
            </a:r>
          </a:p>
          <a:p>
            <a:pPr lvl="1"/>
            <a:r>
              <a:rPr lang="en-US" smtClean="0"/>
              <a:t>Get-Command *upgrade*</a:t>
            </a:r>
          </a:p>
          <a:p>
            <a:pPr lvl="1"/>
            <a:r>
              <a:rPr lang="en-US" smtClean="0"/>
              <a:t>Have fun. </a:t>
            </a:r>
            <a:endParaRPr lang="en-US" dirty="0"/>
          </a:p>
        </p:txBody>
      </p:sp>
      <p:sp>
        <p:nvSpPr>
          <p:cNvPr id="2" name="Title 1"/>
          <p:cNvSpPr>
            <a:spLocks noGrp="1"/>
          </p:cNvSpPr>
          <p:nvPr>
            <p:ph type="title"/>
          </p:nvPr>
        </p:nvSpPr>
        <p:spPr/>
        <p:txBody>
          <a:bodyPr/>
          <a:lstStyle/>
          <a:p>
            <a:r>
              <a:rPr lang="en-US" dirty="0" smtClean="0"/>
              <a:t>Upgrade cmdlets you care about</a:t>
            </a:r>
            <a:endParaRPr lang="en-US" dirty="0"/>
          </a:p>
        </p:txBody>
      </p:sp>
    </p:spTree>
    <p:extLst>
      <p:ext uri="{BB962C8B-B14F-4D97-AF65-F5344CB8AC3E}">
        <p14:creationId xmlns:p14="http://schemas.microsoft.com/office/powerpoint/2010/main" val="118718947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702826"/>
          </a:xfrm>
        </p:spPr>
        <p:txBody>
          <a:bodyPr/>
          <a:lstStyle/>
          <a:p>
            <a:r>
              <a:rPr lang="en-US" sz="3200" dirty="0" smtClean="0"/>
              <a:t>Give Search more resources @</a:t>
            </a:r>
            <a:r>
              <a:rPr lang="en-US" sz="3200" dirty="0" err="1" smtClean="0"/>
              <a:t>MrIsaac</a:t>
            </a:r>
            <a:endParaRPr lang="en-US" sz="3200" dirty="0" smtClean="0"/>
          </a:p>
          <a:p>
            <a:r>
              <a:rPr lang="en-US" sz="3200" dirty="0" smtClean="0"/>
              <a:t>Make </a:t>
            </a:r>
            <a:r>
              <a:rPr lang="en-US" sz="3200" dirty="0"/>
              <a:t>sure there are no sites that are using 2007 UI on the 2010 environment. Do visual upgrades on 2010 first</a:t>
            </a:r>
            <a:r>
              <a:rPr lang="en-US" sz="3200" dirty="0" smtClean="0"/>
              <a:t>! @shankarajay1 </a:t>
            </a:r>
          </a:p>
          <a:p>
            <a:r>
              <a:rPr lang="en-US" sz="3200" dirty="0"/>
              <a:t>Many get stuck in the need to upgrade/migrate when it's easier to start from a new. Consider all </a:t>
            </a:r>
            <a:r>
              <a:rPr lang="en-US" sz="3200" dirty="0" smtClean="0"/>
              <a:t>options. @1wisegeek</a:t>
            </a:r>
          </a:p>
          <a:p>
            <a:r>
              <a:rPr lang="en-US" sz="3200" dirty="0" smtClean="0"/>
              <a:t>A whole </a:t>
            </a:r>
            <a:r>
              <a:rPr lang="en-US" sz="3200" dirty="0"/>
              <a:t>blog post </a:t>
            </a:r>
            <a:r>
              <a:rPr lang="en-US" sz="3200" dirty="0">
                <a:hlinkClick r:id="rId2"/>
              </a:rPr>
              <a:t>http://www.collabshow.com/2014/02/27/10-strategy-considerations-for-sharepoint-2013-upgrade-youre-likely-to-miss</a:t>
            </a:r>
            <a:r>
              <a:rPr lang="en-US" sz="3200" dirty="0" smtClean="0">
                <a:hlinkClick r:id="rId2"/>
              </a:rPr>
              <a:t>/</a:t>
            </a:r>
            <a:r>
              <a:rPr lang="en-US" sz="3200" dirty="0" smtClean="0"/>
              <a:t> @</a:t>
            </a:r>
            <a:r>
              <a:rPr lang="en-US" sz="3200" dirty="0" err="1" smtClean="0"/>
              <a:t>joeloleson</a:t>
            </a:r>
            <a:r>
              <a:rPr lang="en-US" sz="3200" dirty="0" smtClean="0"/>
              <a:t> </a:t>
            </a:r>
          </a:p>
          <a:p>
            <a:endParaRPr lang="en-US" dirty="0"/>
          </a:p>
        </p:txBody>
      </p:sp>
      <p:sp>
        <p:nvSpPr>
          <p:cNvPr id="3" name="Title 2"/>
          <p:cNvSpPr>
            <a:spLocks noGrp="1"/>
          </p:cNvSpPr>
          <p:nvPr>
            <p:ph type="title"/>
          </p:nvPr>
        </p:nvSpPr>
        <p:spPr/>
        <p:txBody>
          <a:bodyPr/>
          <a:lstStyle/>
          <a:p>
            <a:r>
              <a:rPr lang="en-US" dirty="0" smtClean="0"/>
              <a:t>Twitter Tips</a:t>
            </a:r>
            <a:endParaRPr lang="en-US" dirty="0"/>
          </a:p>
        </p:txBody>
      </p:sp>
    </p:spTree>
    <p:extLst>
      <p:ext uri="{BB962C8B-B14F-4D97-AF65-F5344CB8AC3E}">
        <p14:creationId xmlns:p14="http://schemas.microsoft.com/office/powerpoint/2010/main" val="56992155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626156"/>
          </a:xfrm>
        </p:spPr>
        <p:txBody>
          <a:bodyPr/>
          <a:lstStyle/>
          <a:p>
            <a:r>
              <a:rPr lang="en-US" sz="3600" dirty="0"/>
              <a:t>One link to rule them all</a:t>
            </a:r>
          </a:p>
          <a:p>
            <a:pPr lvl="1"/>
            <a:r>
              <a:rPr lang="en-US" sz="2000" dirty="0">
                <a:hlinkClick r:id="rId2"/>
              </a:rPr>
              <a:t>http://</a:t>
            </a:r>
            <a:r>
              <a:rPr lang="en-US" sz="2000" dirty="0" smtClean="0">
                <a:hlinkClick r:id="rId2"/>
              </a:rPr>
              <a:t>SharePoint.Rackspace.com/SPC</a:t>
            </a:r>
            <a:r>
              <a:rPr lang="en-US" sz="2000" dirty="0" smtClean="0"/>
              <a:t> </a:t>
            </a:r>
            <a:endParaRPr lang="en-US" sz="2000" dirty="0"/>
          </a:p>
          <a:p>
            <a:r>
              <a:rPr lang="en-US" sz="3600" dirty="0" smtClean="0"/>
              <a:t>Shane giving a similar talk on upgrade</a:t>
            </a:r>
          </a:p>
          <a:p>
            <a:pPr lvl="1"/>
            <a:r>
              <a:rPr lang="en-US" sz="2000" dirty="0">
                <a:hlinkClick r:id="rId3"/>
              </a:rPr>
              <a:t>http://</a:t>
            </a:r>
            <a:r>
              <a:rPr lang="en-US" sz="2000" dirty="0" smtClean="0">
                <a:hlinkClick r:id="rId3"/>
              </a:rPr>
              <a:t>www.youtube.com/watch?v=yATAB2h8RDU&amp;feature=youtu.be</a:t>
            </a:r>
            <a:r>
              <a:rPr lang="en-US" sz="2000" dirty="0" smtClean="0"/>
              <a:t> </a:t>
            </a:r>
            <a:endParaRPr lang="en-US" sz="2000" dirty="0"/>
          </a:p>
          <a:p>
            <a:r>
              <a:rPr lang="en-US" sz="3600" dirty="0" smtClean="0"/>
              <a:t>Microsoft Ignite training, recordings and PPTs</a:t>
            </a:r>
          </a:p>
          <a:p>
            <a:pPr lvl="1"/>
            <a:r>
              <a:rPr lang="en-US" sz="2000" dirty="0" smtClean="0">
                <a:hlinkClick r:id="rId4"/>
              </a:rPr>
              <a:t>http://technet.microsoft.com/en-US/sharepoint/fp123606</a:t>
            </a:r>
            <a:r>
              <a:rPr lang="en-US" sz="2000" dirty="0" smtClean="0"/>
              <a:t> </a:t>
            </a:r>
          </a:p>
          <a:p>
            <a:r>
              <a:rPr lang="en-US" sz="3600" dirty="0" smtClean="0"/>
              <a:t>TechNet looking good</a:t>
            </a:r>
          </a:p>
          <a:p>
            <a:pPr lvl="1"/>
            <a:r>
              <a:rPr lang="en-US" sz="2000" dirty="0" smtClean="0">
                <a:hlinkClick r:id="rId5"/>
              </a:rPr>
              <a:t>http://technet.microsoft.com/en-us/library/cc303420(v=office.15)</a:t>
            </a:r>
            <a:endParaRPr lang="en-US" sz="2000" dirty="0" smtClean="0"/>
          </a:p>
          <a:p>
            <a:r>
              <a:rPr lang="en-US" sz="3600" dirty="0" smtClean="0"/>
              <a:t>2010 claims migration (white paper)</a:t>
            </a:r>
          </a:p>
          <a:p>
            <a:pPr lvl="1"/>
            <a:r>
              <a:rPr lang="en-US" sz="2000" dirty="0" smtClean="0">
                <a:hlinkClick r:id="rId6"/>
              </a:rPr>
              <a:t>http://technet.microsoft.com/en-us/library/hh487289.aspx</a:t>
            </a:r>
            <a:r>
              <a:rPr lang="en-US" sz="2000" dirty="0" smtClean="0"/>
              <a:t>  </a:t>
            </a:r>
          </a:p>
          <a:p>
            <a:r>
              <a:rPr lang="en-US" sz="3600" dirty="0" smtClean="0"/>
              <a:t>#SPC243 – SP2013 and O365 upgrade/migration</a:t>
            </a:r>
            <a:endParaRPr lang="en-US" sz="3600" dirty="0"/>
          </a:p>
        </p:txBody>
      </p:sp>
      <p:sp>
        <p:nvSpPr>
          <p:cNvPr id="2" name="Title 1"/>
          <p:cNvSpPr>
            <a:spLocks noGrp="1"/>
          </p:cNvSpPr>
          <p:nvPr>
            <p:ph type="title"/>
          </p:nvPr>
        </p:nvSpPr>
        <p:spPr/>
        <p:txBody>
          <a:bodyPr/>
          <a:lstStyle/>
          <a:p>
            <a:r>
              <a:rPr lang="en-US" smtClean="0"/>
              <a:t>More Resources</a:t>
            </a:r>
            <a:endParaRPr lang="en-US" dirty="0"/>
          </a:p>
        </p:txBody>
      </p:sp>
    </p:spTree>
    <p:extLst>
      <p:ext uri="{BB962C8B-B14F-4D97-AF65-F5344CB8AC3E}">
        <p14:creationId xmlns:p14="http://schemas.microsoft.com/office/powerpoint/2010/main" val="161084350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532149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Platshållare för innehåll 2"/>
          <p:cNvSpPr>
            <a:spLocks noGrp="1"/>
          </p:cNvSpPr>
          <p:nvPr>
            <p:ph type="body" sz="quarter" idx="10"/>
          </p:nvPr>
        </p:nvSpPr>
        <p:spPr>
          <a:xfrm>
            <a:off x="274638" y="1212850"/>
            <a:ext cx="11887200" cy="5527667"/>
          </a:xfrm>
        </p:spPr>
        <p:txBody>
          <a:bodyPr/>
          <a:lstStyle/>
          <a:p>
            <a:r>
              <a:rPr lang="en-US" sz="2800" dirty="0" smtClean="0"/>
              <a:t>WSS MVP since 2006</a:t>
            </a:r>
          </a:p>
          <a:p>
            <a:r>
              <a:rPr lang="en-US" sz="2800" dirty="0" smtClean="0"/>
              <a:t>Speaker, writer, consultant, Aquarius, Iowa Native</a:t>
            </a:r>
          </a:p>
          <a:p>
            <a:r>
              <a:rPr lang="en-US" sz="2800" dirty="0" smtClean="0"/>
              <a:t>Personal Blog</a:t>
            </a:r>
            <a:br>
              <a:rPr lang="en-US" sz="2800" dirty="0" smtClean="0"/>
            </a:br>
            <a:r>
              <a:rPr lang="en-US" sz="2800" dirty="0" smtClean="0">
                <a:hlinkClick r:id="rId3"/>
              </a:rPr>
              <a:t>www.toddklindt.com/blog</a:t>
            </a:r>
            <a:endParaRPr lang="en-US" sz="2800" dirty="0" smtClean="0"/>
          </a:p>
          <a:p>
            <a:r>
              <a:rPr lang="en-US" sz="2800" dirty="0" smtClean="0"/>
              <a:t>Company web site</a:t>
            </a:r>
            <a:br>
              <a:rPr lang="en-US" sz="2800" dirty="0" smtClean="0"/>
            </a:br>
            <a:r>
              <a:rPr lang="en-US" sz="2800" dirty="0" smtClean="0">
                <a:hlinkClick r:id="rId4"/>
              </a:rPr>
              <a:t>http://SharePoint.Rackspace.com</a:t>
            </a:r>
            <a:r>
              <a:rPr lang="en-US" sz="2800" dirty="0" smtClean="0"/>
              <a:t>  </a:t>
            </a:r>
          </a:p>
          <a:p>
            <a:r>
              <a:rPr lang="en-US" sz="2800" dirty="0" smtClean="0"/>
              <a:t>E-mail</a:t>
            </a:r>
            <a:br>
              <a:rPr lang="en-US" sz="2800" dirty="0" smtClean="0"/>
            </a:br>
            <a:r>
              <a:rPr lang="en-US" sz="2800" dirty="0" smtClean="0">
                <a:hlinkClick r:id="rId5"/>
              </a:rPr>
              <a:t>todd.Klindt@Rackspace.com</a:t>
            </a:r>
            <a:r>
              <a:rPr lang="en-US" sz="2800" dirty="0" smtClean="0"/>
              <a:t> </a:t>
            </a:r>
          </a:p>
          <a:p>
            <a:r>
              <a:rPr lang="en-US" sz="2800" dirty="0" smtClean="0"/>
              <a:t>Twitter me! @toddklindt</a:t>
            </a:r>
          </a:p>
          <a:p>
            <a:endParaRPr lang="en-US" sz="2800" dirty="0" smtClean="0"/>
          </a:p>
          <a:p>
            <a:r>
              <a:rPr lang="en-US" sz="2800" dirty="0" smtClean="0"/>
              <a:t>NETCAST!!!!!!!!!!!!!!!!!!!!!!!!</a:t>
            </a:r>
          </a:p>
          <a:p>
            <a:r>
              <a:rPr lang="en-US" sz="2800" dirty="0" smtClean="0"/>
              <a:t>http://www.toddklindt.com/netcast</a:t>
            </a:r>
            <a:endParaRPr lang="sv-SE" sz="2800" dirty="0" smtClean="0"/>
          </a:p>
        </p:txBody>
      </p:sp>
      <p:sp>
        <p:nvSpPr>
          <p:cNvPr id="2" name="Rubrik 1"/>
          <p:cNvSpPr>
            <a:spLocks noGrp="1"/>
          </p:cNvSpPr>
          <p:nvPr>
            <p:ph type="title"/>
          </p:nvPr>
        </p:nvSpPr>
        <p:spPr/>
        <p:txBody>
          <a:bodyPr/>
          <a:lstStyle/>
          <a:p>
            <a:r>
              <a:rPr lang="en-US" smtClean="0"/>
              <a:t>Who is this Todd Klindt guy?</a:t>
            </a:r>
            <a:endParaRPr lang="sv-SE" dirty="0"/>
          </a:p>
        </p:txBody>
      </p:sp>
      <p:pic>
        <p:nvPicPr>
          <p:cNvPr id="3077" name="Picture 4" descr="Hat_JPG.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285037" y="3525649"/>
            <a:ext cx="4282128" cy="3211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MVP_FullColor_ForScreen_small"/>
          <p:cNvPicPr>
            <a:picLocks noChangeAspect="1" noChangeArrowheads="1"/>
          </p:cNvPicPr>
          <p:nvPr/>
        </p:nvPicPr>
        <p:blipFill>
          <a:blip r:embed="rId7" cstate="print"/>
          <a:srcRect/>
          <a:stretch>
            <a:fillRect/>
          </a:stretch>
        </p:blipFill>
        <p:spPr bwMode="auto">
          <a:xfrm>
            <a:off x="11217900" y="295274"/>
            <a:ext cx="943938" cy="1476622"/>
          </a:xfrm>
          <a:prstGeom prst="rect">
            <a:avLst/>
          </a:prstGeom>
          <a:noFill/>
        </p:spPr>
      </p:pic>
    </p:spTree>
    <p:extLst>
      <p:ext uri="{BB962C8B-B14F-4D97-AF65-F5344CB8AC3E}">
        <p14:creationId xmlns:p14="http://schemas.microsoft.com/office/powerpoint/2010/main" val="75206903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sz="quarter" idx="10"/>
          </p:nvPr>
        </p:nvSpPr>
        <p:spPr>
          <a:xfrm>
            <a:off x="274638" y="1212850"/>
            <a:ext cx="11887200" cy="5884688"/>
          </a:xfrm>
        </p:spPr>
        <p:txBody>
          <a:bodyPr/>
          <a:lstStyle/>
          <a:p>
            <a:r>
              <a:rPr lang="en-US" dirty="0" smtClean="0"/>
              <a:t>Shane Young – Cincinnati, Ohio</a:t>
            </a:r>
          </a:p>
          <a:p>
            <a:r>
              <a:rPr lang="en-US" dirty="0" smtClean="0"/>
              <a:t>SharePoint@Rackspace</a:t>
            </a:r>
          </a:p>
          <a:p>
            <a:r>
              <a:rPr lang="en-US" dirty="0" smtClean="0"/>
              <a:t>SharePoint Server MVP longer than Todd</a:t>
            </a:r>
          </a:p>
          <a:p>
            <a:r>
              <a:rPr lang="en-US" dirty="0" smtClean="0"/>
              <a:t>Consultant, Trainer, Writer, &amp; Speaker </a:t>
            </a:r>
          </a:p>
          <a:p>
            <a:pPr lvl="1"/>
            <a:r>
              <a:rPr lang="en-US" dirty="0" smtClean="0">
                <a:hlinkClick r:id="rId2"/>
              </a:rPr>
              <a:t>Shane.Young@Rackspace.com</a:t>
            </a:r>
            <a:r>
              <a:rPr lang="en-US" dirty="0" smtClean="0"/>
              <a:t> </a:t>
            </a:r>
          </a:p>
          <a:p>
            <a:pPr lvl="1"/>
            <a:r>
              <a:rPr lang="en-US" dirty="0" smtClean="0"/>
              <a:t>Blog</a:t>
            </a:r>
          </a:p>
          <a:p>
            <a:pPr lvl="2"/>
            <a:r>
              <a:rPr lang="en-US" dirty="0" smtClean="0">
                <a:hlinkClick r:id=""/>
              </a:rPr>
              <a:t>http://msmvps.com/shane</a:t>
            </a:r>
            <a:endParaRPr lang="en-US" dirty="0" smtClean="0"/>
          </a:p>
          <a:p>
            <a:pPr lvl="1"/>
            <a:r>
              <a:rPr lang="en-US" dirty="0" smtClean="0"/>
              <a:t>SharePoint Consulting</a:t>
            </a:r>
          </a:p>
          <a:p>
            <a:pPr lvl="2"/>
            <a:r>
              <a:rPr lang="en-US" dirty="0" smtClean="0">
                <a:hlinkClick r:id="rId3"/>
              </a:rPr>
              <a:t>http://sharepoint.Rackspace.com</a:t>
            </a:r>
            <a:r>
              <a:rPr lang="en-US" dirty="0" smtClean="0"/>
              <a:t> </a:t>
            </a:r>
          </a:p>
          <a:p>
            <a:pPr lvl="1"/>
            <a:r>
              <a:rPr lang="en-US" dirty="0" smtClean="0"/>
              <a:t>Twitter @</a:t>
            </a:r>
            <a:r>
              <a:rPr lang="en-US" dirty="0" err="1" smtClean="0"/>
              <a:t>ShanesCows</a:t>
            </a:r>
            <a:endParaRPr lang="en-US" dirty="0" smtClean="0"/>
          </a:p>
          <a:p>
            <a:endParaRPr lang="en-US" dirty="0" smtClean="0"/>
          </a:p>
        </p:txBody>
      </p:sp>
      <p:sp>
        <p:nvSpPr>
          <p:cNvPr id="3074" name="Rectangle 2"/>
          <p:cNvSpPr>
            <a:spLocks noGrp="1" noChangeArrowheads="1"/>
          </p:cNvSpPr>
          <p:nvPr>
            <p:ph type="title"/>
          </p:nvPr>
        </p:nvSpPr>
        <p:spPr/>
        <p:txBody>
          <a:bodyPr/>
          <a:lstStyle/>
          <a:p>
            <a:r>
              <a:rPr lang="en-US" smtClean="0"/>
              <a:t>Who Am I?</a:t>
            </a:r>
            <a:endParaRPr lang="en-US" dirty="0"/>
          </a:p>
        </p:txBody>
      </p:sp>
      <p:pic>
        <p:nvPicPr>
          <p:cNvPr id="3076" name="Picture 4" descr="MVP_FullColor_ForScreen_small"/>
          <p:cNvPicPr>
            <a:picLocks noChangeAspect="1" noChangeArrowheads="1"/>
          </p:cNvPicPr>
          <p:nvPr/>
        </p:nvPicPr>
        <p:blipFill>
          <a:blip r:embed="rId4" cstate="print"/>
          <a:srcRect/>
          <a:stretch>
            <a:fillRect/>
          </a:stretch>
        </p:blipFill>
        <p:spPr bwMode="auto">
          <a:xfrm>
            <a:off x="11217900" y="295274"/>
            <a:ext cx="943938" cy="1476622"/>
          </a:xfrm>
          <a:prstGeom prst="rect">
            <a:avLst/>
          </a:prstGeom>
          <a:noFill/>
        </p:spPr>
      </p:pic>
      <p:pic>
        <p:nvPicPr>
          <p:cNvPr id="5" name="Picture 4" descr="16.tif"/>
          <p:cNvPicPr>
            <a:picLocks noChangeAspect="1"/>
          </p:cNvPicPr>
          <p:nvPr/>
        </p:nvPicPr>
        <p:blipFill>
          <a:blip r:embed="rId5" cstate="print"/>
          <a:stretch>
            <a:fillRect/>
          </a:stretch>
        </p:blipFill>
        <p:spPr>
          <a:xfrm>
            <a:off x="8428037" y="3811018"/>
            <a:ext cx="3733801" cy="2885210"/>
          </a:xfrm>
          <a:prstGeom prst="rect">
            <a:avLst/>
          </a:prstGeom>
        </p:spPr>
      </p:pic>
    </p:spTree>
    <p:extLst>
      <p:ext uri="{BB962C8B-B14F-4D97-AF65-F5344CB8AC3E}">
        <p14:creationId xmlns:p14="http://schemas.microsoft.com/office/powerpoint/2010/main" val="221188161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769989"/>
          </a:xfrm>
        </p:spPr>
        <p:txBody>
          <a:bodyPr/>
          <a:lstStyle/>
          <a:p>
            <a:r>
              <a:rPr lang="en-US" dirty="0" smtClean="0"/>
              <a:t>Upgrade Methods</a:t>
            </a:r>
          </a:p>
          <a:p>
            <a:r>
              <a:rPr lang="en-US" dirty="0" smtClean="0"/>
              <a:t>Upgrade Nuggets</a:t>
            </a:r>
          </a:p>
          <a:p>
            <a:r>
              <a:rPr lang="en-US" dirty="0" smtClean="0"/>
              <a:t>Upgrade How to</a:t>
            </a:r>
          </a:p>
          <a:p>
            <a:r>
              <a:rPr lang="en-US" dirty="0" smtClean="0"/>
              <a:t>Upgrade Demo</a:t>
            </a:r>
            <a:endParaRPr lang="en-US" dirty="0"/>
          </a:p>
        </p:txBody>
      </p:sp>
      <p:sp>
        <p:nvSpPr>
          <p:cNvPr id="3" name="Title 2"/>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143442347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Survivor</a:t>
            </a:r>
            <a:endParaRPr lang="en-US" dirty="0"/>
          </a:p>
        </p:txBody>
      </p:sp>
      <p:pic>
        <p:nvPicPr>
          <p:cNvPr id="4" name="Content Placeholder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8197532" y="2074070"/>
            <a:ext cx="1317166" cy="170491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76408" y="2020640"/>
            <a:ext cx="1865207" cy="175834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18784" y="1919283"/>
            <a:ext cx="1901579" cy="1864274"/>
          </a:xfrm>
          <a:prstGeom prst="rect">
            <a:avLst/>
          </a:prstGeom>
        </p:spPr>
      </p:pic>
      <p:sp>
        <p:nvSpPr>
          <p:cNvPr id="10" name="TextBox 9"/>
          <p:cNvSpPr txBox="1"/>
          <p:nvPr/>
        </p:nvSpPr>
        <p:spPr>
          <a:xfrm>
            <a:off x="3109559" y="3942851"/>
            <a:ext cx="1398905" cy="768409"/>
          </a:xfrm>
          <a:prstGeom prst="rect">
            <a:avLst/>
          </a:prstGeom>
          <a:noFill/>
        </p:spPr>
        <p:txBody>
          <a:bodyPr wrap="square" lIns="0" tIns="0" rIns="0" bIns="0" rtlCol="0">
            <a:spAutoFit/>
          </a:bodyPr>
          <a:lstStyle/>
          <a:p>
            <a:r>
              <a:rPr lang="en-US" sz="2448" dirty="0">
                <a:gradFill>
                  <a:gsLst>
                    <a:gs pos="0">
                      <a:srgbClr val="505050"/>
                    </a:gs>
                    <a:gs pos="86000">
                      <a:srgbClr val="505050"/>
                    </a:gs>
                  </a:gsLst>
                  <a:lin ang="5400000" scaled="0"/>
                </a:gradFill>
              </a:rPr>
              <a:t>Gradual Upgrade</a:t>
            </a:r>
          </a:p>
        </p:txBody>
      </p:sp>
      <p:sp>
        <p:nvSpPr>
          <p:cNvPr id="11" name="TextBox 10"/>
          <p:cNvSpPr txBox="1"/>
          <p:nvPr/>
        </p:nvSpPr>
        <p:spPr>
          <a:xfrm>
            <a:off x="5780407" y="3942850"/>
            <a:ext cx="1398905" cy="1152616"/>
          </a:xfrm>
          <a:prstGeom prst="rect">
            <a:avLst/>
          </a:prstGeom>
          <a:noFill/>
        </p:spPr>
        <p:txBody>
          <a:bodyPr wrap="square" lIns="0" tIns="0" rIns="0" bIns="0" rtlCol="0">
            <a:spAutoFit/>
          </a:bodyPr>
          <a:lstStyle/>
          <a:p>
            <a:r>
              <a:rPr lang="en-US" sz="2448" dirty="0">
                <a:gradFill>
                  <a:gsLst>
                    <a:gs pos="0">
                      <a:srgbClr val="505050"/>
                    </a:gs>
                    <a:gs pos="86000">
                      <a:srgbClr val="505050"/>
                    </a:gs>
                  </a:gsLst>
                  <a:lin ang="5400000" scaled="0"/>
                </a:gradFill>
              </a:rPr>
              <a:t>Database Attach Upgrade</a:t>
            </a:r>
          </a:p>
        </p:txBody>
      </p:sp>
      <p:sp>
        <p:nvSpPr>
          <p:cNvPr id="12" name="TextBox 11"/>
          <p:cNvSpPr txBox="1"/>
          <p:nvPr/>
        </p:nvSpPr>
        <p:spPr>
          <a:xfrm>
            <a:off x="8451255" y="3942851"/>
            <a:ext cx="1398905" cy="768409"/>
          </a:xfrm>
          <a:prstGeom prst="rect">
            <a:avLst/>
          </a:prstGeom>
          <a:noFill/>
        </p:spPr>
        <p:txBody>
          <a:bodyPr wrap="square" lIns="0" tIns="0" rIns="0" bIns="0" rtlCol="0">
            <a:spAutoFit/>
          </a:bodyPr>
          <a:lstStyle/>
          <a:p>
            <a:r>
              <a:rPr lang="en-US" sz="2448" dirty="0">
                <a:gradFill>
                  <a:gsLst>
                    <a:gs pos="0">
                      <a:srgbClr val="505050"/>
                    </a:gs>
                    <a:gs pos="86000">
                      <a:srgbClr val="505050"/>
                    </a:gs>
                  </a:gsLst>
                  <a:lin ang="5400000" scaled="0"/>
                </a:gradFill>
              </a:rPr>
              <a:t>In-Place Upgrade</a:t>
            </a:r>
          </a:p>
        </p:txBody>
      </p:sp>
      <p:sp>
        <p:nvSpPr>
          <p:cNvPr id="14" name="TextBox 13"/>
          <p:cNvSpPr txBox="1"/>
          <p:nvPr/>
        </p:nvSpPr>
        <p:spPr>
          <a:xfrm>
            <a:off x="2410107" y="1088037"/>
            <a:ext cx="4069753" cy="384205"/>
          </a:xfrm>
          <a:prstGeom prst="rect">
            <a:avLst/>
          </a:prstGeom>
          <a:noFill/>
        </p:spPr>
        <p:txBody>
          <a:bodyPr wrap="square" lIns="0" tIns="0" rIns="0" bIns="0" rtlCol="0">
            <a:spAutoFit/>
          </a:bodyPr>
          <a:lstStyle/>
          <a:p>
            <a:r>
              <a:rPr lang="en-US" sz="2448" dirty="0">
                <a:gradFill>
                  <a:gsLst>
                    <a:gs pos="0">
                      <a:srgbClr val="505050"/>
                    </a:gs>
                    <a:gs pos="86000">
                      <a:srgbClr val="505050"/>
                    </a:gs>
                  </a:gsLst>
                  <a:lin ang="5400000" scaled="0"/>
                </a:gradFill>
              </a:rPr>
              <a:t>SharePoint 2007</a:t>
            </a:r>
          </a:p>
        </p:txBody>
      </p:sp>
    </p:spTree>
    <p:extLst>
      <p:ext uri="{BB962C8B-B14F-4D97-AF65-F5344CB8AC3E}">
        <p14:creationId xmlns:p14="http://schemas.microsoft.com/office/powerpoint/2010/main" val="64224466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Survivor</a:t>
            </a:r>
            <a:endParaRPr lang="en-US" dirty="0"/>
          </a:p>
        </p:txBody>
      </p:sp>
      <p:pic>
        <p:nvPicPr>
          <p:cNvPr id="4" name="Content Placeholder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8197532" y="2074070"/>
            <a:ext cx="1317166" cy="1704916"/>
          </a:xfrm>
          <a:prstGeom prst="rect">
            <a:avLst/>
          </a:prstGeom>
        </p:spPr>
      </p:pic>
      <p:pic>
        <p:nvPicPr>
          <p:cNvPr id="5" name="Picture 4"/>
          <p:cNvPicPr>
            <a:picLocks noChangeAspect="1"/>
          </p:cNvPicPr>
          <p:nvPr/>
        </p:nvPicPr>
        <p:blipFill>
          <a:blip r:embed="rId3" cstate="print">
            <a:lum bright="-40000" contrast="-40000"/>
            <a:extLst>
              <a:ext uri="{28A0092B-C50C-407E-A947-70E740481C1C}">
                <a14:useLocalDpi xmlns:a14="http://schemas.microsoft.com/office/drawing/2010/main" val="0"/>
              </a:ext>
            </a:extLst>
          </a:blip>
          <a:stretch>
            <a:fillRect/>
          </a:stretch>
        </p:blipFill>
        <p:spPr>
          <a:xfrm>
            <a:off x="2876408" y="2020640"/>
            <a:ext cx="1865207" cy="175834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18784" y="1919283"/>
            <a:ext cx="1901579" cy="1864274"/>
          </a:xfrm>
          <a:prstGeom prst="rect">
            <a:avLst/>
          </a:prstGeom>
        </p:spPr>
      </p:pic>
      <p:sp>
        <p:nvSpPr>
          <p:cNvPr id="10" name="TextBox 9"/>
          <p:cNvSpPr txBox="1"/>
          <p:nvPr/>
        </p:nvSpPr>
        <p:spPr>
          <a:xfrm>
            <a:off x="3109559" y="3942851"/>
            <a:ext cx="1398905" cy="768409"/>
          </a:xfrm>
          <a:prstGeom prst="rect">
            <a:avLst/>
          </a:prstGeom>
          <a:noFill/>
        </p:spPr>
        <p:txBody>
          <a:bodyPr wrap="square" lIns="0" tIns="0" rIns="0" bIns="0" rtlCol="0">
            <a:spAutoFit/>
          </a:bodyPr>
          <a:lstStyle/>
          <a:p>
            <a:r>
              <a:rPr lang="en-US" sz="2448" dirty="0">
                <a:solidFill>
                  <a:srgbClr val="505050">
                    <a:lumMod val="50000"/>
                  </a:srgbClr>
                </a:solidFill>
              </a:rPr>
              <a:t>Gradual Upgrade</a:t>
            </a:r>
          </a:p>
        </p:txBody>
      </p:sp>
      <p:sp>
        <p:nvSpPr>
          <p:cNvPr id="11" name="TextBox 10"/>
          <p:cNvSpPr txBox="1"/>
          <p:nvPr/>
        </p:nvSpPr>
        <p:spPr>
          <a:xfrm>
            <a:off x="5780407" y="3942850"/>
            <a:ext cx="1398905" cy="1152616"/>
          </a:xfrm>
          <a:prstGeom prst="rect">
            <a:avLst/>
          </a:prstGeom>
          <a:noFill/>
        </p:spPr>
        <p:txBody>
          <a:bodyPr wrap="square" lIns="0" tIns="0" rIns="0" bIns="0" rtlCol="0">
            <a:spAutoFit/>
          </a:bodyPr>
          <a:lstStyle/>
          <a:p>
            <a:r>
              <a:rPr lang="en-US" sz="2448" dirty="0">
                <a:gradFill>
                  <a:gsLst>
                    <a:gs pos="0">
                      <a:srgbClr val="505050"/>
                    </a:gs>
                    <a:gs pos="86000">
                      <a:srgbClr val="505050"/>
                    </a:gs>
                  </a:gsLst>
                  <a:lin ang="5400000" scaled="0"/>
                </a:gradFill>
              </a:rPr>
              <a:t>Database Attach Upgrade</a:t>
            </a:r>
          </a:p>
        </p:txBody>
      </p:sp>
      <p:sp>
        <p:nvSpPr>
          <p:cNvPr id="12" name="TextBox 11"/>
          <p:cNvSpPr txBox="1"/>
          <p:nvPr/>
        </p:nvSpPr>
        <p:spPr>
          <a:xfrm>
            <a:off x="8451255" y="3942851"/>
            <a:ext cx="1398905" cy="768409"/>
          </a:xfrm>
          <a:prstGeom prst="rect">
            <a:avLst/>
          </a:prstGeom>
          <a:noFill/>
        </p:spPr>
        <p:txBody>
          <a:bodyPr wrap="square" lIns="0" tIns="0" rIns="0" bIns="0" rtlCol="0">
            <a:spAutoFit/>
          </a:bodyPr>
          <a:lstStyle/>
          <a:p>
            <a:r>
              <a:rPr lang="en-US" sz="2448" dirty="0">
                <a:gradFill>
                  <a:gsLst>
                    <a:gs pos="0">
                      <a:srgbClr val="505050"/>
                    </a:gs>
                    <a:gs pos="86000">
                      <a:srgbClr val="505050"/>
                    </a:gs>
                  </a:gsLst>
                  <a:lin ang="5400000" scaled="0"/>
                </a:gradFill>
              </a:rPr>
              <a:t>In-Place Upgrade</a:t>
            </a:r>
          </a:p>
        </p:txBody>
      </p:sp>
      <p:sp>
        <p:nvSpPr>
          <p:cNvPr id="14" name="TextBox 13"/>
          <p:cNvSpPr txBox="1"/>
          <p:nvPr/>
        </p:nvSpPr>
        <p:spPr>
          <a:xfrm>
            <a:off x="2410107" y="1088037"/>
            <a:ext cx="4069753" cy="384205"/>
          </a:xfrm>
          <a:prstGeom prst="rect">
            <a:avLst/>
          </a:prstGeom>
          <a:noFill/>
        </p:spPr>
        <p:txBody>
          <a:bodyPr wrap="square" lIns="0" tIns="0" rIns="0" bIns="0" rtlCol="0">
            <a:spAutoFit/>
          </a:bodyPr>
          <a:lstStyle/>
          <a:p>
            <a:r>
              <a:rPr lang="en-US" sz="2448" dirty="0">
                <a:gradFill>
                  <a:gsLst>
                    <a:gs pos="0">
                      <a:srgbClr val="505050"/>
                    </a:gs>
                    <a:gs pos="86000">
                      <a:srgbClr val="505050"/>
                    </a:gs>
                  </a:gsLst>
                  <a:lin ang="5400000" scaled="0"/>
                </a:gradFill>
              </a:rPr>
              <a:t>SharePoint 2010</a:t>
            </a:r>
          </a:p>
        </p:txBody>
      </p:sp>
      <p:sp>
        <p:nvSpPr>
          <p:cNvPr id="3" name="&quot;No&quot; Symbol 2"/>
          <p:cNvSpPr/>
          <p:nvPr/>
        </p:nvSpPr>
        <p:spPr bwMode="auto">
          <a:xfrm>
            <a:off x="2410107" y="1919284"/>
            <a:ext cx="2253791" cy="2023568"/>
          </a:xfrm>
          <a:prstGeom prst="noSmoking">
            <a:avLst/>
          </a:prstGeom>
          <a:solidFill>
            <a:srgbClr val="FF0000">
              <a:alpha val="40000"/>
            </a:srgb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448"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99693736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Survivor</a:t>
            </a:r>
            <a:endParaRPr lang="en-US" dirty="0"/>
          </a:p>
        </p:txBody>
      </p:sp>
      <p:pic>
        <p:nvPicPr>
          <p:cNvPr id="4" name="Content Placeholder 3"/>
          <p:cNvPicPr>
            <a:picLocks noGrp="1" noChangeAspect="1"/>
          </p:cNvPicPr>
          <p:nvPr>
            <p:ph idx="4294967295"/>
          </p:nvPr>
        </p:nvPicPr>
        <p:blipFill>
          <a:blip r:embed="rId2" cstate="print">
            <a:lum bright="-40000" contrast="-40000"/>
            <a:extLst>
              <a:ext uri="{28A0092B-C50C-407E-A947-70E740481C1C}">
                <a14:useLocalDpi xmlns:a14="http://schemas.microsoft.com/office/drawing/2010/main" val="0"/>
              </a:ext>
            </a:extLst>
          </a:blip>
          <a:stretch>
            <a:fillRect/>
          </a:stretch>
        </p:blipFill>
        <p:spPr>
          <a:xfrm>
            <a:off x="8197532" y="2074070"/>
            <a:ext cx="1317166" cy="1704916"/>
          </a:xfrm>
          <a:prstGeom prst="rect">
            <a:avLst/>
          </a:prstGeom>
        </p:spPr>
      </p:pic>
      <p:pic>
        <p:nvPicPr>
          <p:cNvPr id="5" name="Picture 4"/>
          <p:cNvPicPr>
            <a:picLocks noChangeAspect="1"/>
          </p:cNvPicPr>
          <p:nvPr/>
        </p:nvPicPr>
        <p:blipFill>
          <a:blip r:embed="rId3" cstate="print">
            <a:lum bright="-40000" contrast="-40000"/>
            <a:extLst>
              <a:ext uri="{28A0092B-C50C-407E-A947-70E740481C1C}">
                <a14:useLocalDpi xmlns:a14="http://schemas.microsoft.com/office/drawing/2010/main" val="0"/>
              </a:ext>
            </a:extLst>
          </a:blip>
          <a:stretch>
            <a:fillRect/>
          </a:stretch>
        </p:blipFill>
        <p:spPr>
          <a:xfrm>
            <a:off x="2876408" y="2020640"/>
            <a:ext cx="1865207" cy="175834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18784" y="1919283"/>
            <a:ext cx="1901579" cy="1864274"/>
          </a:xfrm>
          <a:prstGeom prst="rect">
            <a:avLst/>
          </a:prstGeom>
        </p:spPr>
      </p:pic>
      <p:sp>
        <p:nvSpPr>
          <p:cNvPr id="10" name="TextBox 9"/>
          <p:cNvSpPr txBox="1"/>
          <p:nvPr/>
        </p:nvSpPr>
        <p:spPr>
          <a:xfrm>
            <a:off x="3109559" y="3942851"/>
            <a:ext cx="1398905" cy="768409"/>
          </a:xfrm>
          <a:prstGeom prst="rect">
            <a:avLst/>
          </a:prstGeom>
          <a:noFill/>
        </p:spPr>
        <p:txBody>
          <a:bodyPr wrap="square" lIns="0" tIns="0" rIns="0" bIns="0" rtlCol="0">
            <a:spAutoFit/>
          </a:bodyPr>
          <a:lstStyle/>
          <a:p>
            <a:r>
              <a:rPr lang="en-US" sz="2448" dirty="0">
                <a:solidFill>
                  <a:srgbClr val="505050">
                    <a:lumMod val="50000"/>
                  </a:srgbClr>
                </a:solidFill>
              </a:rPr>
              <a:t>Gradual Upgrade</a:t>
            </a:r>
          </a:p>
        </p:txBody>
      </p:sp>
      <p:sp>
        <p:nvSpPr>
          <p:cNvPr id="11" name="TextBox 10"/>
          <p:cNvSpPr txBox="1"/>
          <p:nvPr/>
        </p:nvSpPr>
        <p:spPr>
          <a:xfrm>
            <a:off x="5780407" y="3942850"/>
            <a:ext cx="1398905" cy="1152616"/>
          </a:xfrm>
          <a:prstGeom prst="rect">
            <a:avLst/>
          </a:prstGeom>
          <a:noFill/>
        </p:spPr>
        <p:txBody>
          <a:bodyPr wrap="square" lIns="0" tIns="0" rIns="0" bIns="0" rtlCol="0">
            <a:spAutoFit/>
          </a:bodyPr>
          <a:lstStyle/>
          <a:p>
            <a:r>
              <a:rPr lang="en-US" sz="2448" dirty="0">
                <a:gradFill>
                  <a:gsLst>
                    <a:gs pos="0">
                      <a:srgbClr val="505050"/>
                    </a:gs>
                    <a:gs pos="86000">
                      <a:srgbClr val="505050"/>
                    </a:gs>
                  </a:gsLst>
                  <a:lin ang="5400000" scaled="0"/>
                </a:gradFill>
              </a:rPr>
              <a:t>Database Attach Upgrade</a:t>
            </a:r>
          </a:p>
        </p:txBody>
      </p:sp>
      <p:sp>
        <p:nvSpPr>
          <p:cNvPr id="12" name="TextBox 11"/>
          <p:cNvSpPr txBox="1"/>
          <p:nvPr/>
        </p:nvSpPr>
        <p:spPr>
          <a:xfrm>
            <a:off x="8451255" y="3942851"/>
            <a:ext cx="1398905" cy="768409"/>
          </a:xfrm>
          <a:prstGeom prst="rect">
            <a:avLst/>
          </a:prstGeom>
          <a:noFill/>
        </p:spPr>
        <p:txBody>
          <a:bodyPr wrap="square" lIns="0" tIns="0" rIns="0" bIns="0" rtlCol="0">
            <a:spAutoFit/>
          </a:bodyPr>
          <a:lstStyle/>
          <a:p>
            <a:r>
              <a:rPr lang="en-US" sz="2448" dirty="0">
                <a:solidFill>
                  <a:srgbClr val="505050">
                    <a:lumMod val="50000"/>
                  </a:srgbClr>
                </a:solidFill>
              </a:rPr>
              <a:t>In-Place Upgrade</a:t>
            </a:r>
          </a:p>
        </p:txBody>
      </p:sp>
      <p:sp>
        <p:nvSpPr>
          <p:cNvPr id="14" name="TextBox 13"/>
          <p:cNvSpPr txBox="1"/>
          <p:nvPr/>
        </p:nvSpPr>
        <p:spPr>
          <a:xfrm>
            <a:off x="2410107" y="1088037"/>
            <a:ext cx="4069753" cy="384205"/>
          </a:xfrm>
          <a:prstGeom prst="rect">
            <a:avLst/>
          </a:prstGeom>
          <a:noFill/>
        </p:spPr>
        <p:txBody>
          <a:bodyPr wrap="square" lIns="0" tIns="0" rIns="0" bIns="0" rtlCol="0">
            <a:spAutoFit/>
          </a:bodyPr>
          <a:lstStyle/>
          <a:p>
            <a:r>
              <a:rPr lang="en-US" sz="2448" dirty="0">
                <a:gradFill>
                  <a:gsLst>
                    <a:gs pos="0">
                      <a:srgbClr val="505050"/>
                    </a:gs>
                    <a:gs pos="86000">
                      <a:srgbClr val="505050"/>
                    </a:gs>
                  </a:gsLst>
                  <a:lin ang="5400000" scaled="0"/>
                </a:gradFill>
              </a:rPr>
              <a:t>SharePoint 2013</a:t>
            </a:r>
          </a:p>
        </p:txBody>
      </p:sp>
      <p:sp>
        <p:nvSpPr>
          <p:cNvPr id="3" name="&quot;No&quot; Symbol 2"/>
          <p:cNvSpPr/>
          <p:nvPr/>
        </p:nvSpPr>
        <p:spPr bwMode="auto">
          <a:xfrm>
            <a:off x="2410107" y="1919284"/>
            <a:ext cx="2253791" cy="2023568"/>
          </a:xfrm>
          <a:prstGeom prst="noSmoking">
            <a:avLst/>
          </a:prstGeom>
          <a:solidFill>
            <a:srgbClr val="FF0000">
              <a:alpha val="40000"/>
            </a:srgb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448" dirty="0">
              <a:gradFill>
                <a:gsLst>
                  <a:gs pos="0">
                    <a:srgbClr val="FFFFFF"/>
                  </a:gs>
                  <a:gs pos="100000">
                    <a:srgbClr val="FFFFFF"/>
                  </a:gs>
                </a:gsLst>
                <a:lin ang="5400000" scaled="0"/>
              </a:gradFill>
            </a:endParaRPr>
          </a:p>
        </p:txBody>
      </p:sp>
      <p:sp>
        <p:nvSpPr>
          <p:cNvPr id="13" name="&quot;No&quot; Symbol 12"/>
          <p:cNvSpPr/>
          <p:nvPr/>
        </p:nvSpPr>
        <p:spPr bwMode="auto">
          <a:xfrm>
            <a:off x="7729220" y="1923854"/>
            <a:ext cx="2253791" cy="2023568"/>
          </a:xfrm>
          <a:prstGeom prst="noSmoking">
            <a:avLst/>
          </a:prstGeom>
          <a:solidFill>
            <a:srgbClr val="FF0000">
              <a:alpha val="40000"/>
            </a:srgb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448"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08017336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801314"/>
          </a:xfrm>
        </p:spPr>
        <p:txBody>
          <a:bodyPr/>
          <a:lstStyle/>
          <a:p>
            <a:r>
              <a:rPr lang="en-US" dirty="0" smtClean="0"/>
              <a:t>All content databases </a:t>
            </a:r>
          </a:p>
          <a:p>
            <a:r>
              <a:rPr lang="en-US" dirty="0" smtClean="0"/>
              <a:t>BCS</a:t>
            </a:r>
          </a:p>
          <a:p>
            <a:r>
              <a:rPr lang="en-US" dirty="0" smtClean="0"/>
              <a:t>Managed Metadata</a:t>
            </a:r>
          </a:p>
          <a:p>
            <a:r>
              <a:rPr lang="en-US" dirty="0" smtClean="0"/>
              <a:t>PerformancePoint</a:t>
            </a:r>
          </a:p>
          <a:p>
            <a:r>
              <a:rPr lang="en-US" dirty="0" smtClean="0"/>
              <a:t>Secure store (need to know passphrase)</a:t>
            </a:r>
          </a:p>
          <a:p>
            <a:r>
              <a:rPr lang="en-US" dirty="0" smtClean="0"/>
              <a:t>User Profile databases</a:t>
            </a:r>
          </a:p>
          <a:p>
            <a:r>
              <a:rPr lang="en-US" dirty="0" smtClean="0"/>
              <a:t>Search administration (no index or property </a:t>
            </a:r>
            <a:r>
              <a:rPr lang="en-US" dirty="0" err="1" smtClean="0"/>
              <a:t>dbs</a:t>
            </a:r>
            <a:r>
              <a:rPr lang="en-US" dirty="0" smtClean="0"/>
              <a:t>)</a:t>
            </a:r>
            <a:endParaRPr lang="en-US" dirty="0"/>
          </a:p>
        </p:txBody>
      </p:sp>
      <p:sp>
        <p:nvSpPr>
          <p:cNvPr id="2" name="Title 1"/>
          <p:cNvSpPr>
            <a:spLocks noGrp="1"/>
          </p:cNvSpPr>
          <p:nvPr>
            <p:ph type="title"/>
          </p:nvPr>
        </p:nvSpPr>
        <p:spPr/>
        <p:txBody>
          <a:bodyPr/>
          <a:lstStyle/>
          <a:p>
            <a:r>
              <a:rPr lang="en-US" smtClean="0"/>
              <a:t>Supported Databases</a:t>
            </a:r>
            <a:endParaRPr lang="en-US" dirty="0"/>
          </a:p>
        </p:txBody>
      </p:sp>
    </p:spTree>
    <p:extLst>
      <p:ext uri="{BB962C8B-B14F-4D97-AF65-F5344CB8AC3E}">
        <p14:creationId xmlns:p14="http://schemas.microsoft.com/office/powerpoint/2010/main" val="143942889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5" id="{287D7014-AE1A-4083-8B84-418910E7202F}" vid="{4EAA8867-F150-4721-ADD5-F741C6E76572}"/>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00AACE5-53A7-4C8D-84BC-8627A9099523}"/>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SharePoint_Conference_2014_ITPro_Template_lms-2</Template>
  <TotalTime>2</TotalTime>
  <Words>1244</Words>
  <Application>Microsoft Office PowerPoint</Application>
  <PresentationFormat>Custom</PresentationFormat>
  <Paragraphs>168</Paragraphs>
  <Slides>24</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24</vt:i4>
      </vt:variant>
    </vt:vector>
  </HeadingPairs>
  <TitlesOfParts>
    <vt:vector size="33" baseType="lpstr">
      <vt:lpstr>Arial</vt:lpstr>
      <vt:lpstr>Calibri</vt:lpstr>
      <vt:lpstr>Franklin Gothic Medium</vt:lpstr>
      <vt:lpstr>Helvetica</vt:lpstr>
      <vt:lpstr>Segoe UI</vt:lpstr>
      <vt:lpstr>Segoe UI Light</vt:lpstr>
      <vt:lpstr>Wingdings</vt:lpstr>
      <vt:lpstr>5-30499_SPC_2014_ITPro_Template_16x9</vt:lpstr>
      <vt:lpstr>1_5-30499_SPC_2014_ITPro_Template_16x9</vt:lpstr>
      <vt:lpstr>PowerPoint Presentation</vt:lpstr>
      <vt:lpstr>The nuts and bolts of upgrading to SharePoint 2013 – #SPC410</vt:lpstr>
      <vt:lpstr>Who is this Todd Klindt guy?</vt:lpstr>
      <vt:lpstr>Who Am I?</vt:lpstr>
      <vt:lpstr>Agenda</vt:lpstr>
      <vt:lpstr>Upgrade Survivor</vt:lpstr>
      <vt:lpstr>Upgrade Survivor</vt:lpstr>
      <vt:lpstr>Upgrade Survivor</vt:lpstr>
      <vt:lpstr>Supported Databases</vt:lpstr>
      <vt:lpstr>Things to know ahead of time</vt:lpstr>
      <vt:lpstr>Authentication</vt:lpstr>
      <vt:lpstr>No more preupgradecheck </vt:lpstr>
      <vt:lpstr>Features and Solutions</vt:lpstr>
      <vt:lpstr>Upgrade a database</vt:lpstr>
      <vt:lpstr>Things that are the same</vt:lpstr>
      <vt:lpstr>Things that are new</vt:lpstr>
      <vt:lpstr>Testing evaluation site collections</vt:lpstr>
      <vt:lpstr>Forcing evaluation site collections</vt:lpstr>
      <vt:lpstr>Upgrade the site collection</vt:lpstr>
      <vt:lpstr>Throttling</vt:lpstr>
      <vt:lpstr>Upgrade cmdlets you care about</vt:lpstr>
      <vt:lpstr>Twitter Tips</vt:lpstr>
      <vt:lpstr>More Resources</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nuts and bolts of upgrading to SharePoint 2013</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1</cp:revision>
  <dcterms:created xsi:type="dcterms:W3CDTF">2014-03-06T02:41:50Z</dcterms:created>
  <dcterms:modified xsi:type="dcterms:W3CDTF">2014-03-06T02:43:56Z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