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62"/>
  </p:notesMasterIdLst>
  <p:handoutMasterIdLst>
    <p:handoutMasterId r:id="rId63"/>
  </p:handoutMasterIdLst>
  <p:sldIdLst>
    <p:sldId id="1236" r:id="rId5"/>
    <p:sldId id="1124" r:id="rId6"/>
    <p:sldId id="1275" r:id="rId7"/>
    <p:sldId id="1276" r:id="rId8"/>
    <p:sldId id="1277" r:id="rId9"/>
    <p:sldId id="1278" r:id="rId10"/>
    <p:sldId id="1279" r:id="rId11"/>
    <p:sldId id="1280" r:id="rId12"/>
    <p:sldId id="1281" r:id="rId13"/>
    <p:sldId id="1282" r:id="rId14"/>
    <p:sldId id="1283" r:id="rId15"/>
    <p:sldId id="1316" r:id="rId16"/>
    <p:sldId id="1285" r:id="rId17"/>
    <p:sldId id="1286" r:id="rId18"/>
    <p:sldId id="1287" r:id="rId19"/>
    <p:sldId id="1288" r:id="rId20"/>
    <p:sldId id="1289" r:id="rId21"/>
    <p:sldId id="1290" r:id="rId22"/>
    <p:sldId id="1317" r:id="rId23"/>
    <p:sldId id="1321" r:id="rId24"/>
    <p:sldId id="1293" r:id="rId25"/>
    <p:sldId id="1294" r:id="rId26"/>
    <p:sldId id="1295" r:id="rId27"/>
    <p:sldId id="1296" r:id="rId28"/>
    <p:sldId id="1297" r:id="rId29"/>
    <p:sldId id="1318" r:id="rId30"/>
    <p:sldId id="1299" r:id="rId31"/>
    <p:sldId id="1300" r:id="rId32"/>
    <p:sldId id="1302" r:id="rId33"/>
    <p:sldId id="1303" r:id="rId34"/>
    <p:sldId id="1304" r:id="rId35"/>
    <p:sldId id="1305" r:id="rId36"/>
    <p:sldId id="1306" r:id="rId37"/>
    <p:sldId id="1308" r:id="rId38"/>
    <p:sldId id="1310" r:id="rId39"/>
    <p:sldId id="1311" r:id="rId40"/>
    <p:sldId id="1312" r:id="rId41"/>
    <p:sldId id="1319" r:id="rId42"/>
    <p:sldId id="1322" r:id="rId43"/>
    <p:sldId id="1323" r:id="rId44"/>
    <p:sldId id="1324" r:id="rId45"/>
    <p:sldId id="1325" r:id="rId46"/>
    <p:sldId id="1326" r:id="rId47"/>
    <p:sldId id="1327" r:id="rId48"/>
    <p:sldId id="1328" r:id="rId49"/>
    <p:sldId id="1332" r:id="rId50"/>
    <p:sldId id="1333" r:id="rId51"/>
    <p:sldId id="1334" r:id="rId52"/>
    <p:sldId id="1335" r:id="rId53"/>
    <p:sldId id="1336" r:id="rId54"/>
    <p:sldId id="1338" r:id="rId55"/>
    <p:sldId id="1337" r:id="rId56"/>
    <p:sldId id="1339" r:id="rId57"/>
    <p:sldId id="1340" r:id="rId58"/>
    <p:sldId id="1320" r:id="rId59"/>
    <p:sldId id="1314" r:id="rId60"/>
    <p:sldId id="1315" r:id="rId6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9AA106-158D-4078-9E80-BF2384626F74}" type="doc">
      <dgm:prSet loTypeId="urn:microsoft.com/office/officeart/2005/8/layout/hList6" loCatId="list" qsTypeId="urn:microsoft.com/office/officeart/2005/8/quickstyle/simple4" qsCatId="simple" csTypeId="urn:microsoft.com/office/officeart/2005/8/colors/colorful5" csCatId="colorful" phldr="1"/>
      <dgm:spPr/>
      <dgm:t>
        <a:bodyPr/>
        <a:lstStyle/>
        <a:p>
          <a:endParaRPr lang="en-US"/>
        </a:p>
      </dgm:t>
    </dgm:pt>
    <dgm:pt modelId="{9640EAF5-98FD-4475-8D3B-06CC1BB1EC22}">
      <dgm:prSet phldrT="[Text]" custT="1"/>
      <dgm:spPr/>
      <dgm:t>
        <a:bodyPr/>
        <a:lstStyle/>
        <a:p>
          <a:r>
            <a:rPr lang="en-US" sz="2400" dirty="0" smtClean="0"/>
            <a:t>High trust apps (S2S)</a:t>
          </a:r>
          <a:endParaRPr lang="en-US" sz="2400" dirty="0"/>
        </a:p>
      </dgm:t>
    </dgm:pt>
    <dgm:pt modelId="{9060ED81-0928-4A15-99F2-F4B309530CB6}" type="parTrans" cxnId="{13E661FB-83BE-47E2-B64D-2F4B89BAB4E0}">
      <dgm:prSet/>
      <dgm:spPr/>
      <dgm:t>
        <a:bodyPr/>
        <a:lstStyle/>
        <a:p>
          <a:endParaRPr lang="en-US" sz="1400"/>
        </a:p>
      </dgm:t>
    </dgm:pt>
    <dgm:pt modelId="{B7D6D003-FFEA-40D6-BA48-7A22036AB133}" type="sibTrans" cxnId="{13E661FB-83BE-47E2-B64D-2F4B89BAB4E0}">
      <dgm:prSet/>
      <dgm:spPr/>
      <dgm:t>
        <a:bodyPr/>
        <a:lstStyle/>
        <a:p>
          <a:endParaRPr lang="en-US" sz="1400"/>
        </a:p>
      </dgm:t>
    </dgm:pt>
    <dgm:pt modelId="{906BAEEE-096E-40B0-B8CE-74CBE5B698BB}">
      <dgm:prSet phldrT="[Text]" custT="1"/>
      <dgm:spPr/>
      <dgm:t>
        <a:bodyPr/>
        <a:lstStyle/>
        <a:p>
          <a:r>
            <a:rPr lang="en-US" sz="1800" dirty="0" smtClean="0"/>
            <a:t>Online services</a:t>
          </a:r>
          <a:endParaRPr lang="en-US" sz="1800" dirty="0"/>
        </a:p>
      </dgm:t>
    </dgm:pt>
    <dgm:pt modelId="{C6B977F9-9E18-4130-A47C-95EE972744C1}" type="parTrans" cxnId="{7ED533DF-8612-452B-A773-CDB24CE92B5F}">
      <dgm:prSet/>
      <dgm:spPr/>
      <dgm:t>
        <a:bodyPr/>
        <a:lstStyle/>
        <a:p>
          <a:endParaRPr lang="en-US" sz="1400"/>
        </a:p>
      </dgm:t>
    </dgm:pt>
    <dgm:pt modelId="{7CAB7FF0-D6EB-49DA-901F-4BC3F12DD1EF}" type="sibTrans" cxnId="{7ED533DF-8612-452B-A773-CDB24CE92B5F}">
      <dgm:prSet/>
      <dgm:spPr/>
      <dgm:t>
        <a:bodyPr/>
        <a:lstStyle/>
        <a:p>
          <a:endParaRPr lang="en-US" sz="1400"/>
        </a:p>
      </dgm:t>
    </dgm:pt>
    <dgm:pt modelId="{5CFB9C44-D4C6-412C-B3E2-28F9CDC479A0}">
      <dgm:prSet phldrT="[Text]" custT="1"/>
      <dgm:spPr/>
      <dgm:t>
        <a:bodyPr/>
        <a:lstStyle/>
        <a:p>
          <a:r>
            <a:rPr lang="en-US" sz="1800" dirty="0" smtClean="0"/>
            <a:t>Org high trust LOB apps</a:t>
          </a:r>
          <a:endParaRPr lang="en-US" sz="1800" dirty="0"/>
        </a:p>
      </dgm:t>
    </dgm:pt>
    <dgm:pt modelId="{F4A266ED-A52A-46EF-93E2-DF99012AC485}" type="parTrans" cxnId="{18652B30-A7F2-47F2-B70D-045A7715AE09}">
      <dgm:prSet/>
      <dgm:spPr/>
      <dgm:t>
        <a:bodyPr/>
        <a:lstStyle/>
        <a:p>
          <a:endParaRPr lang="en-US" sz="1400"/>
        </a:p>
      </dgm:t>
    </dgm:pt>
    <dgm:pt modelId="{B8317A56-CE86-4CB3-8D60-CF9B35E68ECB}" type="sibTrans" cxnId="{18652B30-A7F2-47F2-B70D-045A7715AE09}">
      <dgm:prSet/>
      <dgm:spPr/>
      <dgm:t>
        <a:bodyPr/>
        <a:lstStyle/>
        <a:p>
          <a:endParaRPr lang="en-US" sz="1400"/>
        </a:p>
      </dgm:t>
    </dgm:pt>
    <dgm:pt modelId="{E19221AE-738B-41CE-8017-4ACA6D93376B}">
      <dgm:prSet phldrT="[Text]" custT="1"/>
      <dgm:spPr>
        <a:solidFill>
          <a:schemeClr val="accent1">
            <a:lumMod val="75000"/>
          </a:schemeClr>
        </a:solidFill>
        <a:ln>
          <a:solidFill>
            <a:schemeClr val="accent1"/>
          </a:solidFill>
        </a:ln>
      </dgm:spPr>
      <dgm:t>
        <a:bodyPr/>
        <a:lstStyle/>
        <a:p>
          <a:r>
            <a:rPr lang="en-US" sz="2400" dirty="0" smtClean="0"/>
            <a:t>Marketplace apps</a:t>
          </a:r>
          <a:endParaRPr lang="en-US" sz="2400" dirty="0"/>
        </a:p>
      </dgm:t>
    </dgm:pt>
    <dgm:pt modelId="{DC7F2420-6C03-4B71-991F-4E4C7FFA81D5}" type="parTrans" cxnId="{86BC0526-945F-4A4E-8DB7-91360F16C210}">
      <dgm:prSet/>
      <dgm:spPr/>
      <dgm:t>
        <a:bodyPr/>
        <a:lstStyle/>
        <a:p>
          <a:endParaRPr lang="en-US" sz="1400"/>
        </a:p>
      </dgm:t>
    </dgm:pt>
    <dgm:pt modelId="{E77BB622-E7FE-461F-87BC-24531FB6E020}" type="sibTrans" cxnId="{86BC0526-945F-4A4E-8DB7-91360F16C210}">
      <dgm:prSet/>
      <dgm:spPr/>
      <dgm:t>
        <a:bodyPr/>
        <a:lstStyle/>
        <a:p>
          <a:endParaRPr lang="en-US" sz="1400"/>
        </a:p>
      </dgm:t>
    </dgm:pt>
    <dgm:pt modelId="{A55A75D6-21A6-44B5-A65E-A79EE6606A5C}">
      <dgm:prSet phldrT="[Text]" custT="1"/>
      <dgm:spPr>
        <a:solidFill>
          <a:schemeClr val="accent1">
            <a:lumMod val="75000"/>
          </a:schemeClr>
        </a:solidFill>
        <a:ln>
          <a:solidFill>
            <a:schemeClr val="accent1"/>
          </a:solidFill>
        </a:ln>
      </dgm:spPr>
      <dgm:t>
        <a:bodyPr/>
        <a:lstStyle/>
        <a:p>
          <a:r>
            <a:rPr lang="en-US" sz="1800" dirty="0" smtClean="0"/>
            <a:t>SharePoint hosted apps</a:t>
          </a:r>
          <a:endParaRPr lang="en-US" sz="1800" dirty="0"/>
        </a:p>
      </dgm:t>
    </dgm:pt>
    <dgm:pt modelId="{29AFDFC0-A388-4E6B-9F68-22B0ECE8F75C}" type="parTrans" cxnId="{F5572539-C28A-4A29-B9E6-D7B317984075}">
      <dgm:prSet/>
      <dgm:spPr/>
      <dgm:t>
        <a:bodyPr/>
        <a:lstStyle/>
        <a:p>
          <a:endParaRPr lang="en-US" sz="1400"/>
        </a:p>
      </dgm:t>
    </dgm:pt>
    <dgm:pt modelId="{6684052E-D8E7-415D-A968-456AE6F84A7D}" type="sibTrans" cxnId="{F5572539-C28A-4A29-B9E6-D7B317984075}">
      <dgm:prSet/>
      <dgm:spPr/>
      <dgm:t>
        <a:bodyPr/>
        <a:lstStyle/>
        <a:p>
          <a:endParaRPr lang="en-US" sz="1400"/>
        </a:p>
      </dgm:t>
    </dgm:pt>
    <dgm:pt modelId="{C64E9268-3AAF-4542-8CB5-6EACBDBAB037}">
      <dgm:prSet phldrT="[Text]" custT="1"/>
      <dgm:spPr/>
      <dgm:t>
        <a:bodyPr/>
        <a:lstStyle/>
        <a:p>
          <a:r>
            <a:rPr lang="en-US" sz="2400" dirty="0" smtClean="0"/>
            <a:t>Roadmap:</a:t>
          </a:r>
        </a:p>
        <a:p>
          <a:r>
            <a:rPr lang="en-US" sz="2400" dirty="0" err="1" smtClean="0"/>
            <a:t>OAuth</a:t>
          </a:r>
          <a:r>
            <a:rPr lang="en-US" sz="2400" dirty="0" smtClean="0"/>
            <a:t> Native Client </a:t>
          </a:r>
          <a:endParaRPr lang="en-US" sz="2400" dirty="0"/>
        </a:p>
      </dgm:t>
    </dgm:pt>
    <dgm:pt modelId="{DFFD38D7-8CFF-45D9-9DD3-5287F7E52059}" type="parTrans" cxnId="{DAABEA9F-E051-4A96-A919-230D18560995}">
      <dgm:prSet/>
      <dgm:spPr/>
      <dgm:t>
        <a:bodyPr/>
        <a:lstStyle/>
        <a:p>
          <a:endParaRPr lang="en-US" sz="1400"/>
        </a:p>
      </dgm:t>
    </dgm:pt>
    <dgm:pt modelId="{D6E3C9A4-FC38-493B-91E0-9CD334EBD5A5}" type="sibTrans" cxnId="{DAABEA9F-E051-4A96-A919-230D18560995}">
      <dgm:prSet/>
      <dgm:spPr/>
      <dgm:t>
        <a:bodyPr/>
        <a:lstStyle/>
        <a:p>
          <a:endParaRPr lang="en-US" sz="1400"/>
        </a:p>
      </dgm:t>
    </dgm:pt>
    <dgm:pt modelId="{6F389B11-4657-4D9A-A06E-759940764546}">
      <dgm:prSet phldrT="[Text]" custT="1"/>
      <dgm:spPr/>
      <dgm:t>
        <a:bodyPr/>
        <a:lstStyle/>
        <a:p>
          <a:r>
            <a:rPr lang="en-US" sz="1800" dirty="0" smtClean="0"/>
            <a:t>Native apps running on mobile devices</a:t>
          </a:r>
          <a:endParaRPr lang="en-US" sz="1800" dirty="0"/>
        </a:p>
      </dgm:t>
    </dgm:pt>
    <dgm:pt modelId="{ACD2206F-CA4B-41B8-8E5C-DD3CFD9A5913}" type="parTrans" cxnId="{6728BA21-031B-47C9-BBC3-688604B88550}">
      <dgm:prSet/>
      <dgm:spPr/>
      <dgm:t>
        <a:bodyPr/>
        <a:lstStyle/>
        <a:p>
          <a:endParaRPr lang="en-US" sz="1400"/>
        </a:p>
      </dgm:t>
    </dgm:pt>
    <dgm:pt modelId="{C9E932BB-C6A7-481A-AD9A-47369CBB96DA}" type="sibTrans" cxnId="{6728BA21-031B-47C9-BBC3-688604B88550}">
      <dgm:prSet/>
      <dgm:spPr/>
      <dgm:t>
        <a:bodyPr/>
        <a:lstStyle/>
        <a:p>
          <a:endParaRPr lang="en-US" sz="1400"/>
        </a:p>
      </dgm:t>
    </dgm:pt>
    <dgm:pt modelId="{3E3CD405-947E-4C44-89A9-87EDC973FABA}">
      <dgm:prSet phldrT="[Text]" custT="1"/>
      <dgm:spPr/>
      <dgm:t>
        <a:bodyPr/>
        <a:lstStyle/>
        <a:p>
          <a:endParaRPr lang="en-US" sz="1800" dirty="0"/>
        </a:p>
      </dgm:t>
    </dgm:pt>
    <dgm:pt modelId="{FC6DCD5E-F8D8-4B27-B07D-4A991288C449}" type="parTrans" cxnId="{519B7638-2F4A-468A-8763-1A2FDA27C536}">
      <dgm:prSet/>
      <dgm:spPr/>
      <dgm:t>
        <a:bodyPr/>
        <a:lstStyle/>
        <a:p>
          <a:endParaRPr lang="en-US" sz="1400"/>
        </a:p>
      </dgm:t>
    </dgm:pt>
    <dgm:pt modelId="{E0D6CA3E-2502-41E4-BD8F-CF21973C2548}" type="sibTrans" cxnId="{519B7638-2F4A-468A-8763-1A2FDA27C536}">
      <dgm:prSet/>
      <dgm:spPr/>
      <dgm:t>
        <a:bodyPr/>
        <a:lstStyle/>
        <a:p>
          <a:endParaRPr lang="en-US" sz="1400"/>
        </a:p>
      </dgm:t>
    </dgm:pt>
    <dgm:pt modelId="{608DCFC0-5214-48E5-AF6A-9C62E05807D7}">
      <dgm:prSet phldrT="[Text]" custT="1"/>
      <dgm:spPr>
        <a:solidFill>
          <a:schemeClr val="accent1">
            <a:lumMod val="75000"/>
          </a:schemeClr>
        </a:solidFill>
        <a:ln>
          <a:solidFill>
            <a:schemeClr val="accent1"/>
          </a:solidFill>
        </a:ln>
      </dgm:spPr>
      <dgm:t>
        <a:bodyPr/>
        <a:lstStyle/>
        <a:p>
          <a:r>
            <a:rPr lang="en-US" sz="1800" dirty="0" smtClean="0"/>
            <a:t>Azure hosted apps</a:t>
          </a:r>
          <a:endParaRPr lang="en-US" sz="1800" dirty="0"/>
        </a:p>
      </dgm:t>
    </dgm:pt>
    <dgm:pt modelId="{E3AFD213-6FD9-4D29-B0E2-55B93CFC1DEC}" type="parTrans" cxnId="{6B2D9487-3621-431B-877B-4653B25C32C7}">
      <dgm:prSet/>
      <dgm:spPr/>
      <dgm:t>
        <a:bodyPr/>
        <a:lstStyle/>
        <a:p>
          <a:endParaRPr lang="en-US" sz="1400"/>
        </a:p>
      </dgm:t>
    </dgm:pt>
    <dgm:pt modelId="{52D2F3D4-9F0B-409C-A3B4-7F95CA9B0B41}" type="sibTrans" cxnId="{6B2D9487-3621-431B-877B-4653B25C32C7}">
      <dgm:prSet/>
      <dgm:spPr/>
      <dgm:t>
        <a:bodyPr/>
        <a:lstStyle/>
        <a:p>
          <a:endParaRPr lang="en-US" sz="1400"/>
        </a:p>
      </dgm:t>
    </dgm:pt>
    <dgm:pt modelId="{F5FD103E-2A7A-45E8-A775-D06612130660}">
      <dgm:prSet phldrT="[Text]" custT="1"/>
      <dgm:spPr>
        <a:solidFill>
          <a:schemeClr val="accent1">
            <a:lumMod val="75000"/>
          </a:schemeClr>
        </a:solidFill>
        <a:ln>
          <a:solidFill>
            <a:schemeClr val="accent1"/>
          </a:solidFill>
        </a:ln>
      </dgm:spPr>
      <dgm:t>
        <a:bodyPr/>
        <a:lstStyle/>
        <a:p>
          <a:r>
            <a:rPr lang="en-US" sz="1800" dirty="0" smtClean="0"/>
            <a:t>Provider-hosted apps</a:t>
          </a:r>
          <a:endParaRPr lang="en-US" sz="1800" dirty="0"/>
        </a:p>
      </dgm:t>
    </dgm:pt>
    <dgm:pt modelId="{54F071CA-13B7-481C-8775-697D73EDCF99}" type="parTrans" cxnId="{6EEF7552-79A1-405B-A89C-A702CFD7BDEB}">
      <dgm:prSet/>
      <dgm:spPr/>
      <dgm:t>
        <a:bodyPr/>
        <a:lstStyle/>
        <a:p>
          <a:endParaRPr lang="en-US" sz="1400"/>
        </a:p>
      </dgm:t>
    </dgm:pt>
    <dgm:pt modelId="{5007AAE3-7696-4634-9498-52B82C554380}" type="sibTrans" cxnId="{6EEF7552-79A1-405B-A89C-A702CFD7BDEB}">
      <dgm:prSet/>
      <dgm:spPr/>
      <dgm:t>
        <a:bodyPr/>
        <a:lstStyle/>
        <a:p>
          <a:endParaRPr lang="en-US" sz="1400"/>
        </a:p>
      </dgm:t>
    </dgm:pt>
    <dgm:pt modelId="{B2B1AF31-2F98-4F7A-96B6-CB24DEC57FAE}">
      <dgm:prSet phldrT="[Text]" custT="1"/>
      <dgm:spPr/>
      <dgm:t>
        <a:bodyPr/>
        <a:lstStyle/>
        <a:p>
          <a:endParaRPr lang="en-US" sz="1800" dirty="0"/>
        </a:p>
      </dgm:t>
    </dgm:pt>
    <dgm:pt modelId="{3787268C-1A4D-4B51-8D54-D6565DC8C4D5}" type="parTrans" cxnId="{C4329612-4E01-4035-B347-D700903996B8}">
      <dgm:prSet/>
      <dgm:spPr/>
      <dgm:t>
        <a:bodyPr/>
        <a:lstStyle/>
        <a:p>
          <a:endParaRPr lang="en-US" sz="1400"/>
        </a:p>
      </dgm:t>
    </dgm:pt>
    <dgm:pt modelId="{6A0D0D9B-EE98-411F-BD55-F0592F056B65}" type="sibTrans" cxnId="{C4329612-4E01-4035-B347-D700903996B8}">
      <dgm:prSet/>
      <dgm:spPr/>
      <dgm:t>
        <a:bodyPr/>
        <a:lstStyle/>
        <a:p>
          <a:endParaRPr lang="en-US" sz="1400"/>
        </a:p>
      </dgm:t>
    </dgm:pt>
    <dgm:pt modelId="{989BF611-BBED-4BA2-920E-6DC27CACE608}">
      <dgm:prSet phldrT="[Text]" custT="1"/>
      <dgm:spPr>
        <a:solidFill>
          <a:schemeClr val="accent1">
            <a:lumMod val="75000"/>
          </a:schemeClr>
        </a:solidFill>
        <a:ln>
          <a:solidFill>
            <a:schemeClr val="accent1"/>
          </a:solidFill>
        </a:ln>
      </dgm:spPr>
      <dgm:t>
        <a:bodyPr/>
        <a:lstStyle/>
        <a:p>
          <a:r>
            <a:rPr lang="en-US" sz="1800" dirty="0" smtClean="0"/>
            <a:t>(</a:t>
          </a:r>
          <a:r>
            <a:rPr lang="en-US" sz="1800" dirty="0" err="1" smtClean="0"/>
            <a:t>Oauth</a:t>
          </a:r>
          <a:r>
            <a:rPr lang="en-US" sz="1800" dirty="0" smtClean="0"/>
            <a:t> 3-legged)</a:t>
          </a:r>
          <a:endParaRPr lang="en-US" sz="1800" dirty="0"/>
        </a:p>
      </dgm:t>
    </dgm:pt>
    <dgm:pt modelId="{6EFCFDA3-7E23-496D-A135-28AAD96FE1BE}" type="parTrans" cxnId="{6F3EE8B5-D58F-4786-8EE6-78936E441A42}">
      <dgm:prSet/>
      <dgm:spPr/>
      <dgm:t>
        <a:bodyPr/>
        <a:lstStyle/>
        <a:p>
          <a:endParaRPr lang="en-US" sz="1400"/>
        </a:p>
      </dgm:t>
    </dgm:pt>
    <dgm:pt modelId="{E434DB12-FEC9-4B51-B8F7-4F243D96D618}" type="sibTrans" cxnId="{6F3EE8B5-D58F-4786-8EE6-78936E441A42}">
      <dgm:prSet/>
      <dgm:spPr/>
      <dgm:t>
        <a:bodyPr/>
        <a:lstStyle/>
        <a:p>
          <a:endParaRPr lang="en-US" sz="1400"/>
        </a:p>
      </dgm:t>
    </dgm:pt>
    <dgm:pt modelId="{1F884D70-224B-4D06-BD5D-FB4EDF63EF14}">
      <dgm:prSet phldrT="[Text]" custT="1"/>
      <dgm:spPr/>
      <dgm:t>
        <a:bodyPr/>
        <a:lstStyle/>
        <a:p>
          <a:r>
            <a:rPr lang="en-US" sz="1800" dirty="0" smtClean="0"/>
            <a:t>Admin controlled but wide options of apps </a:t>
          </a:r>
          <a:endParaRPr lang="en-US" sz="1800" dirty="0"/>
        </a:p>
      </dgm:t>
    </dgm:pt>
    <dgm:pt modelId="{3212BE04-1616-449D-B3D6-C17D3F001DAE}" type="parTrans" cxnId="{1C697616-7B58-43C8-9ADF-C24667170859}">
      <dgm:prSet/>
      <dgm:spPr/>
      <dgm:t>
        <a:bodyPr/>
        <a:lstStyle/>
        <a:p>
          <a:endParaRPr lang="en-US" sz="1600"/>
        </a:p>
      </dgm:t>
    </dgm:pt>
    <dgm:pt modelId="{61505124-9180-4400-844F-C0B86CCD6A62}" type="sibTrans" cxnId="{1C697616-7B58-43C8-9ADF-C24667170859}">
      <dgm:prSet/>
      <dgm:spPr/>
      <dgm:t>
        <a:bodyPr/>
        <a:lstStyle/>
        <a:p>
          <a:endParaRPr lang="en-US" sz="1600"/>
        </a:p>
      </dgm:t>
    </dgm:pt>
    <dgm:pt modelId="{A9E0964A-F438-4C6B-B8DA-C96EF5B51D1B}" type="pres">
      <dgm:prSet presAssocID="{769AA106-158D-4078-9E80-BF2384626F74}" presName="Name0" presStyleCnt="0">
        <dgm:presLayoutVars>
          <dgm:dir/>
          <dgm:resizeHandles val="exact"/>
        </dgm:presLayoutVars>
      </dgm:prSet>
      <dgm:spPr/>
      <dgm:t>
        <a:bodyPr/>
        <a:lstStyle/>
        <a:p>
          <a:endParaRPr lang="en-US"/>
        </a:p>
      </dgm:t>
    </dgm:pt>
    <dgm:pt modelId="{1DAD8F38-129C-46BE-99A8-FC8B892E914A}" type="pres">
      <dgm:prSet presAssocID="{9640EAF5-98FD-4475-8D3B-06CC1BB1EC22}" presName="node" presStyleLbl="node1" presStyleIdx="0" presStyleCnt="3">
        <dgm:presLayoutVars>
          <dgm:bulletEnabled val="1"/>
        </dgm:presLayoutVars>
      </dgm:prSet>
      <dgm:spPr/>
      <dgm:t>
        <a:bodyPr/>
        <a:lstStyle/>
        <a:p>
          <a:endParaRPr lang="en-US"/>
        </a:p>
      </dgm:t>
    </dgm:pt>
    <dgm:pt modelId="{BA388D81-F64A-4F9D-9AE5-D0AF673EB028}" type="pres">
      <dgm:prSet presAssocID="{B7D6D003-FFEA-40D6-BA48-7A22036AB133}" presName="sibTrans" presStyleCnt="0"/>
      <dgm:spPr/>
    </dgm:pt>
    <dgm:pt modelId="{799A0DB6-22DA-4D5C-AF51-3FF9E7DD38BD}" type="pres">
      <dgm:prSet presAssocID="{E19221AE-738B-41CE-8017-4ACA6D93376B}" presName="node" presStyleLbl="node1" presStyleIdx="1" presStyleCnt="3">
        <dgm:presLayoutVars>
          <dgm:bulletEnabled val="1"/>
        </dgm:presLayoutVars>
      </dgm:prSet>
      <dgm:spPr/>
      <dgm:t>
        <a:bodyPr/>
        <a:lstStyle/>
        <a:p>
          <a:endParaRPr lang="en-US"/>
        </a:p>
      </dgm:t>
    </dgm:pt>
    <dgm:pt modelId="{89C775FC-B792-44F4-8929-1C23D5A66ECB}" type="pres">
      <dgm:prSet presAssocID="{E77BB622-E7FE-461F-87BC-24531FB6E020}" presName="sibTrans" presStyleCnt="0"/>
      <dgm:spPr/>
    </dgm:pt>
    <dgm:pt modelId="{B4E3D8EB-3A23-474C-9883-0AB9CA16E8B4}" type="pres">
      <dgm:prSet presAssocID="{C64E9268-3AAF-4542-8CB5-6EACBDBAB037}" presName="node" presStyleLbl="node1" presStyleIdx="2" presStyleCnt="3">
        <dgm:presLayoutVars>
          <dgm:bulletEnabled val="1"/>
        </dgm:presLayoutVars>
      </dgm:prSet>
      <dgm:spPr/>
      <dgm:t>
        <a:bodyPr/>
        <a:lstStyle/>
        <a:p>
          <a:endParaRPr lang="en-US"/>
        </a:p>
      </dgm:t>
    </dgm:pt>
  </dgm:ptLst>
  <dgm:cxnLst>
    <dgm:cxn modelId="{6E8A9545-C7B9-43AD-8603-0FB087251F8B}" type="presOf" srcId="{E19221AE-738B-41CE-8017-4ACA6D93376B}" destId="{799A0DB6-22DA-4D5C-AF51-3FF9E7DD38BD}" srcOrd="0" destOrd="0" presId="urn:microsoft.com/office/officeart/2005/8/layout/hList6"/>
    <dgm:cxn modelId="{18652B30-A7F2-47F2-B70D-045A7715AE09}" srcId="{9640EAF5-98FD-4475-8D3B-06CC1BB1EC22}" destId="{5CFB9C44-D4C6-412C-B3E2-28F9CDC479A0}" srcOrd="1" destOrd="0" parTransId="{F4A266ED-A52A-46EF-93E2-DF99012AC485}" sibTransId="{B8317A56-CE86-4CB3-8D60-CF9B35E68ECB}"/>
    <dgm:cxn modelId="{F5572539-C28A-4A29-B9E6-D7B317984075}" srcId="{E19221AE-738B-41CE-8017-4ACA6D93376B}" destId="{A55A75D6-21A6-44B5-A65E-A79EE6606A5C}" srcOrd="0" destOrd="0" parTransId="{29AFDFC0-A388-4E6B-9F68-22B0ECE8F75C}" sibTransId="{6684052E-D8E7-415D-A968-456AE6F84A7D}"/>
    <dgm:cxn modelId="{519B7638-2F4A-468A-8763-1A2FDA27C536}" srcId="{C64E9268-3AAF-4542-8CB5-6EACBDBAB037}" destId="{3E3CD405-947E-4C44-89A9-87EDC973FABA}" srcOrd="3" destOrd="0" parTransId="{FC6DCD5E-F8D8-4B27-B07D-4A991288C449}" sibTransId="{E0D6CA3E-2502-41E4-BD8F-CF21973C2548}"/>
    <dgm:cxn modelId="{DAABEA9F-E051-4A96-A919-230D18560995}" srcId="{769AA106-158D-4078-9E80-BF2384626F74}" destId="{C64E9268-3AAF-4542-8CB5-6EACBDBAB037}" srcOrd="2" destOrd="0" parTransId="{DFFD38D7-8CFF-45D9-9DD3-5287F7E52059}" sibTransId="{D6E3C9A4-FC38-493B-91E0-9CD334EBD5A5}"/>
    <dgm:cxn modelId="{13E661FB-83BE-47E2-B64D-2F4B89BAB4E0}" srcId="{769AA106-158D-4078-9E80-BF2384626F74}" destId="{9640EAF5-98FD-4475-8D3B-06CC1BB1EC22}" srcOrd="0" destOrd="0" parTransId="{9060ED81-0928-4A15-99F2-F4B309530CB6}" sibTransId="{B7D6D003-FFEA-40D6-BA48-7A22036AB133}"/>
    <dgm:cxn modelId="{7ED533DF-8612-452B-A773-CDB24CE92B5F}" srcId="{9640EAF5-98FD-4475-8D3B-06CC1BB1EC22}" destId="{906BAEEE-096E-40B0-B8CE-74CBE5B698BB}" srcOrd="0" destOrd="0" parTransId="{C6B977F9-9E18-4130-A47C-95EE972744C1}" sibTransId="{7CAB7FF0-D6EB-49DA-901F-4BC3F12DD1EF}"/>
    <dgm:cxn modelId="{86BC0526-945F-4A4E-8DB7-91360F16C210}" srcId="{769AA106-158D-4078-9E80-BF2384626F74}" destId="{E19221AE-738B-41CE-8017-4ACA6D93376B}" srcOrd="1" destOrd="0" parTransId="{DC7F2420-6C03-4B71-991F-4E4C7FFA81D5}" sibTransId="{E77BB622-E7FE-461F-87BC-24531FB6E020}"/>
    <dgm:cxn modelId="{6EEF7552-79A1-405B-A89C-A702CFD7BDEB}" srcId="{E19221AE-738B-41CE-8017-4ACA6D93376B}" destId="{F5FD103E-2A7A-45E8-A775-D06612130660}" srcOrd="2" destOrd="0" parTransId="{54F071CA-13B7-481C-8775-697D73EDCF99}" sibTransId="{5007AAE3-7696-4634-9498-52B82C554380}"/>
    <dgm:cxn modelId="{5A173E24-5177-457D-B01C-6C88EE0C1550}" type="presOf" srcId="{906BAEEE-096E-40B0-B8CE-74CBE5B698BB}" destId="{1DAD8F38-129C-46BE-99A8-FC8B892E914A}" srcOrd="0" destOrd="1" presId="urn:microsoft.com/office/officeart/2005/8/layout/hList6"/>
    <dgm:cxn modelId="{584709C6-2685-4D31-96AA-311B8B350A83}" type="presOf" srcId="{608DCFC0-5214-48E5-AF6A-9C62E05807D7}" destId="{799A0DB6-22DA-4D5C-AF51-3FF9E7DD38BD}" srcOrd="0" destOrd="2" presId="urn:microsoft.com/office/officeart/2005/8/layout/hList6"/>
    <dgm:cxn modelId="{6F3EE8B5-D58F-4786-8EE6-78936E441A42}" srcId="{E19221AE-738B-41CE-8017-4ACA6D93376B}" destId="{989BF611-BBED-4BA2-920E-6DC27CACE608}" srcOrd="3" destOrd="0" parTransId="{6EFCFDA3-7E23-496D-A135-28AAD96FE1BE}" sibTransId="{E434DB12-FEC9-4B51-B8F7-4F243D96D618}"/>
    <dgm:cxn modelId="{26003707-75B5-427E-9C8B-4FE9DEC9058B}" type="presOf" srcId="{1F884D70-224B-4D06-BD5D-FB4EDF63EF14}" destId="{B4E3D8EB-3A23-474C-9883-0AB9CA16E8B4}" srcOrd="0" destOrd="2" presId="urn:microsoft.com/office/officeart/2005/8/layout/hList6"/>
    <dgm:cxn modelId="{6B2D9487-3621-431B-877B-4653B25C32C7}" srcId="{E19221AE-738B-41CE-8017-4ACA6D93376B}" destId="{608DCFC0-5214-48E5-AF6A-9C62E05807D7}" srcOrd="1" destOrd="0" parTransId="{E3AFD213-6FD9-4D29-B0E2-55B93CFC1DEC}" sibTransId="{52D2F3D4-9F0B-409C-A3B4-7F95CA9B0B41}"/>
    <dgm:cxn modelId="{B5F49060-B617-4732-863A-16DB4577A3CF}" type="presOf" srcId="{6F389B11-4657-4D9A-A06E-759940764546}" destId="{B4E3D8EB-3A23-474C-9883-0AB9CA16E8B4}" srcOrd="0" destOrd="1" presId="urn:microsoft.com/office/officeart/2005/8/layout/hList6"/>
    <dgm:cxn modelId="{1C697616-7B58-43C8-9ADF-C24667170859}" srcId="{C64E9268-3AAF-4542-8CB5-6EACBDBAB037}" destId="{1F884D70-224B-4D06-BD5D-FB4EDF63EF14}" srcOrd="1" destOrd="0" parTransId="{3212BE04-1616-449D-B3D6-C17D3F001DAE}" sibTransId="{61505124-9180-4400-844F-C0B86CCD6A62}"/>
    <dgm:cxn modelId="{C44335E3-F2B8-4519-B406-AED49114624E}" type="presOf" srcId="{5CFB9C44-D4C6-412C-B3E2-28F9CDC479A0}" destId="{1DAD8F38-129C-46BE-99A8-FC8B892E914A}" srcOrd="0" destOrd="2" presId="urn:microsoft.com/office/officeart/2005/8/layout/hList6"/>
    <dgm:cxn modelId="{AFBDFB36-EBDF-41C0-BAAC-72BFED0986EC}" type="presOf" srcId="{C64E9268-3AAF-4542-8CB5-6EACBDBAB037}" destId="{B4E3D8EB-3A23-474C-9883-0AB9CA16E8B4}" srcOrd="0" destOrd="0" presId="urn:microsoft.com/office/officeart/2005/8/layout/hList6"/>
    <dgm:cxn modelId="{C4329612-4E01-4035-B347-D700903996B8}" srcId="{C64E9268-3AAF-4542-8CB5-6EACBDBAB037}" destId="{B2B1AF31-2F98-4F7A-96B6-CB24DEC57FAE}" srcOrd="2" destOrd="0" parTransId="{3787268C-1A4D-4B51-8D54-D6565DC8C4D5}" sibTransId="{6A0D0D9B-EE98-411F-BD55-F0592F056B65}"/>
    <dgm:cxn modelId="{BBB3A1E3-65B5-4468-92A0-5B9BC125B8A0}" type="presOf" srcId="{9640EAF5-98FD-4475-8D3B-06CC1BB1EC22}" destId="{1DAD8F38-129C-46BE-99A8-FC8B892E914A}" srcOrd="0" destOrd="0" presId="urn:microsoft.com/office/officeart/2005/8/layout/hList6"/>
    <dgm:cxn modelId="{7717F253-C18A-4DDF-BCC0-A0E5318F4C97}" type="presOf" srcId="{769AA106-158D-4078-9E80-BF2384626F74}" destId="{A9E0964A-F438-4C6B-B8DA-C96EF5B51D1B}" srcOrd="0" destOrd="0" presId="urn:microsoft.com/office/officeart/2005/8/layout/hList6"/>
    <dgm:cxn modelId="{6728BA21-031B-47C9-BBC3-688604B88550}" srcId="{C64E9268-3AAF-4542-8CB5-6EACBDBAB037}" destId="{6F389B11-4657-4D9A-A06E-759940764546}" srcOrd="0" destOrd="0" parTransId="{ACD2206F-CA4B-41B8-8E5C-DD3CFD9A5913}" sibTransId="{C9E932BB-C6A7-481A-AD9A-47369CBB96DA}"/>
    <dgm:cxn modelId="{DBAC3E90-F469-4267-AF92-1A03E6B6F89B}" type="presOf" srcId="{B2B1AF31-2F98-4F7A-96B6-CB24DEC57FAE}" destId="{B4E3D8EB-3A23-474C-9883-0AB9CA16E8B4}" srcOrd="0" destOrd="3" presId="urn:microsoft.com/office/officeart/2005/8/layout/hList6"/>
    <dgm:cxn modelId="{5A1EEC72-3F1A-45D6-AD48-0A4969C7B5CE}" type="presOf" srcId="{3E3CD405-947E-4C44-89A9-87EDC973FABA}" destId="{B4E3D8EB-3A23-474C-9883-0AB9CA16E8B4}" srcOrd="0" destOrd="4" presId="urn:microsoft.com/office/officeart/2005/8/layout/hList6"/>
    <dgm:cxn modelId="{1C9AA8C0-F3E0-41FA-89A2-A9E9DA0BD495}" type="presOf" srcId="{F5FD103E-2A7A-45E8-A775-D06612130660}" destId="{799A0DB6-22DA-4D5C-AF51-3FF9E7DD38BD}" srcOrd="0" destOrd="3" presId="urn:microsoft.com/office/officeart/2005/8/layout/hList6"/>
    <dgm:cxn modelId="{38A00518-1A07-40F1-AE94-37C80C7EEE5B}" type="presOf" srcId="{989BF611-BBED-4BA2-920E-6DC27CACE608}" destId="{799A0DB6-22DA-4D5C-AF51-3FF9E7DD38BD}" srcOrd="0" destOrd="4" presId="urn:microsoft.com/office/officeart/2005/8/layout/hList6"/>
    <dgm:cxn modelId="{9CC84745-08E7-4632-96B3-1A56BBB319DB}" type="presOf" srcId="{A55A75D6-21A6-44B5-A65E-A79EE6606A5C}" destId="{799A0DB6-22DA-4D5C-AF51-3FF9E7DD38BD}" srcOrd="0" destOrd="1" presId="urn:microsoft.com/office/officeart/2005/8/layout/hList6"/>
    <dgm:cxn modelId="{0F4E8532-F6A0-456C-8329-833E37830A74}" type="presParOf" srcId="{A9E0964A-F438-4C6B-B8DA-C96EF5B51D1B}" destId="{1DAD8F38-129C-46BE-99A8-FC8B892E914A}" srcOrd="0" destOrd="0" presId="urn:microsoft.com/office/officeart/2005/8/layout/hList6"/>
    <dgm:cxn modelId="{D97240F1-4D4B-4726-BACB-37488BB335E3}" type="presParOf" srcId="{A9E0964A-F438-4C6B-B8DA-C96EF5B51D1B}" destId="{BA388D81-F64A-4F9D-9AE5-D0AF673EB028}" srcOrd="1" destOrd="0" presId="urn:microsoft.com/office/officeart/2005/8/layout/hList6"/>
    <dgm:cxn modelId="{66D744A4-7B53-4014-A5F5-4DA44EB21F30}" type="presParOf" srcId="{A9E0964A-F438-4C6B-B8DA-C96EF5B51D1B}" destId="{799A0DB6-22DA-4D5C-AF51-3FF9E7DD38BD}" srcOrd="2" destOrd="0" presId="urn:microsoft.com/office/officeart/2005/8/layout/hList6"/>
    <dgm:cxn modelId="{15401A39-A1D9-4B48-AF00-F1ACDA841C88}" type="presParOf" srcId="{A9E0964A-F438-4C6B-B8DA-C96EF5B51D1B}" destId="{89C775FC-B792-44F4-8929-1C23D5A66ECB}" srcOrd="3" destOrd="0" presId="urn:microsoft.com/office/officeart/2005/8/layout/hList6"/>
    <dgm:cxn modelId="{10E7F786-06A3-4332-8CD3-2452F1523E7E}" type="presParOf" srcId="{A9E0964A-F438-4C6B-B8DA-C96EF5B51D1B}" destId="{B4E3D8EB-3A23-474C-9883-0AB9CA16E8B4}"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70905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94514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extLst>
      <p:ext uri="{BB962C8B-B14F-4D97-AF65-F5344CB8AC3E}">
        <p14:creationId xmlns:p14="http://schemas.microsoft.com/office/powerpoint/2010/main" val="921950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5371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50410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68203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36807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52822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308591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7149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80070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endParaRPr lang="en-US" dirty="0"/>
          </a:p>
        </p:txBody>
      </p:sp>
    </p:spTree>
    <p:extLst>
      <p:ext uri="{BB962C8B-B14F-4D97-AF65-F5344CB8AC3E}">
        <p14:creationId xmlns:p14="http://schemas.microsoft.com/office/powerpoint/2010/main" val="422254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610221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68686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3527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56</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3/6/2014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3675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63848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89027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7015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2"/>
          <p:cNvSpPr>
            <a:spLocks noGrp="1" noRot="1" noChangeAspect="1" noChangeArrowheads="1" noTextEdit="1"/>
          </p:cNvSpPr>
          <p:nvPr>
            <p:ph type="sldImg"/>
          </p:nvPr>
        </p:nvSpPr>
        <p:spPr>
          <a:ln/>
        </p:spPr>
      </p:sp>
      <p:sp>
        <p:nvSpPr>
          <p:cNvPr id="491523" name="Rectangle 3"/>
          <p:cNvSpPr>
            <a:spLocks noGrp="1" noChangeArrowheads="1"/>
          </p:cNvSpPr>
          <p:nvPr>
            <p:ph type="body" idx="1"/>
          </p:nvPr>
        </p:nvSpPr>
        <p:spPr/>
        <p:txBody>
          <a:bodyPr>
            <a:normAutofit/>
          </a:bodyPr>
          <a:lstStyle/>
          <a:p>
            <a:endParaRPr lang="en-US" dirty="0"/>
          </a:p>
        </p:txBody>
      </p:sp>
      <p:sp>
        <p:nvSpPr>
          <p:cNvPr id="5" name="Date Placeholder 4"/>
          <p:cNvSpPr>
            <a:spLocks noGrp="1"/>
          </p:cNvSpPr>
          <p:nvPr>
            <p:ph type="dt" idx="11"/>
          </p:nvPr>
        </p:nvSpPr>
        <p:spPr>
          <a:xfrm>
            <a:off x="3884414" y="1"/>
            <a:ext cx="2972098" cy="456595"/>
          </a:xfrm>
          <a:prstGeom prst="rect">
            <a:avLst/>
          </a:prstGeom>
        </p:spPr>
        <p:txBody>
          <a:bodyPr lIns="86493" tIns="43247" rIns="86493" bIns="43247"/>
          <a:lstStyle/>
          <a:p>
            <a:r>
              <a:rPr lang="en-US" smtClean="0"/>
              <a:t>v2.0</a:t>
            </a:r>
            <a:endParaRPr lang="en-US"/>
          </a:p>
        </p:txBody>
      </p:sp>
    </p:spTree>
    <p:extLst>
      <p:ext uri="{BB962C8B-B14F-4D97-AF65-F5344CB8AC3E}">
        <p14:creationId xmlns:p14="http://schemas.microsoft.com/office/powerpoint/2010/main" val="3936336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07033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26528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950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37859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a:t>
            </a:r>
            <a:endParaRPr lang="en-US" dirty="0"/>
          </a:p>
        </p:txBody>
      </p:sp>
    </p:spTree>
    <p:extLst>
      <p:ext uri="{BB962C8B-B14F-4D97-AF65-F5344CB8AC3E}">
        <p14:creationId xmlns:p14="http://schemas.microsoft.com/office/powerpoint/2010/main" val="2159066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739759"/>
          </a:xfrm>
        </p:spPr>
        <p:txBody>
          <a:bodyPr/>
          <a:lstStyle/>
          <a:p>
            <a:r>
              <a:rPr lang="en-US" sz="3600" dirty="0" smtClean="0"/>
              <a:t>In which scenarios does external authentication occur?</a:t>
            </a:r>
          </a:p>
          <a:p>
            <a:pPr lvl="1"/>
            <a:r>
              <a:rPr lang="en-US" dirty="0" smtClean="0"/>
              <a:t>When server-side code in the remote web issues CSOM or REST API calls against the SharePoint host</a:t>
            </a:r>
          </a:p>
          <a:p>
            <a:pPr lvl="1"/>
            <a:r>
              <a:rPr lang="en-US" dirty="0" smtClean="0"/>
              <a:t>Incoming calls free to target host web and other sites in tenancy</a:t>
            </a:r>
          </a:p>
          <a:p>
            <a:endParaRPr lang="en-US" dirty="0" smtClean="0"/>
          </a:p>
          <a:p>
            <a:r>
              <a:rPr lang="en-US" sz="3600" dirty="0" smtClean="0"/>
              <a:t>How does it work?</a:t>
            </a:r>
          </a:p>
          <a:p>
            <a:pPr lvl="1"/>
            <a:r>
              <a:rPr lang="en-US" dirty="0" smtClean="0"/>
              <a:t>App code must be written to create and manage access tokens</a:t>
            </a:r>
          </a:p>
          <a:p>
            <a:pPr lvl="1"/>
            <a:r>
              <a:rPr lang="en-US" dirty="0" smtClean="0"/>
              <a:t>Access token carries app identity</a:t>
            </a:r>
          </a:p>
          <a:p>
            <a:pPr lvl="1"/>
            <a:r>
              <a:rPr lang="en-US" dirty="0" smtClean="0"/>
              <a:t>Access token can (and usually does) carry user identity as well</a:t>
            </a:r>
          </a:p>
          <a:p>
            <a:pPr lvl="1"/>
            <a:r>
              <a:rPr lang="en-US" dirty="0" smtClean="0"/>
              <a:t>App must transmit access token in request header when calling to SharePoint</a:t>
            </a:r>
            <a:endParaRPr lang="en-US" dirty="0"/>
          </a:p>
        </p:txBody>
      </p:sp>
      <p:sp>
        <p:nvSpPr>
          <p:cNvPr id="3" name="Title 2"/>
          <p:cNvSpPr>
            <a:spLocks noGrp="1"/>
          </p:cNvSpPr>
          <p:nvPr>
            <p:ph type="title"/>
          </p:nvPr>
        </p:nvSpPr>
        <p:spPr/>
        <p:txBody>
          <a:bodyPr/>
          <a:lstStyle/>
          <a:p>
            <a:r>
              <a:rPr lang="en-US" smtClean="0"/>
              <a:t>External Authentication</a:t>
            </a:r>
            <a:endParaRPr lang="en-US" dirty="0"/>
          </a:p>
        </p:txBody>
      </p:sp>
    </p:spTree>
    <p:extLst>
      <p:ext uri="{BB962C8B-B14F-4D97-AF65-F5344CB8AC3E}">
        <p14:creationId xmlns:p14="http://schemas.microsoft.com/office/powerpoint/2010/main" val="196462588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SharePoint 2013 Authentication Flow</a:t>
            </a:r>
            <a:endParaRPr lang="en-US" dirty="0"/>
          </a:p>
        </p:txBody>
      </p:sp>
      <p:pic>
        <p:nvPicPr>
          <p:cNvPr id="2" name="Picture 1"/>
          <p:cNvPicPr>
            <a:picLocks noChangeAspect="1"/>
          </p:cNvPicPr>
          <p:nvPr/>
        </p:nvPicPr>
        <p:blipFill>
          <a:blip r:embed="rId3"/>
          <a:stretch>
            <a:fillRect/>
          </a:stretch>
        </p:blipFill>
        <p:spPr>
          <a:xfrm>
            <a:off x="2410107" y="1212849"/>
            <a:ext cx="7149959" cy="5552253"/>
          </a:xfrm>
          <a:prstGeom prst="rect">
            <a:avLst/>
          </a:prstGeom>
        </p:spPr>
      </p:pic>
    </p:spTree>
    <p:extLst>
      <p:ext uri="{BB962C8B-B14F-4D97-AF65-F5344CB8AC3E}">
        <p14:creationId xmlns:p14="http://schemas.microsoft.com/office/powerpoint/2010/main" val="730392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pPr>
              <a:buFont typeface="Wingdings" panose="05000000000000000000" pitchFamily="2" charset="2"/>
              <a:buChar char="ü"/>
            </a:pPr>
            <a:r>
              <a:rPr lang="en-US" dirty="0" smtClean="0"/>
              <a:t>App Security Overview</a:t>
            </a:r>
          </a:p>
          <a:p>
            <a:pPr>
              <a:buFont typeface="Wingdings" panose="05000000000000000000" pitchFamily="2" charset="2"/>
              <a:buChar char="Ø"/>
            </a:pPr>
            <a:r>
              <a:rPr lang="en-US" dirty="0" smtClean="0"/>
              <a:t>Configuring App Permissions</a:t>
            </a:r>
          </a:p>
          <a:p>
            <a:r>
              <a:rPr lang="en-US" dirty="0" smtClean="0"/>
              <a:t>Understanding App Security Principals</a:t>
            </a:r>
          </a:p>
          <a:p>
            <a:r>
              <a:rPr lang="en-US" dirty="0" smtClean="0"/>
              <a:t>App Authentication using S2S Trusts</a:t>
            </a:r>
          </a:p>
          <a:p>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355863983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349157"/>
          </a:xfrm>
        </p:spPr>
        <p:txBody>
          <a:bodyPr/>
          <a:lstStyle/>
          <a:p>
            <a:r>
              <a:rPr lang="en-US" dirty="0" smtClean="0"/>
              <a:t>App are granted permissions</a:t>
            </a:r>
          </a:p>
          <a:p>
            <a:pPr lvl="1"/>
            <a:r>
              <a:rPr lang="en-US" dirty="0" smtClean="0"/>
              <a:t>App permissions are different from user permissions</a:t>
            </a:r>
          </a:p>
          <a:p>
            <a:pPr lvl="1"/>
            <a:r>
              <a:rPr lang="en-US" dirty="0" smtClean="0"/>
              <a:t>App permissions are granted all-or-nothing</a:t>
            </a:r>
          </a:p>
          <a:p>
            <a:pPr lvl="1"/>
            <a:r>
              <a:rPr lang="en-US" dirty="0" smtClean="0"/>
              <a:t>App permissions have no permissions hierarchy</a:t>
            </a:r>
            <a:br>
              <a:rPr lang="en-US" dirty="0" smtClean="0"/>
            </a:br>
            <a:r>
              <a:rPr lang="en-US" sz="1800" i="1" dirty="0" smtClean="0"/>
              <a:t>this is different than user permissions which have a hierarchy inside a site collection</a:t>
            </a:r>
          </a:p>
          <a:p>
            <a:r>
              <a:rPr lang="en-US" dirty="0" smtClean="0"/>
              <a:t>An app has default permissions</a:t>
            </a:r>
          </a:p>
          <a:p>
            <a:pPr lvl="1"/>
            <a:r>
              <a:rPr lang="en-US" dirty="0" smtClean="0"/>
              <a:t>App has full control over app web</a:t>
            </a:r>
          </a:p>
          <a:p>
            <a:pPr lvl="1"/>
            <a:r>
              <a:rPr lang="en-US" dirty="0" smtClean="0"/>
              <a:t>App has access to incoming query string parameters</a:t>
            </a:r>
          </a:p>
          <a:p>
            <a:pPr lvl="1"/>
            <a:r>
              <a:rPr lang="en-US" dirty="0" smtClean="0"/>
              <a:t>App has no default access to host web</a:t>
            </a:r>
          </a:p>
          <a:p>
            <a:pPr lvl="1"/>
            <a:r>
              <a:rPr lang="en-US" dirty="0" smtClean="0"/>
              <a:t>App must include permission request in application manifest</a:t>
            </a:r>
          </a:p>
          <a:p>
            <a:pPr lvl="1"/>
            <a:r>
              <a:rPr lang="en-US" dirty="0" smtClean="0"/>
              <a:t>Installer must grant or deny permissions during installation</a:t>
            </a:r>
          </a:p>
          <a:p>
            <a:pPr lvl="1"/>
            <a:r>
              <a:rPr lang="en-US" dirty="0" smtClean="0"/>
              <a:t>If installer denies permissions, SharePoint cancels install</a:t>
            </a:r>
            <a:endParaRPr lang="en-US" dirty="0"/>
          </a:p>
        </p:txBody>
      </p:sp>
      <p:sp>
        <p:nvSpPr>
          <p:cNvPr id="2" name="Title 1"/>
          <p:cNvSpPr>
            <a:spLocks noGrp="1"/>
          </p:cNvSpPr>
          <p:nvPr>
            <p:ph type="title"/>
          </p:nvPr>
        </p:nvSpPr>
        <p:spPr/>
        <p:txBody>
          <a:bodyPr/>
          <a:lstStyle/>
          <a:p>
            <a:r>
              <a:rPr lang="en-US" smtClean="0"/>
              <a:t>App Permissions</a:t>
            </a:r>
            <a:endParaRPr lang="en-US" dirty="0"/>
          </a:p>
        </p:txBody>
      </p:sp>
    </p:spTree>
    <p:extLst>
      <p:ext uri="{BB962C8B-B14F-4D97-AF65-F5344CB8AC3E}">
        <p14:creationId xmlns:p14="http://schemas.microsoft.com/office/powerpoint/2010/main" val="3066868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type="body" sz="quarter" idx="10"/>
          </p:nvPr>
        </p:nvSpPr>
        <p:spPr/>
        <p:txBody>
          <a:bodyPr/>
          <a:lstStyle/>
          <a:p>
            <a:r>
              <a:rPr lang="en-US" smtClean="0"/>
              <a:t>Permissions requests are added to app manifest</a:t>
            </a:r>
          </a:p>
          <a:p>
            <a:pPr lvl="1"/>
            <a:r>
              <a:rPr lang="en-US" smtClean="0"/>
              <a:t>App manifest designer makes this relatively easy</a:t>
            </a:r>
            <a:endParaRPr lang="en-US" dirty="0"/>
          </a:p>
        </p:txBody>
      </p:sp>
      <p:sp>
        <p:nvSpPr>
          <p:cNvPr id="8" name="Title 7"/>
          <p:cNvSpPr>
            <a:spLocks noGrp="1"/>
          </p:cNvSpPr>
          <p:nvPr>
            <p:ph type="title"/>
          </p:nvPr>
        </p:nvSpPr>
        <p:spPr/>
        <p:txBody>
          <a:bodyPr/>
          <a:lstStyle/>
          <a:p>
            <a:r>
              <a:rPr lang="en-US" smtClean="0"/>
              <a:t>Adding Permission Requests</a:t>
            </a:r>
            <a:endParaRPr lang="en-US" dirty="0"/>
          </a:p>
        </p:txBody>
      </p:sp>
      <p:pic>
        <p:nvPicPr>
          <p:cNvPr id="6" name="Picture 5"/>
          <p:cNvPicPr>
            <a:picLocks noChangeAspect="1"/>
          </p:cNvPicPr>
          <p:nvPr/>
        </p:nvPicPr>
        <p:blipFill>
          <a:blip r:embed="rId3"/>
          <a:stretch>
            <a:fillRect/>
          </a:stretch>
        </p:blipFill>
        <p:spPr>
          <a:xfrm>
            <a:off x="2876408" y="2564659"/>
            <a:ext cx="4429866" cy="3739255"/>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5285634" y="4740734"/>
            <a:ext cx="5284752" cy="1931161"/>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&lt;</a:t>
            </a:r>
            <a:r>
              <a:rPr lang="en-US" sz="1224" dirty="0" err="1">
                <a:solidFill>
                  <a:srgbClr val="A31515"/>
                </a:solidFill>
                <a:latin typeface="Consolas" panose="020B0609020204030204" pitchFamily="49" charset="0"/>
                <a:ea typeface="Calibri" panose="020F0502020204030204" pitchFamily="34" charset="0"/>
                <a:cs typeface="Consolas" panose="020B0609020204030204" pitchFamily="49" charset="0"/>
              </a:rPr>
              <a:t>AppPermissionRequests</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&gt;</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&lt;</a:t>
            </a:r>
            <a:r>
              <a:rPr lang="en-US" sz="1224" dirty="0" err="1">
                <a:solidFill>
                  <a:srgbClr val="A31515"/>
                </a:solidFill>
                <a:latin typeface="Consolas" panose="020B0609020204030204" pitchFamily="49" charset="0"/>
                <a:ea typeface="Calibri" panose="020F0502020204030204" pitchFamily="34" charset="0"/>
                <a:cs typeface="Consolas" panose="020B0609020204030204" pitchFamily="49" charset="0"/>
              </a:rPr>
              <a:t>AppPermissionRequest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r>
              <a:rPr lang="en-US" sz="1224" dirty="0">
                <a:solidFill>
                  <a:srgbClr val="FF0000"/>
                </a:solidFill>
                <a:latin typeface="Consolas" panose="020B0609020204030204" pitchFamily="49" charset="0"/>
                <a:ea typeface="Calibri" panose="020F0502020204030204" pitchFamily="34" charset="0"/>
                <a:cs typeface="Consolas" panose="020B0609020204030204" pitchFamily="49" charset="0"/>
              </a:rPr>
              <a:t>Scope</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http://sharepoint/content/sitecollection/web</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r>
              <a:rPr lang="en-US" sz="1224" dirty="0">
                <a:solidFill>
                  <a:srgbClr val="FF0000"/>
                </a:solidFill>
                <a:latin typeface="Consolas" panose="020B0609020204030204" pitchFamily="49" charset="0"/>
                <a:ea typeface="Calibri" panose="020F0502020204030204" pitchFamily="34" charset="0"/>
                <a:cs typeface="Consolas" panose="020B0609020204030204" pitchFamily="49" charset="0"/>
              </a:rPr>
              <a:t>Right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Write</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/&gt;</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&lt;</a:t>
            </a:r>
            <a:r>
              <a:rPr lang="en-US" sz="1224" dirty="0" err="1">
                <a:solidFill>
                  <a:srgbClr val="A31515"/>
                </a:solidFill>
                <a:latin typeface="Consolas" panose="020B0609020204030204" pitchFamily="49" charset="0"/>
                <a:ea typeface="Calibri" panose="020F0502020204030204" pitchFamily="34" charset="0"/>
                <a:cs typeface="Consolas" panose="020B0609020204030204" pitchFamily="49" charset="0"/>
              </a:rPr>
              <a:t>AppPermissionRequest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r>
              <a:rPr lang="en-US" sz="1224" dirty="0">
                <a:solidFill>
                  <a:srgbClr val="FF0000"/>
                </a:solidFill>
                <a:latin typeface="Consolas" panose="020B0609020204030204" pitchFamily="49" charset="0"/>
                <a:ea typeface="Calibri" panose="020F0502020204030204" pitchFamily="34" charset="0"/>
                <a:cs typeface="Consolas" panose="020B0609020204030204" pitchFamily="49" charset="0"/>
              </a:rPr>
              <a:t>Scope</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http://sharepoint/content/sitecollection</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a:t>
            </a:r>
            <a:r>
              <a:rPr lang="en-US" sz="1224" dirty="0">
                <a:solidFill>
                  <a:srgbClr val="FF0000"/>
                </a:solidFill>
                <a:latin typeface="Consolas" panose="020B0609020204030204" pitchFamily="49" charset="0"/>
                <a:ea typeface="Calibri" panose="020F0502020204030204" pitchFamily="34" charset="0"/>
                <a:cs typeface="Consolas" panose="020B0609020204030204" pitchFamily="49" charset="0"/>
              </a:rPr>
              <a:t>Right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Read</a:t>
            </a:r>
            <a:r>
              <a:rPr lang="en-US" sz="1224"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 /&gt;</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pPr>
              <a:lnSpc>
                <a:spcPct val="107000"/>
              </a:lnSpc>
            </a:pP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&lt;/</a:t>
            </a:r>
            <a:r>
              <a:rPr lang="en-US" sz="1224" dirty="0" err="1">
                <a:solidFill>
                  <a:srgbClr val="A31515"/>
                </a:solidFill>
                <a:latin typeface="Consolas" panose="020B0609020204030204" pitchFamily="49" charset="0"/>
                <a:ea typeface="Calibri" panose="020F0502020204030204" pitchFamily="34" charset="0"/>
                <a:cs typeface="Consolas" panose="020B0609020204030204" pitchFamily="49" charset="0"/>
              </a:rPr>
              <a:t>AppPermissionRequests</a:t>
            </a:r>
            <a:r>
              <a:rPr lang="en-US" sz="1224" dirty="0">
                <a:solidFill>
                  <a:srgbClr val="0000FF"/>
                </a:solidFill>
                <a:latin typeface="Consolas" panose="020B0609020204030204" pitchFamily="49" charset="0"/>
                <a:ea typeface="Calibri" panose="020F0502020204030204" pitchFamily="34" charset="0"/>
                <a:cs typeface="Consolas" panose="020B0609020204030204" pitchFamily="49" charset="0"/>
              </a:rPr>
              <a:t>&gt;</a:t>
            </a:r>
            <a:endParaRPr lang="en-US" sz="1224" kern="100" dirty="0">
              <a:latin typeface="Consolas" panose="020B0609020204030204" pitchFamily="49" charset="0"/>
              <a:ea typeface="Calibri" panose="020F0502020204030204" pitchFamily="34" charset="0"/>
              <a:cs typeface="Consolas" panose="020B0609020204030204" pitchFamily="49" charset="0"/>
            </a:endParaRPr>
          </a:p>
          <a:p>
            <a:endParaRPr lang="en-US" sz="1224"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55891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a:prstGeom prst="rect">
            <a:avLst/>
          </a:prstGeom>
        </p:spPr>
        <p:txBody>
          <a:bodyPr/>
          <a:lstStyle/>
          <a:p>
            <a:r>
              <a:rPr lang="en-US" dirty="0" smtClean="0"/>
              <a:t>Used for two key scenarios</a:t>
            </a:r>
          </a:p>
          <a:p>
            <a:pPr lvl="1"/>
            <a:r>
              <a:rPr lang="en-US" dirty="0" smtClean="0"/>
              <a:t>To call into SharePoint with permissions greater than the current user (elevation)</a:t>
            </a:r>
          </a:p>
          <a:p>
            <a:pPr lvl="1"/>
            <a:r>
              <a:rPr lang="en-US" dirty="0" smtClean="0"/>
              <a:t>To call in to SharePoint when there is no current user</a:t>
            </a:r>
          </a:p>
          <a:p>
            <a:r>
              <a:rPr lang="en-US" dirty="0" smtClean="0"/>
              <a:t>Steps to accomplish this</a:t>
            </a:r>
          </a:p>
          <a:p>
            <a:pPr lvl="1"/>
            <a:r>
              <a:rPr lang="en-US" dirty="0" smtClean="0"/>
              <a:t>Add </a:t>
            </a:r>
            <a:r>
              <a:rPr lang="en-US" sz="1800" b="1" dirty="0" err="1" smtClean="0">
                <a:solidFill>
                  <a:srgbClr val="C00000"/>
                </a:solidFill>
              </a:rPr>
              <a:t>AllowAppOnlyPolicy</a:t>
            </a:r>
            <a:r>
              <a:rPr lang="en-US" sz="1800" dirty="0" smtClean="0">
                <a:solidFill>
                  <a:srgbClr val="C00000"/>
                </a:solidFill>
              </a:rPr>
              <a:t> </a:t>
            </a:r>
            <a:r>
              <a:rPr lang="en-US" dirty="0" smtClean="0"/>
              <a:t>attribute to AppManifest.xml</a:t>
            </a:r>
          </a:p>
          <a:p>
            <a:pPr lvl="1"/>
            <a:r>
              <a:rPr lang="en-US" dirty="0" smtClean="0"/>
              <a:t>Write code to acquire an app only access token</a:t>
            </a:r>
          </a:p>
          <a:p>
            <a:pPr lvl="1"/>
            <a:endParaRPr lang="en-US" dirty="0"/>
          </a:p>
        </p:txBody>
      </p:sp>
      <p:sp>
        <p:nvSpPr>
          <p:cNvPr id="3" name="Title 2"/>
          <p:cNvSpPr>
            <a:spLocks noGrp="1"/>
          </p:cNvSpPr>
          <p:nvPr>
            <p:ph type="title"/>
          </p:nvPr>
        </p:nvSpPr>
        <p:spPr/>
        <p:txBody>
          <a:bodyPr/>
          <a:lstStyle/>
          <a:p>
            <a:r>
              <a:rPr lang="en-US" smtClean="0"/>
              <a:t>App-Only Permissions</a:t>
            </a:r>
            <a:endParaRPr lang="en-US" dirty="0"/>
          </a:p>
        </p:txBody>
      </p:sp>
      <p:grpSp>
        <p:nvGrpSpPr>
          <p:cNvPr id="4" name="Group 3"/>
          <p:cNvGrpSpPr/>
          <p:nvPr/>
        </p:nvGrpSpPr>
        <p:grpSpPr>
          <a:xfrm>
            <a:off x="808036" y="4335462"/>
            <a:ext cx="10490667" cy="1905000"/>
            <a:chOff x="1833877" y="5187487"/>
            <a:chExt cx="8535570" cy="1549974"/>
          </a:xfrm>
        </p:grpSpPr>
        <p:pic>
          <p:nvPicPr>
            <p:cNvPr id="5" name="Picture 4"/>
            <p:cNvPicPr>
              <a:picLocks noChangeAspect="1"/>
            </p:cNvPicPr>
            <p:nvPr/>
          </p:nvPicPr>
          <p:blipFill>
            <a:blip r:embed="rId2"/>
            <a:stretch>
              <a:fillRect/>
            </a:stretch>
          </p:blipFill>
          <p:spPr>
            <a:xfrm>
              <a:off x="1833877" y="5187487"/>
              <a:ext cx="8535570" cy="1549974"/>
            </a:xfrm>
            <a:prstGeom prst="rect">
              <a:avLst/>
            </a:prstGeom>
            <a:ln>
              <a:solidFill>
                <a:schemeClr val="bg1">
                  <a:lumMod val="65000"/>
                </a:schemeClr>
              </a:solidFill>
            </a:ln>
          </p:spPr>
        </p:pic>
        <p:sp>
          <p:nvSpPr>
            <p:cNvPr id="6" name="Rounded Rectangle 5"/>
            <p:cNvSpPr/>
            <p:nvPr/>
          </p:nvSpPr>
          <p:spPr bwMode="auto">
            <a:xfrm>
              <a:off x="3757590" y="5280720"/>
              <a:ext cx="2057108" cy="262276"/>
            </a:xfrm>
            <a:prstGeom prst="roundRect">
              <a:avLst/>
            </a:prstGeom>
            <a:noFill/>
            <a:ln>
              <a:solidFill>
                <a:srgbClr val="C0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973" rIns="0" bIns="34973" numCol="1" rtlCol="0" anchor="ctr" anchorCtr="0" compatLnSpc="1">
              <a:prstTxWarp prst="textNoShape">
                <a:avLst/>
              </a:prstTxWarp>
            </a:bodyPr>
            <a:lstStyle/>
            <a:p>
              <a:pPr algn="ctr" defTabSz="699291" fontAlgn="base">
                <a:spcBef>
                  <a:spcPct val="0"/>
                </a:spcBef>
                <a:spcAft>
                  <a:spcPct val="0"/>
                </a:spcAft>
              </a:pPr>
              <a:endParaRPr lang="en-US" sz="1500" dirty="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272861124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a:prstGeom prst="rect">
            <a:avLst/>
          </a:prstGeom>
        </p:spPr>
        <p:txBody>
          <a:bodyPr/>
          <a:lstStyle/>
          <a:p>
            <a:r>
              <a:rPr lang="en-US" dirty="0" smtClean="0"/>
              <a:t>App Permission Scope Defines</a:t>
            </a:r>
          </a:p>
          <a:p>
            <a:pPr lvl="1"/>
            <a:r>
              <a:rPr lang="en-US" dirty="0" smtClean="0"/>
              <a:t>Product</a:t>
            </a:r>
          </a:p>
          <a:p>
            <a:pPr lvl="1"/>
            <a:r>
              <a:rPr lang="en-US" dirty="0" smtClean="0"/>
              <a:t>Permission Provider</a:t>
            </a:r>
          </a:p>
          <a:p>
            <a:pPr lvl="1"/>
            <a:r>
              <a:rPr lang="en-US" dirty="0" smtClean="0"/>
              <a:t>Target object  - where grant is requested</a:t>
            </a:r>
          </a:p>
        </p:txBody>
      </p:sp>
      <p:sp>
        <p:nvSpPr>
          <p:cNvPr id="8" name="Title 7"/>
          <p:cNvSpPr>
            <a:spLocks noGrp="1"/>
          </p:cNvSpPr>
          <p:nvPr>
            <p:ph type="title"/>
          </p:nvPr>
        </p:nvSpPr>
        <p:spPr/>
        <p:txBody>
          <a:bodyPr/>
          <a:lstStyle/>
          <a:p>
            <a:r>
              <a:rPr lang="en-US" smtClean="0"/>
              <a:t>Permission Requests</a:t>
            </a:r>
            <a:endParaRPr lang="en-US" dirty="0"/>
          </a:p>
        </p:txBody>
      </p:sp>
      <p:sp>
        <p:nvSpPr>
          <p:cNvPr id="13" name="Content Placeholder 8"/>
          <p:cNvSpPr txBox="1">
            <a:spLocks/>
          </p:cNvSpPr>
          <p:nvPr/>
        </p:nvSpPr>
        <p:spPr>
          <a:xfrm>
            <a:off x="2000004" y="4017860"/>
            <a:ext cx="8648099" cy="134460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vert="horz" lIns="0" tIns="44839" rIns="89679" bIns="44839" rtlCol="0">
            <a:normAutofit/>
          </a:bodyPr>
          <a:lstStyle>
            <a:lvl1pPr marL="342900" indent="-342900" algn="l" defTabSz="914400" rtl="0" eaLnBrk="1" latinLnBrk="0" hangingPunct="1">
              <a:lnSpc>
                <a:spcPct val="85000"/>
              </a:lnSpc>
              <a:spcBef>
                <a:spcPts val="2400"/>
              </a:spcBef>
              <a:spcAft>
                <a:spcPts val="0"/>
              </a:spcAft>
              <a:buClr>
                <a:srgbClr val="00B0F0"/>
              </a:buClr>
              <a:buSzPct val="100000"/>
              <a:buFont typeface="Wingdings" pitchFamily="2" charset="2"/>
              <a:buChar char="§"/>
              <a:defRPr sz="2400" kern="1200" spc="-70" baseline="0">
                <a:solidFill>
                  <a:srgbClr val="666666"/>
                </a:solidFill>
                <a:latin typeface="Segoe UI" pitchFamily="34" charset="0"/>
                <a:ea typeface="Segoe UI" pitchFamily="34" charset="0"/>
                <a:cs typeface="Segoe UI" pitchFamily="34" charset="0"/>
              </a:defRPr>
            </a:lvl1pPr>
            <a:lvl2pPr marL="742950" indent="-285750" algn="l" defTabSz="914400" rtl="0" eaLnBrk="1" latinLnBrk="0" hangingPunct="1">
              <a:lnSpc>
                <a:spcPct val="85000"/>
              </a:lnSpc>
              <a:spcBef>
                <a:spcPts val="600"/>
              </a:spcBef>
              <a:spcAft>
                <a:spcPts val="0"/>
              </a:spcAft>
              <a:buClr>
                <a:srgbClr val="00B0F0"/>
              </a:buClr>
              <a:buSzPct val="100000"/>
              <a:buFont typeface="Wingdings" pitchFamily="2" charset="2"/>
              <a:buChar char="§"/>
              <a:defRPr sz="2000" kern="1200" spc="-70" baseline="0">
                <a:solidFill>
                  <a:srgbClr val="666666"/>
                </a:solidFill>
                <a:latin typeface="Segoe UI" pitchFamily="34" charset="0"/>
                <a:ea typeface="Segoe UI" pitchFamily="34" charset="0"/>
                <a:cs typeface="Segoe UI" pitchFamily="34" charset="0"/>
              </a:defRPr>
            </a:lvl2pPr>
            <a:lvl3pPr marL="11430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3pPr>
            <a:lvl4pPr marL="16002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4pPr>
            <a:lvl5pPr marL="20574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buNone/>
            </a:pPr>
            <a:r>
              <a:rPr lang="en-US" sz="1836" dirty="0">
                <a:solidFill>
                  <a:srgbClr val="0000FF"/>
                </a:solidFill>
                <a:latin typeface="Consolas"/>
              </a:rPr>
              <a:t> &lt;</a:t>
            </a:r>
            <a:r>
              <a:rPr lang="en-US" sz="1836" dirty="0" err="1">
                <a:solidFill>
                  <a:srgbClr val="A31515"/>
                </a:solidFill>
                <a:latin typeface="Consolas"/>
              </a:rPr>
              <a:t>AppPermissionRequest</a:t>
            </a:r>
            <a:r>
              <a:rPr lang="en-US" sz="1836" dirty="0">
                <a:solidFill>
                  <a:srgbClr val="0000FF"/>
                </a:solidFill>
                <a:latin typeface="Consolas"/>
              </a:rPr>
              <a:t> </a:t>
            </a:r>
            <a:br>
              <a:rPr lang="en-US" sz="1836" dirty="0">
                <a:solidFill>
                  <a:srgbClr val="0000FF"/>
                </a:solidFill>
                <a:latin typeface="Consolas"/>
              </a:rPr>
            </a:br>
            <a:r>
              <a:rPr lang="en-US" sz="1836" dirty="0">
                <a:solidFill>
                  <a:srgbClr val="0000FF"/>
                </a:solidFill>
                <a:latin typeface="Consolas"/>
              </a:rPr>
              <a:t>   </a:t>
            </a:r>
            <a:r>
              <a:rPr lang="en-US" sz="1836" dirty="0">
                <a:solidFill>
                  <a:srgbClr val="FF0000"/>
                </a:solidFill>
                <a:latin typeface="Consolas"/>
              </a:rPr>
              <a:t>Scope</a:t>
            </a:r>
            <a:r>
              <a:rPr lang="en-US" sz="1836" dirty="0">
                <a:solidFill>
                  <a:srgbClr val="0000FF"/>
                </a:solidFill>
                <a:latin typeface="Consolas"/>
              </a:rPr>
              <a:t>=</a:t>
            </a:r>
            <a:r>
              <a:rPr lang="en-US" sz="1836" dirty="0">
                <a:solidFill>
                  <a:prstClr val="black"/>
                </a:solidFill>
                <a:latin typeface="Consolas"/>
              </a:rPr>
              <a:t>"</a:t>
            </a:r>
            <a:r>
              <a:rPr lang="en-US" sz="1836" dirty="0">
                <a:solidFill>
                  <a:srgbClr val="0000FF"/>
                </a:solidFill>
                <a:latin typeface="Consolas"/>
              </a:rPr>
              <a:t>http://sharepoint/content/sitecollection</a:t>
            </a:r>
            <a:r>
              <a:rPr lang="en-US" sz="1836" dirty="0">
                <a:solidFill>
                  <a:prstClr val="black"/>
                </a:solidFill>
                <a:latin typeface="Consolas"/>
              </a:rPr>
              <a:t>"</a:t>
            </a:r>
            <a:r>
              <a:rPr lang="en-US" sz="1836" dirty="0">
                <a:solidFill>
                  <a:srgbClr val="0000FF"/>
                </a:solidFill>
                <a:latin typeface="Consolas"/>
              </a:rPr>
              <a:t> </a:t>
            </a:r>
            <a:r>
              <a:rPr lang="en-US" sz="1836" dirty="0">
                <a:solidFill>
                  <a:srgbClr val="FF0000"/>
                </a:solidFill>
                <a:latin typeface="Consolas"/>
              </a:rPr>
              <a:t>Right</a:t>
            </a:r>
            <a:r>
              <a:rPr lang="en-US" sz="1836" dirty="0">
                <a:solidFill>
                  <a:srgbClr val="0000FF"/>
                </a:solidFill>
                <a:latin typeface="Consolas"/>
              </a:rPr>
              <a:t>=</a:t>
            </a:r>
            <a:r>
              <a:rPr lang="en-US" sz="1836" dirty="0">
                <a:solidFill>
                  <a:prstClr val="black"/>
                </a:solidFill>
                <a:latin typeface="Consolas"/>
              </a:rPr>
              <a:t>"</a:t>
            </a:r>
            <a:r>
              <a:rPr lang="en-US" sz="1836" dirty="0">
                <a:solidFill>
                  <a:srgbClr val="0000FF"/>
                </a:solidFill>
                <a:latin typeface="Consolas"/>
              </a:rPr>
              <a:t>Read</a:t>
            </a:r>
            <a:r>
              <a:rPr lang="en-US" sz="1836" dirty="0">
                <a:solidFill>
                  <a:prstClr val="black"/>
                </a:solidFill>
                <a:latin typeface="Consolas"/>
              </a:rPr>
              <a:t>" </a:t>
            </a:r>
            <a:r>
              <a:rPr lang="en-US" sz="1836" dirty="0">
                <a:solidFill>
                  <a:srgbClr val="0000FF"/>
                </a:solidFill>
                <a:latin typeface="Consolas"/>
              </a:rPr>
              <a:t>/&gt;</a:t>
            </a:r>
            <a:endParaRPr lang="en-US" sz="1836" dirty="0">
              <a:solidFill>
                <a:prstClr val="black"/>
              </a:solidFill>
              <a:latin typeface="Consolas"/>
            </a:endParaRPr>
          </a:p>
        </p:txBody>
      </p:sp>
      <p:sp>
        <p:nvSpPr>
          <p:cNvPr id="16" name="Right Brace 15"/>
          <p:cNvSpPr/>
          <p:nvPr/>
        </p:nvSpPr>
        <p:spPr>
          <a:xfrm rot="5400000">
            <a:off x="4464554" y="4126095"/>
            <a:ext cx="274433" cy="1192841"/>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89679" tIns="44839" rIns="89679" bIns="44839" rtlCol="0" anchor="ctr"/>
          <a:lstStyle/>
          <a:p>
            <a:pPr algn="ctr"/>
            <a:endParaRPr lang="en-US" sz="1377"/>
          </a:p>
        </p:txBody>
      </p:sp>
      <p:sp>
        <p:nvSpPr>
          <p:cNvPr id="17" name="Right Brace 16"/>
          <p:cNvSpPr/>
          <p:nvPr/>
        </p:nvSpPr>
        <p:spPr>
          <a:xfrm rot="5400000">
            <a:off x="5595732" y="4275201"/>
            <a:ext cx="274433" cy="894631"/>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89679" tIns="44839" rIns="89679" bIns="44839" rtlCol="0" anchor="ctr"/>
          <a:lstStyle/>
          <a:p>
            <a:pPr algn="ctr"/>
            <a:endParaRPr lang="en-US" sz="1377"/>
          </a:p>
        </p:txBody>
      </p:sp>
      <p:sp>
        <p:nvSpPr>
          <p:cNvPr id="18" name="Right Brace 17"/>
          <p:cNvSpPr/>
          <p:nvPr/>
        </p:nvSpPr>
        <p:spPr>
          <a:xfrm rot="5400000">
            <a:off x="6974199" y="3815689"/>
            <a:ext cx="274433" cy="1789261"/>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89679" tIns="44839" rIns="89679" bIns="44839" rtlCol="0" anchor="ctr"/>
          <a:lstStyle/>
          <a:p>
            <a:pPr algn="ctr"/>
            <a:endParaRPr lang="en-US" sz="1377"/>
          </a:p>
        </p:txBody>
      </p:sp>
      <p:sp>
        <p:nvSpPr>
          <p:cNvPr id="19" name="Right Brace 18"/>
          <p:cNvSpPr/>
          <p:nvPr/>
        </p:nvSpPr>
        <p:spPr>
          <a:xfrm rot="5400000">
            <a:off x="9131173" y="4426538"/>
            <a:ext cx="274433" cy="596420"/>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lIns="89679" tIns="44839" rIns="89679" bIns="44839" rtlCol="0" anchor="ctr"/>
          <a:lstStyle/>
          <a:p>
            <a:pPr algn="ctr"/>
            <a:endParaRPr lang="en-US" sz="1377"/>
          </a:p>
        </p:txBody>
      </p:sp>
      <p:sp>
        <p:nvSpPr>
          <p:cNvPr id="20" name="TextBox 19"/>
          <p:cNvSpPr txBox="1"/>
          <p:nvPr/>
        </p:nvSpPr>
        <p:spPr>
          <a:xfrm>
            <a:off x="4294517" y="4894731"/>
            <a:ext cx="701013" cy="258623"/>
          </a:xfrm>
          <a:prstGeom prst="rect">
            <a:avLst/>
          </a:prstGeom>
          <a:noFill/>
        </p:spPr>
        <p:txBody>
          <a:bodyPr wrap="none" lIns="89679" tIns="44839" rIns="89679" bIns="44839" rtlCol="0">
            <a:spAutoFit/>
          </a:bodyPr>
          <a:lstStyle/>
          <a:p>
            <a:pPr algn="ctr"/>
            <a:r>
              <a:rPr lang="en-US" sz="1071" b="1" dirty="0"/>
              <a:t>Product</a:t>
            </a:r>
          </a:p>
        </p:txBody>
      </p:sp>
      <p:sp>
        <p:nvSpPr>
          <p:cNvPr id="21" name="TextBox 20"/>
          <p:cNvSpPr txBox="1"/>
          <p:nvPr/>
        </p:nvSpPr>
        <p:spPr>
          <a:xfrm>
            <a:off x="5293467" y="4892285"/>
            <a:ext cx="898838" cy="426693"/>
          </a:xfrm>
          <a:prstGeom prst="rect">
            <a:avLst/>
          </a:prstGeom>
          <a:noFill/>
        </p:spPr>
        <p:txBody>
          <a:bodyPr wrap="none" lIns="89679" tIns="44839" rIns="89679" bIns="44839" rtlCol="0">
            <a:spAutoFit/>
          </a:bodyPr>
          <a:lstStyle/>
          <a:p>
            <a:pPr algn="ctr"/>
            <a:r>
              <a:rPr lang="en-US" sz="1071" b="1" dirty="0"/>
              <a:t>Permission</a:t>
            </a:r>
          </a:p>
          <a:p>
            <a:pPr algn="ctr"/>
            <a:r>
              <a:rPr lang="en-US" sz="1071" b="1" dirty="0"/>
              <a:t>Provider</a:t>
            </a:r>
          </a:p>
        </p:txBody>
      </p:sp>
      <p:sp>
        <p:nvSpPr>
          <p:cNvPr id="22" name="TextBox 21"/>
          <p:cNvSpPr txBox="1"/>
          <p:nvPr/>
        </p:nvSpPr>
        <p:spPr>
          <a:xfrm>
            <a:off x="6801763" y="4852645"/>
            <a:ext cx="609458" cy="426693"/>
          </a:xfrm>
          <a:prstGeom prst="rect">
            <a:avLst/>
          </a:prstGeom>
          <a:noFill/>
        </p:spPr>
        <p:txBody>
          <a:bodyPr wrap="none" lIns="89679" tIns="44839" rIns="89679" bIns="44839" rtlCol="0">
            <a:spAutoFit/>
          </a:bodyPr>
          <a:lstStyle/>
          <a:p>
            <a:pPr algn="ctr"/>
            <a:r>
              <a:rPr lang="en-US" sz="1071" b="1" dirty="0"/>
              <a:t>Target</a:t>
            </a:r>
          </a:p>
          <a:p>
            <a:pPr algn="ctr"/>
            <a:r>
              <a:rPr lang="en-US" sz="1071" b="1" dirty="0"/>
              <a:t>Object</a:t>
            </a:r>
          </a:p>
        </p:txBody>
      </p:sp>
      <p:sp>
        <p:nvSpPr>
          <p:cNvPr id="23" name="TextBox 22"/>
          <p:cNvSpPr txBox="1"/>
          <p:nvPr/>
        </p:nvSpPr>
        <p:spPr>
          <a:xfrm>
            <a:off x="8849215" y="4867073"/>
            <a:ext cx="838347" cy="258623"/>
          </a:xfrm>
          <a:prstGeom prst="rect">
            <a:avLst/>
          </a:prstGeom>
          <a:noFill/>
        </p:spPr>
        <p:txBody>
          <a:bodyPr wrap="none" lIns="89679" tIns="44839" rIns="89679" bIns="44839" rtlCol="0">
            <a:spAutoFit/>
          </a:bodyPr>
          <a:lstStyle/>
          <a:p>
            <a:pPr algn="ctr"/>
            <a:r>
              <a:rPr lang="en-US" sz="1071" b="1" dirty="0"/>
              <a:t>Capability</a:t>
            </a:r>
          </a:p>
        </p:txBody>
      </p:sp>
    </p:spTree>
    <p:extLst>
      <p:ext uri="{BB962C8B-B14F-4D97-AF65-F5344CB8AC3E}">
        <p14:creationId xmlns:p14="http://schemas.microsoft.com/office/powerpoint/2010/main" val="2716380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r>
              <a:rPr lang="en-US" smtClean="0"/>
              <a:t>User prompted to trust the app during installation</a:t>
            </a:r>
          </a:p>
          <a:p>
            <a:pPr lvl="1"/>
            <a:r>
              <a:rPr lang="en-US" smtClean="0"/>
              <a:t>Trust It grants requested permissions to app</a:t>
            </a:r>
          </a:p>
          <a:p>
            <a:pPr lvl="1"/>
            <a:r>
              <a:rPr lang="en-US" smtClean="0"/>
              <a:t>Cancel prevents app from being installed</a:t>
            </a:r>
          </a:p>
          <a:p>
            <a:pPr lvl="1"/>
            <a:endParaRPr lang="en-US" smtClean="0"/>
          </a:p>
          <a:p>
            <a:pPr lvl="1"/>
            <a:endParaRPr lang="en-US" smtClean="0"/>
          </a:p>
          <a:p>
            <a:pPr lvl="1"/>
            <a:endParaRPr lang="en-US" dirty="0"/>
          </a:p>
        </p:txBody>
      </p:sp>
      <p:sp>
        <p:nvSpPr>
          <p:cNvPr id="2" name="Title 1"/>
          <p:cNvSpPr>
            <a:spLocks noGrp="1"/>
          </p:cNvSpPr>
          <p:nvPr>
            <p:ph type="title"/>
          </p:nvPr>
        </p:nvSpPr>
        <p:spPr/>
        <p:txBody>
          <a:bodyPr/>
          <a:lstStyle/>
          <a:p>
            <a:r>
              <a:rPr lang="en-US" smtClean="0"/>
              <a:t>Granting Consent in SharePoint 2013</a:t>
            </a:r>
            <a:endParaRPr lang="en-US" dirty="0"/>
          </a:p>
        </p:txBody>
      </p:sp>
      <p:pic>
        <p:nvPicPr>
          <p:cNvPr id="4" name="Picture 3"/>
          <p:cNvPicPr>
            <a:picLocks noChangeAspect="1"/>
          </p:cNvPicPr>
          <p:nvPr/>
        </p:nvPicPr>
        <p:blipFill>
          <a:blip r:embed="rId3"/>
          <a:stretch>
            <a:fillRect/>
          </a:stretch>
        </p:blipFill>
        <p:spPr>
          <a:xfrm>
            <a:off x="2720975" y="3186394"/>
            <a:ext cx="6994525" cy="24417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56828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Adding Permissions Request to the App Manifest</a:t>
            </a:r>
            <a:endParaRPr lang="en-US" sz="6000"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19979670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pPr>
              <a:buFont typeface="Wingdings" panose="05000000000000000000" pitchFamily="2" charset="2"/>
              <a:buChar char="ü"/>
            </a:pPr>
            <a:r>
              <a:rPr lang="en-US" dirty="0" smtClean="0"/>
              <a:t>App Security Overview</a:t>
            </a:r>
          </a:p>
          <a:p>
            <a:pPr>
              <a:buFont typeface="Wingdings" panose="05000000000000000000" pitchFamily="2" charset="2"/>
              <a:buChar char="ü"/>
            </a:pPr>
            <a:r>
              <a:rPr lang="en-US" dirty="0" smtClean="0"/>
              <a:t>Configuring App Permissions</a:t>
            </a:r>
          </a:p>
          <a:p>
            <a:pPr>
              <a:buFont typeface="Wingdings" panose="05000000000000000000" pitchFamily="2" charset="2"/>
              <a:buChar char="Ø"/>
            </a:pPr>
            <a:r>
              <a:rPr lang="en-US" dirty="0" smtClean="0"/>
              <a:t>Understanding App Security Principals</a:t>
            </a:r>
          </a:p>
          <a:p>
            <a:r>
              <a:rPr lang="en-US" dirty="0" smtClean="0"/>
              <a:t>App Authentication using S2S Trusts</a:t>
            </a:r>
          </a:p>
          <a:p>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41865323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Deep dive: SharePoint and Office App Security Model (</a:t>
            </a:r>
            <a:r>
              <a:rPr lang="en-US" dirty="0" err="1"/>
              <a:t>OAuth</a:t>
            </a:r>
            <a:r>
              <a:rPr lang="en-US" dirty="0"/>
              <a:t> &amp; S2S)</a:t>
            </a:r>
          </a:p>
        </p:txBody>
      </p:sp>
      <p:sp>
        <p:nvSpPr>
          <p:cNvPr id="5" name="Text Placeholder 4"/>
          <p:cNvSpPr>
            <a:spLocks noGrp="1"/>
          </p:cNvSpPr>
          <p:nvPr>
            <p:ph type="body" sz="quarter" idx="14"/>
          </p:nvPr>
        </p:nvSpPr>
        <p:spPr/>
        <p:txBody>
          <a:bodyPr/>
          <a:lstStyle/>
          <a:p>
            <a:r>
              <a:rPr lang="en-US" dirty="0"/>
              <a:t>Ted Pattison</a:t>
            </a:r>
          </a:p>
          <a:p>
            <a:r>
              <a:rPr lang="en-US" dirty="0"/>
              <a:t>Instructor/Author</a:t>
            </a:r>
          </a:p>
          <a:p>
            <a:r>
              <a:rPr lang="en-US" dirty="0"/>
              <a:t>Critical Path Training</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SPC409</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65893"/>
          </a:xfrm>
        </p:spPr>
        <p:txBody>
          <a:bodyPr/>
          <a:lstStyle/>
          <a:p>
            <a:r>
              <a:rPr lang="en-US" dirty="0" smtClean="0"/>
              <a:t>External authentication requires app principals</a:t>
            </a:r>
          </a:p>
          <a:p>
            <a:pPr lvl="1"/>
            <a:r>
              <a:rPr lang="en-US" dirty="0" smtClean="0"/>
              <a:t>App principal is a tenancy-scoped account for app identity</a:t>
            </a:r>
          </a:p>
          <a:p>
            <a:pPr lvl="1"/>
            <a:r>
              <a:rPr lang="en-US" dirty="0" smtClean="0"/>
              <a:t>App principal identified using a GUID</a:t>
            </a:r>
          </a:p>
          <a:p>
            <a:pPr lvl="1"/>
            <a:r>
              <a:rPr lang="en-US" dirty="0" smtClean="0"/>
              <a:t>App principals must be created in SharePoint host</a:t>
            </a:r>
          </a:p>
          <a:p>
            <a:pPr lvl="1"/>
            <a:endParaRPr lang="en-US" dirty="0" smtClean="0"/>
          </a:p>
          <a:p>
            <a:r>
              <a:rPr lang="en-US" dirty="0" smtClean="0"/>
              <a:t>App principal properties</a:t>
            </a:r>
          </a:p>
          <a:p>
            <a:pPr lvl="1"/>
            <a:r>
              <a:rPr lang="en-US" b="1" dirty="0" smtClean="0">
                <a:solidFill>
                  <a:srgbClr val="C00000"/>
                </a:solidFill>
              </a:rPr>
              <a:t>Client ID</a:t>
            </a:r>
            <a:r>
              <a:rPr lang="en-US" dirty="0" smtClean="0"/>
              <a:t>: GUID-based identifier for app principal</a:t>
            </a:r>
          </a:p>
          <a:p>
            <a:pPr lvl="1"/>
            <a:r>
              <a:rPr lang="en-US" b="1" dirty="0" smtClean="0">
                <a:solidFill>
                  <a:srgbClr val="C00000"/>
                </a:solidFill>
              </a:rPr>
              <a:t>Client Secret</a:t>
            </a:r>
            <a:r>
              <a:rPr lang="en-US" dirty="0" smtClean="0"/>
              <a:t>: (not used in S2S)</a:t>
            </a:r>
          </a:p>
          <a:p>
            <a:pPr lvl="1"/>
            <a:r>
              <a:rPr lang="en-US" b="1" dirty="0" smtClean="0">
                <a:solidFill>
                  <a:srgbClr val="C00000"/>
                </a:solidFill>
              </a:rPr>
              <a:t>App Host Domain</a:t>
            </a:r>
            <a:r>
              <a:rPr lang="en-US" dirty="0" smtClean="0"/>
              <a:t>: Base URL of remote web</a:t>
            </a:r>
          </a:p>
          <a:p>
            <a:pPr lvl="1"/>
            <a:r>
              <a:rPr lang="en-US" b="1" dirty="0" smtClean="0">
                <a:solidFill>
                  <a:srgbClr val="C00000"/>
                </a:solidFill>
              </a:rPr>
              <a:t>Redirect URL</a:t>
            </a:r>
            <a:r>
              <a:rPr lang="en-US" dirty="0" smtClean="0"/>
              <a:t>: URL to a page used to configure on-the-fly security</a:t>
            </a:r>
            <a:endParaRPr lang="en-US" dirty="0"/>
          </a:p>
        </p:txBody>
      </p:sp>
      <p:sp>
        <p:nvSpPr>
          <p:cNvPr id="3" name="Title 2"/>
          <p:cNvSpPr>
            <a:spLocks noGrp="1"/>
          </p:cNvSpPr>
          <p:nvPr>
            <p:ph type="title"/>
          </p:nvPr>
        </p:nvSpPr>
        <p:spPr/>
        <p:txBody>
          <a:bodyPr/>
          <a:lstStyle/>
          <a:p>
            <a:r>
              <a:rPr lang="en-US" smtClean="0"/>
              <a:t>App Principals</a:t>
            </a:r>
            <a:endParaRPr lang="en-US" dirty="0"/>
          </a:p>
        </p:txBody>
      </p:sp>
    </p:spTree>
    <p:extLst>
      <p:ext uri="{BB962C8B-B14F-4D97-AF65-F5344CB8AC3E}">
        <p14:creationId xmlns:p14="http://schemas.microsoft.com/office/powerpoint/2010/main" val="379221356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mtClean="0"/>
              <a:t>Get to know the built-in app management pages</a:t>
            </a:r>
          </a:p>
          <a:p>
            <a:pPr lvl="1"/>
            <a:r>
              <a:rPr lang="en-US" smtClean="0"/>
              <a:t>AppRegNew.aspx</a:t>
            </a:r>
          </a:p>
          <a:p>
            <a:pPr lvl="1"/>
            <a:r>
              <a:rPr lang="en-US" smtClean="0"/>
              <a:t>AppInv.com</a:t>
            </a:r>
          </a:p>
          <a:p>
            <a:pPr lvl="1"/>
            <a:r>
              <a:rPr lang="en-US" smtClean="0"/>
              <a:t>AppPrincipals.aspx</a:t>
            </a:r>
          </a:p>
          <a:p>
            <a:pPr lvl="1"/>
            <a:endParaRPr lang="en-US" smtClean="0"/>
          </a:p>
          <a:p>
            <a:r>
              <a:rPr lang="en-US" smtClean="0"/>
              <a:t>There is also management support using PowerShell</a:t>
            </a:r>
          </a:p>
          <a:p>
            <a:pPr lvl="1"/>
            <a:r>
              <a:rPr lang="en-US" smtClean="0"/>
              <a:t>Use PowerShell cmdlets to administer SharePoint apps and app principals </a:t>
            </a:r>
          </a:p>
          <a:p>
            <a:pPr lvl="1"/>
            <a:endParaRPr lang="en-US" dirty="0"/>
          </a:p>
        </p:txBody>
      </p:sp>
      <p:sp>
        <p:nvSpPr>
          <p:cNvPr id="3" name="Title 2"/>
          <p:cNvSpPr>
            <a:spLocks noGrp="1"/>
          </p:cNvSpPr>
          <p:nvPr>
            <p:ph type="title"/>
          </p:nvPr>
        </p:nvSpPr>
        <p:spPr/>
        <p:txBody>
          <a:bodyPr/>
          <a:lstStyle/>
          <a:p>
            <a:r>
              <a:rPr lang="en-US" dirty="0" smtClean="0"/>
              <a:t>Managing App Principals</a:t>
            </a:r>
            <a:endParaRPr lang="en-US" dirty="0"/>
          </a:p>
        </p:txBody>
      </p:sp>
    </p:spTree>
    <p:extLst>
      <p:ext uri="{BB962C8B-B14F-4D97-AF65-F5344CB8AC3E}">
        <p14:creationId xmlns:p14="http://schemas.microsoft.com/office/powerpoint/2010/main" val="188797080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AppRegNew.aspx</a:t>
            </a:r>
            <a:endParaRPr lang="en-US" dirty="0"/>
          </a:p>
        </p:txBody>
      </p:sp>
      <p:pic>
        <p:nvPicPr>
          <p:cNvPr id="3" name="Picture 2"/>
          <p:cNvPicPr>
            <a:picLocks noChangeAspect="1"/>
          </p:cNvPicPr>
          <p:nvPr/>
        </p:nvPicPr>
        <p:blipFill>
          <a:blip r:embed="rId2"/>
          <a:stretch>
            <a:fillRect/>
          </a:stretch>
        </p:blipFill>
        <p:spPr>
          <a:xfrm>
            <a:off x="1875453" y="1840148"/>
            <a:ext cx="6514176" cy="4182572"/>
          </a:xfrm>
          <a:prstGeom prst="rect">
            <a:avLst/>
          </a:prstGeom>
        </p:spPr>
      </p:pic>
      <p:pic>
        <p:nvPicPr>
          <p:cNvPr id="5" name="Picture 4"/>
          <p:cNvPicPr>
            <a:picLocks noChangeAspect="1"/>
          </p:cNvPicPr>
          <p:nvPr/>
        </p:nvPicPr>
        <p:blipFill rotWithShape="1">
          <a:blip r:embed="rId3"/>
          <a:srcRect b="8882"/>
          <a:stretch/>
        </p:blipFill>
        <p:spPr>
          <a:xfrm>
            <a:off x="1890929" y="1857312"/>
            <a:ext cx="6495013" cy="4102810"/>
          </a:xfrm>
          <a:prstGeom prst="rect">
            <a:avLst/>
          </a:prstGeom>
          <a:ln>
            <a:solidFill>
              <a:schemeClr val="bg1">
                <a:lumMod val="50000"/>
              </a:schemeClr>
            </a:solidFill>
          </a:ln>
        </p:spPr>
      </p:pic>
    </p:spTree>
    <p:extLst>
      <p:ext uri="{BB962C8B-B14F-4D97-AF65-F5344CB8AC3E}">
        <p14:creationId xmlns:p14="http://schemas.microsoft.com/office/powerpoint/2010/main" val="6506625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AppInv.aspx</a:t>
            </a:r>
            <a:endParaRPr lang="en-US" dirty="0"/>
          </a:p>
        </p:txBody>
      </p:sp>
      <p:pic>
        <p:nvPicPr>
          <p:cNvPr id="3" name="Picture 2"/>
          <p:cNvPicPr>
            <a:picLocks noChangeAspect="1"/>
          </p:cNvPicPr>
          <p:nvPr/>
        </p:nvPicPr>
        <p:blipFill>
          <a:blip r:embed="rId2"/>
          <a:stretch>
            <a:fillRect/>
          </a:stretch>
        </p:blipFill>
        <p:spPr>
          <a:xfrm>
            <a:off x="1875453" y="1840149"/>
            <a:ext cx="5976220" cy="4227310"/>
          </a:xfrm>
          <a:prstGeom prst="rect">
            <a:avLst/>
          </a:prstGeom>
        </p:spPr>
      </p:pic>
      <p:pic>
        <p:nvPicPr>
          <p:cNvPr id="4" name="Picture 3"/>
          <p:cNvPicPr>
            <a:picLocks noChangeAspect="1"/>
          </p:cNvPicPr>
          <p:nvPr/>
        </p:nvPicPr>
        <p:blipFill>
          <a:blip r:embed="rId3"/>
          <a:stretch>
            <a:fillRect/>
          </a:stretch>
        </p:blipFill>
        <p:spPr>
          <a:xfrm>
            <a:off x="1881405" y="1840148"/>
            <a:ext cx="5985571" cy="4227310"/>
          </a:xfrm>
          <a:prstGeom prst="rect">
            <a:avLst/>
          </a:prstGeom>
        </p:spPr>
      </p:pic>
      <p:pic>
        <p:nvPicPr>
          <p:cNvPr id="5" name="Picture 4"/>
          <p:cNvPicPr>
            <a:picLocks noChangeAspect="1"/>
          </p:cNvPicPr>
          <p:nvPr/>
        </p:nvPicPr>
        <p:blipFill>
          <a:blip r:embed="rId4"/>
          <a:stretch>
            <a:fillRect/>
          </a:stretch>
        </p:blipFill>
        <p:spPr>
          <a:xfrm>
            <a:off x="1887356" y="1840148"/>
            <a:ext cx="5985573" cy="4227311"/>
          </a:xfrm>
          <a:prstGeom prst="rect">
            <a:avLst/>
          </a:prstGeom>
        </p:spPr>
      </p:pic>
    </p:spTree>
    <p:extLst>
      <p:ext uri="{BB962C8B-B14F-4D97-AF65-F5344CB8AC3E}">
        <p14:creationId xmlns:p14="http://schemas.microsoft.com/office/powerpoint/2010/main" val="24227786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AppPrincipals.aspx</a:t>
            </a:r>
            <a:endParaRPr lang="en-US" dirty="0"/>
          </a:p>
        </p:txBody>
      </p:sp>
      <p:pic>
        <p:nvPicPr>
          <p:cNvPr id="3" name="Picture 2"/>
          <p:cNvPicPr>
            <a:picLocks noChangeAspect="1"/>
          </p:cNvPicPr>
          <p:nvPr/>
        </p:nvPicPr>
        <p:blipFill>
          <a:blip r:embed="rId2"/>
          <a:stretch>
            <a:fillRect/>
          </a:stretch>
        </p:blipFill>
        <p:spPr>
          <a:xfrm>
            <a:off x="1818312" y="1868718"/>
            <a:ext cx="7299074" cy="4085645"/>
          </a:xfrm>
          <a:prstGeom prst="rect">
            <a:avLst/>
          </a:prstGeom>
          <a:ln>
            <a:solidFill>
              <a:schemeClr val="bg1">
                <a:lumMod val="85000"/>
              </a:schemeClr>
            </a:solidFill>
          </a:ln>
        </p:spPr>
      </p:pic>
    </p:spTree>
    <p:extLst>
      <p:ext uri="{BB962C8B-B14F-4D97-AF65-F5344CB8AC3E}">
        <p14:creationId xmlns:p14="http://schemas.microsoft.com/office/powerpoint/2010/main" val="180938138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Registering an App Principal</a:t>
            </a:r>
            <a:endParaRPr lang="en-US" dirty="0"/>
          </a:p>
        </p:txBody>
      </p:sp>
      <p:sp>
        <p:nvSpPr>
          <p:cNvPr id="2" name="Text Placeholder 1"/>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19520450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pPr>
              <a:buFont typeface="Wingdings" panose="05000000000000000000" pitchFamily="2" charset="2"/>
              <a:buChar char="ü"/>
            </a:pPr>
            <a:r>
              <a:rPr lang="en-US" dirty="0" smtClean="0"/>
              <a:t>App Security Overview</a:t>
            </a:r>
          </a:p>
          <a:p>
            <a:pPr>
              <a:buFont typeface="Wingdings" panose="05000000000000000000" pitchFamily="2" charset="2"/>
              <a:buChar char="ü"/>
            </a:pPr>
            <a:r>
              <a:rPr lang="en-US" dirty="0" smtClean="0"/>
              <a:t>Configuring App Permissions</a:t>
            </a:r>
          </a:p>
          <a:p>
            <a:pPr>
              <a:buFont typeface="Wingdings" panose="05000000000000000000" pitchFamily="2" charset="2"/>
              <a:buChar char="ü"/>
            </a:pPr>
            <a:r>
              <a:rPr lang="en-US" dirty="0" smtClean="0"/>
              <a:t>Understanding App Security Principals</a:t>
            </a:r>
          </a:p>
          <a:p>
            <a:pPr>
              <a:buFont typeface="Wingdings" panose="05000000000000000000" pitchFamily="2" charset="2"/>
              <a:buChar char="Ø"/>
            </a:pPr>
            <a:r>
              <a:rPr lang="en-US" dirty="0" smtClean="0"/>
              <a:t>App Authentication using S2S Trusts</a:t>
            </a:r>
          </a:p>
          <a:p>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420416939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Trusted connection between app and SharePoint</a:t>
            </a:r>
          </a:p>
          <a:p>
            <a:pPr lvl="1"/>
            <a:r>
              <a:rPr lang="en-US" smtClean="0"/>
              <a:t>Eliminates need for ACS when running apps in on-premises farm</a:t>
            </a:r>
          </a:p>
          <a:p>
            <a:pPr lvl="1"/>
            <a:r>
              <a:rPr lang="en-US" smtClean="0"/>
              <a:t>Trust between servers configured using SSL certificates</a:t>
            </a:r>
          </a:p>
          <a:p>
            <a:pPr lvl="1"/>
            <a:r>
              <a:rPr lang="en-US" smtClean="0"/>
              <a:t>App code requires access to private key of SSL certificate</a:t>
            </a:r>
          </a:p>
          <a:p>
            <a:pPr lvl="1"/>
            <a:r>
              <a:rPr lang="en-US" smtClean="0"/>
              <a:t>Requires creating Security Token Service on SharePoint server(s)</a:t>
            </a:r>
          </a:p>
          <a:p>
            <a:endParaRPr lang="en-US" smtClean="0"/>
          </a:p>
          <a:p>
            <a:endParaRPr lang="en-US" dirty="0"/>
          </a:p>
        </p:txBody>
      </p:sp>
      <p:sp>
        <p:nvSpPr>
          <p:cNvPr id="2" name="Title 1"/>
          <p:cNvSpPr>
            <a:spLocks noGrp="1"/>
          </p:cNvSpPr>
          <p:nvPr>
            <p:ph type="title"/>
          </p:nvPr>
        </p:nvSpPr>
        <p:spPr/>
        <p:txBody>
          <a:bodyPr/>
          <a:lstStyle/>
          <a:p>
            <a:r>
              <a:rPr lang="en-US" smtClean="0"/>
              <a:t>What is a Server-to-server (S2S) Trust</a:t>
            </a:r>
            <a:endParaRPr lang="en-US" dirty="0"/>
          </a:p>
        </p:txBody>
      </p:sp>
      <p:grpSp>
        <p:nvGrpSpPr>
          <p:cNvPr id="23" name="Group 22"/>
          <p:cNvGrpSpPr/>
          <p:nvPr/>
        </p:nvGrpSpPr>
        <p:grpSpPr>
          <a:xfrm>
            <a:off x="1187356" y="3813255"/>
            <a:ext cx="4714945" cy="2813332"/>
            <a:chOff x="2653654" y="3687393"/>
            <a:chExt cx="3637492" cy="2103066"/>
          </a:xfrm>
        </p:grpSpPr>
        <p:sp>
          <p:nvSpPr>
            <p:cNvPr id="21" name="Rectangle 20"/>
            <p:cNvSpPr/>
            <p:nvPr/>
          </p:nvSpPr>
          <p:spPr bwMode="auto">
            <a:xfrm>
              <a:off x="2653654" y="3687393"/>
              <a:ext cx="3637492" cy="2103066"/>
            </a:xfrm>
            <a:prstGeom prst="rect">
              <a:avLst/>
            </a:prstGeom>
            <a:solidFill>
              <a:schemeClr val="bg1">
                <a:lumMod val="85000"/>
              </a:schemeClr>
            </a:solid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4930" tIns="20986" rIns="104930" bIns="26231" numCol="1" rtlCol="0" anchor="t" anchorCtr="0" compatLnSpc="1">
              <a:prstTxWarp prst="textNoShape">
                <a:avLst/>
              </a:prstTxWarp>
            </a:bodyPr>
            <a:lstStyle/>
            <a:p>
              <a:pPr algn="ctr" defTabSz="524506" fontAlgn="base">
                <a:spcBef>
                  <a:spcPct val="0"/>
                </a:spcBef>
                <a:spcAft>
                  <a:spcPct val="0"/>
                </a:spcAft>
              </a:pPr>
              <a:r>
                <a:rPr lang="en-US" sz="918" dirty="0">
                  <a:solidFill>
                    <a:schemeClr val="tx1"/>
                  </a:solidFill>
                  <a:latin typeface="Segoe Condensed" pitchFamily="34" charset="0"/>
                </a:rPr>
                <a:t>On-premises Farm</a:t>
              </a:r>
            </a:p>
          </p:txBody>
        </p:sp>
        <p:sp>
          <p:nvSpPr>
            <p:cNvPr id="22" name="Rectangle 21"/>
            <p:cNvSpPr/>
            <p:nvPr/>
          </p:nvSpPr>
          <p:spPr bwMode="auto">
            <a:xfrm>
              <a:off x="4668923" y="4469204"/>
              <a:ext cx="503653" cy="705955"/>
            </a:xfrm>
            <a:prstGeom prst="rect">
              <a:avLst/>
            </a:prstGeom>
            <a:solidFill>
              <a:schemeClr val="bg1"/>
            </a:solid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4930" tIns="104930" rIns="104930" bIns="26231" numCol="1" rtlCol="0" anchor="t" anchorCtr="0" compatLnSpc="1">
              <a:prstTxWarp prst="textNoShape">
                <a:avLst/>
              </a:prstTxWarp>
            </a:bodyPr>
            <a:lstStyle/>
            <a:p>
              <a:pPr algn="ctr" defTabSz="524506" fontAlgn="base">
                <a:spcBef>
                  <a:spcPct val="0"/>
                </a:spcBef>
                <a:spcAft>
                  <a:spcPct val="0"/>
                </a:spcAft>
              </a:pPr>
              <a:endParaRPr lang="en-US" sz="1530" dirty="0">
                <a:gradFill>
                  <a:gsLst>
                    <a:gs pos="0">
                      <a:srgbClr val="FFFFFF"/>
                    </a:gs>
                    <a:gs pos="100000">
                      <a:srgbClr val="FFFFFF"/>
                    </a:gs>
                  </a:gsLst>
                  <a:lin ang="5400000" scaled="0"/>
                </a:gradFill>
                <a:latin typeface="Segoe Condensed" pitchFamily="34" charset="0"/>
              </a:endParaRPr>
            </a:p>
          </p:txBody>
        </p:sp>
        <p:cxnSp>
          <p:nvCxnSpPr>
            <p:cNvPr id="5" name="Straight Arrow Connector 4"/>
            <p:cNvCxnSpPr>
              <a:stCxn id="14" idx="3"/>
              <a:endCxn id="13" idx="1"/>
            </p:cNvCxnSpPr>
            <p:nvPr/>
          </p:nvCxnSpPr>
          <p:spPr>
            <a:xfrm flipV="1">
              <a:off x="3444800" y="4213008"/>
              <a:ext cx="1106207" cy="529465"/>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044007" y="4323149"/>
              <a:ext cx="141522" cy="166617"/>
            </a:xfrm>
            <a:prstGeom prst="ellipse">
              <a:avLst/>
            </a:prstGeom>
          </p:spPr>
          <p:style>
            <a:lnRef idx="1">
              <a:schemeClr val="accent2"/>
            </a:lnRef>
            <a:fillRef idx="2">
              <a:schemeClr val="accent2"/>
            </a:fillRef>
            <a:effectRef idx="1">
              <a:schemeClr val="accent2"/>
            </a:effectRef>
            <a:fontRef idx="minor">
              <a:schemeClr val="dk1"/>
            </a:fontRef>
          </p:style>
          <p:txBody>
            <a:bodyPr lIns="67250" tIns="33624" rIns="67250" bIns="33624" rtlCol="0" anchor="ctr"/>
            <a:lstStyle/>
            <a:p>
              <a:pPr algn="ctr"/>
              <a:r>
                <a:rPr lang="en-US" sz="804" b="1" dirty="0">
                  <a:solidFill>
                    <a:prstClr val="black"/>
                  </a:solidFill>
                </a:rPr>
                <a:t>1</a:t>
              </a:r>
            </a:p>
          </p:txBody>
        </p:sp>
        <p:cxnSp>
          <p:nvCxnSpPr>
            <p:cNvPr id="7" name="Straight Arrow Connector 6"/>
            <p:cNvCxnSpPr>
              <a:stCxn id="15" idx="1"/>
              <a:endCxn id="14" idx="3"/>
            </p:cNvCxnSpPr>
            <p:nvPr/>
          </p:nvCxnSpPr>
          <p:spPr>
            <a:xfrm flipH="1" flipV="1">
              <a:off x="3444799" y="4742474"/>
              <a:ext cx="1106297" cy="605485"/>
            </a:xfrm>
            <a:prstGeom prst="straightConnector1">
              <a:avLst/>
            </a:prstGeom>
            <a:ln w="28575">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054453" y="5029104"/>
              <a:ext cx="141522" cy="166617"/>
            </a:xfrm>
            <a:prstGeom prst="ellipse">
              <a:avLst/>
            </a:prstGeom>
          </p:spPr>
          <p:style>
            <a:lnRef idx="1">
              <a:schemeClr val="accent2"/>
            </a:lnRef>
            <a:fillRef idx="2">
              <a:schemeClr val="accent2"/>
            </a:fillRef>
            <a:effectRef idx="1">
              <a:schemeClr val="accent2"/>
            </a:effectRef>
            <a:fontRef idx="minor">
              <a:schemeClr val="dk1"/>
            </a:fontRef>
          </p:style>
          <p:txBody>
            <a:bodyPr lIns="67250" tIns="33624" rIns="67250" bIns="33624" rtlCol="0" anchor="ctr"/>
            <a:lstStyle/>
            <a:p>
              <a:pPr algn="ctr"/>
              <a:r>
                <a:rPr lang="en-US" sz="804" b="1" dirty="0">
                  <a:solidFill>
                    <a:prstClr val="black"/>
                  </a:solidFill>
                </a:rPr>
                <a:t>2</a:t>
              </a:r>
            </a:p>
          </p:txBody>
        </p:sp>
        <p:grpSp>
          <p:nvGrpSpPr>
            <p:cNvPr id="18" name="Group 17"/>
            <p:cNvGrpSpPr/>
            <p:nvPr/>
          </p:nvGrpSpPr>
          <p:grpSpPr>
            <a:xfrm>
              <a:off x="4731279" y="4554531"/>
              <a:ext cx="369816" cy="486151"/>
              <a:chOff x="4461636" y="4735284"/>
              <a:chExt cx="520196" cy="811319"/>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1867" y="5171280"/>
                <a:ext cx="375323" cy="375323"/>
              </a:xfrm>
              <a:prstGeom prst="rect">
                <a:avLst/>
              </a:prstGeom>
            </p:spPr>
          </p:pic>
          <p:cxnSp>
            <p:nvCxnSpPr>
              <p:cNvPr id="9" name="Straight Arrow Connector 8"/>
              <p:cNvCxnSpPr/>
              <p:nvPr/>
            </p:nvCxnSpPr>
            <p:spPr>
              <a:xfrm flipH="1">
                <a:off x="4559359" y="4735284"/>
                <a:ext cx="1" cy="76127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884563" y="4770220"/>
                <a:ext cx="1" cy="726334"/>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793185" y="4928889"/>
                <a:ext cx="188647" cy="222098"/>
              </a:xfrm>
              <a:prstGeom prst="ellipse">
                <a:avLst/>
              </a:prstGeom>
            </p:spPr>
            <p:style>
              <a:lnRef idx="1">
                <a:schemeClr val="accent2"/>
              </a:lnRef>
              <a:fillRef idx="2">
                <a:schemeClr val="accent2"/>
              </a:fillRef>
              <a:effectRef idx="1">
                <a:schemeClr val="accent2"/>
              </a:effectRef>
              <a:fontRef idx="minor">
                <a:schemeClr val="dk1"/>
              </a:fontRef>
            </p:style>
            <p:txBody>
              <a:bodyPr lIns="67250" tIns="33624" rIns="67250" bIns="33624" rtlCol="0" anchor="ctr"/>
              <a:lstStyle/>
              <a:p>
                <a:pPr algn="ctr"/>
                <a:r>
                  <a:rPr lang="en-US" sz="765" b="1" dirty="0">
                    <a:solidFill>
                      <a:prstClr val="black"/>
                    </a:solidFill>
                  </a:rPr>
                  <a:t>4</a:t>
                </a:r>
              </a:p>
            </p:txBody>
          </p:sp>
          <p:sp>
            <p:nvSpPr>
              <p:cNvPr id="12" name="Oval 11"/>
              <p:cNvSpPr/>
              <p:nvPr/>
            </p:nvSpPr>
            <p:spPr>
              <a:xfrm>
                <a:off x="4461636" y="4928889"/>
                <a:ext cx="188647" cy="222098"/>
              </a:xfrm>
              <a:prstGeom prst="ellipse">
                <a:avLst/>
              </a:prstGeom>
            </p:spPr>
            <p:style>
              <a:lnRef idx="1">
                <a:schemeClr val="accent2"/>
              </a:lnRef>
              <a:fillRef idx="2">
                <a:schemeClr val="accent2"/>
              </a:fillRef>
              <a:effectRef idx="1">
                <a:schemeClr val="accent2"/>
              </a:effectRef>
              <a:fontRef idx="minor">
                <a:schemeClr val="dk1"/>
              </a:fontRef>
            </p:style>
            <p:txBody>
              <a:bodyPr lIns="67250" tIns="33624" rIns="67250" bIns="33624" rtlCol="0" anchor="ctr"/>
              <a:lstStyle/>
              <a:p>
                <a:pPr algn="ctr"/>
                <a:r>
                  <a:rPr lang="en-US" sz="765" b="1" dirty="0">
                    <a:solidFill>
                      <a:prstClr val="black"/>
                    </a:solidFill>
                  </a:rPr>
                  <a:t>3</a:t>
                </a:r>
              </a:p>
            </p:txBody>
          </p:sp>
        </p:grpSp>
        <p:sp>
          <p:nvSpPr>
            <p:cNvPr id="13" name="Rectangle 12"/>
            <p:cNvSpPr/>
            <p:nvPr/>
          </p:nvSpPr>
          <p:spPr bwMode="auto">
            <a:xfrm>
              <a:off x="4551007" y="3905604"/>
              <a:ext cx="727455" cy="6148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2465" tIns="41971" rIns="52465" bIns="26231" numCol="1" rtlCol="0" anchor="ctr" anchorCtr="0" compatLnSpc="1">
              <a:prstTxWarp prst="textNoShape">
                <a:avLst/>
              </a:prstTxWarp>
            </a:bodyPr>
            <a:lstStyle/>
            <a:p>
              <a:pPr algn="ctr" defTabSz="524506" fontAlgn="base">
                <a:spcBef>
                  <a:spcPts val="345"/>
                </a:spcBef>
                <a:spcAft>
                  <a:spcPts val="345"/>
                </a:spcAft>
              </a:pPr>
              <a:r>
                <a:rPr lang="en-US" sz="765" dirty="0">
                  <a:gradFill>
                    <a:gsLst>
                      <a:gs pos="0">
                        <a:srgbClr val="FFFFFF"/>
                      </a:gs>
                      <a:gs pos="100000">
                        <a:srgbClr val="FFFFFF"/>
                      </a:gs>
                    </a:gsLst>
                    <a:lin ang="5400000" scaled="0"/>
                  </a:gradFill>
                  <a:latin typeface="Arial" pitchFamily="34" charset="0"/>
                  <a:cs typeface="Arial" pitchFamily="34" charset="0"/>
                </a:rPr>
                <a:t>SharePoint Web Server</a:t>
              </a:r>
            </a:p>
          </p:txBody>
        </p:sp>
        <p:sp>
          <p:nvSpPr>
            <p:cNvPr id="14" name="Rectangle 13"/>
            <p:cNvSpPr/>
            <p:nvPr/>
          </p:nvSpPr>
          <p:spPr bwMode="auto">
            <a:xfrm>
              <a:off x="2829243" y="4468214"/>
              <a:ext cx="615556" cy="54851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2465" tIns="41971" rIns="52465" bIns="26231" numCol="1" rtlCol="0" anchor="ctr" anchorCtr="1" compatLnSpc="1">
              <a:prstTxWarp prst="textNoShape">
                <a:avLst/>
              </a:prstTxWarp>
            </a:bodyPr>
            <a:lstStyle/>
            <a:p>
              <a:pPr algn="ctr" defTabSz="524506" fontAlgn="base">
                <a:spcBef>
                  <a:spcPts val="345"/>
                </a:spcBef>
                <a:spcAft>
                  <a:spcPts val="345"/>
                </a:spcAft>
              </a:pPr>
              <a:r>
                <a:rPr lang="en-US" sz="765" dirty="0">
                  <a:gradFill>
                    <a:gsLst>
                      <a:gs pos="0">
                        <a:srgbClr val="FFFFFF"/>
                      </a:gs>
                      <a:gs pos="100000">
                        <a:srgbClr val="FFFFFF"/>
                      </a:gs>
                    </a:gsLst>
                    <a:lin ang="5400000" scaled="0"/>
                  </a:gradFill>
                  <a:latin typeface="Arial" pitchFamily="34" charset="0"/>
                  <a:cs typeface="Arial" pitchFamily="34" charset="0"/>
                </a:rPr>
                <a:t>User</a:t>
              </a:r>
            </a:p>
          </p:txBody>
        </p:sp>
        <p:sp>
          <p:nvSpPr>
            <p:cNvPr id="15" name="Rectangle 14"/>
            <p:cNvSpPr/>
            <p:nvPr/>
          </p:nvSpPr>
          <p:spPr bwMode="auto">
            <a:xfrm>
              <a:off x="4551096" y="5040554"/>
              <a:ext cx="727455" cy="6148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2465" tIns="41971" rIns="52465" bIns="26231" numCol="1" rtlCol="0" anchor="ctr" anchorCtr="1" compatLnSpc="1">
              <a:prstTxWarp prst="textNoShape">
                <a:avLst/>
              </a:prstTxWarp>
            </a:bodyPr>
            <a:lstStyle/>
            <a:p>
              <a:pPr algn="ctr" defTabSz="524506" fontAlgn="base">
                <a:spcBef>
                  <a:spcPts val="345"/>
                </a:spcBef>
                <a:spcAft>
                  <a:spcPts val="345"/>
                </a:spcAft>
              </a:pPr>
              <a:r>
                <a:rPr lang="en-US" sz="765" dirty="0">
                  <a:gradFill>
                    <a:gsLst>
                      <a:gs pos="0">
                        <a:srgbClr val="FFFFFF"/>
                      </a:gs>
                      <a:gs pos="100000">
                        <a:srgbClr val="FFFFFF"/>
                      </a:gs>
                    </a:gsLst>
                    <a:lin ang="5400000" scaled="0"/>
                  </a:gradFill>
                  <a:latin typeface="Arial" pitchFamily="34" charset="0"/>
                  <a:cs typeface="Arial" pitchFamily="34" charset="0"/>
                </a:rPr>
                <a:t>Client App</a:t>
              </a:r>
            </a:p>
          </p:txBody>
        </p:sp>
        <p:sp>
          <p:nvSpPr>
            <p:cNvPr id="16" name="Oval 15"/>
            <p:cNvSpPr/>
            <p:nvPr/>
          </p:nvSpPr>
          <p:spPr bwMode="auto">
            <a:xfrm>
              <a:off x="5345489" y="4048092"/>
              <a:ext cx="730539" cy="320860"/>
            </a:xfrm>
            <a:prstGeom prst="ellipse">
              <a:avLst/>
            </a:prstGeom>
            <a:solidFill>
              <a:schemeClr val="accent5">
                <a:lumMod val="60000"/>
                <a:lumOff val="4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524506" fontAlgn="base">
                <a:spcBef>
                  <a:spcPct val="0"/>
                </a:spcBef>
                <a:spcAft>
                  <a:spcPct val="0"/>
                </a:spcAft>
              </a:pPr>
              <a:r>
                <a:rPr lang="en-US" sz="688" b="1" dirty="0">
                  <a:solidFill>
                    <a:schemeClr val="tx1"/>
                  </a:solidFill>
                  <a:latin typeface="Segoe Condensed" pitchFamily="34" charset="0"/>
                </a:rPr>
                <a:t>S2S STS</a:t>
              </a:r>
            </a:p>
          </p:txBody>
        </p:sp>
        <p:sp>
          <p:nvSpPr>
            <p:cNvPr id="17" name="Oval 16"/>
            <p:cNvSpPr/>
            <p:nvPr/>
          </p:nvSpPr>
          <p:spPr bwMode="auto">
            <a:xfrm>
              <a:off x="5323683" y="5125698"/>
              <a:ext cx="856904" cy="438778"/>
            </a:xfrm>
            <a:prstGeom prst="ellipse">
              <a:avLst/>
            </a:prstGeom>
            <a:solidFill>
              <a:schemeClr val="accent5">
                <a:lumMod val="60000"/>
                <a:lumOff val="40000"/>
              </a:schemeClr>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524506" fontAlgn="base">
                <a:spcBef>
                  <a:spcPct val="0"/>
                </a:spcBef>
                <a:spcAft>
                  <a:spcPct val="0"/>
                </a:spcAft>
              </a:pPr>
              <a:r>
                <a:rPr lang="en-US" sz="688" b="1" dirty="0">
                  <a:solidFill>
                    <a:schemeClr val="tx1"/>
                  </a:solidFill>
                  <a:latin typeface="Segoe Condensed" pitchFamily="34" charset="0"/>
                </a:rPr>
                <a:t>SSL Cert </a:t>
              </a:r>
            </a:p>
            <a:p>
              <a:pPr algn="ctr" defTabSz="524506" fontAlgn="base">
                <a:spcBef>
                  <a:spcPct val="0"/>
                </a:spcBef>
                <a:spcAft>
                  <a:spcPct val="0"/>
                </a:spcAft>
              </a:pPr>
              <a:r>
                <a:rPr lang="en-US" sz="688" dirty="0">
                  <a:solidFill>
                    <a:schemeClr val="tx1"/>
                  </a:solidFill>
                  <a:latin typeface="Segoe Condensed" pitchFamily="34" charset="0"/>
                </a:rPr>
                <a:t>Public/Private key pair (.</a:t>
              </a:r>
              <a:r>
                <a:rPr lang="en-US" sz="688" dirty="0" err="1">
                  <a:solidFill>
                    <a:schemeClr val="tx1"/>
                  </a:solidFill>
                  <a:latin typeface="Segoe Condensed" pitchFamily="34" charset="0"/>
                </a:rPr>
                <a:t>pfx</a:t>
              </a:r>
              <a:r>
                <a:rPr lang="en-US" sz="688" dirty="0">
                  <a:solidFill>
                    <a:schemeClr val="tx1"/>
                  </a:solidFill>
                  <a:latin typeface="Segoe Condensed" pitchFamily="34" charset="0"/>
                </a:rPr>
                <a:t>)</a:t>
              </a:r>
            </a:p>
          </p:txBody>
        </p:sp>
      </p:grpSp>
    </p:spTree>
    <p:extLst>
      <p:ext uri="{BB962C8B-B14F-4D97-AF65-F5344CB8AC3E}">
        <p14:creationId xmlns:p14="http://schemas.microsoft.com/office/powerpoint/2010/main" val="369752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853363"/>
          </a:xfrm>
        </p:spPr>
        <p:txBody>
          <a:bodyPr/>
          <a:lstStyle/>
          <a:p>
            <a:r>
              <a:rPr lang="en-US" dirty="0" smtClean="0"/>
              <a:t>App must authenticate the user</a:t>
            </a:r>
          </a:p>
          <a:p>
            <a:pPr lvl="1"/>
            <a:r>
              <a:rPr lang="en-US" dirty="0" smtClean="0"/>
              <a:t>App creates and signs its own access tokens</a:t>
            </a:r>
          </a:p>
          <a:p>
            <a:pPr lvl="1"/>
            <a:r>
              <a:rPr lang="en-US" dirty="0" smtClean="0"/>
              <a:t>App passed user identity to SharePoint farm with user identity</a:t>
            </a:r>
          </a:p>
          <a:p>
            <a:pPr lvl="1"/>
            <a:r>
              <a:rPr lang="en-US" dirty="0" smtClean="0"/>
              <a:t>SharePoint farm trusts that the app is telling the trust about user identity</a:t>
            </a:r>
          </a:p>
          <a:p>
            <a:pPr lvl="1"/>
            <a:endParaRPr lang="en-US" dirty="0" smtClean="0"/>
          </a:p>
          <a:p>
            <a:r>
              <a:rPr lang="en-US" dirty="0" smtClean="0"/>
              <a:t>“High Trust” is very different from “Full Trust”</a:t>
            </a:r>
          </a:p>
          <a:p>
            <a:pPr lvl="1"/>
            <a:r>
              <a:rPr lang="en-US" dirty="0" smtClean="0"/>
              <a:t>Full trust code is not limited by permissions – it can do anything</a:t>
            </a:r>
          </a:p>
          <a:p>
            <a:pPr lvl="1"/>
            <a:r>
              <a:rPr lang="en-US" dirty="0" smtClean="0"/>
              <a:t>High trust app has set of permissions that say what it can do</a:t>
            </a:r>
            <a:endParaRPr lang="en-US" dirty="0"/>
          </a:p>
        </p:txBody>
      </p:sp>
      <p:sp>
        <p:nvSpPr>
          <p:cNvPr id="3" name="Title 2"/>
          <p:cNvSpPr>
            <a:spLocks noGrp="1"/>
          </p:cNvSpPr>
          <p:nvPr>
            <p:ph type="title"/>
          </p:nvPr>
        </p:nvSpPr>
        <p:spPr/>
        <p:txBody>
          <a:bodyPr/>
          <a:lstStyle/>
          <a:p>
            <a:r>
              <a:rPr lang="en-US" smtClean="0"/>
              <a:t>Why Is It Called a “High Trust” App</a:t>
            </a:r>
            <a:endParaRPr lang="en-US" dirty="0"/>
          </a:p>
        </p:txBody>
      </p:sp>
    </p:spTree>
    <p:extLst>
      <p:ext uri="{BB962C8B-B14F-4D97-AF65-F5344CB8AC3E}">
        <p14:creationId xmlns:p14="http://schemas.microsoft.com/office/powerpoint/2010/main" val="327766181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mtClean="0"/>
              <a:t>App has x.509 certificate with public/private key pair</a:t>
            </a:r>
          </a:p>
          <a:p>
            <a:pPr lvl="1"/>
            <a:r>
              <a:rPr lang="en-US" smtClean="0"/>
              <a:t>Private key used to sign certain aspects in access token</a:t>
            </a:r>
          </a:p>
          <a:p>
            <a:r>
              <a:rPr lang="en-US" smtClean="0"/>
              <a:t>Public key registered with SharePoint farm</a:t>
            </a:r>
          </a:p>
          <a:p>
            <a:pPr lvl="1"/>
            <a:r>
              <a:rPr lang="en-US" smtClean="0"/>
              <a:t>This creates a trusted security token issuer</a:t>
            </a:r>
          </a:p>
          <a:p>
            <a:r>
              <a:rPr lang="en-US" smtClean="0"/>
              <a:t>App creates access token to call into SharePoint</a:t>
            </a:r>
          </a:p>
          <a:p>
            <a:pPr lvl="1"/>
            <a:r>
              <a:rPr lang="en-US" smtClean="0"/>
              <a:t>App creates access token with a specific client ID and signs it with private key</a:t>
            </a:r>
          </a:p>
          <a:p>
            <a:pPr lvl="1"/>
            <a:r>
              <a:rPr lang="en-US" smtClean="0"/>
              <a:t>Trusted security token issuer validates signature </a:t>
            </a:r>
          </a:p>
          <a:p>
            <a:r>
              <a:rPr lang="en-US" smtClean="0"/>
              <a:t>SharePoint establishes app identity</a:t>
            </a:r>
          </a:p>
          <a:p>
            <a:pPr lvl="1"/>
            <a:r>
              <a:rPr lang="en-US" smtClean="0"/>
              <a:t>App identity maps to a specific client ID</a:t>
            </a:r>
          </a:p>
          <a:p>
            <a:pPr lvl="1"/>
            <a:r>
              <a:rPr lang="en-US" smtClean="0"/>
              <a:t>You can have many client IDs associated with a single x.509 certificate</a:t>
            </a:r>
            <a:endParaRPr lang="en-US" dirty="0"/>
          </a:p>
        </p:txBody>
      </p:sp>
      <p:sp>
        <p:nvSpPr>
          <p:cNvPr id="3" name="Title 2"/>
          <p:cNvSpPr>
            <a:spLocks noGrp="1"/>
          </p:cNvSpPr>
          <p:nvPr>
            <p:ph type="title"/>
          </p:nvPr>
        </p:nvSpPr>
        <p:spPr/>
        <p:txBody>
          <a:bodyPr/>
          <a:lstStyle/>
          <a:p>
            <a:r>
              <a:rPr lang="en-US" smtClean="0"/>
              <a:t>Architecture of an S2S Trust</a:t>
            </a:r>
            <a:endParaRPr lang="en-US" dirty="0"/>
          </a:p>
        </p:txBody>
      </p:sp>
    </p:spTree>
    <p:extLst>
      <p:ext uri="{BB962C8B-B14F-4D97-AF65-F5344CB8AC3E}">
        <p14:creationId xmlns:p14="http://schemas.microsoft.com/office/powerpoint/2010/main" val="379963990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r>
              <a:rPr lang="en-US" dirty="0" smtClean="0"/>
              <a:t>App Security Overview</a:t>
            </a:r>
          </a:p>
          <a:p>
            <a:r>
              <a:rPr lang="en-US" dirty="0" smtClean="0"/>
              <a:t>Configuring App Permissions</a:t>
            </a:r>
          </a:p>
          <a:p>
            <a:r>
              <a:rPr lang="en-US" dirty="0" smtClean="0"/>
              <a:t>Understanding App Security Principals</a:t>
            </a:r>
          </a:p>
          <a:p>
            <a:r>
              <a:rPr lang="en-US" dirty="0" smtClean="0"/>
              <a:t>App Authentication using S2S Trusts</a:t>
            </a:r>
          </a:p>
          <a:p>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310302347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mtClean="0"/>
              <a:t>Steps to configure an S2S trust</a:t>
            </a:r>
          </a:p>
          <a:p>
            <a:pPr lvl="1"/>
            <a:r>
              <a:rPr lang="en-US" smtClean="0"/>
              <a:t>Create an x509 certificate</a:t>
            </a:r>
          </a:p>
          <a:p>
            <a:pPr lvl="1"/>
            <a:r>
              <a:rPr lang="en-US" smtClean="0"/>
              <a:t>Make certificate’s public key accessible to SharePoint</a:t>
            </a:r>
          </a:p>
          <a:p>
            <a:pPr lvl="1"/>
            <a:r>
              <a:rPr lang="en-US" smtClean="0"/>
              <a:t>Use PowerShell to create a trusted security token issuer based on public key</a:t>
            </a:r>
          </a:p>
          <a:p>
            <a:pPr lvl="1"/>
            <a:r>
              <a:rPr lang="en-US" smtClean="0"/>
              <a:t>Develop provider-hosted app which has access to private key file </a:t>
            </a:r>
          </a:p>
          <a:p>
            <a:pPr lvl="1"/>
            <a:r>
              <a:rPr lang="en-US" smtClean="0"/>
              <a:t>Create S2S access tokens with the help of TokenHelper class</a:t>
            </a:r>
          </a:p>
          <a:p>
            <a:pPr lvl="1"/>
            <a:r>
              <a:rPr lang="en-US" smtClean="0"/>
              <a:t>Pass access token with calling into SharePoint using CSOM or REST API</a:t>
            </a:r>
          </a:p>
          <a:p>
            <a:pPr lvl="1"/>
            <a:endParaRPr lang="en-US" smtClean="0"/>
          </a:p>
          <a:p>
            <a:r>
              <a:rPr lang="en-US" smtClean="0"/>
              <a:t>Two ways to make a certificate available</a:t>
            </a:r>
          </a:p>
          <a:p>
            <a:pPr lvl="1"/>
            <a:r>
              <a:rPr lang="en-US" smtClean="0"/>
              <a:t>Pass file path of certificate to SharePoint </a:t>
            </a:r>
          </a:p>
          <a:p>
            <a:pPr lvl="1"/>
            <a:r>
              <a:rPr lang="en-US" smtClean="0"/>
              <a:t>Expose certificate from app as metadata endpoint</a:t>
            </a:r>
            <a:endParaRPr lang="en-US" dirty="0"/>
          </a:p>
        </p:txBody>
      </p:sp>
      <p:sp>
        <p:nvSpPr>
          <p:cNvPr id="2" name="Title 1"/>
          <p:cNvSpPr>
            <a:spLocks noGrp="1"/>
          </p:cNvSpPr>
          <p:nvPr>
            <p:ph type="title"/>
          </p:nvPr>
        </p:nvSpPr>
        <p:spPr/>
        <p:txBody>
          <a:bodyPr/>
          <a:lstStyle/>
          <a:p>
            <a:r>
              <a:rPr lang="en-US" smtClean="0"/>
              <a:t>Configuring a Server-to-Server Trust</a:t>
            </a:r>
            <a:endParaRPr lang="en-US" dirty="0"/>
          </a:p>
        </p:txBody>
      </p:sp>
    </p:spTree>
    <p:extLst>
      <p:ext uri="{BB962C8B-B14F-4D97-AF65-F5344CB8AC3E}">
        <p14:creationId xmlns:p14="http://schemas.microsoft.com/office/powerpoint/2010/main" val="394850382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Creating Certificates</a:t>
            </a:r>
            <a:endParaRPr lang="en-US" dirty="0"/>
          </a:p>
        </p:txBody>
      </p:sp>
      <p:pic>
        <p:nvPicPr>
          <p:cNvPr id="3" name="Picture 2"/>
          <p:cNvPicPr>
            <a:picLocks noChangeAspect="1"/>
          </p:cNvPicPr>
          <p:nvPr/>
        </p:nvPicPr>
        <p:blipFill>
          <a:blip r:embed="rId3"/>
          <a:stretch>
            <a:fillRect/>
          </a:stretch>
        </p:blipFill>
        <p:spPr>
          <a:xfrm>
            <a:off x="274639" y="1212849"/>
            <a:ext cx="12008323" cy="5103813"/>
          </a:xfrm>
          <a:prstGeom prst="rect">
            <a:avLst/>
          </a:prstGeom>
          <a:ln>
            <a:solidFill>
              <a:schemeClr val="bg1">
                <a:lumMod val="85000"/>
              </a:schemeClr>
            </a:solidFill>
          </a:ln>
        </p:spPr>
      </p:pic>
    </p:spTree>
    <p:extLst>
      <p:ext uri="{BB962C8B-B14F-4D97-AF65-F5344CB8AC3E}">
        <p14:creationId xmlns:p14="http://schemas.microsoft.com/office/powerpoint/2010/main" val="50125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308324"/>
          </a:xfrm>
        </p:spPr>
        <p:txBody>
          <a:bodyPr/>
          <a:lstStyle/>
          <a:p>
            <a:r>
              <a:rPr lang="en-US" sz="3600" dirty="0" smtClean="0"/>
              <a:t>Steps to creating security token issuer in SharePoint farm</a:t>
            </a:r>
          </a:p>
          <a:p>
            <a:pPr lvl="1"/>
            <a:r>
              <a:rPr lang="en-US" dirty="0" smtClean="0"/>
              <a:t>Get the authentication realm (aka tenancy)</a:t>
            </a:r>
          </a:p>
          <a:p>
            <a:pPr lvl="1"/>
            <a:r>
              <a:rPr lang="en-US" dirty="0" smtClean="0"/>
              <a:t>Create realm-qualified app identifier</a:t>
            </a:r>
          </a:p>
          <a:p>
            <a:pPr lvl="1"/>
            <a:r>
              <a:rPr lang="en-US" dirty="0" smtClean="0"/>
              <a:t>Create certificate object using .</a:t>
            </a:r>
            <a:r>
              <a:rPr lang="en-US" dirty="0" err="1" smtClean="0"/>
              <a:t>pfx</a:t>
            </a:r>
            <a:r>
              <a:rPr lang="en-US" dirty="0" smtClean="0"/>
              <a:t> file containing password-protected private key </a:t>
            </a:r>
          </a:p>
          <a:p>
            <a:pPr lvl="1"/>
            <a:r>
              <a:rPr lang="en-US" dirty="0" smtClean="0"/>
              <a:t>Call New-</a:t>
            </a:r>
            <a:r>
              <a:rPr lang="en-US" dirty="0" err="1" smtClean="0"/>
              <a:t>SPTrustedSecurityTokenIssuer</a:t>
            </a:r>
            <a:endParaRPr lang="en-US" dirty="0"/>
          </a:p>
        </p:txBody>
      </p:sp>
      <p:sp>
        <p:nvSpPr>
          <p:cNvPr id="2" name="Title 1"/>
          <p:cNvSpPr>
            <a:spLocks noGrp="1"/>
          </p:cNvSpPr>
          <p:nvPr>
            <p:ph type="title"/>
          </p:nvPr>
        </p:nvSpPr>
        <p:spPr/>
        <p:txBody>
          <a:bodyPr/>
          <a:lstStyle/>
          <a:p>
            <a:r>
              <a:rPr lang="en-US" smtClean="0"/>
              <a:t>Creating the Secure Token Issuer</a:t>
            </a:r>
            <a:endParaRPr lang="en-US" dirty="0"/>
          </a:p>
        </p:txBody>
      </p:sp>
      <p:pic>
        <p:nvPicPr>
          <p:cNvPr id="7" name="Picture 6"/>
          <p:cNvPicPr>
            <a:picLocks noChangeAspect="1"/>
          </p:cNvPicPr>
          <p:nvPr/>
        </p:nvPicPr>
        <p:blipFill>
          <a:blip r:embed="rId3"/>
          <a:stretch>
            <a:fillRect/>
          </a:stretch>
        </p:blipFill>
        <p:spPr>
          <a:xfrm>
            <a:off x="1036637" y="3652696"/>
            <a:ext cx="8796013" cy="3121166"/>
          </a:xfrm>
          <a:prstGeom prst="rect">
            <a:avLst/>
          </a:prstGeom>
          <a:ln>
            <a:solidFill>
              <a:schemeClr val="bg1">
                <a:lumMod val="85000"/>
              </a:schemeClr>
            </a:solidFill>
          </a:ln>
        </p:spPr>
      </p:pic>
    </p:spTree>
    <p:extLst>
      <p:ext uri="{BB962C8B-B14F-4D97-AF65-F5344CB8AC3E}">
        <p14:creationId xmlns:p14="http://schemas.microsoft.com/office/powerpoint/2010/main" val="1859913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prstGeom prst="rect">
            <a:avLst/>
          </a:prstGeom>
        </p:spPr>
        <p:txBody>
          <a:bodyPr/>
          <a:lstStyle/>
          <a:p>
            <a:r>
              <a:rPr lang="en-US" smtClean="0"/>
              <a:t>Can be done several different ways</a:t>
            </a:r>
          </a:p>
          <a:p>
            <a:pPr lvl="1"/>
            <a:r>
              <a:rPr lang="en-US" smtClean="0"/>
              <a:t>Use built-in page named </a:t>
            </a:r>
            <a:r>
              <a:rPr lang="en-US" smtClean="0">
                <a:solidFill>
                  <a:srgbClr val="822F08"/>
                </a:solidFill>
              </a:rPr>
              <a:t>AppRegNew.aspx</a:t>
            </a:r>
          </a:p>
          <a:p>
            <a:pPr lvl="1"/>
            <a:r>
              <a:rPr lang="en-US" smtClean="0"/>
              <a:t>Use </a:t>
            </a:r>
            <a:r>
              <a:rPr lang="en-US" smtClean="0">
                <a:solidFill>
                  <a:srgbClr val="822F08"/>
                </a:solidFill>
              </a:rPr>
              <a:t>Register-SPAppPrincipal</a:t>
            </a:r>
          </a:p>
          <a:p>
            <a:pPr lvl="1"/>
            <a:r>
              <a:rPr lang="en-US" smtClean="0"/>
              <a:t>Use </a:t>
            </a:r>
            <a:r>
              <a:rPr lang="en-US" smtClean="0">
                <a:solidFill>
                  <a:srgbClr val="822F08"/>
                </a:solidFill>
              </a:rPr>
              <a:t>SPAppPrincipalManager</a:t>
            </a:r>
          </a:p>
          <a:p>
            <a:pPr lvl="1"/>
            <a:r>
              <a:rPr lang="en-US" smtClean="0"/>
              <a:t>Let Visual Studio do it for you when developing</a:t>
            </a:r>
            <a:endParaRPr lang="en-US" dirty="0"/>
          </a:p>
        </p:txBody>
      </p:sp>
      <p:sp>
        <p:nvSpPr>
          <p:cNvPr id="3" name="Title 2"/>
          <p:cNvSpPr>
            <a:spLocks noGrp="1"/>
          </p:cNvSpPr>
          <p:nvPr>
            <p:ph type="title"/>
          </p:nvPr>
        </p:nvSpPr>
        <p:spPr/>
        <p:txBody>
          <a:bodyPr/>
          <a:lstStyle/>
          <a:p>
            <a:r>
              <a:rPr lang="en-US" smtClean="0"/>
              <a:t>Creating an S2S App Principal</a:t>
            </a:r>
            <a:endParaRPr lang="en-US" dirty="0"/>
          </a:p>
        </p:txBody>
      </p:sp>
      <p:pic>
        <p:nvPicPr>
          <p:cNvPr id="5" name="Picture 4"/>
          <p:cNvPicPr>
            <a:picLocks noChangeAspect="1"/>
          </p:cNvPicPr>
          <p:nvPr/>
        </p:nvPicPr>
        <p:blipFill>
          <a:blip r:embed="rId2"/>
          <a:stretch>
            <a:fillRect/>
          </a:stretch>
        </p:blipFill>
        <p:spPr>
          <a:xfrm>
            <a:off x="1028245" y="3649662"/>
            <a:ext cx="8490615" cy="3200400"/>
          </a:xfrm>
          <a:prstGeom prst="rect">
            <a:avLst/>
          </a:prstGeom>
          <a:ln>
            <a:solidFill>
              <a:schemeClr val="bg1">
                <a:lumMod val="85000"/>
              </a:schemeClr>
            </a:solidFill>
          </a:ln>
        </p:spPr>
      </p:pic>
    </p:spTree>
    <p:extLst>
      <p:ext uri="{BB962C8B-B14F-4D97-AF65-F5344CB8AC3E}">
        <p14:creationId xmlns:p14="http://schemas.microsoft.com/office/powerpoint/2010/main" val="423583335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a </a:t>
            </a:r>
            <a:r>
              <a:rPr lang="en-US" dirty="0"/>
              <a:t>Secure Token Issuer</a:t>
            </a:r>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32439986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65893"/>
          </a:xfrm>
        </p:spPr>
        <p:txBody>
          <a:bodyPr/>
          <a:lstStyle/>
          <a:p>
            <a:r>
              <a:rPr lang="en-US" dirty="0" smtClean="0"/>
              <a:t>What is developer responsible for with S2S app?</a:t>
            </a:r>
          </a:p>
          <a:p>
            <a:pPr lvl="1"/>
            <a:r>
              <a:rPr lang="en-US" dirty="0" smtClean="0"/>
              <a:t>Authenticate the user (can use Windows </a:t>
            </a:r>
            <a:r>
              <a:rPr lang="en-US" dirty="0" err="1" smtClean="0"/>
              <a:t>Auth</a:t>
            </a:r>
            <a:r>
              <a:rPr lang="en-US" dirty="0" smtClean="0"/>
              <a:t>, FBA,  etc.)</a:t>
            </a:r>
          </a:p>
          <a:p>
            <a:pPr lvl="1"/>
            <a:r>
              <a:rPr lang="en-US" dirty="0" smtClean="0"/>
              <a:t>Create access tokens with </a:t>
            </a:r>
            <a:r>
              <a:rPr lang="en-US" dirty="0" err="1" smtClean="0"/>
              <a:t>TokenHelper</a:t>
            </a:r>
            <a:r>
              <a:rPr lang="en-US" dirty="0" smtClean="0"/>
              <a:t> class</a:t>
            </a:r>
          </a:p>
          <a:p>
            <a:pPr lvl="1"/>
            <a:r>
              <a:rPr lang="en-US" dirty="0" smtClean="0"/>
              <a:t>Add access token into </a:t>
            </a:r>
            <a:r>
              <a:rPr lang="en-US" sz="1800" b="1" dirty="0" smtClean="0">
                <a:solidFill>
                  <a:srgbClr val="C00000"/>
                </a:solidFill>
              </a:rPr>
              <a:t>Authorization</a:t>
            </a:r>
            <a:r>
              <a:rPr lang="en-US" dirty="0" smtClean="0"/>
              <a:t> header for each CSOM and REST call</a:t>
            </a:r>
          </a:p>
          <a:p>
            <a:pPr lvl="1"/>
            <a:r>
              <a:rPr lang="en-US" dirty="0"/>
              <a:t>Expose an endpoint to SharePoint to discover service </a:t>
            </a:r>
            <a:r>
              <a:rPr lang="en-US" dirty="0" smtClean="0"/>
              <a:t>metadata</a:t>
            </a:r>
          </a:p>
          <a:p>
            <a:r>
              <a:rPr lang="en-US" dirty="0" smtClean="0"/>
              <a:t>Details of creating the S2S security token</a:t>
            </a:r>
          </a:p>
          <a:p>
            <a:pPr lvl="1"/>
            <a:r>
              <a:rPr lang="en-US" dirty="0" smtClean="0"/>
              <a:t>S2S token like </a:t>
            </a:r>
            <a:r>
              <a:rPr lang="en-US" dirty="0" err="1" smtClean="0"/>
              <a:t>OAuth</a:t>
            </a:r>
            <a:r>
              <a:rPr lang="en-US" dirty="0" smtClean="0"/>
              <a:t> token but differs from </a:t>
            </a:r>
            <a:r>
              <a:rPr lang="en-US" dirty="0" err="1" smtClean="0"/>
              <a:t>OAuth</a:t>
            </a:r>
            <a:r>
              <a:rPr lang="en-US" dirty="0" smtClean="0"/>
              <a:t> specification</a:t>
            </a:r>
          </a:p>
          <a:p>
            <a:pPr lvl="1"/>
            <a:r>
              <a:rPr lang="en-US" dirty="0" smtClean="0"/>
              <a:t>Security token must contain app identity</a:t>
            </a:r>
          </a:p>
          <a:p>
            <a:pPr lvl="1"/>
            <a:r>
              <a:rPr lang="en-US" dirty="0" smtClean="0"/>
              <a:t>Security token can optionally include user identity</a:t>
            </a:r>
          </a:p>
          <a:p>
            <a:pPr lvl="1"/>
            <a:r>
              <a:rPr lang="en-US" dirty="0" smtClean="0"/>
              <a:t>Security token must be signed using private key of SSL certificate</a:t>
            </a:r>
            <a:endParaRPr lang="en-US" dirty="0"/>
          </a:p>
        </p:txBody>
      </p:sp>
      <p:sp>
        <p:nvSpPr>
          <p:cNvPr id="3" name="Title 2"/>
          <p:cNvSpPr>
            <a:spLocks noGrp="1"/>
          </p:cNvSpPr>
          <p:nvPr>
            <p:ph type="title"/>
          </p:nvPr>
        </p:nvSpPr>
        <p:spPr/>
        <p:txBody>
          <a:bodyPr/>
          <a:lstStyle/>
          <a:p>
            <a:r>
              <a:rPr lang="en-US" smtClean="0"/>
              <a:t>Developing Apps that use S2S Trusts</a:t>
            </a:r>
            <a:endParaRPr lang="en-US" dirty="0"/>
          </a:p>
        </p:txBody>
      </p:sp>
    </p:spTree>
    <p:extLst>
      <p:ext uri="{BB962C8B-B14F-4D97-AF65-F5344CB8AC3E}">
        <p14:creationId xmlns:p14="http://schemas.microsoft.com/office/powerpoint/2010/main" val="3481451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5626156"/>
          </a:xfrm>
        </p:spPr>
        <p:txBody>
          <a:bodyPr/>
          <a:lstStyle/>
          <a:p>
            <a:r>
              <a:rPr lang="en-US" sz="3600" dirty="0" smtClean="0"/>
              <a:t>TokenHelper class provides methods for S2S Apps</a:t>
            </a:r>
          </a:p>
          <a:p>
            <a:pPr lvl="1"/>
            <a:r>
              <a:rPr lang="en-US" sz="2000" dirty="0" smtClean="0">
                <a:solidFill>
                  <a:srgbClr val="C00000"/>
                </a:solidFill>
              </a:rPr>
              <a:t>GetS2SClientContextWithWindowsIdentity</a:t>
            </a:r>
            <a:r>
              <a:rPr lang="en-US" sz="2000" dirty="0" smtClean="0"/>
              <a:t> for CSOM calls</a:t>
            </a:r>
          </a:p>
          <a:p>
            <a:pPr lvl="1"/>
            <a:r>
              <a:rPr lang="en-US" sz="2000" dirty="0" smtClean="0">
                <a:solidFill>
                  <a:srgbClr val="C00000"/>
                </a:solidFill>
              </a:rPr>
              <a:t>GetS2SAccessTokenWithWindowsIdentity</a:t>
            </a:r>
            <a:r>
              <a:rPr lang="en-US" sz="2000" dirty="0" smtClean="0"/>
              <a:t> for REST calls</a:t>
            </a:r>
          </a:p>
          <a:p>
            <a:pPr lvl="1"/>
            <a:endParaRPr lang="en-US" sz="2000" dirty="0" smtClean="0"/>
          </a:p>
          <a:p>
            <a:pPr lvl="1"/>
            <a:endParaRPr lang="en-US" sz="2000" dirty="0" smtClean="0"/>
          </a:p>
          <a:p>
            <a:pPr lvl="1"/>
            <a:endParaRPr lang="en-US" sz="2000" dirty="0" smtClean="0"/>
          </a:p>
          <a:p>
            <a:pPr lvl="1"/>
            <a:endParaRPr lang="en-US" sz="2000" dirty="0" smtClean="0"/>
          </a:p>
          <a:p>
            <a:pPr lvl="1"/>
            <a:endParaRPr lang="en-US" sz="2000" dirty="0" smtClean="0"/>
          </a:p>
          <a:p>
            <a:pPr lvl="1"/>
            <a:endParaRPr lang="en-US" sz="2000" dirty="0"/>
          </a:p>
          <a:p>
            <a:pPr lvl="1"/>
            <a:endParaRPr lang="en-US" sz="2000" dirty="0" smtClean="0"/>
          </a:p>
          <a:p>
            <a:pPr lvl="1"/>
            <a:endParaRPr lang="en-US" sz="2000" dirty="0" smtClean="0"/>
          </a:p>
          <a:p>
            <a:endParaRPr lang="en-US" sz="3600" dirty="0" smtClean="0"/>
          </a:p>
          <a:p>
            <a:r>
              <a:rPr lang="en-US" sz="3600" dirty="0" err="1" smtClean="0"/>
              <a:t>TokenHelper</a:t>
            </a:r>
            <a:r>
              <a:rPr lang="en-US" sz="3600" dirty="0" smtClean="0"/>
              <a:t> class must be extended for certain scenarios</a:t>
            </a:r>
          </a:p>
          <a:p>
            <a:pPr lvl="1"/>
            <a:r>
              <a:rPr lang="en-US" sz="2000" dirty="0" smtClean="0"/>
              <a:t>You must implement support for other types of authentication</a:t>
            </a:r>
            <a:endParaRPr lang="en-US" sz="2000" dirty="0"/>
          </a:p>
        </p:txBody>
      </p:sp>
      <p:sp>
        <p:nvSpPr>
          <p:cNvPr id="3" name="Title 2"/>
          <p:cNvSpPr>
            <a:spLocks noGrp="1"/>
          </p:cNvSpPr>
          <p:nvPr>
            <p:ph type="title"/>
          </p:nvPr>
        </p:nvSpPr>
        <p:spPr/>
        <p:txBody>
          <a:bodyPr/>
          <a:lstStyle/>
          <a:p>
            <a:r>
              <a:rPr lang="en-US" smtClean="0"/>
              <a:t>Calling to SharePoint from S2S Apps</a:t>
            </a:r>
            <a:endParaRPr lang="en-US" dirty="0"/>
          </a:p>
        </p:txBody>
      </p:sp>
      <p:pic>
        <p:nvPicPr>
          <p:cNvPr id="6" name="Picture 5"/>
          <p:cNvPicPr>
            <a:picLocks noChangeAspect="1"/>
          </p:cNvPicPr>
          <p:nvPr/>
        </p:nvPicPr>
        <p:blipFill>
          <a:blip r:embed="rId3"/>
          <a:stretch>
            <a:fillRect/>
          </a:stretch>
        </p:blipFill>
        <p:spPr>
          <a:xfrm>
            <a:off x="1112837" y="2735262"/>
            <a:ext cx="8965801" cy="2895600"/>
          </a:xfrm>
          <a:prstGeom prst="rect">
            <a:avLst/>
          </a:prstGeom>
          <a:ln>
            <a:solidFill>
              <a:schemeClr val="bg1">
                <a:lumMod val="85000"/>
              </a:schemeClr>
            </a:solidFill>
          </a:ln>
        </p:spPr>
      </p:pic>
    </p:spTree>
    <p:extLst>
      <p:ext uri="{BB962C8B-B14F-4D97-AF65-F5344CB8AC3E}">
        <p14:creationId xmlns:p14="http://schemas.microsoft.com/office/powerpoint/2010/main" val="382123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Creating a Provider-hosted App which uses S2S Authentication</a:t>
            </a:r>
            <a:endParaRPr lang="en-US" sz="6000"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17795120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pPr>
              <a:buFont typeface="Wingdings" panose="05000000000000000000" pitchFamily="2" charset="2"/>
              <a:buChar char="ü"/>
            </a:pPr>
            <a:r>
              <a:rPr lang="en-US" dirty="0" smtClean="0"/>
              <a:t>App Security Overview</a:t>
            </a:r>
          </a:p>
          <a:p>
            <a:pPr>
              <a:buFont typeface="Wingdings" panose="05000000000000000000" pitchFamily="2" charset="2"/>
              <a:buChar char="ü"/>
            </a:pPr>
            <a:r>
              <a:rPr lang="en-US" dirty="0" smtClean="0"/>
              <a:t>Configuring App Permissions</a:t>
            </a:r>
          </a:p>
          <a:p>
            <a:pPr>
              <a:buFont typeface="Wingdings" panose="05000000000000000000" pitchFamily="2" charset="2"/>
              <a:buChar char="ü"/>
            </a:pPr>
            <a:r>
              <a:rPr lang="en-US" dirty="0" smtClean="0"/>
              <a:t>Understanding App Security Principals</a:t>
            </a:r>
          </a:p>
          <a:p>
            <a:pPr>
              <a:buFont typeface="Wingdings" panose="05000000000000000000" pitchFamily="2" charset="2"/>
              <a:buChar char="ü"/>
            </a:pPr>
            <a:r>
              <a:rPr lang="en-US" dirty="0" smtClean="0"/>
              <a:t>App Authentication using S2S Trusts</a:t>
            </a:r>
          </a:p>
          <a:p>
            <a:pPr>
              <a:buFont typeface="Wingdings" panose="05000000000000000000" pitchFamily="2" charset="2"/>
              <a:buChar char="Ø"/>
            </a:pPr>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415842725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mtClean="0"/>
              <a:t>In which scenarios is OAuth used?</a:t>
            </a:r>
          </a:p>
          <a:p>
            <a:pPr lvl="1"/>
            <a:r>
              <a:rPr lang="en-US" smtClean="0"/>
              <a:t>Calls to SharePoint from server-side code running in remote web</a:t>
            </a:r>
          </a:p>
          <a:p>
            <a:endParaRPr lang="en-US" smtClean="0"/>
          </a:p>
          <a:p>
            <a:r>
              <a:rPr lang="en-US" smtClean="0"/>
              <a:t>How does it work?</a:t>
            </a:r>
          </a:p>
          <a:p>
            <a:pPr lvl="1"/>
            <a:r>
              <a:rPr lang="en-US" smtClean="0"/>
              <a:t>Incoming calls requires access token with app identity</a:t>
            </a:r>
          </a:p>
          <a:p>
            <a:pPr lvl="1"/>
            <a:r>
              <a:rPr lang="en-US" smtClean="0"/>
              <a:t>Access token can optionally carry a user identity as well</a:t>
            </a:r>
          </a:p>
          <a:p>
            <a:pPr lvl="1"/>
            <a:r>
              <a:rPr lang="en-US" smtClean="0"/>
              <a:t>Call does not need to target URL inside app web</a:t>
            </a:r>
          </a:p>
          <a:p>
            <a:pPr lvl="1"/>
            <a:r>
              <a:rPr lang="en-US" smtClean="0"/>
              <a:t>Call can target any CSOM or REST endpoint in any site</a:t>
            </a:r>
          </a:p>
          <a:p>
            <a:pPr lvl="1"/>
            <a:r>
              <a:rPr lang="en-US" smtClean="0"/>
              <a:t>Your app code is required to create and manage security tokens</a:t>
            </a:r>
            <a:endParaRPr lang="en-US" dirty="0"/>
          </a:p>
        </p:txBody>
      </p:sp>
      <p:sp>
        <p:nvSpPr>
          <p:cNvPr id="3" name="Title 2"/>
          <p:cNvSpPr>
            <a:spLocks noGrp="1"/>
          </p:cNvSpPr>
          <p:nvPr>
            <p:ph type="title"/>
          </p:nvPr>
        </p:nvSpPr>
        <p:spPr/>
        <p:txBody>
          <a:bodyPr/>
          <a:lstStyle/>
          <a:p>
            <a:r>
              <a:rPr lang="en-US" smtClean="0"/>
              <a:t>OAuth Is Used for External Authentication</a:t>
            </a:r>
            <a:endParaRPr lang="en-US" dirty="0"/>
          </a:p>
        </p:txBody>
      </p:sp>
    </p:spTree>
    <p:extLst>
      <p:ext uri="{BB962C8B-B14F-4D97-AF65-F5344CB8AC3E}">
        <p14:creationId xmlns:p14="http://schemas.microsoft.com/office/powerpoint/2010/main" val="2884731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lstStyle/>
          <a:p>
            <a:r>
              <a:rPr lang="en-US" smtClean="0"/>
              <a:t>Code in farm solutions considered fully-trusted</a:t>
            </a:r>
          </a:p>
          <a:p>
            <a:pPr lvl="1"/>
            <a:r>
              <a:rPr lang="en-US" smtClean="0"/>
              <a:t>By default, code runs with permissions of current user</a:t>
            </a:r>
          </a:p>
          <a:p>
            <a:pPr lvl="1"/>
            <a:r>
              <a:rPr lang="en-US" smtClean="0"/>
              <a:t>Developer can call SPSecurity.RunWithElevatedPrivledges</a:t>
            </a:r>
          </a:p>
          <a:p>
            <a:pPr lvl="1"/>
            <a:r>
              <a:rPr lang="en-US" smtClean="0"/>
              <a:t>Code runs as all-powerful SHAREPOINT\SYSTEM account</a:t>
            </a:r>
          </a:p>
          <a:p>
            <a:pPr lvl="1"/>
            <a:r>
              <a:rPr lang="en-US" smtClean="0"/>
              <a:t>Code reverts to Windows identity of host application pool</a:t>
            </a:r>
          </a:p>
          <a:p>
            <a:pPr lvl="1"/>
            <a:endParaRPr lang="en-US" smtClean="0"/>
          </a:p>
          <a:p>
            <a:r>
              <a:rPr lang="en-US" smtClean="0"/>
              <a:t>Sandbox solution code runs as current user</a:t>
            </a:r>
          </a:p>
          <a:p>
            <a:pPr lvl="1"/>
            <a:r>
              <a:rPr lang="en-US" smtClean="0"/>
              <a:t>Code always runs with permissions of current user</a:t>
            </a:r>
          </a:p>
          <a:p>
            <a:pPr lvl="1"/>
            <a:r>
              <a:rPr lang="en-US" smtClean="0"/>
              <a:t>Activation code runs as site administrator</a:t>
            </a:r>
          </a:p>
          <a:p>
            <a:pPr lvl="1"/>
            <a:r>
              <a:rPr lang="en-US" smtClean="0"/>
              <a:t>No ability to elevate permissions if user is visitor</a:t>
            </a:r>
            <a:endParaRPr lang="en-US" dirty="0"/>
          </a:p>
        </p:txBody>
      </p:sp>
      <p:sp>
        <p:nvSpPr>
          <p:cNvPr id="3" name="Title 2"/>
          <p:cNvSpPr>
            <a:spLocks noGrp="1"/>
          </p:cNvSpPr>
          <p:nvPr>
            <p:ph type="title"/>
          </p:nvPr>
        </p:nvSpPr>
        <p:spPr/>
        <p:txBody>
          <a:bodyPr/>
          <a:lstStyle/>
          <a:p>
            <a:r>
              <a:rPr lang="en-US" smtClean="0"/>
              <a:t>Security Problems in SharePoint 2010</a:t>
            </a:r>
            <a:endParaRPr lang="en-US" dirty="0"/>
          </a:p>
        </p:txBody>
      </p:sp>
    </p:spTree>
    <p:extLst>
      <p:ext uri="{BB962C8B-B14F-4D97-AF65-F5344CB8AC3E}">
        <p14:creationId xmlns:p14="http://schemas.microsoft.com/office/powerpoint/2010/main" val="3836970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prstGeom prst="rect">
            <a:avLst/>
          </a:prstGeom>
        </p:spPr>
        <p:txBody>
          <a:bodyPr/>
          <a:lstStyle/>
          <a:p>
            <a:r>
              <a:rPr lang="en-US" dirty="0" smtClean="0"/>
              <a:t>Context Token</a:t>
            </a:r>
          </a:p>
          <a:p>
            <a:pPr lvl="1"/>
            <a:r>
              <a:rPr lang="en-US" dirty="0" smtClean="0"/>
              <a:t>Contextual information passed to app</a:t>
            </a:r>
          </a:p>
          <a:p>
            <a:r>
              <a:rPr lang="en-US" dirty="0" smtClean="0"/>
              <a:t>Refresh Token</a:t>
            </a:r>
          </a:p>
          <a:p>
            <a:pPr lvl="1"/>
            <a:r>
              <a:rPr lang="en-US" dirty="0" smtClean="0"/>
              <a:t>Used by client app to acquire an access token</a:t>
            </a:r>
          </a:p>
          <a:p>
            <a:r>
              <a:rPr lang="en-US" dirty="0"/>
              <a:t>Access </a:t>
            </a:r>
            <a:r>
              <a:rPr lang="en-US" dirty="0" smtClean="0"/>
              <a:t>Token</a:t>
            </a:r>
          </a:p>
          <a:p>
            <a:pPr lvl="1"/>
            <a:r>
              <a:rPr lang="en-US" dirty="0" smtClean="0"/>
              <a:t>Token passed to SharePoint to app when using external authentication</a:t>
            </a:r>
            <a:endParaRPr lang="en-US" dirty="0"/>
          </a:p>
          <a:p>
            <a:r>
              <a:rPr lang="en-US" dirty="0" smtClean="0"/>
              <a:t>Authorization Code</a:t>
            </a:r>
          </a:p>
          <a:p>
            <a:pPr lvl="1"/>
            <a:r>
              <a:rPr lang="en-US" dirty="0" smtClean="0"/>
              <a:t>Used to register an app with on the fly permissions</a:t>
            </a:r>
            <a:endParaRPr lang="en-US" dirty="0"/>
          </a:p>
        </p:txBody>
      </p:sp>
      <p:sp>
        <p:nvSpPr>
          <p:cNvPr id="3" name="Title 2"/>
          <p:cNvSpPr>
            <a:spLocks noGrp="1"/>
          </p:cNvSpPr>
          <p:nvPr>
            <p:ph type="title"/>
          </p:nvPr>
        </p:nvSpPr>
        <p:spPr/>
        <p:txBody>
          <a:bodyPr/>
          <a:lstStyle/>
          <a:p>
            <a:r>
              <a:rPr lang="en-US" dirty="0" smtClean="0"/>
              <a:t>Security Tokens used in OAuth</a:t>
            </a:r>
            <a:endParaRPr lang="en-US" dirty="0"/>
          </a:p>
        </p:txBody>
      </p:sp>
    </p:spTree>
    <p:extLst>
      <p:ext uri="{BB962C8B-B14F-4D97-AF65-F5344CB8AC3E}">
        <p14:creationId xmlns:p14="http://schemas.microsoft.com/office/powerpoint/2010/main" val="3457679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OAuth Protocol Flow in SharePoint 2013</a:t>
            </a:r>
            <a:endParaRPr lang="en-US" dirty="0"/>
          </a:p>
        </p:txBody>
      </p:sp>
      <p:cxnSp>
        <p:nvCxnSpPr>
          <p:cNvPr id="7" name="Straight Arrow Connector 6"/>
          <p:cNvCxnSpPr/>
          <p:nvPr/>
        </p:nvCxnSpPr>
        <p:spPr>
          <a:xfrm flipV="1">
            <a:off x="2947258" y="2591115"/>
            <a:ext cx="834284" cy="556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258385" y="2728422"/>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224" b="1" dirty="0">
                <a:solidFill>
                  <a:prstClr val="black"/>
                </a:solidFill>
              </a:rPr>
              <a:t>1</a:t>
            </a:r>
          </a:p>
        </p:txBody>
      </p:sp>
      <p:cxnSp>
        <p:nvCxnSpPr>
          <p:cNvPr id="11" name="Straight Arrow Connector 10"/>
          <p:cNvCxnSpPr/>
          <p:nvPr/>
        </p:nvCxnSpPr>
        <p:spPr>
          <a:xfrm flipV="1">
            <a:off x="2955367" y="2933527"/>
            <a:ext cx="834284"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3288094" y="3104733"/>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224" b="1" dirty="0">
                <a:solidFill>
                  <a:prstClr val="black"/>
                </a:solidFill>
              </a:rPr>
              <a:t>4</a:t>
            </a:r>
          </a:p>
        </p:txBody>
      </p:sp>
      <p:cxnSp>
        <p:nvCxnSpPr>
          <p:cNvPr id="13" name="Straight Arrow Connector 12"/>
          <p:cNvCxnSpPr/>
          <p:nvPr/>
        </p:nvCxnSpPr>
        <p:spPr>
          <a:xfrm>
            <a:off x="4974422" y="2913076"/>
            <a:ext cx="834284"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989731" y="2570666"/>
            <a:ext cx="834284" cy="55685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298609" y="3086932"/>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3</a:t>
            </a:r>
          </a:p>
        </p:txBody>
      </p:sp>
      <p:sp>
        <p:nvSpPr>
          <p:cNvPr id="14" name="Oval 13"/>
          <p:cNvSpPr/>
          <p:nvPr/>
        </p:nvSpPr>
        <p:spPr>
          <a:xfrm>
            <a:off x="5299951" y="2707973"/>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2</a:t>
            </a:r>
          </a:p>
        </p:txBody>
      </p:sp>
      <p:cxnSp>
        <p:nvCxnSpPr>
          <p:cNvPr id="19" name="Straight Arrow Connector 18"/>
          <p:cNvCxnSpPr/>
          <p:nvPr/>
        </p:nvCxnSpPr>
        <p:spPr>
          <a:xfrm>
            <a:off x="2924170" y="4338955"/>
            <a:ext cx="834284"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39479" y="3996543"/>
            <a:ext cx="834284" cy="55685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249698" y="4167750"/>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5</a:t>
            </a:r>
          </a:p>
        </p:txBody>
      </p:sp>
      <p:cxnSp>
        <p:nvCxnSpPr>
          <p:cNvPr id="23" name="Straight Arrow Connector 22"/>
          <p:cNvCxnSpPr/>
          <p:nvPr/>
        </p:nvCxnSpPr>
        <p:spPr>
          <a:xfrm flipV="1">
            <a:off x="4984939" y="3998390"/>
            <a:ext cx="834284" cy="556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310467" y="4169595"/>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6</a:t>
            </a:r>
          </a:p>
        </p:txBody>
      </p:sp>
      <p:cxnSp>
        <p:nvCxnSpPr>
          <p:cNvPr id="25" name="Straight Arrow Connector 24"/>
          <p:cNvCxnSpPr/>
          <p:nvPr/>
        </p:nvCxnSpPr>
        <p:spPr>
          <a:xfrm flipV="1">
            <a:off x="5000247" y="4340800"/>
            <a:ext cx="834284"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5325775" y="4512006"/>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7</a:t>
            </a:r>
          </a:p>
        </p:txBody>
      </p:sp>
      <p:cxnSp>
        <p:nvCxnSpPr>
          <p:cNvPr id="27" name="Straight Arrow Connector 26"/>
          <p:cNvCxnSpPr/>
          <p:nvPr/>
        </p:nvCxnSpPr>
        <p:spPr>
          <a:xfrm flipH="1">
            <a:off x="4266301" y="3279068"/>
            <a:ext cx="1" cy="863893"/>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553468" y="3318714"/>
            <a:ext cx="1" cy="82424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4449773" y="3602975"/>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9</a:t>
            </a:r>
          </a:p>
        </p:txBody>
      </p:sp>
      <p:sp>
        <p:nvSpPr>
          <p:cNvPr id="30" name="Oval 29"/>
          <p:cNvSpPr/>
          <p:nvPr/>
        </p:nvSpPr>
        <p:spPr>
          <a:xfrm>
            <a:off x="4155403" y="3602975"/>
            <a:ext cx="214078"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8</a:t>
            </a:r>
          </a:p>
        </p:txBody>
      </p:sp>
      <p:sp>
        <p:nvSpPr>
          <p:cNvPr id="36" name="Oval 35"/>
          <p:cNvSpPr/>
          <p:nvPr/>
        </p:nvSpPr>
        <p:spPr>
          <a:xfrm>
            <a:off x="3262372" y="4516868"/>
            <a:ext cx="239800" cy="252038"/>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a:r>
              <a:rPr lang="en-US" sz="1071" b="1" dirty="0">
                <a:solidFill>
                  <a:prstClr val="black"/>
                </a:solidFill>
              </a:rPr>
              <a:t>10</a:t>
            </a:r>
          </a:p>
        </p:txBody>
      </p:sp>
      <p:sp>
        <p:nvSpPr>
          <p:cNvPr id="37" name="Rectangle 36"/>
          <p:cNvSpPr/>
          <p:nvPr/>
        </p:nvSpPr>
        <p:spPr bwMode="auto">
          <a:xfrm>
            <a:off x="3837476" y="2292379"/>
            <a:ext cx="1100408" cy="93000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9964" tIns="55970" rIns="69964" bIns="34980" numCol="1" rtlCol="0" anchor="t" anchorCtr="0" compatLnSpc="1">
            <a:prstTxWarp prst="textNoShape">
              <a:avLst/>
            </a:prstTxWarp>
          </a:bodyPr>
          <a:lstStyle/>
          <a:p>
            <a:pPr algn="ctr" defTabSz="699404" fontAlgn="base">
              <a:spcBef>
                <a:spcPts val="459"/>
              </a:spcBef>
              <a:spcAft>
                <a:spcPts val="459"/>
              </a:spcAft>
            </a:pPr>
            <a:r>
              <a:rPr lang="en-US" sz="1071" dirty="0">
                <a:gradFill>
                  <a:gsLst>
                    <a:gs pos="0">
                      <a:srgbClr val="FFFFFF"/>
                    </a:gs>
                    <a:gs pos="100000">
                      <a:srgbClr val="FFFFFF"/>
                    </a:gs>
                  </a:gsLst>
                  <a:lin ang="5400000" scaled="0"/>
                </a:gradFill>
                <a:latin typeface="Arial" pitchFamily="34" charset="0"/>
                <a:cs typeface="Arial" pitchFamily="34" charset="0"/>
              </a:rPr>
              <a:t>Content Server</a:t>
            </a:r>
          </a:p>
          <a:p>
            <a:pPr algn="ct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SharePoint 2013</a:t>
            </a:r>
          </a:p>
          <a:p>
            <a:pPr algn="ct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Web Server</a:t>
            </a: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38" name="Rectangle 37"/>
          <p:cNvSpPr/>
          <p:nvPr/>
        </p:nvSpPr>
        <p:spPr bwMode="auto">
          <a:xfrm>
            <a:off x="1787797" y="3168599"/>
            <a:ext cx="1100408" cy="1135183"/>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9964" tIns="55970" rIns="69964" bIns="34980" numCol="1" rtlCol="0" anchor="t" anchorCtr="0" compatLnSpc="1">
            <a:prstTxWarp prst="textNoShape">
              <a:avLst/>
            </a:prstTxWarp>
          </a:bodyPr>
          <a:lstStyle/>
          <a:p>
            <a:pPr algn="ctr" defTabSz="699404" fontAlgn="base">
              <a:spcBef>
                <a:spcPts val="459"/>
              </a:spcBef>
              <a:spcAft>
                <a:spcPts val="459"/>
              </a:spcAft>
            </a:pPr>
            <a:r>
              <a:rPr lang="en-US" sz="1071" dirty="0">
                <a:gradFill>
                  <a:gsLst>
                    <a:gs pos="0">
                      <a:srgbClr val="FFFFFF"/>
                    </a:gs>
                    <a:gs pos="100000">
                      <a:srgbClr val="FFFFFF"/>
                    </a:gs>
                  </a:gsLst>
                  <a:lin ang="5400000" scaled="0"/>
                </a:gradFill>
                <a:latin typeface="Arial" pitchFamily="34" charset="0"/>
                <a:cs typeface="Arial" pitchFamily="34" charset="0"/>
              </a:rPr>
              <a:t>User</a:t>
            </a:r>
          </a:p>
          <a:p>
            <a:pPr marL="131182" indent="-83810" defTabSz="699404" fontAlgn="base">
              <a:spcBef>
                <a:spcPct val="0"/>
              </a:spcBef>
              <a:spcAft>
                <a:spcPct val="0"/>
              </a:spcAft>
              <a:buFont typeface="Arial" pitchFamily="34" charset="0"/>
              <a:buChar char="•"/>
            </a:pPr>
            <a:r>
              <a:rPr lang="en-US" sz="841" i="1" dirty="0">
                <a:gradFill>
                  <a:gsLst>
                    <a:gs pos="0">
                      <a:srgbClr val="FFFFFF"/>
                    </a:gs>
                    <a:gs pos="100000">
                      <a:srgbClr val="FFFFFF"/>
                    </a:gs>
                  </a:gsLst>
                  <a:lin ang="5400000" scaled="0"/>
                </a:gradFill>
                <a:latin typeface="Arial" pitchFamily="34" charset="0"/>
                <a:cs typeface="Arial" pitchFamily="34" charset="0"/>
              </a:rPr>
              <a:t>desktop computer</a:t>
            </a:r>
          </a:p>
          <a:p>
            <a:pPr marL="131182" indent="-83810" defTabSz="699404" fontAlgn="base">
              <a:spcBef>
                <a:spcPct val="0"/>
              </a:spcBef>
              <a:spcAft>
                <a:spcPct val="0"/>
              </a:spcAft>
              <a:buFont typeface="Arial" pitchFamily="34" charset="0"/>
              <a:buChar char="•"/>
            </a:pPr>
            <a:r>
              <a:rPr lang="en-US" sz="841" i="1" dirty="0">
                <a:gradFill>
                  <a:gsLst>
                    <a:gs pos="0">
                      <a:srgbClr val="FFFFFF"/>
                    </a:gs>
                    <a:gs pos="100000">
                      <a:srgbClr val="FFFFFF"/>
                    </a:gs>
                  </a:gsLst>
                  <a:lin ang="5400000" scaled="0"/>
                </a:gradFill>
                <a:latin typeface="Arial" pitchFamily="34" charset="0"/>
                <a:cs typeface="Arial" pitchFamily="34" charset="0"/>
              </a:rPr>
              <a:t>laptop computer</a:t>
            </a:r>
          </a:p>
          <a:p>
            <a:pPr marL="131182" indent="-83810" defTabSz="699404" fontAlgn="base">
              <a:spcBef>
                <a:spcPct val="0"/>
              </a:spcBef>
              <a:spcAft>
                <a:spcPct val="0"/>
              </a:spcAft>
              <a:buFont typeface="Arial" pitchFamily="34" charset="0"/>
              <a:buChar char="•"/>
            </a:pPr>
            <a:r>
              <a:rPr lang="en-US" sz="841" i="1" dirty="0">
                <a:gradFill>
                  <a:gsLst>
                    <a:gs pos="0">
                      <a:srgbClr val="FFFFFF"/>
                    </a:gs>
                    <a:gs pos="100000">
                      <a:srgbClr val="FFFFFF"/>
                    </a:gs>
                  </a:gsLst>
                  <a:lin ang="5400000" scaled="0"/>
                </a:gradFill>
                <a:latin typeface="Arial" pitchFamily="34" charset="0"/>
                <a:cs typeface="Arial" pitchFamily="34" charset="0"/>
              </a:rPr>
              <a:t>mobile device</a:t>
            </a:r>
          </a:p>
          <a:p>
            <a:pPr marL="131182" indent="-83810" defTabSz="699404" fontAlgn="base">
              <a:spcBef>
                <a:spcPct val="0"/>
              </a:spcBef>
              <a:spcAft>
                <a:spcPct val="0"/>
              </a:spcAft>
              <a:buFont typeface="Arial" pitchFamily="34" charset="0"/>
              <a:buChar char="•"/>
            </a:pPr>
            <a:r>
              <a:rPr lang="en-US" sz="841" i="1" dirty="0">
                <a:gradFill>
                  <a:gsLst>
                    <a:gs pos="0">
                      <a:srgbClr val="FFFFFF"/>
                    </a:gs>
                    <a:gs pos="100000">
                      <a:srgbClr val="FFFFFF"/>
                    </a:gs>
                  </a:gsLst>
                  <a:lin ang="5400000" scaled="0"/>
                </a:gradFill>
                <a:latin typeface="Arial" pitchFamily="34" charset="0"/>
                <a:cs typeface="Arial" pitchFamily="34" charset="0"/>
              </a:rPr>
              <a:t>tablet or </a:t>
            </a:r>
            <a:r>
              <a:rPr lang="en-US" sz="841" i="1" dirty="0" err="1">
                <a:gradFill>
                  <a:gsLst>
                    <a:gs pos="0">
                      <a:srgbClr val="FFFFFF"/>
                    </a:gs>
                    <a:gs pos="100000">
                      <a:srgbClr val="FFFFFF"/>
                    </a:gs>
                  </a:gsLst>
                  <a:lin ang="5400000" scaled="0"/>
                </a:gradFill>
                <a:latin typeface="Arial" pitchFamily="34" charset="0"/>
                <a:cs typeface="Arial" pitchFamily="34" charset="0"/>
              </a:rPr>
              <a:t>iPad</a:t>
            </a: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39" name="Rectangle 38"/>
          <p:cNvSpPr/>
          <p:nvPr/>
        </p:nvSpPr>
        <p:spPr bwMode="auto">
          <a:xfrm>
            <a:off x="3832673" y="4235982"/>
            <a:ext cx="1100408" cy="93000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9964" tIns="55970" rIns="69964" bIns="34980" numCol="1" rtlCol="0" anchor="t" anchorCtr="0" compatLnSpc="1">
            <a:prstTxWarp prst="textNoShape">
              <a:avLst/>
            </a:prstTxWarp>
          </a:bodyPr>
          <a:lstStyle/>
          <a:p>
            <a:pPr algn="ctr" defTabSz="699404" fontAlgn="base">
              <a:spcBef>
                <a:spcPts val="459"/>
              </a:spcBef>
              <a:spcAft>
                <a:spcPts val="459"/>
              </a:spcAft>
            </a:pPr>
            <a:r>
              <a:rPr lang="en-US" sz="1071" dirty="0">
                <a:gradFill>
                  <a:gsLst>
                    <a:gs pos="0">
                      <a:srgbClr val="FFFFFF"/>
                    </a:gs>
                    <a:gs pos="100000">
                      <a:srgbClr val="FFFFFF"/>
                    </a:gs>
                  </a:gsLst>
                  <a:lin ang="5400000" scaled="0"/>
                </a:gradFill>
                <a:latin typeface="Arial" pitchFamily="34" charset="0"/>
                <a:cs typeface="Arial" pitchFamily="34" charset="0"/>
              </a:rPr>
              <a:t>Client App</a:t>
            </a:r>
          </a:p>
          <a:p>
            <a:pPr algn="ct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Web Server running remote  app  code</a:t>
            </a:r>
          </a:p>
          <a:p>
            <a:pPr algn="ctr" defTabSz="699404" fontAlgn="base">
              <a:spcBef>
                <a:spcPct val="0"/>
              </a:spcBef>
              <a:spcAft>
                <a:spcPct val="0"/>
              </a:spcAft>
            </a:pPr>
            <a:endParaRPr lang="en-US" sz="841" i="1" dirty="0">
              <a:gradFill>
                <a:gsLst>
                  <a:gs pos="0">
                    <a:srgbClr val="FFFFFF"/>
                  </a:gs>
                  <a:gs pos="100000">
                    <a:srgbClr val="FFFFFF"/>
                  </a:gs>
                </a:gsLst>
                <a:lin ang="5400000" scaled="0"/>
              </a:gradFill>
              <a:latin typeface="Arial" pitchFamily="34" charset="0"/>
              <a:cs typeface="Arial" pitchFamily="34" charset="0"/>
            </a:endParaRPr>
          </a:p>
          <a:p>
            <a:pPr algn="ctr" defTabSz="699404" fontAlgn="base">
              <a:spcBef>
                <a:spcPct val="0"/>
              </a:spcBef>
              <a:spcAft>
                <a:spcPct val="0"/>
              </a:spcAft>
            </a:pP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43" name="Rectangle 42"/>
          <p:cNvSpPr/>
          <p:nvPr/>
        </p:nvSpPr>
        <p:spPr bwMode="auto">
          <a:xfrm>
            <a:off x="5911845" y="3216805"/>
            <a:ext cx="1476816" cy="1060013"/>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9964" tIns="55970" rIns="69964" bIns="34980" numCol="1" rtlCol="0" anchor="t" anchorCtr="0" compatLnSpc="1">
            <a:prstTxWarp prst="textNoShape">
              <a:avLst/>
            </a:prstTxWarp>
          </a:bodyPr>
          <a:lstStyle/>
          <a:p>
            <a:pPr algn="ctr" defTabSz="699404" fontAlgn="base">
              <a:spcBef>
                <a:spcPts val="459"/>
              </a:spcBef>
              <a:spcAft>
                <a:spcPts val="459"/>
              </a:spcAft>
            </a:pPr>
            <a:r>
              <a:rPr lang="en-US" sz="1071" dirty="0">
                <a:gradFill>
                  <a:gsLst>
                    <a:gs pos="0">
                      <a:srgbClr val="FFFFFF"/>
                    </a:gs>
                    <a:gs pos="100000">
                      <a:srgbClr val="FFFFFF"/>
                    </a:gs>
                  </a:gsLst>
                  <a:lin ang="5400000" scaled="0"/>
                </a:gradFill>
                <a:latin typeface="Arial" pitchFamily="34" charset="0"/>
                <a:cs typeface="Arial" pitchFamily="34" charset="0"/>
              </a:rPr>
              <a:t>Authentication Server</a:t>
            </a:r>
          </a:p>
          <a:p>
            <a:pP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Trusted ACS server that authenticates applications and creates OAuth tokens</a:t>
            </a: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45" name="Oval 44"/>
          <p:cNvSpPr/>
          <p:nvPr/>
        </p:nvSpPr>
        <p:spPr>
          <a:xfrm>
            <a:off x="7852135" y="2017987"/>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1</a:t>
            </a:r>
          </a:p>
        </p:txBody>
      </p:sp>
      <p:sp>
        <p:nvSpPr>
          <p:cNvPr id="46" name="TextBox 45"/>
          <p:cNvSpPr txBox="1"/>
          <p:nvPr/>
        </p:nvSpPr>
        <p:spPr>
          <a:xfrm>
            <a:off x="8189613" y="2078172"/>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SharePoint authenticates user using claims</a:t>
            </a:r>
          </a:p>
        </p:txBody>
      </p:sp>
      <p:sp>
        <p:nvSpPr>
          <p:cNvPr id="47" name="Oval 46"/>
          <p:cNvSpPr/>
          <p:nvPr/>
        </p:nvSpPr>
        <p:spPr>
          <a:xfrm>
            <a:off x="7852135" y="2291231"/>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2</a:t>
            </a:r>
          </a:p>
        </p:txBody>
      </p:sp>
      <p:sp>
        <p:nvSpPr>
          <p:cNvPr id="48" name="TextBox 47"/>
          <p:cNvSpPr txBox="1"/>
          <p:nvPr/>
        </p:nvSpPr>
        <p:spPr>
          <a:xfrm>
            <a:off x="8189613" y="2339548"/>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SharePoint requests context token for user</a:t>
            </a:r>
          </a:p>
        </p:txBody>
      </p:sp>
      <p:sp>
        <p:nvSpPr>
          <p:cNvPr id="49" name="Oval 48"/>
          <p:cNvSpPr/>
          <p:nvPr/>
        </p:nvSpPr>
        <p:spPr>
          <a:xfrm>
            <a:off x="7852135" y="2573178"/>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3</a:t>
            </a:r>
          </a:p>
        </p:txBody>
      </p:sp>
      <p:sp>
        <p:nvSpPr>
          <p:cNvPr id="50" name="TextBox 49"/>
          <p:cNvSpPr txBox="1"/>
          <p:nvPr/>
        </p:nvSpPr>
        <p:spPr>
          <a:xfrm>
            <a:off x="8189613" y="2619548"/>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ACS returns context token</a:t>
            </a:r>
          </a:p>
        </p:txBody>
      </p:sp>
      <p:sp>
        <p:nvSpPr>
          <p:cNvPr id="51" name="Oval 50"/>
          <p:cNvSpPr/>
          <p:nvPr/>
        </p:nvSpPr>
        <p:spPr>
          <a:xfrm>
            <a:off x="7858369" y="2844682"/>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4</a:t>
            </a:r>
          </a:p>
        </p:txBody>
      </p:sp>
      <p:sp>
        <p:nvSpPr>
          <p:cNvPr id="52" name="TextBox 51"/>
          <p:cNvSpPr txBox="1"/>
          <p:nvPr/>
        </p:nvSpPr>
        <p:spPr>
          <a:xfrm>
            <a:off x="8189613" y="2877360"/>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SharePoint pass context token to User</a:t>
            </a:r>
          </a:p>
        </p:txBody>
      </p:sp>
      <p:sp>
        <p:nvSpPr>
          <p:cNvPr id="53" name="Oval 52"/>
          <p:cNvSpPr/>
          <p:nvPr/>
        </p:nvSpPr>
        <p:spPr>
          <a:xfrm>
            <a:off x="7852135" y="3126630"/>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5</a:t>
            </a:r>
          </a:p>
        </p:txBody>
      </p:sp>
      <p:sp>
        <p:nvSpPr>
          <p:cNvPr id="54" name="TextBox 53"/>
          <p:cNvSpPr txBox="1"/>
          <p:nvPr/>
        </p:nvSpPr>
        <p:spPr>
          <a:xfrm>
            <a:off x="8189613" y="3166500"/>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User POSTS to app passing context token</a:t>
            </a:r>
          </a:p>
        </p:txBody>
      </p:sp>
      <p:sp>
        <p:nvSpPr>
          <p:cNvPr id="55" name="Oval 54"/>
          <p:cNvSpPr/>
          <p:nvPr/>
        </p:nvSpPr>
        <p:spPr>
          <a:xfrm>
            <a:off x="7857464" y="3449760"/>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6</a:t>
            </a:r>
          </a:p>
        </p:txBody>
      </p:sp>
      <p:sp>
        <p:nvSpPr>
          <p:cNvPr id="56" name="TextBox 55"/>
          <p:cNvSpPr txBox="1"/>
          <p:nvPr/>
        </p:nvSpPr>
        <p:spPr>
          <a:xfrm>
            <a:off x="8192330" y="3415149"/>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Client app is able to pull refresh token out</a:t>
            </a:r>
          </a:p>
          <a:p>
            <a:r>
              <a:rPr lang="en-US" sz="918" dirty="0">
                <a:gradFill>
                  <a:gsLst>
                    <a:gs pos="0">
                      <a:schemeClr val="tx1"/>
                    </a:gs>
                    <a:gs pos="86000">
                      <a:schemeClr val="tx1"/>
                    </a:gs>
                  </a:gsLst>
                  <a:lin ang="5400000" scaled="0"/>
                </a:gradFill>
                <a:latin typeface="Arial" pitchFamily="34" charset="0"/>
                <a:cs typeface="Arial" pitchFamily="34" charset="0"/>
              </a:rPr>
              <a:t>of context token. Client app then passes </a:t>
            </a:r>
          </a:p>
          <a:p>
            <a:r>
              <a:rPr lang="en-US" sz="918" dirty="0">
                <a:gradFill>
                  <a:gsLst>
                    <a:gs pos="0">
                      <a:schemeClr val="tx1"/>
                    </a:gs>
                    <a:gs pos="86000">
                      <a:schemeClr val="tx1"/>
                    </a:gs>
                  </a:gsLst>
                  <a:lin ang="5400000" scaled="0"/>
                </a:gradFill>
                <a:latin typeface="Arial" pitchFamily="34" charset="0"/>
                <a:cs typeface="Arial" pitchFamily="34" charset="0"/>
              </a:rPr>
              <a:t>refresh token to ACS to request OAuth token</a:t>
            </a:r>
          </a:p>
        </p:txBody>
      </p:sp>
      <p:sp>
        <p:nvSpPr>
          <p:cNvPr id="57" name="Oval 56"/>
          <p:cNvSpPr/>
          <p:nvPr/>
        </p:nvSpPr>
        <p:spPr>
          <a:xfrm>
            <a:off x="7852054" y="3899145"/>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7</a:t>
            </a:r>
          </a:p>
        </p:txBody>
      </p:sp>
      <p:sp>
        <p:nvSpPr>
          <p:cNvPr id="58" name="TextBox 57"/>
          <p:cNvSpPr txBox="1"/>
          <p:nvPr/>
        </p:nvSpPr>
        <p:spPr>
          <a:xfrm>
            <a:off x="8191786" y="3924666"/>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ACS returns OAuth token to client app</a:t>
            </a:r>
          </a:p>
        </p:txBody>
      </p:sp>
      <p:sp>
        <p:nvSpPr>
          <p:cNvPr id="59" name="Oval 58"/>
          <p:cNvSpPr/>
          <p:nvPr/>
        </p:nvSpPr>
        <p:spPr>
          <a:xfrm>
            <a:off x="7860649" y="4247653"/>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8</a:t>
            </a:r>
          </a:p>
        </p:txBody>
      </p:sp>
      <p:sp>
        <p:nvSpPr>
          <p:cNvPr id="60" name="TextBox 59"/>
          <p:cNvSpPr txBox="1"/>
          <p:nvPr/>
        </p:nvSpPr>
        <p:spPr>
          <a:xfrm>
            <a:off x="8192330" y="4235982"/>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Client App makes CSOM/REST calls to </a:t>
            </a:r>
            <a:br>
              <a:rPr lang="en-US" sz="918" dirty="0">
                <a:gradFill>
                  <a:gsLst>
                    <a:gs pos="0">
                      <a:schemeClr val="tx1"/>
                    </a:gs>
                    <a:gs pos="86000">
                      <a:schemeClr val="tx1"/>
                    </a:gs>
                  </a:gsLst>
                  <a:lin ang="5400000" scaled="0"/>
                </a:gradFill>
                <a:latin typeface="Arial" pitchFamily="34" charset="0"/>
                <a:cs typeface="Arial" pitchFamily="34" charset="0"/>
              </a:rPr>
            </a:br>
            <a:r>
              <a:rPr lang="en-US" sz="918" dirty="0">
                <a:gradFill>
                  <a:gsLst>
                    <a:gs pos="0">
                      <a:schemeClr val="tx1"/>
                    </a:gs>
                    <a:gs pos="86000">
                      <a:schemeClr val="tx1"/>
                    </a:gs>
                  </a:gsLst>
                  <a:lin ang="5400000" scaled="0"/>
                </a:gradFill>
                <a:latin typeface="Arial" pitchFamily="34" charset="0"/>
                <a:cs typeface="Arial" pitchFamily="34" charset="0"/>
              </a:rPr>
              <a:t>SharePoint site passing OAuth token</a:t>
            </a:r>
          </a:p>
        </p:txBody>
      </p:sp>
      <p:sp>
        <p:nvSpPr>
          <p:cNvPr id="61" name="Oval 60"/>
          <p:cNvSpPr/>
          <p:nvPr/>
        </p:nvSpPr>
        <p:spPr>
          <a:xfrm>
            <a:off x="7850294" y="4562839"/>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804" b="1" dirty="0">
                <a:solidFill>
                  <a:prstClr val="black"/>
                </a:solidFill>
                <a:latin typeface="Arial" pitchFamily="34" charset="0"/>
                <a:cs typeface="Arial" pitchFamily="34" charset="0"/>
              </a:rPr>
              <a:t>9</a:t>
            </a:r>
          </a:p>
        </p:txBody>
      </p:sp>
      <p:sp>
        <p:nvSpPr>
          <p:cNvPr id="62" name="TextBox 61"/>
          <p:cNvSpPr txBox="1"/>
          <p:nvPr/>
        </p:nvSpPr>
        <p:spPr>
          <a:xfrm>
            <a:off x="8192330" y="4628258"/>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SharePoint returns site content to app</a:t>
            </a:r>
          </a:p>
        </p:txBody>
      </p:sp>
      <p:sp>
        <p:nvSpPr>
          <p:cNvPr id="63" name="Oval 62"/>
          <p:cNvSpPr/>
          <p:nvPr/>
        </p:nvSpPr>
        <p:spPr>
          <a:xfrm>
            <a:off x="7850293" y="4860041"/>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a:r>
              <a:rPr lang="en-US" sz="804" b="1" dirty="0">
                <a:solidFill>
                  <a:prstClr val="black"/>
                </a:solidFill>
                <a:latin typeface="Arial" pitchFamily="34" charset="0"/>
                <a:cs typeface="Arial" pitchFamily="34" charset="0"/>
              </a:rPr>
              <a:t>10</a:t>
            </a:r>
          </a:p>
        </p:txBody>
      </p:sp>
      <p:sp>
        <p:nvSpPr>
          <p:cNvPr id="64" name="TextBox 63"/>
          <p:cNvSpPr txBox="1"/>
          <p:nvPr/>
        </p:nvSpPr>
        <p:spPr>
          <a:xfrm>
            <a:off x="8192330" y="4907966"/>
            <a:ext cx="2079995" cy="225134"/>
          </a:xfrm>
          <a:prstGeom prst="rect">
            <a:avLst/>
          </a:prstGeom>
          <a:noFill/>
        </p:spPr>
        <p:txBody>
          <a:bodyPr wrap="none" lIns="0" tIns="0" rIns="0" bIns="0" rtlCol="0">
            <a:noAutofit/>
          </a:bodyPr>
          <a:lstStyle/>
          <a:p>
            <a:r>
              <a:rPr lang="en-US" sz="918" dirty="0">
                <a:gradFill>
                  <a:gsLst>
                    <a:gs pos="0">
                      <a:schemeClr val="tx1"/>
                    </a:gs>
                    <a:gs pos="86000">
                      <a:schemeClr val="tx1"/>
                    </a:gs>
                  </a:gsLst>
                  <a:lin ang="5400000" scaled="0"/>
                </a:gradFill>
                <a:latin typeface="Arial" pitchFamily="34" charset="0"/>
                <a:cs typeface="Arial" pitchFamily="34" charset="0"/>
              </a:rPr>
              <a:t>Client App returns HTML to user device</a:t>
            </a:r>
          </a:p>
        </p:txBody>
      </p:sp>
    </p:spTree>
    <p:extLst>
      <p:ext uri="{BB962C8B-B14F-4D97-AF65-F5344CB8AC3E}">
        <p14:creationId xmlns:p14="http://schemas.microsoft.com/office/powerpoint/2010/main" val="4214500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6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2"/>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36"/>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12" grpId="0" animBg="1"/>
      <p:bldP spid="16" grpId="0" animBg="1"/>
      <p:bldP spid="14" grpId="0" animBg="1"/>
      <p:bldP spid="22" grpId="0" animBg="1"/>
      <p:bldP spid="24" grpId="0" animBg="1"/>
      <p:bldP spid="26" grpId="0" animBg="1"/>
      <p:bldP spid="29" grpId="0" animBg="1"/>
      <p:bldP spid="30" grpId="0" animBg="1"/>
      <p:bldP spid="36" grpId="0" animBg="1"/>
      <p:bldP spid="45" grpId="0" animBg="1"/>
      <p:bldP spid="46" grpId="0"/>
      <p:bldP spid="47" grpId="0" animBg="1"/>
      <p:bldP spid="48" grpId="0"/>
      <p:bldP spid="49" grpId="0" animBg="1"/>
      <p:bldP spid="50" grpId="0"/>
      <p:bldP spid="51" grpId="0" animBg="1"/>
      <p:bldP spid="52" grpId="0"/>
      <p:bldP spid="53" grpId="0" animBg="1"/>
      <p:bldP spid="54" grpId="0"/>
      <p:bldP spid="55" grpId="0" animBg="1"/>
      <p:bldP spid="56" grpId="0"/>
      <p:bldP spid="57" grpId="0" animBg="1"/>
      <p:bldP spid="58" grpId="0"/>
      <p:bldP spid="59" grpId="0" animBg="1"/>
      <p:bldP spid="60" grpId="0"/>
      <p:bldP spid="61" grpId="0" animBg="1"/>
      <p:bldP spid="62" grpId="0"/>
      <p:bldP spid="63" grpId="0" animBg="1"/>
      <p:bldP spid="6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Data Sent to Start Page</a:t>
            </a:r>
            <a:endParaRPr lang="en-US" dirty="0"/>
          </a:p>
        </p:txBody>
      </p:sp>
      <p:pic>
        <p:nvPicPr>
          <p:cNvPr id="3" name="Picture 2"/>
          <p:cNvPicPr>
            <a:picLocks noChangeAspect="1"/>
          </p:cNvPicPr>
          <p:nvPr/>
        </p:nvPicPr>
        <p:blipFill>
          <a:blip r:embed="rId2"/>
          <a:stretch>
            <a:fillRect/>
          </a:stretch>
        </p:blipFill>
        <p:spPr>
          <a:xfrm>
            <a:off x="427037" y="1212848"/>
            <a:ext cx="11034544" cy="5637213"/>
          </a:xfrm>
          <a:prstGeom prst="rect">
            <a:avLst/>
          </a:prstGeom>
        </p:spPr>
      </p:pic>
    </p:spTree>
    <p:extLst>
      <p:ext uri="{BB962C8B-B14F-4D97-AF65-F5344CB8AC3E}">
        <p14:creationId xmlns:p14="http://schemas.microsoft.com/office/powerpoint/2010/main" val="2055010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Token</a:t>
            </a:r>
            <a:endParaRPr lang="en-US" dirty="0"/>
          </a:p>
        </p:txBody>
      </p:sp>
      <p:pic>
        <p:nvPicPr>
          <p:cNvPr id="3" name="Picture 2"/>
          <p:cNvPicPr>
            <a:picLocks noChangeAspect="1"/>
          </p:cNvPicPr>
          <p:nvPr/>
        </p:nvPicPr>
        <p:blipFill>
          <a:blip r:embed="rId2"/>
          <a:stretch>
            <a:fillRect/>
          </a:stretch>
        </p:blipFill>
        <p:spPr>
          <a:xfrm>
            <a:off x="503237" y="1211442"/>
            <a:ext cx="9982200" cy="5668284"/>
          </a:xfrm>
          <a:prstGeom prst="rect">
            <a:avLst/>
          </a:prstGeom>
        </p:spPr>
      </p:pic>
    </p:spTree>
    <p:extLst>
      <p:ext uri="{BB962C8B-B14F-4D97-AF65-F5344CB8AC3E}">
        <p14:creationId xmlns:p14="http://schemas.microsoft.com/office/powerpoint/2010/main" val="1153440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Access Token</a:t>
            </a:r>
            <a:endParaRPr lang="en-US" dirty="0"/>
          </a:p>
        </p:txBody>
      </p:sp>
      <p:pic>
        <p:nvPicPr>
          <p:cNvPr id="4" name="Picture 3"/>
          <p:cNvPicPr>
            <a:picLocks noChangeAspect="1"/>
          </p:cNvPicPr>
          <p:nvPr/>
        </p:nvPicPr>
        <p:blipFill>
          <a:blip r:embed="rId2"/>
          <a:stretch>
            <a:fillRect/>
          </a:stretch>
        </p:blipFill>
        <p:spPr>
          <a:xfrm>
            <a:off x="427037" y="1212848"/>
            <a:ext cx="10928902" cy="4494213"/>
          </a:xfrm>
          <a:prstGeom prst="rect">
            <a:avLst/>
          </a:prstGeom>
        </p:spPr>
      </p:pic>
    </p:spTree>
    <p:extLst>
      <p:ext uri="{BB962C8B-B14F-4D97-AF65-F5344CB8AC3E}">
        <p14:creationId xmlns:p14="http://schemas.microsoft.com/office/powerpoint/2010/main" val="578461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343001"/>
          </a:xfrm>
        </p:spPr>
        <p:txBody>
          <a:bodyPr/>
          <a:lstStyle/>
          <a:p>
            <a:r>
              <a:rPr lang="en-US" dirty="0" smtClean="0"/>
              <a:t>Create a new cloud-hosted app project</a:t>
            </a:r>
          </a:p>
          <a:p>
            <a:pPr lvl="1"/>
            <a:r>
              <a:rPr lang="en-US" dirty="0" smtClean="0"/>
              <a:t>Can be either provider-hosted or </a:t>
            </a:r>
            <a:r>
              <a:rPr lang="en-US" dirty="0" err="1" smtClean="0"/>
              <a:t>autohosted</a:t>
            </a:r>
            <a:endParaRPr lang="en-US" dirty="0" smtClean="0"/>
          </a:p>
          <a:p>
            <a:pPr lvl="1"/>
            <a:r>
              <a:rPr lang="en-US" dirty="0" smtClean="0"/>
              <a:t>SharePoint-hosted Apps do not use </a:t>
            </a:r>
            <a:r>
              <a:rPr lang="en-US" dirty="0" err="1" smtClean="0"/>
              <a:t>OAuth</a:t>
            </a:r>
            <a:endParaRPr lang="en-US" dirty="0" smtClean="0"/>
          </a:p>
          <a:p>
            <a:r>
              <a:rPr lang="en-US" dirty="0" smtClean="0"/>
              <a:t>Register an App Principal</a:t>
            </a:r>
          </a:p>
          <a:p>
            <a:pPr lvl="1"/>
            <a:r>
              <a:rPr lang="en-US" dirty="0" smtClean="0"/>
              <a:t>Registration handled automatically in </a:t>
            </a:r>
            <a:r>
              <a:rPr lang="en-US" dirty="0" err="1" smtClean="0"/>
              <a:t>autohosted</a:t>
            </a:r>
            <a:r>
              <a:rPr lang="en-US" dirty="0" smtClean="0"/>
              <a:t> apps</a:t>
            </a:r>
          </a:p>
          <a:p>
            <a:pPr lvl="1"/>
            <a:r>
              <a:rPr lang="en-US" dirty="0" smtClean="0"/>
              <a:t>Registration requires explicit steps for provider-hosted apps</a:t>
            </a:r>
          </a:p>
          <a:p>
            <a:pPr lvl="1"/>
            <a:r>
              <a:rPr lang="en-US" dirty="0" smtClean="0"/>
              <a:t>Registration requires extra steps for apps published to Office Store</a:t>
            </a:r>
          </a:p>
          <a:p>
            <a:r>
              <a:rPr lang="en-US" dirty="0" smtClean="0"/>
              <a:t>Add code to remote web to manage tokens</a:t>
            </a:r>
          </a:p>
          <a:p>
            <a:pPr lvl="1"/>
            <a:r>
              <a:rPr lang="en-US" dirty="0" smtClean="0"/>
              <a:t>Explicit code required to retrieve access tokens from ACS</a:t>
            </a:r>
          </a:p>
          <a:p>
            <a:pPr lvl="1"/>
            <a:r>
              <a:rPr lang="en-US" dirty="0" smtClean="0"/>
              <a:t>Access tokens and refresh tokens may be cached to increase performance</a:t>
            </a:r>
          </a:p>
          <a:p>
            <a:pPr lvl="1"/>
            <a:r>
              <a:rPr lang="en-US" dirty="0" smtClean="0"/>
              <a:t>Explicit code required to create and manage access tokens</a:t>
            </a:r>
            <a:endParaRPr lang="en-US" dirty="0"/>
          </a:p>
        </p:txBody>
      </p:sp>
      <p:sp>
        <p:nvSpPr>
          <p:cNvPr id="3" name="Title 2"/>
          <p:cNvSpPr>
            <a:spLocks noGrp="1"/>
          </p:cNvSpPr>
          <p:nvPr>
            <p:ph type="title"/>
          </p:nvPr>
        </p:nvSpPr>
        <p:spPr/>
        <p:txBody>
          <a:bodyPr/>
          <a:lstStyle/>
          <a:p>
            <a:r>
              <a:rPr lang="en-US" smtClean="0"/>
              <a:t>Steps to using OAuth in Office 365</a:t>
            </a:r>
            <a:endParaRPr lang="en-US" dirty="0"/>
          </a:p>
        </p:txBody>
      </p:sp>
    </p:spTree>
    <p:extLst>
      <p:ext uri="{BB962C8B-B14F-4D97-AF65-F5344CB8AC3E}">
        <p14:creationId xmlns:p14="http://schemas.microsoft.com/office/powerpoint/2010/main" val="3299475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 Manifest for an Autohosted App</a:t>
            </a:r>
            <a:endParaRPr lang="en-US" dirty="0"/>
          </a:p>
        </p:txBody>
      </p:sp>
      <p:pic>
        <p:nvPicPr>
          <p:cNvPr id="4" name="Picture 3"/>
          <p:cNvPicPr>
            <a:picLocks noChangeAspect="1"/>
          </p:cNvPicPr>
          <p:nvPr/>
        </p:nvPicPr>
        <p:blipFill>
          <a:blip r:embed="rId2"/>
          <a:stretch>
            <a:fillRect/>
          </a:stretch>
        </p:blipFill>
        <p:spPr>
          <a:xfrm>
            <a:off x="503237" y="1592262"/>
            <a:ext cx="7717581" cy="3657081"/>
          </a:xfrm>
          <a:prstGeom prst="rect">
            <a:avLst/>
          </a:prstGeom>
          <a:ln>
            <a:solidFill>
              <a:schemeClr val="bg1">
                <a:lumMod val="85000"/>
              </a:schemeClr>
            </a:solidFill>
          </a:ln>
        </p:spPr>
      </p:pic>
      <p:sp>
        <p:nvSpPr>
          <p:cNvPr id="5" name="Rounded Rectangle 4"/>
          <p:cNvSpPr/>
          <p:nvPr/>
        </p:nvSpPr>
        <p:spPr bwMode="auto">
          <a:xfrm>
            <a:off x="674662" y="3535086"/>
            <a:ext cx="3314230" cy="685703"/>
          </a:xfrm>
          <a:prstGeom prst="roundRect">
            <a:avLst/>
          </a:prstGeom>
          <a:noFill/>
          <a:ln>
            <a:solidFill>
              <a:srgbClr val="C0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973" rIns="0" bIns="34973" numCol="1" rtlCol="0" anchor="ctr" anchorCtr="0" compatLnSpc="1">
            <a:prstTxWarp prst="textNoShape">
              <a:avLst/>
            </a:prstTxWarp>
          </a:bodyPr>
          <a:lstStyle/>
          <a:p>
            <a:pPr algn="ctr" defTabSz="699291" fontAlgn="base">
              <a:spcBef>
                <a:spcPct val="0"/>
              </a:spcBef>
              <a:spcAft>
                <a:spcPct val="0"/>
              </a:spcAft>
            </a:pPr>
            <a:endParaRPr lang="en-US" sz="15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54695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40228" y="1673360"/>
            <a:ext cx="8144143" cy="1872588"/>
          </a:xfrm>
          <a:prstGeom prst="rect">
            <a:avLst/>
          </a:prstGeom>
          <a:ln>
            <a:solidFill>
              <a:schemeClr val="bg1">
                <a:lumMod val="85000"/>
              </a:schemeClr>
            </a:solidFill>
          </a:ln>
        </p:spPr>
      </p:pic>
      <p:sp>
        <p:nvSpPr>
          <p:cNvPr id="3" name="Title 2"/>
          <p:cNvSpPr>
            <a:spLocks noGrp="1"/>
          </p:cNvSpPr>
          <p:nvPr>
            <p:ph type="title"/>
          </p:nvPr>
        </p:nvSpPr>
        <p:spPr/>
        <p:txBody>
          <a:bodyPr/>
          <a:lstStyle/>
          <a:p>
            <a:r>
              <a:rPr lang="en-US" dirty="0" smtClean="0"/>
              <a:t>Web.config for an Autohosted App</a:t>
            </a:r>
            <a:endParaRPr lang="en-US" dirty="0"/>
          </a:p>
        </p:txBody>
      </p:sp>
      <p:pic>
        <p:nvPicPr>
          <p:cNvPr id="7" name="Picture 6"/>
          <p:cNvPicPr>
            <a:picLocks noChangeAspect="1"/>
          </p:cNvPicPr>
          <p:nvPr/>
        </p:nvPicPr>
        <p:blipFill>
          <a:blip r:embed="rId3"/>
          <a:stretch>
            <a:fillRect/>
          </a:stretch>
        </p:blipFill>
        <p:spPr>
          <a:xfrm>
            <a:off x="911479" y="1741811"/>
            <a:ext cx="7347201" cy="1632712"/>
          </a:xfrm>
          <a:prstGeom prst="rect">
            <a:avLst/>
          </a:prstGeom>
        </p:spPr>
      </p:pic>
      <p:sp>
        <p:nvSpPr>
          <p:cNvPr id="5" name="Rounded Rectangle 4"/>
          <p:cNvSpPr/>
          <p:nvPr/>
        </p:nvSpPr>
        <p:spPr bwMode="auto">
          <a:xfrm>
            <a:off x="2998349" y="2801914"/>
            <a:ext cx="3953505" cy="203568"/>
          </a:xfrm>
          <a:prstGeom prst="roundRect">
            <a:avLst/>
          </a:prstGeom>
          <a:noFill/>
          <a:ln>
            <a:solidFill>
              <a:srgbClr val="C0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973" rIns="0" bIns="34973" numCol="1" rtlCol="0" anchor="ctr" anchorCtr="0" compatLnSpc="1">
            <a:prstTxWarp prst="textNoShape">
              <a:avLst/>
            </a:prstTxWarp>
          </a:bodyPr>
          <a:lstStyle/>
          <a:p>
            <a:pPr algn="ctr" defTabSz="699291" fontAlgn="base">
              <a:spcBef>
                <a:spcPct val="0"/>
              </a:spcBef>
              <a:spcAft>
                <a:spcPct val="0"/>
              </a:spcAft>
            </a:pPr>
            <a:endParaRPr lang="en-US" sz="15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289793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79437" y="1592262"/>
            <a:ext cx="8441900" cy="2799953"/>
          </a:xfrm>
          <a:prstGeom prst="rect">
            <a:avLst/>
          </a:prstGeom>
          <a:ln>
            <a:solidFill>
              <a:schemeClr val="bg1">
                <a:lumMod val="85000"/>
              </a:schemeClr>
            </a:solidFill>
          </a:ln>
        </p:spPr>
      </p:pic>
      <p:sp>
        <p:nvSpPr>
          <p:cNvPr id="3" name="Title 2"/>
          <p:cNvSpPr>
            <a:spLocks noGrp="1"/>
          </p:cNvSpPr>
          <p:nvPr>
            <p:ph type="title"/>
          </p:nvPr>
        </p:nvSpPr>
        <p:spPr/>
        <p:txBody>
          <a:bodyPr/>
          <a:lstStyle/>
          <a:p>
            <a:r>
              <a:rPr lang="en-US" smtClean="0"/>
              <a:t>App Manifest for a Provider-hosted App</a:t>
            </a:r>
            <a:endParaRPr lang="en-US" dirty="0"/>
          </a:p>
        </p:txBody>
      </p:sp>
      <p:sp>
        <p:nvSpPr>
          <p:cNvPr id="4" name="Rounded Rectangle 3"/>
          <p:cNvSpPr/>
          <p:nvPr/>
        </p:nvSpPr>
        <p:spPr bwMode="auto">
          <a:xfrm>
            <a:off x="2056689" y="2963668"/>
            <a:ext cx="2399959" cy="285710"/>
          </a:xfrm>
          <a:prstGeom prst="roundRect">
            <a:avLst/>
          </a:prstGeom>
          <a:noFill/>
          <a:ln w="28575">
            <a:solidFill>
              <a:srgbClr val="C00000"/>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4930" tIns="104930" rIns="104930" bIns="26231" numCol="1" rtlCol="0" anchor="t" anchorCtr="0" compatLnSpc="1">
            <a:prstTxWarp prst="textNoShape">
              <a:avLst/>
            </a:prstTxWarp>
          </a:bodyPr>
          <a:lstStyle/>
          <a:p>
            <a:pPr algn="ctr" defTabSz="524506" fontAlgn="base">
              <a:spcBef>
                <a:spcPct val="0"/>
              </a:spcBef>
              <a:spcAft>
                <a:spcPct val="0"/>
              </a:spcAft>
            </a:pPr>
            <a:endParaRPr lang="en-US" sz="1263" dirty="0">
              <a:gradFill>
                <a:gsLst>
                  <a:gs pos="0">
                    <a:srgbClr val="FFFFFF"/>
                  </a:gs>
                  <a:gs pos="100000">
                    <a:srgbClr val="FFFFFF"/>
                  </a:gs>
                </a:gsLst>
                <a:lin ang="5400000" scaled="0"/>
              </a:gradFill>
              <a:latin typeface="Segoe Condensed" pitchFamily="34" charset="0"/>
            </a:endParaRPr>
          </a:p>
        </p:txBody>
      </p:sp>
      <p:sp>
        <p:nvSpPr>
          <p:cNvPr id="7" name="Rounded Rectangle 6"/>
          <p:cNvSpPr/>
          <p:nvPr/>
        </p:nvSpPr>
        <p:spPr bwMode="auto">
          <a:xfrm>
            <a:off x="856708" y="3505326"/>
            <a:ext cx="7028453" cy="544038"/>
          </a:xfrm>
          <a:prstGeom prst="roundRect">
            <a:avLst/>
          </a:prstGeom>
          <a:noFill/>
          <a:ln w="28575">
            <a:solidFill>
              <a:srgbClr val="C00000"/>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4930" tIns="104930" rIns="104930" bIns="26231" numCol="1" rtlCol="0" anchor="t" anchorCtr="0" compatLnSpc="1">
            <a:prstTxWarp prst="textNoShape">
              <a:avLst/>
            </a:prstTxWarp>
          </a:bodyPr>
          <a:lstStyle/>
          <a:p>
            <a:pPr algn="ctr" defTabSz="524506" fontAlgn="base">
              <a:spcBef>
                <a:spcPct val="0"/>
              </a:spcBef>
              <a:spcAft>
                <a:spcPct val="0"/>
              </a:spcAft>
            </a:pPr>
            <a:endParaRPr lang="en-US" sz="1263" dirty="0">
              <a:gradFill>
                <a:gsLst>
                  <a:gs pos="0">
                    <a:srgbClr val="FFFFFF"/>
                  </a:gs>
                  <a:gs pos="100000">
                    <a:srgbClr val="FFFFFF"/>
                  </a:gs>
                </a:gsLst>
                <a:lin ang="5400000" scaled="0"/>
              </a:gradFill>
              <a:latin typeface="Segoe Condensed" pitchFamily="34" charset="0"/>
            </a:endParaRPr>
          </a:p>
        </p:txBody>
      </p:sp>
    </p:spTree>
    <p:extLst>
      <p:ext uri="{BB962C8B-B14F-4D97-AF65-F5344CB8AC3E}">
        <p14:creationId xmlns:p14="http://schemas.microsoft.com/office/powerpoint/2010/main" val="408986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55637" y="1592262"/>
            <a:ext cx="8270892" cy="2179725"/>
          </a:xfrm>
          <a:prstGeom prst="rect">
            <a:avLst/>
          </a:prstGeom>
          <a:ln>
            <a:solidFill>
              <a:schemeClr val="bg1">
                <a:lumMod val="85000"/>
              </a:schemeClr>
            </a:solidFill>
          </a:ln>
        </p:spPr>
      </p:pic>
      <p:sp>
        <p:nvSpPr>
          <p:cNvPr id="3" name="Title 2"/>
          <p:cNvSpPr>
            <a:spLocks noGrp="1"/>
          </p:cNvSpPr>
          <p:nvPr>
            <p:ph type="title"/>
          </p:nvPr>
        </p:nvSpPr>
        <p:spPr/>
        <p:txBody>
          <a:bodyPr/>
          <a:lstStyle/>
          <a:p>
            <a:r>
              <a:rPr lang="en-US" dirty="0" smtClean="0"/>
              <a:t>Web.config for a Provider-hosted App</a:t>
            </a:r>
            <a:endParaRPr lang="en-US" dirty="0"/>
          </a:p>
        </p:txBody>
      </p:sp>
      <p:sp>
        <p:nvSpPr>
          <p:cNvPr id="7" name="Rounded Rectangle 6"/>
          <p:cNvSpPr/>
          <p:nvPr/>
        </p:nvSpPr>
        <p:spPr bwMode="auto">
          <a:xfrm>
            <a:off x="884206" y="2682125"/>
            <a:ext cx="7828439" cy="861294"/>
          </a:xfrm>
          <a:prstGeom prst="roundRect">
            <a:avLst/>
          </a:prstGeom>
          <a:noFill/>
          <a:ln w="28575">
            <a:solidFill>
              <a:srgbClr val="C00000"/>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4930" tIns="104930" rIns="104930" bIns="26231" numCol="1" rtlCol="0" anchor="t" anchorCtr="0" compatLnSpc="1">
            <a:prstTxWarp prst="textNoShape">
              <a:avLst/>
            </a:prstTxWarp>
          </a:bodyPr>
          <a:lstStyle/>
          <a:p>
            <a:pPr algn="ctr" defTabSz="524506" fontAlgn="base">
              <a:spcBef>
                <a:spcPct val="0"/>
              </a:spcBef>
              <a:spcAft>
                <a:spcPct val="0"/>
              </a:spcAft>
            </a:pPr>
            <a:endParaRPr lang="en-US" sz="1263" dirty="0">
              <a:gradFill>
                <a:gsLst>
                  <a:gs pos="0">
                    <a:srgbClr val="FFFFFF"/>
                  </a:gs>
                  <a:gs pos="100000">
                    <a:srgbClr val="FFFFFF"/>
                  </a:gs>
                </a:gsLst>
                <a:lin ang="5400000" scaled="0"/>
              </a:gradFill>
              <a:latin typeface="Segoe Condensed" pitchFamily="34" charset="0"/>
            </a:endParaRPr>
          </a:p>
        </p:txBody>
      </p:sp>
    </p:spTree>
    <p:extLst>
      <p:ext uri="{BB962C8B-B14F-4D97-AF65-F5344CB8AC3E}">
        <p14:creationId xmlns:p14="http://schemas.microsoft.com/office/powerpoint/2010/main" val="2205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mtClean="0"/>
              <a:t>What is a security principal?</a:t>
            </a:r>
          </a:p>
          <a:p>
            <a:pPr lvl="1"/>
            <a:r>
              <a:rPr lang="en-US" smtClean="0"/>
              <a:t>An entity that is understood by a security system</a:t>
            </a:r>
          </a:p>
          <a:p>
            <a:pPr lvl="1"/>
            <a:r>
              <a:rPr lang="en-US" smtClean="0"/>
              <a:t>An entity for which you can configure authorized access to resources</a:t>
            </a:r>
          </a:p>
          <a:p>
            <a:pPr lvl="1"/>
            <a:endParaRPr lang="en-US" smtClean="0"/>
          </a:p>
          <a:p>
            <a:r>
              <a:rPr lang="en-US" smtClean="0"/>
              <a:t>Examples of security principals</a:t>
            </a:r>
          </a:p>
          <a:p>
            <a:pPr lvl="1"/>
            <a:r>
              <a:rPr lang="en-US" smtClean="0"/>
              <a:t>User with an account in Active Directory</a:t>
            </a:r>
          </a:p>
          <a:p>
            <a:pPr lvl="1"/>
            <a:r>
              <a:rPr lang="en-US" smtClean="0"/>
              <a:t>User with account in another identity management system (FBA)</a:t>
            </a:r>
          </a:p>
          <a:p>
            <a:pPr lvl="1"/>
            <a:r>
              <a:rPr lang="en-US" smtClean="0"/>
              <a:t>Active Directory group or an FBA role</a:t>
            </a:r>
          </a:p>
          <a:p>
            <a:pPr lvl="1"/>
            <a:r>
              <a:rPr lang="en-US" smtClean="0"/>
              <a:t>Computer which has been added to an Active Directory domain</a:t>
            </a:r>
          </a:p>
          <a:p>
            <a:pPr lvl="1"/>
            <a:r>
              <a:rPr lang="en-US" smtClean="0"/>
              <a:t>SharePoint app (as of SharePoint 2013)</a:t>
            </a:r>
            <a:endParaRPr lang="en-US" dirty="0"/>
          </a:p>
        </p:txBody>
      </p:sp>
      <p:sp>
        <p:nvSpPr>
          <p:cNvPr id="3" name="Title 2"/>
          <p:cNvSpPr>
            <a:spLocks noGrp="1"/>
          </p:cNvSpPr>
          <p:nvPr>
            <p:ph type="title"/>
          </p:nvPr>
        </p:nvSpPr>
        <p:spPr/>
        <p:txBody>
          <a:bodyPr/>
          <a:lstStyle/>
          <a:p>
            <a:r>
              <a:rPr lang="en-US" smtClean="0"/>
              <a:t>Let’s start with a basic question</a:t>
            </a:r>
            <a:endParaRPr lang="en-US" dirty="0"/>
          </a:p>
        </p:txBody>
      </p:sp>
    </p:spTree>
    <p:extLst>
      <p:ext uri="{BB962C8B-B14F-4D97-AF65-F5344CB8AC3E}">
        <p14:creationId xmlns:p14="http://schemas.microsoft.com/office/powerpoint/2010/main" val="1932754677"/>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Programming with OAuth Access Tokens</a:t>
            </a:r>
            <a:endParaRPr lang="en-US" dirty="0"/>
          </a:p>
        </p:txBody>
      </p:sp>
      <p:pic>
        <p:nvPicPr>
          <p:cNvPr id="6" name="Picture 5"/>
          <p:cNvPicPr>
            <a:picLocks noChangeAspect="1"/>
          </p:cNvPicPr>
          <p:nvPr/>
        </p:nvPicPr>
        <p:blipFill>
          <a:blip r:embed="rId2"/>
          <a:stretch>
            <a:fillRect/>
          </a:stretch>
        </p:blipFill>
        <p:spPr>
          <a:xfrm>
            <a:off x="655636" y="1476620"/>
            <a:ext cx="8832899" cy="5144841"/>
          </a:xfrm>
          <a:prstGeom prst="rect">
            <a:avLst/>
          </a:prstGeom>
          <a:ln>
            <a:solidFill>
              <a:schemeClr val="bg1">
                <a:lumMod val="50000"/>
              </a:schemeClr>
            </a:solidFill>
          </a:ln>
        </p:spPr>
      </p:pic>
    </p:spTree>
    <p:extLst>
      <p:ext uri="{BB962C8B-B14F-4D97-AF65-F5344CB8AC3E}">
        <p14:creationId xmlns:p14="http://schemas.microsoft.com/office/powerpoint/2010/main" val="10026591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Making CSOM Calls with OAuth</a:t>
            </a:r>
            <a:endParaRPr lang="en-US" dirty="0"/>
          </a:p>
        </p:txBody>
      </p:sp>
      <p:pic>
        <p:nvPicPr>
          <p:cNvPr id="2" name="Picture 1"/>
          <p:cNvPicPr>
            <a:picLocks noChangeAspect="1"/>
          </p:cNvPicPr>
          <p:nvPr/>
        </p:nvPicPr>
        <p:blipFill>
          <a:blip r:embed="rId2"/>
          <a:stretch>
            <a:fillRect/>
          </a:stretch>
        </p:blipFill>
        <p:spPr>
          <a:xfrm>
            <a:off x="462188" y="1516062"/>
            <a:ext cx="9658350" cy="4829175"/>
          </a:xfrm>
          <a:prstGeom prst="rect">
            <a:avLst/>
          </a:prstGeom>
          <a:solidFill>
            <a:schemeClr val="bg1">
              <a:lumMod val="50000"/>
            </a:schemeClr>
          </a:solidFill>
          <a:ln>
            <a:solidFill>
              <a:schemeClr val="bg1">
                <a:lumMod val="50000"/>
              </a:schemeClr>
            </a:solidFill>
          </a:ln>
        </p:spPr>
      </p:pic>
    </p:spTree>
    <p:extLst>
      <p:ext uri="{BB962C8B-B14F-4D97-AF65-F5344CB8AC3E}">
        <p14:creationId xmlns:p14="http://schemas.microsoft.com/office/powerpoint/2010/main" val="311918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Making REST Calls with OAuth</a:t>
            </a:r>
            <a:endParaRPr lang="en-US" dirty="0"/>
          </a:p>
        </p:txBody>
      </p:sp>
      <p:pic>
        <p:nvPicPr>
          <p:cNvPr id="2" name="Picture 1"/>
          <p:cNvPicPr>
            <a:picLocks noChangeAspect="1"/>
          </p:cNvPicPr>
          <p:nvPr/>
        </p:nvPicPr>
        <p:blipFill>
          <a:blip r:embed="rId2"/>
          <a:stretch>
            <a:fillRect/>
          </a:stretch>
        </p:blipFill>
        <p:spPr>
          <a:xfrm>
            <a:off x="579437" y="1579970"/>
            <a:ext cx="9277350" cy="1885950"/>
          </a:xfrm>
          <a:prstGeom prst="rect">
            <a:avLst/>
          </a:prstGeom>
          <a:ln>
            <a:solidFill>
              <a:schemeClr val="bg1">
                <a:lumMod val="50000"/>
              </a:schemeClr>
            </a:solidFill>
          </a:ln>
        </p:spPr>
      </p:pic>
    </p:spTree>
    <p:extLst>
      <p:ext uri="{BB962C8B-B14F-4D97-AF65-F5344CB8AC3E}">
        <p14:creationId xmlns:p14="http://schemas.microsoft.com/office/powerpoint/2010/main" val="1618428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a:t>
            </a:r>
            <a:r>
              <a:rPr lang="en-US" dirty="0" err="1" smtClean="0"/>
              <a:t>OAuth</a:t>
            </a:r>
            <a:r>
              <a:rPr lang="en-US" dirty="0" smtClean="0"/>
              <a:t> in a </a:t>
            </a:r>
            <a:r>
              <a:rPr lang="en-US" dirty="0" err="1" smtClean="0"/>
              <a:t>Autohosted</a:t>
            </a:r>
            <a:r>
              <a:rPr lang="en-US" dirty="0" smtClean="0"/>
              <a:t> App</a:t>
            </a:r>
            <a:endParaRPr lang="en-US"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10305210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1329595"/>
          </a:xfrm>
        </p:spPr>
        <p:txBody>
          <a:bodyPr/>
          <a:lstStyle/>
          <a:p>
            <a:r>
              <a:rPr lang="en-US" sz="2400" dirty="0" err="1"/>
              <a:t>OAuth</a:t>
            </a:r>
            <a:r>
              <a:rPr lang="en-US" sz="2400" dirty="0"/>
              <a:t> is the standard protocol and is the strategic direction for the future</a:t>
            </a:r>
          </a:p>
          <a:p>
            <a:r>
              <a:rPr lang="en-US" sz="2400" dirty="0"/>
              <a:t>If you are using </a:t>
            </a:r>
            <a:r>
              <a:rPr lang="en-US" sz="2400" dirty="0" err="1"/>
              <a:t>OAuth</a:t>
            </a:r>
            <a:r>
              <a:rPr lang="en-US" sz="2400" dirty="0"/>
              <a:t>, you are on the right path</a:t>
            </a:r>
          </a:p>
          <a:p>
            <a:r>
              <a:rPr lang="en-US" sz="2400" dirty="0" smtClean="0"/>
              <a:t>Current investments in native </a:t>
            </a:r>
            <a:r>
              <a:rPr lang="en-US" sz="2400" dirty="0"/>
              <a:t>apps on </a:t>
            </a:r>
            <a:r>
              <a:rPr lang="en-US" sz="2400" dirty="0" smtClean="0"/>
              <a:t>mobile </a:t>
            </a:r>
            <a:r>
              <a:rPr lang="en-US" sz="2400" dirty="0"/>
              <a:t>devices to access SharePoint </a:t>
            </a:r>
            <a:r>
              <a:rPr lang="en-US" sz="2400" dirty="0" smtClean="0"/>
              <a:t>resources</a:t>
            </a:r>
            <a:endParaRPr lang="en-US" sz="2400" dirty="0"/>
          </a:p>
        </p:txBody>
      </p:sp>
      <p:sp>
        <p:nvSpPr>
          <p:cNvPr id="2" name="Title 1"/>
          <p:cNvSpPr>
            <a:spLocks noGrp="1"/>
          </p:cNvSpPr>
          <p:nvPr>
            <p:ph type="title"/>
          </p:nvPr>
        </p:nvSpPr>
        <p:spPr/>
        <p:txBody>
          <a:bodyPr/>
          <a:lstStyle/>
          <a:p>
            <a:pPr algn="ctr"/>
            <a:r>
              <a:rPr lang="en-US" dirty="0" err="1" smtClean="0"/>
              <a:t>OAuth</a:t>
            </a:r>
            <a:r>
              <a:rPr lang="en-US" dirty="0" smtClean="0"/>
              <a:t> – S2S – now, what’s next?</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447871219"/>
              </p:ext>
            </p:extLst>
          </p:nvPr>
        </p:nvGraphicFramePr>
        <p:xfrm>
          <a:off x="808037" y="2963862"/>
          <a:ext cx="10725150"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3260127"/>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447098"/>
          </a:xfrm>
        </p:spPr>
        <p:txBody>
          <a:bodyPr/>
          <a:lstStyle/>
          <a:p>
            <a:pPr>
              <a:buFont typeface="Wingdings" panose="05000000000000000000" pitchFamily="2" charset="2"/>
              <a:buChar char="ü"/>
            </a:pPr>
            <a:r>
              <a:rPr lang="en-US" dirty="0" smtClean="0"/>
              <a:t>App Security Overview</a:t>
            </a:r>
          </a:p>
          <a:p>
            <a:pPr>
              <a:buFont typeface="Wingdings" panose="05000000000000000000" pitchFamily="2" charset="2"/>
              <a:buChar char="ü"/>
            </a:pPr>
            <a:r>
              <a:rPr lang="en-US" dirty="0" smtClean="0"/>
              <a:t>Configuring App Permissions</a:t>
            </a:r>
          </a:p>
          <a:p>
            <a:pPr>
              <a:buFont typeface="Wingdings" panose="05000000000000000000" pitchFamily="2" charset="2"/>
              <a:buChar char="ü"/>
            </a:pPr>
            <a:r>
              <a:rPr lang="en-US" dirty="0" smtClean="0"/>
              <a:t>Understanding App Security Principals</a:t>
            </a:r>
          </a:p>
          <a:p>
            <a:pPr>
              <a:buFont typeface="Wingdings" panose="05000000000000000000" pitchFamily="2" charset="2"/>
              <a:buChar char="ü"/>
            </a:pPr>
            <a:r>
              <a:rPr lang="en-US" dirty="0" smtClean="0"/>
              <a:t>App Authentication using S2S Trusts</a:t>
            </a:r>
          </a:p>
          <a:p>
            <a:pPr>
              <a:buFont typeface="Wingdings" panose="05000000000000000000" pitchFamily="2" charset="2"/>
              <a:buChar char="ü"/>
            </a:pPr>
            <a:r>
              <a:rPr lang="en-US" dirty="0"/>
              <a:t>App Authentication using </a:t>
            </a:r>
            <a:r>
              <a:rPr lang="en-US" dirty="0" err="1" smtClean="0"/>
              <a:t>OAuth</a:t>
            </a:r>
            <a:endParaRPr lang="en-US" dirty="0" smtClean="0"/>
          </a:p>
        </p:txBody>
      </p:sp>
      <p:sp>
        <p:nvSpPr>
          <p:cNvPr id="2" name="Title 1"/>
          <p:cNvSpPr>
            <a:spLocks noGrp="1"/>
          </p:cNvSpPr>
          <p:nvPr>
            <p:ph type="title"/>
          </p:nvPr>
        </p:nvSpPr>
        <p:spPr/>
        <p:txBody>
          <a:bodyPr/>
          <a:lstStyle/>
          <a:p>
            <a:r>
              <a:rPr lang="en-US" dirty="0"/>
              <a:t>S</a:t>
            </a:r>
            <a:r>
              <a:rPr lang="en-US" dirty="0" smtClean="0"/>
              <a:t>ummary</a:t>
            </a:r>
            <a:endParaRPr lang="en-US" dirty="0"/>
          </a:p>
        </p:txBody>
      </p:sp>
    </p:spTree>
    <p:extLst>
      <p:ext uri="{BB962C8B-B14F-4D97-AF65-F5344CB8AC3E}">
        <p14:creationId xmlns:p14="http://schemas.microsoft.com/office/powerpoint/2010/main" val="4259943164"/>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693798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154178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body" sz="quarter" idx="10"/>
          </p:nvPr>
        </p:nvSpPr>
        <p:spPr/>
        <p:txBody>
          <a:bodyPr/>
          <a:lstStyle/>
          <a:p>
            <a:r>
              <a:rPr lang="en-US" smtClean="0"/>
              <a:t>Authentication creates identity for principal</a:t>
            </a:r>
          </a:p>
          <a:p>
            <a:pPr lvl="1"/>
            <a:r>
              <a:rPr lang="en-US" smtClean="0"/>
              <a:t>SharePoint 2010 only supports user authentication</a:t>
            </a:r>
          </a:p>
          <a:p>
            <a:pPr lvl="1"/>
            <a:r>
              <a:rPr lang="en-US" smtClean="0"/>
              <a:t>SharePoint 2013 adds support to authenticate apps</a:t>
            </a:r>
          </a:p>
          <a:p>
            <a:pPr lvl="1"/>
            <a:r>
              <a:rPr lang="en-US" smtClean="0"/>
              <a:t>SharePoint apps are given first class identities</a:t>
            </a:r>
          </a:p>
          <a:p>
            <a:endParaRPr lang="en-US" smtClean="0"/>
          </a:p>
          <a:p>
            <a:r>
              <a:rPr lang="en-US" smtClean="0"/>
              <a:t>Authorization provides the access control</a:t>
            </a:r>
          </a:p>
          <a:p>
            <a:pPr lvl="1"/>
            <a:r>
              <a:rPr lang="en-US" smtClean="0"/>
              <a:t>Used to verify an principal has the proper permission</a:t>
            </a:r>
          </a:p>
          <a:p>
            <a:pPr lvl="1"/>
            <a:r>
              <a:rPr lang="en-US" smtClean="0"/>
              <a:t>SharePoint 2010 only supports user permissions</a:t>
            </a:r>
          </a:p>
          <a:p>
            <a:pPr lvl="1"/>
            <a:r>
              <a:rPr lang="en-US" smtClean="0"/>
              <a:t>SharePoint 2013 adds support for app permissions</a:t>
            </a:r>
            <a:endParaRPr lang="en-US" dirty="0"/>
          </a:p>
        </p:txBody>
      </p:sp>
      <p:sp>
        <p:nvSpPr>
          <p:cNvPr id="490498" name="Rectangle 2"/>
          <p:cNvSpPr>
            <a:spLocks noGrp="1" noChangeArrowheads="1"/>
          </p:cNvSpPr>
          <p:nvPr>
            <p:ph type="title"/>
          </p:nvPr>
        </p:nvSpPr>
        <p:spPr/>
        <p:txBody>
          <a:bodyPr/>
          <a:lstStyle/>
          <a:p>
            <a:r>
              <a:rPr lang="en-US" smtClean="0"/>
              <a:t>Authentication and Authorization</a:t>
            </a:r>
            <a:endParaRPr lang="en-US" dirty="0"/>
          </a:p>
        </p:txBody>
      </p:sp>
    </p:spTree>
    <p:extLst>
      <p:ext uri="{BB962C8B-B14F-4D97-AF65-F5344CB8AC3E}">
        <p14:creationId xmlns:p14="http://schemas.microsoft.com/office/powerpoint/2010/main" val="2158771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type="body" sz="quarter" idx="10"/>
          </p:nvPr>
        </p:nvSpPr>
        <p:spPr/>
        <p:txBody>
          <a:bodyPr/>
          <a:lstStyle/>
          <a:p>
            <a:r>
              <a:rPr lang="en-US" smtClean="0"/>
              <a:t>SharePoint user authentication based on claims</a:t>
            </a:r>
          </a:p>
          <a:p>
            <a:pPr lvl="1"/>
            <a:r>
              <a:rPr lang="en-US" smtClean="0"/>
              <a:t>Works in SharePoint 2013 just as it does in SharePoint 2010</a:t>
            </a:r>
          </a:p>
          <a:p>
            <a:pPr lvl="1"/>
            <a:r>
              <a:rPr lang="en-US" smtClean="0"/>
              <a:t>User authentication results in creation of a claims token</a:t>
            </a:r>
          </a:p>
          <a:p>
            <a:pPr lvl="1"/>
            <a:r>
              <a:rPr lang="en-US" smtClean="0"/>
              <a:t>Claims token tracks name value pairs related to token subject</a:t>
            </a:r>
          </a:p>
          <a:p>
            <a:pPr lvl="1"/>
            <a:r>
              <a:rPr lang="en-US" smtClean="0"/>
              <a:t>Claims token stored in memory using FEDAUTH token format</a:t>
            </a:r>
            <a:endParaRPr lang="en-US" dirty="0"/>
          </a:p>
        </p:txBody>
      </p:sp>
      <p:sp>
        <p:nvSpPr>
          <p:cNvPr id="2" name="Title 1"/>
          <p:cNvSpPr>
            <a:spLocks noGrp="1"/>
          </p:cNvSpPr>
          <p:nvPr>
            <p:ph type="title"/>
          </p:nvPr>
        </p:nvSpPr>
        <p:spPr/>
        <p:txBody>
          <a:bodyPr/>
          <a:lstStyle/>
          <a:p>
            <a:r>
              <a:rPr lang="en-US" smtClean="0"/>
              <a:t>Claims Authentication in SharePoint 2013</a:t>
            </a:r>
            <a:endParaRPr lang="en-US" dirty="0"/>
          </a:p>
        </p:txBody>
      </p:sp>
      <p:pic>
        <p:nvPicPr>
          <p:cNvPr id="12" name="Picture 11"/>
          <p:cNvPicPr>
            <a:picLocks noChangeAspect="1"/>
          </p:cNvPicPr>
          <p:nvPr/>
        </p:nvPicPr>
        <p:blipFill>
          <a:blip r:embed="rId3"/>
          <a:stretch>
            <a:fillRect/>
          </a:stretch>
        </p:blipFill>
        <p:spPr>
          <a:xfrm>
            <a:off x="1036637" y="3649662"/>
            <a:ext cx="6366070" cy="31023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457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98182"/>
          </a:xfrm>
        </p:spPr>
        <p:txBody>
          <a:bodyPr/>
          <a:lstStyle/>
          <a:p>
            <a:r>
              <a:rPr lang="en-US" sz="3600" dirty="0" smtClean="0"/>
              <a:t>SharePoint 2013 supports App Authentication</a:t>
            </a:r>
          </a:p>
          <a:p>
            <a:pPr lvl="1"/>
            <a:r>
              <a:rPr lang="en-US" dirty="0" smtClean="0"/>
              <a:t>Apps promoted to first class security principals</a:t>
            </a:r>
          </a:p>
          <a:p>
            <a:pPr lvl="1"/>
            <a:r>
              <a:rPr lang="en-US" dirty="0" smtClean="0"/>
              <a:t>App authentication makes it possible for app authorization</a:t>
            </a:r>
          </a:p>
          <a:p>
            <a:pPr lvl="1"/>
            <a:r>
              <a:rPr lang="en-US" dirty="0" smtClean="0"/>
              <a:t>App authentication only supported in CSOM / REST API endpoints</a:t>
            </a:r>
          </a:p>
          <a:p>
            <a:pPr lvl="1"/>
            <a:r>
              <a:rPr lang="en-US" dirty="0" smtClean="0"/>
              <a:t>App authentication not supported in custom web services</a:t>
            </a:r>
          </a:p>
          <a:p>
            <a:pPr lvl="1"/>
            <a:endParaRPr lang="en-US" dirty="0" smtClean="0"/>
          </a:p>
          <a:p>
            <a:r>
              <a:rPr lang="en-US" sz="3600" dirty="0" smtClean="0"/>
              <a:t>SharePoint 2013 uses 3 basic types of app authentication</a:t>
            </a:r>
          </a:p>
          <a:p>
            <a:pPr lvl="1"/>
            <a:r>
              <a:rPr lang="en-US" dirty="0" smtClean="0"/>
              <a:t>Internal authentication</a:t>
            </a:r>
          </a:p>
          <a:p>
            <a:pPr lvl="1"/>
            <a:r>
              <a:rPr lang="en-US" dirty="0" smtClean="0"/>
              <a:t>External authentication using Server-to-Server (S2S) Trusts</a:t>
            </a:r>
          </a:p>
          <a:p>
            <a:pPr lvl="1"/>
            <a:r>
              <a:rPr lang="en-US" dirty="0" smtClean="0"/>
              <a:t>External authentication using OAuth</a:t>
            </a:r>
            <a:endParaRPr lang="en-US" dirty="0"/>
          </a:p>
        </p:txBody>
      </p:sp>
      <p:sp>
        <p:nvSpPr>
          <p:cNvPr id="3" name="Title 2"/>
          <p:cNvSpPr>
            <a:spLocks noGrp="1"/>
          </p:cNvSpPr>
          <p:nvPr>
            <p:ph type="title"/>
          </p:nvPr>
        </p:nvSpPr>
        <p:spPr/>
        <p:txBody>
          <a:bodyPr/>
          <a:lstStyle/>
          <a:p>
            <a:r>
              <a:rPr lang="en-US" smtClean="0"/>
              <a:t>App Authentication in SharePoint 2013</a:t>
            </a:r>
            <a:endParaRPr lang="en-US" dirty="0"/>
          </a:p>
        </p:txBody>
      </p:sp>
    </p:spTree>
    <p:extLst>
      <p:ext uri="{BB962C8B-B14F-4D97-AF65-F5344CB8AC3E}">
        <p14:creationId xmlns:p14="http://schemas.microsoft.com/office/powerpoint/2010/main" val="420316239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10493"/>
          </a:xfrm>
        </p:spPr>
        <p:txBody>
          <a:bodyPr/>
          <a:lstStyle/>
          <a:p>
            <a:r>
              <a:rPr lang="en-US" sz="3600" dirty="0" smtClean="0"/>
              <a:t>Internal authentication is used if the following are true</a:t>
            </a:r>
          </a:p>
          <a:p>
            <a:pPr lvl="1"/>
            <a:r>
              <a:rPr lang="en-US" dirty="0" smtClean="0"/>
              <a:t>Incoming call targets a CSOM or REST API endpoint</a:t>
            </a:r>
          </a:p>
          <a:p>
            <a:pPr lvl="1"/>
            <a:r>
              <a:rPr lang="en-US" dirty="0" smtClean="0"/>
              <a:t>Incoming call carries claims token with established user identity</a:t>
            </a:r>
          </a:p>
          <a:p>
            <a:pPr lvl="1"/>
            <a:r>
              <a:rPr lang="en-US" dirty="0" smtClean="0"/>
              <a:t>Incoming call targets URL of an exiting app web</a:t>
            </a:r>
          </a:p>
          <a:p>
            <a:pPr lvl="1"/>
            <a:endParaRPr lang="en-US" dirty="0" smtClean="0"/>
          </a:p>
          <a:p>
            <a:r>
              <a:rPr lang="en-US" sz="3600" dirty="0" smtClean="0"/>
              <a:t>Important points about using internal authentication</a:t>
            </a:r>
          </a:p>
          <a:p>
            <a:pPr lvl="1"/>
            <a:r>
              <a:rPr lang="en-US" i="1" dirty="0" smtClean="0">
                <a:solidFill>
                  <a:srgbClr val="C00000"/>
                </a:solidFill>
              </a:rPr>
              <a:t>It just works </a:t>
            </a:r>
            <a:r>
              <a:rPr lang="en-US" dirty="0" smtClean="0"/>
              <a:t>– no need to program in terms of access tokens</a:t>
            </a:r>
          </a:p>
          <a:p>
            <a:pPr lvl="1"/>
            <a:r>
              <a:rPr lang="en-US" dirty="0" smtClean="0"/>
              <a:t>It’s always used with client-side calls from pages in the app web</a:t>
            </a:r>
          </a:p>
          <a:p>
            <a:pPr lvl="1"/>
            <a:r>
              <a:rPr lang="en-US" dirty="0" smtClean="0"/>
              <a:t>It can be used from remote web pages using cross domain library</a:t>
            </a:r>
          </a:p>
          <a:p>
            <a:pPr lvl="1"/>
            <a:r>
              <a:rPr lang="en-US" dirty="0" smtClean="0"/>
              <a:t>It does not support app-only authentication to elevate privilege</a:t>
            </a:r>
            <a:endParaRPr lang="en-US" dirty="0"/>
          </a:p>
        </p:txBody>
      </p:sp>
      <p:sp>
        <p:nvSpPr>
          <p:cNvPr id="3" name="Title 2"/>
          <p:cNvSpPr>
            <a:spLocks noGrp="1"/>
          </p:cNvSpPr>
          <p:nvPr>
            <p:ph type="title"/>
          </p:nvPr>
        </p:nvSpPr>
        <p:spPr/>
        <p:txBody>
          <a:bodyPr/>
          <a:lstStyle/>
          <a:p>
            <a:r>
              <a:rPr lang="en-US" smtClean="0"/>
              <a:t>Internal Authentication</a:t>
            </a:r>
            <a:endParaRPr lang="en-US" dirty="0"/>
          </a:p>
        </p:txBody>
      </p:sp>
    </p:spTree>
    <p:extLst>
      <p:ext uri="{BB962C8B-B14F-4D97-AF65-F5344CB8AC3E}">
        <p14:creationId xmlns:p14="http://schemas.microsoft.com/office/powerpoint/2010/main" val="28208827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D4B569-577F-434E-A546-1AA91AFFCCEE}"/>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76</TotalTime>
  <Words>2599</Words>
  <Application>Microsoft Office PowerPoint</Application>
  <PresentationFormat>Custom</PresentationFormat>
  <Paragraphs>401</Paragraphs>
  <Slides>57</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Arial</vt:lpstr>
      <vt:lpstr>Calibri</vt:lpstr>
      <vt:lpstr>Consolas</vt:lpstr>
      <vt:lpstr>Segoe Condensed</vt:lpstr>
      <vt:lpstr>Segoe UI</vt:lpstr>
      <vt:lpstr>Segoe UI Light</vt:lpstr>
      <vt:lpstr>Wingdings</vt:lpstr>
      <vt:lpstr>5-30499_SPC_2014_Dev_Template_16x9</vt:lpstr>
      <vt:lpstr>PowerPoint Presentation</vt:lpstr>
      <vt:lpstr>Deep dive: SharePoint and Office App Security Model (OAuth &amp; S2S)</vt:lpstr>
      <vt:lpstr>Agenda</vt:lpstr>
      <vt:lpstr>Security Problems in SharePoint 2010</vt:lpstr>
      <vt:lpstr>Let’s start with a basic question</vt:lpstr>
      <vt:lpstr>Authentication and Authorization</vt:lpstr>
      <vt:lpstr>Claims Authentication in SharePoint 2013</vt:lpstr>
      <vt:lpstr>App Authentication in SharePoint 2013</vt:lpstr>
      <vt:lpstr>Internal Authentication</vt:lpstr>
      <vt:lpstr>External Authentication</vt:lpstr>
      <vt:lpstr>SharePoint 2013 Authentication Flow</vt:lpstr>
      <vt:lpstr>Agenda</vt:lpstr>
      <vt:lpstr>App Permissions</vt:lpstr>
      <vt:lpstr>Adding Permission Requests</vt:lpstr>
      <vt:lpstr>App-Only Permissions</vt:lpstr>
      <vt:lpstr>Permission Requests</vt:lpstr>
      <vt:lpstr>Granting Consent in SharePoint 2013</vt:lpstr>
      <vt:lpstr>Adding Permissions Request to the App Manifest</vt:lpstr>
      <vt:lpstr>Agenda</vt:lpstr>
      <vt:lpstr>App Principals</vt:lpstr>
      <vt:lpstr>Managing App Principals</vt:lpstr>
      <vt:lpstr>AppRegNew.aspx</vt:lpstr>
      <vt:lpstr>AppInv.aspx</vt:lpstr>
      <vt:lpstr>AppPrincipals.aspx</vt:lpstr>
      <vt:lpstr>Registering an App Principal</vt:lpstr>
      <vt:lpstr>Agenda</vt:lpstr>
      <vt:lpstr>What is a Server-to-server (S2S) Trust</vt:lpstr>
      <vt:lpstr>Why Is It Called a “High Trust” App</vt:lpstr>
      <vt:lpstr>Architecture of an S2S Trust</vt:lpstr>
      <vt:lpstr>Configuring a Server-to-Server Trust</vt:lpstr>
      <vt:lpstr>Creating Certificates</vt:lpstr>
      <vt:lpstr>Creating the Secure Token Issuer</vt:lpstr>
      <vt:lpstr>Creating an S2S App Principal</vt:lpstr>
      <vt:lpstr>Configuring a Secure Token Issuer</vt:lpstr>
      <vt:lpstr>Developing Apps that use S2S Trusts</vt:lpstr>
      <vt:lpstr>Calling to SharePoint from S2S Apps</vt:lpstr>
      <vt:lpstr>Creating a Provider-hosted App which uses S2S Authentication</vt:lpstr>
      <vt:lpstr>Agenda</vt:lpstr>
      <vt:lpstr>OAuth Is Used for External Authentication</vt:lpstr>
      <vt:lpstr>Security Tokens used in OAuth</vt:lpstr>
      <vt:lpstr>OAuth Protocol Flow in SharePoint 2013</vt:lpstr>
      <vt:lpstr>POST Data Sent to Start Page</vt:lpstr>
      <vt:lpstr>Context Token</vt:lpstr>
      <vt:lpstr>Access Token</vt:lpstr>
      <vt:lpstr>Steps to using OAuth in Office 365</vt:lpstr>
      <vt:lpstr>App Manifest for an Autohosted App</vt:lpstr>
      <vt:lpstr>Web.config for an Autohosted App</vt:lpstr>
      <vt:lpstr>App Manifest for a Provider-hosted App</vt:lpstr>
      <vt:lpstr>Web.config for a Provider-hosted App</vt:lpstr>
      <vt:lpstr>Programming with OAuth Access Tokens</vt:lpstr>
      <vt:lpstr>Making CSOM Calls with OAuth</vt:lpstr>
      <vt:lpstr>Making REST Calls with OAuth</vt:lpstr>
      <vt:lpstr>Programming OAuth in a Autohosted App</vt:lpstr>
      <vt:lpstr>OAuth – S2S – now, what’s next?</vt:lpstr>
      <vt:lpstr>Summary</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SharePoint and Office App Security Model (OAuth &amp; S2S)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10</cp:revision>
  <dcterms:created xsi:type="dcterms:W3CDTF">2014-03-02T23:55:41Z</dcterms:created>
  <dcterms:modified xsi:type="dcterms:W3CDTF">2014-03-06T20:26:15Z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